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2" r:id="rId3"/>
  </p:sldMasterIdLst>
  <p:notesMasterIdLst>
    <p:notesMasterId r:id="rId7"/>
  </p:notesMasterIdLst>
  <p:sldIdLst>
    <p:sldId id="256" r:id="rId4"/>
    <p:sldId id="419" r:id="rId5"/>
    <p:sldId id="388" r:id="rId6"/>
    <p:sldId id="360" r:id="rId8"/>
    <p:sldId id="361" r:id="rId9"/>
    <p:sldId id="460" r:id="rId10"/>
    <p:sldId id="461" r:id="rId11"/>
    <p:sldId id="504" r:id="rId12"/>
    <p:sldId id="507" r:id="rId13"/>
    <p:sldId id="512" r:id="rId14"/>
    <p:sldId id="528" r:id="rId15"/>
    <p:sldId id="529" r:id="rId16"/>
    <p:sldId id="531" r:id="rId17"/>
    <p:sldId id="543" r:id="rId18"/>
    <p:sldId id="544" r:id="rId19"/>
    <p:sldId id="545" r:id="rId20"/>
    <p:sldId id="546" r:id="rId21"/>
    <p:sldId id="547" r:id="rId22"/>
    <p:sldId id="548" r:id="rId23"/>
    <p:sldId id="549" r:id="rId24"/>
    <p:sldId id="550" r:id="rId25"/>
    <p:sldId id="551" r:id="rId26"/>
    <p:sldId id="552" r:id="rId27"/>
    <p:sldId id="553" r:id="rId28"/>
    <p:sldId id="554" r:id="rId29"/>
    <p:sldId id="555" r:id="rId30"/>
    <p:sldId id="556" r:id="rId31"/>
    <p:sldId id="557" r:id="rId32"/>
    <p:sldId id="558" r:id="rId33"/>
    <p:sldId id="559" r:id="rId34"/>
    <p:sldId id="560" r:id="rId35"/>
    <p:sldId id="561" r:id="rId36"/>
    <p:sldId id="562" r:id="rId37"/>
    <p:sldId id="563" r:id="rId38"/>
    <p:sldId id="564" r:id="rId39"/>
    <p:sldId id="565" r:id="rId40"/>
    <p:sldId id="566" r:id="rId41"/>
    <p:sldId id="567" r:id="rId42"/>
    <p:sldId id="568" r:id="rId43"/>
    <p:sldId id="569" r:id="rId44"/>
    <p:sldId id="570" r:id="rId45"/>
    <p:sldId id="571" r:id="rId46"/>
    <p:sldId id="572" r:id="rId47"/>
    <p:sldId id="573" r:id="rId48"/>
    <p:sldId id="574" r:id="rId49"/>
    <p:sldId id="575" r:id="rId50"/>
    <p:sldId id="576" r:id="rId51"/>
  </p:sldIdLst>
  <p:sldSz cx="9144000" cy="6858000" type="screen4x3"/>
  <p:notesSz cx="6858000" cy="9144000"/>
  <p:custDataLst>
    <p:tags r:id="rId56"/>
  </p:custDataLst>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40" userDrawn="1">
          <p15:clr>
            <a:srgbClr val="A4A3A4"/>
          </p15:clr>
        </p15:guide>
        <p15:guide id="2" pos="286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990033"/>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1604"/>
  </p:normalViewPr>
  <p:slideViewPr>
    <p:cSldViewPr snapToGrid="0" showGuides="1">
      <p:cViewPr varScale="1">
        <p:scale>
          <a:sx n="80" d="100"/>
          <a:sy n="80" d="100"/>
        </p:scale>
        <p:origin x="837" y="45"/>
      </p:cViewPr>
      <p:guideLst>
        <p:guide orient="horz" pos="2140"/>
        <p:guide pos="2861"/>
      </p:guideLst>
    </p:cSldViewPr>
  </p:slideViewPr>
  <p:notesTextViewPr>
    <p:cViewPr>
      <p:scale>
        <a:sx n="100" d="100"/>
        <a:sy n="100" d="100"/>
      </p:scale>
      <p:origin x="0" y="0"/>
    </p:cViewPr>
  </p:notesTextViewPr>
  <p:sorterViewPr showFormatting="0">
    <p:cViewPr varScale="1">
      <p:scale>
        <a:sx n="100" d="100"/>
        <a:sy n="100" d="100"/>
      </p:scale>
      <p:origin x="0" y="0"/>
    </p:cViewPr>
  </p:sorter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6" Type="http://schemas.openxmlformats.org/officeDocument/2006/relationships/tags" Target="tags/tag2.xml"/><Relationship Id="rId55" Type="http://schemas.openxmlformats.org/officeDocument/2006/relationships/commentAuthors" Target="commentAuthors.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lgn="l"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100" name="Rectangle 4"/>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Click to edit Master text styles</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Second level</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Third level</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Fourth level</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Fifth level</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algn="l"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
            <a:pPr lvl="0" algn="r" eaLnBrk="1" fontAlgn="base" hangingPunct="1">
              <a:buNone/>
            </a:pPr>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fld>
            <a:endParaRPr lang="zh-CN" altLang="en-US" sz="1200" strike="noStrike" noProof="1" dirty="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幻灯片图像占位符 1"/>
          <p:cNvSpPr>
            <a:spLocks noGrp="1" noRot="1" noChangeAspect="1" noTextEdit="1"/>
          </p:cNvSpPr>
          <p:nvPr>
            <p:ph type="sldImg"/>
          </p:nvPr>
        </p:nvSpPr>
        <p:spPr/>
      </p:sp>
      <p:sp>
        <p:nvSpPr>
          <p:cNvPr id="11266" name="备注占位符 2"/>
          <p:cNvSpPr>
            <a:spLocks noGrp="1"/>
          </p:cNvSpPr>
          <p:nvPr>
            <p:ph type="body"/>
          </p:nvPr>
        </p:nvSpPr>
        <p:spPr/>
        <p:txBody>
          <a:bodyPr wrap="square" lIns="91440" tIns="45720" rIns="91440" bIns="45720" anchor="t" anchorCtr="0"/>
          <a:p>
            <a:pPr lvl="0" eaLnBrk="1" hangingPunct="1"/>
            <a:endParaRPr lang="zh-CN" altLang="en-US" dirty="0">
              <a:ea typeface="宋体" panose="02010600030101010101" pitchFamily="2" charset="-122"/>
            </a:endParaRPr>
          </a:p>
        </p:txBody>
      </p:sp>
      <p:sp>
        <p:nvSpPr>
          <p:cNvPr id="11267"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first step, the arriving client broadcasts a DHCP message that will be received on the interfaces of all of the hosts and routers in the subnet to which it's attaching.</a:t>
            </a:r>
            <a:endParaRPr lang="en-US" dirty="0"/>
          </a:p>
          <a:p>
            <a:endParaRPr lang="en-US" dirty="0"/>
          </a:p>
          <a:p>
            <a:r>
              <a:rPr lang="en-US" dirty="0"/>
              <a:t> The Discover message basically says, "Hey, is there a DHCP server out there?" This is a form of service discovery. The host knows the service it needs (DHCP), so it sends out a broadcast to discover the server that can provide DHCP service. </a:t>
            </a:r>
            <a:endParaRPr lang="en-US" dirty="0"/>
          </a:p>
          <a:p>
            <a:endParaRPr lang="en-US" dirty="0"/>
          </a:p>
          <a:p>
            <a:r>
              <a:rPr lang="en-US" dirty="0"/>
              <a:t>DHCP runs over UDP. The client uses port 68, and the server will use port 67. In particular, the server will be listening on a socket associated with UDP port 67 for incoming DHCP messages.</a:t>
            </a:r>
            <a:endParaRPr lang="en-US" dirty="0"/>
          </a:p>
          <a:p>
            <a:endParaRPr lang="en-US" dirty="0"/>
          </a:p>
          <a:p>
            <a:r>
              <a:rPr lang="en-US" dirty="0"/>
              <a:t> And here are the details of the fields in the DHCP Discover message: the client's source IP address containing the UDP segment that contains the DHCP Discover message is zero because the client doesn't have an IP address yet, and the destination IP address is the IP broadcast address, that is all ones (255.255.255.255), and the UDP destination port number is 67, as we just noted before. </a:t>
            </a:r>
            <a:endParaRPr lang="en-US" dirty="0"/>
          </a:p>
          <a:p>
            <a:endParaRPr lang="en-US" dirty="0"/>
          </a:p>
          <a:p>
            <a:r>
              <a:rPr lang="en-US" dirty="0"/>
              <a:t>Hopefully, there'll be a DHCP server sitting out there somewhere on the subnet, listening for this service discovery message.</a:t>
            </a:r>
            <a:endParaRPr lang="en-US" dirty="0"/>
          </a:p>
          <a:p>
            <a:r>
              <a:rPr lang="en-US" dirty="0"/>
              <a:t>Note also that there's a transaction ID field. It's got a value of 654 here, and this will be used by the client to match any reply to this request. </a:t>
            </a:r>
            <a:endParaRPr lang="en-US" dirty="0"/>
          </a:p>
          <a:p>
            <a:endParaRPr lang="en-US" dirty="0"/>
          </a:p>
          <a:p>
            <a:r>
              <a:rPr lang="en-US" dirty="0"/>
              <a:t>Here's the second step: any DHCP server that receives this broadcast Discoverer message (and there might be several such servers) can reply with a DHCP offer message. </a:t>
            </a:r>
            <a:endParaRPr lang="en-US" dirty="0"/>
          </a:p>
          <a:p>
            <a:endParaRPr lang="en-US" dirty="0"/>
          </a:p>
          <a:p>
            <a:r>
              <a:rPr lang="en-US" dirty="0"/>
              <a:t>This message basically says, "Hey, I'm a DHCP server, and here's an IP address that you can use."</a:t>
            </a:r>
            <a:endParaRPr lang="en-US" dirty="0"/>
          </a:p>
          <a:p>
            <a:endParaRPr lang="en-US" dirty="0"/>
          </a:p>
          <a:p>
            <a:r>
              <a:rPr lang="en-US" dirty="0"/>
              <a:t> If we look at the details of this offer message, we see that it comes from the DHCP server with an IP address of 223.1.2.5, as in our figure earlier, and from port number 67. This offer message is being broadcast to all interfaces on the subnet. The DHCP message contains the IP address that the requesting host can use (that's the (Yiaddr) field) and a lifetime in this case of 3600 seconds, that the address can be used for.</a:t>
            </a:r>
            <a:endParaRPr lang="en-US" dirty="0"/>
          </a:p>
          <a:p>
            <a:endParaRPr lang="en-US" dirty="0"/>
          </a:p>
          <a:p>
            <a:r>
              <a:rPr lang="en-US" dirty="0"/>
              <a:t> Note that the transaction ID here matches the transaction ID of the initial offer message - that's to say, this is a reply to that message. </a:t>
            </a:r>
            <a:endParaRPr lang="en-US" dirty="0"/>
          </a:p>
          <a:p>
            <a:endParaRPr lang="en-US" dirty="0"/>
          </a:p>
          <a:p>
            <a:r>
              <a:rPr lang="en-US" dirty="0"/>
              <a:t>A client can receive offers from multiple DHCP servers, and this might occur, for example, if there are multiple routers on that subnet.</a:t>
            </a:r>
            <a:endParaRPr lang="en-US" dirty="0"/>
          </a:p>
          <a:p>
            <a:endParaRPr lang="en-US" dirty="0"/>
          </a:p>
          <a:p>
            <a:r>
              <a:rPr lang="en-US" dirty="0"/>
              <a:t>Now, the first two steps that we've seen here are actually optional. The way to think of the third step (which could also be the first step if the two optional steps aren't taken) is that the arriving client comes in and says, "Hey, here's an IP address that I want to use"</a:t>
            </a:r>
            <a:endParaRPr lang="en-US" dirty="0"/>
          </a:p>
          <a:p>
            <a:endParaRPr lang="en-US" dirty="0"/>
          </a:p>
          <a:p>
            <a:r>
              <a:rPr lang="en-US" dirty="0"/>
              <a:t> - maybe that's the IP address that it was told it could use in step two (if that step was executed), or maybe it's an address that it already has, in which case the client is really renewing its use of that address, or perhaps it's an address that the client has used before. </a:t>
            </a:r>
            <a:endParaRPr lang="en-US" dirty="0"/>
          </a:p>
          <a:p>
            <a:endParaRPr lang="en-US" dirty="0"/>
          </a:p>
          <a:p>
            <a:r>
              <a:rPr lang="en-US" dirty="0"/>
              <a:t>You can see here that this message is also broadcast, and then it contains the IP address that the host is proposing to use, and that there's a new transaction ID and a lifetime as well. </a:t>
            </a:r>
            <a:endParaRPr lang="en-US" dirty="0"/>
          </a:p>
          <a:p>
            <a:endParaRPr lang="en-US" dirty="0"/>
          </a:p>
          <a:p>
            <a:r>
              <a:rPr lang="en-US" dirty="0"/>
              <a:t>The final message is the ACK message from the DHCP server, saying basically, "Okay, you can use that IP address with this given lifetime."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first step, the arriving client broadcasts a DHCP message that will be received on the interfaces of all of the hosts and routers in the subnet to which it's attaching.</a:t>
            </a:r>
            <a:endParaRPr lang="en-US" dirty="0"/>
          </a:p>
          <a:p>
            <a:endParaRPr lang="en-US" dirty="0"/>
          </a:p>
          <a:p>
            <a:r>
              <a:rPr lang="en-US" dirty="0"/>
              <a:t> The Discover message basically says, "Hey, is there a DHCP server out there?" This is a form of service discovery. The host knows the service it needs (DHCP), so it sends out a broadcast to discover the server that can provide DHCP service. </a:t>
            </a:r>
            <a:endParaRPr lang="en-US" dirty="0"/>
          </a:p>
          <a:p>
            <a:endParaRPr lang="en-US" dirty="0"/>
          </a:p>
          <a:p>
            <a:r>
              <a:rPr lang="en-US" dirty="0"/>
              <a:t>DHCP runs over UDP. The client uses port 68, and the server will use port 67. In particular, the server will be listening on a socket associated with UDP port 67 for incoming DHCP messages.</a:t>
            </a:r>
            <a:endParaRPr lang="en-US" dirty="0"/>
          </a:p>
          <a:p>
            <a:endParaRPr lang="en-US" dirty="0"/>
          </a:p>
          <a:p>
            <a:r>
              <a:rPr lang="en-US" dirty="0"/>
              <a:t> And here are the details of the fields in the DHCP Discover message: the client's source IP address containing the UDP segment that contains the DHCP Discover message is zero because the client doesn't have an IP address yet, and the destination IP address is the IP broadcast address, that is all ones (255.255.255.255), and the UDP destination port number is 67, as we just noted before. </a:t>
            </a:r>
            <a:endParaRPr lang="en-US" dirty="0"/>
          </a:p>
          <a:p>
            <a:endParaRPr lang="en-US" dirty="0"/>
          </a:p>
          <a:p>
            <a:r>
              <a:rPr lang="en-US" dirty="0"/>
              <a:t>Hopefully, there'll be a DHCP server sitting out there somewhere on the subnet, listening for this service discovery message.</a:t>
            </a:r>
            <a:endParaRPr lang="en-US" dirty="0"/>
          </a:p>
          <a:p>
            <a:r>
              <a:rPr lang="en-US" dirty="0"/>
              <a:t>Note also that there's a transaction ID field. It's got a value of 654 here, and this will be used by the client to match any reply to this request. </a:t>
            </a:r>
            <a:endParaRPr lang="en-US" dirty="0"/>
          </a:p>
          <a:p>
            <a:endParaRPr lang="en-US" dirty="0"/>
          </a:p>
          <a:p>
            <a:r>
              <a:rPr lang="en-US" dirty="0"/>
              <a:t>Here's the second step: any DHCP server that receives this broadcast Discoverer message (and there might be several such servers) can reply with a DHCP offer message. </a:t>
            </a:r>
            <a:endParaRPr lang="en-US" dirty="0"/>
          </a:p>
          <a:p>
            <a:endParaRPr lang="en-US" dirty="0"/>
          </a:p>
          <a:p>
            <a:r>
              <a:rPr lang="en-US" dirty="0"/>
              <a:t>This message basically says, "Hey, I'm a DHCP server, and here's an IP address that you can use."</a:t>
            </a:r>
            <a:endParaRPr lang="en-US" dirty="0"/>
          </a:p>
          <a:p>
            <a:endParaRPr lang="en-US" dirty="0"/>
          </a:p>
          <a:p>
            <a:r>
              <a:rPr lang="en-US" dirty="0"/>
              <a:t> If we look at the details of this offer message, we see that it comes from the DHCP server with an IP address of 223.1.2.5, as in our figure earlier, and from port number 67. This offer message is being broadcast to all interfaces on the subnet. The DHCP message contains the IP address that the requesting host can use (that's the (Yiaddr) field) and a lifetime in this case of 3600 seconds, that the address can be used for.</a:t>
            </a:r>
            <a:endParaRPr lang="en-US" dirty="0"/>
          </a:p>
          <a:p>
            <a:endParaRPr lang="en-US" dirty="0"/>
          </a:p>
          <a:p>
            <a:r>
              <a:rPr lang="en-US" dirty="0"/>
              <a:t> Note that the transaction ID here matches the transaction ID of the initial offer message - that's to say, this is a reply to that message. </a:t>
            </a:r>
            <a:endParaRPr lang="en-US" dirty="0"/>
          </a:p>
          <a:p>
            <a:endParaRPr lang="en-US" dirty="0"/>
          </a:p>
          <a:p>
            <a:r>
              <a:rPr lang="en-US" dirty="0"/>
              <a:t>A client can receive offers from multiple DHCP servers, and this might occur, for example, if there are multiple routers on that subnet.</a:t>
            </a:r>
            <a:endParaRPr lang="en-US" dirty="0"/>
          </a:p>
          <a:p>
            <a:endParaRPr lang="en-US" dirty="0"/>
          </a:p>
          <a:p>
            <a:r>
              <a:rPr lang="en-US" dirty="0"/>
              <a:t>Now, the first two steps that we've seen here are actually optional. The way to think of the third step (which could also be the first step if the two optional steps aren't taken) is that the arriving client comes in and says, "Hey, here's an IP address that I want to use"</a:t>
            </a:r>
            <a:endParaRPr lang="en-US" dirty="0"/>
          </a:p>
          <a:p>
            <a:endParaRPr lang="en-US" dirty="0"/>
          </a:p>
          <a:p>
            <a:r>
              <a:rPr lang="en-US" dirty="0"/>
              <a:t> - maybe that's the IP address that it was told it could use in step two (if that step was executed), or maybe it's an address that it already has, in which case the client is really renewing its use of that address, or perhaps it's an address that the client has used before. </a:t>
            </a:r>
            <a:endParaRPr lang="en-US" dirty="0"/>
          </a:p>
          <a:p>
            <a:endParaRPr lang="en-US" dirty="0"/>
          </a:p>
          <a:p>
            <a:r>
              <a:rPr lang="en-US" dirty="0"/>
              <a:t>You can see here that this message is also broadcast, and then it contains the IP address that the host is proposing to use, and that there's a new transaction ID and a lifetime as well. </a:t>
            </a:r>
            <a:endParaRPr lang="en-US" dirty="0"/>
          </a:p>
          <a:p>
            <a:endParaRPr lang="en-US" dirty="0"/>
          </a:p>
          <a:p>
            <a:r>
              <a:rPr lang="en-US" dirty="0"/>
              <a:t>The final message is the ACK message from the DHCP server, saying basically, "Okay, you can use that IP address with this given lifetime."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first step, the arriving client broadcasts a DHCP message that will be received on the interfaces of all of the hosts and routers in the subnet to which it's attaching.</a:t>
            </a:r>
            <a:endParaRPr lang="en-US" dirty="0"/>
          </a:p>
          <a:p>
            <a:endParaRPr lang="en-US" dirty="0"/>
          </a:p>
          <a:p>
            <a:r>
              <a:rPr lang="en-US" dirty="0"/>
              <a:t> The Discover message basically says, "Hey, is there a DHCP server out there?" This is a form of service discovery. The host knows the service it needs (DHCP), so it sends out a broadcast to discover the server that can provide DHCP service. </a:t>
            </a:r>
            <a:endParaRPr lang="en-US" dirty="0"/>
          </a:p>
          <a:p>
            <a:endParaRPr lang="en-US" dirty="0"/>
          </a:p>
          <a:p>
            <a:r>
              <a:rPr lang="en-US" dirty="0"/>
              <a:t>DHCP runs over UDP. The client uses port 68, and the server will use port 67. In particular, the server will be listening on a socket associated with UDP port 67 for incoming DHCP messages.</a:t>
            </a:r>
            <a:endParaRPr lang="en-US" dirty="0"/>
          </a:p>
          <a:p>
            <a:endParaRPr lang="en-US" dirty="0"/>
          </a:p>
          <a:p>
            <a:r>
              <a:rPr lang="en-US" dirty="0"/>
              <a:t> And here are the details of the fields in the DHCP Discover message: the client's source IP address containing the UDP segment that contains the DHCP Discover message is zero because the client doesn't have an IP address yet, and the destination IP address is the IP broadcast address, that is all ones (255.255.255.255), and the UDP destination port number is 67, as we just noted before. </a:t>
            </a:r>
            <a:endParaRPr lang="en-US" dirty="0"/>
          </a:p>
          <a:p>
            <a:endParaRPr lang="en-US" dirty="0"/>
          </a:p>
          <a:p>
            <a:r>
              <a:rPr lang="en-US" dirty="0"/>
              <a:t>Hopefully, there'll be a DHCP server sitting out there somewhere on the subnet, listening for this service discovery message.</a:t>
            </a:r>
            <a:endParaRPr lang="en-US" dirty="0"/>
          </a:p>
          <a:p>
            <a:r>
              <a:rPr lang="en-US" dirty="0"/>
              <a:t>Note also that there's a transaction ID field. It's got a value of 654 here, and this will be used by the client to match any reply to this request. </a:t>
            </a:r>
            <a:endParaRPr lang="en-US" dirty="0"/>
          </a:p>
          <a:p>
            <a:endParaRPr lang="en-US" dirty="0"/>
          </a:p>
          <a:p>
            <a:r>
              <a:rPr lang="en-US" dirty="0"/>
              <a:t>Here's the second step: any DHCP server that receives this broadcast Discoverer message (and there might be several such servers) can reply with a DHCP offer message. </a:t>
            </a:r>
            <a:endParaRPr lang="en-US" dirty="0"/>
          </a:p>
          <a:p>
            <a:endParaRPr lang="en-US" dirty="0"/>
          </a:p>
          <a:p>
            <a:r>
              <a:rPr lang="en-US" dirty="0"/>
              <a:t>This message basically says, "Hey, I'm a DHCP server, and here's an IP address that you can use."</a:t>
            </a:r>
            <a:endParaRPr lang="en-US" dirty="0"/>
          </a:p>
          <a:p>
            <a:endParaRPr lang="en-US" dirty="0"/>
          </a:p>
          <a:p>
            <a:r>
              <a:rPr lang="en-US" dirty="0"/>
              <a:t> If we look at the details of this offer message, we see that it comes from the DHCP server with an IP address of 223.1.2.5, as in our figure earlier, and from port number 67. This offer message is being broadcast to all interfaces on the subnet. The DHCP message contains the IP address that the requesting host can use (that's the (Yiaddr) field) and a lifetime in this case of 3600 seconds, that the address can be used for.</a:t>
            </a:r>
            <a:endParaRPr lang="en-US" dirty="0"/>
          </a:p>
          <a:p>
            <a:endParaRPr lang="en-US" dirty="0"/>
          </a:p>
          <a:p>
            <a:r>
              <a:rPr lang="en-US" dirty="0"/>
              <a:t> Note that the transaction ID here matches the transaction ID of the initial offer message - that's to say, this is a reply to that message. </a:t>
            </a:r>
            <a:endParaRPr lang="en-US" dirty="0"/>
          </a:p>
          <a:p>
            <a:endParaRPr lang="en-US" dirty="0"/>
          </a:p>
          <a:p>
            <a:r>
              <a:rPr lang="en-US" dirty="0"/>
              <a:t>A client can receive offers from multiple DHCP servers, and this might occur, for example, if there are multiple routers on that subnet.</a:t>
            </a:r>
            <a:endParaRPr lang="en-US" dirty="0"/>
          </a:p>
          <a:p>
            <a:endParaRPr lang="en-US" dirty="0"/>
          </a:p>
          <a:p>
            <a:r>
              <a:rPr lang="en-US" dirty="0"/>
              <a:t>Now, the first two steps that we've seen here are actually optional. The way to think of the third step (which could also be the first step if the two optional steps aren't taken) is that the arriving client comes in and says, "Hey, here's an IP address that I want to use"</a:t>
            </a:r>
            <a:endParaRPr lang="en-US" dirty="0"/>
          </a:p>
          <a:p>
            <a:endParaRPr lang="en-US" dirty="0"/>
          </a:p>
          <a:p>
            <a:r>
              <a:rPr lang="en-US" dirty="0"/>
              <a:t> - maybe that's the IP address that it was told it could use in step two (if that step was executed), or maybe it's an address that it already has, in which case the client is really renewing its use of that address, or perhaps it's an address that the client has used before. </a:t>
            </a:r>
            <a:endParaRPr lang="en-US" dirty="0"/>
          </a:p>
          <a:p>
            <a:endParaRPr lang="en-US" dirty="0"/>
          </a:p>
          <a:p>
            <a:r>
              <a:rPr lang="en-US" dirty="0"/>
              <a:t>You can see here that this message is also broadcast, and then it contains the IP address that the host is proposing to use, and that there's a new transaction ID and a lifetime as well. </a:t>
            </a:r>
            <a:endParaRPr lang="en-US" dirty="0"/>
          </a:p>
          <a:p>
            <a:endParaRPr lang="en-US" dirty="0"/>
          </a:p>
          <a:p>
            <a:r>
              <a:rPr lang="en-US" dirty="0"/>
              <a:t>The final message is the ACK message from the DHCP server, saying basically, "Okay, you can use that IP address with this given lifetime."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1500"/>
              </a:spcBef>
              <a:spcAft>
                <a:spcPts val="1500"/>
              </a:spcAft>
            </a:pPr>
            <a:r>
              <a:rPr lang="en-US" altLang="zh-CN" sz="1200" dirty="0">
                <a:solidFill>
                  <a:srgbClr val="FF0000"/>
                </a:solidFill>
                <a:effectLst/>
                <a:latin typeface="Segoe UI" panose="020B0502040204020203" pitchFamily="34" charset="0"/>
                <a:ea typeface="宋体" panose="02010600030101010101" pitchFamily="2" charset="-122"/>
                <a:cs typeface="宋体" panose="02010600030101010101" pitchFamily="2" charset="-122"/>
              </a:rPr>
              <a:t>Then the server will create the DHCP ACK, encapsulate it back down through all the layers, and broadcast it over the network once again to the client, where it will be returned to the DHCP application.</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FF0000"/>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FF0000"/>
                </a:solidFill>
                <a:effectLst/>
                <a:latin typeface="Segoe UI" panose="020B0502040204020203" pitchFamily="34" charset="0"/>
                <a:ea typeface="宋体" panose="02010600030101010101" pitchFamily="2" charset="-122"/>
                <a:cs typeface="宋体" panose="02010600030101010101" pitchFamily="2" charset="-122"/>
              </a:rPr>
              <a:t> Remember that in order to accept this, the client will send out another request for that specific address, and it will be confirmed by the server.</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FF0000"/>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FF0000"/>
                </a:solidFill>
                <a:effectLst/>
                <a:latin typeface="Segoe UI" panose="020B0502040204020203" pitchFamily="34" charset="0"/>
                <a:ea typeface="宋体" panose="02010600030101010101" pitchFamily="2" charset="-122"/>
                <a:cs typeface="宋体" panose="02010600030101010101" pitchFamily="2" charset="-122"/>
              </a:rPr>
              <a:t> So, there are four parts to this exchange.</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FF0000"/>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lgn="l">
              <a:spcBef>
                <a:spcPts val="1500"/>
              </a:spcBef>
              <a:spcAft>
                <a:spcPts val="1500"/>
              </a:spcAft>
            </a:pPr>
            <a:r>
              <a:rPr lang="en-US" altLang="zh-CN" sz="1200" dirty="0">
                <a:solidFill>
                  <a:srgbClr val="FF0000"/>
                </a:solidFill>
                <a:effectLst/>
                <a:latin typeface="Segoe UI" panose="020B0502040204020203" pitchFamily="34" charset="0"/>
                <a:ea typeface="宋体" panose="02010600030101010101" pitchFamily="2" charset="-122"/>
                <a:cs typeface="宋体" panose="02010600030101010101" pitchFamily="2" charset="-122"/>
              </a:rPr>
              <a:t>At that point, the client will have its address, and it will also have the address of some DNS servers and the gateway router, and maybe some other details of the local network.</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endPar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endParaRPr>
          </a:p>
          <a:p>
            <a:pPr>
              <a:spcBef>
                <a:spcPts val="1500"/>
              </a:spcBef>
              <a:spcAft>
                <a:spcPts val="1500"/>
              </a:spcAft>
            </a:pPr>
            <a:endPar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endParaRPr>
          </a:p>
          <a:p>
            <a:pPr>
              <a:spcBef>
                <a:spcPts val="1500"/>
              </a:spcBef>
              <a:spcAft>
                <a:spcPts val="1500"/>
              </a:spcAft>
            </a:pPr>
            <a:endPar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endParaRPr>
          </a:p>
          <a:p>
            <a:pPr>
              <a:spcBef>
                <a:spcPts val="1500"/>
              </a:spcBef>
              <a:spcAft>
                <a:spcPts val="1500"/>
              </a:spcAft>
            </a:pPr>
            <a:endPar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3D91EEAC-CFEF-9647-876F-EABC6B8338D7}" type="slidenum">
              <a:rPr lang="en-US" smtClean="0"/>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But we're still not ready to send the application-level request because we need to know what IP address to send that request to.</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So, we're going to get ready to send the DNS request.</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Again, DNS is an application that runs over UDP over IP over Ethernet, etc.</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And so, that request will get encapsulated, and it will get down to the link layer.</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lgn="l">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And this DNS server is not on the local subnet, so that request needs to go through the gateway router.</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While the host knows that it needs to send this to the gateway router, it doesn't have the MAC address for the gateway router.</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So before we can go any further, we have to use the Address Resolution Protocol (ARP).</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So, our ARP query is broadcast through the network, 'Who has this IP address?' And when the gateway router receives it, it will respond back with its MAC address.</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So then, at that point, we have the necessary ARP table entry to send the frame for the DNS request out to the gateway router.</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endParaRPr lang="en-US" altLang="zh-CN" sz="1200" dirty="0">
              <a:solidFill>
                <a:srgbClr val="FF0000"/>
              </a:solidFill>
              <a:effectLst/>
              <a:latin typeface="Segoe UI" panose="020B0502040204020203" pitchFamily="34" charset="0"/>
              <a:ea typeface="宋体" panose="02010600030101010101" pitchFamily="2" charset="-122"/>
              <a:cs typeface="宋体" panose="02010600030101010101" pitchFamily="2" charset="-122"/>
            </a:endParaRPr>
          </a:p>
          <a:p>
            <a:pPr>
              <a:spcBef>
                <a:spcPts val="1500"/>
              </a:spcBef>
              <a:spcAft>
                <a:spcPts val="1500"/>
              </a:spcAft>
            </a:pPr>
            <a:endParaRPr lang="en-US" altLang="zh-CN" sz="1200" dirty="0">
              <a:solidFill>
                <a:srgbClr val="FF0000"/>
              </a:solidFill>
              <a:effectLst/>
              <a:latin typeface="Segoe UI" panose="020B0502040204020203" pitchFamily="34" charset="0"/>
              <a:ea typeface="宋体" panose="02010600030101010101" pitchFamily="2" charset="-122"/>
              <a:cs typeface="宋体" panose="02010600030101010101" pitchFamily="2" charset="-122"/>
            </a:endParaRPr>
          </a:p>
          <a:p>
            <a:pPr>
              <a:spcBef>
                <a:spcPts val="1500"/>
              </a:spcBef>
              <a:spcAft>
                <a:spcPts val="1500"/>
              </a:spcAft>
            </a:pPr>
            <a:endParaRPr lang="en-US" altLang="zh-CN" sz="1200" dirty="0">
              <a:solidFill>
                <a:srgbClr val="FF0000"/>
              </a:solidFill>
              <a:effectLst/>
              <a:latin typeface="Segoe UI" panose="020B0502040204020203" pitchFamily="34" charset="0"/>
              <a:ea typeface="宋体" panose="02010600030101010101" pitchFamily="2" charset="-122"/>
              <a:cs typeface="宋体" panose="02010600030101010101" pitchFamily="2" charset="-122"/>
            </a:endParaRPr>
          </a:p>
          <a:p>
            <a:pPr>
              <a:spcBef>
                <a:spcPts val="1500"/>
              </a:spcBef>
              <a:spcAft>
                <a:spcPts val="1500"/>
              </a:spcAft>
            </a:pPr>
            <a:endParaRPr lang="en-US" altLang="zh-CN" sz="1200" dirty="0">
              <a:solidFill>
                <a:srgbClr val="FF0000"/>
              </a:solidFill>
              <a:effectLst/>
              <a:latin typeface="Segoe UI" panose="020B0502040204020203" pitchFamily="34" charset="0"/>
              <a:ea typeface="宋体" panose="02010600030101010101" pitchFamily="2" charset="-122"/>
              <a:cs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3D91EEAC-CFEF-9647-876F-EABC6B8338D7}" type="slidenum">
              <a:rPr lang="en-US" smtClean="0"/>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our next problem is how do we find out what MAC address to use as a destination to a frame? The device knows its own MAC address to use in the source field, and we've talked about how a host can use DNS to find out the IP address that it needs to send the IP packet to. But how does it find the MAC address using the destination field of the layer 2 frame? That relies on a protocol called ARP, the Address Resolution Protocol. And this is another distributed database lookup type function, but instead of mapping from a hostname to an IP address, it maps from an IP address to a MAC address.So every node on a network has to maintain an ARP table or a mapping of the IP address-MAC address pairs that it's aware of. Like most other mappings, there's a TTL after which this entry is considered stale and removed from the table. A common default for this TTL is minutes.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how we populate this table. We have Host A, and they want to send a datagram to Host B. We assume that Host A has already found out the IP address for Host B, and now it needs the MAC address. When it looks in its ARP table, it doesn't have a mapping for that IP address. So it will send out a broadcast ARP message.Just like the broadcast address in IP is the all-ones address, the broadcast address in Layer 2 is the all-ones address, represented by all "F"s in hexadecimal. So this Layer 2 message says, "Who has this destination IP address that A is looking for?" Every node on the local network will receive this broadcast message, and whichever one has that address should reply using its own MAC address.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frame has a source MAC address and inside it has a source IP address and a target IP address. Now, Host B receives this message and says, "Oh, that's my IP address!" So it responds back using an ARP response that includes its MAC address. It knows what MAC address to send this back to due to the contents of the original message. </a:t>
            </a:r>
            <a:endParaRPr lang="en-US" dirty="0"/>
          </a:p>
          <a:p>
            <a:endParaRPr lang="en-US" dirty="0"/>
          </a:p>
          <a:p>
            <a:r>
              <a:rPr lang="en-US" dirty="0"/>
              <a:t>so it has the mapping between its ip address and MAC address</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mn-ea"/>
              </a:rPr>
              <a:t>Host A can then update its ARP table with the contents of this message, and then it can send out all the frames that it needs to the destination MAC address.</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But we're still not ready to send the application-level request because we need to know what IP address to send that request to.</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So, we're going to get ready to send the DNS request.</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Again, DNS is an application that runs over UDP over IP over Ethernet, etc.</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And so, that request will get encapsulated, and it will get down to the link layer.</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lgn="l">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And this DNS server is not on the local subnet, so that request needs to go through the gateway router.</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While the host knows that it needs to send this to the gateway router, it doesn't have the MAC address for the gateway router.</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So before we can go any further, we have to use the Address Resolution Protocol (ARP).</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So, our ARP query is broadcast through the network, 'Who has this IP address?' And when the gateway router receives it, it will respond back with its MAC address.</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So then, at that point, we have the necessary ARP table entry to send the frame for the DNS request out to the gateway router.</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endParaRPr lang="en-US" altLang="zh-CN" sz="1200" dirty="0">
              <a:solidFill>
                <a:srgbClr val="FF0000"/>
              </a:solidFill>
              <a:effectLst/>
              <a:latin typeface="Segoe UI" panose="020B0502040204020203" pitchFamily="34" charset="0"/>
              <a:ea typeface="宋体" panose="02010600030101010101" pitchFamily="2" charset="-122"/>
              <a:cs typeface="宋体" panose="02010600030101010101" pitchFamily="2" charset="-122"/>
            </a:endParaRPr>
          </a:p>
          <a:p>
            <a:pPr>
              <a:spcBef>
                <a:spcPts val="1500"/>
              </a:spcBef>
              <a:spcAft>
                <a:spcPts val="1500"/>
              </a:spcAft>
            </a:pPr>
            <a:endParaRPr lang="en-US" altLang="zh-CN" sz="1200" dirty="0">
              <a:solidFill>
                <a:srgbClr val="FF0000"/>
              </a:solidFill>
              <a:effectLst/>
              <a:latin typeface="Segoe UI" panose="020B0502040204020203" pitchFamily="34" charset="0"/>
              <a:ea typeface="宋体" panose="02010600030101010101" pitchFamily="2" charset="-122"/>
              <a:cs typeface="宋体" panose="02010600030101010101" pitchFamily="2" charset="-122"/>
            </a:endParaRPr>
          </a:p>
          <a:p>
            <a:pPr>
              <a:spcBef>
                <a:spcPts val="1500"/>
              </a:spcBef>
              <a:spcAft>
                <a:spcPts val="1500"/>
              </a:spcAft>
            </a:pPr>
            <a:endParaRPr lang="en-US" altLang="zh-CN" sz="1200" dirty="0">
              <a:solidFill>
                <a:srgbClr val="FF0000"/>
              </a:solidFill>
              <a:effectLst/>
              <a:latin typeface="Segoe UI" panose="020B0502040204020203" pitchFamily="34" charset="0"/>
              <a:ea typeface="宋体" panose="02010600030101010101" pitchFamily="2" charset="-122"/>
              <a:cs typeface="宋体" panose="02010600030101010101" pitchFamily="2" charset="-122"/>
            </a:endParaRPr>
          </a:p>
          <a:p>
            <a:pPr>
              <a:spcBef>
                <a:spcPts val="1500"/>
              </a:spcBef>
              <a:spcAft>
                <a:spcPts val="1500"/>
              </a:spcAft>
            </a:pPr>
            <a:endParaRPr lang="en-US" altLang="zh-CN" sz="1200" dirty="0">
              <a:solidFill>
                <a:srgbClr val="FF0000"/>
              </a:solidFill>
              <a:effectLst/>
              <a:latin typeface="Segoe UI" panose="020B0502040204020203" pitchFamily="34" charset="0"/>
              <a:ea typeface="宋体" panose="02010600030101010101" pitchFamily="2" charset="-122"/>
              <a:cs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3D91EEAC-CFEF-9647-876F-EABC6B8338D7}"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1500"/>
              </a:spcBef>
              <a:spcAft>
                <a:spcPts val="1500"/>
              </a:spcAft>
            </a:pPr>
            <a:r>
              <a:rPr lang="en-US" altLang="zh-CN" sz="1200" dirty="0">
                <a:solidFill>
                  <a:srgbClr val="FF0000"/>
                </a:solidFill>
                <a:effectLst/>
                <a:latin typeface="Segoe UI" panose="020B0502040204020203" pitchFamily="34" charset="0"/>
                <a:ea typeface="宋体" panose="02010600030101010101" pitchFamily="2" charset="-122"/>
                <a:cs typeface="宋体" panose="02010600030101010101" pitchFamily="2" charset="-122"/>
              </a:rPr>
              <a:t>In this case, the DNS server is being run by the ISP.</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FF0000"/>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FF0000"/>
                </a:solidFill>
                <a:effectLst/>
                <a:latin typeface="Segoe UI" panose="020B0502040204020203" pitchFamily="34" charset="0"/>
                <a:ea typeface="宋体" panose="02010600030101010101" pitchFamily="2" charset="-122"/>
                <a:cs typeface="宋体" panose="02010600030101010101" pitchFamily="2" charset="-122"/>
              </a:rPr>
              <a:t> And so, our UDP packet gets to the gateway router and then it can be forwarded over to the ISP's network and through their network to the DNS server.</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FF0000"/>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FF0000"/>
                </a:solidFill>
                <a:effectLst/>
                <a:latin typeface="Segoe UI" panose="020B0502040204020203" pitchFamily="34" charset="0"/>
                <a:ea typeface="宋体" panose="02010600030101010101" pitchFamily="2" charset="-122"/>
                <a:cs typeface="宋体" panose="02010600030101010101" pitchFamily="2" charset="-122"/>
              </a:rPr>
              <a:t> But remember, for all that to work, the ISP's intra-domain routing protocol must be working in order to distribute the forwarding tables to the routers.</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FF0000"/>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FF0000"/>
                </a:solidFill>
                <a:effectLst/>
                <a:latin typeface="Segoe UI" panose="020B0502040204020203" pitchFamily="34" charset="0"/>
                <a:ea typeface="宋体" panose="02010600030101010101" pitchFamily="2" charset="-122"/>
                <a:cs typeface="宋体" panose="02010600030101010101" pitchFamily="2" charset="-122"/>
              </a:rPr>
              <a:t> And also, BGP must be working between the campus network and the ISP.</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FF0000"/>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FF0000"/>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lgn="l">
              <a:spcBef>
                <a:spcPts val="1500"/>
              </a:spcBef>
              <a:spcAft>
                <a:spcPts val="1500"/>
              </a:spcAft>
            </a:pPr>
            <a:r>
              <a:rPr lang="en-US" altLang="zh-CN" sz="1200" dirty="0">
                <a:solidFill>
                  <a:srgbClr val="FF0000"/>
                </a:solidFill>
                <a:effectLst/>
                <a:latin typeface="Segoe UI" panose="020B0502040204020203" pitchFamily="34" charset="0"/>
                <a:ea typeface="宋体" panose="02010600030101010101" pitchFamily="2" charset="-122"/>
                <a:cs typeface="宋体" panose="02010600030101010101" pitchFamily="2" charset="-122"/>
              </a:rPr>
              <a:t>Alright, now that our frame has arrived at the DNS server, it's demultiplexed up through the stack to the DNS application running over UDP.</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FF0000"/>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FF0000"/>
                </a:solidFill>
                <a:effectLst/>
                <a:latin typeface="Segoe UI" panose="020B0502040204020203" pitchFamily="34" charset="0"/>
                <a:ea typeface="宋体" panose="02010600030101010101" pitchFamily="2" charset="-122"/>
                <a:cs typeface="宋体" panose="02010600030101010101" pitchFamily="2" charset="-122"/>
              </a:rPr>
              <a:t> This will be a recursive resolver.</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FF0000"/>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FF0000"/>
                </a:solidFill>
                <a:effectLst/>
                <a:latin typeface="Segoe UI" panose="020B0502040204020203" pitchFamily="34" charset="0"/>
                <a:ea typeface="宋体" panose="02010600030101010101" pitchFamily="2" charset="-122"/>
                <a:cs typeface="宋体" panose="02010600030101010101" pitchFamily="2" charset="-122"/>
              </a:rPr>
              <a:t> In this case, it looks like it already has Google's IP address cached.</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FF0000"/>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FF0000"/>
                </a:solidFill>
                <a:effectLst/>
                <a:latin typeface="Segoe UI" panose="020B0502040204020203" pitchFamily="34" charset="0"/>
                <a:ea typeface="宋体" panose="02010600030101010101" pitchFamily="2" charset="-122"/>
                <a:cs typeface="宋体" panose="02010600030101010101" pitchFamily="2" charset="-122"/>
              </a:rPr>
              <a:t> But if it didn't, it would have to go out through the DNS hierarchy, querying the root and then the TLD servers and then Google's authoritative name server to get that IP address back and send it back to the requesting client.</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3D91EEAC-CFEF-9647-876F-EABC6B8338D7}" type="slidenum">
              <a:rPr lang="en-US" smtClean="0"/>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1500"/>
              </a:spcBef>
              <a:spcAft>
                <a:spcPts val="1500"/>
              </a:spcAft>
            </a:pPr>
            <a:r>
              <a:rPr lang="en-US" altLang="zh-CN" sz="18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Now that the client knows what IP address to send the request to, we finally get to the HTTP protocol itself, where the GET request is created.</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8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8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But before that can be encapsulated, we have to perform the TCP connect.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8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8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So, TCP creates the control message, encapsulates it down to the stack, and completes part one of the three-way handshake.</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8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8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When that reaches the transport layer, TCP will respond to the SYN-ACK and send that back through the network to the client.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8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8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Once TCP ACKs the SYN-ACK, the connection is fully established.</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8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8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Usually, TCP will piggyback the initial data with that ACK, so the GET request can be sent out at this point.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8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8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Now we can look at the HTTP layer finally, and we see the GET request being encapsulated over TCP and sent out.</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Keeping in mind, TCP will be employing slow start and congestion management throughout all of this.</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So, that message is sent over to the server, which decapsulates it up to the web server application.</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And the server can respond back with the reply, which would contain the web page requested, assuming the request is valid.</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Then, once that packet gets back to the client and demultiplexed up to the application, it can begin displaying the web page.</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Of course, this initial object would only be the base HTML, and any style or graphics or what have you that are referenced in that HTML would have to be retrieved in additional connections.</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lgn="l">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So, as complicated as this day in the life of a web request process was, we still had to simplify a number of steps along the way.</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But hopefully, that's helpful in connecting the dots between all of the layers that we've looked at so far in the class.</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lgn="l">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1500"/>
              </a:spcBef>
              <a:spcAft>
                <a:spcPts val="1500"/>
              </a:spcAft>
            </a:pPr>
            <a:r>
              <a:rPr lang="en-US" altLang="zh-CN" sz="1200" dirty="0">
                <a:solidFill>
                  <a:srgbClr val="FF0000"/>
                </a:solidFill>
                <a:effectLst/>
                <a:latin typeface="Segoe UI" panose="020B0502040204020203" pitchFamily="34" charset="0"/>
                <a:ea typeface="宋体" panose="02010600030101010101" pitchFamily="2" charset="-122"/>
                <a:cs typeface="宋体" panose="02010600030101010101" pitchFamily="2" charset="-122"/>
              </a:rPr>
              <a:t>We're going to put together a cross-section of everything we've learned so far in the class to look at a day in the life of a web request.</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FF0000"/>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FF0000"/>
                </a:solidFill>
                <a:effectLst/>
                <a:latin typeface="Segoe UI" panose="020B0502040204020203" pitchFamily="34" charset="0"/>
                <a:ea typeface="宋体" panose="02010600030101010101" pitchFamily="2" charset="-122"/>
                <a:cs typeface="宋体" panose="02010600030101010101" pitchFamily="2" charset="-122"/>
              </a:rPr>
              <a:t> We've made it as far down the protocol stack as we're going to go.</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FF0000"/>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FF0000"/>
                </a:solidFill>
                <a:effectLst/>
                <a:latin typeface="Segoe UI" panose="020B0502040204020203" pitchFamily="34" charset="0"/>
                <a:ea typeface="宋体" panose="02010600030101010101" pitchFamily="2" charset="-122"/>
                <a:cs typeface="宋体" panose="02010600030101010101" pitchFamily="2" charset="-122"/>
              </a:rPr>
              <a:t> The only thing left below layer 2 is the physical layer, which doesn't have protocols per se and is really the domain of physicists and electrical engineers.</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FF0000"/>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FF0000"/>
                </a:solidFill>
                <a:effectLst/>
                <a:latin typeface="Segoe UI" panose="020B0502040204020203" pitchFamily="34" charset="0"/>
                <a:ea typeface="宋体" panose="02010600030101010101" pitchFamily="2" charset="-122"/>
                <a:cs typeface="宋体" panose="02010600030101010101" pitchFamily="2" charset="-122"/>
              </a:rPr>
              <a:t> But we've looked at application protocols, the transport layer, network and routing protocols, and most recently, the link layer.</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FF0000"/>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FF0000"/>
                </a:solidFill>
                <a:effectLst/>
                <a:latin typeface="Segoe UI" panose="020B0502040204020203" pitchFamily="34" charset="0"/>
                <a:ea typeface="宋体" panose="02010600030101010101" pitchFamily="2" charset="-122"/>
                <a:cs typeface="宋体" panose="02010600030101010101" pitchFamily="2" charset="-122"/>
              </a:rPr>
              <a:t> So we can now put all the pieces together that are required to execute a web request from beginning to end.</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FF0000"/>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FF0000"/>
                </a:solidFill>
                <a:effectLst/>
                <a:latin typeface="Segoe UI" panose="020B0502040204020203" pitchFamily="34" charset="0"/>
                <a:ea typeface="宋体" panose="02010600030101010101" pitchFamily="2" charset="-122"/>
                <a:cs typeface="宋体" panose="02010600030101010101" pitchFamily="2" charset="-122"/>
              </a:rPr>
              <a:t> And the goal here is just to tie together everything we've looked at so far into one big picture.</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FF0000"/>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lgn="l">
              <a:spcBef>
                <a:spcPts val="1500"/>
              </a:spcBef>
              <a:spcAft>
                <a:spcPts val="1500"/>
              </a:spcAft>
            </a:pPr>
            <a:r>
              <a:rPr lang="en-US" altLang="zh-CN" sz="1200" dirty="0">
                <a:solidFill>
                  <a:srgbClr val="FF0000"/>
                </a:solidFill>
                <a:effectLst/>
                <a:latin typeface="Segoe UI" panose="020B0502040204020203" pitchFamily="34" charset="0"/>
                <a:ea typeface="宋体" panose="02010600030101010101" pitchFamily="2" charset="-122"/>
                <a:cs typeface="宋体" panose="02010600030101010101" pitchFamily="2" charset="-122"/>
              </a:rPr>
              <a:t>Our scenario is that a student is bringing their laptop and connecting it to the campus network before connecting to a search engine.</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Remember, the internet is a network of networks, so we have our school campus network connected to an ISP, which in turn is connected to Google's network.</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So, our mobile laptop arrives and connects to the campus network.</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It requests a webpage, and it can display the search engine's homepage.</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lgn="l">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But it's not quite that simple,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3D91EEAC-CFEF-9647-876F-EABC6B8338D7}"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1500"/>
              </a:spcBef>
              <a:spcAft>
                <a:spcPts val="1500"/>
              </a:spcAft>
            </a:pPr>
            <a:r>
              <a:rPr lang="en-US" altLang="zh-CN" sz="18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as we know.</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8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8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Before the browser will be able to connect to anything, the device needs an address on the network that it just connected to.</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8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8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Unlike most campus networks, it will use DHCP to get the address.</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8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8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The DHCP client is an application running over UDP, so the request will be encapsulated in UDP and then in an IP and then in an Ethernet frame to be forwarded over the network.</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8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8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Remember, the client doesn't know where the DHCP server is, so it will just broadcast this request.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8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8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And when it reaches the server, that frame will be demultiplexed to IP and then to UDP and then up to the DHCP server.</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endParaRPr lang="en-US" altLang="zh-CN" sz="1800" dirty="0">
              <a:solidFill>
                <a:srgbClr val="FF0000"/>
              </a:solidFill>
              <a:effectLst/>
              <a:latin typeface="Segoe UI" panose="020B0502040204020203" pitchFamily="34" charset="0"/>
              <a:ea typeface="宋体" panose="02010600030101010101" pitchFamily="2" charset="-122"/>
              <a:cs typeface="宋体" panose="02010600030101010101" pitchFamily="2" charset="-122"/>
            </a:endParaRPr>
          </a:p>
          <a:p>
            <a:pPr>
              <a:spcBef>
                <a:spcPts val="1500"/>
              </a:spcBef>
              <a:spcAft>
                <a:spcPts val="1500"/>
              </a:spcAft>
            </a:pPr>
            <a:endParaRPr lang="en-US" altLang="zh-CN" sz="1800" dirty="0">
              <a:solidFill>
                <a:srgbClr val="FF0000"/>
              </a:solidFill>
              <a:effectLst/>
              <a:latin typeface="Segoe UI" panose="020B0502040204020203" pitchFamily="34" charset="0"/>
              <a:ea typeface="宋体" panose="02010600030101010101" pitchFamily="2" charset="-122"/>
              <a:cs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3D91EEAC-CFEF-9647-876F-EABC6B8338D7}"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1500"/>
              </a:spcBef>
              <a:spcAft>
                <a:spcPts val="1500"/>
              </a:spcAft>
            </a:pPr>
            <a:r>
              <a:rPr lang="en-US" altLang="zh-CN" sz="18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as we know.</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8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8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Before the browser will be able to connect to anything, the device needs an address on the network that it just connected to.</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8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8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Unlike most campus networks, it will use DHCP to get the address.</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8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8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The DHCP client is an application running over UDP, so the request will be encapsulated in UDP and then in an IP and then in an Ethernet frame to be forwarded over the network.</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8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8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Remember, the client doesn't know where the DHCP server is, so it will just broadcast this request.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8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8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And when it reaches the server, that frame will be demultiplexed to IP and then to UDP and then up to the DHCP server.</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endParaRPr lang="en-US" altLang="zh-CN" sz="1800" dirty="0">
              <a:solidFill>
                <a:srgbClr val="FF0000"/>
              </a:solidFill>
              <a:effectLst/>
              <a:latin typeface="Segoe UI" panose="020B0502040204020203" pitchFamily="34" charset="0"/>
              <a:ea typeface="宋体" panose="02010600030101010101" pitchFamily="2" charset="-122"/>
              <a:cs typeface="宋体" panose="02010600030101010101" pitchFamily="2" charset="-122"/>
            </a:endParaRPr>
          </a:p>
          <a:p>
            <a:pPr>
              <a:spcBef>
                <a:spcPts val="1500"/>
              </a:spcBef>
              <a:spcAft>
                <a:spcPts val="1500"/>
              </a:spcAft>
            </a:pPr>
            <a:endParaRPr lang="en-US" altLang="zh-CN" sz="1800" dirty="0">
              <a:solidFill>
                <a:srgbClr val="FF0000"/>
              </a:solidFill>
              <a:effectLst/>
              <a:latin typeface="Segoe UI" panose="020B0502040204020203" pitchFamily="34" charset="0"/>
              <a:ea typeface="宋体" panose="02010600030101010101" pitchFamily="2" charset="-122"/>
              <a:cs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3D91EEAC-CFEF-9647-876F-EABC6B8338D7}" type="slidenum">
              <a:rPr lang="en-US" smtClean="0"/>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1500"/>
              </a:spcBef>
              <a:spcAft>
                <a:spcPts val="1500"/>
              </a:spcAft>
            </a:pPr>
            <a:r>
              <a:rPr lang="en-US" altLang="zh-CN" sz="18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as we know.</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8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8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Before the browser will be able to connect to anything, the device needs an address on the network that it just connected to.</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8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8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Unlike most campus networks, it will use DHCP to get the address.</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8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8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The DHCP client is an application running over UDP, so the request will be encapsulated in UDP and then in an IP and then in an Ethernet frame to be forwarded over the network.</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8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8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Remember, the client doesn't know where the DHCP server is, so it will just broadcast this request.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8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8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And when it reaches the server, that frame will be demultiplexed to IP and then to UDP and then up to the DHCP server.</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endParaRPr lang="en-US" altLang="zh-CN" sz="1800" dirty="0">
              <a:solidFill>
                <a:srgbClr val="FF0000"/>
              </a:solidFill>
              <a:effectLst/>
              <a:latin typeface="Segoe UI" panose="020B0502040204020203" pitchFamily="34" charset="0"/>
              <a:ea typeface="宋体" panose="02010600030101010101" pitchFamily="2" charset="-122"/>
              <a:cs typeface="宋体" panose="02010600030101010101" pitchFamily="2" charset="-122"/>
            </a:endParaRPr>
          </a:p>
          <a:p>
            <a:pPr>
              <a:spcBef>
                <a:spcPts val="1500"/>
              </a:spcBef>
              <a:spcAft>
                <a:spcPts val="1500"/>
              </a:spcAft>
            </a:pPr>
            <a:endParaRPr lang="en-US" altLang="zh-CN" sz="1800" dirty="0">
              <a:solidFill>
                <a:srgbClr val="FF0000"/>
              </a:solidFill>
              <a:effectLst/>
              <a:latin typeface="Segoe UI" panose="020B0502040204020203" pitchFamily="34" charset="0"/>
              <a:ea typeface="宋体" panose="02010600030101010101" pitchFamily="2" charset="-122"/>
              <a:cs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3D91EEAC-CFEF-9647-876F-EABC6B8338D7}" type="slidenum">
              <a:rPr lang="en-US" smtClean="0"/>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first step, the arriving client broadcasts a DHCP message that will be received on the interfaces of all of the hosts and routers in the subnet to which it's attaching.</a:t>
            </a:r>
            <a:endParaRPr lang="en-US" dirty="0"/>
          </a:p>
          <a:p>
            <a:endParaRPr lang="en-US" dirty="0"/>
          </a:p>
          <a:p>
            <a:r>
              <a:rPr lang="en-US" dirty="0"/>
              <a:t> The Discover message basically says, "Hey, is there a DHCP server out there?" This is a form of service discovery. The host knows the service it needs (DHCP), so it sends out a broadcast to discover the server that can provide DHCP service. </a:t>
            </a:r>
            <a:endParaRPr lang="en-US" dirty="0"/>
          </a:p>
          <a:p>
            <a:endParaRPr lang="en-US" dirty="0"/>
          </a:p>
          <a:p>
            <a:r>
              <a:rPr lang="en-US" dirty="0"/>
              <a:t>DHCP runs over UDP. The client uses port 68, and the server will use port 67. In particular, the server will be listening on a socket associated with UDP port 67 for incoming DHCP messages.</a:t>
            </a:r>
            <a:endParaRPr lang="en-US" dirty="0"/>
          </a:p>
          <a:p>
            <a:endParaRPr lang="en-US" dirty="0"/>
          </a:p>
          <a:p>
            <a:r>
              <a:rPr lang="en-US" dirty="0"/>
              <a:t> And here are the details of the fields in the DHCP Discover message: the client's source IP address containing the UDP segment that contains the DHCP Discover message is zero because the client doesn't have an IP address yet, and the destination IP address is the IP broadcast address, that is all ones (255.255.255.255), and the UDP destination port number is 67, as we just noted before. </a:t>
            </a:r>
            <a:endParaRPr lang="en-US" dirty="0"/>
          </a:p>
          <a:p>
            <a:endParaRPr lang="en-US" dirty="0"/>
          </a:p>
          <a:p>
            <a:r>
              <a:rPr lang="en-US" dirty="0"/>
              <a:t>Hopefully, there'll be a DHCP server sitting out there somewhere on the subnet, listening for this service discovery message.</a:t>
            </a:r>
            <a:endParaRPr lang="en-US" dirty="0"/>
          </a:p>
          <a:p>
            <a:r>
              <a:rPr lang="en-US" dirty="0"/>
              <a:t>Note also that there's a transaction ID field. It's got a value of 654 here, and this will be used by the client to match any reply to this request. </a:t>
            </a:r>
            <a:endParaRPr lang="en-US" dirty="0"/>
          </a:p>
          <a:p>
            <a:endParaRPr lang="en-US" dirty="0"/>
          </a:p>
          <a:p>
            <a:r>
              <a:rPr lang="en-US" dirty="0"/>
              <a:t>Here's the second step: any DHCP server that receives this broadcast Discoverer message (and there might be several such servers) can reply with a DHCP offer message. </a:t>
            </a:r>
            <a:endParaRPr lang="en-US" dirty="0"/>
          </a:p>
          <a:p>
            <a:endParaRPr lang="en-US" dirty="0"/>
          </a:p>
          <a:p>
            <a:r>
              <a:rPr lang="en-US" dirty="0"/>
              <a:t>This message basically says, "Hey, I'm a DHCP server, and here's an IP address that you can use."</a:t>
            </a:r>
            <a:endParaRPr lang="en-US" dirty="0"/>
          </a:p>
          <a:p>
            <a:endParaRPr lang="en-US" dirty="0"/>
          </a:p>
          <a:p>
            <a:r>
              <a:rPr lang="en-US" dirty="0"/>
              <a:t> If we look at the details of this offer message, we see that it comes from the DHCP server with an IP address of 223.1.2.5, as in our figure earlier, and from port number 67. This offer message is being broadcast to all interfaces on the subnet. The DHCP message contains the IP address that the requesting host can use (that's the (Yiaddr) field) and a lifetime in this case of 3600 seconds, that the address can be used for.</a:t>
            </a:r>
            <a:endParaRPr lang="en-US" dirty="0"/>
          </a:p>
          <a:p>
            <a:endParaRPr lang="en-US" dirty="0"/>
          </a:p>
          <a:p>
            <a:r>
              <a:rPr lang="en-US" dirty="0"/>
              <a:t> Note that the transaction ID here matches the transaction ID of the initial offer message - that's to say, this is a reply to that message. </a:t>
            </a:r>
            <a:endParaRPr lang="en-US" dirty="0"/>
          </a:p>
          <a:p>
            <a:endParaRPr lang="en-US" dirty="0"/>
          </a:p>
          <a:p>
            <a:r>
              <a:rPr lang="en-US" dirty="0"/>
              <a:t>A client can receive offers from multiple DHCP servers, and this might occur, for example, if there are multiple routers on that subnet.</a:t>
            </a:r>
            <a:endParaRPr lang="en-US" dirty="0"/>
          </a:p>
          <a:p>
            <a:endParaRPr lang="en-US" dirty="0"/>
          </a:p>
          <a:p>
            <a:r>
              <a:rPr lang="en-US" dirty="0"/>
              <a:t>Now, the first two steps that we've seen here are actually optional. The way to think of the third step (which could also be the first step if the two optional steps aren't taken) is that the arriving client comes in and says, "Hey, here's an IP address that I want to use"</a:t>
            </a:r>
            <a:endParaRPr lang="en-US" dirty="0"/>
          </a:p>
          <a:p>
            <a:endParaRPr lang="en-US" dirty="0"/>
          </a:p>
          <a:p>
            <a:r>
              <a:rPr lang="en-US" dirty="0"/>
              <a:t> - maybe that's the IP address that it was told it could use in step two (if that step was executed), or maybe it's an address that it already has, in which case the client is really renewing its use of that address, or perhaps it's an address that the client has used before. </a:t>
            </a:r>
            <a:endParaRPr lang="en-US" dirty="0"/>
          </a:p>
          <a:p>
            <a:endParaRPr lang="en-US" dirty="0"/>
          </a:p>
          <a:p>
            <a:r>
              <a:rPr lang="en-US" dirty="0"/>
              <a:t>You can see here that this message is also broadcast, and then it contains the IP address that the host is proposing to use, and that there's a new transaction ID and a lifetime as well. </a:t>
            </a:r>
            <a:endParaRPr lang="en-US" dirty="0"/>
          </a:p>
          <a:p>
            <a:endParaRPr lang="en-US" dirty="0"/>
          </a:p>
          <a:p>
            <a:r>
              <a:rPr lang="en-US" dirty="0"/>
              <a:t>The final message is the ACK message from the DHCP server, saying basically, "Okay, you can use that IP address with this given lifetime."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E81CBD6-B34C-4107-BEA2-E3A150F44BB3}"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Application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E81CBD6-B34C-4107-BEA2-E3A150F44BB3}"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Application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553200"/>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0" y="0"/>
            <a:ext cx="6705600" cy="6553200"/>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E81CBD6-B34C-4107-BEA2-E3A150F44BB3}"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Application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228600"/>
            <a:ext cx="77724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533400" y="1600200"/>
            <a:ext cx="3810000" cy="4648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495800" y="1600200"/>
            <a:ext cx="3810000" cy="4648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D9C6DEEE-9D3C-4484-80C4-F49EBF5897AC}" type="datetime4">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rPr>
              <a:t>The Application Layer</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buNone/>
            </a:pPr>
            <a:fld id="{9A0DB2DC-4C9A-4742-B13C-FB6460FD3503}" type="slidenum">
              <a:rPr lang="zh-CN" altLang="en-US" dirty="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724027"/>
            <a:ext cx="7886700" cy="4351338"/>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Title 7"/>
          <p:cNvSpPr>
            <a:spLocks noGrp="1"/>
          </p:cNvSpPr>
          <p:nvPr>
            <p:ph type="title"/>
          </p:nvPr>
        </p:nvSpPr>
        <p:spPr/>
        <p:txBody>
          <a:bodyPr>
            <a:normAutofit/>
          </a:bodyPr>
          <a:lstStyle>
            <a:lvl1pPr>
              <a:defRPr sz="3300">
                <a:latin typeface="+mj-lt"/>
              </a:defRPr>
            </a:lvl1pPr>
          </a:lstStyle>
          <a:p>
            <a:r>
              <a:rPr lang="en-US" dirty="0"/>
              <a:t>Click to edit Master title style</a:t>
            </a:r>
            <a:endParaRPr lang="en-US" dirty="0"/>
          </a:p>
        </p:txBody>
      </p:sp>
      <p:sp>
        <p:nvSpPr>
          <p:cNvPr id="5" name="Slide Number Placeholder 5"/>
          <p:cNvSpPr>
            <a:spLocks noGrp="1"/>
          </p:cNvSpPr>
          <p:nvPr>
            <p:ph type="sldNum" sz="quarter" idx="4"/>
          </p:nvPr>
        </p:nvSpPr>
        <p:spPr>
          <a:xfrm>
            <a:off x="6914712" y="6443089"/>
            <a:ext cx="2057400" cy="365125"/>
          </a:xfrm>
          <a:prstGeom prst="rect">
            <a:avLst/>
          </a:prstGeom>
        </p:spPr>
        <p:txBody>
          <a:bodyPr vert="horz" lIns="91440" tIns="45720" rIns="91440" bIns="45720" rtlCol="0" anchor="ctr"/>
          <a:lstStyle>
            <a:lvl1pPr algn="r">
              <a:defRPr sz="825">
                <a:solidFill>
                  <a:schemeClr val="bg1">
                    <a:lumMod val="50000"/>
                  </a:schemeClr>
                </a:solidFill>
              </a:defRPr>
            </a:lvl1pPr>
          </a:lstStyle>
          <a:p>
            <a:r>
              <a:rPr lang="en-US"/>
              <a:t>Network Layer: 4-</a:t>
            </a:r>
            <a:fld id="{C4204591-24BD-A542-B9D5-F8D8A88D2FEE}" type="slidenum">
              <a:rPr lang="en-US" smtClean="0"/>
            </a:fld>
            <a:endParaRPr lang="en-US" dirty="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rotWithShape="0">
          <a:blip r:embed="rId2"/>
        </a:blipFill>
        <a:effectLst/>
      </p:bgPr>
    </p:bg>
    <p:spTree>
      <p:nvGrpSpPr>
        <p:cNvPr id="1" name=""/>
        <p:cNvGrpSpPr/>
        <p:nvPr/>
      </p:nvGrpSpPr>
      <p:grpSpPr>
        <a:xfrm>
          <a:off x="0" y="0"/>
          <a:ext cx="0" cy="0"/>
          <a:chOff x="0" y="0"/>
          <a:chExt cx="0" cy="0"/>
        </a:xfrm>
      </p:grpSpPr>
      <p:sp>
        <p:nvSpPr>
          <p:cNvPr id="3074" name="AutoShape 7"/>
          <p:cNvSpPr/>
          <p:nvPr/>
        </p:nvSpPr>
        <p:spPr>
          <a:xfrm>
            <a:off x="685800" y="2393950"/>
            <a:ext cx="7772400" cy="109538"/>
          </a:xfrm>
          <a:custGeom>
            <a:avLst/>
            <a:gdLst/>
            <a:ahLst/>
            <a:cxnLst>
              <a:cxn ang="0">
                <a:pos x="0" y="0"/>
              </a:cxn>
              <a:cxn ang="0">
                <a:pos x="2147483646" y="0"/>
              </a:cxn>
              <a:cxn ang="0">
                <a:pos x="2147483646" y="2147483646"/>
              </a:cxn>
              <a:cxn ang="0">
                <a:pos x="0" y="2147483646"/>
              </a:cxn>
              <a:cxn ang="0">
                <a:pos x="0" y="0"/>
              </a:cxn>
              <a:cxn ang="0">
                <a:pos x="2147483646" y="0"/>
              </a:cxn>
            </a:cxnLst>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cap="flat" cmpd="sng">
            <a:solidFill>
              <a:schemeClr val="accent2"/>
            </a:solidFill>
            <a:prstDash val="solid"/>
            <a:round/>
            <a:headEnd type="none" w="med" len="med"/>
            <a:tailEnd type="none" w="med" len="med"/>
          </a:ln>
        </p:spPr>
        <p:txBody>
          <a:bodyPr/>
          <a:p>
            <a:endParaRPr lang="zh-CN" altLang="en-US"/>
          </a:p>
        </p:txBody>
      </p:sp>
      <p:sp>
        <p:nvSpPr>
          <p:cNvPr id="101378" name="Rectangle 2"/>
          <p:cNvSpPr>
            <a:spLocks noGrp="1" noChangeArrowheads="1"/>
          </p:cNvSpPr>
          <p:nvPr>
            <p:ph type="ctrTitle"/>
          </p:nvPr>
        </p:nvSpPr>
        <p:spPr>
          <a:xfrm>
            <a:off x="685800" y="990600"/>
            <a:ext cx="7772400" cy="1371600"/>
          </a:xfrm>
        </p:spPr>
        <p:txBody>
          <a:bodyPr/>
          <a:lstStyle>
            <a:lvl1pPr>
              <a:defRPr sz="4000"/>
            </a:lvl1pPr>
          </a:lstStyle>
          <a:p>
            <a:pPr lvl="0" fontAlgn="base"/>
            <a:r>
              <a:rPr lang="zh-CN" altLang="en-US" strike="noStrike" noProof="0"/>
              <a:t>单击此处编辑母版标题样式</a:t>
            </a:r>
            <a:endParaRPr lang="zh-CN" altLang="en-US" strike="noStrike" noProof="0"/>
          </a:p>
        </p:txBody>
      </p:sp>
      <p:sp>
        <p:nvSpPr>
          <p:cNvPr id="101379" name="Rectangle 3"/>
          <p:cNvSpPr>
            <a:spLocks noGrp="1" noChangeArrowheads="1"/>
          </p:cNvSpPr>
          <p:nvPr>
            <p:ph type="subTitle" idx="1"/>
          </p:nvPr>
        </p:nvSpPr>
        <p:spPr>
          <a:xfrm>
            <a:off x="1447800" y="3429000"/>
            <a:ext cx="7010400" cy="1600200"/>
          </a:xfrm>
        </p:spPr>
        <p:txBody>
          <a:bodyPr/>
          <a:lstStyle>
            <a:lvl1pPr marL="0" indent="0">
              <a:buFont typeface="Wingdings" panose="05000000000000000000" pitchFamily="2" charset="2"/>
              <a:buNone/>
              <a:defRPr sz="2800"/>
            </a:lvl1pPr>
          </a:lstStyle>
          <a:p>
            <a:pPr lvl="0" fontAlgn="base"/>
            <a:r>
              <a:rPr lang="zh-CN" altLang="en-US" strike="noStrike" noProof="0"/>
              <a:t>单击此处编辑母版副标题样式</a:t>
            </a:r>
            <a:endParaRPr lang="zh-CN" altLang="en-US" strike="noStrike" noProof="0"/>
          </a:p>
        </p:txBody>
      </p:sp>
      <p:sp>
        <p:nvSpPr>
          <p:cNvPr id="10" name="Rectangle 4"/>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CB05AFD9-784B-4DF8-B8E6-022A5572068D}" type="datetime4">
              <a:rPr kumimoji="0" lang="en-US" altLang="zh-CN"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1" name="Rectangle 5"/>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Application 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2" name="Rectangle 6"/>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p>
            <a:pPr algn="r" eaLnBrk="1" fontAlgn="base" hangingPunct="1">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a typeface="宋体" panose="02010600030101010101" pitchFamily="2" charset="-122"/>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6021A18-AF9C-4AC5-8CB6-96FF1DC14CEE}" type="datetime4">
              <a:rPr kumimoji="0" lang="en-US" altLang="zh-CN"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Application 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6021A18-AF9C-4AC5-8CB6-96FF1DC14CEE}" type="datetime4">
              <a:rPr kumimoji="0" lang="en-US" altLang="zh-CN"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Application 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566738" y="1752600"/>
            <a:ext cx="3924300" cy="42672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43438" y="1752600"/>
            <a:ext cx="3924300" cy="42672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6021A18-AF9C-4AC5-8CB6-96FF1DC14CEE}" type="datetime4">
              <a:rPr kumimoji="0" lang="en-US" altLang="zh-CN"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Application 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630238" y="2505075"/>
            <a:ext cx="3868737" cy="368458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29150" y="2505075"/>
            <a:ext cx="3887788" cy="368458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6021A18-AF9C-4AC5-8CB6-96FF1DC14CEE}" type="datetime4">
              <a:rPr kumimoji="0" lang="en-US" altLang="zh-CN"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Application 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6021A18-AF9C-4AC5-8CB6-96FF1DC14CEE}" type="datetime4">
              <a:rPr kumimoji="0" lang="en-US" altLang="zh-CN"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Application 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E81CBD6-B34C-4107-BEA2-E3A150F44BB3}"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Application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6021A18-AF9C-4AC5-8CB6-96FF1DC14CEE}" type="datetime4">
              <a:rPr kumimoji="0" lang="en-US" altLang="zh-CN"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Application 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6021A18-AF9C-4AC5-8CB6-96FF1DC14CEE}" type="datetime4">
              <a:rPr kumimoji="0" lang="en-US" altLang="zh-CN"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Application 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6021A18-AF9C-4AC5-8CB6-96FF1DC14CEE}" type="datetime4">
              <a:rPr kumimoji="0" lang="en-US" altLang="zh-CN"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Application 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6021A18-AF9C-4AC5-8CB6-96FF1DC14CEE}" type="datetime4">
              <a:rPr kumimoji="0" lang="en-US" altLang="zh-CN"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Application 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566738" y="304800"/>
            <a:ext cx="5854700" cy="5715000"/>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6021A18-AF9C-4AC5-8CB6-96FF1DC14CEE}" type="datetime4">
              <a:rPr kumimoji="0" lang="en-US" altLang="zh-CN"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Application 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E81CBD6-B34C-4107-BEA2-E3A150F44BB3}"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Application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0" y="5715000"/>
            <a:ext cx="4495800" cy="8382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48200" y="5715000"/>
            <a:ext cx="4495800" cy="8382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E81CBD6-B34C-4107-BEA2-E3A150F44BB3}"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Application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630238" y="2505075"/>
            <a:ext cx="3868737" cy="368458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29150" y="2505075"/>
            <a:ext cx="3887788" cy="368458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E81CBD6-B34C-4107-BEA2-E3A150F44BB3}"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Application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E81CBD6-B34C-4107-BEA2-E3A150F44BB3}"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Application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E81CBD6-B34C-4107-BEA2-E3A150F44BB3}"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Application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E81CBD6-B34C-4107-BEA2-E3A150F44BB3}"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Application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ctr" defTabSz="914400" rtl="0" eaLnBrk="0" fontAlgn="base" latinLnBrk="0" hangingPunct="0">
              <a:lnSpc>
                <a:spcPct val="100000"/>
              </a:lnSpc>
              <a:spcBef>
                <a:spcPct val="20000"/>
              </a:spcBef>
              <a:spcAft>
                <a:spcPct val="0"/>
              </a:spcAft>
              <a:buClr>
                <a:schemeClr val="accent2"/>
              </a:buClr>
              <a:buSzTx/>
              <a:buFontTx/>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E81CBD6-B34C-4107-BEA2-E3A150F44BB3}"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Application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0" y="0"/>
            <a:ext cx="91440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7" name="Rectangle 3"/>
          <p:cNvSpPr>
            <a:spLocks noGrp="1"/>
          </p:cNvSpPr>
          <p:nvPr>
            <p:ph type="body"/>
          </p:nvPr>
        </p:nvSpPr>
        <p:spPr>
          <a:xfrm>
            <a:off x="0" y="5715000"/>
            <a:ext cx="9144000" cy="838200"/>
          </a:xfrm>
          <a:prstGeom prst="rect">
            <a:avLst/>
          </a:prstGeom>
          <a:noFill/>
          <a:ln w="9525">
            <a:noFill/>
          </a:ln>
        </p:spPr>
        <p:txBody>
          <a:bodyPr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4100" name="Rectangle 4"/>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lstStyle>
            <a:lvl1pPr algn="l" eaLnBrk="1" hangingPunct="1">
              <a:defRPr sz="1400">
                <a:latin typeface="+mn-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1E81CBD6-B34C-4107-BEA2-E3A150F44BB3}"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101" name="Rectangle 5"/>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lstStyle>
            <a:lvl1pPr algn="ctr" eaLnBrk="1" hangingPunct="1">
              <a:defRPr sz="1400">
                <a:latin typeface="+mn-lt"/>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Application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102" name="Rectangle 6"/>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lstStyle>
            <a:lvl1pPr algn="r">
              <a:defRPr sz="1400">
                <a:latin typeface="Times New Roman" panose="02020603050405020304" pitchFamily="18" charset="0"/>
                <a:ea typeface="宋体" panose="02010600030101010101" pitchFamily="2" charset="-122"/>
              </a:defRPr>
            </a:lvl1pPr>
          </a:lstStyle>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p:txStyles>
    <p:titleStyle>
      <a:lvl1pPr algn="ctr" rtl="0" eaLnBrk="0" fontAlgn="base" hangingPunct="0">
        <a:spcBef>
          <a:spcPct val="0"/>
        </a:spcBef>
        <a:spcAft>
          <a:spcPct val="0"/>
        </a:spcAft>
        <a:defRPr sz="4400" kern="12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Times New Roman" panose="02020603050405020304" pitchFamily="18" charset="0"/>
        </a:defRPr>
      </a:lvl2pPr>
      <a:lvl3pPr algn="ctr" rtl="0" eaLnBrk="0" fontAlgn="base" hangingPunct="0">
        <a:spcBef>
          <a:spcPct val="0"/>
        </a:spcBef>
        <a:spcAft>
          <a:spcPct val="0"/>
        </a:spcAft>
        <a:defRPr sz="4400">
          <a:solidFill>
            <a:srgbClr val="FF0000"/>
          </a:solidFill>
          <a:latin typeface="Times New Roman" panose="02020603050405020304" pitchFamily="18" charset="0"/>
        </a:defRPr>
      </a:lvl3pPr>
      <a:lvl4pPr algn="ctr" rtl="0" eaLnBrk="0" fontAlgn="base" hangingPunct="0">
        <a:spcBef>
          <a:spcPct val="0"/>
        </a:spcBef>
        <a:spcAft>
          <a:spcPct val="0"/>
        </a:spcAft>
        <a:defRPr sz="4400">
          <a:solidFill>
            <a:srgbClr val="FF0000"/>
          </a:solidFill>
          <a:latin typeface="Times New Roman" panose="02020603050405020304" pitchFamily="18" charset="0"/>
        </a:defRPr>
      </a:lvl4pPr>
      <a:lvl5pPr algn="ctr" rtl="0" eaLnBrk="0" fontAlgn="base" hangingPunct="0">
        <a:spcBef>
          <a:spcPct val="0"/>
        </a:spcBef>
        <a:spcAft>
          <a:spcPct val="0"/>
        </a:spcAft>
        <a:defRPr sz="4400">
          <a:solidFill>
            <a:srgbClr val="FF0000"/>
          </a:solidFill>
          <a:latin typeface="Times New Roman" panose="02020603050405020304" pitchFamily="18" charset="0"/>
        </a:defRPr>
      </a:lvl5pPr>
      <a:lvl6pPr marL="457200" algn="ctr" rtl="0" fontAlgn="base">
        <a:spcBef>
          <a:spcPct val="0"/>
        </a:spcBef>
        <a:spcAft>
          <a:spcPct val="0"/>
        </a:spcAft>
        <a:defRPr sz="4400">
          <a:solidFill>
            <a:srgbClr val="FF0000"/>
          </a:solidFill>
          <a:latin typeface="Times New Roman" panose="02020603050405020304" pitchFamily="18" charset="0"/>
        </a:defRPr>
      </a:lvl6pPr>
      <a:lvl7pPr marL="914400" algn="ctr" rtl="0" fontAlgn="base">
        <a:spcBef>
          <a:spcPct val="0"/>
        </a:spcBef>
        <a:spcAft>
          <a:spcPct val="0"/>
        </a:spcAft>
        <a:defRPr sz="4400">
          <a:solidFill>
            <a:srgbClr val="FF0000"/>
          </a:solidFill>
          <a:latin typeface="Times New Roman" panose="02020603050405020304" pitchFamily="18" charset="0"/>
        </a:defRPr>
      </a:lvl7pPr>
      <a:lvl8pPr marL="1371600" algn="ctr" rtl="0" fontAlgn="base">
        <a:spcBef>
          <a:spcPct val="0"/>
        </a:spcBef>
        <a:spcAft>
          <a:spcPct val="0"/>
        </a:spcAft>
        <a:defRPr sz="4400">
          <a:solidFill>
            <a:srgbClr val="FF0000"/>
          </a:solidFill>
          <a:latin typeface="Times New Roman" panose="02020603050405020304" pitchFamily="18" charset="0"/>
        </a:defRPr>
      </a:lvl8pPr>
      <a:lvl9pPr marL="1828800" algn="ctr" rtl="0" fontAlgn="base">
        <a:spcBef>
          <a:spcPct val="0"/>
        </a:spcBef>
        <a:spcAft>
          <a:spcPct val="0"/>
        </a:spcAft>
        <a:defRPr sz="4400">
          <a:solidFill>
            <a:srgbClr val="FF0000"/>
          </a:solidFill>
          <a:latin typeface="Times New Roman" panose="02020603050405020304" pitchFamily="18" charset="0"/>
        </a:defRPr>
      </a:lvl9pPr>
    </p:titleStyle>
    <p:bodyStyle>
      <a:lvl1pPr marL="457200" indent="-457200" algn="ctr" rtl="0" eaLnBrk="0" fontAlgn="base" hangingPunct="0">
        <a:spcBef>
          <a:spcPct val="20000"/>
        </a:spcBef>
        <a:spcAft>
          <a:spcPct val="0"/>
        </a:spcAft>
        <a:buClr>
          <a:schemeClr val="accent2"/>
        </a:buClr>
        <a:buAutoNum type="alphaLcParenR"/>
        <a:defRPr sz="2400" kern="1200">
          <a:solidFill>
            <a:schemeClr val="tx1"/>
          </a:solidFill>
          <a:latin typeface="+mn-lt"/>
          <a:ea typeface="+mn-ea"/>
          <a:cs typeface="+mn-cs"/>
        </a:defRPr>
      </a:lvl1pPr>
      <a:lvl2pPr marL="990600" indent="-5334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2pPr>
      <a:lvl3pPr marL="1371600" indent="-4572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7526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4pPr>
      <a:lvl5pPr marL="22098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2"/>
        </a:blipFill>
        <a:effectLst/>
      </p:bgPr>
    </p:bg>
    <p:spTree>
      <p:nvGrpSpPr>
        <p:cNvPr id="1" name=""/>
        <p:cNvGrpSpPr/>
        <p:nvPr/>
      </p:nvGrpSpPr>
      <p:grpSpPr/>
      <p:sp>
        <p:nvSpPr>
          <p:cNvPr id="2050" name="Rectangle 2"/>
          <p:cNvSpPr>
            <a:spLocks noGrp="1"/>
          </p:cNvSpPr>
          <p:nvPr>
            <p:ph type="title"/>
          </p:nvPr>
        </p:nvSpPr>
        <p:spPr>
          <a:xfrm>
            <a:off x="574675" y="304800"/>
            <a:ext cx="8001000" cy="1216025"/>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2051" name="Rectangle 3"/>
          <p:cNvSpPr>
            <a:spLocks noGrp="1"/>
          </p:cNvSpPr>
          <p:nvPr>
            <p:ph type="body"/>
          </p:nvPr>
        </p:nvSpPr>
        <p:spPr>
          <a:xfrm>
            <a:off x="566738" y="1752600"/>
            <a:ext cx="8001000" cy="4267200"/>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052" name="AutoShape 4"/>
          <p:cNvSpPr/>
          <p:nvPr/>
        </p:nvSpPr>
        <p:spPr>
          <a:xfrm>
            <a:off x="609600" y="1566863"/>
            <a:ext cx="7958138" cy="109537"/>
          </a:xfrm>
          <a:custGeom>
            <a:avLst/>
            <a:gdLst/>
            <a:ahLst/>
            <a:cxnLst>
              <a:cxn ang="0">
                <a:pos x="0" y="0"/>
              </a:cxn>
              <a:cxn ang="0">
                <a:pos x="2147483646" y="0"/>
              </a:cxn>
              <a:cxn ang="0">
                <a:pos x="2147483646" y="2147483646"/>
              </a:cxn>
              <a:cxn ang="0">
                <a:pos x="0" y="2147483646"/>
              </a:cxn>
              <a:cxn ang="0">
                <a:pos x="0" y="0"/>
              </a:cxn>
              <a:cxn ang="0">
                <a:pos x="2147483646" y="0"/>
              </a:cxn>
            </a:cxnLst>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cap="flat" cmpd="sng">
            <a:solidFill>
              <a:schemeClr val="accent2"/>
            </a:solidFill>
            <a:prstDash val="solid"/>
            <a:round/>
            <a:headEnd type="none" w="med" len="med"/>
            <a:tailEnd type="none" w="med" len="med"/>
          </a:ln>
        </p:spPr>
        <p:txBody>
          <a:bodyPr/>
          <a:p>
            <a:endParaRPr lang="zh-CN" altLang="en-US"/>
          </a:p>
        </p:txBody>
      </p:sp>
      <p:sp>
        <p:nvSpPr>
          <p:cNvPr id="2053" name="Line 5"/>
          <p:cNvSpPr/>
          <p:nvPr/>
        </p:nvSpPr>
        <p:spPr>
          <a:xfrm flipV="1">
            <a:off x="609600" y="6172200"/>
            <a:ext cx="7924800" cy="0"/>
          </a:xfrm>
          <a:prstGeom prst="line">
            <a:avLst/>
          </a:prstGeom>
          <a:ln w="3175" cap="flat" cmpd="sng">
            <a:solidFill>
              <a:schemeClr val="accent2"/>
            </a:solidFill>
            <a:prstDash val="solid"/>
            <a:round/>
            <a:headEnd type="none" w="med" len="med"/>
            <a:tailEnd type="none" w="med" len="med"/>
          </a:ln>
        </p:spPr>
      </p:sp>
      <p:sp>
        <p:nvSpPr>
          <p:cNvPr id="100358" name="Rectangle 6"/>
          <p:cNvSpPr>
            <a:spLocks noGrp="1" noChangeArrowheads="1"/>
          </p:cNvSpPr>
          <p:nvPr>
            <p:ph type="dt" sz="half" idx="2"/>
          </p:nvPr>
        </p:nvSpPr>
        <p:spPr bwMode="auto">
          <a:xfrm>
            <a:off x="609600" y="6245225"/>
            <a:ext cx="1981200" cy="476250"/>
          </a:xfrm>
          <a:prstGeom prst="rect">
            <a:avLst/>
          </a:prstGeom>
          <a:noFill/>
          <a:ln>
            <a:noFill/>
          </a:ln>
          <a:effectLst/>
        </p:spPr>
        <p:txBody>
          <a:bodyPr vert="horz" wrap="square" lIns="91440" tIns="45720" rIns="91440" bIns="45720" numCol="1" anchor="t" anchorCtr="0" compatLnSpc="1"/>
          <a:lstStyle>
            <a:lvl1pPr algn="l" eaLnBrk="1" hangingPunct="1">
              <a:defRPr sz="1200">
                <a:latin typeface="+mn-lt"/>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D6021A18-AF9C-4AC5-8CB6-96FF1DC14CEE}" type="datetime4">
              <a:rPr kumimoji="0" lang="en-US" altLang="zh-CN"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00359" name="Rectangle 7"/>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eaLnBrk="1" hangingPunct="1">
              <a:defRPr sz="1200">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Application 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00360" name="Rectangle 8"/>
          <p:cNvSpPr>
            <a:spLocks noGrp="1" noChangeArrowheads="1"/>
          </p:cNvSpPr>
          <p:nvPr>
            <p:ph type="sldNum" sz="quarter" idx="4"/>
          </p:nvPr>
        </p:nvSpPr>
        <p:spPr bwMode="auto">
          <a:xfrm>
            <a:off x="6553200" y="6245225"/>
            <a:ext cx="1981200" cy="476250"/>
          </a:xfrm>
          <a:prstGeom prst="rect">
            <a:avLst/>
          </a:prstGeom>
          <a:noFill/>
          <a:ln>
            <a:noFill/>
          </a:ln>
          <a:effectLst/>
        </p:spPr>
        <p:txBody>
          <a:bodyPr vert="horz" wrap="square" lIns="91440" tIns="45720" rIns="91440" bIns="45720" numCol="1" anchor="t" anchorCtr="0" compatLnSpc="1"/>
          <a:lstStyle>
            <a:lvl1pPr algn="r">
              <a:defRPr sz="1200">
                <a:latin typeface="Verdana" panose="020B0604030504040204" pitchFamily="34" charset="0"/>
                <a:ea typeface="宋体" panose="02010600030101010101" pitchFamily="2" charset="-122"/>
              </a:defRPr>
            </a:lvl1pPr>
          </a:lstStyle>
          <a:p>
            <a:pPr lvl="0" eaLnBrk="1" fontAlgn="base" hangingPunct="1">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sldNum="0" hdr="0" ftr="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6.xml"/><Relationship Id="rId2" Type="http://schemas.openxmlformats.org/officeDocument/2006/relationships/image" Target="../media/image7.emf"/><Relationship Id="rId1"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6.xml"/><Relationship Id="rId2" Type="http://schemas.openxmlformats.org/officeDocument/2006/relationships/image" Target="../media/image11.png"/><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6.xml"/><Relationship Id="rId4" Type="http://schemas.openxmlformats.org/officeDocument/2006/relationships/image" Target="../media/image15.jpeg"/><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3.xml"/><Relationship Id="rId2" Type="http://schemas.openxmlformats.org/officeDocument/2006/relationships/image" Target="../media/image18.png"/><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image" Target="../media/image19.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2.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3.xml"/><Relationship Id="rId2" Type="http://schemas.openxmlformats.org/officeDocument/2006/relationships/image" Target="../media/image18.png"/><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3.xml"/><Relationship Id="rId2" Type="http://schemas.openxmlformats.org/officeDocument/2006/relationships/image" Target="../media/image18.png"/><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4.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3.xml"/><Relationship Id="rId2" Type="http://schemas.openxmlformats.org/officeDocument/2006/relationships/image" Target="../media/image18.png"/><Relationship Id="rId1"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5.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6.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26.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6.xml"/><Relationship Id="rId2" Type="http://schemas.openxmlformats.org/officeDocument/2006/relationships/image" Target="../media/image11.png"/><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6.xml"/><Relationship Id="rId2" Type="http://schemas.openxmlformats.org/officeDocument/2006/relationships/image" Target="../media/image11.png"/><Relationship Id="rId1" Type="http://schemas.openxmlformats.org/officeDocument/2006/relationships/image" Target="../media/image10.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6.xml"/><Relationship Id="rId2" Type="http://schemas.openxmlformats.org/officeDocument/2006/relationships/image" Target="../media/image11.png"/><Relationship Id="rId1" Type="http://schemas.openxmlformats.org/officeDocument/2006/relationships/image" Target="../media/image10.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6.xml"/><Relationship Id="rId2" Type="http://schemas.openxmlformats.org/officeDocument/2006/relationships/image" Target="../media/image11.png"/><Relationship Id="rId1" Type="http://schemas.openxmlformats.org/officeDocument/2006/relationships/image" Target="../media/image10.png"/></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image" Target="../media/image27.jpe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8.png"/></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6.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9.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0.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0.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xml"/><Relationship Id="rId1" Type="http://schemas.openxmlformats.org/officeDocument/2006/relationships/image" Target="../media/image30.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0.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4.xml"/><Relationship Id="rId3" Type="http://schemas.openxmlformats.org/officeDocument/2006/relationships/oleObject" Target="../embeddings/oleObject4.bin"/><Relationship Id="rId2" Type="http://schemas.openxmlformats.org/officeDocument/2006/relationships/image" Target="../media/image6.wmf"/><Relationship Id="rId1"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2"/>
          <p:cNvSpPr>
            <a:spLocks noGrp="1"/>
          </p:cNvSpPr>
          <p:nvPr>
            <p:ph type="ctrTitle"/>
          </p:nvPr>
        </p:nvSpPr>
        <p:spPr>
          <a:xfrm>
            <a:off x="722313" y="2619375"/>
            <a:ext cx="7772400" cy="2465388"/>
          </a:xfrm>
        </p:spPr>
        <p:txBody>
          <a:bodyPr vert="horz" wrap="square" lIns="91440" tIns="45720" rIns="91440" bIns="45720" anchor="b" anchorCtr="0"/>
          <a:p>
            <a:pPr eaLnBrk="1" hangingPunct="1">
              <a:buClrTx/>
              <a:buSzTx/>
              <a:buFontTx/>
            </a:pPr>
            <a:r>
              <a:rPr lang="en-US" altLang="zh-CN" sz="4800" b="1" kern="1200" dirty="0">
                <a:solidFill>
                  <a:schemeClr val="tx1"/>
                </a:solidFill>
                <a:latin typeface="+mj-lt"/>
                <a:ea typeface="+mj-ea"/>
                <a:cs typeface="+mj-cs"/>
              </a:rPr>
              <a:t>The Application Layer</a:t>
            </a:r>
            <a:br>
              <a:rPr lang="en-US" altLang="zh-CN" sz="4800" b="1" kern="1200" dirty="0">
                <a:solidFill>
                  <a:schemeClr val="tx1"/>
                </a:solidFill>
                <a:latin typeface="+mj-lt"/>
                <a:ea typeface="+mj-ea"/>
                <a:cs typeface="+mj-cs"/>
              </a:rPr>
            </a:br>
            <a:r>
              <a:rPr lang="zh-CN" altLang="en-US" sz="4800" b="1" kern="1200" dirty="0">
                <a:solidFill>
                  <a:schemeClr val="tx1"/>
                </a:solidFill>
                <a:latin typeface="+mj-lt"/>
                <a:ea typeface="黑体" panose="02010609060101010101" pitchFamily="2" charset="-122"/>
                <a:cs typeface="+mj-cs"/>
              </a:rPr>
              <a:t>应用层</a:t>
            </a:r>
            <a:br>
              <a:rPr lang="zh-CN" altLang="en-US" sz="4800" b="1" kern="1200" dirty="0">
                <a:solidFill>
                  <a:schemeClr val="tx1"/>
                </a:solidFill>
                <a:latin typeface="+mj-lt"/>
                <a:ea typeface="+mj-ea"/>
                <a:cs typeface="+mj-cs"/>
              </a:rPr>
            </a:br>
            <a:r>
              <a:rPr lang="en-US" altLang="zh-CN" sz="4800" b="1" kern="1200" dirty="0">
                <a:solidFill>
                  <a:schemeClr val="tx1"/>
                </a:solidFill>
                <a:latin typeface="+mj-lt"/>
                <a:ea typeface="+mj-ea"/>
                <a:cs typeface="+mj-cs"/>
              </a:rPr>
              <a:t>DNS, Email,</a:t>
            </a:r>
            <a:r>
              <a:rPr lang="en-US" altLang="zh-CN" sz="4800" b="1" kern="1200" dirty="0">
                <a:solidFill>
                  <a:schemeClr val="tx1"/>
                </a:solidFill>
                <a:latin typeface="Times New Roman" panose="02020603050405020304" pitchFamily="18" charset="0"/>
                <a:ea typeface="+mj-ea"/>
                <a:cs typeface="+mj-cs"/>
              </a:rPr>
              <a:t>…</a:t>
            </a:r>
            <a:endParaRPr lang="en-US" altLang="zh-CN" sz="4800" b="1" kern="1200" dirty="0">
              <a:solidFill>
                <a:schemeClr val="tx1"/>
              </a:solidFill>
              <a:latin typeface="+mj-lt"/>
              <a:ea typeface="+mj-ea"/>
              <a:cs typeface="+mj-cs"/>
            </a:endParaRPr>
          </a:p>
        </p:txBody>
      </p:sp>
      <p:sp>
        <p:nvSpPr>
          <p:cNvPr id="5123" name="Rectangle 3"/>
          <p:cNvSpPr>
            <a:spLocks noGrp="1"/>
          </p:cNvSpPr>
          <p:nvPr>
            <p:ph type="subTitle" idx="1"/>
          </p:nvPr>
        </p:nvSpPr>
        <p:spPr>
          <a:xfrm>
            <a:off x="738188" y="1628775"/>
            <a:ext cx="6400800" cy="709613"/>
          </a:xfrm>
        </p:spPr>
        <p:txBody>
          <a:bodyPr vert="horz" wrap="square" lIns="91440" tIns="45720" rIns="91440" bIns="45720" anchor="t" anchorCtr="0"/>
          <a:p>
            <a:pPr marL="0" marR="0" indent="0" algn="l" defTabSz="914400" rtl="0" eaLnBrk="1" fontAlgn="base" latinLnBrk="0" hangingPunct="1">
              <a:lnSpc>
                <a:spcPct val="100000"/>
              </a:lnSpc>
              <a:spcBef>
                <a:spcPct val="20000"/>
              </a:spcBef>
              <a:spcAft>
                <a:spcPct val="0"/>
              </a:spcAft>
              <a:buClr>
                <a:schemeClr val="accent2"/>
              </a:buClr>
              <a:buSzTx/>
              <a:buFontTx/>
              <a:buNone/>
            </a:pPr>
            <a:r>
              <a:rPr kumimoji="0" lang="en-US" altLang="zh-CN" sz="3600" b="1" i="0" u="none" strike="noStrike" kern="1200" cap="none" spc="0" normalizeH="0" baseline="0" noProof="1" dirty="0">
                <a:solidFill>
                  <a:srgbClr val="990033"/>
                </a:solidFill>
                <a:latin typeface="+mn-lt"/>
                <a:ea typeface="+mn-ea"/>
                <a:cs typeface="+mn-cs"/>
              </a:rPr>
              <a:t>Chapter 7</a:t>
            </a:r>
            <a:endParaRPr kumimoji="0" lang="en-US" altLang="zh-CN" sz="3600" b="1" i="0" u="none" strike="noStrike" kern="1200" cap="none" spc="0" normalizeH="0" baseline="0" noProof="1" dirty="0">
              <a:solidFill>
                <a:srgbClr val="990033"/>
              </a:solidFill>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灯片编号占位符 4"/>
          <p:cNvSpPr txBox="1">
            <a:spLocks noGrp="1"/>
          </p:cNvSpPr>
          <p:nvPr>
            <p:ph type="sldNum" sz="quarter" idx="12"/>
          </p:nvPr>
        </p:nvSpPr>
        <p:spPr/>
        <p:txBody>
          <a:bodyPr/>
          <a:p>
            <a:pPr marL="0" indent="0" algn="r">
              <a:spcBef>
                <a:spcPct val="0"/>
              </a:spcBef>
              <a:buClrTx/>
              <a:buSzTx/>
              <a:buFontTx/>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25603" name="Rectangle 2"/>
          <p:cNvSpPr>
            <a:spLocks noGrp="1"/>
          </p:cNvSpPr>
          <p:nvPr>
            <p:ph type="title"/>
          </p:nvPr>
        </p:nvSpPr>
        <p:spPr/>
        <p:txBody>
          <a:bodyPr vert="horz" wrap="square" lIns="91440" tIns="45720" rIns="91440" bIns="45720" anchor="ctr" anchorCtr="0"/>
          <a:p>
            <a:r>
              <a:rPr lang="en-US" altLang="zh-CN" b="1" dirty="0">
                <a:ea typeface="宋体" panose="02010600030101010101" pitchFamily="2" charset="-122"/>
              </a:rPr>
              <a:t>Layers in the Example</a:t>
            </a:r>
            <a:endParaRPr lang="en-US" altLang="zh-CN" b="1" dirty="0">
              <a:ea typeface="宋体" panose="02010600030101010101" pitchFamily="2" charset="-122"/>
            </a:endParaRPr>
          </a:p>
        </p:txBody>
      </p:sp>
      <p:graphicFrame>
        <p:nvGraphicFramePr>
          <p:cNvPr id="25604" name="Object 3"/>
          <p:cNvGraphicFramePr>
            <a:graphicFrameLocks noChangeAspect="1"/>
          </p:cNvGraphicFramePr>
          <p:nvPr/>
        </p:nvGraphicFramePr>
        <p:xfrm>
          <a:off x="0" y="912813"/>
          <a:ext cx="8859838" cy="5545137"/>
        </p:xfrm>
        <a:graphic>
          <a:graphicData uri="http://schemas.openxmlformats.org/presentationml/2006/ole">
            <mc:AlternateContent xmlns:mc="http://schemas.openxmlformats.org/markup-compatibility/2006">
              <mc:Choice xmlns:v="urn:schemas-microsoft-com:vml" Requires="v">
                <p:oleObj spid="_x0000_s3087" name="" r:id="rId1" imgW="8907145" imgH="5678170" progId="Visio.Drawing.6">
                  <p:embed/>
                </p:oleObj>
              </mc:Choice>
              <mc:Fallback>
                <p:oleObj name="" r:id="rId1" imgW="8907145" imgH="5678170" progId="Visio.Drawing.6">
                  <p:embed/>
                  <p:pic>
                    <p:nvPicPr>
                      <p:cNvPr id="0" name="图片 3086"/>
                      <p:cNvPicPr/>
                      <p:nvPr/>
                    </p:nvPicPr>
                    <p:blipFill>
                      <a:blip r:embed="rId2"/>
                      <a:stretch>
                        <a:fillRect/>
                      </a:stretch>
                    </p:blipFill>
                    <p:spPr>
                      <a:xfrm>
                        <a:off x="0" y="912813"/>
                        <a:ext cx="8859838" cy="5545137"/>
                      </a:xfrm>
                      <a:prstGeom prst="rect">
                        <a:avLst/>
                      </a:prstGeom>
                      <a:noFill/>
                      <a:ln w="38100">
                        <a:noFill/>
                        <a:miter/>
                      </a:ln>
                    </p:spPr>
                  </p:pic>
                </p:oleObj>
              </mc:Fallback>
            </mc:AlternateContent>
          </a:graphicData>
        </a:graphic>
      </p:graphicFrame>
      <p:grpSp>
        <p:nvGrpSpPr>
          <p:cNvPr id="252932" name="Group 4"/>
          <p:cNvGrpSpPr/>
          <p:nvPr/>
        </p:nvGrpSpPr>
        <p:grpSpPr>
          <a:xfrm>
            <a:off x="1752600" y="1752600"/>
            <a:ext cx="5257800" cy="581025"/>
            <a:chOff x="1104" y="1104"/>
            <a:chExt cx="3312" cy="366"/>
          </a:xfrm>
        </p:grpSpPr>
        <p:sp>
          <p:nvSpPr>
            <p:cNvPr id="25650" name="Line 5"/>
            <p:cNvSpPr/>
            <p:nvPr/>
          </p:nvSpPr>
          <p:spPr>
            <a:xfrm>
              <a:off x="1104" y="1248"/>
              <a:ext cx="3312" cy="0"/>
            </a:xfrm>
            <a:prstGeom prst="line">
              <a:avLst/>
            </a:prstGeom>
            <a:ln w="57150" cap="flat" cmpd="sng">
              <a:solidFill>
                <a:srgbClr val="FF0000"/>
              </a:solidFill>
              <a:prstDash val="solid"/>
              <a:headEnd type="none" w="med" len="med"/>
              <a:tailEnd type="triangle" w="med" len="med"/>
            </a:ln>
          </p:spPr>
        </p:sp>
        <p:sp>
          <p:nvSpPr>
            <p:cNvPr id="25651" name="Text Box 6"/>
            <p:cNvSpPr txBox="1"/>
            <p:nvPr/>
          </p:nvSpPr>
          <p:spPr>
            <a:xfrm>
              <a:off x="2112" y="1104"/>
              <a:ext cx="1344" cy="366"/>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spcBef>
                  <a:spcPct val="50000"/>
                </a:spcBef>
                <a:buClrTx/>
                <a:buSzTx/>
                <a:buFontTx/>
                <a:buNone/>
              </a:pPr>
              <a:r>
                <a:rPr lang="en-US" altLang="zh-CN" sz="1600" dirty="0">
                  <a:solidFill>
                    <a:schemeClr val="accent2"/>
                  </a:solidFill>
                  <a:latin typeface="Arial" panose="020B0604020202020204" pitchFamily="34" charset="0"/>
                  <a:ea typeface="宋体" panose="02010600030101010101" pitchFamily="2" charset="-122"/>
                </a:rPr>
                <a:t>Send HTTP Request to neon</a:t>
              </a:r>
              <a:endParaRPr lang="en-US" altLang="zh-CN" sz="1600" dirty="0">
                <a:solidFill>
                  <a:schemeClr val="accent2"/>
                </a:solidFill>
                <a:latin typeface="Times New Roman" panose="02020603050405020304" pitchFamily="18" charset="0"/>
                <a:ea typeface="宋体" panose="02010600030101010101" pitchFamily="2" charset="-122"/>
              </a:endParaRPr>
            </a:p>
          </p:txBody>
        </p:sp>
      </p:grpSp>
      <p:grpSp>
        <p:nvGrpSpPr>
          <p:cNvPr id="252935" name="Group 7"/>
          <p:cNvGrpSpPr/>
          <p:nvPr/>
        </p:nvGrpSpPr>
        <p:grpSpPr>
          <a:xfrm>
            <a:off x="1752600" y="2133600"/>
            <a:ext cx="4724400" cy="990600"/>
            <a:chOff x="1104" y="1344"/>
            <a:chExt cx="2976" cy="624"/>
          </a:xfrm>
        </p:grpSpPr>
        <p:sp>
          <p:nvSpPr>
            <p:cNvPr id="25648" name="AutoShape 8"/>
            <p:cNvSpPr/>
            <p:nvPr/>
          </p:nvSpPr>
          <p:spPr>
            <a:xfrm>
              <a:off x="1104" y="1344"/>
              <a:ext cx="336" cy="624"/>
            </a:xfrm>
            <a:prstGeom prst="curvedLeftArrow">
              <a:avLst>
                <a:gd name="adj1" fmla="val 37142"/>
                <a:gd name="adj2" fmla="val 74285"/>
                <a:gd name="adj3" fmla="val 40773"/>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buNone/>
              </a:pPr>
              <a:endParaRPr lang="zh-CN" altLang="en-US" sz="2400" dirty="0">
                <a:ea typeface="宋体" panose="02010600030101010101" pitchFamily="2" charset="-122"/>
              </a:endParaRPr>
            </a:p>
          </p:txBody>
        </p:sp>
        <p:sp>
          <p:nvSpPr>
            <p:cNvPr id="25649" name="Text Box 9"/>
            <p:cNvSpPr txBox="1"/>
            <p:nvPr/>
          </p:nvSpPr>
          <p:spPr>
            <a:xfrm>
              <a:off x="1440" y="1536"/>
              <a:ext cx="2640" cy="36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spcBef>
                  <a:spcPct val="50000"/>
                </a:spcBef>
                <a:buClrTx/>
                <a:buSzTx/>
                <a:buFontTx/>
                <a:buNone/>
              </a:pPr>
              <a:r>
                <a:rPr lang="en-US" altLang="zh-CN" sz="1600" dirty="0">
                  <a:solidFill>
                    <a:schemeClr val="accent2"/>
                  </a:solidFill>
                  <a:latin typeface="Arial" panose="020B0604020202020204" pitchFamily="34" charset="0"/>
                  <a:ea typeface="宋体" panose="02010600030101010101" pitchFamily="2" charset="-122"/>
                </a:rPr>
                <a:t>Establish a connection to 128.143.71.21 at port 80</a:t>
              </a:r>
              <a:endParaRPr lang="en-US" altLang="zh-CN" sz="1600" dirty="0">
                <a:solidFill>
                  <a:schemeClr val="accent2"/>
                </a:solidFill>
                <a:latin typeface="Arial" panose="020B0604020202020204" pitchFamily="34" charset="0"/>
                <a:ea typeface="宋体" panose="02010600030101010101" pitchFamily="2" charset="-122"/>
              </a:endParaRPr>
            </a:p>
          </p:txBody>
        </p:sp>
      </p:grpSp>
      <p:grpSp>
        <p:nvGrpSpPr>
          <p:cNvPr id="252938" name="Group 10"/>
          <p:cNvGrpSpPr/>
          <p:nvPr/>
        </p:nvGrpSpPr>
        <p:grpSpPr>
          <a:xfrm>
            <a:off x="1676400" y="2667000"/>
            <a:ext cx="5257800" cy="581025"/>
            <a:chOff x="1056" y="1680"/>
            <a:chExt cx="3312" cy="366"/>
          </a:xfrm>
        </p:grpSpPr>
        <p:sp>
          <p:nvSpPr>
            <p:cNvPr id="25646" name="Line 11"/>
            <p:cNvSpPr/>
            <p:nvPr/>
          </p:nvSpPr>
          <p:spPr>
            <a:xfrm>
              <a:off x="1056" y="1824"/>
              <a:ext cx="3312" cy="1"/>
            </a:xfrm>
            <a:prstGeom prst="line">
              <a:avLst/>
            </a:prstGeom>
            <a:ln w="57150" cap="flat" cmpd="sng">
              <a:solidFill>
                <a:srgbClr val="FF0000"/>
              </a:solidFill>
              <a:prstDash val="solid"/>
              <a:headEnd type="none" w="med" len="med"/>
              <a:tailEnd type="triangle" w="med" len="med"/>
            </a:ln>
          </p:spPr>
        </p:sp>
        <p:sp>
          <p:nvSpPr>
            <p:cNvPr id="25647" name="Text Box 12"/>
            <p:cNvSpPr txBox="1"/>
            <p:nvPr/>
          </p:nvSpPr>
          <p:spPr>
            <a:xfrm>
              <a:off x="1824" y="1680"/>
              <a:ext cx="1920" cy="366"/>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spcBef>
                  <a:spcPct val="50000"/>
                </a:spcBef>
                <a:buClrTx/>
                <a:buSzTx/>
                <a:buFontTx/>
                <a:buNone/>
              </a:pPr>
              <a:r>
                <a:rPr lang="en-US" altLang="zh-CN" sz="1600" dirty="0">
                  <a:solidFill>
                    <a:schemeClr val="accent2"/>
                  </a:solidFill>
                  <a:latin typeface="Arial" panose="020B0604020202020204" pitchFamily="34" charset="0"/>
                  <a:ea typeface="宋体" panose="02010600030101010101" pitchFamily="2" charset="-122"/>
                </a:rPr>
                <a:t>Open TCP connection to  128.143.71.21 port 80</a:t>
              </a:r>
              <a:endParaRPr lang="en-US" altLang="zh-CN" sz="1600" dirty="0">
                <a:solidFill>
                  <a:schemeClr val="accent2"/>
                </a:solidFill>
                <a:latin typeface="Times New Roman" panose="02020603050405020304" pitchFamily="18" charset="0"/>
                <a:ea typeface="宋体" panose="02010600030101010101" pitchFamily="2" charset="-122"/>
              </a:endParaRPr>
            </a:p>
          </p:txBody>
        </p:sp>
      </p:grpSp>
      <p:grpSp>
        <p:nvGrpSpPr>
          <p:cNvPr id="252941" name="Group 13"/>
          <p:cNvGrpSpPr/>
          <p:nvPr/>
        </p:nvGrpSpPr>
        <p:grpSpPr>
          <a:xfrm>
            <a:off x="1752600" y="3124200"/>
            <a:ext cx="5105400" cy="990600"/>
            <a:chOff x="1104" y="1968"/>
            <a:chExt cx="2976" cy="624"/>
          </a:xfrm>
        </p:grpSpPr>
        <p:sp>
          <p:nvSpPr>
            <p:cNvPr id="25644" name="AutoShape 14"/>
            <p:cNvSpPr/>
            <p:nvPr/>
          </p:nvSpPr>
          <p:spPr>
            <a:xfrm>
              <a:off x="1104" y="1968"/>
              <a:ext cx="336" cy="624"/>
            </a:xfrm>
            <a:prstGeom prst="curvedLeftArrow">
              <a:avLst>
                <a:gd name="adj1" fmla="val 37142"/>
                <a:gd name="adj2" fmla="val 74285"/>
                <a:gd name="adj3" fmla="val 40773"/>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buNone/>
              </a:pPr>
              <a:endParaRPr lang="zh-CN" altLang="en-US" sz="2400" dirty="0">
                <a:ea typeface="宋体" panose="02010600030101010101" pitchFamily="2" charset="-122"/>
              </a:endParaRPr>
            </a:p>
          </p:txBody>
        </p:sp>
        <p:sp>
          <p:nvSpPr>
            <p:cNvPr id="25645" name="Text Box 15"/>
            <p:cNvSpPr txBox="1"/>
            <p:nvPr/>
          </p:nvSpPr>
          <p:spPr>
            <a:xfrm>
              <a:off x="1440" y="2160"/>
              <a:ext cx="2640" cy="366"/>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spcBef>
                  <a:spcPct val="50000"/>
                </a:spcBef>
                <a:buClrTx/>
                <a:buSzTx/>
                <a:buFontTx/>
                <a:buNone/>
              </a:pPr>
              <a:r>
                <a:rPr lang="en-US" altLang="zh-CN" sz="1600" dirty="0">
                  <a:solidFill>
                    <a:schemeClr val="accent2"/>
                  </a:solidFill>
                  <a:latin typeface="Arial" panose="020B0604020202020204" pitchFamily="34" charset="0"/>
                  <a:ea typeface="宋体" panose="02010600030101010101" pitchFamily="2" charset="-122"/>
                </a:rPr>
                <a:t>Send a datagram (which contains a connection request) to 128.143.71.21</a:t>
              </a:r>
              <a:endParaRPr lang="en-US" altLang="zh-CN" sz="1600" dirty="0">
                <a:solidFill>
                  <a:schemeClr val="accent2"/>
                </a:solidFill>
                <a:latin typeface="Arial" panose="020B0604020202020204" pitchFamily="34" charset="0"/>
                <a:ea typeface="宋体" panose="02010600030101010101" pitchFamily="2" charset="-122"/>
              </a:endParaRPr>
            </a:p>
          </p:txBody>
        </p:sp>
      </p:grpSp>
      <p:grpSp>
        <p:nvGrpSpPr>
          <p:cNvPr id="252944" name="Group 16"/>
          <p:cNvGrpSpPr/>
          <p:nvPr/>
        </p:nvGrpSpPr>
        <p:grpSpPr>
          <a:xfrm>
            <a:off x="1676400" y="3565525"/>
            <a:ext cx="5257800" cy="581025"/>
            <a:chOff x="1056" y="1680"/>
            <a:chExt cx="3312" cy="366"/>
          </a:xfrm>
        </p:grpSpPr>
        <p:sp>
          <p:nvSpPr>
            <p:cNvPr id="25642" name="Line 17"/>
            <p:cNvSpPr/>
            <p:nvPr/>
          </p:nvSpPr>
          <p:spPr>
            <a:xfrm>
              <a:off x="1056" y="1824"/>
              <a:ext cx="3312" cy="1"/>
            </a:xfrm>
            <a:prstGeom prst="line">
              <a:avLst/>
            </a:prstGeom>
            <a:ln w="57150" cap="flat" cmpd="sng">
              <a:solidFill>
                <a:srgbClr val="FF0000"/>
              </a:solidFill>
              <a:prstDash val="solid"/>
              <a:headEnd type="none" w="med" len="med"/>
              <a:tailEnd type="triangle" w="med" len="med"/>
            </a:ln>
          </p:spPr>
        </p:sp>
        <p:sp>
          <p:nvSpPr>
            <p:cNvPr id="25643" name="Text Box 18"/>
            <p:cNvSpPr txBox="1"/>
            <p:nvPr/>
          </p:nvSpPr>
          <p:spPr>
            <a:xfrm>
              <a:off x="1824" y="1680"/>
              <a:ext cx="1920" cy="366"/>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spcBef>
                  <a:spcPct val="50000"/>
                </a:spcBef>
                <a:buClrTx/>
                <a:buSzTx/>
                <a:buFontTx/>
                <a:buNone/>
              </a:pPr>
              <a:r>
                <a:rPr lang="en-US" altLang="zh-CN" sz="1600" dirty="0">
                  <a:solidFill>
                    <a:schemeClr val="accent2"/>
                  </a:solidFill>
                  <a:latin typeface="Arial" panose="020B0604020202020204" pitchFamily="34" charset="0"/>
                  <a:ea typeface="宋体" panose="02010600030101010101" pitchFamily="2" charset="-122"/>
                </a:rPr>
                <a:t>Send IP datagram to 128.143.71.21</a:t>
              </a:r>
              <a:endParaRPr lang="en-US" altLang="zh-CN" sz="1600" dirty="0">
                <a:solidFill>
                  <a:schemeClr val="accent2"/>
                </a:solidFill>
                <a:latin typeface="Times New Roman" panose="02020603050405020304" pitchFamily="18" charset="0"/>
                <a:ea typeface="宋体" panose="02010600030101010101" pitchFamily="2" charset="-122"/>
              </a:endParaRPr>
            </a:p>
          </p:txBody>
        </p:sp>
      </p:grpSp>
      <p:grpSp>
        <p:nvGrpSpPr>
          <p:cNvPr id="252947" name="Group 19"/>
          <p:cNvGrpSpPr/>
          <p:nvPr/>
        </p:nvGrpSpPr>
        <p:grpSpPr>
          <a:xfrm>
            <a:off x="1752600" y="4038600"/>
            <a:ext cx="4724400" cy="990600"/>
            <a:chOff x="1104" y="1968"/>
            <a:chExt cx="2976" cy="624"/>
          </a:xfrm>
        </p:grpSpPr>
        <p:sp>
          <p:nvSpPr>
            <p:cNvPr id="25640" name="AutoShape 20"/>
            <p:cNvSpPr/>
            <p:nvPr/>
          </p:nvSpPr>
          <p:spPr>
            <a:xfrm>
              <a:off x="1104" y="1968"/>
              <a:ext cx="336" cy="624"/>
            </a:xfrm>
            <a:prstGeom prst="curvedLeftArrow">
              <a:avLst>
                <a:gd name="adj1" fmla="val 37142"/>
                <a:gd name="adj2" fmla="val 74285"/>
                <a:gd name="adj3" fmla="val 40773"/>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buNone/>
              </a:pPr>
              <a:endParaRPr lang="zh-CN" altLang="en-US" sz="2400" dirty="0">
                <a:ea typeface="宋体" panose="02010600030101010101" pitchFamily="2" charset="-122"/>
              </a:endParaRPr>
            </a:p>
          </p:txBody>
        </p:sp>
        <p:sp>
          <p:nvSpPr>
            <p:cNvPr id="25641" name="Text Box 21"/>
            <p:cNvSpPr txBox="1"/>
            <p:nvPr/>
          </p:nvSpPr>
          <p:spPr>
            <a:xfrm>
              <a:off x="1440" y="2160"/>
              <a:ext cx="2640" cy="212"/>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spcBef>
                  <a:spcPct val="50000"/>
                </a:spcBef>
                <a:buClrTx/>
                <a:buSzTx/>
                <a:buFontTx/>
                <a:buNone/>
              </a:pPr>
              <a:r>
                <a:rPr lang="en-US" altLang="zh-CN" sz="1600" dirty="0">
                  <a:solidFill>
                    <a:schemeClr val="accent2"/>
                  </a:solidFill>
                  <a:latin typeface="Arial" panose="020B0604020202020204" pitchFamily="34" charset="0"/>
                  <a:ea typeface="宋体" panose="02010600030101010101" pitchFamily="2" charset="-122"/>
                </a:rPr>
                <a:t>Send the datagram to 128.143.137.1</a:t>
              </a:r>
              <a:endParaRPr lang="en-US" altLang="zh-CN" sz="1600" dirty="0">
                <a:solidFill>
                  <a:schemeClr val="accent2"/>
                </a:solidFill>
                <a:latin typeface="Arial" panose="020B0604020202020204" pitchFamily="34" charset="0"/>
                <a:ea typeface="宋体" panose="02010600030101010101" pitchFamily="2" charset="-122"/>
              </a:endParaRPr>
            </a:p>
          </p:txBody>
        </p:sp>
      </p:grpSp>
      <p:grpSp>
        <p:nvGrpSpPr>
          <p:cNvPr id="252950" name="Group 22"/>
          <p:cNvGrpSpPr/>
          <p:nvPr/>
        </p:nvGrpSpPr>
        <p:grpSpPr>
          <a:xfrm>
            <a:off x="762000" y="5105400"/>
            <a:ext cx="2743200" cy="962025"/>
            <a:chOff x="480" y="3216"/>
            <a:chExt cx="1728" cy="606"/>
          </a:xfrm>
        </p:grpSpPr>
        <p:grpSp>
          <p:nvGrpSpPr>
            <p:cNvPr id="25635" name="Group 23"/>
            <p:cNvGrpSpPr/>
            <p:nvPr/>
          </p:nvGrpSpPr>
          <p:grpSpPr>
            <a:xfrm>
              <a:off x="480" y="3216"/>
              <a:ext cx="1728" cy="385"/>
              <a:chOff x="480" y="3216"/>
              <a:chExt cx="1728" cy="385"/>
            </a:xfrm>
          </p:grpSpPr>
          <p:sp>
            <p:nvSpPr>
              <p:cNvPr id="25637" name="Line 24"/>
              <p:cNvSpPr/>
              <p:nvPr/>
            </p:nvSpPr>
            <p:spPr>
              <a:xfrm>
                <a:off x="480" y="3600"/>
                <a:ext cx="1728" cy="1"/>
              </a:xfrm>
              <a:prstGeom prst="line">
                <a:avLst/>
              </a:prstGeom>
              <a:ln w="57150" cap="flat" cmpd="sng">
                <a:solidFill>
                  <a:srgbClr val="FF0000"/>
                </a:solidFill>
                <a:prstDash val="solid"/>
                <a:headEnd type="none" w="med" len="med"/>
                <a:tailEnd type="none" w="med" len="med"/>
              </a:ln>
            </p:spPr>
          </p:sp>
          <p:sp>
            <p:nvSpPr>
              <p:cNvPr id="25638" name="Line 25"/>
              <p:cNvSpPr/>
              <p:nvPr/>
            </p:nvSpPr>
            <p:spPr>
              <a:xfrm flipV="1">
                <a:off x="480" y="3216"/>
                <a:ext cx="0" cy="384"/>
              </a:xfrm>
              <a:prstGeom prst="line">
                <a:avLst/>
              </a:prstGeom>
              <a:ln w="57150" cap="flat" cmpd="sng">
                <a:solidFill>
                  <a:srgbClr val="FF0000"/>
                </a:solidFill>
                <a:prstDash val="solid"/>
                <a:headEnd type="none" w="med" len="med"/>
                <a:tailEnd type="none" w="med" len="med"/>
              </a:ln>
            </p:spPr>
          </p:sp>
          <p:sp>
            <p:nvSpPr>
              <p:cNvPr id="25639" name="Line 26"/>
              <p:cNvSpPr/>
              <p:nvPr/>
            </p:nvSpPr>
            <p:spPr>
              <a:xfrm flipV="1">
                <a:off x="2208" y="3216"/>
                <a:ext cx="0" cy="384"/>
              </a:xfrm>
              <a:prstGeom prst="line">
                <a:avLst/>
              </a:prstGeom>
              <a:ln w="57150" cap="flat" cmpd="sng">
                <a:solidFill>
                  <a:srgbClr val="FF0000"/>
                </a:solidFill>
                <a:prstDash val="solid"/>
                <a:headEnd type="none" w="med" len="med"/>
                <a:tailEnd type="triangle" w="med" len="med"/>
              </a:ln>
            </p:spPr>
          </p:sp>
        </p:grpSp>
        <p:sp>
          <p:nvSpPr>
            <p:cNvPr id="25636" name="Text Box 27"/>
            <p:cNvSpPr txBox="1"/>
            <p:nvPr/>
          </p:nvSpPr>
          <p:spPr>
            <a:xfrm>
              <a:off x="624" y="3456"/>
              <a:ext cx="1392" cy="366"/>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spcBef>
                  <a:spcPct val="50000"/>
                </a:spcBef>
                <a:buClrTx/>
                <a:buSzTx/>
                <a:buFontTx/>
                <a:buNone/>
              </a:pPr>
              <a:r>
                <a:rPr lang="en-US" altLang="zh-CN" sz="1600" dirty="0">
                  <a:solidFill>
                    <a:schemeClr val="accent2"/>
                  </a:solidFill>
                  <a:latin typeface="Arial" panose="020B0604020202020204" pitchFamily="34" charset="0"/>
                  <a:ea typeface="宋体" panose="02010600030101010101" pitchFamily="2" charset="-122"/>
                </a:rPr>
                <a:t>Send Ethernet frame to 00:e0:f9:23:a8:20</a:t>
              </a:r>
              <a:endParaRPr lang="en-US" altLang="zh-CN" sz="1600" dirty="0">
                <a:solidFill>
                  <a:schemeClr val="accent2"/>
                </a:solidFill>
                <a:latin typeface="Arial" panose="020B0604020202020204" pitchFamily="34" charset="0"/>
                <a:ea typeface="宋体" panose="02010600030101010101" pitchFamily="2" charset="-122"/>
              </a:endParaRPr>
            </a:p>
          </p:txBody>
        </p:sp>
      </p:grpSp>
      <p:grpSp>
        <p:nvGrpSpPr>
          <p:cNvPr id="252956" name="Group 28"/>
          <p:cNvGrpSpPr/>
          <p:nvPr/>
        </p:nvGrpSpPr>
        <p:grpSpPr>
          <a:xfrm>
            <a:off x="5105400" y="5089525"/>
            <a:ext cx="2743200" cy="962025"/>
            <a:chOff x="480" y="3216"/>
            <a:chExt cx="1728" cy="606"/>
          </a:xfrm>
        </p:grpSpPr>
        <p:grpSp>
          <p:nvGrpSpPr>
            <p:cNvPr id="25630" name="Group 29"/>
            <p:cNvGrpSpPr/>
            <p:nvPr/>
          </p:nvGrpSpPr>
          <p:grpSpPr>
            <a:xfrm>
              <a:off x="480" y="3216"/>
              <a:ext cx="1728" cy="385"/>
              <a:chOff x="480" y="3216"/>
              <a:chExt cx="1728" cy="385"/>
            </a:xfrm>
          </p:grpSpPr>
          <p:sp>
            <p:nvSpPr>
              <p:cNvPr id="25632" name="Line 30"/>
              <p:cNvSpPr/>
              <p:nvPr/>
            </p:nvSpPr>
            <p:spPr>
              <a:xfrm>
                <a:off x="480" y="3600"/>
                <a:ext cx="1728" cy="1"/>
              </a:xfrm>
              <a:prstGeom prst="line">
                <a:avLst/>
              </a:prstGeom>
              <a:ln w="57150" cap="flat" cmpd="sng">
                <a:solidFill>
                  <a:srgbClr val="FF0000"/>
                </a:solidFill>
                <a:prstDash val="solid"/>
                <a:headEnd type="none" w="med" len="med"/>
                <a:tailEnd type="none" w="med" len="med"/>
              </a:ln>
            </p:spPr>
          </p:sp>
          <p:sp>
            <p:nvSpPr>
              <p:cNvPr id="25633" name="Line 31"/>
              <p:cNvSpPr/>
              <p:nvPr/>
            </p:nvSpPr>
            <p:spPr>
              <a:xfrm flipV="1">
                <a:off x="480" y="3216"/>
                <a:ext cx="0" cy="384"/>
              </a:xfrm>
              <a:prstGeom prst="line">
                <a:avLst/>
              </a:prstGeom>
              <a:ln w="57150" cap="flat" cmpd="sng">
                <a:solidFill>
                  <a:srgbClr val="FF0000"/>
                </a:solidFill>
                <a:prstDash val="solid"/>
                <a:headEnd type="none" w="med" len="med"/>
                <a:tailEnd type="none" w="med" len="med"/>
              </a:ln>
            </p:spPr>
          </p:sp>
          <p:sp>
            <p:nvSpPr>
              <p:cNvPr id="25634" name="Line 32"/>
              <p:cNvSpPr/>
              <p:nvPr/>
            </p:nvSpPr>
            <p:spPr>
              <a:xfrm flipV="1">
                <a:off x="2208" y="3216"/>
                <a:ext cx="0" cy="384"/>
              </a:xfrm>
              <a:prstGeom prst="line">
                <a:avLst/>
              </a:prstGeom>
              <a:ln w="57150" cap="flat" cmpd="sng">
                <a:solidFill>
                  <a:srgbClr val="FF0000"/>
                </a:solidFill>
                <a:prstDash val="solid"/>
                <a:headEnd type="none" w="med" len="med"/>
                <a:tailEnd type="triangle" w="med" len="med"/>
              </a:ln>
            </p:spPr>
          </p:sp>
        </p:grpSp>
        <p:sp>
          <p:nvSpPr>
            <p:cNvPr id="25631" name="Text Box 33"/>
            <p:cNvSpPr txBox="1"/>
            <p:nvPr/>
          </p:nvSpPr>
          <p:spPr>
            <a:xfrm>
              <a:off x="624" y="3456"/>
              <a:ext cx="1392" cy="366"/>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spcBef>
                  <a:spcPct val="50000"/>
                </a:spcBef>
                <a:buClrTx/>
                <a:buSzTx/>
                <a:buFontTx/>
                <a:buNone/>
              </a:pPr>
              <a:r>
                <a:rPr lang="en-US" altLang="zh-CN" sz="1600" dirty="0">
                  <a:solidFill>
                    <a:schemeClr val="accent2"/>
                  </a:solidFill>
                  <a:latin typeface="Arial" panose="020B0604020202020204" pitchFamily="34" charset="0"/>
                  <a:ea typeface="宋体" panose="02010600030101010101" pitchFamily="2" charset="-122"/>
                </a:rPr>
                <a:t>Send Ethernet frame to 00:20:af:03:98:28</a:t>
              </a:r>
              <a:endParaRPr lang="en-US" altLang="zh-CN" sz="1600" dirty="0">
                <a:solidFill>
                  <a:schemeClr val="accent2"/>
                </a:solidFill>
                <a:latin typeface="Times New Roman" panose="02020603050405020304" pitchFamily="18" charset="0"/>
                <a:ea typeface="宋体" panose="02010600030101010101" pitchFamily="2" charset="-122"/>
              </a:endParaRPr>
            </a:p>
          </p:txBody>
        </p:sp>
      </p:grpSp>
      <p:grpSp>
        <p:nvGrpSpPr>
          <p:cNvPr id="252962" name="Group 34"/>
          <p:cNvGrpSpPr/>
          <p:nvPr/>
        </p:nvGrpSpPr>
        <p:grpSpPr>
          <a:xfrm>
            <a:off x="4267200" y="3413125"/>
            <a:ext cx="2667000" cy="581025"/>
            <a:chOff x="3168" y="96"/>
            <a:chExt cx="1680" cy="366"/>
          </a:xfrm>
        </p:grpSpPr>
        <p:sp>
          <p:nvSpPr>
            <p:cNvPr id="25628" name="Line 35"/>
            <p:cNvSpPr/>
            <p:nvPr/>
          </p:nvSpPr>
          <p:spPr>
            <a:xfrm>
              <a:off x="3168" y="336"/>
              <a:ext cx="1680" cy="1"/>
            </a:xfrm>
            <a:prstGeom prst="line">
              <a:avLst/>
            </a:prstGeom>
            <a:ln w="57150" cap="flat" cmpd="sng">
              <a:solidFill>
                <a:srgbClr val="FF0000"/>
              </a:solidFill>
              <a:prstDash val="solid"/>
              <a:headEnd type="none" w="med" len="med"/>
              <a:tailEnd type="triangle" w="med" len="med"/>
            </a:ln>
          </p:spPr>
        </p:sp>
        <p:sp>
          <p:nvSpPr>
            <p:cNvPr id="25629" name="Text Box 36"/>
            <p:cNvSpPr txBox="1"/>
            <p:nvPr/>
          </p:nvSpPr>
          <p:spPr>
            <a:xfrm>
              <a:off x="3264" y="96"/>
              <a:ext cx="1344" cy="366"/>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spcBef>
                  <a:spcPct val="50000"/>
                </a:spcBef>
                <a:buClrTx/>
                <a:buSzTx/>
                <a:buFontTx/>
                <a:buNone/>
              </a:pPr>
              <a:r>
                <a:rPr lang="en-US" altLang="zh-CN" sz="1600" dirty="0">
                  <a:solidFill>
                    <a:schemeClr val="accent2"/>
                  </a:solidFill>
                  <a:latin typeface="Arial" panose="020B0604020202020204" pitchFamily="34" charset="0"/>
                  <a:ea typeface="宋体" panose="02010600030101010101" pitchFamily="2" charset="-122"/>
                </a:rPr>
                <a:t>Send IP data-gram to 128.143.71.21</a:t>
              </a:r>
              <a:endParaRPr lang="en-US" altLang="zh-CN" sz="1600" dirty="0">
                <a:solidFill>
                  <a:schemeClr val="accent2"/>
                </a:solidFill>
                <a:latin typeface="Times New Roman" panose="02020603050405020304" pitchFamily="18" charset="0"/>
                <a:ea typeface="宋体" panose="02010600030101010101" pitchFamily="2" charset="-122"/>
              </a:endParaRPr>
            </a:p>
          </p:txBody>
        </p:sp>
      </p:grpSp>
      <p:grpSp>
        <p:nvGrpSpPr>
          <p:cNvPr id="252965" name="Group 37"/>
          <p:cNvGrpSpPr/>
          <p:nvPr/>
        </p:nvGrpSpPr>
        <p:grpSpPr>
          <a:xfrm>
            <a:off x="6019800" y="4038600"/>
            <a:ext cx="3124200" cy="1006475"/>
            <a:chOff x="1104" y="1968"/>
            <a:chExt cx="2976" cy="634"/>
          </a:xfrm>
        </p:grpSpPr>
        <p:sp>
          <p:nvSpPr>
            <p:cNvPr id="25626" name="AutoShape 38"/>
            <p:cNvSpPr/>
            <p:nvPr/>
          </p:nvSpPr>
          <p:spPr>
            <a:xfrm>
              <a:off x="1104" y="1968"/>
              <a:ext cx="336" cy="624"/>
            </a:xfrm>
            <a:prstGeom prst="curvedLeftArrow">
              <a:avLst>
                <a:gd name="adj1" fmla="val 37142"/>
                <a:gd name="adj2" fmla="val 74285"/>
                <a:gd name="adj3" fmla="val 40773"/>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buNone/>
              </a:pPr>
              <a:endParaRPr lang="zh-CN" altLang="en-US" sz="2400" dirty="0">
                <a:ea typeface="宋体" panose="02010600030101010101" pitchFamily="2" charset="-122"/>
              </a:endParaRPr>
            </a:p>
          </p:txBody>
        </p:sp>
        <p:sp>
          <p:nvSpPr>
            <p:cNvPr id="25627" name="Text Box 39"/>
            <p:cNvSpPr txBox="1"/>
            <p:nvPr/>
          </p:nvSpPr>
          <p:spPr>
            <a:xfrm>
              <a:off x="1440" y="2160"/>
              <a:ext cx="2640" cy="442"/>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spcBef>
                  <a:spcPct val="50000"/>
                </a:spcBef>
                <a:buClrTx/>
                <a:buSzTx/>
                <a:buFontTx/>
                <a:buNone/>
              </a:pPr>
              <a:r>
                <a:rPr lang="en-US" altLang="zh-CN" sz="2000" dirty="0">
                  <a:solidFill>
                    <a:schemeClr val="accent2"/>
                  </a:solidFill>
                  <a:latin typeface="Arial" panose="020B0604020202020204" pitchFamily="34" charset="0"/>
                  <a:ea typeface="宋体" panose="02010600030101010101" pitchFamily="2" charset="-122"/>
                </a:rPr>
                <a:t>Send the datagram </a:t>
              </a:r>
              <a:br>
                <a:rPr lang="en-US" altLang="zh-CN" sz="2000" dirty="0">
                  <a:solidFill>
                    <a:schemeClr val="accent2"/>
                  </a:solidFill>
                  <a:latin typeface="Arial" panose="020B0604020202020204" pitchFamily="34" charset="0"/>
                  <a:ea typeface="宋体" panose="02010600030101010101" pitchFamily="2" charset="-122"/>
                </a:rPr>
              </a:br>
              <a:r>
                <a:rPr lang="en-US" altLang="zh-CN" sz="2000" dirty="0">
                  <a:solidFill>
                    <a:schemeClr val="accent2"/>
                  </a:solidFill>
                  <a:latin typeface="Arial" panose="020B0604020202020204" pitchFamily="34" charset="0"/>
                  <a:ea typeface="宋体" panose="02010600030101010101" pitchFamily="2" charset="-122"/>
                </a:rPr>
                <a:t>to 128.143.7.21</a:t>
              </a:r>
              <a:endParaRPr lang="en-US" altLang="zh-CN" sz="2000" dirty="0">
                <a:latin typeface="Arial" panose="020B0604020202020204" pitchFamily="34" charset="0"/>
                <a:ea typeface="宋体" panose="02010600030101010101" pitchFamily="2" charset="-122"/>
              </a:endParaRPr>
            </a:p>
          </p:txBody>
        </p:sp>
      </p:grpSp>
      <p:grpSp>
        <p:nvGrpSpPr>
          <p:cNvPr id="252968" name="Group 40"/>
          <p:cNvGrpSpPr/>
          <p:nvPr/>
        </p:nvGrpSpPr>
        <p:grpSpPr>
          <a:xfrm>
            <a:off x="304800" y="3962400"/>
            <a:ext cx="2438400" cy="990600"/>
            <a:chOff x="2496" y="144"/>
            <a:chExt cx="1536" cy="624"/>
          </a:xfrm>
        </p:grpSpPr>
        <p:sp>
          <p:nvSpPr>
            <p:cNvPr id="25624" name="AutoShape 41"/>
            <p:cNvSpPr/>
            <p:nvPr/>
          </p:nvSpPr>
          <p:spPr>
            <a:xfrm rot="10800000">
              <a:off x="3696" y="144"/>
              <a:ext cx="336" cy="624"/>
            </a:xfrm>
            <a:prstGeom prst="curvedLeftArrow">
              <a:avLst>
                <a:gd name="adj1" fmla="val 37142"/>
                <a:gd name="adj2" fmla="val 74285"/>
                <a:gd name="adj3" fmla="val 40773"/>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buNone/>
              </a:pPr>
              <a:endParaRPr lang="zh-CN" altLang="en-US" sz="2400" dirty="0">
                <a:ea typeface="宋体" panose="02010600030101010101" pitchFamily="2" charset="-122"/>
              </a:endParaRPr>
            </a:p>
          </p:txBody>
        </p:sp>
        <p:sp>
          <p:nvSpPr>
            <p:cNvPr id="25625" name="Text Box 42"/>
            <p:cNvSpPr txBox="1"/>
            <p:nvPr/>
          </p:nvSpPr>
          <p:spPr>
            <a:xfrm>
              <a:off x="2496" y="192"/>
              <a:ext cx="1152" cy="366"/>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lgn="r">
                <a:spcBef>
                  <a:spcPct val="50000"/>
                </a:spcBef>
                <a:buClrTx/>
                <a:buSzTx/>
                <a:buFontTx/>
                <a:buNone/>
              </a:pPr>
              <a:r>
                <a:rPr lang="en-US" altLang="zh-CN" sz="1600" dirty="0">
                  <a:solidFill>
                    <a:schemeClr val="accent2"/>
                  </a:solidFill>
                  <a:latin typeface="Arial" panose="020B0604020202020204" pitchFamily="34" charset="0"/>
                  <a:ea typeface="宋体" panose="02010600030101010101" pitchFamily="2" charset="-122"/>
                </a:rPr>
                <a:t>Frame is an IP datagram</a:t>
              </a:r>
              <a:endParaRPr lang="en-US" altLang="zh-CN" sz="1600" dirty="0">
                <a:solidFill>
                  <a:schemeClr val="accent2"/>
                </a:solidFill>
                <a:latin typeface="Arial" panose="020B0604020202020204" pitchFamily="34" charset="0"/>
                <a:ea typeface="宋体" panose="02010600030101010101" pitchFamily="2" charset="-122"/>
              </a:endParaRPr>
            </a:p>
          </p:txBody>
        </p:sp>
      </p:grpSp>
      <p:grpSp>
        <p:nvGrpSpPr>
          <p:cNvPr id="252971" name="Group 43"/>
          <p:cNvGrpSpPr/>
          <p:nvPr/>
        </p:nvGrpSpPr>
        <p:grpSpPr>
          <a:xfrm>
            <a:off x="4495800" y="3962400"/>
            <a:ext cx="2438400" cy="990600"/>
            <a:chOff x="2496" y="144"/>
            <a:chExt cx="1536" cy="624"/>
          </a:xfrm>
        </p:grpSpPr>
        <p:sp>
          <p:nvSpPr>
            <p:cNvPr id="25622" name="AutoShape 44"/>
            <p:cNvSpPr/>
            <p:nvPr/>
          </p:nvSpPr>
          <p:spPr>
            <a:xfrm rot="10800000">
              <a:off x="3696" y="144"/>
              <a:ext cx="336" cy="624"/>
            </a:xfrm>
            <a:prstGeom prst="curvedLeftArrow">
              <a:avLst>
                <a:gd name="adj1" fmla="val 37142"/>
                <a:gd name="adj2" fmla="val 74285"/>
                <a:gd name="adj3" fmla="val 40773"/>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buNone/>
              </a:pPr>
              <a:endParaRPr lang="zh-CN" altLang="en-US" sz="2400" dirty="0">
                <a:ea typeface="宋体" panose="02010600030101010101" pitchFamily="2" charset="-122"/>
              </a:endParaRPr>
            </a:p>
          </p:txBody>
        </p:sp>
        <p:sp>
          <p:nvSpPr>
            <p:cNvPr id="25623" name="Text Box 45"/>
            <p:cNvSpPr txBox="1"/>
            <p:nvPr/>
          </p:nvSpPr>
          <p:spPr>
            <a:xfrm>
              <a:off x="2496" y="192"/>
              <a:ext cx="1152" cy="366"/>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lgn="r">
                <a:spcBef>
                  <a:spcPct val="50000"/>
                </a:spcBef>
                <a:buClrTx/>
                <a:buSzTx/>
                <a:buFontTx/>
                <a:buNone/>
              </a:pPr>
              <a:r>
                <a:rPr lang="en-US" altLang="zh-CN" sz="1600" dirty="0">
                  <a:solidFill>
                    <a:schemeClr val="accent2"/>
                  </a:solidFill>
                  <a:latin typeface="Arial" panose="020B0604020202020204" pitchFamily="34" charset="0"/>
                  <a:ea typeface="宋体" panose="02010600030101010101" pitchFamily="2" charset="-122"/>
                </a:rPr>
                <a:t>Frame is an IP datagram</a:t>
              </a:r>
              <a:endParaRPr lang="en-US" altLang="zh-CN" sz="1600" dirty="0">
                <a:solidFill>
                  <a:schemeClr val="accent2"/>
                </a:solidFill>
                <a:latin typeface="Arial" panose="020B0604020202020204" pitchFamily="34" charset="0"/>
                <a:ea typeface="宋体" panose="02010600030101010101" pitchFamily="2" charset="-122"/>
              </a:endParaRPr>
            </a:p>
          </p:txBody>
        </p:sp>
      </p:grpSp>
      <p:grpSp>
        <p:nvGrpSpPr>
          <p:cNvPr id="252974" name="Group 46"/>
          <p:cNvGrpSpPr/>
          <p:nvPr/>
        </p:nvGrpSpPr>
        <p:grpSpPr>
          <a:xfrm>
            <a:off x="3733800" y="2971800"/>
            <a:ext cx="3200400" cy="990600"/>
            <a:chOff x="3744" y="288"/>
            <a:chExt cx="2016" cy="624"/>
          </a:xfrm>
        </p:grpSpPr>
        <p:sp>
          <p:nvSpPr>
            <p:cNvPr id="25620" name="AutoShape 47"/>
            <p:cNvSpPr/>
            <p:nvPr/>
          </p:nvSpPr>
          <p:spPr>
            <a:xfrm rot="10800000">
              <a:off x="5326" y="288"/>
              <a:ext cx="434" cy="624"/>
            </a:xfrm>
            <a:prstGeom prst="curvedLeftArrow">
              <a:avLst>
                <a:gd name="adj1" fmla="val 28755"/>
                <a:gd name="adj2" fmla="val 57511"/>
                <a:gd name="adj3" fmla="val 40773"/>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buNone/>
              </a:pPr>
              <a:endParaRPr lang="zh-CN" altLang="en-US" sz="2400" dirty="0">
                <a:ea typeface="宋体" panose="02010600030101010101" pitchFamily="2" charset="-122"/>
              </a:endParaRPr>
            </a:p>
          </p:txBody>
        </p:sp>
        <p:sp>
          <p:nvSpPr>
            <p:cNvPr id="25621" name="Text Box 48"/>
            <p:cNvSpPr txBox="1"/>
            <p:nvPr/>
          </p:nvSpPr>
          <p:spPr>
            <a:xfrm>
              <a:off x="3744" y="336"/>
              <a:ext cx="1488" cy="366"/>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lgn="r">
                <a:spcBef>
                  <a:spcPct val="50000"/>
                </a:spcBef>
                <a:buClrTx/>
                <a:buSzTx/>
                <a:buFontTx/>
                <a:buNone/>
              </a:pPr>
              <a:r>
                <a:rPr lang="en-US" altLang="zh-CN" sz="1600" dirty="0">
                  <a:solidFill>
                    <a:schemeClr val="accent2"/>
                  </a:solidFill>
                  <a:latin typeface="Arial" panose="020B0604020202020204" pitchFamily="34" charset="0"/>
                  <a:ea typeface="宋体" panose="02010600030101010101" pitchFamily="2" charset="-122"/>
                </a:rPr>
                <a:t>IP datagram is  a TCP segment for port 80</a:t>
              </a:r>
              <a:endParaRPr lang="en-US" altLang="zh-CN" sz="1600" dirty="0">
                <a:solidFill>
                  <a:schemeClr val="accent2"/>
                </a:solidFill>
                <a:latin typeface="Arial" panose="020B0604020202020204" pitchFamily="34" charset="0"/>
                <a:ea typeface="宋体" panose="02010600030101010101" pitchFamily="2" charset="-122"/>
              </a:endParaRPr>
            </a:p>
          </p:txBody>
        </p:sp>
      </p:grpSp>
      <p:sp>
        <p:nvSpPr>
          <p:cNvPr id="25618" name="日期占位符 1"/>
          <p:cNvSpPr txBox="1">
            <a:spLocks noGrp="1"/>
          </p:cNvSpPr>
          <p:nvPr>
            <p:ph type="dt" sz="half" idx="10"/>
          </p:nvPr>
        </p:nvSpPr>
        <p:spPr/>
        <p:txBody>
          <a:bodyPr/>
          <a:p>
            <a:pPr marL="0" indent="0">
              <a:spcBef>
                <a:spcPct val="0"/>
              </a:spcBef>
              <a:buClrTx/>
              <a:buSzTx/>
              <a:buFontTx/>
              <a:buNone/>
            </a:pPr>
            <a:fld id="{BB962C8B-B14F-4D97-AF65-F5344CB8AC3E}" type="datetime4">
              <a:rPr lang="en-US" altLang="zh-CN" sz="1400" dirty="0">
                <a:latin typeface="Times New Roman" panose="02020603050405020304" pitchFamily="18" charset="0"/>
                <a:ea typeface="宋体" panose="02010600030101010101" pitchFamily="2" charset="-122"/>
              </a:rPr>
            </a:fld>
            <a:endParaRPr lang="en-US" altLang="zh-CN" sz="1400" dirty="0">
              <a:latin typeface="Times New Roman" panose="02020603050405020304" pitchFamily="18" charset="0"/>
              <a:ea typeface="宋体" panose="02010600030101010101" pitchFamily="2" charset="-122"/>
            </a:endParaRPr>
          </a:p>
        </p:txBody>
      </p:sp>
      <p:sp>
        <p:nvSpPr>
          <p:cNvPr id="25619" name="页脚占位符 2"/>
          <p:cNvSpPr txBox="1">
            <a:spLocks noGrp="1"/>
          </p:cNvSpPr>
          <p:nvPr>
            <p:ph type="ftr" sz="quarter" idx="11"/>
          </p:nvPr>
        </p:nvSpPr>
        <p:spPr/>
        <p:txBody>
          <a:bodyPr/>
          <a:p>
            <a:pPr marL="0" indent="0" algn="r">
              <a:spcBef>
                <a:spcPct val="0"/>
              </a:spcBef>
              <a:buClrTx/>
              <a:buSzTx/>
              <a:buFontTx/>
              <a:buNone/>
            </a:pPr>
            <a:r>
              <a:rPr lang="en-US" altLang="zh-CN" sz="1400" dirty="0">
                <a:ea typeface="宋体" panose="02010600030101010101" pitchFamily="2" charset="-122"/>
              </a:rPr>
              <a:t>The Application Layer</a:t>
            </a:r>
            <a:endParaRPr lang="en-US" altLang="zh-CN" sz="14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52932"/>
                                        </p:tgtEl>
                                        <p:attrNameLst>
                                          <p:attrName>style.visibility</p:attrName>
                                        </p:attrNameLst>
                                      </p:cBhvr>
                                      <p:to>
                                        <p:strVal val="visible"/>
                                      </p:to>
                                    </p:set>
                                    <p:animEffect transition="in" filter="wipe(up)">
                                      <p:cBhvr>
                                        <p:cTn id="7" dur="500"/>
                                        <p:tgtEl>
                                          <p:spTgt spid="252932"/>
                                        </p:tgtEl>
                                      </p:cBhvr>
                                    </p:animEffect>
                                  </p:childTnLst>
                                  <p:subTnLst>
                                    <p:set>
                                      <p:cBhvr override="childStyle">
                                        <p:cTn dur="1" fill="hold" display="0" masterRel="nextClick" afterEffect="1"/>
                                        <p:tgtEl>
                                          <p:spTgt spid="25293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52935"/>
                                        </p:tgtEl>
                                        <p:attrNameLst>
                                          <p:attrName>style.visibility</p:attrName>
                                        </p:attrNameLst>
                                      </p:cBhvr>
                                      <p:to>
                                        <p:strVal val="visible"/>
                                      </p:to>
                                    </p:set>
                                    <p:animEffect transition="in" filter="wipe(up)">
                                      <p:cBhvr>
                                        <p:cTn id="12" dur="500"/>
                                        <p:tgtEl>
                                          <p:spTgt spid="252935"/>
                                        </p:tgtEl>
                                      </p:cBhvr>
                                    </p:animEffect>
                                  </p:childTnLst>
                                  <p:subTnLst>
                                    <p:set>
                                      <p:cBhvr override="childStyle">
                                        <p:cTn dur="1" fill="hold" display="0" masterRel="nextClick" afterEffect="1"/>
                                        <p:tgtEl>
                                          <p:spTgt spid="252935"/>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52938"/>
                                        </p:tgtEl>
                                        <p:attrNameLst>
                                          <p:attrName>style.visibility</p:attrName>
                                        </p:attrNameLst>
                                      </p:cBhvr>
                                      <p:to>
                                        <p:strVal val="visible"/>
                                      </p:to>
                                    </p:set>
                                    <p:animEffect transition="in" filter="wipe(up)">
                                      <p:cBhvr>
                                        <p:cTn id="17" dur="500"/>
                                        <p:tgtEl>
                                          <p:spTgt spid="252938"/>
                                        </p:tgtEl>
                                      </p:cBhvr>
                                    </p:animEffect>
                                  </p:childTnLst>
                                  <p:subTnLst>
                                    <p:set>
                                      <p:cBhvr override="childStyle">
                                        <p:cTn dur="1" fill="hold" display="0" masterRel="nextClick" afterEffect="1"/>
                                        <p:tgtEl>
                                          <p:spTgt spid="252938"/>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52941"/>
                                        </p:tgtEl>
                                        <p:attrNameLst>
                                          <p:attrName>style.visibility</p:attrName>
                                        </p:attrNameLst>
                                      </p:cBhvr>
                                      <p:to>
                                        <p:strVal val="visible"/>
                                      </p:to>
                                    </p:set>
                                    <p:animEffect transition="in" filter="wipe(up)">
                                      <p:cBhvr>
                                        <p:cTn id="22" dur="500"/>
                                        <p:tgtEl>
                                          <p:spTgt spid="252941"/>
                                        </p:tgtEl>
                                      </p:cBhvr>
                                    </p:animEffect>
                                  </p:childTnLst>
                                  <p:subTnLst>
                                    <p:set>
                                      <p:cBhvr override="childStyle">
                                        <p:cTn dur="1" fill="hold" display="0" masterRel="nextClick" afterEffect="1"/>
                                        <p:tgtEl>
                                          <p:spTgt spid="252941"/>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52944"/>
                                        </p:tgtEl>
                                        <p:attrNameLst>
                                          <p:attrName>style.visibility</p:attrName>
                                        </p:attrNameLst>
                                      </p:cBhvr>
                                      <p:to>
                                        <p:strVal val="visible"/>
                                      </p:to>
                                    </p:set>
                                    <p:animEffect transition="in" filter="wipe(up)">
                                      <p:cBhvr>
                                        <p:cTn id="27" dur="500"/>
                                        <p:tgtEl>
                                          <p:spTgt spid="252944"/>
                                        </p:tgtEl>
                                      </p:cBhvr>
                                    </p:animEffect>
                                  </p:childTnLst>
                                  <p:subTnLst>
                                    <p:set>
                                      <p:cBhvr override="childStyle">
                                        <p:cTn dur="1" fill="hold" display="0" masterRel="nextClick" afterEffect="1"/>
                                        <p:tgtEl>
                                          <p:spTgt spid="252944"/>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52947"/>
                                        </p:tgtEl>
                                        <p:attrNameLst>
                                          <p:attrName>style.visibility</p:attrName>
                                        </p:attrNameLst>
                                      </p:cBhvr>
                                      <p:to>
                                        <p:strVal val="visible"/>
                                      </p:to>
                                    </p:set>
                                    <p:animEffect transition="in" filter="wipe(up)">
                                      <p:cBhvr>
                                        <p:cTn id="32" dur="500"/>
                                        <p:tgtEl>
                                          <p:spTgt spid="252947"/>
                                        </p:tgtEl>
                                      </p:cBhvr>
                                    </p:animEffect>
                                  </p:childTnLst>
                                  <p:subTnLst>
                                    <p:set>
                                      <p:cBhvr override="childStyle">
                                        <p:cTn dur="1" fill="hold" display="0" masterRel="nextClick" afterEffect="1"/>
                                        <p:tgtEl>
                                          <p:spTgt spid="252947"/>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52950"/>
                                        </p:tgtEl>
                                        <p:attrNameLst>
                                          <p:attrName>style.visibility</p:attrName>
                                        </p:attrNameLst>
                                      </p:cBhvr>
                                      <p:to>
                                        <p:strVal val="visible"/>
                                      </p:to>
                                    </p:set>
                                    <p:animEffect transition="in" filter="wipe(up)">
                                      <p:cBhvr>
                                        <p:cTn id="37" dur="500"/>
                                        <p:tgtEl>
                                          <p:spTgt spid="252950"/>
                                        </p:tgtEl>
                                      </p:cBhvr>
                                    </p:animEffect>
                                  </p:childTnLst>
                                  <p:subTnLst>
                                    <p:set>
                                      <p:cBhvr override="childStyle">
                                        <p:cTn dur="1" fill="hold" display="0" masterRel="nextClick" afterEffect="1"/>
                                        <p:tgtEl>
                                          <p:spTgt spid="252950"/>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252968"/>
                                        </p:tgtEl>
                                        <p:attrNameLst>
                                          <p:attrName>style.visibility</p:attrName>
                                        </p:attrNameLst>
                                      </p:cBhvr>
                                      <p:to>
                                        <p:strVal val="visible"/>
                                      </p:to>
                                    </p:set>
                                    <p:animEffect transition="in" filter="wipe(up)">
                                      <p:cBhvr>
                                        <p:cTn id="42" dur="500"/>
                                        <p:tgtEl>
                                          <p:spTgt spid="252968"/>
                                        </p:tgtEl>
                                      </p:cBhvr>
                                    </p:animEffect>
                                  </p:childTnLst>
                                  <p:subTnLst>
                                    <p:set>
                                      <p:cBhvr override="childStyle">
                                        <p:cTn dur="1" fill="hold" display="0" masterRel="nextClick" afterEffect="1"/>
                                        <p:tgtEl>
                                          <p:spTgt spid="252968"/>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252962"/>
                                        </p:tgtEl>
                                        <p:attrNameLst>
                                          <p:attrName>style.visibility</p:attrName>
                                        </p:attrNameLst>
                                      </p:cBhvr>
                                      <p:to>
                                        <p:strVal val="visible"/>
                                      </p:to>
                                    </p:set>
                                    <p:animEffect transition="in" filter="wipe(up)">
                                      <p:cBhvr>
                                        <p:cTn id="47" dur="500"/>
                                        <p:tgtEl>
                                          <p:spTgt spid="252962"/>
                                        </p:tgtEl>
                                      </p:cBhvr>
                                    </p:animEffect>
                                  </p:childTnLst>
                                  <p:subTnLst>
                                    <p:set>
                                      <p:cBhvr override="childStyle">
                                        <p:cTn dur="1" fill="hold" display="0" masterRel="nextClick" afterEffect="1"/>
                                        <p:tgtEl>
                                          <p:spTgt spid="252962"/>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252965"/>
                                        </p:tgtEl>
                                        <p:attrNameLst>
                                          <p:attrName>style.visibility</p:attrName>
                                        </p:attrNameLst>
                                      </p:cBhvr>
                                      <p:to>
                                        <p:strVal val="visible"/>
                                      </p:to>
                                    </p:set>
                                    <p:animEffect transition="in" filter="wipe(up)">
                                      <p:cBhvr>
                                        <p:cTn id="52" dur="500"/>
                                        <p:tgtEl>
                                          <p:spTgt spid="252965"/>
                                        </p:tgtEl>
                                      </p:cBhvr>
                                    </p:animEffect>
                                  </p:childTnLst>
                                  <p:subTnLst>
                                    <p:set>
                                      <p:cBhvr override="childStyle">
                                        <p:cTn dur="1" fill="hold" display="0" masterRel="nextClick" afterEffect="1"/>
                                        <p:tgtEl>
                                          <p:spTgt spid="252965"/>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252956"/>
                                        </p:tgtEl>
                                        <p:attrNameLst>
                                          <p:attrName>style.visibility</p:attrName>
                                        </p:attrNameLst>
                                      </p:cBhvr>
                                      <p:to>
                                        <p:strVal val="visible"/>
                                      </p:to>
                                    </p:set>
                                    <p:animEffect transition="in" filter="wipe(up)">
                                      <p:cBhvr>
                                        <p:cTn id="57" dur="500"/>
                                        <p:tgtEl>
                                          <p:spTgt spid="252956"/>
                                        </p:tgtEl>
                                      </p:cBhvr>
                                    </p:animEffect>
                                  </p:childTnLst>
                                  <p:subTnLst>
                                    <p:set>
                                      <p:cBhvr override="childStyle">
                                        <p:cTn dur="1" fill="hold" display="0" masterRel="nextClick" afterEffect="1"/>
                                        <p:tgtEl>
                                          <p:spTgt spid="252956"/>
                                        </p:tgtEl>
                                        <p:attrNameLst>
                                          <p:attrName>style.visibility</p:attrName>
                                        </p:attrNameLst>
                                      </p:cBhvr>
                                      <p:to>
                                        <p:strVal val="hidden"/>
                                      </p:to>
                                    </p:set>
                                  </p:sub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252971"/>
                                        </p:tgtEl>
                                        <p:attrNameLst>
                                          <p:attrName>style.visibility</p:attrName>
                                        </p:attrNameLst>
                                      </p:cBhvr>
                                      <p:to>
                                        <p:strVal val="visible"/>
                                      </p:to>
                                    </p:set>
                                    <p:animEffect transition="in" filter="wipe(up)">
                                      <p:cBhvr>
                                        <p:cTn id="62" dur="500"/>
                                        <p:tgtEl>
                                          <p:spTgt spid="252971"/>
                                        </p:tgtEl>
                                      </p:cBhvr>
                                    </p:animEffect>
                                  </p:childTnLst>
                                  <p:subTnLst>
                                    <p:set>
                                      <p:cBhvr override="childStyle">
                                        <p:cTn dur="1" fill="hold" display="0" masterRel="nextClick" afterEffect="1"/>
                                        <p:tgtEl>
                                          <p:spTgt spid="252971"/>
                                        </p:tgtEl>
                                        <p:attrNameLst>
                                          <p:attrName>style.visibility</p:attrName>
                                        </p:attrNameLst>
                                      </p:cBhvr>
                                      <p:to>
                                        <p:strVal val="hidden"/>
                                      </p:to>
                                    </p:set>
                                  </p:sub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252974"/>
                                        </p:tgtEl>
                                        <p:attrNameLst>
                                          <p:attrName>style.visibility</p:attrName>
                                        </p:attrNameLst>
                                      </p:cBhvr>
                                      <p:to>
                                        <p:strVal val="visible"/>
                                      </p:to>
                                    </p:set>
                                    <p:animEffect transition="in" filter="wipe(up)">
                                      <p:cBhvr>
                                        <p:cTn id="67" dur="500"/>
                                        <p:tgtEl>
                                          <p:spTgt spid="252974"/>
                                        </p:tgtEl>
                                      </p:cBhvr>
                                    </p:animEffect>
                                  </p:childTnLst>
                                  <p:subTnLst>
                                    <p:set>
                                      <p:cBhvr override="childStyle">
                                        <p:cTn dur="1" fill="hold" display="0" masterRel="nextClick" afterEffect="1"/>
                                        <p:tgtEl>
                                          <p:spTgt spid="25297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灯片编号占位符 4"/>
          <p:cNvSpPr txBox="1">
            <a:spLocks noGrp="1"/>
          </p:cNvSpPr>
          <p:nvPr>
            <p:ph type="sldNum" sz="quarter" idx="12"/>
          </p:nvPr>
        </p:nvSpPr>
        <p:spPr/>
        <p:txBody>
          <a:bodyPr/>
          <a:p>
            <a:pPr marL="0" indent="0" algn="r">
              <a:spcBef>
                <a:spcPct val="0"/>
              </a:spcBef>
              <a:buClrTx/>
              <a:buSzTx/>
              <a:buFontTx/>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28675"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Example Web Page</a:t>
            </a:r>
            <a:endParaRPr lang="en-CA" altLang="zh-CN" dirty="0">
              <a:ea typeface="宋体" panose="02010600030101010101" pitchFamily="2" charset="-122"/>
            </a:endParaRPr>
          </a:p>
        </p:txBody>
      </p:sp>
      <p:sp>
        <p:nvSpPr>
          <p:cNvPr id="28676" name="Rectangle 3"/>
          <p:cNvSpPr/>
          <p:nvPr/>
        </p:nvSpPr>
        <p:spPr>
          <a:xfrm>
            <a:off x="2019300" y="1428750"/>
            <a:ext cx="4629150" cy="5181600"/>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lgn="ctr">
              <a:spcBef>
                <a:spcPct val="0"/>
              </a:spcBef>
              <a:buClrTx/>
              <a:buSzTx/>
              <a:buFontTx/>
              <a:buNone/>
            </a:pPr>
            <a:endParaRPr lang="en-CA" altLang="zh-CN" sz="2400" dirty="0">
              <a:latin typeface="Times New Roman" panose="02020603050405020304" pitchFamily="18" charset="0"/>
              <a:ea typeface="宋体" panose="02010600030101010101" pitchFamily="2" charset="-122"/>
            </a:endParaRPr>
          </a:p>
        </p:txBody>
      </p:sp>
      <p:sp>
        <p:nvSpPr>
          <p:cNvPr id="28677" name="Text Box 4"/>
          <p:cNvSpPr txBox="1"/>
          <p:nvPr/>
        </p:nvSpPr>
        <p:spPr>
          <a:xfrm>
            <a:off x="2327275" y="1533525"/>
            <a:ext cx="334010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spcBef>
                <a:spcPct val="0"/>
              </a:spcBef>
              <a:buClrTx/>
              <a:buSzTx/>
              <a:buFontTx/>
              <a:buNone/>
            </a:pPr>
            <a:r>
              <a:rPr lang="en-US" altLang="zh-CN" b="1" dirty="0">
                <a:latin typeface="Times New Roman" panose="02020603050405020304" pitchFamily="18" charset="0"/>
                <a:ea typeface="宋体" panose="02010600030101010101" pitchFamily="2" charset="-122"/>
              </a:rPr>
              <a:t>Harry Potter Movies</a:t>
            </a:r>
            <a:endParaRPr lang="en-CA" altLang="zh-CN" b="1" dirty="0">
              <a:latin typeface="Times New Roman" panose="02020603050405020304" pitchFamily="18" charset="0"/>
              <a:ea typeface="宋体" panose="02010600030101010101" pitchFamily="2" charset="-122"/>
            </a:endParaRPr>
          </a:p>
        </p:txBody>
      </p:sp>
      <p:sp>
        <p:nvSpPr>
          <p:cNvPr id="28678" name="Oval 5"/>
          <p:cNvSpPr/>
          <p:nvPr/>
        </p:nvSpPr>
        <p:spPr>
          <a:xfrm>
            <a:off x="5505450" y="2190750"/>
            <a:ext cx="628650" cy="914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buNone/>
            </a:pPr>
            <a:endParaRPr lang="zh-CN" altLang="en-US" sz="2400" dirty="0">
              <a:ea typeface="宋体" panose="02010600030101010101" pitchFamily="2" charset="-122"/>
            </a:endParaRPr>
          </a:p>
        </p:txBody>
      </p:sp>
      <p:sp>
        <p:nvSpPr>
          <p:cNvPr id="28679" name="Oval 6"/>
          <p:cNvSpPr/>
          <p:nvPr/>
        </p:nvSpPr>
        <p:spPr>
          <a:xfrm>
            <a:off x="5676900" y="2457450"/>
            <a:ext cx="133350" cy="20955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buNone/>
            </a:pPr>
            <a:endParaRPr lang="zh-CN" altLang="en-US" sz="2400" dirty="0">
              <a:ea typeface="宋体" panose="02010600030101010101" pitchFamily="2" charset="-122"/>
            </a:endParaRPr>
          </a:p>
        </p:txBody>
      </p:sp>
      <p:sp>
        <p:nvSpPr>
          <p:cNvPr id="28680" name="Oval 7"/>
          <p:cNvSpPr/>
          <p:nvPr/>
        </p:nvSpPr>
        <p:spPr>
          <a:xfrm>
            <a:off x="5867400" y="2438400"/>
            <a:ext cx="133350" cy="20955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buNone/>
            </a:pPr>
            <a:endParaRPr lang="zh-CN" altLang="en-US" sz="2400" dirty="0">
              <a:ea typeface="宋体" panose="02010600030101010101" pitchFamily="2" charset="-122"/>
            </a:endParaRPr>
          </a:p>
        </p:txBody>
      </p:sp>
      <p:sp>
        <p:nvSpPr>
          <p:cNvPr id="28681" name="Line 8"/>
          <p:cNvSpPr/>
          <p:nvPr/>
        </p:nvSpPr>
        <p:spPr>
          <a:xfrm flipH="1" flipV="1">
            <a:off x="5543550" y="2438400"/>
            <a:ext cx="152400" cy="152400"/>
          </a:xfrm>
          <a:prstGeom prst="line">
            <a:avLst/>
          </a:prstGeom>
          <a:ln w="9525" cap="flat" cmpd="sng">
            <a:solidFill>
              <a:schemeClr val="tx1"/>
            </a:solidFill>
            <a:prstDash val="solid"/>
            <a:headEnd type="none" w="med" len="med"/>
            <a:tailEnd type="none" w="med" len="med"/>
          </a:ln>
        </p:spPr>
      </p:sp>
      <p:sp>
        <p:nvSpPr>
          <p:cNvPr id="28682" name="Line 9"/>
          <p:cNvSpPr/>
          <p:nvPr/>
        </p:nvSpPr>
        <p:spPr>
          <a:xfrm>
            <a:off x="5829300" y="2533650"/>
            <a:ext cx="38100" cy="0"/>
          </a:xfrm>
          <a:prstGeom prst="line">
            <a:avLst/>
          </a:prstGeom>
          <a:ln w="9525" cap="flat" cmpd="sng">
            <a:solidFill>
              <a:schemeClr val="tx1"/>
            </a:solidFill>
            <a:prstDash val="solid"/>
            <a:headEnd type="none" w="med" len="med"/>
            <a:tailEnd type="none" w="med" len="med"/>
          </a:ln>
        </p:spPr>
      </p:sp>
      <p:sp>
        <p:nvSpPr>
          <p:cNvPr id="28683" name="Line 10"/>
          <p:cNvSpPr/>
          <p:nvPr/>
        </p:nvSpPr>
        <p:spPr>
          <a:xfrm flipV="1">
            <a:off x="6000750" y="2381250"/>
            <a:ext cx="95250" cy="114300"/>
          </a:xfrm>
          <a:prstGeom prst="line">
            <a:avLst/>
          </a:prstGeom>
          <a:ln w="9525" cap="flat" cmpd="sng">
            <a:solidFill>
              <a:schemeClr val="tx1"/>
            </a:solidFill>
            <a:prstDash val="solid"/>
            <a:headEnd type="none" w="med" len="med"/>
            <a:tailEnd type="none" w="med" len="med"/>
          </a:ln>
        </p:spPr>
      </p:sp>
      <p:sp>
        <p:nvSpPr>
          <p:cNvPr id="28684" name="Line 11"/>
          <p:cNvSpPr/>
          <p:nvPr/>
        </p:nvSpPr>
        <p:spPr>
          <a:xfrm>
            <a:off x="5772150" y="2876550"/>
            <a:ext cx="133350" cy="0"/>
          </a:xfrm>
          <a:prstGeom prst="line">
            <a:avLst/>
          </a:prstGeom>
          <a:ln w="9525" cap="flat" cmpd="sng">
            <a:solidFill>
              <a:schemeClr val="tx1"/>
            </a:solidFill>
            <a:prstDash val="solid"/>
            <a:headEnd type="none" w="med" len="med"/>
            <a:tailEnd type="none" w="med" len="med"/>
          </a:ln>
        </p:spPr>
      </p:sp>
      <p:sp>
        <p:nvSpPr>
          <p:cNvPr id="28685" name="Line 12"/>
          <p:cNvSpPr/>
          <p:nvPr/>
        </p:nvSpPr>
        <p:spPr>
          <a:xfrm flipV="1">
            <a:off x="5905500" y="2781300"/>
            <a:ext cx="57150" cy="95250"/>
          </a:xfrm>
          <a:prstGeom prst="line">
            <a:avLst/>
          </a:prstGeom>
          <a:ln w="9525" cap="flat" cmpd="sng">
            <a:solidFill>
              <a:schemeClr val="tx1"/>
            </a:solidFill>
            <a:prstDash val="solid"/>
            <a:headEnd type="none" w="med" len="med"/>
            <a:tailEnd type="none" w="med" len="med"/>
          </a:ln>
        </p:spPr>
      </p:sp>
      <p:sp>
        <p:nvSpPr>
          <p:cNvPr id="28686" name="Line 13"/>
          <p:cNvSpPr/>
          <p:nvPr/>
        </p:nvSpPr>
        <p:spPr>
          <a:xfrm flipH="1" flipV="1">
            <a:off x="5676900" y="2819400"/>
            <a:ext cx="95250" cy="76200"/>
          </a:xfrm>
          <a:prstGeom prst="line">
            <a:avLst/>
          </a:prstGeom>
          <a:ln w="9525" cap="flat" cmpd="sng">
            <a:solidFill>
              <a:schemeClr val="tx1"/>
            </a:solidFill>
            <a:prstDash val="solid"/>
            <a:headEnd type="none" w="med" len="med"/>
            <a:tailEnd type="none" w="med" len="med"/>
          </a:ln>
        </p:spPr>
      </p:sp>
      <p:sp>
        <p:nvSpPr>
          <p:cNvPr id="28687" name="Text Box 14"/>
          <p:cNvSpPr txBox="1"/>
          <p:nvPr/>
        </p:nvSpPr>
        <p:spPr>
          <a:xfrm>
            <a:off x="2403475" y="2117725"/>
            <a:ext cx="2500313" cy="37433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spcBef>
                <a:spcPct val="0"/>
              </a:spcBef>
              <a:buClrTx/>
              <a:buSzTx/>
              <a:buFontTx/>
              <a:buNone/>
            </a:pPr>
            <a:r>
              <a:rPr lang="en-US" altLang="zh-CN" sz="2400" dirty="0">
                <a:latin typeface="Times New Roman" panose="02020603050405020304" pitchFamily="18" charset="0"/>
                <a:ea typeface="宋体" panose="02010600030101010101" pitchFamily="2" charset="-122"/>
              </a:rPr>
              <a:t>As you all know,</a:t>
            </a:r>
            <a:endParaRPr lang="en-US" altLang="zh-CN" sz="2400" dirty="0">
              <a:latin typeface="Times New Roman" panose="02020603050405020304" pitchFamily="18" charset="0"/>
              <a:ea typeface="宋体" panose="02010600030101010101" pitchFamily="2" charset="-122"/>
            </a:endParaRPr>
          </a:p>
          <a:p>
            <a:pPr marL="0" lvl="0" indent="0">
              <a:spcBef>
                <a:spcPct val="0"/>
              </a:spcBef>
              <a:buClrTx/>
              <a:buSzTx/>
              <a:buFontTx/>
              <a:buNone/>
            </a:pPr>
            <a:r>
              <a:rPr lang="en-US" altLang="zh-CN" sz="2400" dirty="0">
                <a:latin typeface="Times New Roman" panose="02020603050405020304" pitchFamily="18" charset="0"/>
                <a:ea typeface="宋体" panose="02010600030101010101" pitchFamily="2" charset="-122"/>
              </a:rPr>
              <a:t>the new HP book</a:t>
            </a:r>
            <a:endParaRPr lang="en-US" altLang="zh-CN" sz="2400" dirty="0">
              <a:latin typeface="Times New Roman" panose="02020603050405020304" pitchFamily="18" charset="0"/>
              <a:ea typeface="宋体" panose="02010600030101010101" pitchFamily="2" charset="-122"/>
            </a:endParaRPr>
          </a:p>
          <a:p>
            <a:pPr marL="0" lvl="0" indent="0">
              <a:spcBef>
                <a:spcPct val="0"/>
              </a:spcBef>
              <a:buClrTx/>
              <a:buSzTx/>
              <a:buFontTx/>
              <a:buNone/>
            </a:pPr>
            <a:r>
              <a:rPr lang="en-US" altLang="zh-CN" sz="2400" dirty="0">
                <a:latin typeface="Times New Roman" panose="02020603050405020304" pitchFamily="18" charset="0"/>
                <a:ea typeface="宋体" panose="02010600030101010101" pitchFamily="2" charset="-122"/>
              </a:rPr>
              <a:t>will be out in June</a:t>
            </a:r>
            <a:endParaRPr lang="en-US" altLang="zh-CN" sz="2400" dirty="0">
              <a:latin typeface="Times New Roman" panose="02020603050405020304" pitchFamily="18" charset="0"/>
              <a:ea typeface="宋体" panose="02010600030101010101" pitchFamily="2" charset="-122"/>
            </a:endParaRPr>
          </a:p>
          <a:p>
            <a:pPr marL="0" lvl="0" indent="0">
              <a:spcBef>
                <a:spcPct val="0"/>
              </a:spcBef>
              <a:buClrTx/>
              <a:buSzTx/>
              <a:buFontTx/>
              <a:buNone/>
            </a:pPr>
            <a:r>
              <a:rPr lang="en-US" altLang="zh-CN" sz="2400" dirty="0">
                <a:latin typeface="Times New Roman" panose="02020603050405020304" pitchFamily="18" charset="0"/>
                <a:ea typeface="宋体" panose="02010600030101010101" pitchFamily="2" charset="-122"/>
              </a:rPr>
              <a:t>and then there will</a:t>
            </a:r>
            <a:endParaRPr lang="en-US" altLang="zh-CN" sz="2400" dirty="0">
              <a:latin typeface="Times New Roman" panose="02020603050405020304" pitchFamily="18" charset="0"/>
              <a:ea typeface="宋体" panose="02010600030101010101" pitchFamily="2" charset="-122"/>
            </a:endParaRPr>
          </a:p>
          <a:p>
            <a:pPr marL="0" lvl="0" indent="0">
              <a:spcBef>
                <a:spcPct val="0"/>
              </a:spcBef>
              <a:buClrTx/>
              <a:buSzTx/>
              <a:buFontTx/>
              <a:buNone/>
            </a:pPr>
            <a:r>
              <a:rPr lang="en-US" altLang="zh-CN" sz="2400" dirty="0">
                <a:latin typeface="Times New Roman" panose="02020603050405020304" pitchFamily="18" charset="0"/>
                <a:ea typeface="宋体" panose="02010600030101010101" pitchFamily="2" charset="-122"/>
              </a:rPr>
              <a:t>be a new movie</a:t>
            </a:r>
            <a:endParaRPr lang="en-US" altLang="zh-CN" sz="2400" dirty="0">
              <a:latin typeface="Times New Roman" panose="02020603050405020304" pitchFamily="18" charset="0"/>
              <a:ea typeface="宋体" panose="02010600030101010101" pitchFamily="2" charset="-122"/>
            </a:endParaRPr>
          </a:p>
          <a:p>
            <a:pPr marL="0" lvl="0" indent="0">
              <a:spcBef>
                <a:spcPct val="0"/>
              </a:spcBef>
              <a:buClrTx/>
              <a:buSzTx/>
              <a:buFontTx/>
              <a:buNone/>
            </a:pPr>
            <a:r>
              <a:rPr lang="en-US" altLang="zh-CN" sz="2400" dirty="0">
                <a:latin typeface="Times New Roman" panose="02020603050405020304" pitchFamily="18" charset="0"/>
                <a:ea typeface="宋体" panose="02010600030101010101" pitchFamily="2" charset="-122"/>
              </a:rPr>
              <a:t>shortly after that…</a:t>
            </a:r>
            <a:endParaRPr lang="en-US" altLang="zh-CN" sz="2400" dirty="0">
              <a:latin typeface="Times New Roman" panose="02020603050405020304" pitchFamily="18" charset="0"/>
              <a:ea typeface="宋体" panose="02010600030101010101" pitchFamily="2" charset="-122"/>
            </a:endParaRPr>
          </a:p>
          <a:p>
            <a:pPr marL="0" lvl="0" indent="0">
              <a:spcBef>
                <a:spcPct val="0"/>
              </a:spcBef>
              <a:buClrTx/>
              <a:buSzTx/>
              <a:buFontTx/>
              <a:buNone/>
            </a:pPr>
            <a:endParaRPr lang="en-US" altLang="zh-CN" sz="2400" dirty="0">
              <a:latin typeface="Times New Roman" panose="02020603050405020304" pitchFamily="18" charset="0"/>
              <a:ea typeface="宋体" panose="02010600030101010101" pitchFamily="2" charset="-122"/>
            </a:endParaRPr>
          </a:p>
          <a:p>
            <a:pPr marL="0" lvl="0" indent="0">
              <a:spcBef>
                <a:spcPct val="0"/>
              </a:spcBef>
              <a:buClrTx/>
              <a:buSzTx/>
              <a:buFontTx/>
              <a:buNone/>
            </a:pPr>
            <a:endParaRPr lang="en-US" altLang="zh-CN" sz="2400" dirty="0">
              <a:latin typeface="Times New Roman" panose="02020603050405020304" pitchFamily="18" charset="0"/>
              <a:ea typeface="宋体" panose="02010600030101010101" pitchFamily="2" charset="-122"/>
            </a:endParaRPr>
          </a:p>
          <a:p>
            <a:pPr marL="0" lvl="0" indent="0">
              <a:spcBef>
                <a:spcPct val="0"/>
              </a:spcBef>
              <a:buClrTx/>
              <a:buSzTx/>
              <a:buFontTx/>
              <a:buNone/>
            </a:pPr>
            <a:r>
              <a:rPr lang="en-US" altLang="zh-CN" sz="2400" dirty="0">
                <a:latin typeface="Times New Roman" panose="02020603050405020304" pitchFamily="18" charset="0"/>
                <a:ea typeface="宋体" panose="02010600030101010101" pitchFamily="2" charset="-122"/>
              </a:rPr>
              <a:t>“Harry Potter and</a:t>
            </a:r>
            <a:endParaRPr lang="en-US" altLang="zh-CN" sz="2400" dirty="0">
              <a:latin typeface="Times New Roman" panose="02020603050405020304" pitchFamily="18" charset="0"/>
              <a:ea typeface="宋体" panose="02010600030101010101" pitchFamily="2" charset="-122"/>
            </a:endParaRPr>
          </a:p>
          <a:p>
            <a:pPr marL="0" lvl="0" indent="0">
              <a:spcBef>
                <a:spcPct val="0"/>
              </a:spcBef>
              <a:buClrTx/>
              <a:buSzTx/>
              <a:buFontTx/>
              <a:buNone/>
            </a:pPr>
            <a:r>
              <a:rPr lang="en-US" altLang="zh-CN" sz="2400" dirty="0">
                <a:latin typeface="Times New Roman" panose="02020603050405020304" pitchFamily="18" charset="0"/>
                <a:ea typeface="宋体" panose="02010600030101010101" pitchFamily="2" charset="-122"/>
              </a:rPr>
              <a:t>the Bathtub Ring”</a:t>
            </a:r>
            <a:endParaRPr lang="en-CA" altLang="zh-CN" sz="2400" dirty="0">
              <a:latin typeface="Times New Roman" panose="02020603050405020304" pitchFamily="18" charset="0"/>
              <a:ea typeface="宋体" panose="02010600030101010101" pitchFamily="2" charset="-122"/>
            </a:endParaRPr>
          </a:p>
        </p:txBody>
      </p:sp>
      <p:sp>
        <p:nvSpPr>
          <p:cNvPr id="28688" name="AutoShape 15"/>
          <p:cNvSpPr/>
          <p:nvPr/>
        </p:nvSpPr>
        <p:spPr>
          <a:xfrm flipH="1">
            <a:off x="5619750" y="2228850"/>
            <a:ext cx="228600" cy="285750"/>
          </a:xfrm>
          <a:prstGeom prst="lightningBolt">
            <a:avLst/>
          </a:prstGeom>
          <a:solidFill>
            <a:srgbClr val="FF006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buNone/>
            </a:pPr>
            <a:endParaRPr lang="zh-CN" altLang="en-US" sz="2400" dirty="0">
              <a:ea typeface="宋体" panose="02010600030101010101" pitchFamily="2" charset="-122"/>
            </a:endParaRPr>
          </a:p>
        </p:txBody>
      </p:sp>
      <p:pic>
        <p:nvPicPr>
          <p:cNvPr id="28689" name="Picture 16" descr="so02067_"/>
          <p:cNvPicPr>
            <a:picLocks noChangeAspect="1"/>
          </p:cNvPicPr>
          <p:nvPr/>
        </p:nvPicPr>
        <p:blipFill>
          <a:blip r:embed="rId1"/>
          <a:stretch>
            <a:fillRect/>
          </a:stretch>
        </p:blipFill>
        <p:spPr>
          <a:xfrm>
            <a:off x="4767263" y="4454525"/>
            <a:ext cx="1743075" cy="1965325"/>
          </a:xfrm>
          <a:prstGeom prst="rect">
            <a:avLst/>
          </a:prstGeom>
          <a:noFill/>
          <a:ln w="9525">
            <a:noFill/>
          </a:ln>
        </p:spPr>
      </p:pic>
      <p:sp>
        <p:nvSpPr>
          <p:cNvPr id="28690" name="Text Box 17"/>
          <p:cNvSpPr txBox="1"/>
          <p:nvPr/>
        </p:nvSpPr>
        <p:spPr>
          <a:xfrm>
            <a:off x="212725" y="2727325"/>
            <a:ext cx="1392238"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spcBef>
                <a:spcPct val="0"/>
              </a:spcBef>
              <a:buClrTx/>
              <a:buSzTx/>
              <a:buFontTx/>
              <a:buNone/>
            </a:pPr>
            <a:r>
              <a:rPr lang="en-US" altLang="zh-CN" sz="2400" dirty="0">
                <a:latin typeface="Times New Roman" panose="02020603050405020304" pitchFamily="18" charset="0"/>
                <a:ea typeface="宋体" panose="02010600030101010101" pitchFamily="2" charset="-122"/>
              </a:rPr>
              <a:t>page.html</a:t>
            </a:r>
            <a:endParaRPr lang="en-CA" altLang="zh-CN" sz="2400" dirty="0">
              <a:latin typeface="Times New Roman" panose="02020603050405020304" pitchFamily="18" charset="0"/>
              <a:ea typeface="宋体" panose="02010600030101010101" pitchFamily="2" charset="-122"/>
            </a:endParaRPr>
          </a:p>
        </p:txBody>
      </p:sp>
      <p:sp>
        <p:nvSpPr>
          <p:cNvPr id="28691" name="Text Box 18"/>
          <p:cNvSpPr txBox="1"/>
          <p:nvPr/>
        </p:nvSpPr>
        <p:spPr>
          <a:xfrm>
            <a:off x="6708775" y="2270125"/>
            <a:ext cx="146050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spcBef>
                <a:spcPct val="0"/>
              </a:spcBef>
              <a:buClrTx/>
              <a:buSzTx/>
              <a:buFontTx/>
              <a:buNone/>
            </a:pPr>
            <a:r>
              <a:rPr lang="en-US" altLang="zh-CN" sz="2400" dirty="0">
                <a:latin typeface="Times New Roman" panose="02020603050405020304" pitchFamily="18" charset="0"/>
                <a:ea typeface="宋体" panose="02010600030101010101" pitchFamily="2" charset="-122"/>
              </a:rPr>
              <a:t>hpface.jpg</a:t>
            </a:r>
            <a:endParaRPr lang="en-CA" altLang="zh-CN" sz="2400" dirty="0">
              <a:latin typeface="Times New Roman" panose="02020603050405020304" pitchFamily="18" charset="0"/>
              <a:ea typeface="宋体" panose="02010600030101010101" pitchFamily="2" charset="-122"/>
            </a:endParaRPr>
          </a:p>
        </p:txBody>
      </p:sp>
      <p:sp>
        <p:nvSpPr>
          <p:cNvPr id="28692" name="Text Box 19"/>
          <p:cNvSpPr txBox="1"/>
          <p:nvPr/>
        </p:nvSpPr>
        <p:spPr>
          <a:xfrm>
            <a:off x="6670675" y="5108575"/>
            <a:ext cx="1290638"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spcBef>
                <a:spcPct val="0"/>
              </a:spcBef>
              <a:buClrTx/>
              <a:buSzTx/>
              <a:buFontTx/>
              <a:buNone/>
            </a:pPr>
            <a:r>
              <a:rPr lang="en-US" altLang="zh-CN" sz="2400" dirty="0">
                <a:latin typeface="Times New Roman" panose="02020603050405020304" pitchFamily="18" charset="0"/>
                <a:ea typeface="宋体" panose="02010600030101010101" pitchFamily="2" charset="-122"/>
              </a:rPr>
              <a:t>castle.gif</a:t>
            </a:r>
            <a:endParaRPr lang="en-CA" altLang="zh-CN" sz="2400" dirty="0">
              <a:latin typeface="Times New Roman" panose="02020603050405020304" pitchFamily="18" charset="0"/>
              <a:ea typeface="宋体" panose="02010600030101010101" pitchFamily="2" charset="-122"/>
            </a:endParaRPr>
          </a:p>
        </p:txBody>
      </p:sp>
      <p:sp>
        <p:nvSpPr>
          <p:cNvPr id="28693" name="Line 20"/>
          <p:cNvSpPr/>
          <p:nvPr/>
        </p:nvSpPr>
        <p:spPr>
          <a:xfrm>
            <a:off x="1047750" y="3295650"/>
            <a:ext cx="933450" cy="0"/>
          </a:xfrm>
          <a:prstGeom prst="line">
            <a:avLst/>
          </a:prstGeom>
          <a:ln w="9525" cap="flat" cmpd="sng">
            <a:solidFill>
              <a:schemeClr val="tx1"/>
            </a:solidFill>
            <a:prstDash val="solid"/>
            <a:headEnd type="none" w="med" len="med"/>
            <a:tailEnd type="triangle" w="med" len="med"/>
          </a:ln>
        </p:spPr>
      </p:sp>
      <p:sp>
        <p:nvSpPr>
          <p:cNvPr id="28694" name="Line 21"/>
          <p:cNvSpPr/>
          <p:nvPr/>
        </p:nvSpPr>
        <p:spPr>
          <a:xfrm flipH="1" flipV="1">
            <a:off x="6096000" y="2819400"/>
            <a:ext cx="1314450" cy="0"/>
          </a:xfrm>
          <a:prstGeom prst="line">
            <a:avLst/>
          </a:prstGeom>
          <a:ln w="9525" cap="flat" cmpd="sng">
            <a:solidFill>
              <a:schemeClr val="tx1"/>
            </a:solidFill>
            <a:prstDash val="solid"/>
            <a:headEnd type="none" w="med" len="med"/>
            <a:tailEnd type="triangle" w="med" len="med"/>
          </a:ln>
        </p:spPr>
      </p:sp>
      <p:sp>
        <p:nvSpPr>
          <p:cNvPr id="28695" name="Line 22"/>
          <p:cNvSpPr/>
          <p:nvPr/>
        </p:nvSpPr>
        <p:spPr>
          <a:xfrm flipH="1">
            <a:off x="6191250" y="5619750"/>
            <a:ext cx="1276350" cy="0"/>
          </a:xfrm>
          <a:prstGeom prst="line">
            <a:avLst/>
          </a:prstGeom>
          <a:ln w="9525" cap="flat" cmpd="sng">
            <a:solidFill>
              <a:schemeClr val="tx1"/>
            </a:solidFill>
            <a:prstDash val="solid"/>
            <a:headEnd type="none" w="med" len="med"/>
            <a:tailEnd type="triangle" w="med" len="med"/>
          </a:ln>
        </p:spPr>
      </p:sp>
      <p:sp>
        <p:nvSpPr>
          <p:cNvPr id="28696" name="日期占位符 1"/>
          <p:cNvSpPr txBox="1">
            <a:spLocks noGrp="1"/>
          </p:cNvSpPr>
          <p:nvPr>
            <p:ph type="dt" sz="half" idx="10"/>
          </p:nvPr>
        </p:nvSpPr>
        <p:spPr/>
        <p:txBody>
          <a:bodyPr/>
          <a:p>
            <a:pPr marL="0" indent="0">
              <a:spcBef>
                <a:spcPct val="0"/>
              </a:spcBef>
              <a:buClrTx/>
              <a:buSzTx/>
              <a:buFontTx/>
              <a:buNone/>
            </a:pPr>
            <a:fld id="{BB962C8B-B14F-4D97-AF65-F5344CB8AC3E}" type="datetime4">
              <a:rPr lang="en-US" altLang="zh-CN" sz="1400" dirty="0">
                <a:latin typeface="Times New Roman" panose="02020603050405020304" pitchFamily="18" charset="0"/>
                <a:ea typeface="宋体" panose="02010600030101010101" pitchFamily="2" charset="-122"/>
              </a:rPr>
            </a:fld>
            <a:endParaRPr lang="en-US" altLang="zh-CN" sz="1400" dirty="0">
              <a:latin typeface="Times New Roman" panose="02020603050405020304" pitchFamily="18" charset="0"/>
              <a:ea typeface="宋体" panose="02010600030101010101" pitchFamily="2" charset="-122"/>
            </a:endParaRPr>
          </a:p>
        </p:txBody>
      </p:sp>
      <p:sp>
        <p:nvSpPr>
          <p:cNvPr id="28697" name="页脚占位符 2"/>
          <p:cNvSpPr txBox="1">
            <a:spLocks noGrp="1"/>
          </p:cNvSpPr>
          <p:nvPr>
            <p:ph type="ftr" sz="quarter" idx="11"/>
          </p:nvPr>
        </p:nvSpPr>
        <p:spPr/>
        <p:txBody>
          <a:bodyPr/>
          <a:p>
            <a:pPr marL="0" indent="0" algn="r">
              <a:spcBef>
                <a:spcPct val="0"/>
              </a:spcBef>
              <a:buClrTx/>
              <a:buSzTx/>
              <a:buFontTx/>
              <a:buNone/>
            </a:pPr>
            <a:r>
              <a:rPr lang="en-US" altLang="zh-CN" sz="1400" dirty="0">
                <a:ea typeface="宋体" panose="02010600030101010101" pitchFamily="2" charset="-122"/>
              </a:rPr>
              <a:t>The Application Layer</a:t>
            </a:r>
            <a:endParaRPr lang="en-US" altLang="zh-CN" sz="1400" dirty="0">
              <a:latin typeface="Times New Roman" panose="02020603050405020304" pitchFamily="18"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灯片编号占位符 3"/>
          <p:cNvSpPr txBox="1">
            <a:spLocks noGrp="1"/>
          </p:cNvSpPr>
          <p:nvPr>
            <p:ph type="sldNum" sz="quarter" idx="12"/>
          </p:nvPr>
        </p:nvSpPr>
        <p:spPr/>
        <p:txBody>
          <a:bodyPr/>
          <a:p>
            <a:pPr marL="0" indent="0" algn="r">
              <a:spcBef>
                <a:spcPct val="0"/>
              </a:spcBef>
              <a:buClrTx/>
              <a:buSzTx/>
              <a:buFontTx/>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29699" name="Line 2"/>
          <p:cNvSpPr/>
          <p:nvPr/>
        </p:nvSpPr>
        <p:spPr>
          <a:xfrm>
            <a:off x="1790700" y="895350"/>
            <a:ext cx="0" cy="5734050"/>
          </a:xfrm>
          <a:prstGeom prst="line">
            <a:avLst/>
          </a:prstGeom>
          <a:ln w="9525" cap="flat" cmpd="sng">
            <a:solidFill>
              <a:schemeClr val="tx1"/>
            </a:solidFill>
            <a:prstDash val="solid"/>
            <a:headEnd type="none" w="med" len="med"/>
            <a:tailEnd type="triangle" w="med" len="med"/>
          </a:ln>
        </p:spPr>
      </p:sp>
      <p:sp>
        <p:nvSpPr>
          <p:cNvPr id="29700" name="Line 3"/>
          <p:cNvSpPr/>
          <p:nvPr/>
        </p:nvSpPr>
        <p:spPr>
          <a:xfrm>
            <a:off x="3657600" y="876300"/>
            <a:ext cx="0" cy="5734050"/>
          </a:xfrm>
          <a:prstGeom prst="line">
            <a:avLst/>
          </a:prstGeom>
          <a:ln w="9525" cap="flat" cmpd="sng">
            <a:solidFill>
              <a:schemeClr val="tx1"/>
            </a:solidFill>
            <a:prstDash val="solid"/>
            <a:headEnd type="none" w="med" len="med"/>
            <a:tailEnd type="triangle" w="med" len="med"/>
          </a:ln>
        </p:spPr>
      </p:sp>
      <p:sp>
        <p:nvSpPr>
          <p:cNvPr id="29701" name="Text Box 4"/>
          <p:cNvSpPr txBox="1"/>
          <p:nvPr/>
        </p:nvSpPr>
        <p:spPr>
          <a:xfrm>
            <a:off x="1089025" y="384175"/>
            <a:ext cx="92710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spcBef>
                <a:spcPct val="0"/>
              </a:spcBef>
              <a:buClrTx/>
              <a:buSzTx/>
              <a:buFontTx/>
              <a:buNone/>
            </a:pPr>
            <a:r>
              <a:rPr lang="en-US" altLang="zh-CN" sz="2400" dirty="0">
                <a:latin typeface="Times New Roman" panose="02020603050405020304" pitchFamily="18" charset="0"/>
                <a:ea typeface="宋体" panose="02010600030101010101" pitchFamily="2" charset="-122"/>
              </a:rPr>
              <a:t>Client</a:t>
            </a:r>
            <a:endParaRPr lang="en-CA" altLang="zh-CN" sz="2400" dirty="0">
              <a:latin typeface="Times New Roman" panose="02020603050405020304" pitchFamily="18" charset="0"/>
              <a:ea typeface="宋体" panose="02010600030101010101" pitchFamily="2" charset="-122"/>
            </a:endParaRPr>
          </a:p>
        </p:txBody>
      </p:sp>
      <p:sp>
        <p:nvSpPr>
          <p:cNvPr id="29702" name="Text Box 5"/>
          <p:cNvSpPr txBox="1"/>
          <p:nvPr/>
        </p:nvSpPr>
        <p:spPr>
          <a:xfrm>
            <a:off x="3203575" y="395288"/>
            <a:ext cx="979488"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spcBef>
                <a:spcPct val="0"/>
              </a:spcBef>
              <a:buClrTx/>
              <a:buSzTx/>
              <a:buFontTx/>
              <a:buNone/>
            </a:pPr>
            <a:r>
              <a:rPr lang="en-US" altLang="zh-CN" sz="2400" dirty="0">
                <a:latin typeface="Times New Roman" panose="02020603050405020304" pitchFamily="18" charset="0"/>
                <a:ea typeface="宋体" panose="02010600030101010101" pitchFamily="2" charset="-122"/>
              </a:rPr>
              <a:t>Server</a:t>
            </a:r>
            <a:endParaRPr lang="en-CA" altLang="zh-CN" sz="2400" dirty="0">
              <a:latin typeface="Times New Roman" panose="02020603050405020304" pitchFamily="18" charset="0"/>
              <a:ea typeface="宋体" panose="02010600030101010101" pitchFamily="2" charset="-122"/>
            </a:endParaRPr>
          </a:p>
        </p:txBody>
      </p:sp>
      <p:sp>
        <p:nvSpPr>
          <p:cNvPr id="29703" name="Text Box 6"/>
          <p:cNvSpPr txBox="1"/>
          <p:nvPr/>
        </p:nvSpPr>
        <p:spPr>
          <a:xfrm>
            <a:off x="4579938" y="1819275"/>
            <a:ext cx="4370387" cy="2051050"/>
          </a:xfrm>
          <a:prstGeom prst="rect">
            <a:avLst/>
          </a:prstGeom>
          <a:noFill/>
          <a:ln w="9525" cap="flat" cmpd="sng">
            <a:solidFill>
              <a:srgbClr val="FF0000"/>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spcBef>
                <a:spcPct val="0"/>
              </a:spcBef>
              <a:buClrTx/>
              <a:buSzTx/>
              <a:buFontTx/>
              <a:buNone/>
            </a:pPr>
            <a:r>
              <a:rPr lang="en-US" altLang="zh-CN" sz="3200" dirty="0">
                <a:latin typeface="Times New Roman" panose="02020603050405020304" pitchFamily="18" charset="0"/>
                <a:ea typeface="宋体" panose="02010600030101010101" pitchFamily="2" charset="-122"/>
              </a:rPr>
              <a:t>The “classic” approach</a:t>
            </a:r>
            <a:endParaRPr lang="en-US" altLang="zh-CN" sz="3200" dirty="0">
              <a:latin typeface="Times New Roman" panose="02020603050405020304" pitchFamily="18" charset="0"/>
              <a:ea typeface="宋体" panose="02010600030101010101" pitchFamily="2" charset="-122"/>
            </a:endParaRPr>
          </a:p>
          <a:p>
            <a:pPr marL="0" lvl="0" indent="0">
              <a:spcBef>
                <a:spcPct val="0"/>
              </a:spcBef>
              <a:buClrTx/>
              <a:buSzTx/>
              <a:buFontTx/>
              <a:buNone/>
            </a:pPr>
            <a:r>
              <a:rPr lang="en-US" altLang="zh-CN" sz="3200" dirty="0">
                <a:latin typeface="Times New Roman" panose="02020603050405020304" pitchFamily="18" charset="0"/>
                <a:ea typeface="宋体" panose="02010600030101010101" pitchFamily="2" charset="-122"/>
              </a:rPr>
              <a:t>in HTTP/1.0 is to use one</a:t>
            </a:r>
            <a:endParaRPr lang="en-US" altLang="zh-CN" sz="3200" dirty="0">
              <a:latin typeface="Times New Roman" panose="02020603050405020304" pitchFamily="18" charset="0"/>
              <a:ea typeface="宋体" panose="02010600030101010101" pitchFamily="2" charset="-122"/>
            </a:endParaRPr>
          </a:p>
          <a:p>
            <a:pPr marL="0" lvl="0" indent="0">
              <a:spcBef>
                <a:spcPct val="0"/>
              </a:spcBef>
              <a:buClrTx/>
              <a:buSzTx/>
              <a:buFontTx/>
              <a:buNone/>
            </a:pPr>
            <a:r>
              <a:rPr lang="en-US" altLang="zh-CN" sz="3200" dirty="0">
                <a:latin typeface="Times New Roman" panose="02020603050405020304" pitchFamily="18" charset="0"/>
                <a:ea typeface="宋体" panose="02010600030101010101" pitchFamily="2" charset="-122"/>
              </a:rPr>
              <a:t>HTTP request per TCP</a:t>
            </a:r>
            <a:endParaRPr lang="en-US" altLang="zh-CN" sz="3200" dirty="0">
              <a:latin typeface="Times New Roman" panose="02020603050405020304" pitchFamily="18" charset="0"/>
              <a:ea typeface="宋体" panose="02010600030101010101" pitchFamily="2" charset="-122"/>
            </a:endParaRPr>
          </a:p>
          <a:p>
            <a:pPr marL="0" lvl="0" indent="0">
              <a:spcBef>
                <a:spcPct val="0"/>
              </a:spcBef>
              <a:buClrTx/>
              <a:buSzTx/>
              <a:buFontTx/>
              <a:buNone/>
            </a:pPr>
            <a:r>
              <a:rPr lang="en-US" altLang="zh-CN" sz="3200" dirty="0">
                <a:latin typeface="Times New Roman" panose="02020603050405020304" pitchFamily="18" charset="0"/>
                <a:ea typeface="宋体" panose="02010600030101010101" pitchFamily="2" charset="-122"/>
              </a:rPr>
              <a:t>connection, serially.</a:t>
            </a:r>
            <a:endParaRPr lang="en-CA" altLang="zh-CN" sz="3200" dirty="0">
              <a:latin typeface="Times New Roman" panose="02020603050405020304" pitchFamily="18" charset="0"/>
              <a:ea typeface="宋体" panose="02010600030101010101" pitchFamily="2" charset="-122"/>
            </a:endParaRPr>
          </a:p>
        </p:txBody>
      </p:sp>
      <p:grpSp>
        <p:nvGrpSpPr>
          <p:cNvPr id="218119" name="Group 7"/>
          <p:cNvGrpSpPr/>
          <p:nvPr/>
        </p:nvGrpSpPr>
        <p:grpSpPr>
          <a:xfrm>
            <a:off x="212725" y="841375"/>
            <a:ext cx="3521075" cy="1905000"/>
            <a:chOff x="134" y="530"/>
            <a:chExt cx="2218" cy="1200"/>
          </a:xfrm>
        </p:grpSpPr>
        <p:grpSp>
          <p:nvGrpSpPr>
            <p:cNvPr id="29735" name="Group 8"/>
            <p:cNvGrpSpPr/>
            <p:nvPr/>
          </p:nvGrpSpPr>
          <p:grpSpPr>
            <a:xfrm>
              <a:off x="134" y="530"/>
              <a:ext cx="2218" cy="1200"/>
              <a:chOff x="134" y="530"/>
              <a:chExt cx="2218" cy="1200"/>
            </a:xfrm>
          </p:grpSpPr>
          <p:grpSp>
            <p:nvGrpSpPr>
              <p:cNvPr id="29737" name="Group 9"/>
              <p:cNvGrpSpPr/>
              <p:nvPr/>
            </p:nvGrpSpPr>
            <p:grpSpPr>
              <a:xfrm>
                <a:off x="134" y="530"/>
                <a:ext cx="2218" cy="1200"/>
                <a:chOff x="134" y="530"/>
                <a:chExt cx="2218" cy="1200"/>
              </a:xfrm>
            </p:grpSpPr>
            <p:sp>
              <p:nvSpPr>
                <p:cNvPr id="29739" name="Line 10"/>
                <p:cNvSpPr/>
                <p:nvPr/>
              </p:nvSpPr>
              <p:spPr>
                <a:xfrm>
                  <a:off x="1104" y="648"/>
                  <a:ext cx="1200" cy="96"/>
                </a:xfrm>
                <a:prstGeom prst="line">
                  <a:avLst/>
                </a:prstGeom>
                <a:ln w="9525" cap="flat" cmpd="sng">
                  <a:solidFill>
                    <a:schemeClr val="tx1"/>
                  </a:solidFill>
                  <a:prstDash val="solid"/>
                  <a:headEnd type="none" w="med" len="med"/>
                  <a:tailEnd type="triangle" w="med" len="med"/>
                </a:ln>
              </p:spPr>
            </p:sp>
            <p:sp>
              <p:nvSpPr>
                <p:cNvPr id="29740" name="Line 11"/>
                <p:cNvSpPr/>
                <p:nvPr/>
              </p:nvSpPr>
              <p:spPr>
                <a:xfrm flipH="1">
                  <a:off x="1116" y="780"/>
                  <a:ext cx="1164" cy="48"/>
                </a:xfrm>
                <a:prstGeom prst="line">
                  <a:avLst/>
                </a:prstGeom>
                <a:ln w="9525" cap="flat" cmpd="sng">
                  <a:solidFill>
                    <a:schemeClr val="tx1"/>
                  </a:solidFill>
                  <a:prstDash val="solid"/>
                  <a:headEnd type="none" w="med" len="med"/>
                  <a:tailEnd type="triangle" w="med" len="med"/>
                </a:ln>
              </p:spPr>
            </p:sp>
            <p:sp>
              <p:nvSpPr>
                <p:cNvPr id="29741" name="Line 12"/>
                <p:cNvSpPr/>
                <p:nvPr/>
              </p:nvSpPr>
              <p:spPr>
                <a:xfrm>
                  <a:off x="1152" y="864"/>
                  <a:ext cx="1200" cy="96"/>
                </a:xfrm>
                <a:prstGeom prst="line">
                  <a:avLst/>
                </a:prstGeom>
                <a:ln w="9525" cap="flat" cmpd="sng">
                  <a:solidFill>
                    <a:schemeClr val="tx1"/>
                  </a:solidFill>
                  <a:prstDash val="solid"/>
                  <a:headEnd type="none" w="med" len="med"/>
                  <a:tailEnd type="triangle" w="med" len="med"/>
                </a:ln>
              </p:spPr>
            </p:sp>
            <p:sp>
              <p:nvSpPr>
                <p:cNvPr id="29742" name="Rectangle 13"/>
                <p:cNvSpPr/>
                <p:nvPr/>
              </p:nvSpPr>
              <p:spPr>
                <a:xfrm>
                  <a:off x="1128" y="1020"/>
                  <a:ext cx="1176" cy="38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lgn="ctr">
                    <a:spcBef>
                      <a:spcPct val="0"/>
                    </a:spcBef>
                    <a:buClrTx/>
                    <a:buSzTx/>
                    <a:buFontTx/>
                    <a:buNone/>
                  </a:pPr>
                  <a:endParaRPr lang="en-CA" altLang="zh-CN" sz="2400" dirty="0">
                    <a:latin typeface="Times New Roman" panose="02020603050405020304" pitchFamily="18" charset="0"/>
                    <a:ea typeface="宋体" panose="02010600030101010101" pitchFamily="2" charset="-122"/>
                  </a:endParaRPr>
                </a:p>
              </p:txBody>
            </p:sp>
            <p:sp>
              <p:nvSpPr>
                <p:cNvPr id="29743" name="Line 14"/>
                <p:cNvSpPr/>
                <p:nvPr/>
              </p:nvSpPr>
              <p:spPr>
                <a:xfrm flipH="1">
                  <a:off x="1128" y="1452"/>
                  <a:ext cx="1164" cy="48"/>
                </a:xfrm>
                <a:prstGeom prst="line">
                  <a:avLst/>
                </a:prstGeom>
                <a:ln w="9525" cap="flat" cmpd="sng">
                  <a:solidFill>
                    <a:schemeClr val="tx1"/>
                  </a:solidFill>
                  <a:prstDash val="solid"/>
                  <a:headEnd type="none" w="med" len="med"/>
                  <a:tailEnd type="triangle" w="med" len="med"/>
                </a:ln>
              </p:spPr>
            </p:sp>
            <p:sp>
              <p:nvSpPr>
                <p:cNvPr id="29744" name="Line 15"/>
                <p:cNvSpPr/>
                <p:nvPr/>
              </p:nvSpPr>
              <p:spPr>
                <a:xfrm>
                  <a:off x="1140" y="1536"/>
                  <a:ext cx="1200" cy="96"/>
                </a:xfrm>
                <a:prstGeom prst="line">
                  <a:avLst/>
                </a:prstGeom>
                <a:ln w="9525" cap="flat" cmpd="sng">
                  <a:solidFill>
                    <a:schemeClr val="tx1"/>
                  </a:solidFill>
                  <a:prstDash val="solid"/>
                  <a:headEnd type="none" w="med" len="med"/>
                  <a:tailEnd type="triangle" w="med" len="med"/>
                </a:ln>
              </p:spPr>
            </p:sp>
            <p:sp>
              <p:nvSpPr>
                <p:cNvPr id="29745" name="Line 16"/>
                <p:cNvSpPr/>
                <p:nvPr/>
              </p:nvSpPr>
              <p:spPr>
                <a:xfrm flipH="1">
                  <a:off x="1116" y="1656"/>
                  <a:ext cx="1164" cy="48"/>
                </a:xfrm>
                <a:prstGeom prst="line">
                  <a:avLst/>
                </a:prstGeom>
                <a:ln w="9525" cap="flat" cmpd="sng">
                  <a:solidFill>
                    <a:schemeClr val="tx1"/>
                  </a:solidFill>
                  <a:prstDash val="solid"/>
                  <a:headEnd type="none" w="med" len="med"/>
                  <a:tailEnd type="triangle" w="med" len="med"/>
                </a:ln>
              </p:spPr>
            </p:sp>
            <p:sp>
              <p:nvSpPr>
                <p:cNvPr id="29746" name="Text Box 17"/>
                <p:cNvSpPr txBox="1"/>
                <p:nvPr/>
              </p:nvSpPr>
              <p:spPr>
                <a:xfrm>
                  <a:off x="206" y="530"/>
                  <a:ext cx="901"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spcBef>
                      <a:spcPct val="0"/>
                    </a:spcBef>
                    <a:buClrTx/>
                    <a:buSzTx/>
                    <a:buFontTx/>
                    <a:buNone/>
                  </a:pPr>
                  <a:r>
                    <a:rPr lang="en-US" altLang="zh-CN" sz="2400" dirty="0">
                      <a:latin typeface="Times New Roman" panose="02020603050405020304" pitchFamily="18" charset="0"/>
                      <a:ea typeface="宋体" panose="02010600030101010101" pitchFamily="2" charset="-122"/>
                    </a:rPr>
                    <a:t>TCP SYN</a:t>
                  </a:r>
                  <a:endParaRPr lang="en-CA" altLang="zh-CN" sz="2400" dirty="0">
                    <a:latin typeface="Times New Roman" panose="02020603050405020304" pitchFamily="18" charset="0"/>
                    <a:ea typeface="宋体" panose="02010600030101010101" pitchFamily="2" charset="-122"/>
                  </a:endParaRPr>
                </a:p>
              </p:txBody>
            </p:sp>
            <p:sp>
              <p:nvSpPr>
                <p:cNvPr id="29747" name="Text Box 18"/>
                <p:cNvSpPr txBox="1"/>
                <p:nvPr/>
              </p:nvSpPr>
              <p:spPr>
                <a:xfrm>
                  <a:off x="134" y="1442"/>
                  <a:ext cx="826"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spcBef>
                      <a:spcPct val="0"/>
                    </a:spcBef>
                    <a:buClrTx/>
                    <a:buSzTx/>
                    <a:buFontTx/>
                    <a:buNone/>
                  </a:pPr>
                  <a:r>
                    <a:rPr lang="en-US" altLang="zh-CN" sz="2400" dirty="0">
                      <a:latin typeface="Times New Roman" panose="02020603050405020304" pitchFamily="18" charset="0"/>
                      <a:ea typeface="宋体" panose="02010600030101010101" pitchFamily="2" charset="-122"/>
                    </a:rPr>
                    <a:t>TCP FIN</a:t>
                  </a:r>
                  <a:endParaRPr lang="en-CA" altLang="zh-CN" sz="2400" dirty="0">
                    <a:latin typeface="Times New Roman" panose="02020603050405020304" pitchFamily="18" charset="0"/>
                    <a:ea typeface="宋体" panose="02010600030101010101" pitchFamily="2" charset="-122"/>
                  </a:endParaRPr>
                </a:p>
              </p:txBody>
            </p:sp>
          </p:grpSp>
          <p:sp>
            <p:nvSpPr>
              <p:cNvPr id="29738" name="Text Box 19"/>
              <p:cNvSpPr txBox="1"/>
              <p:nvPr/>
            </p:nvSpPr>
            <p:spPr>
              <a:xfrm>
                <a:off x="1214" y="1046"/>
                <a:ext cx="877"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spcBef>
                    <a:spcPct val="0"/>
                  </a:spcBef>
                  <a:buClrTx/>
                  <a:buSzTx/>
                  <a:buFontTx/>
                  <a:buNone/>
                </a:pPr>
                <a:r>
                  <a:rPr lang="en-US" altLang="zh-CN" sz="2400" dirty="0">
                    <a:latin typeface="Times New Roman" panose="02020603050405020304" pitchFamily="18" charset="0"/>
                    <a:ea typeface="宋体" panose="02010600030101010101" pitchFamily="2" charset="-122"/>
                  </a:rPr>
                  <a:t>page.html</a:t>
                </a:r>
                <a:endParaRPr lang="en-CA" altLang="zh-CN" sz="2400" dirty="0">
                  <a:latin typeface="Times New Roman" panose="02020603050405020304" pitchFamily="18" charset="0"/>
                  <a:ea typeface="宋体" panose="02010600030101010101" pitchFamily="2" charset="-122"/>
                </a:endParaRPr>
              </a:p>
            </p:txBody>
          </p:sp>
        </p:grpSp>
        <p:sp>
          <p:nvSpPr>
            <p:cNvPr id="29736" name="Text Box 20"/>
            <p:cNvSpPr txBox="1"/>
            <p:nvPr/>
          </p:nvSpPr>
          <p:spPr>
            <a:xfrm>
              <a:off x="866" y="866"/>
              <a:ext cx="255"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spcBef>
                  <a:spcPct val="0"/>
                </a:spcBef>
                <a:buClrTx/>
                <a:buSzTx/>
                <a:buFontTx/>
                <a:buNone/>
              </a:pPr>
              <a:r>
                <a:rPr lang="en-US" altLang="zh-CN" sz="2400" dirty="0">
                  <a:latin typeface="Times New Roman" panose="02020603050405020304" pitchFamily="18" charset="0"/>
                  <a:ea typeface="宋体" panose="02010600030101010101" pitchFamily="2" charset="-122"/>
                </a:rPr>
                <a:t>G</a:t>
              </a:r>
              <a:endParaRPr lang="en-CA" altLang="zh-CN" sz="2400" dirty="0">
                <a:latin typeface="Times New Roman" panose="02020603050405020304" pitchFamily="18" charset="0"/>
                <a:ea typeface="宋体" panose="02010600030101010101" pitchFamily="2" charset="-122"/>
              </a:endParaRPr>
            </a:p>
          </p:txBody>
        </p:sp>
      </p:grpSp>
      <p:grpSp>
        <p:nvGrpSpPr>
          <p:cNvPr id="218133" name="Group 21"/>
          <p:cNvGrpSpPr/>
          <p:nvPr/>
        </p:nvGrpSpPr>
        <p:grpSpPr>
          <a:xfrm>
            <a:off x="250825" y="2708275"/>
            <a:ext cx="3521075" cy="1905000"/>
            <a:chOff x="158" y="1706"/>
            <a:chExt cx="2218" cy="1200"/>
          </a:xfrm>
        </p:grpSpPr>
        <p:grpSp>
          <p:nvGrpSpPr>
            <p:cNvPr id="29722" name="Group 22"/>
            <p:cNvGrpSpPr/>
            <p:nvPr/>
          </p:nvGrpSpPr>
          <p:grpSpPr>
            <a:xfrm>
              <a:off x="158" y="1706"/>
              <a:ext cx="2218" cy="1200"/>
              <a:chOff x="158" y="1706"/>
              <a:chExt cx="2218" cy="1200"/>
            </a:xfrm>
          </p:grpSpPr>
          <p:grpSp>
            <p:nvGrpSpPr>
              <p:cNvPr id="29724" name="Group 23"/>
              <p:cNvGrpSpPr/>
              <p:nvPr/>
            </p:nvGrpSpPr>
            <p:grpSpPr>
              <a:xfrm>
                <a:off x="158" y="1706"/>
                <a:ext cx="2218" cy="1200"/>
                <a:chOff x="134" y="530"/>
                <a:chExt cx="2218" cy="1200"/>
              </a:xfrm>
            </p:grpSpPr>
            <p:sp>
              <p:nvSpPr>
                <p:cNvPr id="29726" name="Line 24"/>
                <p:cNvSpPr/>
                <p:nvPr/>
              </p:nvSpPr>
              <p:spPr>
                <a:xfrm>
                  <a:off x="1104" y="648"/>
                  <a:ext cx="1200" cy="96"/>
                </a:xfrm>
                <a:prstGeom prst="line">
                  <a:avLst/>
                </a:prstGeom>
                <a:ln w="9525" cap="flat" cmpd="sng">
                  <a:solidFill>
                    <a:schemeClr val="tx1"/>
                  </a:solidFill>
                  <a:prstDash val="solid"/>
                  <a:headEnd type="none" w="med" len="med"/>
                  <a:tailEnd type="triangle" w="med" len="med"/>
                </a:ln>
              </p:spPr>
            </p:sp>
            <p:sp>
              <p:nvSpPr>
                <p:cNvPr id="29727" name="Line 25"/>
                <p:cNvSpPr/>
                <p:nvPr/>
              </p:nvSpPr>
              <p:spPr>
                <a:xfrm flipH="1">
                  <a:off x="1116" y="780"/>
                  <a:ext cx="1164" cy="48"/>
                </a:xfrm>
                <a:prstGeom prst="line">
                  <a:avLst/>
                </a:prstGeom>
                <a:ln w="9525" cap="flat" cmpd="sng">
                  <a:solidFill>
                    <a:schemeClr val="tx1"/>
                  </a:solidFill>
                  <a:prstDash val="solid"/>
                  <a:headEnd type="none" w="med" len="med"/>
                  <a:tailEnd type="triangle" w="med" len="med"/>
                </a:ln>
              </p:spPr>
            </p:sp>
            <p:sp>
              <p:nvSpPr>
                <p:cNvPr id="29728" name="Line 26"/>
                <p:cNvSpPr/>
                <p:nvPr/>
              </p:nvSpPr>
              <p:spPr>
                <a:xfrm>
                  <a:off x="1152" y="864"/>
                  <a:ext cx="1200" cy="96"/>
                </a:xfrm>
                <a:prstGeom prst="line">
                  <a:avLst/>
                </a:prstGeom>
                <a:ln w="9525" cap="flat" cmpd="sng">
                  <a:solidFill>
                    <a:schemeClr val="tx1"/>
                  </a:solidFill>
                  <a:prstDash val="solid"/>
                  <a:headEnd type="none" w="med" len="med"/>
                  <a:tailEnd type="triangle" w="med" len="med"/>
                </a:ln>
              </p:spPr>
            </p:sp>
            <p:sp>
              <p:nvSpPr>
                <p:cNvPr id="29729" name="Rectangle 27"/>
                <p:cNvSpPr/>
                <p:nvPr/>
              </p:nvSpPr>
              <p:spPr>
                <a:xfrm>
                  <a:off x="1128" y="1020"/>
                  <a:ext cx="1176" cy="38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lgn="ctr">
                    <a:spcBef>
                      <a:spcPct val="0"/>
                    </a:spcBef>
                    <a:buClrTx/>
                    <a:buSzTx/>
                    <a:buFontTx/>
                    <a:buNone/>
                  </a:pPr>
                  <a:endParaRPr lang="en-CA" altLang="zh-CN" sz="2400" dirty="0">
                    <a:latin typeface="Times New Roman" panose="02020603050405020304" pitchFamily="18" charset="0"/>
                    <a:ea typeface="宋体" panose="02010600030101010101" pitchFamily="2" charset="-122"/>
                  </a:endParaRPr>
                </a:p>
              </p:txBody>
            </p:sp>
            <p:sp>
              <p:nvSpPr>
                <p:cNvPr id="29730" name="Line 28"/>
                <p:cNvSpPr/>
                <p:nvPr/>
              </p:nvSpPr>
              <p:spPr>
                <a:xfrm flipH="1">
                  <a:off x="1128" y="1452"/>
                  <a:ext cx="1164" cy="48"/>
                </a:xfrm>
                <a:prstGeom prst="line">
                  <a:avLst/>
                </a:prstGeom>
                <a:ln w="9525" cap="flat" cmpd="sng">
                  <a:solidFill>
                    <a:schemeClr val="tx1"/>
                  </a:solidFill>
                  <a:prstDash val="solid"/>
                  <a:headEnd type="none" w="med" len="med"/>
                  <a:tailEnd type="triangle" w="med" len="med"/>
                </a:ln>
              </p:spPr>
            </p:sp>
            <p:sp>
              <p:nvSpPr>
                <p:cNvPr id="29731" name="Line 29"/>
                <p:cNvSpPr/>
                <p:nvPr/>
              </p:nvSpPr>
              <p:spPr>
                <a:xfrm>
                  <a:off x="1140" y="1536"/>
                  <a:ext cx="1200" cy="96"/>
                </a:xfrm>
                <a:prstGeom prst="line">
                  <a:avLst/>
                </a:prstGeom>
                <a:ln w="9525" cap="flat" cmpd="sng">
                  <a:solidFill>
                    <a:schemeClr val="tx1"/>
                  </a:solidFill>
                  <a:prstDash val="solid"/>
                  <a:headEnd type="none" w="med" len="med"/>
                  <a:tailEnd type="triangle" w="med" len="med"/>
                </a:ln>
              </p:spPr>
            </p:sp>
            <p:sp>
              <p:nvSpPr>
                <p:cNvPr id="29732" name="Line 30"/>
                <p:cNvSpPr/>
                <p:nvPr/>
              </p:nvSpPr>
              <p:spPr>
                <a:xfrm flipH="1">
                  <a:off x="1116" y="1656"/>
                  <a:ext cx="1164" cy="48"/>
                </a:xfrm>
                <a:prstGeom prst="line">
                  <a:avLst/>
                </a:prstGeom>
                <a:ln w="9525" cap="flat" cmpd="sng">
                  <a:solidFill>
                    <a:schemeClr val="tx1"/>
                  </a:solidFill>
                  <a:prstDash val="solid"/>
                  <a:headEnd type="none" w="med" len="med"/>
                  <a:tailEnd type="triangle" w="med" len="med"/>
                </a:ln>
              </p:spPr>
            </p:sp>
            <p:sp>
              <p:nvSpPr>
                <p:cNvPr id="29733" name="Text Box 31"/>
                <p:cNvSpPr txBox="1"/>
                <p:nvPr/>
              </p:nvSpPr>
              <p:spPr>
                <a:xfrm>
                  <a:off x="206" y="530"/>
                  <a:ext cx="901"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spcBef>
                      <a:spcPct val="0"/>
                    </a:spcBef>
                    <a:buClrTx/>
                    <a:buSzTx/>
                    <a:buFontTx/>
                    <a:buNone/>
                  </a:pPr>
                  <a:r>
                    <a:rPr lang="en-US" altLang="zh-CN" sz="2400" dirty="0">
                      <a:latin typeface="Times New Roman" panose="02020603050405020304" pitchFamily="18" charset="0"/>
                      <a:ea typeface="宋体" panose="02010600030101010101" pitchFamily="2" charset="-122"/>
                    </a:rPr>
                    <a:t>TCP SYN</a:t>
                  </a:r>
                  <a:endParaRPr lang="en-CA" altLang="zh-CN" sz="2400" dirty="0">
                    <a:latin typeface="Times New Roman" panose="02020603050405020304" pitchFamily="18" charset="0"/>
                    <a:ea typeface="宋体" panose="02010600030101010101" pitchFamily="2" charset="-122"/>
                  </a:endParaRPr>
                </a:p>
              </p:txBody>
            </p:sp>
            <p:sp>
              <p:nvSpPr>
                <p:cNvPr id="29734" name="Text Box 32"/>
                <p:cNvSpPr txBox="1"/>
                <p:nvPr/>
              </p:nvSpPr>
              <p:spPr>
                <a:xfrm>
                  <a:off x="134" y="1442"/>
                  <a:ext cx="826"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spcBef>
                      <a:spcPct val="0"/>
                    </a:spcBef>
                    <a:buClrTx/>
                    <a:buSzTx/>
                    <a:buFontTx/>
                    <a:buNone/>
                  </a:pPr>
                  <a:r>
                    <a:rPr lang="en-US" altLang="zh-CN" sz="2400" dirty="0">
                      <a:latin typeface="Times New Roman" panose="02020603050405020304" pitchFamily="18" charset="0"/>
                      <a:ea typeface="宋体" panose="02010600030101010101" pitchFamily="2" charset="-122"/>
                    </a:rPr>
                    <a:t>TCP FIN</a:t>
                  </a:r>
                  <a:endParaRPr lang="en-CA" altLang="zh-CN" sz="2400" dirty="0">
                    <a:latin typeface="Times New Roman" panose="02020603050405020304" pitchFamily="18" charset="0"/>
                    <a:ea typeface="宋体" panose="02010600030101010101" pitchFamily="2" charset="-122"/>
                  </a:endParaRPr>
                </a:p>
              </p:txBody>
            </p:sp>
          </p:grpSp>
          <p:sp>
            <p:nvSpPr>
              <p:cNvPr id="29725" name="Text Box 33"/>
              <p:cNvSpPr txBox="1"/>
              <p:nvPr/>
            </p:nvSpPr>
            <p:spPr>
              <a:xfrm>
                <a:off x="1202" y="2246"/>
                <a:ext cx="920"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spcBef>
                    <a:spcPct val="0"/>
                  </a:spcBef>
                  <a:buClrTx/>
                  <a:buSzTx/>
                  <a:buFontTx/>
                  <a:buNone/>
                </a:pPr>
                <a:r>
                  <a:rPr lang="en-US" altLang="zh-CN" sz="2400" dirty="0">
                    <a:latin typeface="Times New Roman" panose="02020603050405020304" pitchFamily="18" charset="0"/>
                    <a:ea typeface="宋体" panose="02010600030101010101" pitchFamily="2" charset="-122"/>
                  </a:rPr>
                  <a:t>hpface.jpg</a:t>
                </a:r>
                <a:endParaRPr lang="en-CA" altLang="zh-CN" sz="2400" dirty="0">
                  <a:latin typeface="Times New Roman" panose="02020603050405020304" pitchFamily="18" charset="0"/>
                  <a:ea typeface="宋体" panose="02010600030101010101" pitchFamily="2" charset="-122"/>
                </a:endParaRPr>
              </a:p>
            </p:txBody>
          </p:sp>
        </p:grpSp>
        <p:sp>
          <p:nvSpPr>
            <p:cNvPr id="29723" name="Text Box 34"/>
            <p:cNvSpPr txBox="1"/>
            <p:nvPr/>
          </p:nvSpPr>
          <p:spPr>
            <a:xfrm>
              <a:off x="830" y="2054"/>
              <a:ext cx="255"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spcBef>
                  <a:spcPct val="0"/>
                </a:spcBef>
                <a:buClrTx/>
                <a:buSzTx/>
                <a:buFontTx/>
                <a:buNone/>
              </a:pPr>
              <a:r>
                <a:rPr lang="en-US" altLang="zh-CN" sz="2400" dirty="0">
                  <a:latin typeface="Times New Roman" panose="02020603050405020304" pitchFamily="18" charset="0"/>
                  <a:ea typeface="宋体" panose="02010600030101010101" pitchFamily="2" charset="-122"/>
                </a:rPr>
                <a:t>G</a:t>
              </a:r>
              <a:endParaRPr lang="en-CA" altLang="zh-CN" sz="2400" dirty="0">
                <a:latin typeface="Times New Roman" panose="02020603050405020304" pitchFamily="18" charset="0"/>
                <a:ea typeface="宋体" panose="02010600030101010101" pitchFamily="2" charset="-122"/>
              </a:endParaRPr>
            </a:p>
          </p:txBody>
        </p:sp>
      </p:grpSp>
      <p:grpSp>
        <p:nvGrpSpPr>
          <p:cNvPr id="218147" name="Group 35"/>
          <p:cNvGrpSpPr/>
          <p:nvPr/>
        </p:nvGrpSpPr>
        <p:grpSpPr>
          <a:xfrm>
            <a:off x="250825" y="4689475"/>
            <a:ext cx="3521075" cy="1905000"/>
            <a:chOff x="158" y="2954"/>
            <a:chExt cx="2218" cy="1200"/>
          </a:xfrm>
        </p:grpSpPr>
        <p:grpSp>
          <p:nvGrpSpPr>
            <p:cNvPr id="29709" name="Group 36"/>
            <p:cNvGrpSpPr/>
            <p:nvPr/>
          </p:nvGrpSpPr>
          <p:grpSpPr>
            <a:xfrm>
              <a:off x="158" y="2954"/>
              <a:ext cx="2218" cy="1200"/>
              <a:chOff x="158" y="2954"/>
              <a:chExt cx="2218" cy="1200"/>
            </a:xfrm>
          </p:grpSpPr>
          <p:grpSp>
            <p:nvGrpSpPr>
              <p:cNvPr id="29711" name="Group 37"/>
              <p:cNvGrpSpPr/>
              <p:nvPr/>
            </p:nvGrpSpPr>
            <p:grpSpPr>
              <a:xfrm>
                <a:off x="158" y="2954"/>
                <a:ext cx="2218" cy="1200"/>
                <a:chOff x="134" y="530"/>
                <a:chExt cx="2218" cy="1200"/>
              </a:xfrm>
            </p:grpSpPr>
            <p:sp>
              <p:nvSpPr>
                <p:cNvPr id="29713" name="Line 38"/>
                <p:cNvSpPr/>
                <p:nvPr/>
              </p:nvSpPr>
              <p:spPr>
                <a:xfrm>
                  <a:off x="1104" y="648"/>
                  <a:ext cx="1200" cy="96"/>
                </a:xfrm>
                <a:prstGeom prst="line">
                  <a:avLst/>
                </a:prstGeom>
                <a:ln w="9525" cap="flat" cmpd="sng">
                  <a:solidFill>
                    <a:schemeClr val="tx1"/>
                  </a:solidFill>
                  <a:prstDash val="solid"/>
                  <a:headEnd type="none" w="med" len="med"/>
                  <a:tailEnd type="triangle" w="med" len="med"/>
                </a:ln>
              </p:spPr>
            </p:sp>
            <p:sp>
              <p:nvSpPr>
                <p:cNvPr id="29714" name="Line 39"/>
                <p:cNvSpPr/>
                <p:nvPr/>
              </p:nvSpPr>
              <p:spPr>
                <a:xfrm flipH="1">
                  <a:off x="1116" y="780"/>
                  <a:ext cx="1164" cy="48"/>
                </a:xfrm>
                <a:prstGeom prst="line">
                  <a:avLst/>
                </a:prstGeom>
                <a:ln w="9525" cap="flat" cmpd="sng">
                  <a:solidFill>
                    <a:schemeClr val="tx1"/>
                  </a:solidFill>
                  <a:prstDash val="solid"/>
                  <a:headEnd type="none" w="med" len="med"/>
                  <a:tailEnd type="triangle" w="med" len="med"/>
                </a:ln>
              </p:spPr>
            </p:sp>
            <p:sp>
              <p:nvSpPr>
                <p:cNvPr id="29715" name="Line 40"/>
                <p:cNvSpPr/>
                <p:nvPr/>
              </p:nvSpPr>
              <p:spPr>
                <a:xfrm>
                  <a:off x="1152" y="864"/>
                  <a:ext cx="1200" cy="96"/>
                </a:xfrm>
                <a:prstGeom prst="line">
                  <a:avLst/>
                </a:prstGeom>
                <a:ln w="9525" cap="flat" cmpd="sng">
                  <a:solidFill>
                    <a:schemeClr val="tx1"/>
                  </a:solidFill>
                  <a:prstDash val="solid"/>
                  <a:headEnd type="none" w="med" len="med"/>
                  <a:tailEnd type="triangle" w="med" len="med"/>
                </a:ln>
              </p:spPr>
            </p:sp>
            <p:sp>
              <p:nvSpPr>
                <p:cNvPr id="29716" name="Rectangle 41"/>
                <p:cNvSpPr/>
                <p:nvPr/>
              </p:nvSpPr>
              <p:spPr>
                <a:xfrm>
                  <a:off x="1128" y="1020"/>
                  <a:ext cx="1176" cy="38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lgn="ctr">
                    <a:spcBef>
                      <a:spcPct val="0"/>
                    </a:spcBef>
                    <a:buClrTx/>
                    <a:buSzTx/>
                    <a:buFontTx/>
                    <a:buNone/>
                  </a:pPr>
                  <a:endParaRPr lang="en-CA" altLang="zh-CN" sz="2400" dirty="0">
                    <a:latin typeface="Times New Roman" panose="02020603050405020304" pitchFamily="18" charset="0"/>
                    <a:ea typeface="宋体" panose="02010600030101010101" pitchFamily="2" charset="-122"/>
                  </a:endParaRPr>
                </a:p>
              </p:txBody>
            </p:sp>
            <p:sp>
              <p:nvSpPr>
                <p:cNvPr id="29717" name="Line 42"/>
                <p:cNvSpPr/>
                <p:nvPr/>
              </p:nvSpPr>
              <p:spPr>
                <a:xfrm flipH="1">
                  <a:off x="1128" y="1452"/>
                  <a:ext cx="1164" cy="48"/>
                </a:xfrm>
                <a:prstGeom prst="line">
                  <a:avLst/>
                </a:prstGeom>
                <a:ln w="9525" cap="flat" cmpd="sng">
                  <a:solidFill>
                    <a:schemeClr val="tx1"/>
                  </a:solidFill>
                  <a:prstDash val="solid"/>
                  <a:headEnd type="none" w="med" len="med"/>
                  <a:tailEnd type="triangle" w="med" len="med"/>
                </a:ln>
              </p:spPr>
            </p:sp>
            <p:sp>
              <p:nvSpPr>
                <p:cNvPr id="29718" name="Line 43"/>
                <p:cNvSpPr/>
                <p:nvPr/>
              </p:nvSpPr>
              <p:spPr>
                <a:xfrm>
                  <a:off x="1140" y="1536"/>
                  <a:ext cx="1200" cy="96"/>
                </a:xfrm>
                <a:prstGeom prst="line">
                  <a:avLst/>
                </a:prstGeom>
                <a:ln w="9525" cap="flat" cmpd="sng">
                  <a:solidFill>
                    <a:schemeClr val="tx1"/>
                  </a:solidFill>
                  <a:prstDash val="solid"/>
                  <a:headEnd type="none" w="med" len="med"/>
                  <a:tailEnd type="triangle" w="med" len="med"/>
                </a:ln>
              </p:spPr>
            </p:sp>
            <p:sp>
              <p:nvSpPr>
                <p:cNvPr id="29719" name="Line 44"/>
                <p:cNvSpPr/>
                <p:nvPr/>
              </p:nvSpPr>
              <p:spPr>
                <a:xfrm flipH="1">
                  <a:off x="1116" y="1656"/>
                  <a:ext cx="1164" cy="48"/>
                </a:xfrm>
                <a:prstGeom prst="line">
                  <a:avLst/>
                </a:prstGeom>
                <a:ln w="9525" cap="flat" cmpd="sng">
                  <a:solidFill>
                    <a:schemeClr val="tx1"/>
                  </a:solidFill>
                  <a:prstDash val="solid"/>
                  <a:headEnd type="none" w="med" len="med"/>
                  <a:tailEnd type="triangle" w="med" len="med"/>
                </a:ln>
              </p:spPr>
            </p:sp>
            <p:sp>
              <p:nvSpPr>
                <p:cNvPr id="29720" name="Text Box 45"/>
                <p:cNvSpPr txBox="1"/>
                <p:nvPr/>
              </p:nvSpPr>
              <p:spPr>
                <a:xfrm>
                  <a:off x="206" y="530"/>
                  <a:ext cx="901"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spcBef>
                      <a:spcPct val="0"/>
                    </a:spcBef>
                    <a:buClrTx/>
                    <a:buSzTx/>
                    <a:buFontTx/>
                    <a:buNone/>
                  </a:pPr>
                  <a:r>
                    <a:rPr lang="en-US" altLang="zh-CN" sz="2400" dirty="0">
                      <a:latin typeface="Times New Roman" panose="02020603050405020304" pitchFamily="18" charset="0"/>
                      <a:ea typeface="宋体" panose="02010600030101010101" pitchFamily="2" charset="-122"/>
                    </a:rPr>
                    <a:t>TCP SYN</a:t>
                  </a:r>
                  <a:endParaRPr lang="en-CA" altLang="zh-CN" sz="2400" dirty="0">
                    <a:latin typeface="Times New Roman" panose="02020603050405020304" pitchFamily="18" charset="0"/>
                    <a:ea typeface="宋体" panose="02010600030101010101" pitchFamily="2" charset="-122"/>
                  </a:endParaRPr>
                </a:p>
              </p:txBody>
            </p:sp>
            <p:sp>
              <p:nvSpPr>
                <p:cNvPr id="29721" name="Text Box 46"/>
                <p:cNvSpPr txBox="1"/>
                <p:nvPr/>
              </p:nvSpPr>
              <p:spPr>
                <a:xfrm>
                  <a:off x="134" y="1442"/>
                  <a:ext cx="826"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spcBef>
                      <a:spcPct val="0"/>
                    </a:spcBef>
                    <a:buClrTx/>
                    <a:buSzTx/>
                    <a:buFontTx/>
                    <a:buNone/>
                  </a:pPr>
                  <a:r>
                    <a:rPr lang="en-US" altLang="zh-CN" sz="2400" dirty="0">
                      <a:latin typeface="Times New Roman" panose="02020603050405020304" pitchFamily="18" charset="0"/>
                      <a:ea typeface="宋体" panose="02010600030101010101" pitchFamily="2" charset="-122"/>
                    </a:rPr>
                    <a:t>TCP FIN</a:t>
                  </a:r>
                  <a:endParaRPr lang="en-CA" altLang="zh-CN" sz="2400" dirty="0">
                    <a:latin typeface="Times New Roman" panose="02020603050405020304" pitchFamily="18" charset="0"/>
                    <a:ea typeface="宋体" panose="02010600030101010101" pitchFamily="2" charset="-122"/>
                  </a:endParaRPr>
                </a:p>
              </p:txBody>
            </p:sp>
          </p:grpSp>
          <p:sp>
            <p:nvSpPr>
              <p:cNvPr id="29712" name="Text Box 47"/>
              <p:cNvSpPr txBox="1"/>
              <p:nvPr/>
            </p:nvSpPr>
            <p:spPr>
              <a:xfrm>
                <a:off x="1226" y="3518"/>
                <a:ext cx="81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spcBef>
                    <a:spcPct val="0"/>
                  </a:spcBef>
                  <a:buClrTx/>
                  <a:buSzTx/>
                  <a:buFontTx/>
                  <a:buNone/>
                </a:pPr>
                <a:r>
                  <a:rPr lang="en-US" altLang="zh-CN" sz="2400" dirty="0">
                    <a:latin typeface="Times New Roman" panose="02020603050405020304" pitchFamily="18" charset="0"/>
                    <a:ea typeface="宋体" panose="02010600030101010101" pitchFamily="2" charset="-122"/>
                  </a:rPr>
                  <a:t>castle.gif</a:t>
                </a:r>
                <a:endParaRPr lang="en-CA" altLang="zh-CN" sz="2400" dirty="0">
                  <a:latin typeface="Times New Roman" panose="02020603050405020304" pitchFamily="18" charset="0"/>
                  <a:ea typeface="宋体" panose="02010600030101010101" pitchFamily="2" charset="-122"/>
                </a:endParaRPr>
              </a:p>
            </p:txBody>
          </p:sp>
        </p:grpSp>
        <p:sp>
          <p:nvSpPr>
            <p:cNvPr id="29710" name="Text Box 48"/>
            <p:cNvSpPr txBox="1"/>
            <p:nvPr/>
          </p:nvSpPr>
          <p:spPr>
            <a:xfrm>
              <a:off x="854" y="3338"/>
              <a:ext cx="255"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spcBef>
                  <a:spcPct val="0"/>
                </a:spcBef>
                <a:buClrTx/>
                <a:buSzTx/>
                <a:buFontTx/>
                <a:buNone/>
              </a:pPr>
              <a:r>
                <a:rPr lang="en-US" altLang="zh-CN" sz="2400" dirty="0">
                  <a:latin typeface="Times New Roman" panose="02020603050405020304" pitchFamily="18" charset="0"/>
                  <a:ea typeface="宋体" panose="02010600030101010101" pitchFamily="2" charset="-122"/>
                </a:rPr>
                <a:t>G</a:t>
              </a:r>
              <a:endParaRPr lang="en-CA" altLang="zh-CN" sz="2400" dirty="0">
                <a:latin typeface="Times New Roman" panose="02020603050405020304" pitchFamily="18" charset="0"/>
                <a:ea typeface="宋体" panose="02010600030101010101" pitchFamily="2" charset="-122"/>
              </a:endParaRPr>
            </a:p>
          </p:txBody>
        </p:sp>
      </p:grpSp>
      <p:sp>
        <p:nvSpPr>
          <p:cNvPr id="29707" name="日期占位符 1"/>
          <p:cNvSpPr txBox="1">
            <a:spLocks noGrp="1"/>
          </p:cNvSpPr>
          <p:nvPr>
            <p:ph type="dt" sz="half" idx="10"/>
          </p:nvPr>
        </p:nvSpPr>
        <p:spPr/>
        <p:txBody>
          <a:bodyPr/>
          <a:p>
            <a:pPr marL="0" indent="0">
              <a:spcBef>
                <a:spcPct val="0"/>
              </a:spcBef>
              <a:buClrTx/>
              <a:buSzTx/>
              <a:buFontTx/>
              <a:buNone/>
            </a:pPr>
            <a:fld id="{BB962C8B-B14F-4D97-AF65-F5344CB8AC3E}" type="datetime4">
              <a:rPr lang="en-US" altLang="zh-CN" sz="1400" dirty="0">
                <a:latin typeface="Times New Roman" panose="02020603050405020304" pitchFamily="18" charset="0"/>
                <a:ea typeface="宋体" panose="02010600030101010101" pitchFamily="2" charset="-122"/>
              </a:rPr>
            </a:fld>
            <a:endParaRPr lang="en-US" altLang="zh-CN" sz="1400" dirty="0">
              <a:latin typeface="Times New Roman" panose="02020603050405020304" pitchFamily="18" charset="0"/>
              <a:ea typeface="宋体" panose="02010600030101010101" pitchFamily="2" charset="-122"/>
            </a:endParaRPr>
          </a:p>
        </p:txBody>
      </p:sp>
      <p:sp>
        <p:nvSpPr>
          <p:cNvPr id="29708" name="页脚占位符 2"/>
          <p:cNvSpPr txBox="1">
            <a:spLocks noGrp="1"/>
          </p:cNvSpPr>
          <p:nvPr>
            <p:ph type="ftr" sz="quarter" idx="11"/>
          </p:nvPr>
        </p:nvSpPr>
        <p:spPr/>
        <p:txBody>
          <a:bodyPr/>
          <a:p>
            <a:pPr marL="0" indent="0" algn="r">
              <a:spcBef>
                <a:spcPct val="0"/>
              </a:spcBef>
              <a:buClrTx/>
              <a:buSzTx/>
              <a:buFontTx/>
              <a:buNone/>
            </a:pPr>
            <a:r>
              <a:rPr lang="en-US" altLang="zh-CN" sz="1400" dirty="0">
                <a:ea typeface="宋体" panose="02010600030101010101" pitchFamily="2" charset="-122"/>
              </a:rPr>
              <a:t>The Application Layer</a:t>
            </a:r>
            <a:endParaRPr lang="en-US" altLang="zh-CN" sz="14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18119"/>
                                        </p:tgtEl>
                                        <p:attrNameLst>
                                          <p:attrName>style.visibility</p:attrName>
                                        </p:attrNameLst>
                                      </p:cBhvr>
                                      <p:to>
                                        <p:strVal val="visible"/>
                                      </p:to>
                                    </p:set>
                                    <p:anim calcmode="lin" valueType="num">
                                      <p:cBhvr additive="base">
                                        <p:cTn id="7" dur="500" fill="hold"/>
                                        <p:tgtEl>
                                          <p:spTgt spid="218119"/>
                                        </p:tgtEl>
                                        <p:attrNameLst>
                                          <p:attrName>ppt_x</p:attrName>
                                        </p:attrNameLst>
                                      </p:cBhvr>
                                      <p:tavLst>
                                        <p:tav tm="0">
                                          <p:val>
                                            <p:strVal val="0-#ppt_w/2"/>
                                          </p:val>
                                        </p:tav>
                                        <p:tav tm="100000">
                                          <p:val>
                                            <p:strVal val="#ppt_x"/>
                                          </p:val>
                                        </p:tav>
                                      </p:tavLst>
                                    </p:anim>
                                    <p:anim calcmode="lin" valueType="num">
                                      <p:cBhvr additive="base">
                                        <p:cTn id="8" dur="500" fill="hold"/>
                                        <p:tgtEl>
                                          <p:spTgt spid="2181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18133"/>
                                        </p:tgtEl>
                                        <p:attrNameLst>
                                          <p:attrName>style.visibility</p:attrName>
                                        </p:attrNameLst>
                                      </p:cBhvr>
                                      <p:to>
                                        <p:strVal val="visible"/>
                                      </p:to>
                                    </p:set>
                                    <p:anim calcmode="lin" valueType="num">
                                      <p:cBhvr additive="base">
                                        <p:cTn id="13" dur="500" fill="hold"/>
                                        <p:tgtEl>
                                          <p:spTgt spid="218133"/>
                                        </p:tgtEl>
                                        <p:attrNameLst>
                                          <p:attrName>ppt_x</p:attrName>
                                        </p:attrNameLst>
                                      </p:cBhvr>
                                      <p:tavLst>
                                        <p:tav tm="0">
                                          <p:val>
                                            <p:strVal val="0-#ppt_w/2"/>
                                          </p:val>
                                        </p:tav>
                                        <p:tav tm="100000">
                                          <p:val>
                                            <p:strVal val="#ppt_x"/>
                                          </p:val>
                                        </p:tav>
                                      </p:tavLst>
                                    </p:anim>
                                    <p:anim calcmode="lin" valueType="num">
                                      <p:cBhvr additive="base">
                                        <p:cTn id="14" dur="500" fill="hold"/>
                                        <p:tgtEl>
                                          <p:spTgt spid="21813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18147"/>
                                        </p:tgtEl>
                                        <p:attrNameLst>
                                          <p:attrName>style.visibility</p:attrName>
                                        </p:attrNameLst>
                                      </p:cBhvr>
                                      <p:to>
                                        <p:strVal val="visible"/>
                                      </p:to>
                                    </p:set>
                                    <p:anim calcmode="lin" valueType="num">
                                      <p:cBhvr additive="base">
                                        <p:cTn id="19" dur="500" fill="hold"/>
                                        <p:tgtEl>
                                          <p:spTgt spid="218147"/>
                                        </p:tgtEl>
                                        <p:attrNameLst>
                                          <p:attrName>ppt_x</p:attrName>
                                        </p:attrNameLst>
                                      </p:cBhvr>
                                      <p:tavLst>
                                        <p:tav tm="0">
                                          <p:val>
                                            <p:strVal val="0-#ppt_w/2"/>
                                          </p:val>
                                        </p:tav>
                                        <p:tav tm="100000">
                                          <p:val>
                                            <p:strVal val="#ppt_x"/>
                                          </p:val>
                                        </p:tav>
                                      </p:tavLst>
                                    </p:anim>
                                    <p:anim calcmode="lin" valueType="num">
                                      <p:cBhvr additive="base">
                                        <p:cTn id="20" dur="500" fill="hold"/>
                                        <p:tgtEl>
                                          <p:spTgt spid="2181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灯片编号占位符 3"/>
          <p:cNvSpPr txBox="1">
            <a:spLocks noGrp="1"/>
          </p:cNvSpPr>
          <p:nvPr>
            <p:ph type="sldNum" sz="quarter" idx="12"/>
          </p:nvPr>
        </p:nvSpPr>
        <p:spPr/>
        <p:txBody>
          <a:bodyPr/>
          <a:p>
            <a:pPr marL="0" indent="0" algn="r">
              <a:spcBef>
                <a:spcPct val="0"/>
              </a:spcBef>
              <a:buClrTx/>
              <a:buSzTx/>
              <a:buFontTx/>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31747" name="Line 2"/>
          <p:cNvSpPr/>
          <p:nvPr/>
        </p:nvSpPr>
        <p:spPr>
          <a:xfrm>
            <a:off x="1752600" y="895350"/>
            <a:ext cx="0" cy="5734050"/>
          </a:xfrm>
          <a:prstGeom prst="line">
            <a:avLst/>
          </a:prstGeom>
          <a:ln w="9525" cap="flat" cmpd="sng">
            <a:solidFill>
              <a:schemeClr val="tx1"/>
            </a:solidFill>
            <a:prstDash val="solid"/>
            <a:headEnd type="none" w="med" len="med"/>
            <a:tailEnd type="triangle" w="med" len="med"/>
          </a:ln>
        </p:spPr>
      </p:sp>
      <p:sp>
        <p:nvSpPr>
          <p:cNvPr id="31748" name="Line 3"/>
          <p:cNvSpPr/>
          <p:nvPr/>
        </p:nvSpPr>
        <p:spPr>
          <a:xfrm>
            <a:off x="3657600" y="876300"/>
            <a:ext cx="0" cy="5734050"/>
          </a:xfrm>
          <a:prstGeom prst="line">
            <a:avLst/>
          </a:prstGeom>
          <a:ln w="9525" cap="flat" cmpd="sng">
            <a:solidFill>
              <a:schemeClr val="tx1"/>
            </a:solidFill>
            <a:prstDash val="solid"/>
            <a:headEnd type="none" w="med" len="med"/>
            <a:tailEnd type="triangle" w="med" len="med"/>
          </a:ln>
        </p:spPr>
      </p:sp>
      <p:sp>
        <p:nvSpPr>
          <p:cNvPr id="31749" name="Text Box 4"/>
          <p:cNvSpPr txBox="1"/>
          <p:nvPr/>
        </p:nvSpPr>
        <p:spPr>
          <a:xfrm>
            <a:off x="1089025" y="384175"/>
            <a:ext cx="92710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spcBef>
                <a:spcPct val="0"/>
              </a:spcBef>
              <a:buClrTx/>
              <a:buSzTx/>
              <a:buFontTx/>
              <a:buNone/>
            </a:pPr>
            <a:r>
              <a:rPr lang="en-US" altLang="zh-CN" sz="2400" dirty="0">
                <a:latin typeface="Times New Roman" panose="02020603050405020304" pitchFamily="18" charset="0"/>
                <a:ea typeface="宋体" panose="02010600030101010101" pitchFamily="2" charset="-122"/>
              </a:rPr>
              <a:t>Client</a:t>
            </a:r>
            <a:endParaRPr lang="en-CA" altLang="zh-CN" sz="2400" dirty="0">
              <a:latin typeface="Times New Roman" panose="02020603050405020304" pitchFamily="18" charset="0"/>
              <a:ea typeface="宋体" panose="02010600030101010101" pitchFamily="2" charset="-122"/>
            </a:endParaRPr>
          </a:p>
        </p:txBody>
      </p:sp>
      <p:sp>
        <p:nvSpPr>
          <p:cNvPr id="31750" name="Text Box 5"/>
          <p:cNvSpPr txBox="1"/>
          <p:nvPr/>
        </p:nvSpPr>
        <p:spPr>
          <a:xfrm>
            <a:off x="3203575" y="307975"/>
            <a:ext cx="979488"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spcBef>
                <a:spcPct val="0"/>
              </a:spcBef>
              <a:buClrTx/>
              <a:buSzTx/>
              <a:buFontTx/>
              <a:buNone/>
            </a:pPr>
            <a:r>
              <a:rPr lang="en-US" altLang="zh-CN" sz="2400" dirty="0">
                <a:latin typeface="Times New Roman" panose="02020603050405020304" pitchFamily="18" charset="0"/>
                <a:ea typeface="宋体" panose="02010600030101010101" pitchFamily="2" charset="-122"/>
              </a:rPr>
              <a:t>Server</a:t>
            </a:r>
            <a:endParaRPr lang="en-CA" altLang="zh-CN" sz="2400" dirty="0">
              <a:latin typeface="Times New Roman" panose="02020603050405020304" pitchFamily="18" charset="0"/>
              <a:ea typeface="宋体" panose="02010600030101010101" pitchFamily="2" charset="-122"/>
            </a:endParaRPr>
          </a:p>
        </p:txBody>
      </p:sp>
      <p:sp>
        <p:nvSpPr>
          <p:cNvPr id="31751" name="Text Box 6"/>
          <p:cNvSpPr txBox="1"/>
          <p:nvPr/>
        </p:nvSpPr>
        <p:spPr>
          <a:xfrm>
            <a:off x="4551363" y="457200"/>
            <a:ext cx="4449762" cy="4394200"/>
          </a:xfrm>
          <a:prstGeom prst="rect">
            <a:avLst/>
          </a:prstGeom>
          <a:noFill/>
          <a:ln w="9525" cap="flat" cmpd="sng">
            <a:solidFill>
              <a:srgbClr val="FF0000"/>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lnSpc>
                <a:spcPct val="110000"/>
              </a:lnSpc>
              <a:spcBef>
                <a:spcPct val="0"/>
              </a:spcBef>
              <a:buClrTx/>
              <a:buSzTx/>
              <a:buFontTx/>
              <a:buNone/>
            </a:pPr>
            <a:r>
              <a:rPr lang="en-US" altLang="zh-CN" sz="3200" dirty="0">
                <a:latin typeface="Times New Roman" panose="02020603050405020304" pitchFamily="18" charset="0"/>
                <a:ea typeface="宋体" panose="02010600030101010101" pitchFamily="2" charset="-122"/>
              </a:rPr>
              <a:t>The </a:t>
            </a:r>
            <a:r>
              <a:rPr lang="en-US" altLang="zh-CN" sz="3200" u="sng" dirty="0">
                <a:latin typeface="Times New Roman" panose="02020603050405020304" pitchFamily="18" charset="0"/>
                <a:ea typeface="宋体" panose="02010600030101010101" pitchFamily="2" charset="-122"/>
              </a:rPr>
              <a:t>“persistent HTTP”</a:t>
            </a:r>
            <a:endParaRPr lang="en-US" altLang="zh-CN" sz="3200" u="sng" dirty="0">
              <a:latin typeface="Times New Roman" panose="02020603050405020304" pitchFamily="18" charset="0"/>
              <a:ea typeface="宋体" panose="02010600030101010101" pitchFamily="2" charset="-122"/>
            </a:endParaRPr>
          </a:p>
          <a:p>
            <a:pPr marL="0" lvl="0" indent="0">
              <a:lnSpc>
                <a:spcPct val="110000"/>
              </a:lnSpc>
              <a:spcBef>
                <a:spcPct val="0"/>
              </a:spcBef>
              <a:buClrTx/>
              <a:buSzTx/>
              <a:buFontTx/>
              <a:buNone/>
            </a:pPr>
            <a:r>
              <a:rPr lang="en-US" altLang="zh-CN" sz="3200" dirty="0">
                <a:latin typeface="Times New Roman" panose="02020603050405020304" pitchFamily="18" charset="0"/>
                <a:ea typeface="宋体" panose="02010600030101010101" pitchFamily="2" charset="-122"/>
              </a:rPr>
              <a:t>approach can re-use the</a:t>
            </a:r>
            <a:endParaRPr lang="en-US" altLang="zh-CN" sz="3200" dirty="0">
              <a:latin typeface="Times New Roman" panose="02020603050405020304" pitchFamily="18" charset="0"/>
              <a:ea typeface="宋体" panose="02010600030101010101" pitchFamily="2" charset="-122"/>
            </a:endParaRPr>
          </a:p>
          <a:p>
            <a:pPr marL="0" lvl="0" indent="0">
              <a:lnSpc>
                <a:spcPct val="110000"/>
              </a:lnSpc>
              <a:spcBef>
                <a:spcPct val="0"/>
              </a:spcBef>
              <a:buClrTx/>
              <a:buSzTx/>
              <a:buFontTx/>
              <a:buNone/>
            </a:pPr>
            <a:r>
              <a:rPr lang="en-US" altLang="zh-CN" sz="3200" dirty="0">
                <a:latin typeface="Times New Roman" panose="02020603050405020304" pitchFamily="18" charset="0"/>
                <a:ea typeface="宋体" panose="02010600030101010101" pitchFamily="2" charset="-122"/>
              </a:rPr>
              <a:t>same TCP connection for</a:t>
            </a:r>
            <a:endParaRPr lang="en-US" altLang="zh-CN" sz="3200" dirty="0">
              <a:latin typeface="Times New Roman" panose="02020603050405020304" pitchFamily="18" charset="0"/>
              <a:ea typeface="宋体" panose="02010600030101010101" pitchFamily="2" charset="-122"/>
            </a:endParaRPr>
          </a:p>
          <a:p>
            <a:pPr marL="0" lvl="0" indent="0">
              <a:lnSpc>
                <a:spcPct val="110000"/>
              </a:lnSpc>
              <a:spcBef>
                <a:spcPct val="0"/>
              </a:spcBef>
              <a:buClrTx/>
              <a:buSzTx/>
              <a:buFontTx/>
              <a:buNone/>
            </a:pPr>
            <a:r>
              <a:rPr lang="en-US" altLang="zh-CN" sz="3200" dirty="0">
                <a:latin typeface="Times New Roman" panose="02020603050405020304" pitchFamily="18" charset="0"/>
                <a:ea typeface="宋体" panose="02010600030101010101" pitchFamily="2" charset="-122"/>
              </a:rPr>
              <a:t>multiple HTTP transfers,</a:t>
            </a:r>
            <a:endParaRPr lang="en-US" altLang="zh-CN" sz="3200" dirty="0">
              <a:latin typeface="Times New Roman" panose="02020603050405020304" pitchFamily="18" charset="0"/>
              <a:ea typeface="宋体" panose="02010600030101010101" pitchFamily="2" charset="-122"/>
            </a:endParaRPr>
          </a:p>
          <a:p>
            <a:pPr marL="0" lvl="0" indent="0">
              <a:lnSpc>
                <a:spcPct val="110000"/>
              </a:lnSpc>
              <a:spcBef>
                <a:spcPct val="0"/>
              </a:spcBef>
              <a:buClrTx/>
              <a:buSzTx/>
              <a:buFontTx/>
              <a:buNone/>
            </a:pPr>
            <a:r>
              <a:rPr lang="en-US" altLang="zh-CN" sz="3200" dirty="0">
                <a:latin typeface="Times New Roman" panose="02020603050405020304" pitchFamily="18" charset="0"/>
                <a:ea typeface="宋体" panose="02010600030101010101" pitchFamily="2" charset="-122"/>
              </a:rPr>
              <a:t>one after another, serially.</a:t>
            </a:r>
            <a:endParaRPr lang="en-US" altLang="zh-CN" sz="3200" dirty="0">
              <a:latin typeface="Times New Roman" panose="02020603050405020304" pitchFamily="18" charset="0"/>
              <a:ea typeface="宋体" panose="02010600030101010101" pitchFamily="2" charset="-122"/>
            </a:endParaRPr>
          </a:p>
          <a:p>
            <a:pPr marL="0" lvl="0" indent="0">
              <a:lnSpc>
                <a:spcPct val="110000"/>
              </a:lnSpc>
              <a:spcBef>
                <a:spcPct val="0"/>
              </a:spcBef>
              <a:buClrTx/>
              <a:buSzTx/>
              <a:buFontTx/>
              <a:buNone/>
            </a:pPr>
            <a:r>
              <a:rPr lang="en-US" altLang="zh-CN" sz="3200" dirty="0">
                <a:latin typeface="Times New Roman" panose="02020603050405020304" pitchFamily="18" charset="0"/>
                <a:ea typeface="宋体" panose="02010600030101010101" pitchFamily="2" charset="-122"/>
              </a:rPr>
              <a:t>Amortizes TCP overhead,</a:t>
            </a:r>
            <a:endParaRPr lang="en-US" altLang="zh-CN" sz="3200" dirty="0">
              <a:latin typeface="Times New Roman" panose="02020603050405020304" pitchFamily="18" charset="0"/>
              <a:ea typeface="宋体" panose="02010600030101010101" pitchFamily="2" charset="-122"/>
            </a:endParaRPr>
          </a:p>
          <a:p>
            <a:pPr marL="0" lvl="0" indent="0">
              <a:lnSpc>
                <a:spcPct val="110000"/>
              </a:lnSpc>
              <a:spcBef>
                <a:spcPct val="0"/>
              </a:spcBef>
              <a:buClrTx/>
              <a:buSzTx/>
              <a:buFontTx/>
              <a:buNone/>
            </a:pPr>
            <a:r>
              <a:rPr lang="en-US" altLang="zh-CN" sz="3200" dirty="0">
                <a:latin typeface="Times New Roman" panose="02020603050405020304" pitchFamily="18" charset="0"/>
                <a:ea typeface="宋体" panose="02010600030101010101" pitchFamily="2" charset="-122"/>
              </a:rPr>
              <a:t>but maintains TCP state</a:t>
            </a:r>
            <a:endParaRPr lang="en-US" altLang="zh-CN" sz="3200" dirty="0">
              <a:latin typeface="Times New Roman" panose="02020603050405020304" pitchFamily="18" charset="0"/>
              <a:ea typeface="宋体" panose="02010600030101010101" pitchFamily="2" charset="-122"/>
            </a:endParaRPr>
          </a:p>
          <a:p>
            <a:pPr marL="0" lvl="0" indent="0">
              <a:lnSpc>
                <a:spcPct val="110000"/>
              </a:lnSpc>
              <a:spcBef>
                <a:spcPct val="0"/>
              </a:spcBef>
              <a:buClrTx/>
              <a:buSzTx/>
              <a:buFontTx/>
              <a:buNone/>
            </a:pPr>
            <a:r>
              <a:rPr lang="en-US" altLang="zh-CN" sz="3200" dirty="0">
                <a:latin typeface="Times New Roman" panose="02020603050405020304" pitchFamily="18" charset="0"/>
                <a:ea typeface="宋体" panose="02010600030101010101" pitchFamily="2" charset="-122"/>
              </a:rPr>
              <a:t>longer at server.</a:t>
            </a:r>
            <a:endParaRPr lang="en-CA" altLang="zh-CN" sz="3200" dirty="0">
              <a:latin typeface="Times New Roman" panose="02020603050405020304" pitchFamily="18" charset="0"/>
              <a:ea typeface="宋体" panose="02010600030101010101" pitchFamily="2" charset="-122"/>
            </a:endParaRPr>
          </a:p>
        </p:txBody>
      </p:sp>
      <p:grpSp>
        <p:nvGrpSpPr>
          <p:cNvPr id="220167" name="Group 7"/>
          <p:cNvGrpSpPr/>
          <p:nvPr/>
        </p:nvGrpSpPr>
        <p:grpSpPr>
          <a:xfrm>
            <a:off x="250825" y="4057650"/>
            <a:ext cx="4814888" cy="2536825"/>
            <a:chOff x="158" y="2556"/>
            <a:chExt cx="3033" cy="1598"/>
          </a:xfrm>
        </p:grpSpPr>
        <p:sp>
          <p:nvSpPr>
            <p:cNvPr id="31773" name="Line 8"/>
            <p:cNvSpPr/>
            <p:nvPr/>
          </p:nvSpPr>
          <p:spPr>
            <a:xfrm flipH="1">
              <a:off x="1152" y="3876"/>
              <a:ext cx="1164" cy="48"/>
            </a:xfrm>
            <a:prstGeom prst="line">
              <a:avLst/>
            </a:prstGeom>
            <a:ln w="9525" cap="flat" cmpd="sng">
              <a:solidFill>
                <a:schemeClr val="tx1"/>
              </a:solidFill>
              <a:prstDash val="solid"/>
              <a:headEnd type="none" w="med" len="med"/>
              <a:tailEnd type="triangle" w="med" len="med"/>
            </a:ln>
          </p:spPr>
        </p:sp>
        <p:sp>
          <p:nvSpPr>
            <p:cNvPr id="31774" name="Line 9"/>
            <p:cNvSpPr/>
            <p:nvPr/>
          </p:nvSpPr>
          <p:spPr>
            <a:xfrm>
              <a:off x="1164" y="3960"/>
              <a:ext cx="1200" cy="96"/>
            </a:xfrm>
            <a:prstGeom prst="line">
              <a:avLst/>
            </a:prstGeom>
            <a:ln w="9525" cap="flat" cmpd="sng">
              <a:solidFill>
                <a:schemeClr val="tx1"/>
              </a:solidFill>
              <a:prstDash val="solid"/>
              <a:headEnd type="none" w="med" len="med"/>
              <a:tailEnd type="triangle" w="med" len="med"/>
            </a:ln>
          </p:spPr>
        </p:sp>
        <p:sp>
          <p:nvSpPr>
            <p:cNvPr id="31775" name="Line 10"/>
            <p:cNvSpPr/>
            <p:nvPr/>
          </p:nvSpPr>
          <p:spPr>
            <a:xfrm flipH="1">
              <a:off x="1140" y="4080"/>
              <a:ext cx="1164" cy="48"/>
            </a:xfrm>
            <a:prstGeom prst="line">
              <a:avLst/>
            </a:prstGeom>
            <a:ln w="9525" cap="flat" cmpd="sng">
              <a:solidFill>
                <a:schemeClr val="tx1"/>
              </a:solidFill>
              <a:prstDash val="solid"/>
              <a:headEnd type="none" w="med" len="med"/>
              <a:tailEnd type="triangle" w="med" len="med"/>
            </a:ln>
          </p:spPr>
        </p:sp>
        <p:sp>
          <p:nvSpPr>
            <p:cNvPr id="31776" name="Text Box 11"/>
            <p:cNvSpPr txBox="1"/>
            <p:nvPr/>
          </p:nvSpPr>
          <p:spPr>
            <a:xfrm>
              <a:off x="158" y="3866"/>
              <a:ext cx="826"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spcBef>
                  <a:spcPct val="0"/>
                </a:spcBef>
                <a:buClrTx/>
                <a:buSzTx/>
                <a:buFontTx/>
                <a:buNone/>
              </a:pPr>
              <a:r>
                <a:rPr lang="en-US" altLang="zh-CN" sz="2400" dirty="0">
                  <a:latin typeface="Times New Roman" panose="02020603050405020304" pitchFamily="18" charset="0"/>
                  <a:ea typeface="宋体" panose="02010600030101010101" pitchFamily="2" charset="-122"/>
                </a:rPr>
                <a:t>TCP FIN</a:t>
              </a:r>
              <a:endParaRPr lang="en-CA" altLang="zh-CN" sz="2400" dirty="0">
                <a:latin typeface="Times New Roman" panose="02020603050405020304" pitchFamily="18" charset="0"/>
                <a:ea typeface="宋体" panose="02010600030101010101" pitchFamily="2" charset="-122"/>
              </a:endParaRPr>
            </a:p>
          </p:txBody>
        </p:sp>
        <p:sp>
          <p:nvSpPr>
            <p:cNvPr id="31777" name="Text Box 12"/>
            <p:cNvSpPr txBox="1"/>
            <p:nvPr/>
          </p:nvSpPr>
          <p:spPr>
            <a:xfrm>
              <a:off x="2426" y="3218"/>
              <a:ext cx="765"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spcBef>
                  <a:spcPct val="0"/>
                </a:spcBef>
                <a:buClrTx/>
                <a:buSzTx/>
                <a:buFontTx/>
                <a:buNone/>
              </a:pPr>
              <a:r>
                <a:rPr lang="en-US" altLang="zh-CN" sz="2400" dirty="0">
                  <a:latin typeface="Times New Roman" panose="02020603050405020304" pitchFamily="18" charset="0"/>
                  <a:ea typeface="宋体" panose="02010600030101010101" pitchFamily="2" charset="-122"/>
                </a:rPr>
                <a:t>Timeout</a:t>
              </a:r>
              <a:endParaRPr lang="en-CA" altLang="zh-CN" sz="2400" dirty="0">
                <a:latin typeface="Times New Roman" panose="02020603050405020304" pitchFamily="18" charset="0"/>
                <a:ea typeface="宋体" panose="02010600030101010101" pitchFamily="2" charset="-122"/>
              </a:endParaRPr>
            </a:p>
          </p:txBody>
        </p:sp>
        <p:sp>
          <p:nvSpPr>
            <p:cNvPr id="31778" name="Line 13"/>
            <p:cNvSpPr/>
            <p:nvPr/>
          </p:nvSpPr>
          <p:spPr>
            <a:xfrm flipV="1">
              <a:off x="2544" y="2556"/>
              <a:ext cx="0" cy="648"/>
            </a:xfrm>
            <a:prstGeom prst="line">
              <a:avLst/>
            </a:prstGeom>
            <a:ln w="9525" cap="flat" cmpd="sng">
              <a:solidFill>
                <a:schemeClr val="tx1"/>
              </a:solidFill>
              <a:prstDash val="solid"/>
              <a:headEnd type="none" w="med" len="med"/>
              <a:tailEnd type="triangle" w="med" len="med"/>
            </a:ln>
          </p:spPr>
        </p:sp>
        <p:sp>
          <p:nvSpPr>
            <p:cNvPr id="31779" name="Line 14"/>
            <p:cNvSpPr/>
            <p:nvPr/>
          </p:nvSpPr>
          <p:spPr>
            <a:xfrm>
              <a:off x="2544" y="3480"/>
              <a:ext cx="0" cy="396"/>
            </a:xfrm>
            <a:prstGeom prst="line">
              <a:avLst/>
            </a:prstGeom>
            <a:ln w="9525" cap="flat" cmpd="sng">
              <a:solidFill>
                <a:schemeClr val="tx1"/>
              </a:solidFill>
              <a:prstDash val="solid"/>
              <a:headEnd type="none" w="med" len="med"/>
              <a:tailEnd type="triangle" w="med" len="med"/>
            </a:ln>
          </p:spPr>
        </p:sp>
        <p:sp>
          <p:nvSpPr>
            <p:cNvPr id="31780" name="Line 15"/>
            <p:cNvSpPr/>
            <p:nvPr/>
          </p:nvSpPr>
          <p:spPr>
            <a:xfrm>
              <a:off x="2412" y="2568"/>
              <a:ext cx="300" cy="0"/>
            </a:xfrm>
            <a:prstGeom prst="line">
              <a:avLst/>
            </a:prstGeom>
            <a:ln w="9525" cap="flat" cmpd="sng">
              <a:solidFill>
                <a:schemeClr val="tx1"/>
              </a:solidFill>
              <a:prstDash val="solid"/>
              <a:headEnd type="none" w="med" len="med"/>
              <a:tailEnd type="none" w="med" len="med"/>
            </a:ln>
          </p:spPr>
        </p:sp>
        <p:sp>
          <p:nvSpPr>
            <p:cNvPr id="31781" name="Line 16"/>
            <p:cNvSpPr/>
            <p:nvPr/>
          </p:nvSpPr>
          <p:spPr>
            <a:xfrm>
              <a:off x="2412" y="3876"/>
              <a:ext cx="300" cy="0"/>
            </a:xfrm>
            <a:prstGeom prst="line">
              <a:avLst/>
            </a:prstGeom>
            <a:ln w="9525" cap="flat" cmpd="sng">
              <a:solidFill>
                <a:schemeClr val="tx1"/>
              </a:solidFill>
              <a:prstDash val="solid"/>
              <a:headEnd type="none" w="med" len="med"/>
              <a:tailEnd type="none" w="med" len="med"/>
            </a:ln>
          </p:spPr>
        </p:sp>
      </p:grpSp>
      <p:grpSp>
        <p:nvGrpSpPr>
          <p:cNvPr id="220177" name="Group 17"/>
          <p:cNvGrpSpPr/>
          <p:nvPr/>
        </p:nvGrpSpPr>
        <p:grpSpPr>
          <a:xfrm>
            <a:off x="327025" y="841375"/>
            <a:ext cx="3406775" cy="1387475"/>
            <a:chOff x="206" y="530"/>
            <a:chExt cx="2146" cy="874"/>
          </a:xfrm>
        </p:grpSpPr>
        <p:sp>
          <p:nvSpPr>
            <p:cNvPr id="31766" name="Line 18"/>
            <p:cNvSpPr/>
            <p:nvPr/>
          </p:nvSpPr>
          <p:spPr>
            <a:xfrm>
              <a:off x="1104" y="648"/>
              <a:ext cx="1200" cy="96"/>
            </a:xfrm>
            <a:prstGeom prst="line">
              <a:avLst/>
            </a:prstGeom>
            <a:ln w="9525" cap="flat" cmpd="sng">
              <a:solidFill>
                <a:schemeClr val="tx1"/>
              </a:solidFill>
              <a:prstDash val="solid"/>
              <a:headEnd type="none" w="med" len="med"/>
              <a:tailEnd type="triangle" w="med" len="med"/>
            </a:ln>
          </p:spPr>
        </p:sp>
        <p:sp>
          <p:nvSpPr>
            <p:cNvPr id="31767" name="Line 19"/>
            <p:cNvSpPr/>
            <p:nvPr/>
          </p:nvSpPr>
          <p:spPr>
            <a:xfrm flipH="1">
              <a:off x="1116" y="780"/>
              <a:ext cx="1164" cy="48"/>
            </a:xfrm>
            <a:prstGeom prst="line">
              <a:avLst/>
            </a:prstGeom>
            <a:ln w="9525" cap="flat" cmpd="sng">
              <a:solidFill>
                <a:schemeClr val="tx1"/>
              </a:solidFill>
              <a:prstDash val="solid"/>
              <a:headEnd type="none" w="med" len="med"/>
              <a:tailEnd type="triangle" w="med" len="med"/>
            </a:ln>
          </p:spPr>
        </p:sp>
        <p:sp>
          <p:nvSpPr>
            <p:cNvPr id="31768" name="Line 20"/>
            <p:cNvSpPr/>
            <p:nvPr/>
          </p:nvSpPr>
          <p:spPr>
            <a:xfrm>
              <a:off x="1152" y="864"/>
              <a:ext cx="1200" cy="96"/>
            </a:xfrm>
            <a:prstGeom prst="line">
              <a:avLst/>
            </a:prstGeom>
            <a:ln w="9525" cap="flat" cmpd="sng">
              <a:solidFill>
                <a:schemeClr val="tx1"/>
              </a:solidFill>
              <a:prstDash val="solid"/>
              <a:headEnd type="none" w="med" len="med"/>
              <a:tailEnd type="triangle" w="med" len="med"/>
            </a:ln>
          </p:spPr>
        </p:sp>
        <p:sp>
          <p:nvSpPr>
            <p:cNvPr id="31769" name="Rectangle 21"/>
            <p:cNvSpPr/>
            <p:nvPr/>
          </p:nvSpPr>
          <p:spPr>
            <a:xfrm>
              <a:off x="1128" y="1020"/>
              <a:ext cx="1176" cy="38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lgn="ctr">
                <a:spcBef>
                  <a:spcPct val="0"/>
                </a:spcBef>
                <a:buClrTx/>
                <a:buSzTx/>
                <a:buFontTx/>
                <a:buNone/>
              </a:pPr>
              <a:endParaRPr lang="en-CA" altLang="zh-CN" sz="2400" dirty="0">
                <a:latin typeface="Times New Roman" panose="02020603050405020304" pitchFamily="18" charset="0"/>
                <a:ea typeface="宋体" panose="02010600030101010101" pitchFamily="2" charset="-122"/>
              </a:endParaRPr>
            </a:p>
          </p:txBody>
        </p:sp>
        <p:sp>
          <p:nvSpPr>
            <p:cNvPr id="31770" name="Text Box 22"/>
            <p:cNvSpPr txBox="1"/>
            <p:nvPr/>
          </p:nvSpPr>
          <p:spPr>
            <a:xfrm>
              <a:off x="206" y="530"/>
              <a:ext cx="901"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spcBef>
                  <a:spcPct val="0"/>
                </a:spcBef>
                <a:buClrTx/>
                <a:buSzTx/>
                <a:buFontTx/>
                <a:buNone/>
              </a:pPr>
              <a:r>
                <a:rPr lang="en-US" altLang="zh-CN" sz="2400" dirty="0">
                  <a:latin typeface="Times New Roman" panose="02020603050405020304" pitchFamily="18" charset="0"/>
                  <a:ea typeface="宋体" panose="02010600030101010101" pitchFamily="2" charset="-122"/>
                </a:rPr>
                <a:t>TCP SYN</a:t>
              </a:r>
              <a:endParaRPr lang="en-CA" altLang="zh-CN" sz="2400" dirty="0">
                <a:latin typeface="Times New Roman" panose="02020603050405020304" pitchFamily="18" charset="0"/>
                <a:ea typeface="宋体" panose="02010600030101010101" pitchFamily="2" charset="-122"/>
              </a:endParaRPr>
            </a:p>
          </p:txBody>
        </p:sp>
        <p:sp>
          <p:nvSpPr>
            <p:cNvPr id="31771" name="Text Box 23"/>
            <p:cNvSpPr txBox="1"/>
            <p:nvPr/>
          </p:nvSpPr>
          <p:spPr>
            <a:xfrm>
              <a:off x="1214" y="1046"/>
              <a:ext cx="877"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spcBef>
                  <a:spcPct val="0"/>
                </a:spcBef>
                <a:buClrTx/>
                <a:buSzTx/>
                <a:buFontTx/>
                <a:buNone/>
              </a:pPr>
              <a:r>
                <a:rPr lang="en-US" altLang="zh-CN" sz="2400" dirty="0">
                  <a:latin typeface="Times New Roman" panose="02020603050405020304" pitchFamily="18" charset="0"/>
                  <a:ea typeface="宋体" panose="02010600030101010101" pitchFamily="2" charset="-122"/>
                </a:rPr>
                <a:t>page.html</a:t>
              </a:r>
              <a:endParaRPr lang="en-CA" altLang="zh-CN" sz="2400" dirty="0">
                <a:latin typeface="Times New Roman" panose="02020603050405020304" pitchFamily="18" charset="0"/>
                <a:ea typeface="宋体" panose="02010600030101010101" pitchFamily="2" charset="-122"/>
              </a:endParaRPr>
            </a:p>
          </p:txBody>
        </p:sp>
        <p:sp>
          <p:nvSpPr>
            <p:cNvPr id="31772" name="Text Box 24"/>
            <p:cNvSpPr txBox="1"/>
            <p:nvPr/>
          </p:nvSpPr>
          <p:spPr>
            <a:xfrm>
              <a:off x="842" y="842"/>
              <a:ext cx="255"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spcBef>
                  <a:spcPct val="0"/>
                </a:spcBef>
                <a:buClrTx/>
                <a:buSzTx/>
                <a:buFontTx/>
                <a:buNone/>
              </a:pPr>
              <a:r>
                <a:rPr lang="en-US" altLang="zh-CN" sz="2400" dirty="0">
                  <a:latin typeface="Times New Roman" panose="02020603050405020304" pitchFamily="18" charset="0"/>
                  <a:ea typeface="宋体" panose="02010600030101010101" pitchFamily="2" charset="-122"/>
                </a:rPr>
                <a:t>G</a:t>
              </a:r>
              <a:endParaRPr lang="en-CA" altLang="zh-CN" sz="2400" dirty="0">
                <a:latin typeface="Times New Roman" panose="02020603050405020304" pitchFamily="18" charset="0"/>
                <a:ea typeface="宋体" panose="02010600030101010101" pitchFamily="2" charset="-122"/>
              </a:endParaRPr>
            </a:p>
          </p:txBody>
        </p:sp>
      </p:grpSp>
      <p:grpSp>
        <p:nvGrpSpPr>
          <p:cNvPr id="220185" name="Group 25"/>
          <p:cNvGrpSpPr/>
          <p:nvPr/>
        </p:nvGrpSpPr>
        <p:grpSpPr>
          <a:xfrm>
            <a:off x="1355725" y="2212975"/>
            <a:ext cx="2282825" cy="930275"/>
            <a:chOff x="854" y="1394"/>
            <a:chExt cx="1438" cy="586"/>
          </a:xfrm>
        </p:grpSpPr>
        <p:grpSp>
          <p:nvGrpSpPr>
            <p:cNvPr id="31762" name="Group 26"/>
            <p:cNvGrpSpPr/>
            <p:nvPr/>
          </p:nvGrpSpPr>
          <p:grpSpPr>
            <a:xfrm>
              <a:off x="1116" y="1596"/>
              <a:ext cx="1176" cy="384"/>
              <a:chOff x="1152" y="2196"/>
              <a:chExt cx="1176" cy="384"/>
            </a:xfrm>
          </p:grpSpPr>
          <p:sp>
            <p:nvSpPr>
              <p:cNvPr id="31764" name="Rectangle 27"/>
              <p:cNvSpPr/>
              <p:nvPr/>
            </p:nvSpPr>
            <p:spPr>
              <a:xfrm>
                <a:off x="1152" y="2196"/>
                <a:ext cx="1176" cy="38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lgn="ctr">
                  <a:spcBef>
                    <a:spcPct val="0"/>
                  </a:spcBef>
                  <a:buClrTx/>
                  <a:buSzTx/>
                  <a:buFontTx/>
                  <a:buNone/>
                </a:pPr>
                <a:endParaRPr lang="en-CA" altLang="zh-CN" sz="2400" dirty="0">
                  <a:latin typeface="Times New Roman" panose="02020603050405020304" pitchFamily="18" charset="0"/>
                  <a:ea typeface="宋体" panose="02010600030101010101" pitchFamily="2" charset="-122"/>
                </a:endParaRPr>
              </a:p>
            </p:txBody>
          </p:sp>
          <p:sp>
            <p:nvSpPr>
              <p:cNvPr id="31765" name="Text Box 28"/>
              <p:cNvSpPr txBox="1"/>
              <p:nvPr/>
            </p:nvSpPr>
            <p:spPr>
              <a:xfrm>
                <a:off x="1202" y="2246"/>
                <a:ext cx="920"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spcBef>
                    <a:spcPct val="0"/>
                  </a:spcBef>
                  <a:buClrTx/>
                  <a:buSzTx/>
                  <a:buFontTx/>
                  <a:buNone/>
                </a:pPr>
                <a:r>
                  <a:rPr lang="en-US" altLang="zh-CN" sz="2400" dirty="0">
                    <a:latin typeface="Times New Roman" panose="02020603050405020304" pitchFamily="18" charset="0"/>
                    <a:ea typeface="宋体" panose="02010600030101010101" pitchFamily="2" charset="-122"/>
                  </a:rPr>
                  <a:t>hpface.jpg</a:t>
                </a:r>
                <a:endParaRPr lang="en-CA" altLang="zh-CN" sz="2400" dirty="0">
                  <a:latin typeface="Times New Roman" panose="02020603050405020304" pitchFamily="18" charset="0"/>
                  <a:ea typeface="宋体" panose="02010600030101010101" pitchFamily="2" charset="-122"/>
                </a:endParaRPr>
              </a:p>
            </p:txBody>
          </p:sp>
        </p:grpSp>
        <p:sp>
          <p:nvSpPr>
            <p:cNvPr id="31763" name="Text Box 29"/>
            <p:cNvSpPr txBox="1"/>
            <p:nvPr/>
          </p:nvSpPr>
          <p:spPr>
            <a:xfrm>
              <a:off x="854" y="1394"/>
              <a:ext cx="255"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spcBef>
                  <a:spcPct val="0"/>
                </a:spcBef>
                <a:buClrTx/>
                <a:buSzTx/>
                <a:buFontTx/>
                <a:buNone/>
              </a:pPr>
              <a:r>
                <a:rPr lang="en-US" altLang="zh-CN" sz="2400" dirty="0">
                  <a:latin typeface="Times New Roman" panose="02020603050405020304" pitchFamily="18" charset="0"/>
                  <a:ea typeface="宋体" panose="02010600030101010101" pitchFamily="2" charset="-122"/>
                </a:rPr>
                <a:t>G</a:t>
              </a:r>
              <a:endParaRPr lang="en-CA" altLang="zh-CN" sz="2400" dirty="0">
                <a:latin typeface="Times New Roman" panose="02020603050405020304" pitchFamily="18" charset="0"/>
                <a:ea typeface="宋体" panose="02010600030101010101" pitchFamily="2" charset="-122"/>
              </a:endParaRPr>
            </a:p>
          </p:txBody>
        </p:sp>
      </p:grpSp>
      <p:grpSp>
        <p:nvGrpSpPr>
          <p:cNvPr id="220190" name="Group 30"/>
          <p:cNvGrpSpPr/>
          <p:nvPr/>
        </p:nvGrpSpPr>
        <p:grpSpPr>
          <a:xfrm>
            <a:off x="1317625" y="3184525"/>
            <a:ext cx="2339975" cy="873125"/>
            <a:chOff x="830" y="2006"/>
            <a:chExt cx="1474" cy="550"/>
          </a:xfrm>
        </p:grpSpPr>
        <p:grpSp>
          <p:nvGrpSpPr>
            <p:cNvPr id="31758" name="Group 31"/>
            <p:cNvGrpSpPr/>
            <p:nvPr/>
          </p:nvGrpSpPr>
          <p:grpSpPr>
            <a:xfrm>
              <a:off x="1128" y="2172"/>
              <a:ext cx="1176" cy="384"/>
              <a:chOff x="1152" y="3444"/>
              <a:chExt cx="1176" cy="384"/>
            </a:xfrm>
          </p:grpSpPr>
          <p:sp>
            <p:nvSpPr>
              <p:cNvPr id="31760" name="Rectangle 32"/>
              <p:cNvSpPr/>
              <p:nvPr/>
            </p:nvSpPr>
            <p:spPr>
              <a:xfrm>
                <a:off x="1152" y="3444"/>
                <a:ext cx="1176" cy="38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lgn="ctr">
                  <a:spcBef>
                    <a:spcPct val="0"/>
                  </a:spcBef>
                  <a:buClrTx/>
                  <a:buSzTx/>
                  <a:buFontTx/>
                  <a:buNone/>
                </a:pPr>
                <a:endParaRPr lang="en-CA" altLang="zh-CN" sz="2400" dirty="0">
                  <a:latin typeface="Times New Roman" panose="02020603050405020304" pitchFamily="18" charset="0"/>
                  <a:ea typeface="宋体" panose="02010600030101010101" pitchFamily="2" charset="-122"/>
                </a:endParaRPr>
              </a:p>
            </p:txBody>
          </p:sp>
          <p:sp>
            <p:nvSpPr>
              <p:cNvPr id="31761" name="Text Box 33"/>
              <p:cNvSpPr txBox="1"/>
              <p:nvPr/>
            </p:nvSpPr>
            <p:spPr>
              <a:xfrm>
                <a:off x="1226" y="3518"/>
                <a:ext cx="81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spcBef>
                    <a:spcPct val="0"/>
                  </a:spcBef>
                  <a:buClrTx/>
                  <a:buSzTx/>
                  <a:buFontTx/>
                  <a:buNone/>
                </a:pPr>
                <a:r>
                  <a:rPr lang="en-US" altLang="zh-CN" sz="2400" dirty="0">
                    <a:latin typeface="Times New Roman" panose="02020603050405020304" pitchFamily="18" charset="0"/>
                    <a:ea typeface="宋体" panose="02010600030101010101" pitchFamily="2" charset="-122"/>
                  </a:rPr>
                  <a:t>castle.gif</a:t>
                </a:r>
                <a:endParaRPr lang="en-CA" altLang="zh-CN" sz="2400" dirty="0">
                  <a:latin typeface="Times New Roman" panose="02020603050405020304" pitchFamily="18" charset="0"/>
                  <a:ea typeface="宋体" panose="02010600030101010101" pitchFamily="2" charset="-122"/>
                </a:endParaRPr>
              </a:p>
            </p:txBody>
          </p:sp>
        </p:grpSp>
        <p:sp>
          <p:nvSpPr>
            <p:cNvPr id="31759" name="Text Box 34"/>
            <p:cNvSpPr txBox="1"/>
            <p:nvPr/>
          </p:nvSpPr>
          <p:spPr>
            <a:xfrm>
              <a:off x="830" y="2006"/>
              <a:ext cx="255"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spcBef>
                  <a:spcPct val="0"/>
                </a:spcBef>
                <a:buClrTx/>
                <a:buSzTx/>
                <a:buFontTx/>
                <a:buNone/>
              </a:pPr>
              <a:r>
                <a:rPr lang="en-US" altLang="zh-CN" sz="2400" dirty="0">
                  <a:latin typeface="Times New Roman" panose="02020603050405020304" pitchFamily="18" charset="0"/>
                  <a:ea typeface="宋体" panose="02010600030101010101" pitchFamily="2" charset="-122"/>
                </a:rPr>
                <a:t>G</a:t>
              </a:r>
              <a:endParaRPr lang="en-CA" altLang="zh-CN" sz="2400" dirty="0">
                <a:latin typeface="Times New Roman" panose="02020603050405020304" pitchFamily="18" charset="0"/>
                <a:ea typeface="宋体" panose="02010600030101010101" pitchFamily="2" charset="-122"/>
              </a:endParaRPr>
            </a:p>
          </p:txBody>
        </p:sp>
      </p:grpSp>
      <p:sp>
        <p:nvSpPr>
          <p:cNvPr id="31756" name="日期占位符 1"/>
          <p:cNvSpPr txBox="1">
            <a:spLocks noGrp="1"/>
          </p:cNvSpPr>
          <p:nvPr>
            <p:ph type="dt" sz="half" idx="10"/>
          </p:nvPr>
        </p:nvSpPr>
        <p:spPr/>
        <p:txBody>
          <a:bodyPr/>
          <a:p>
            <a:pPr marL="0" indent="0">
              <a:spcBef>
                <a:spcPct val="0"/>
              </a:spcBef>
              <a:buClrTx/>
              <a:buSzTx/>
              <a:buFontTx/>
              <a:buNone/>
            </a:pPr>
            <a:fld id="{BB962C8B-B14F-4D97-AF65-F5344CB8AC3E}" type="datetime4">
              <a:rPr lang="en-US" altLang="zh-CN" sz="1400" dirty="0">
                <a:latin typeface="Times New Roman" panose="02020603050405020304" pitchFamily="18" charset="0"/>
                <a:ea typeface="宋体" panose="02010600030101010101" pitchFamily="2" charset="-122"/>
              </a:rPr>
            </a:fld>
            <a:endParaRPr lang="en-US" altLang="zh-CN" sz="1400" dirty="0">
              <a:latin typeface="Times New Roman" panose="02020603050405020304" pitchFamily="18" charset="0"/>
              <a:ea typeface="宋体" panose="02010600030101010101" pitchFamily="2" charset="-122"/>
            </a:endParaRPr>
          </a:p>
        </p:txBody>
      </p:sp>
      <p:sp>
        <p:nvSpPr>
          <p:cNvPr id="31757" name="页脚占位符 2"/>
          <p:cNvSpPr txBox="1">
            <a:spLocks noGrp="1"/>
          </p:cNvSpPr>
          <p:nvPr>
            <p:ph type="ftr" sz="quarter" idx="11"/>
          </p:nvPr>
        </p:nvSpPr>
        <p:spPr/>
        <p:txBody>
          <a:bodyPr/>
          <a:p>
            <a:pPr marL="0" indent="0" algn="r">
              <a:spcBef>
                <a:spcPct val="0"/>
              </a:spcBef>
              <a:buClrTx/>
              <a:buSzTx/>
              <a:buFontTx/>
              <a:buNone/>
            </a:pPr>
            <a:r>
              <a:rPr lang="en-US" altLang="zh-CN" sz="1400" dirty="0">
                <a:ea typeface="宋体" panose="02010600030101010101" pitchFamily="2" charset="-122"/>
              </a:rPr>
              <a:t>The Application Layer</a:t>
            </a:r>
            <a:endParaRPr lang="en-US" altLang="zh-CN" sz="14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20177"/>
                                        </p:tgtEl>
                                        <p:attrNameLst>
                                          <p:attrName>style.visibility</p:attrName>
                                        </p:attrNameLst>
                                      </p:cBhvr>
                                      <p:to>
                                        <p:strVal val="visible"/>
                                      </p:to>
                                    </p:set>
                                    <p:anim calcmode="lin" valueType="num">
                                      <p:cBhvr additive="base">
                                        <p:cTn id="7" dur="500" fill="hold"/>
                                        <p:tgtEl>
                                          <p:spTgt spid="220177"/>
                                        </p:tgtEl>
                                        <p:attrNameLst>
                                          <p:attrName>ppt_x</p:attrName>
                                        </p:attrNameLst>
                                      </p:cBhvr>
                                      <p:tavLst>
                                        <p:tav tm="0">
                                          <p:val>
                                            <p:strVal val="0-#ppt_w/2"/>
                                          </p:val>
                                        </p:tav>
                                        <p:tav tm="100000">
                                          <p:val>
                                            <p:strVal val="#ppt_x"/>
                                          </p:val>
                                        </p:tav>
                                      </p:tavLst>
                                    </p:anim>
                                    <p:anim calcmode="lin" valueType="num">
                                      <p:cBhvr additive="base">
                                        <p:cTn id="8" dur="500" fill="hold"/>
                                        <p:tgtEl>
                                          <p:spTgt spid="22017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20185"/>
                                        </p:tgtEl>
                                        <p:attrNameLst>
                                          <p:attrName>style.visibility</p:attrName>
                                        </p:attrNameLst>
                                      </p:cBhvr>
                                      <p:to>
                                        <p:strVal val="visible"/>
                                      </p:to>
                                    </p:set>
                                    <p:anim calcmode="lin" valueType="num">
                                      <p:cBhvr additive="base">
                                        <p:cTn id="13" dur="500" fill="hold"/>
                                        <p:tgtEl>
                                          <p:spTgt spid="220185"/>
                                        </p:tgtEl>
                                        <p:attrNameLst>
                                          <p:attrName>ppt_x</p:attrName>
                                        </p:attrNameLst>
                                      </p:cBhvr>
                                      <p:tavLst>
                                        <p:tav tm="0">
                                          <p:val>
                                            <p:strVal val="0-#ppt_w/2"/>
                                          </p:val>
                                        </p:tav>
                                        <p:tav tm="100000">
                                          <p:val>
                                            <p:strVal val="#ppt_x"/>
                                          </p:val>
                                        </p:tav>
                                      </p:tavLst>
                                    </p:anim>
                                    <p:anim calcmode="lin" valueType="num">
                                      <p:cBhvr additive="base">
                                        <p:cTn id="14" dur="500" fill="hold"/>
                                        <p:tgtEl>
                                          <p:spTgt spid="22018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20190"/>
                                        </p:tgtEl>
                                        <p:attrNameLst>
                                          <p:attrName>style.visibility</p:attrName>
                                        </p:attrNameLst>
                                      </p:cBhvr>
                                      <p:to>
                                        <p:strVal val="visible"/>
                                      </p:to>
                                    </p:set>
                                    <p:anim calcmode="lin" valueType="num">
                                      <p:cBhvr additive="base">
                                        <p:cTn id="19" dur="500" fill="hold"/>
                                        <p:tgtEl>
                                          <p:spTgt spid="220190"/>
                                        </p:tgtEl>
                                        <p:attrNameLst>
                                          <p:attrName>ppt_x</p:attrName>
                                        </p:attrNameLst>
                                      </p:cBhvr>
                                      <p:tavLst>
                                        <p:tav tm="0">
                                          <p:val>
                                            <p:strVal val="0-#ppt_w/2"/>
                                          </p:val>
                                        </p:tav>
                                        <p:tav tm="100000">
                                          <p:val>
                                            <p:strVal val="#ppt_x"/>
                                          </p:val>
                                        </p:tav>
                                      </p:tavLst>
                                    </p:anim>
                                    <p:anim calcmode="lin" valueType="num">
                                      <p:cBhvr additive="base">
                                        <p:cTn id="20" dur="500" fill="hold"/>
                                        <p:tgtEl>
                                          <p:spTgt spid="22019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20167"/>
                                        </p:tgtEl>
                                        <p:attrNameLst>
                                          <p:attrName>style.visibility</p:attrName>
                                        </p:attrNameLst>
                                      </p:cBhvr>
                                      <p:to>
                                        <p:strVal val="visible"/>
                                      </p:to>
                                    </p:set>
                                    <p:anim calcmode="lin" valueType="num">
                                      <p:cBhvr additive="base">
                                        <p:cTn id="25" dur="500" fill="hold"/>
                                        <p:tgtEl>
                                          <p:spTgt spid="220167"/>
                                        </p:tgtEl>
                                        <p:attrNameLst>
                                          <p:attrName>ppt_x</p:attrName>
                                        </p:attrNameLst>
                                      </p:cBhvr>
                                      <p:tavLst>
                                        <p:tav tm="0">
                                          <p:val>
                                            <p:strVal val="0-#ppt_w/2"/>
                                          </p:val>
                                        </p:tav>
                                        <p:tav tm="100000">
                                          <p:val>
                                            <p:strVal val="#ppt_x"/>
                                          </p:val>
                                        </p:tav>
                                      </p:tavLst>
                                    </p:anim>
                                    <p:anim calcmode="lin" valueType="num">
                                      <p:cBhvr additive="base">
                                        <p:cTn id="26" dur="500" fill="hold"/>
                                        <p:tgtEl>
                                          <p:spTgt spid="2201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3"/>
          <p:cNvSpPr txBox="1">
            <a:spLocks noChangeArrowheads="1"/>
          </p:cNvSpPr>
          <p:nvPr/>
        </p:nvSpPr>
        <p:spPr>
          <a:xfrm>
            <a:off x="464820" y="2069862"/>
            <a:ext cx="8454839" cy="3486150"/>
          </a:xfrm>
          <a:prstGeom prst="rect">
            <a:avLst/>
          </a:prstGeom>
        </p:spPr>
        <p:txBody>
          <a:bodyPr vert="horz" lIns="68580" tIns="34290" rIns="68580" bIns="34290" rtlCol="0">
            <a:noAutofit/>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indent="-269875">
              <a:defRPr/>
            </a:pPr>
            <a:r>
              <a:rPr lang="en-US" dirty="0"/>
              <a:t>our journey for the protocol stack is now complete!</a:t>
            </a:r>
            <a:endParaRPr lang="en-US" dirty="0"/>
          </a:p>
          <a:p>
            <a:pPr lvl="1">
              <a:defRPr/>
            </a:pPr>
            <a:r>
              <a:rPr lang="en-US" dirty="0">
                <a:sym typeface="+mn-ea"/>
              </a:rPr>
              <a:t>physical</a:t>
            </a:r>
            <a:r>
              <a:rPr lang="en-US" dirty="0"/>
              <a:t>, </a:t>
            </a:r>
            <a:r>
              <a:rPr lang="en-US" dirty="0">
                <a:sym typeface="+mn-ea"/>
              </a:rPr>
              <a:t>link, network, </a:t>
            </a:r>
            <a:r>
              <a:rPr lang="en-US" dirty="0"/>
              <a:t>transport, </a:t>
            </a:r>
            <a:r>
              <a:rPr lang="en-US" dirty="0">
                <a:sym typeface="+mn-ea"/>
              </a:rPr>
              <a:t>application</a:t>
            </a:r>
            <a:endParaRPr lang="en-US" dirty="0"/>
          </a:p>
          <a:p>
            <a:pPr marL="400050" indent="-269875">
              <a:defRPr/>
            </a:pPr>
            <a:r>
              <a:rPr lang="en-US" dirty="0"/>
              <a:t>putting-it-all-together: synthesis!</a:t>
            </a:r>
            <a:endParaRPr lang="en-US" dirty="0"/>
          </a:p>
          <a:p>
            <a:pPr lvl="1">
              <a:defRPr/>
            </a:pPr>
            <a:r>
              <a:rPr lang="en-US" i="1" dirty="0">
                <a:solidFill>
                  <a:srgbClr val="C00000"/>
                </a:solidFill>
              </a:rPr>
              <a:t>goal:</a:t>
            </a:r>
            <a:r>
              <a:rPr lang="en-US" dirty="0">
                <a:solidFill>
                  <a:srgbClr val="C00000"/>
                </a:solidFill>
              </a:rPr>
              <a:t> </a:t>
            </a:r>
            <a:r>
              <a:rPr lang="en-US" dirty="0"/>
              <a:t>identify, review, understand protocols (at all layers) involved in seemingly simple scenario: requesting www page</a:t>
            </a:r>
            <a:endParaRPr lang="en-US" dirty="0"/>
          </a:p>
          <a:p>
            <a:pPr lvl="1">
              <a:defRPr/>
            </a:pPr>
            <a:r>
              <a:rPr lang="en-US" i="1" dirty="0">
                <a:solidFill>
                  <a:srgbClr val="C00000"/>
                </a:solidFill>
              </a:rPr>
              <a:t>scenario:</a:t>
            </a:r>
            <a:r>
              <a:rPr lang="en-US" dirty="0">
                <a:solidFill>
                  <a:srgbClr val="C00000"/>
                </a:solidFill>
              </a:rPr>
              <a:t> </a:t>
            </a:r>
            <a:r>
              <a:rPr lang="en-US" dirty="0"/>
              <a:t>student attaches laptop to campus network, requests/receives </a:t>
            </a:r>
            <a:r>
              <a:rPr lang="en-US" dirty="0" err="1"/>
              <a:t>www.google.com</a:t>
            </a:r>
            <a:r>
              <a:rPr lang="en-US" dirty="0"/>
              <a:t> </a:t>
            </a:r>
            <a:endParaRPr lang="en-US" dirty="0"/>
          </a:p>
          <a:p>
            <a:pPr>
              <a:defRPr/>
            </a:pPr>
            <a:endParaRPr lang="en-US" dirty="0"/>
          </a:p>
          <a:p>
            <a:pPr>
              <a:defRPr/>
            </a:pPr>
            <a:endParaRPr lang="en-US" dirty="0">
              <a:latin typeface="Gill Sans MT" panose="020B0502020104020203" pitchFamily="34" charset="0"/>
            </a:endParaRPr>
          </a:p>
        </p:txBody>
      </p:sp>
      <p:sp>
        <p:nvSpPr>
          <p:cNvPr id="2" name="Title 1"/>
          <p:cNvSpPr>
            <a:spLocks noGrp="1"/>
          </p:cNvSpPr>
          <p:nvPr>
            <p:ph type="title"/>
          </p:nvPr>
        </p:nvSpPr>
        <p:spPr>
          <a:xfrm>
            <a:off x="600075" y="1119505"/>
            <a:ext cx="8688705" cy="671195"/>
          </a:xfrm>
        </p:spPr>
        <p:txBody>
          <a:bodyPr>
            <a:normAutofit fontScale="90000"/>
          </a:bodyPr>
          <a:lstStyle/>
          <a:p>
            <a:r>
              <a:rPr lang="en-US" b="0" dirty="0">
                <a:latin typeface="Calibri" panose="020F0502020204030204"/>
              </a:rPr>
              <a:t>Synthesis: a day in the life of a web request</a:t>
            </a:r>
            <a:endParaRPr lang="en-US" sz="3300" b="0" dirty="0">
              <a:latin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0">
                                            <p:txEl>
                                              <p:pRg st="0" end="0"/>
                                            </p:txEl>
                                          </p:spTgt>
                                        </p:tgtEl>
                                        <p:attrNameLst>
                                          <p:attrName>style.visibility</p:attrName>
                                        </p:attrNameLst>
                                      </p:cBhvr>
                                      <p:to>
                                        <p:strVal val="visible"/>
                                      </p:to>
                                    </p:set>
                                    <p:animEffect transition="in" filter="dissolve">
                                      <p:cBhvr>
                                        <p:cTn id="7" dur="500"/>
                                        <p:tgtEl>
                                          <p:spTgt spid="80">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80">
                                            <p:txEl>
                                              <p:pRg st="1" end="1"/>
                                            </p:txEl>
                                          </p:spTgt>
                                        </p:tgtEl>
                                        <p:attrNameLst>
                                          <p:attrName>style.visibility</p:attrName>
                                        </p:attrNameLst>
                                      </p:cBhvr>
                                      <p:to>
                                        <p:strVal val="visible"/>
                                      </p:to>
                                    </p:set>
                                    <p:animEffect transition="in" filter="dissolve">
                                      <p:cBhvr>
                                        <p:cTn id="10" dur="500"/>
                                        <p:tgtEl>
                                          <p:spTgt spid="8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80">
                                            <p:txEl>
                                              <p:pRg st="2" end="2"/>
                                            </p:txEl>
                                          </p:spTgt>
                                        </p:tgtEl>
                                        <p:attrNameLst>
                                          <p:attrName>style.visibility</p:attrName>
                                        </p:attrNameLst>
                                      </p:cBhvr>
                                      <p:to>
                                        <p:strVal val="visible"/>
                                      </p:to>
                                    </p:set>
                                    <p:animEffect transition="in" filter="dissolve">
                                      <p:cBhvr>
                                        <p:cTn id="15" dur="500"/>
                                        <p:tgtEl>
                                          <p:spTgt spid="80">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80">
                                            <p:txEl>
                                              <p:pRg st="3" end="3"/>
                                            </p:txEl>
                                          </p:spTgt>
                                        </p:tgtEl>
                                        <p:attrNameLst>
                                          <p:attrName>style.visibility</p:attrName>
                                        </p:attrNameLst>
                                      </p:cBhvr>
                                      <p:to>
                                        <p:strVal val="visible"/>
                                      </p:to>
                                    </p:set>
                                    <p:animEffect transition="in" filter="dissolve">
                                      <p:cBhvr>
                                        <p:cTn id="20" dur="500"/>
                                        <p:tgtEl>
                                          <p:spTgt spid="80">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80">
                                            <p:txEl>
                                              <p:pRg st="4" end="4"/>
                                            </p:txEl>
                                          </p:spTgt>
                                        </p:tgtEl>
                                        <p:attrNameLst>
                                          <p:attrName>style.visibility</p:attrName>
                                        </p:attrNameLst>
                                      </p:cBhvr>
                                      <p:to>
                                        <p:strVal val="visible"/>
                                      </p:to>
                                    </p:set>
                                    <p:animEffect transition="in" filter="dissolve">
                                      <p:cBhvr>
                                        <p:cTn id="23" dur="500"/>
                                        <p:tgtEl>
                                          <p:spTgt spid="8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 day in the life: scenario</a:t>
            </a:r>
            <a:endParaRPr lang="en-US" dirty="0"/>
          </a:p>
        </p:txBody>
      </p:sp>
      <p:sp>
        <p:nvSpPr>
          <p:cNvPr id="294" name="Freeform 406"/>
          <p:cNvSpPr/>
          <p:nvPr/>
        </p:nvSpPr>
        <p:spPr bwMode="auto">
          <a:xfrm>
            <a:off x="3777875" y="2231800"/>
            <a:ext cx="2620898" cy="1943204"/>
          </a:xfrm>
          <a:custGeom>
            <a:avLst/>
            <a:gdLst>
              <a:gd name="T0" fmla="*/ 2147483647 w 2453"/>
              <a:gd name="T1" fmla="*/ 2147483647 h 2011"/>
              <a:gd name="T2" fmla="*/ 2147483647 w 2453"/>
              <a:gd name="T3" fmla="*/ 2147483647 h 2011"/>
              <a:gd name="T4" fmla="*/ 2147483647 w 2453"/>
              <a:gd name="T5" fmla="*/ 2147483647 h 2011"/>
              <a:gd name="T6" fmla="*/ 2147483647 w 2453"/>
              <a:gd name="T7" fmla="*/ 2147483647 h 2011"/>
              <a:gd name="T8" fmla="*/ 2147483647 w 2453"/>
              <a:gd name="T9" fmla="*/ 2147483647 h 2011"/>
              <a:gd name="T10" fmla="*/ 2147483647 w 2453"/>
              <a:gd name="T11" fmla="*/ 2147483647 h 2011"/>
              <a:gd name="T12" fmla="*/ 2147483647 w 2453"/>
              <a:gd name="T13" fmla="*/ 2147483647 h 2011"/>
              <a:gd name="T14" fmla="*/ 2147483647 w 2453"/>
              <a:gd name="T15" fmla="*/ 2147483647 h 2011"/>
              <a:gd name="T16" fmla="*/ 2147483647 w 2453"/>
              <a:gd name="T17" fmla="*/ 2147483647 h 2011"/>
              <a:gd name="T18" fmla="*/ 2147483647 w 2453"/>
              <a:gd name="T19" fmla="*/ 2147483647 h 2011"/>
              <a:gd name="T20" fmla="*/ 2147483647 w 2453"/>
              <a:gd name="T21" fmla="*/ 2147483647 h 2011"/>
              <a:gd name="T22" fmla="*/ 2147483647 w 2453"/>
              <a:gd name="T23" fmla="*/ 2147483647 h 2011"/>
              <a:gd name="T24" fmla="*/ 2147483647 w 2453"/>
              <a:gd name="T25" fmla="*/ 2147483647 h 2011"/>
              <a:gd name="T26" fmla="*/ 2147483647 w 2453"/>
              <a:gd name="T27" fmla="*/ 2147483647 h 2011"/>
              <a:gd name="T28" fmla="*/ 2147483647 w 2453"/>
              <a:gd name="T29" fmla="*/ 2147483647 h 2011"/>
              <a:gd name="T30" fmla="*/ 2147483647 w 2453"/>
              <a:gd name="T31" fmla="*/ 2147483647 h 2011"/>
              <a:gd name="T32" fmla="*/ 2147483647 w 2453"/>
              <a:gd name="T33" fmla="*/ 2147483647 h 2011"/>
              <a:gd name="T34" fmla="*/ 2147483647 w 2453"/>
              <a:gd name="T35" fmla="*/ 2147483647 h 2011"/>
              <a:gd name="T36" fmla="*/ 2147483647 w 2453"/>
              <a:gd name="T37" fmla="*/ 2147483647 h 2011"/>
              <a:gd name="T38" fmla="*/ 2147483647 w 2453"/>
              <a:gd name="T39" fmla="*/ 2147483647 h 2011"/>
              <a:gd name="T40" fmla="*/ 2147483647 w 2453"/>
              <a:gd name="T41" fmla="*/ 2147483647 h 2011"/>
              <a:gd name="T42" fmla="*/ 2147483647 w 2453"/>
              <a:gd name="T43" fmla="*/ 2147483647 h 2011"/>
              <a:gd name="T44" fmla="*/ 2147483647 w 2453"/>
              <a:gd name="T45" fmla="*/ 2147483647 h 2011"/>
              <a:gd name="T46" fmla="*/ 2147483647 w 2453"/>
              <a:gd name="T47" fmla="*/ 2147483647 h 201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connsiteX0" fmla="*/ 326 w 9852"/>
              <a:gd name="connsiteY0" fmla="*/ 3101 h 9830"/>
              <a:gd name="connsiteX1" fmla="*/ 49 w 9852"/>
              <a:gd name="connsiteY1" fmla="*/ 3981 h 9830"/>
              <a:gd name="connsiteX2" fmla="*/ 21 w 9852"/>
              <a:gd name="connsiteY2" fmla="*/ 4956 h 9830"/>
              <a:gd name="connsiteX3" fmla="*/ 269 w 9852"/>
              <a:gd name="connsiteY3" fmla="*/ 5662 h 9830"/>
              <a:gd name="connsiteX4" fmla="*/ 657 w 9852"/>
              <a:gd name="connsiteY4" fmla="*/ 6741 h 9830"/>
              <a:gd name="connsiteX5" fmla="*/ 1125 w 9852"/>
              <a:gd name="connsiteY5" fmla="*/ 7148 h 9830"/>
              <a:gd name="connsiteX6" fmla="*/ 2222 w 9852"/>
              <a:gd name="connsiteY6" fmla="*/ 8049 h 9830"/>
              <a:gd name="connsiteX7" fmla="*/ 4680 w 9852"/>
              <a:gd name="connsiteY7" fmla="*/ 8347 h 9830"/>
              <a:gd name="connsiteX8" fmla="*/ 6812 w 9852"/>
              <a:gd name="connsiteY8" fmla="*/ 9729 h 9830"/>
              <a:gd name="connsiteX9" fmla="*/ 7864 w 9852"/>
              <a:gd name="connsiteY9" fmla="*/ 9630 h 9830"/>
              <a:gd name="connsiteX10" fmla="*/ 9670 w 9852"/>
              <a:gd name="connsiteY10" fmla="*/ 8874 h 9830"/>
              <a:gd name="connsiteX11" fmla="*/ 9752 w 9852"/>
              <a:gd name="connsiteY11" fmla="*/ 7457 h 9830"/>
              <a:gd name="connsiteX12" fmla="*/ 9332 w 9852"/>
              <a:gd name="connsiteY12" fmla="*/ 6408 h 9830"/>
              <a:gd name="connsiteX13" fmla="*/ 9552 w 9852"/>
              <a:gd name="connsiteY13" fmla="*/ 4150 h 9830"/>
              <a:gd name="connsiteX14" fmla="*/ 9523 w 9852"/>
              <a:gd name="connsiteY14" fmla="*/ 3205 h 9830"/>
              <a:gd name="connsiteX15" fmla="*/ 8859 w 9852"/>
              <a:gd name="connsiteY15" fmla="*/ 2226 h 9830"/>
              <a:gd name="connsiteX16" fmla="*/ 7811 w 9852"/>
              <a:gd name="connsiteY16" fmla="*/ 778 h 9830"/>
              <a:gd name="connsiteX17" fmla="*/ 6511 w 9852"/>
              <a:gd name="connsiteY17" fmla="*/ 137 h 9830"/>
              <a:gd name="connsiteX18" fmla="*/ 4994 w 9852"/>
              <a:gd name="connsiteY18" fmla="*/ 38 h 9830"/>
              <a:gd name="connsiteX19" fmla="*/ 3722 w 9852"/>
              <a:gd name="connsiteY19" fmla="*/ 609 h 9830"/>
              <a:gd name="connsiteX20" fmla="*/ 1929 w 9852"/>
              <a:gd name="connsiteY20" fmla="*/ 1251 h 9830"/>
              <a:gd name="connsiteX21" fmla="*/ 848 w 9852"/>
              <a:gd name="connsiteY21" fmla="*/ 1823 h 9830"/>
              <a:gd name="connsiteX22" fmla="*/ 326 w 9852"/>
              <a:gd name="connsiteY22" fmla="*/ 3101 h 9830"/>
              <a:gd name="connsiteX0-1" fmla="*/ 331 w 9999"/>
              <a:gd name="connsiteY0-2" fmla="*/ 3155 h 9906"/>
              <a:gd name="connsiteX1-3" fmla="*/ 50 w 9999"/>
              <a:gd name="connsiteY1-4" fmla="*/ 4050 h 9906"/>
              <a:gd name="connsiteX2-5" fmla="*/ 21 w 9999"/>
              <a:gd name="connsiteY2-6" fmla="*/ 5042 h 9906"/>
              <a:gd name="connsiteX3-7" fmla="*/ 273 w 9999"/>
              <a:gd name="connsiteY3-8" fmla="*/ 5760 h 9906"/>
              <a:gd name="connsiteX4-9" fmla="*/ 667 w 9999"/>
              <a:gd name="connsiteY4-10" fmla="*/ 6858 h 9906"/>
              <a:gd name="connsiteX5-11" fmla="*/ 1142 w 9999"/>
              <a:gd name="connsiteY5-12" fmla="*/ 7272 h 9906"/>
              <a:gd name="connsiteX6-13" fmla="*/ 2255 w 9999"/>
              <a:gd name="connsiteY6-14" fmla="*/ 8188 h 9906"/>
              <a:gd name="connsiteX7-15" fmla="*/ 4750 w 9999"/>
              <a:gd name="connsiteY7-16" fmla="*/ 8491 h 9906"/>
              <a:gd name="connsiteX8-17" fmla="*/ 6914 w 9999"/>
              <a:gd name="connsiteY8-18" fmla="*/ 9897 h 9906"/>
              <a:gd name="connsiteX9-19" fmla="*/ 9815 w 9999"/>
              <a:gd name="connsiteY9-20" fmla="*/ 9027 h 9906"/>
              <a:gd name="connsiteX10-21" fmla="*/ 9898 w 9999"/>
              <a:gd name="connsiteY10-22" fmla="*/ 7586 h 9906"/>
              <a:gd name="connsiteX11-23" fmla="*/ 9472 w 9999"/>
              <a:gd name="connsiteY11-24" fmla="*/ 6519 h 9906"/>
              <a:gd name="connsiteX12-25" fmla="*/ 9695 w 9999"/>
              <a:gd name="connsiteY12-26" fmla="*/ 4222 h 9906"/>
              <a:gd name="connsiteX13-27" fmla="*/ 9666 w 9999"/>
              <a:gd name="connsiteY13-28" fmla="*/ 3260 h 9906"/>
              <a:gd name="connsiteX14-29" fmla="*/ 8992 w 9999"/>
              <a:gd name="connsiteY14-30" fmla="*/ 2264 h 9906"/>
              <a:gd name="connsiteX15-31" fmla="*/ 7928 w 9999"/>
              <a:gd name="connsiteY15-32" fmla="*/ 791 h 9906"/>
              <a:gd name="connsiteX16-33" fmla="*/ 6609 w 9999"/>
              <a:gd name="connsiteY16-34" fmla="*/ 139 h 9906"/>
              <a:gd name="connsiteX17-35" fmla="*/ 5069 w 9999"/>
              <a:gd name="connsiteY17-36" fmla="*/ 39 h 9906"/>
              <a:gd name="connsiteX18-37" fmla="*/ 3778 w 9999"/>
              <a:gd name="connsiteY18-38" fmla="*/ 620 h 9906"/>
              <a:gd name="connsiteX19-39" fmla="*/ 1958 w 9999"/>
              <a:gd name="connsiteY19-40" fmla="*/ 1273 h 9906"/>
              <a:gd name="connsiteX20-41" fmla="*/ 861 w 9999"/>
              <a:gd name="connsiteY20-42" fmla="*/ 1855 h 9906"/>
              <a:gd name="connsiteX21-43" fmla="*/ 331 w 9999"/>
              <a:gd name="connsiteY21-44" fmla="*/ 3155 h 9906"/>
              <a:gd name="connsiteX0-45" fmla="*/ 331 w 9946"/>
              <a:gd name="connsiteY0-46" fmla="*/ 3185 h 10000"/>
              <a:gd name="connsiteX1-47" fmla="*/ 50 w 9946"/>
              <a:gd name="connsiteY1-48" fmla="*/ 4088 h 10000"/>
              <a:gd name="connsiteX2-49" fmla="*/ 21 w 9946"/>
              <a:gd name="connsiteY2-50" fmla="*/ 5090 h 10000"/>
              <a:gd name="connsiteX3-51" fmla="*/ 273 w 9946"/>
              <a:gd name="connsiteY3-52" fmla="*/ 5815 h 10000"/>
              <a:gd name="connsiteX4-53" fmla="*/ 667 w 9946"/>
              <a:gd name="connsiteY4-54" fmla="*/ 6923 h 10000"/>
              <a:gd name="connsiteX5-55" fmla="*/ 1142 w 9946"/>
              <a:gd name="connsiteY5-56" fmla="*/ 7341 h 10000"/>
              <a:gd name="connsiteX6-57" fmla="*/ 2255 w 9946"/>
              <a:gd name="connsiteY6-58" fmla="*/ 8266 h 10000"/>
              <a:gd name="connsiteX7-59" fmla="*/ 4750 w 9946"/>
              <a:gd name="connsiteY7-60" fmla="*/ 8572 h 10000"/>
              <a:gd name="connsiteX8-61" fmla="*/ 6915 w 9946"/>
              <a:gd name="connsiteY8-62" fmla="*/ 9991 h 10000"/>
              <a:gd name="connsiteX9-63" fmla="*/ 9816 w 9946"/>
              <a:gd name="connsiteY9-64" fmla="*/ 9113 h 10000"/>
              <a:gd name="connsiteX10-65" fmla="*/ 9473 w 9946"/>
              <a:gd name="connsiteY10-66" fmla="*/ 6581 h 10000"/>
              <a:gd name="connsiteX11-67" fmla="*/ 9696 w 9946"/>
              <a:gd name="connsiteY11-68" fmla="*/ 4262 h 10000"/>
              <a:gd name="connsiteX12-69" fmla="*/ 9667 w 9946"/>
              <a:gd name="connsiteY12-70" fmla="*/ 3291 h 10000"/>
              <a:gd name="connsiteX13-71" fmla="*/ 8993 w 9946"/>
              <a:gd name="connsiteY13-72" fmla="*/ 2285 h 10000"/>
              <a:gd name="connsiteX14-73" fmla="*/ 7929 w 9946"/>
              <a:gd name="connsiteY14-74" fmla="*/ 799 h 10000"/>
              <a:gd name="connsiteX15-75" fmla="*/ 6610 w 9946"/>
              <a:gd name="connsiteY15-76" fmla="*/ 140 h 10000"/>
              <a:gd name="connsiteX16-77" fmla="*/ 5070 w 9946"/>
              <a:gd name="connsiteY16-78" fmla="*/ 39 h 10000"/>
              <a:gd name="connsiteX17-79" fmla="*/ 3778 w 9946"/>
              <a:gd name="connsiteY17-80" fmla="*/ 626 h 10000"/>
              <a:gd name="connsiteX18-81" fmla="*/ 1958 w 9946"/>
              <a:gd name="connsiteY18-82" fmla="*/ 1285 h 10000"/>
              <a:gd name="connsiteX19-83" fmla="*/ 861 w 9946"/>
              <a:gd name="connsiteY19-84" fmla="*/ 1873 h 10000"/>
              <a:gd name="connsiteX20-85" fmla="*/ 331 w 9946"/>
              <a:gd name="connsiteY20-86" fmla="*/ 3185 h 10000"/>
              <a:gd name="connsiteX0-87" fmla="*/ 333 w 10000"/>
              <a:gd name="connsiteY0-88" fmla="*/ 3185 h 10000"/>
              <a:gd name="connsiteX1-89" fmla="*/ 50 w 10000"/>
              <a:gd name="connsiteY1-90" fmla="*/ 4088 h 10000"/>
              <a:gd name="connsiteX2-91" fmla="*/ 21 w 10000"/>
              <a:gd name="connsiteY2-92" fmla="*/ 5090 h 10000"/>
              <a:gd name="connsiteX3-93" fmla="*/ 274 w 10000"/>
              <a:gd name="connsiteY3-94" fmla="*/ 5815 h 10000"/>
              <a:gd name="connsiteX4-95" fmla="*/ 671 w 10000"/>
              <a:gd name="connsiteY4-96" fmla="*/ 6923 h 10000"/>
              <a:gd name="connsiteX5-97" fmla="*/ 1148 w 10000"/>
              <a:gd name="connsiteY5-98" fmla="*/ 7341 h 10000"/>
              <a:gd name="connsiteX6-99" fmla="*/ 2267 w 10000"/>
              <a:gd name="connsiteY6-100" fmla="*/ 8266 h 10000"/>
              <a:gd name="connsiteX7-101" fmla="*/ 4776 w 10000"/>
              <a:gd name="connsiteY7-102" fmla="*/ 8572 h 10000"/>
              <a:gd name="connsiteX8-103" fmla="*/ 6953 w 10000"/>
              <a:gd name="connsiteY8-104" fmla="*/ 9991 h 10000"/>
              <a:gd name="connsiteX9-105" fmla="*/ 9869 w 10000"/>
              <a:gd name="connsiteY9-106" fmla="*/ 9113 h 10000"/>
              <a:gd name="connsiteX10-107" fmla="*/ 9524 w 10000"/>
              <a:gd name="connsiteY10-108" fmla="*/ 6581 h 10000"/>
              <a:gd name="connsiteX11-109" fmla="*/ 9749 w 10000"/>
              <a:gd name="connsiteY11-110" fmla="*/ 4262 h 10000"/>
              <a:gd name="connsiteX12-111" fmla="*/ 9042 w 10000"/>
              <a:gd name="connsiteY12-112" fmla="*/ 2285 h 10000"/>
              <a:gd name="connsiteX13-113" fmla="*/ 7972 w 10000"/>
              <a:gd name="connsiteY13-114" fmla="*/ 799 h 10000"/>
              <a:gd name="connsiteX14-115" fmla="*/ 6646 w 10000"/>
              <a:gd name="connsiteY14-116" fmla="*/ 140 h 10000"/>
              <a:gd name="connsiteX15-117" fmla="*/ 5098 w 10000"/>
              <a:gd name="connsiteY15-118" fmla="*/ 39 h 10000"/>
              <a:gd name="connsiteX16-119" fmla="*/ 3799 w 10000"/>
              <a:gd name="connsiteY16-120" fmla="*/ 626 h 10000"/>
              <a:gd name="connsiteX17-121" fmla="*/ 1969 w 10000"/>
              <a:gd name="connsiteY17-122" fmla="*/ 1285 h 10000"/>
              <a:gd name="connsiteX18-123" fmla="*/ 866 w 10000"/>
              <a:gd name="connsiteY18-124" fmla="*/ 1873 h 10000"/>
              <a:gd name="connsiteX19-125" fmla="*/ 333 w 10000"/>
              <a:gd name="connsiteY19-126" fmla="*/ 3185 h 10000"/>
              <a:gd name="connsiteX0-127" fmla="*/ 333 w 10000"/>
              <a:gd name="connsiteY0-128" fmla="*/ 3268 h 10083"/>
              <a:gd name="connsiteX1-129" fmla="*/ 50 w 10000"/>
              <a:gd name="connsiteY1-130" fmla="*/ 4171 h 10083"/>
              <a:gd name="connsiteX2-131" fmla="*/ 21 w 10000"/>
              <a:gd name="connsiteY2-132" fmla="*/ 5173 h 10083"/>
              <a:gd name="connsiteX3-133" fmla="*/ 274 w 10000"/>
              <a:gd name="connsiteY3-134" fmla="*/ 5898 h 10083"/>
              <a:gd name="connsiteX4-135" fmla="*/ 671 w 10000"/>
              <a:gd name="connsiteY4-136" fmla="*/ 7006 h 10083"/>
              <a:gd name="connsiteX5-137" fmla="*/ 1148 w 10000"/>
              <a:gd name="connsiteY5-138" fmla="*/ 7424 h 10083"/>
              <a:gd name="connsiteX6-139" fmla="*/ 2267 w 10000"/>
              <a:gd name="connsiteY6-140" fmla="*/ 8349 h 10083"/>
              <a:gd name="connsiteX7-141" fmla="*/ 4776 w 10000"/>
              <a:gd name="connsiteY7-142" fmla="*/ 8655 h 10083"/>
              <a:gd name="connsiteX8-143" fmla="*/ 6953 w 10000"/>
              <a:gd name="connsiteY8-144" fmla="*/ 10074 h 10083"/>
              <a:gd name="connsiteX9-145" fmla="*/ 9869 w 10000"/>
              <a:gd name="connsiteY9-146" fmla="*/ 9196 h 10083"/>
              <a:gd name="connsiteX10-147" fmla="*/ 9524 w 10000"/>
              <a:gd name="connsiteY10-148" fmla="*/ 6664 h 10083"/>
              <a:gd name="connsiteX11-149" fmla="*/ 9749 w 10000"/>
              <a:gd name="connsiteY11-150" fmla="*/ 4345 h 10083"/>
              <a:gd name="connsiteX12-151" fmla="*/ 9042 w 10000"/>
              <a:gd name="connsiteY12-152" fmla="*/ 2368 h 10083"/>
              <a:gd name="connsiteX13-153" fmla="*/ 6646 w 10000"/>
              <a:gd name="connsiteY13-154" fmla="*/ 223 h 10083"/>
              <a:gd name="connsiteX14-155" fmla="*/ 5098 w 10000"/>
              <a:gd name="connsiteY14-156" fmla="*/ 122 h 10083"/>
              <a:gd name="connsiteX15-157" fmla="*/ 3799 w 10000"/>
              <a:gd name="connsiteY15-158" fmla="*/ 709 h 10083"/>
              <a:gd name="connsiteX16-159" fmla="*/ 1969 w 10000"/>
              <a:gd name="connsiteY16-160" fmla="*/ 1368 h 10083"/>
              <a:gd name="connsiteX17-161" fmla="*/ 866 w 10000"/>
              <a:gd name="connsiteY17-162" fmla="*/ 1956 h 10083"/>
              <a:gd name="connsiteX18-163" fmla="*/ 333 w 10000"/>
              <a:gd name="connsiteY18-164" fmla="*/ 3268 h 10083"/>
              <a:gd name="connsiteX0-165" fmla="*/ 333 w 10000"/>
              <a:gd name="connsiteY0-166" fmla="*/ 3214 h 10029"/>
              <a:gd name="connsiteX1-167" fmla="*/ 50 w 10000"/>
              <a:gd name="connsiteY1-168" fmla="*/ 4117 h 10029"/>
              <a:gd name="connsiteX2-169" fmla="*/ 21 w 10000"/>
              <a:gd name="connsiteY2-170" fmla="*/ 5119 h 10029"/>
              <a:gd name="connsiteX3-171" fmla="*/ 274 w 10000"/>
              <a:gd name="connsiteY3-172" fmla="*/ 5844 h 10029"/>
              <a:gd name="connsiteX4-173" fmla="*/ 671 w 10000"/>
              <a:gd name="connsiteY4-174" fmla="*/ 6952 h 10029"/>
              <a:gd name="connsiteX5-175" fmla="*/ 1148 w 10000"/>
              <a:gd name="connsiteY5-176" fmla="*/ 7370 h 10029"/>
              <a:gd name="connsiteX6-177" fmla="*/ 2267 w 10000"/>
              <a:gd name="connsiteY6-178" fmla="*/ 8295 h 10029"/>
              <a:gd name="connsiteX7-179" fmla="*/ 4776 w 10000"/>
              <a:gd name="connsiteY7-180" fmla="*/ 8601 h 10029"/>
              <a:gd name="connsiteX8-181" fmla="*/ 6953 w 10000"/>
              <a:gd name="connsiteY8-182" fmla="*/ 10020 h 10029"/>
              <a:gd name="connsiteX9-183" fmla="*/ 9869 w 10000"/>
              <a:gd name="connsiteY9-184" fmla="*/ 9142 h 10029"/>
              <a:gd name="connsiteX10-185" fmla="*/ 9524 w 10000"/>
              <a:gd name="connsiteY10-186" fmla="*/ 6610 h 10029"/>
              <a:gd name="connsiteX11-187" fmla="*/ 9749 w 10000"/>
              <a:gd name="connsiteY11-188" fmla="*/ 4291 h 10029"/>
              <a:gd name="connsiteX12-189" fmla="*/ 9042 w 10000"/>
              <a:gd name="connsiteY12-190" fmla="*/ 2314 h 10029"/>
              <a:gd name="connsiteX13-191" fmla="*/ 5098 w 10000"/>
              <a:gd name="connsiteY13-192" fmla="*/ 68 h 10029"/>
              <a:gd name="connsiteX14-193" fmla="*/ 3799 w 10000"/>
              <a:gd name="connsiteY14-194" fmla="*/ 655 h 10029"/>
              <a:gd name="connsiteX15-195" fmla="*/ 1969 w 10000"/>
              <a:gd name="connsiteY15-196" fmla="*/ 1314 h 10029"/>
              <a:gd name="connsiteX16-197" fmla="*/ 866 w 10000"/>
              <a:gd name="connsiteY16-198" fmla="*/ 1902 h 10029"/>
              <a:gd name="connsiteX17-199" fmla="*/ 333 w 10000"/>
              <a:gd name="connsiteY17-200" fmla="*/ 3214 h 10029"/>
              <a:gd name="connsiteX0-201" fmla="*/ 333 w 10000"/>
              <a:gd name="connsiteY0-202" fmla="*/ 2561 h 9376"/>
              <a:gd name="connsiteX1-203" fmla="*/ 50 w 10000"/>
              <a:gd name="connsiteY1-204" fmla="*/ 3464 h 9376"/>
              <a:gd name="connsiteX2-205" fmla="*/ 21 w 10000"/>
              <a:gd name="connsiteY2-206" fmla="*/ 4466 h 9376"/>
              <a:gd name="connsiteX3-207" fmla="*/ 274 w 10000"/>
              <a:gd name="connsiteY3-208" fmla="*/ 5191 h 9376"/>
              <a:gd name="connsiteX4-209" fmla="*/ 671 w 10000"/>
              <a:gd name="connsiteY4-210" fmla="*/ 6299 h 9376"/>
              <a:gd name="connsiteX5-211" fmla="*/ 1148 w 10000"/>
              <a:gd name="connsiteY5-212" fmla="*/ 6717 h 9376"/>
              <a:gd name="connsiteX6-213" fmla="*/ 2267 w 10000"/>
              <a:gd name="connsiteY6-214" fmla="*/ 7642 h 9376"/>
              <a:gd name="connsiteX7-215" fmla="*/ 4776 w 10000"/>
              <a:gd name="connsiteY7-216" fmla="*/ 7948 h 9376"/>
              <a:gd name="connsiteX8-217" fmla="*/ 6953 w 10000"/>
              <a:gd name="connsiteY8-218" fmla="*/ 9367 h 9376"/>
              <a:gd name="connsiteX9-219" fmla="*/ 9869 w 10000"/>
              <a:gd name="connsiteY9-220" fmla="*/ 8489 h 9376"/>
              <a:gd name="connsiteX10-221" fmla="*/ 9524 w 10000"/>
              <a:gd name="connsiteY10-222" fmla="*/ 5957 h 9376"/>
              <a:gd name="connsiteX11-223" fmla="*/ 9749 w 10000"/>
              <a:gd name="connsiteY11-224" fmla="*/ 3638 h 9376"/>
              <a:gd name="connsiteX12-225" fmla="*/ 9042 w 10000"/>
              <a:gd name="connsiteY12-226" fmla="*/ 1661 h 9376"/>
              <a:gd name="connsiteX13-227" fmla="*/ 6085 w 10000"/>
              <a:gd name="connsiteY13-228" fmla="*/ 540 h 9376"/>
              <a:gd name="connsiteX14-229" fmla="*/ 3799 w 10000"/>
              <a:gd name="connsiteY14-230" fmla="*/ 2 h 9376"/>
              <a:gd name="connsiteX15-231" fmla="*/ 1969 w 10000"/>
              <a:gd name="connsiteY15-232" fmla="*/ 661 h 9376"/>
              <a:gd name="connsiteX16-233" fmla="*/ 866 w 10000"/>
              <a:gd name="connsiteY16-234" fmla="*/ 1249 h 9376"/>
              <a:gd name="connsiteX17-235" fmla="*/ 333 w 10000"/>
              <a:gd name="connsiteY17-236" fmla="*/ 2561 h 9376"/>
              <a:gd name="connsiteX0-237" fmla="*/ 333 w 10000"/>
              <a:gd name="connsiteY0-238" fmla="*/ 2230 h 9498"/>
              <a:gd name="connsiteX1-239" fmla="*/ 50 w 10000"/>
              <a:gd name="connsiteY1-240" fmla="*/ 3194 h 9498"/>
              <a:gd name="connsiteX2-241" fmla="*/ 21 w 10000"/>
              <a:gd name="connsiteY2-242" fmla="*/ 4262 h 9498"/>
              <a:gd name="connsiteX3-243" fmla="*/ 274 w 10000"/>
              <a:gd name="connsiteY3-244" fmla="*/ 5035 h 9498"/>
              <a:gd name="connsiteX4-245" fmla="*/ 671 w 10000"/>
              <a:gd name="connsiteY4-246" fmla="*/ 6217 h 9498"/>
              <a:gd name="connsiteX5-247" fmla="*/ 1148 w 10000"/>
              <a:gd name="connsiteY5-248" fmla="*/ 6663 h 9498"/>
              <a:gd name="connsiteX6-249" fmla="*/ 2267 w 10000"/>
              <a:gd name="connsiteY6-250" fmla="*/ 7650 h 9498"/>
              <a:gd name="connsiteX7-251" fmla="*/ 4776 w 10000"/>
              <a:gd name="connsiteY7-252" fmla="*/ 7976 h 9498"/>
              <a:gd name="connsiteX8-253" fmla="*/ 6953 w 10000"/>
              <a:gd name="connsiteY8-254" fmla="*/ 9489 h 9498"/>
              <a:gd name="connsiteX9-255" fmla="*/ 9869 w 10000"/>
              <a:gd name="connsiteY9-256" fmla="*/ 8553 h 9498"/>
              <a:gd name="connsiteX10-257" fmla="*/ 9524 w 10000"/>
              <a:gd name="connsiteY10-258" fmla="*/ 5852 h 9498"/>
              <a:gd name="connsiteX11-259" fmla="*/ 9749 w 10000"/>
              <a:gd name="connsiteY11-260" fmla="*/ 3379 h 9498"/>
              <a:gd name="connsiteX12-261" fmla="*/ 9042 w 10000"/>
              <a:gd name="connsiteY12-262" fmla="*/ 1271 h 9498"/>
              <a:gd name="connsiteX13-263" fmla="*/ 6085 w 10000"/>
              <a:gd name="connsiteY13-264" fmla="*/ 75 h 9498"/>
              <a:gd name="connsiteX14-265" fmla="*/ 1969 w 10000"/>
              <a:gd name="connsiteY14-266" fmla="*/ 204 h 9498"/>
              <a:gd name="connsiteX15-267" fmla="*/ 866 w 10000"/>
              <a:gd name="connsiteY15-268" fmla="*/ 831 h 9498"/>
              <a:gd name="connsiteX16-269" fmla="*/ 333 w 10000"/>
              <a:gd name="connsiteY16-270" fmla="*/ 2230 h 9498"/>
              <a:gd name="connsiteX0-271" fmla="*/ 333 w 10000"/>
              <a:gd name="connsiteY0-272" fmla="*/ 2316 h 9969"/>
              <a:gd name="connsiteX1-273" fmla="*/ 50 w 10000"/>
              <a:gd name="connsiteY1-274" fmla="*/ 3331 h 9969"/>
              <a:gd name="connsiteX2-275" fmla="*/ 21 w 10000"/>
              <a:gd name="connsiteY2-276" fmla="*/ 4455 h 9969"/>
              <a:gd name="connsiteX3-277" fmla="*/ 274 w 10000"/>
              <a:gd name="connsiteY3-278" fmla="*/ 5269 h 9969"/>
              <a:gd name="connsiteX4-279" fmla="*/ 671 w 10000"/>
              <a:gd name="connsiteY4-280" fmla="*/ 6514 h 9969"/>
              <a:gd name="connsiteX5-281" fmla="*/ 1148 w 10000"/>
              <a:gd name="connsiteY5-282" fmla="*/ 6983 h 9969"/>
              <a:gd name="connsiteX6-283" fmla="*/ 2267 w 10000"/>
              <a:gd name="connsiteY6-284" fmla="*/ 8022 h 9969"/>
              <a:gd name="connsiteX7-285" fmla="*/ 4776 w 10000"/>
              <a:gd name="connsiteY7-286" fmla="*/ 8366 h 9969"/>
              <a:gd name="connsiteX8-287" fmla="*/ 6953 w 10000"/>
              <a:gd name="connsiteY8-288" fmla="*/ 9959 h 9969"/>
              <a:gd name="connsiteX9-289" fmla="*/ 9869 w 10000"/>
              <a:gd name="connsiteY9-290" fmla="*/ 8973 h 9969"/>
              <a:gd name="connsiteX10-291" fmla="*/ 9524 w 10000"/>
              <a:gd name="connsiteY10-292" fmla="*/ 6129 h 9969"/>
              <a:gd name="connsiteX11-293" fmla="*/ 9749 w 10000"/>
              <a:gd name="connsiteY11-294" fmla="*/ 3526 h 9969"/>
              <a:gd name="connsiteX12-295" fmla="*/ 9042 w 10000"/>
              <a:gd name="connsiteY12-296" fmla="*/ 1306 h 9969"/>
              <a:gd name="connsiteX13-297" fmla="*/ 6085 w 10000"/>
              <a:gd name="connsiteY13-298" fmla="*/ 47 h 9969"/>
              <a:gd name="connsiteX14-299" fmla="*/ 2392 w 10000"/>
              <a:gd name="connsiteY14-300" fmla="*/ 329 h 9969"/>
              <a:gd name="connsiteX15-301" fmla="*/ 866 w 10000"/>
              <a:gd name="connsiteY15-302" fmla="*/ 843 h 9969"/>
              <a:gd name="connsiteX16-303" fmla="*/ 333 w 10000"/>
              <a:gd name="connsiteY16-304" fmla="*/ 2316 h 9969"/>
              <a:gd name="connsiteX0-305" fmla="*/ 333 w 10000"/>
              <a:gd name="connsiteY0-306" fmla="*/ 2322 h 9999"/>
              <a:gd name="connsiteX1-307" fmla="*/ 50 w 10000"/>
              <a:gd name="connsiteY1-308" fmla="*/ 3340 h 9999"/>
              <a:gd name="connsiteX2-309" fmla="*/ 21 w 10000"/>
              <a:gd name="connsiteY2-310" fmla="*/ 4468 h 9999"/>
              <a:gd name="connsiteX3-311" fmla="*/ 274 w 10000"/>
              <a:gd name="connsiteY3-312" fmla="*/ 5284 h 9999"/>
              <a:gd name="connsiteX4-313" fmla="*/ 671 w 10000"/>
              <a:gd name="connsiteY4-314" fmla="*/ 6533 h 9999"/>
              <a:gd name="connsiteX5-315" fmla="*/ 1148 w 10000"/>
              <a:gd name="connsiteY5-316" fmla="*/ 7004 h 9999"/>
              <a:gd name="connsiteX6-317" fmla="*/ 2267 w 10000"/>
              <a:gd name="connsiteY6-318" fmla="*/ 8046 h 9999"/>
              <a:gd name="connsiteX7-319" fmla="*/ 4776 w 10000"/>
              <a:gd name="connsiteY7-320" fmla="*/ 8391 h 9999"/>
              <a:gd name="connsiteX8-321" fmla="*/ 6953 w 10000"/>
              <a:gd name="connsiteY8-322" fmla="*/ 9989 h 9999"/>
              <a:gd name="connsiteX9-323" fmla="*/ 9869 w 10000"/>
              <a:gd name="connsiteY9-324" fmla="*/ 9000 h 9999"/>
              <a:gd name="connsiteX10-325" fmla="*/ 9524 w 10000"/>
              <a:gd name="connsiteY10-326" fmla="*/ 6147 h 9999"/>
              <a:gd name="connsiteX11-327" fmla="*/ 9749 w 10000"/>
              <a:gd name="connsiteY11-328" fmla="*/ 3536 h 9999"/>
              <a:gd name="connsiteX12-329" fmla="*/ 9042 w 10000"/>
              <a:gd name="connsiteY12-330" fmla="*/ 1309 h 9999"/>
              <a:gd name="connsiteX13-331" fmla="*/ 6085 w 10000"/>
              <a:gd name="connsiteY13-332" fmla="*/ 46 h 9999"/>
              <a:gd name="connsiteX14-333" fmla="*/ 2392 w 10000"/>
              <a:gd name="connsiteY14-334" fmla="*/ 329 h 9999"/>
              <a:gd name="connsiteX15-335" fmla="*/ 333 w 10000"/>
              <a:gd name="connsiteY15-336" fmla="*/ 2322 h 9999"/>
              <a:gd name="connsiteX0-337" fmla="*/ 315 w 9982"/>
              <a:gd name="connsiteY0-338" fmla="*/ 2322 h 10000"/>
              <a:gd name="connsiteX1-339" fmla="*/ 3 w 9982"/>
              <a:gd name="connsiteY1-340" fmla="*/ 4468 h 10000"/>
              <a:gd name="connsiteX2-341" fmla="*/ 256 w 9982"/>
              <a:gd name="connsiteY2-342" fmla="*/ 5285 h 10000"/>
              <a:gd name="connsiteX3-343" fmla="*/ 653 w 9982"/>
              <a:gd name="connsiteY3-344" fmla="*/ 6534 h 10000"/>
              <a:gd name="connsiteX4-345" fmla="*/ 1130 w 9982"/>
              <a:gd name="connsiteY4-346" fmla="*/ 7005 h 10000"/>
              <a:gd name="connsiteX5-347" fmla="*/ 2249 w 9982"/>
              <a:gd name="connsiteY5-348" fmla="*/ 8047 h 10000"/>
              <a:gd name="connsiteX6-349" fmla="*/ 4758 w 9982"/>
              <a:gd name="connsiteY6-350" fmla="*/ 8392 h 10000"/>
              <a:gd name="connsiteX7-351" fmla="*/ 6935 w 9982"/>
              <a:gd name="connsiteY7-352" fmla="*/ 9990 h 10000"/>
              <a:gd name="connsiteX8-353" fmla="*/ 9851 w 9982"/>
              <a:gd name="connsiteY8-354" fmla="*/ 9001 h 10000"/>
              <a:gd name="connsiteX9-355" fmla="*/ 9506 w 9982"/>
              <a:gd name="connsiteY9-356" fmla="*/ 6148 h 10000"/>
              <a:gd name="connsiteX10-357" fmla="*/ 9731 w 9982"/>
              <a:gd name="connsiteY10-358" fmla="*/ 3536 h 10000"/>
              <a:gd name="connsiteX11-359" fmla="*/ 9024 w 9982"/>
              <a:gd name="connsiteY11-360" fmla="*/ 1309 h 10000"/>
              <a:gd name="connsiteX12-361" fmla="*/ 6067 w 9982"/>
              <a:gd name="connsiteY12-362" fmla="*/ 46 h 10000"/>
              <a:gd name="connsiteX13-363" fmla="*/ 2374 w 9982"/>
              <a:gd name="connsiteY13-364" fmla="*/ 329 h 10000"/>
              <a:gd name="connsiteX14-365" fmla="*/ 315 w 9982"/>
              <a:gd name="connsiteY14-366" fmla="*/ 2322 h 10000"/>
              <a:gd name="connsiteX0-367" fmla="*/ 191 w 9876"/>
              <a:gd name="connsiteY0-368" fmla="*/ 2322 h 10000"/>
              <a:gd name="connsiteX1-369" fmla="*/ 131 w 9876"/>
              <a:gd name="connsiteY1-370" fmla="*/ 5285 h 10000"/>
              <a:gd name="connsiteX2-371" fmla="*/ 529 w 9876"/>
              <a:gd name="connsiteY2-372" fmla="*/ 6534 h 10000"/>
              <a:gd name="connsiteX3-373" fmla="*/ 1007 w 9876"/>
              <a:gd name="connsiteY3-374" fmla="*/ 7005 h 10000"/>
              <a:gd name="connsiteX4-375" fmla="*/ 2128 w 9876"/>
              <a:gd name="connsiteY4-376" fmla="*/ 8047 h 10000"/>
              <a:gd name="connsiteX5-377" fmla="*/ 4642 w 9876"/>
              <a:gd name="connsiteY5-378" fmla="*/ 8392 h 10000"/>
              <a:gd name="connsiteX6-379" fmla="*/ 6823 w 9876"/>
              <a:gd name="connsiteY6-380" fmla="*/ 9990 h 10000"/>
              <a:gd name="connsiteX7-381" fmla="*/ 9744 w 9876"/>
              <a:gd name="connsiteY7-382" fmla="*/ 9001 h 10000"/>
              <a:gd name="connsiteX8-383" fmla="*/ 9398 w 9876"/>
              <a:gd name="connsiteY8-384" fmla="*/ 6148 h 10000"/>
              <a:gd name="connsiteX9-385" fmla="*/ 9624 w 9876"/>
              <a:gd name="connsiteY9-386" fmla="*/ 3536 h 10000"/>
              <a:gd name="connsiteX10-387" fmla="*/ 8915 w 9876"/>
              <a:gd name="connsiteY10-388" fmla="*/ 1309 h 10000"/>
              <a:gd name="connsiteX11-389" fmla="*/ 5953 w 9876"/>
              <a:gd name="connsiteY11-390" fmla="*/ 46 h 10000"/>
              <a:gd name="connsiteX12-391" fmla="*/ 2253 w 9876"/>
              <a:gd name="connsiteY12-392" fmla="*/ 329 h 10000"/>
              <a:gd name="connsiteX13-393" fmla="*/ 191 w 9876"/>
              <a:gd name="connsiteY13-394" fmla="*/ 2322 h 10000"/>
              <a:gd name="connsiteX0-395" fmla="*/ 193 w 10000"/>
              <a:gd name="connsiteY0-396" fmla="*/ 2322 h 10000"/>
              <a:gd name="connsiteX1-397" fmla="*/ 133 w 10000"/>
              <a:gd name="connsiteY1-398" fmla="*/ 5285 h 10000"/>
              <a:gd name="connsiteX2-399" fmla="*/ 1020 w 10000"/>
              <a:gd name="connsiteY2-400" fmla="*/ 7005 h 10000"/>
              <a:gd name="connsiteX3-401" fmla="*/ 2155 w 10000"/>
              <a:gd name="connsiteY3-402" fmla="*/ 8047 h 10000"/>
              <a:gd name="connsiteX4-403" fmla="*/ 4700 w 10000"/>
              <a:gd name="connsiteY4-404" fmla="*/ 8392 h 10000"/>
              <a:gd name="connsiteX5-405" fmla="*/ 6909 w 10000"/>
              <a:gd name="connsiteY5-406" fmla="*/ 9990 h 10000"/>
              <a:gd name="connsiteX6-407" fmla="*/ 9866 w 10000"/>
              <a:gd name="connsiteY6-408" fmla="*/ 9001 h 10000"/>
              <a:gd name="connsiteX7-409" fmla="*/ 9516 w 10000"/>
              <a:gd name="connsiteY7-410" fmla="*/ 6148 h 10000"/>
              <a:gd name="connsiteX8-411" fmla="*/ 9745 w 10000"/>
              <a:gd name="connsiteY8-412" fmla="*/ 3536 h 10000"/>
              <a:gd name="connsiteX9-413" fmla="*/ 9027 w 10000"/>
              <a:gd name="connsiteY9-414" fmla="*/ 1309 h 10000"/>
              <a:gd name="connsiteX10-415" fmla="*/ 6028 w 10000"/>
              <a:gd name="connsiteY10-416" fmla="*/ 46 h 10000"/>
              <a:gd name="connsiteX11-417" fmla="*/ 2281 w 10000"/>
              <a:gd name="connsiteY11-418" fmla="*/ 329 h 10000"/>
              <a:gd name="connsiteX12-419" fmla="*/ 193 w 10000"/>
              <a:gd name="connsiteY12-420" fmla="*/ 2322 h 10000"/>
              <a:gd name="connsiteX0-421" fmla="*/ 535 w 9877"/>
              <a:gd name="connsiteY0-422" fmla="*/ 2468 h 10000"/>
              <a:gd name="connsiteX1-423" fmla="*/ 10 w 9877"/>
              <a:gd name="connsiteY1-424" fmla="*/ 5285 h 10000"/>
              <a:gd name="connsiteX2-425" fmla="*/ 897 w 9877"/>
              <a:gd name="connsiteY2-426" fmla="*/ 7005 h 10000"/>
              <a:gd name="connsiteX3-427" fmla="*/ 2032 w 9877"/>
              <a:gd name="connsiteY3-428" fmla="*/ 8047 h 10000"/>
              <a:gd name="connsiteX4-429" fmla="*/ 4577 w 9877"/>
              <a:gd name="connsiteY4-430" fmla="*/ 8392 h 10000"/>
              <a:gd name="connsiteX5-431" fmla="*/ 6786 w 9877"/>
              <a:gd name="connsiteY5-432" fmla="*/ 9990 h 10000"/>
              <a:gd name="connsiteX6-433" fmla="*/ 9743 w 9877"/>
              <a:gd name="connsiteY6-434" fmla="*/ 9001 h 10000"/>
              <a:gd name="connsiteX7-435" fmla="*/ 9393 w 9877"/>
              <a:gd name="connsiteY7-436" fmla="*/ 6148 h 10000"/>
              <a:gd name="connsiteX8-437" fmla="*/ 9622 w 9877"/>
              <a:gd name="connsiteY8-438" fmla="*/ 3536 h 10000"/>
              <a:gd name="connsiteX9-439" fmla="*/ 8904 w 9877"/>
              <a:gd name="connsiteY9-440" fmla="*/ 1309 h 10000"/>
              <a:gd name="connsiteX10-441" fmla="*/ 5905 w 9877"/>
              <a:gd name="connsiteY10-442" fmla="*/ 46 h 10000"/>
              <a:gd name="connsiteX11-443" fmla="*/ 2158 w 9877"/>
              <a:gd name="connsiteY11-444" fmla="*/ 329 h 10000"/>
              <a:gd name="connsiteX12-445" fmla="*/ 535 w 9877"/>
              <a:gd name="connsiteY12-446" fmla="*/ 2468 h 10000"/>
              <a:gd name="connsiteX0-447" fmla="*/ 224 w 9682"/>
              <a:gd name="connsiteY0-448" fmla="*/ 2468 h 10000"/>
              <a:gd name="connsiteX1-449" fmla="*/ 54 w 9682"/>
              <a:gd name="connsiteY1-450" fmla="*/ 5334 h 10000"/>
              <a:gd name="connsiteX2-451" fmla="*/ 590 w 9682"/>
              <a:gd name="connsiteY2-452" fmla="*/ 7005 h 10000"/>
              <a:gd name="connsiteX3-453" fmla="*/ 1739 w 9682"/>
              <a:gd name="connsiteY3-454" fmla="*/ 8047 h 10000"/>
              <a:gd name="connsiteX4-455" fmla="*/ 4316 w 9682"/>
              <a:gd name="connsiteY4-456" fmla="*/ 8392 h 10000"/>
              <a:gd name="connsiteX5-457" fmla="*/ 6553 w 9682"/>
              <a:gd name="connsiteY5-458" fmla="*/ 9990 h 10000"/>
              <a:gd name="connsiteX6-459" fmla="*/ 9546 w 9682"/>
              <a:gd name="connsiteY6-460" fmla="*/ 9001 h 10000"/>
              <a:gd name="connsiteX7-461" fmla="*/ 9192 w 9682"/>
              <a:gd name="connsiteY7-462" fmla="*/ 6148 h 10000"/>
              <a:gd name="connsiteX8-463" fmla="*/ 9424 w 9682"/>
              <a:gd name="connsiteY8-464" fmla="*/ 3536 h 10000"/>
              <a:gd name="connsiteX9-465" fmla="*/ 8697 w 9682"/>
              <a:gd name="connsiteY9-466" fmla="*/ 1309 h 10000"/>
              <a:gd name="connsiteX10-467" fmla="*/ 5661 w 9682"/>
              <a:gd name="connsiteY10-468" fmla="*/ 46 h 10000"/>
              <a:gd name="connsiteX11-469" fmla="*/ 1867 w 9682"/>
              <a:gd name="connsiteY11-470" fmla="*/ 329 h 10000"/>
              <a:gd name="connsiteX12-471" fmla="*/ 224 w 9682"/>
              <a:gd name="connsiteY12-472" fmla="*/ 2468 h 10000"/>
              <a:gd name="connsiteX0-473" fmla="*/ 369 w 9951"/>
              <a:gd name="connsiteY0-474" fmla="*/ 2078 h 10000"/>
              <a:gd name="connsiteX1-475" fmla="*/ 7 w 9951"/>
              <a:gd name="connsiteY1-476" fmla="*/ 5334 h 10000"/>
              <a:gd name="connsiteX2-477" fmla="*/ 560 w 9951"/>
              <a:gd name="connsiteY2-478" fmla="*/ 7005 h 10000"/>
              <a:gd name="connsiteX3-479" fmla="*/ 1747 w 9951"/>
              <a:gd name="connsiteY3-480" fmla="*/ 8047 h 10000"/>
              <a:gd name="connsiteX4-481" fmla="*/ 4409 w 9951"/>
              <a:gd name="connsiteY4-482" fmla="*/ 8392 h 10000"/>
              <a:gd name="connsiteX5-483" fmla="*/ 6719 w 9951"/>
              <a:gd name="connsiteY5-484" fmla="*/ 9990 h 10000"/>
              <a:gd name="connsiteX6-485" fmla="*/ 9811 w 9951"/>
              <a:gd name="connsiteY6-486" fmla="*/ 9001 h 10000"/>
              <a:gd name="connsiteX7-487" fmla="*/ 9445 w 9951"/>
              <a:gd name="connsiteY7-488" fmla="*/ 6148 h 10000"/>
              <a:gd name="connsiteX8-489" fmla="*/ 9685 w 9951"/>
              <a:gd name="connsiteY8-490" fmla="*/ 3536 h 10000"/>
              <a:gd name="connsiteX9-491" fmla="*/ 8934 w 9951"/>
              <a:gd name="connsiteY9-492" fmla="*/ 1309 h 10000"/>
              <a:gd name="connsiteX10-493" fmla="*/ 5798 w 9951"/>
              <a:gd name="connsiteY10-494" fmla="*/ 46 h 10000"/>
              <a:gd name="connsiteX11-495" fmla="*/ 1879 w 9951"/>
              <a:gd name="connsiteY11-496" fmla="*/ 329 h 10000"/>
              <a:gd name="connsiteX12-497" fmla="*/ 369 w 9951"/>
              <a:gd name="connsiteY12-498" fmla="*/ 2078 h 10000"/>
              <a:gd name="connsiteX0-499" fmla="*/ 378 w 10007"/>
              <a:gd name="connsiteY0-500" fmla="*/ 2035 h 9957"/>
              <a:gd name="connsiteX1-501" fmla="*/ 14 w 10007"/>
              <a:gd name="connsiteY1-502" fmla="*/ 5291 h 9957"/>
              <a:gd name="connsiteX2-503" fmla="*/ 570 w 10007"/>
              <a:gd name="connsiteY2-504" fmla="*/ 6962 h 9957"/>
              <a:gd name="connsiteX3-505" fmla="*/ 1763 w 10007"/>
              <a:gd name="connsiteY3-506" fmla="*/ 8004 h 9957"/>
              <a:gd name="connsiteX4-507" fmla="*/ 4438 w 10007"/>
              <a:gd name="connsiteY4-508" fmla="*/ 8349 h 9957"/>
              <a:gd name="connsiteX5-509" fmla="*/ 6759 w 10007"/>
              <a:gd name="connsiteY5-510" fmla="*/ 9947 h 9957"/>
              <a:gd name="connsiteX6-511" fmla="*/ 9866 w 10007"/>
              <a:gd name="connsiteY6-512" fmla="*/ 8958 h 9957"/>
              <a:gd name="connsiteX7-513" fmla="*/ 9499 w 10007"/>
              <a:gd name="connsiteY7-514" fmla="*/ 6105 h 9957"/>
              <a:gd name="connsiteX8-515" fmla="*/ 9740 w 10007"/>
              <a:gd name="connsiteY8-516" fmla="*/ 3493 h 9957"/>
              <a:gd name="connsiteX9-517" fmla="*/ 8985 w 10007"/>
              <a:gd name="connsiteY9-518" fmla="*/ 1266 h 9957"/>
              <a:gd name="connsiteX10-519" fmla="*/ 5834 w 10007"/>
              <a:gd name="connsiteY10-520" fmla="*/ 3 h 9957"/>
              <a:gd name="connsiteX11-521" fmla="*/ 2496 w 10007"/>
              <a:gd name="connsiteY11-522" fmla="*/ 1553 h 9957"/>
              <a:gd name="connsiteX12-523" fmla="*/ 378 w 10007"/>
              <a:gd name="connsiteY12-524" fmla="*/ 2035 h 9957"/>
              <a:gd name="connsiteX0-525" fmla="*/ 378 w 10000"/>
              <a:gd name="connsiteY0-526" fmla="*/ 2044 h 10000"/>
              <a:gd name="connsiteX1-527" fmla="*/ 14 w 10000"/>
              <a:gd name="connsiteY1-528" fmla="*/ 5314 h 10000"/>
              <a:gd name="connsiteX2-529" fmla="*/ 570 w 10000"/>
              <a:gd name="connsiteY2-530" fmla="*/ 6992 h 10000"/>
              <a:gd name="connsiteX3-531" fmla="*/ 1762 w 10000"/>
              <a:gd name="connsiteY3-532" fmla="*/ 8039 h 10000"/>
              <a:gd name="connsiteX4-533" fmla="*/ 4435 w 10000"/>
              <a:gd name="connsiteY4-534" fmla="*/ 8385 h 10000"/>
              <a:gd name="connsiteX5-535" fmla="*/ 6754 w 10000"/>
              <a:gd name="connsiteY5-536" fmla="*/ 9990 h 10000"/>
              <a:gd name="connsiteX6-537" fmla="*/ 9859 w 10000"/>
              <a:gd name="connsiteY6-538" fmla="*/ 8997 h 10000"/>
              <a:gd name="connsiteX7-539" fmla="*/ 9492 w 10000"/>
              <a:gd name="connsiteY7-540" fmla="*/ 6131 h 10000"/>
              <a:gd name="connsiteX8-541" fmla="*/ 9733 w 10000"/>
              <a:gd name="connsiteY8-542" fmla="*/ 3508 h 10000"/>
              <a:gd name="connsiteX9-543" fmla="*/ 8979 w 10000"/>
              <a:gd name="connsiteY9-544" fmla="*/ 1271 h 10000"/>
              <a:gd name="connsiteX10-545" fmla="*/ 5830 w 10000"/>
              <a:gd name="connsiteY10-546" fmla="*/ 3 h 10000"/>
              <a:gd name="connsiteX11-547" fmla="*/ 2494 w 10000"/>
              <a:gd name="connsiteY11-548" fmla="*/ 1560 h 10000"/>
              <a:gd name="connsiteX12-549" fmla="*/ 378 w 10000"/>
              <a:gd name="connsiteY12-550" fmla="*/ 2044 h 10000"/>
              <a:gd name="connsiteX0-551" fmla="*/ 326 w 10023"/>
              <a:gd name="connsiteY0-552" fmla="*/ 2533 h 10000"/>
              <a:gd name="connsiteX1-553" fmla="*/ 37 w 10023"/>
              <a:gd name="connsiteY1-554" fmla="*/ 5314 h 10000"/>
              <a:gd name="connsiteX2-555" fmla="*/ 593 w 10023"/>
              <a:gd name="connsiteY2-556" fmla="*/ 6992 h 10000"/>
              <a:gd name="connsiteX3-557" fmla="*/ 1785 w 10023"/>
              <a:gd name="connsiteY3-558" fmla="*/ 8039 h 10000"/>
              <a:gd name="connsiteX4-559" fmla="*/ 4458 w 10023"/>
              <a:gd name="connsiteY4-560" fmla="*/ 8385 h 10000"/>
              <a:gd name="connsiteX5-561" fmla="*/ 6777 w 10023"/>
              <a:gd name="connsiteY5-562" fmla="*/ 9990 h 10000"/>
              <a:gd name="connsiteX6-563" fmla="*/ 9882 w 10023"/>
              <a:gd name="connsiteY6-564" fmla="*/ 8997 h 10000"/>
              <a:gd name="connsiteX7-565" fmla="*/ 9515 w 10023"/>
              <a:gd name="connsiteY7-566" fmla="*/ 6131 h 10000"/>
              <a:gd name="connsiteX8-567" fmla="*/ 9756 w 10023"/>
              <a:gd name="connsiteY8-568" fmla="*/ 3508 h 10000"/>
              <a:gd name="connsiteX9-569" fmla="*/ 9002 w 10023"/>
              <a:gd name="connsiteY9-570" fmla="*/ 1271 h 10000"/>
              <a:gd name="connsiteX10-571" fmla="*/ 5853 w 10023"/>
              <a:gd name="connsiteY10-572" fmla="*/ 3 h 10000"/>
              <a:gd name="connsiteX11-573" fmla="*/ 2517 w 10023"/>
              <a:gd name="connsiteY11-574" fmla="*/ 1560 h 10000"/>
              <a:gd name="connsiteX12-575" fmla="*/ 326 w 10023"/>
              <a:gd name="connsiteY12-576" fmla="*/ 2533 h 10000"/>
              <a:gd name="connsiteX0-577" fmla="*/ 326 w 10023"/>
              <a:gd name="connsiteY0-578" fmla="*/ 1901 h 9368"/>
              <a:gd name="connsiteX1-579" fmla="*/ 37 w 10023"/>
              <a:gd name="connsiteY1-580" fmla="*/ 4682 h 9368"/>
              <a:gd name="connsiteX2-581" fmla="*/ 593 w 10023"/>
              <a:gd name="connsiteY2-582" fmla="*/ 6360 h 9368"/>
              <a:gd name="connsiteX3-583" fmla="*/ 1785 w 10023"/>
              <a:gd name="connsiteY3-584" fmla="*/ 7407 h 9368"/>
              <a:gd name="connsiteX4-585" fmla="*/ 4458 w 10023"/>
              <a:gd name="connsiteY4-586" fmla="*/ 7753 h 9368"/>
              <a:gd name="connsiteX5-587" fmla="*/ 6777 w 10023"/>
              <a:gd name="connsiteY5-588" fmla="*/ 9358 h 9368"/>
              <a:gd name="connsiteX6-589" fmla="*/ 9882 w 10023"/>
              <a:gd name="connsiteY6-590" fmla="*/ 8365 h 9368"/>
              <a:gd name="connsiteX7-591" fmla="*/ 9515 w 10023"/>
              <a:gd name="connsiteY7-592" fmla="*/ 5499 h 9368"/>
              <a:gd name="connsiteX8-593" fmla="*/ 9756 w 10023"/>
              <a:gd name="connsiteY8-594" fmla="*/ 2876 h 9368"/>
              <a:gd name="connsiteX9-595" fmla="*/ 9002 w 10023"/>
              <a:gd name="connsiteY9-596" fmla="*/ 639 h 9368"/>
              <a:gd name="connsiteX10-597" fmla="*/ 5628 w 10023"/>
              <a:gd name="connsiteY10-598" fmla="*/ 7 h 9368"/>
              <a:gd name="connsiteX11-599" fmla="*/ 2517 w 10023"/>
              <a:gd name="connsiteY11-600" fmla="*/ 928 h 9368"/>
              <a:gd name="connsiteX12-601" fmla="*/ 326 w 10023"/>
              <a:gd name="connsiteY12-602" fmla="*/ 1901 h 9368"/>
              <a:gd name="connsiteX0-603" fmla="*/ 325 w 9734"/>
              <a:gd name="connsiteY0-604" fmla="*/ 2029 h 10093"/>
              <a:gd name="connsiteX1-605" fmla="*/ 37 w 9734"/>
              <a:gd name="connsiteY1-606" fmla="*/ 4998 h 10093"/>
              <a:gd name="connsiteX2-607" fmla="*/ 592 w 9734"/>
              <a:gd name="connsiteY2-608" fmla="*/ 6789 h 10093"/>
              <a:gd name="connsiteX3-609" fmla="*/ 1781 w 9734"/>
              <a:gd name="connsiteY3-610" fmla="*/ 7907 h 10093"/>
              <a:gd name="connsiteX4-611" fmla="*/ 4448 w 9734"/>
              <a:gd name="connsiteY4-612" fmla="*/ 8276 h 10093"/>
              <a:gd name="connsiteX5-613" fmla="*/ 6761 w 9734"/>
              <a:gd name="connsiteY5-614" fmla="*/ 9989 h 10093"/>
              <a:gd name="connsiteX6-615" fmla="*/ 9484 w 9734"/>
              <a:gd name="connsiteY6-616" fmla="*/ 9608 h 10093"/>
              <a:gd name="connsiteX7-617" fmla="*/ 9493 w 9734"/>
              <a:gd name="connsiteY7-618" fmla="*/ 5870 h 10093"/>
              <a:gd name="connsiteX8-619" fmla="*/ 9734 w 9734"/>
              <a:gd name="connsiteY8-620" fmla="*/ 3070 h 10093"/>
              <a:gd name="connsiteX9-621" fmla="*/ 8981 w 9734"/>
              <a:gd name="connsiteY9-622" fmla="*/ 682 h 10093"/>
              <a:gd name="connsiteX10-623" fmla="*/ 5615 w 9734"/>
              <a:gd name="connsiteY10-624" fmla="*/ 7 h 10093"/>
              <a:gd name="connsiteX11-625" fmla="*/ 2511 w 9734"/>
              <a:gd name="connsiteY11-626" fmla="*/ 991 h 10093"/>
              <a:gd name="connsiteX12-627" fmla="*/ 325 w 9734"/>
              <a:gd name="connsiteY12-628" fmla="*/ 2029 h 10093"/>
              <a:gd name="connsiteX0-629" fmla="*/ 334 w 10000"/>
              <a:gd name="connsiteY0-630" fmla="*/ 2010 h 9973"/>
              <a:gd name="connsiteX1-631" fmla="*/ 38 w 10000"/>
              <a:gd name="connsiteY1-632" fmla="*/ 4952 h 9973"/>
              <a:gd name="connsiteX2-633" fmla="*/ 608 w 10000"/>
              <a:gd name="connsiteY2-634" fmla="*/ 6726 h 9973"/>
              <a:gd name="connsiteX3-635" fmla="*/ 1830 w 10000"/>
              <a:gd name="connsiteY3-636" fmla="*/ 7834 h 9973"/>
              <a:gd name="connsiteX4-637" fmla="*/ 4532 w 10000"/>
              <a:gd name="connsiteY4-638" fmla="*/ 8562 h 9973"/>
              <a:gd name="connsiteX5-639" fmla="*/ 6946 w 10000"/>
              <a:gd name="connsiteY5-640" fmla="*/ 9897 h 9973"/>
              <a:gd name="connsiteX6-641" fmla="*/ 9743 w 10000"/>
              <a:gd name="connsiteY6-642" fmla="*/ 9519 h 9973"/>
              <a:gd name="connsiteX7-643" fmla="*/ 9752 w 10000"/>
              <a:gd name="connsiteY7-644" fmla="*/ 5816 h 9973"/>
              <a:gd name="connsiteX8-645" fmla="*/ 10000 w 10000"/>
              <a:gd name="connsiteY8-646" fmla="*/ 3042 h 9973"/>
              <a:gd name="connsiteX9-647" fmla="*/ 9226 w 10000"/>
              <a:gd name="connsiteY9-648" fmla="*/ 676 h 9973"/>
              <a:gd name="connsiteX10-649" fmla="*/ 5768 w 10000"/>
              <a:gd name="connsiteY10-650" fmla="*/ 7 h 9973"/>
              <a:gd name="connsiteX11-651" fmla="*/ 2580 w 10000"/>
              <a:gd name="connsiteY11-652" fmla="*/ 982 h 9973"/>
              <a:gd name="connsiteX12-653" fmla="*/ 334 w 10000"/>
              <a:gd name="connsiteY12-654" fmla="*/ 2010 h 997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10000" h="9973">
                <a:moveTo>
                  <a:pt x="334" y="2010"/>
                </a:moveTo>
                <a:cubicBezTo>
                  <a:pt x="-90" y="2671"/>
                  <a:pt x="-7" y="4166"/>
                  <a:pt x="38" y="4952"/>
                </a:cubicBezTo>
                <a:cubicBezTo>
                  <a:pt x="83" y="5738"/>
                  <a:pt x="308" y="6246"/>
                  <a:pt x="608" y="6726"/>
                </a:cubicBezTo>
                <a:cubicBezTo>
                  <a:pt x="906" y="7207"/>
                  <a:pt x="1176" y="7528"/>
                  <a:pt x="1830" y="7834"/>
                </a:cubicBezTo>
                <a:cubicBezTo>
                  <a:pt x="2484" y="8140"/>
                  <a:pt x="3678" y="8218"/>
                  <a:pt x="4532" y="8562"/>
                </a:cubicBezTo>
                <a:cubicBezTo>
                  <a:pt x="5384" y="8905"/>
                  <a:pt x="6078" y="9738"/>
                  <a:pt x="6946" y="9897"/>
                </a:cubicBezTo>
                <a:cubicBezTo>
                  <a:pt x="7814" y="10056"/>
                  <a:pt x="9200" y="9984"/>
                  <a:pt x="9743" y="9519"/>
                </a:cubicBezTo>
                <a:cubicBezTo>
                  <a:pt x="10214" y="8840"/>
                  <a:pt x="9709" y="6896"/>
                  <a:pt x="9752" y="5816"/>
                </a:cubicBezTo>
                <a:cubicBezTo>
                  <a:pt x="9796" y="4736"/>
                  <a:pt x="9959" y="3695"/>
                  <a:pt x="10000" y="3042"/>
                </a:cubicBezTo>
                <a:cubicBezTo>
                  <a:pt x="9911" y="2184"/>
                  <a:pt x="9932" y="1181"/>
                  <a:pt x="9226" y="676"/>
                </a:cubicBezTo>
                <a:cubicBezTo>
                  <a:pt x="8522" y="170"/>
                  <a:pt x="6876" y="-44"/>
                  <a:pt x="5768" y="7"/>
                </a:cubicBezTo>
                <a:cubicBezTo>
                  <a:pt x="4662" y="58"/>
                  <a:pt x="3493" y="270"/>
                  <a:pt x="2580" y="982"/>
                </a:cubicBezTo>
                <a:cubicBezTo>
                  <a:pt x="1535" y="1383"/>
                  <a:pt x="757" y="1348"/>
                  <a:pt x="334" y="2010"/>
                </a:cubicBezTo>
                <a:close/>
              </a:path>
            </a:pathLst>
          </a:custGeom>
          <a:solidFill>
            <a:srgbClr val="9CE0FA"/>
          </a:solidFill>
          <a:ln>
            <a:noFill/>
          </a:ln>
          <a:effectLst/>
        </p:spPr>
        <p:txBody>
          <a:bodyPr wrap="none"/>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295" name="Freeform 3"/>
          <p:cNvSpPr/>
          <p:nvPr/>
        </p:nvSpPr>
        <p:spPr bwMode="auto">
          <a:xfrm>
            <a:off x="518903" y="2265969"/>
            <a:ext cx="2665809" cy="2065735"/>
          </a:xfrm>
          <a:custGeom>
            <a:avLst/>
            <a:gdLst>
              <a:gd name="T0" fmla="*/ 2147483647 w 2406"/>
              <a:gd name="T1" fmla="*/ 2147483647 h 958"/>
              <a:gd name="T2" fmla="*/ 2147483647 w 2406"/>
              <a:gd name="T3" fmla="*/ 2147483647 h 958"/>
              <a:gd name="T4" fmla="*/ 2147483647 w 2406"/>
              <a:gd name="T5" fmla="*/ 2147483647 h 958"/>
              <a:gd name="T6" fmla="*/ 2147483647 w 2406"/>
              <a:gd name="T7" fmla="*/ 2147483647 h 958"/>
              <a:gd name="T8" fmla="*/ 2147483647 w 2406"/>
              <a:gd name="T9" fmla="*/ 2147483647 h 958"/>
              <a:gd name="T10" fmla="*/ 2147483647 w 2406"/>
              <a:gd name="T11" fmla="*/ 2147483647 h 958"/>
              <a:gd name="T12" fmla="*/ 2147483647 w 2406"/>
              <a:gd name="T13" fmla="*/ 2147483647 h 958"/>
              <a:gd name="T14" fmla="*/ 2147483647 w 2406"/>
              <a:gd name="T15" fmla="*/ 2147483647 h 958"/>
              <a:gd name="T16" fmla="*/ 2147483647 w 2406"/>
              <a:gd name="T17" fmla="*/ 2147483647 h 958"/>
              <a:gd name="T18" fmla="*/ 2147483647 w 2406"/>
              <a:gd name="T19" fmla="*/ 2147483647 h 958"/>
              <a:gd name="T20" fmla="*/ 2147483647 w 2406"/>
              <a:gd name="T21" fmla="*/ 2147483647 h 958"/>
              <a:gd name="T22" fmla="*/ 2147483647 w 2406"/>
              <a:gd name="T23" fmla="*/ 2147483647 h 958"/>
              <a:gd name="T24" fmla="*/ 2147483647 w 2406"/>
              <a:gd name="T25" fmla="*/ 2147483647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9CE0FA"/>
          </a:solidFill>
          <a:ln>
            <a:noFill/>
          </a:ln>
        </p:spPr>
        <p:txBody>
          <a:bodyPr wrap="none" anchor="ct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326" name="Text Box 34"/>
          <p:cNvSpPr txBox="1">
            <a:spLocks noChangeArrowheads="1"/>
          </p:cNvSpPr>
          <p:nvPr/>
        </p:nvSpPr>
        <p:spPr bwMode="auto">
          <a:xfrm>
            <a:off x="3831502" y="2652851"/>
            <a:ext cx="1401445" cy="460375"/>
          </a:xfrm>
          <a:prstGeom prst="rect">
            <a:avLst/>
          </a:prstGeom>
          <a:noFill/>
          <a:ln>
            <a:noFill/>
          </a:ln>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cs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fontAlgn="base">
              <a:spcBef>
                <a:spcPct val="0"/>
              </a:spcBef>
              <a:spcAft>
                <a:spcPct val="0"/>
              </a:spcAft>
            </a:pPr>
            <a:r>
              <a:rPr lang="en-US" sz="1200" i="0" dirty="0">
                <a:solidFill>
                  <a:srgbClr val="000000"/>
                </a:solidFill>
                <a:latin typeface="Arial" panose="020B0604020202020204" pitchFamily="34" charset="0"/>
              </a:rPr>
              <a:t>Comcast network </a:t>
            </a:r>
            <a:endParaRPr lang="en-US" sz="1200" i="0" dirty="0">
              <a:solidFill>
                <a:srgbClr val="000000"/>
              </a:solidFill>
              <a:latin typeface="Arial" panose="020B0604020202020204" pitchFamily="34" charset="0"/>
            </a:endParaRPr>
          </a:p>
          <a:p>
            <a:pPr fontAlgn="base">
              <a:spcBef>
                <a:spcPct val="0"/>
              </a:spcBef>
              <a:spcAft>
                <a:spcPct val="0"/>
              </a:spcAft>
            </a:pPr>
            <a:r>
              <a:rPr lang="en-US" sz="1200" i="0" dirty="0">
                <a:solidFill>
                  <a:srgbClr val="000000"/>
                </a:solidFill>
                <a:latin typeface="Arial" panose="020B0604020202020204" pitchFamily="34" charset="0"/>
              </a:rPr>
              <a:t>68.80.0.0/13</a:t>
            </a:r>
            <a:endParaRPr lang="en-US" sz="1200" i="0" dirty="0">
              <a:solidFill>
                <a:srgbClr val="000000"/>
              </a:solidFill>
              <a:latin typeface="Arial" panose="020B0604020202020204" pitchFamily="34" charset="0"/>
            </a:endParaRPr>
          </a:p>
        </p:txBody>
      </p:sp>
      <p:sp>
        <p:nvSpPr>
          <p:cNvPr id="327" name="Line 36"/>
          <p:cNvSpPr>
            <a:spLocks noChangeShapeType="1"/>
          </p:cNvSpPr>
          <p:nvPr/>
        </p:nvSpPr>
        <p:spPr bwMode="auto">
          <a:xfrm flipV="1">
            <a:off x="2770374" y="3069641"/>
            <a:ext cx="116681" cy="107156"/>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328" name="Line 43"/>
          <p:cNvSpPr>
            <a:spLocks noChangeShapeType="1"/>
          </p:cNvSpPr>
          <p:nvPr/>
        </p:nvSpPr>
        <p:spPr bwMode="auto">
          <a:xfrm flipV="1">
            <a:off x="1938128" y="3199419"/>
            <a:ext cx="521494" cy="0"/>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329" name="Line 44"/>
          <p:cNvSpPr>
            <a:spLocks noChangeShapeType="1"/>
          </p:cNvSpPr>
          <p:nvPr/>
        </p:nvSpPr>
        <p:spPr bwMode="auto">
          <a:xfrm flipV="1">
            <a:off x="2882293" y="2962485"/>
            <a:ext cx="103585" cy="107156"/>
          </a:xfrm>
          <a:prstGeom prst="line">
            <a:avLst/>
          </a:prstGeom>
          <a:noFill/>
          <a:ln w="9525">
            <a:solidFill>
              <a:srgbClr val="000000"/>
            </a:solidFill>
            <a:prstDash val="dash"/>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330" name="Line 48"/>
          <p:cNvSpPr>
            <a:spLocks noChangeShapeType="1"/>
          </p:cNvSpPr>
          <p:nvPr/>
        </p:nvSpPr>
        <p:spPr bwMode="auto">
          <a:xfrm flipV="1">
            <a:off x="2398899" y="3363725"/>
            <a:ext cx="384572" cy="459581"/>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349" name="Line 68"/>
          <p:cNvSpPr>
            <a:spLocks noChangeShapeType="1"/>
          </p:cNvSpPr>
          <p:nvPr/>
        </p:nvSpPr>
        <p:spPr bwMode="auto">
          <a:xfrm flipV="1">
            <a:off x="2752515" y="3508982"/>
            <a:ext cx="1364456" cy="550069"/>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365" name="Line 93"/>
          <p:cNvSpPr>
            <a:spLocks noChangeShapeType="1"/>
          </p:cNvSpPr>
          <p:nvPr/>
        </p:nvSpPr>
        <p:spPr bwMode="auto">
          <a:xfrm flipH="1">
            <a:off x="5404037" y="2936291"/>
            <a:ext cx="195263" cy="194072"/>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366" name="Freeform 94"/>
          <p:cNvSpPr/>
          <p:nvPr/>
        </p:nvSpPr>
        <p:spPr bwMode="auto">
          <a:xfrm>
            <a:off x="877280" y="4421000"/>
            <a:ext cx="4814888" cy="1215629"/>
          </a:xfrm>
          <a:custGeom>
            <a:avLst/>
            <a:gdLst>
              <a:gd name="T0" fmla="*/ 2147483647 w 2406"/>
              <a:gd name="T1" fmla="*/ 2147483647 h 958"/>
              <a:gd name="T2" fmla="*/ 2147483647 w 2406"/>
              <a:gd name="T3" fmla="*/ 2147483647 h 958"/>
              <a:gd name="T4" fmla="*/ 2147483647 w 2406"/>
              <a:gd name="T5" fmla="*/ 2147483647 h 958"/>
              <a:gd name="T6" fmla="*/ 2147483647 w 2406"/>
              <a:gd name="T7" fmla="*/ 2147483647 h 958"/>
              <a:gd name="T8" fmla="*/ 2147483647 w 2406"/>
              <a:gd name="T9" fmla="*/ 2147483647 h 958"/>
              <a:gd name="T10" fmla="*/ 2147483647 w 2406"/>
              <a:gd name="T11" fmla="*/ 2147483647 h 958"/>
              <a:gd name="T12" fmla="*/ 2147483647 w 2406"/>
              <a:gd name="T13" fmla="*/ 2147483647 h 958"/>
              <a:gd name="T14" fmla="*/ 2147483647 w 2406"/>
              <a:gd name="T15" fmla="*/ 2147483647 h 958"/>
              <a:gd name="T16" fmla="*/ 2147483647 w 2406"/>
              <a:gd name="T17" fmla="*/ 2147483647 h 958"/>
              <a:gd name="T18" fmla="*/ 2147483647 w 2406"/>
              <a:gd name="T19" fmla="*/ 2147483647 h 958"/>
              <a:gd name="T20" fmla="*/ 2147483647 w 2406"/>
              <a:gd name="T21" fmla="*/ 2147483647 h 958"/>
              <a:gd name="T22" fmla="*/ 2147483647 w 2406"/>
              <a:gd name="T23" fmla="*/ 2147483647 h 958"/>
              <a:gd name="T24" fmla="*/ 2147483647 w 2406"/>
              <a:gd name="T25" fmla="*/ 2147483647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9CE0FA"/>
          </a:solidFill>
          <a:ln>
            <a:noFill/>
          </a:ln>
        </p:spPr>
        <p:txBody>
          <a:bodyPr wrap="none" anchor="ct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382" name="Line 134"/>
          <p:cNvSpPr>
            <a:spLocks noChangeShapeType="1"/>
          </p:cNvSpPr>
          <p:nvPr/>
        </p:nvSpPr>
        <p:spPr bwMode="auto">
          <a:xfrm flipV="1">
            <a:off x="3420455" y="3617329"/>
            <a:ext cx="881063" cy="1238250"/>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383" name="Text Box 135"/>
          <p:cNvSpPr txBox="1">
            <a:spLocks noChangeArrowheads="1"/>
          </p:cNvSpPr>
          <p:nvPr/>
        </p:nvSpPr>
        <p:spPr bwMode="auto">
          <a:xfrm>
            <a:off x="4078871" y="5074654"/>
            <a:ext cx="1443355" cy="460375"/>
          </a:xfrm>
          <a:prstGeom prst="rect">
            <a:avLst/>
          </a:prstGeom>
          <a:noFill/>
          <a:ln>
            <a:noFill/>
          </a:ln>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cs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fontAlgn="base">
              <a:spcBef>
                <a:spcPct val="0"/>
              </a:spcBef>
              <a:spcAft>
                <a:spcPct val="0"/>
              </a:spcAft>
            </a:pPr>
            <a:r>
              <a:rPr lang="en-US" sz="1200" i="0" dirty="0">
                <a:solidFill>
                  <a:srgbClr val="000000"/>
                </a:solidFill>
                <a:latin typeface="Arial" panose="020B0604020202020204" pitchFamily="34" charset="0"/>
              </a:rPr>
              <a:t>Google</a:t>
            </a:r>
            <a:r>
              <a:rPr lang="ja-JP" altLang="en-US" sz="1200" i="0">
                <a:solidFill>
                  <a:srgbClr val="000000"/>
                </a:solidFill>
                <a:latin typeface="Arial" panose="020B0604020202020204" pitchFamily="34" charset="0"/>
              </a:rPr>
              <a:t>’</a:t>
            </a:r>
            <a:r>
              <a:rPr lang="en-US" altLang="ja-JP" sz="1200" i="0" dirty="0">
                <a:solidFill>
                  <a:srgbClr val="000000"/>
                </a:solidFill>
                <a:latin typeface="Arial" panose="020B0604020202020204" pitchFamily="34" charset="0"/>
              </a:rPr>
              <a:t>s network </a:t>
            </a:r>
            <a:endParaRPr lang="en-US" altLang="ja-JP" sz="1200" i="0" dirty="0">
              <a:solidFill>
                <a:srgbClr val="000000"/>
              </a:solidFill>
              <a:latin typeface="Arial" panose="020B0604020202020204" pitchFamily="34" charset="0"/>
            </a:endParaRPr>
          </a:p>
          <a:p>
            <a:pPr fontAlgn="base">
              <a:spcBef>
                <a:spcPct val="0"/>
              </a:spcBef>
              <a:spcAft>
                <a:spcPct val="0"/>
              </a:spcAft>
            </a:pPr>
            <a:r>
              <a:rPr lang="en-US" sz="1200" i="0" dirty="0">
                <a:solidFill>
                  <a:srgbClr val="000000"/>
                </a:solidFill>
                <a:latin typeface="Arial" panose="020B0604020202020204" pitchFamily="34" charset="0"/>
              </a:rPr>
              <a:t>64.233.160.0/19 </a:t>
            </a:r>
            <a:endParaRPr lang="en-US" sz="1200" i="0" dirty="0">
              <a:solidFill>
                <a:srgbClr val="000000"/>
              </a:solidFill>
              <a:latin typeface="Arial" panose="020B0604020202020204" pitchFamily="34" charset="0"/>
            </a:endParaRPr>
          </a:p>
        </p:txBody>
      </p:sp>
      <p:sp>
        <p:nvSpPr>
          <p:cNvPr id="384" name="Line 136"/>
          <p:cNvSpPr>
            <a:spLocks noChangeShapeType="1"/>
          </p:cNvSpPr>
          <p:nvPr/>
        </p:nvSpPr>
        <p:spPr bwMode="auto">
          <a:xfrm flipV="1">
            <a:off x="2354846" y="4981785"/>
            <a:ext cx="707231" cy="1190"/>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385" name="Text Box 137"/>
          <p:cNvSpPr txBox="1">
            <a:spLocks noChangeArrowheads="1"/>
          </p:cNvSpPr>
          <p:nvPr/>
        </p:nvSpPr>
        <p:spPr bwMode="auto">
          <a:xfrm>
            <a:off x="1539268" y="5275869"/>
            <a:ext cx="1239520" cy="275590"/>
          </a:xfrm>
          <a:prstGeom prst="rect">
            <a:avLst/>
          </a:prstGeom>
          <a:noFill/>
          <a:ln>
            <a:noFill/>
          </a:ln>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cs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fontAlgn="base">
              <a:spcBef>
                <a:spcPct val="0"/>
              </a:spcBef>
              <a:spcAft>
                <a:spcPct val="0"/>
              </a:spcAft>
            </a:pPr>
            <a:r>
              <a:rPr lang="en-US" sz="1200" i="0" dirty="0">
                <a:solidFill>
                  <a:srgbClr val="000000"/>
                </a:solidFill>
                <a:latin typeface="Arial" panose="020B0604020202020204" pitchFamily="34" charset="0"/>
              </a:rPr>
              <a:t>64.233.169.105</a:t>
            </a:r>
            <a:endParaRPr lang="en-US" sz="1200" i="0" dirty="0">
              <a:solidFill>
                <a:srgbClr val="000000"/>
              </a:solidFill>
              <a:latin typeface="Arial" panose="020B0604020202020204" pitchFamily="34" charset="0"/>
            </a:endParaRPr>
          </a:p>
        </p:txBody>
      </p:sp>
      <p:sp>
        <p:nvSpPr>
          <p:cNvPr id="386" name="Text Box 138"/>
          <p:cNvSpPr txBox="1">
            <a:spLocks noChangeArrowheads="1"/>
          </p:cNvSpPr>
          <p:nvPr/>
        </p:nvSpPr>
        <p:spPr bwMode="auto">
          <a:xfrm>
            <a:off x="1515455" y="5055604"/>
            <a:ext cx="927100" cy="275590"/>
          </a:xfrm>
          <a:prstGeom prst="rect">
            <a:avLst/>
          </a:prstGeom>
          <a:noFill/>
          <a:ln>
            <a:noFill/>
          </a:ln>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cs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fontAlgn="base">
              <a:spcBef>
                <a:spcPct val="0"/>
              </a:spcBef>
              <a:spcAft>
                <a:spcPct val="0"/>
              </a:spcAft>
            </a:pPr>
            <a:r>
              <a:rPr lang="en-US" sz="1200" i="0" dirty="0">
                <a:solidFill>
                  <a:srgbClr val="000000"/>
                </a:solidFill>
                <a:latin typeface="Arial" panose="020B0604020202020204" pitchFamily="34" charset="0"/>
              </a:rPr>
              <a:t>web server</a:t>
            </a:r>
            <a:endParaRPr lang="en-US" sz="1200" i="0" dirty="0">
              <a:solidFill>
                <a:srgbClr val="000000"/>
              </a:solidFill>
              <a:latin typeface="Arial" panose="020B0604020202020204" pitchFamily="34" charset="0"/>
            </a:endParaRPr>
          </a:p>
        </p:txBody>
      </p:sp>
      <p:sp>
        <p:nvSpPr>
          <p:cNvPr id="387" name="Text Box 139"/>
          <p:cNvSpPr txBox="1">
            <a:spLocks noChangeArrowheads="1"/>
          </p:cNvSpPr>
          <p:nvPr/>
        </p:nvSpPr>
        <p:spPr bwMode="auto">
          <a:xfrm>
            <a:off x="4593641" y="2329142"/>
            <a:ext cx="969645" cy="460375"/>
          </a:xfrm>
          <a:prstGeom prst="rect">
            <a:avLst/>
          </a:prstGeom>
          <a:noFill/>
          <a:ln>
            <a:noFill/>
          </a:ln>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cs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fontAlgn="base">
              <a:spcBef>
                <a:spcPct val="0"/>
              </a:spcBef>
              <a:spcAft>
                <a:spcPct val="0"/>
              </a:spcAft>
            </a:pPr>
            <a:r>
              <a:rPr lang="en-US" sz="1200" i="0" dirty="0">
                <a:solidFill>
                  <a:srgbClr val="000000"/>
                </a:solidFill>
                <a:latin typeface="Arial" panose="020B0604020202020204" pitchFamily="34" charset="0"/>
              </a:rPr>
              <a:t>DNS server</a:t>
            </a:r>
            <a:endParaRPr lang="en-US" sz="1200" i="0" dirty="0">
              <a:solidFill>
                <a:srgbClr val="000000"/>
              </a:solidFill>
              <a:latin typeface="Arial" panose="020B0604020202020204" pitchFamily="34" charset="0"/>
            </a:endParaRPr>
          </a:p>
          <a:p>
            <a:pPr fontAlgn="base">
              <a:spcBef>
                <a:spcPct val="0"/>
              </a:spcBef>
              <a:spcAft>
                <a:spcPct val="0"/>
              </a:spcAft>
            </a:pPr>
            <a:endParaRPr lang="en-US" sz="1200" i="0" dirty="0">
              <a:solidFill>
                <a:srgbClr val="000000"/>
              </a:solidFill>
              <a:latin typeface="Arial" panose="020B0604020202020204" pitchFamily="34" charset="0"/>
            </a:endParaRPr>
          </a:p>
        </p:txBody>
      </p:sp>
      <p:grpSp>
        <p:nvGrpSpPr>
          <p:cNvPr id="406" name="Group 167"/>
          <p:cNvGrpSpPr/>
          <p:nvPr/>
        </p:nvGrpSpPr>
        <p:grpSpPr bwMode="auto">
          <a:xfrm flipH="1">
            <a:off x="4418199" y="3607804"/>
            <a:ext cx="300038" cy="114300"/>
            <a:chOff x="3228" y="1776"/>
            <a:chExt cx="252" cy="96"/>
          </a:xfrm>
        </p:grpSpPr>
        <p:sp>
          <p:nvSpPr>
            <p:cNvPr id="407" name="Line 168"/>
            <p:cNvSpPr>
              <a:spLocks noChangeShapeType="1"/>
            </p:cNvSpPr>
            <p:nvPr/>
          </p:nvSpPr>
          <p:spPr bwMode="auto">
            <a:xfrm flipV="1">
              <a:off x="3339" y="1776"/>
              <a:ext cx="141" cy="51"/>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408" name="Line 169"/>
            <p:cNvSpPr>
              <a:spLocks noChangeShapeType="1"/>
            </p:cNvSpPr>
            <p:nvPr/>
          </p:nvSpPr>
          <p:spPr bwMode="auto">
            <a:xfrm flipV="1">
              <a:off x="3228" y="1833"/>
              <a:ext cx="102" cy="39"/>
            </a:xfrm>
            <a:prstGeom prst="line">
              <a:avLst/>
            </a:prstGeom>
            <a:noFill/>
            <a:ln w="9525">
              <a:solidFill>
                <a:srgbClr val="000000"/>
              </a:solidFill>
              <a:prstDash val="dash"/>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grpSp>
      <p:grpSp>
        <p:nvGrpSpPr>
          <p:cNvPr id="409" name="Group 170"/>
          <p:cNvGrpSpPr/>
          <p:nvPr/>
        </p:nvGrpSpPr>
        <p:grpSpPr bwMode="auto">
          <a:xfrm flipH="1" flipV="1">
            <a:off x="4532499" y="3214898"/>
            <a:ext cx="300038" cy="114300"/>
            <a:chOff x="3228" y="1776"/>
            <a:chExt cx="252" cy="96"/>
          </a:xfrm>
        </p:grpSpPr>
        <p:sp>
          <p:nvSpPr>
            <p:cNvPr id="410" name="Line 171"/>
            <p:cNvSpPr>
              <a:spLocks noChangeShapeType="1"/>
            </p:cNvSpPr>
            <p:nvPr/>
          </p:nvSpPr>
          <p:spPr bwMode="auto">
            <a:xfrm flipV="1">
              <a:off x="3339" y="1776"/>
              <a:ext cx="141" cy="51"/>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411" name="Line 172"/>
            <p:cNvSpPr>
              <a:spLocks noChangeShapeType="1"/>
            </p:cNvSpPr>
            <p:nvPr/>
          </p:nvSpPr>
          <p:spPr bwMode="auto">
            <a:xfrm flipV="1">
              <a:off x="3228" y="1833"/>
              <a:ext cx="102" cy="39"/>
            </a:xfrm>
            <a:prstGeom prst="line">
              <a:avLst/>
            </a:prstGeom>
            <a:noFill/>
            <a:ln w="9525">
              <a:solidFill>
                <a:srgbClr val="000000"/>
              </a:solidFill>
              <a:prstDash val="dash"/>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grpSp>
      <p:grpSp>
        <p:nvGrpSpPr>
          <p:cNvPr id="412" name="Group 173"/>
          <p:cNvGrpSpPr/>
          <p:nvPr/>
        </p:nvGrpSpPr>
        <p:grpSpPr bwMode="auto">
          <a:xfrm flipH="1" flipV="1">
            <a:off x="6107696" y="3732819"/>
            <a:ext cx="300038" cy="114300"/>
            <a:chOff x="3228" y="1776"/>
            <a:chExt cx="252" cy="96"/>
          </a:xfrm>
        </p:grpSpPr>
        <p:sp>
          <p:nvSpPr>
            <p:cNvPr id="413" name="Line 174"/>
            <p:cNvSpPr>
              <a:spLocks noChangeShapeType="1"/>
            </p:cNvSpPr>
            <p:nvPr/>
          </p:nvSpPr>
          <p:spPr bwMode="auto">
            <a:xfrm flipV="1">
              <a:off x="3339" y="1776"/>
              <a:ext cx="141" cy="51"/>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414" name="Line 175"/>
            <p:cNvSpPr>
              <a:spLocks noChangeShapeType="1"/>
            </p:cNvSpPr>
            <p:nvPr/>
          </p:nvSpPr>
          <p:spPr bwMode="auto">
            <a:xfrm flipV="1">
              <a:off x="3228" y="1833"/>
              <a:ext cx="102" cy="39"/>
            </a:xfrm>
            <a:prstGeom prst="line">
              <a:avLst/>
            </a:prstGeom>
            <a:noFill/>
            <a:ln w="9525">
              <a:solidFill>
                <a:srgbClr val="000000"/>
              </a:solidFill>
              <a:prstDash val="dash"/>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grpSp>
      <p:grpSp>
        <p:nvGrpSpPr>
          <p:cNvPr id="415" name="Group 176"/>
          <p:cNvGrpSpPr/>
          <p:nvPr/>
        </p:nvGrpSpPr>
        <p:grpSpPr bwMode="auto">
          <a:xfrm flipV="1">
            <a:off x="5489762" y="3747107"/>
            <a:ext cx="221456" cy="85725"/>
            <a:chOff x="3228" y="1776"/>
            <a:chExt cx="252" cy="96"/>
          </a:xfrm>
        </p:grpSpPr>
        <p:sp>
          <p:nvSpPr>
            <p:cNvPr id="416" name="Line 177"/>
            <p:cNvSpPr>
              <a:spLocks noChangeShapeType="1"/>
            </p:cNvSpPr>
            <p:nvPr/>
          </p:nvSpPr>
          <p:spPr bwMode="auto">
            <a:xfrm flipV="1">
              <a:off x="3339" y="1776"/>
              <a:ext cx="141" cy="51"/>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417" name="Line 178"/>
            <p:cNvSpPr>
              <a:spLocks noChangeShapeType="1"/>
            </p:cNvSpPr>
            <p:nvPr/>
          </p:nvSpPr>
          <p:spPr bwMode="auto">
            <a:xfrm flipV="1">
              <a:off x="3228" y="1833"/>
              <a:ext cx="102" cy="39"/>
            </a:xfrm>
            <a:prstGeom prst="line">
              <a:avLst/>
            </a:prstGeom>
            <a:noFill/>
            <a:ln w="9525">
              <a:solidFill>
                <a:srgbClr val="000000"/>
              </a:solidFill>
              <a:prstDash val="dash"/>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grpSp>
      <p:grpSp>
        <p:nvGrpSpPr>
          <p:cNvPr id="418" name="Group 179"/>
          <p:cNvGrpSpPr/>
          <p:nvPr/>
        </p:nvGrpSpPr>
        <p:grpSpPr bwMode="auto">
          <a:xfrm rot="409689" flipH="1" flipV="1">
            <a:off x="5693359" y="3254188"/>
            <a:ext cx="339328" cy="42863"/>
            <a:chOff x="3228" y="1776"/>
            <a:chExt cx="252" cy="96"/>
          </a:xfrm>
        </p:grpSpPr>
        <p:sp>
          <p:nvSpPr>
            <p:cNvPr id="419" name="Line 180"/>
            <p:cNvSpPr>
              <a:spLocks noChangeShapeType="1"/>
            </p:cNvSpPr>
            <p:nvPr/>
          </p:nvSpPr>
          <p:spPr bwMode="auto">
            <a:xfrm flipV="1">
              <a:off x="3339" y="1776"/>
              <a:ext cx="141" cy="51"/>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420" name="Line 181"/>
            <p:cNvSpPr>
              <a:spLocks noChangeShapeType="1"/>
            </p:cNvSpPr>
            <p:nvPr/>
          </p:nvSpPr>
          <p:spPr bwMode="auto">
            <a:xfrm flipV="1">
              <a:off x="3228" y="1833"/>
              <a:ext cx="102" cy="39"/>
            </a:xfrm>
            <a:prstGeom prst="line">
              <a:avLst/>
            </a:prstGeom>
            <a:noFill/>
            <a:ln w="9525">
              <a:solidFill>
                <a:srgbClr val="000000"/>
              </a:solidFill>
              <a:prstDash val="dash"/>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grpSp>
      <p:grpSp>
        <p:nvGrpSpPr>
          <p:cNvPr id="421" name="Group 182"/>
          <p:cNvGrpSpPr/>
          <p:nvPr/>
        </p:nvGrpSpPr>
        <p:grpSpPr bwMode="auto">
          <a:xfrm>
            <a:off x="5050421" y="3407779"/>
            <a:ext cx="221456" cy="85725"/>
            <a:chOff x="3228" y="1776"/>
            <a:chExt cx="252" cy="96"/>
          </a:xfrm>
        </p:grpSpPr>
        <p:sp>
          <p:nvSpPr>
            <p:cNvPr id="422" name="Line 183"/>
            <p:cNvSpPr>
              <a:spLocks noChangeShapeType="1"/>
            </p:cNvSpPr>
            <p:nvPr/>
          </p:nvSpPr>
          <p:spPr bwMode="auto">
            <a:xfrm flipV="1">
              <a:off x="3339" y="1776"/>
              <a:ext cx="141" cy="51"/>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423" name="Line 184"/>
            <p:cNvSpPr>
              <a:spLocks noChangeShapeType="1"/>
            </p:cNvSpPr>
            <p:nvPr/>
          </p:nvSpPr>
          <p:spPr bwMode="auto">
            <a:xfrm flipV="1">
              <a:off x="3228" y="1833"/>
              <a:ext cx="102" cy="39"/>
            </a:xfrm>
            <a:prstGeom prst="line">
              <a:avLst/>
            </a:prstGeom>
            <a:noFill/>
            <a:ln w="9525">
              <a:solidFill>
                <a:srgbClr val="000000"/>
              </a:solidFill>
              <a:prstDash val="dash"/>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grpSp>
      <p:grpSp>
        <p:nvGrpSpPr>
          <p:cNvPr id="424" name="Group 185"/>
          <p:cNvGrpSpPr/>
          <p:nvPr/>
        </p:nvGrpSpPr>
        <p:grpSpPr bwMode="auto">
          <a:xfrm flipH="1">
            <a:off x="5529053" y="3407779"/>
            <a:ext cx="221456" cy="85725"/>
            <a:chOff x="3228" y="1776"/>
            <a:chExt cx="252" cy="96"/>
          </a:xfrm>
        </p:grpSpPr>
        <p:sp>
          <p:nvSpPr>
            <p:cNvPr id="425" name="Line 186"/>
            <p:cNvSpPr>
              <a:spLocks noChangeShapeType="1"/>
            </p:cNvSpPr>
            <p:nvPr/>
          </p:nvSpPr>
          <p:spPr bwMode="auto">
            <a:xfrm flipV="1">
              <a:off x="3339" y="1776"/>
              <a:ext cx="141" cy="51"/>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426" name="Line 187"/>
            <p:cNvSpPr>
              <a:spLocks noChangeShapeType="1"/>
            </p:cNvSpPr>
            <p:nvPr/>
          </p:nvSpPr>
          <p:spPr bwMode="auto">
            <a:xfrm flipV="1">
              <a:off x="3228" y="1833"/>
              <a:ext cx="102" cy="39"/>
            </a:xfrm>
            <a:prstGeom prst="line">
              <a:avLst/>
            </a:prstGeom>
            <a:noFill/>
            <a:ln w="9525">
              <a:solidFill>
                <a:srgbClr val="000000"/>
              </a:solidFill>
              <a:prstDash val="dash"/>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grpSp>
      <p:grpSp>
        <p:nvGrpSpPr>
          <p:cNvPr id="427" name="Group 188"/>
          <p:cNvGrpSpPr/>
          <p:nvPr/>
        </p:nvGrpSpPr>
        <p:grpSpPr bwMode="auto">
          <a:xfrm>
            <a:off x="4339618" y="4868675"/>
            <a:ext cx="221456" cy="85725"/>
            <a:chOff x="3228" y="1776"/>
            <a:chExt cx="252" cy="96"/>
          </a:xfrm>
        </p:grpSpPr>
        <p:sp>
          <p:nvSpPr>
            <p:cNvPr id="428" name="Line 189"/>
            <p:cNvSpPr>
              <a:spLocks noChangeShapeType="1"/>
            </p:cNvSpPr>
            <p:nvPr/>
          </p:nvSpPr>
          <p:spPr bwMode="auto">
            <a:xfrm flipV="1">
              <a:off x="3339" y="1776"/>
              <a:ext cx="141" cy="51"/>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429" name="Line 190"/>
            <p:cNvSpPr>
              <a:spLocks noChangeShapeType="1"/>
            </p:cNvSpPr>
            <p:nvPr/>
          </p:nvSpPr>
          <p:spPr bwMode="auto">
            <a:xfrm flipV="1">
              <a:off x="3228" y="1833"/>
              <a:ext cx="102" cy="39"/>
            </a:xfrm>
            <a:prstGeom prst="line">
              <a:avLst/>
            </a:prstGeom>
            <a:noFill/>
            <a:ln w="9525">
              <a:solidFill>
                <a:srgbClr val="000000"/>
              </a:solidFill>
              <a:prstDash val="dash"/>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grpSp>
      <p:grpSp>
        <p:nvGrpSpPr>
          <p:cNvPr id="430" name="Group 191"/>
          <p:cNvGrpSpPr/>
          <p:nvPr/>
        </p:nvGrpSpPr>
        <p:grpSpPr bwMode="auto">
          <a:xfrm flipH="1">
            <a:off x="4818249" y="4868675"/>
            <a:ext cx="221456" cy="85725"/>
            <a:chOff x="3228" y="1776"/>
            <a:chExt cx="252" cy="96"/>
          </a:xfrm>
        </p:grpSpPr>
        <p:sp>
          <p:nvSpPr>
            <p:cNvPr id="431" name="Line 192"/>
            <p:cNvSpPr>
              <a:spLocks noChangeShapeType="1"/>
            </p:cNvSpPr>
            <p:nvPr/>
          </p:nvSpPr>
          <p:spPr bwMode="auto">
            <a:xfrm flipV="1">
              <a:off x="3339" y="1776"/>
              <a:ext cx="141" cy="51"/>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432" name="Line 193"/>
            <p:cNvSpPr>
              <a:spLocks noChangeShapeType="1"/>
            </p:cNvSpPr>
            <p:nvPr/>
          </p:nvSpPr>
          <p:spPr bwMode="auto">
            <a:xfrm flipV="1">
              <a:off x="3228" y="1833"/>
              <a:ext cx="102" cy="39"/>
            </a:xfrm>
            <a:prstGeom prst="line">
              <a:avLst/>
            </a:prstGeom>
            <a:noFill/>
            <a:ln w="9525">
              <a:solidFill>
                <a:srgbClr val="000000"/>
              </a:solidFill>
              <a:prstDash val="dash"/>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grpSp>
      <p:grpSp>
        <p:nvGrpSpPr>
          <p:cNvPr id="433" name="Group 194"/>
          <p:cNvGrpSpPr/>
          <p:nvPr/>
        </p:nvGrpSpPr>
        <p:grpSpPr bwMode="auto">
          <a:xfrm>
            <a:off x="3014453" y="5136566"/>
            <a:ext cx="221456" cy="85725"/>
            <a:chOff x="3228" y="1776"/>
            <a:chExt cx="252" cy="96"/>
          </a:xfrm>
        </p:grpSpPr>
        <p:sp>
          <p:nvSpPr>
            <p:cNvPr id="434" name="Line 195"/>
            <p:cNvSpPr>
              <a:spLocks noChangeShapeType="1"/>
            </p:cNvSpPr>
            <p:nvPr/>
          </p:nvSpPr>
          <p:spPr bwMode="auto">
            <a:xfrm flipV="1">
              <a:off x="3339" y="1776"/>
              <a:ext cx="141" cy="51"/>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435" name="Line 196"/>
            <p:cNvSpPr>
              <a:spLocks noChangeShapeType="1"/>
            </p:cNvSpPr>
            <p:nvPr/>
          </p:nvSpPr>
          <p:spPr bwMode="auto">
            <a:xfrm flipV="1">
              <a:off x="3228" y="1833"/>
              <a:ext cx="102" cy="39"/>
            </a:xfrm>
            <a:prstGeom prst="line">
              <a:avLst/>
            </a:prstGeom>
            <a:noFill/>
            <a:ln w="9525">
              <a:solidFill>
                <a:srgbClr val="000000"/>
              </a:solidFill>
              <a:prstDash val="dash"/>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grpSp>
      <p:grpSp>
        <p:nvGrpSpPr>
          <p:cNvPr id="436" name="Group 197"/>
          <p:cNvGrpSpPr/>
          <p:nvPr/>
        </p:nvGrpSpPr>
        <p:grpSpPr bwMode="auto">
          <a:xfrm flipH="1">
            <a:off x="3493084" y="5136566"/>
            <a:ext cx="221456" cy="85725"/>
            <a:chOff x="3228" y="1776"/>
            <a:chExt cx="252" cy="96"/>
          </a:xfrm>
        </p:grpSpPr>
        <p:sp>
          <p:nvSpPr>
            <p:cNvPr id="437" name="Line 198"/>
            <p:cNvSpPr>
              <a:spLocks noChangeShapeType="1"/>
            </p:cNvSpPr>
            <p:nvPr/>
          </p:nvSpPr>
          <p:spPr bwMode="auto">
            <a:xfrm flipV="1">
              <a:off x="3339" y="1776"/>
              <a:ext cx="141" cy="51"/>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438" name="Line 199"/>
            <p:cNvSpPr>
              <a:spLocks noChangeShapeType="1"/>
            </p:cNvSpPr>
            <p:nvPr/>
          </p:nvSpPr>
          <p:spPr bwMode="auto">
            <a:xfrm flipV="1">
              <a:off x="3228" y="1833"/>
              <a:ext cx="102" cy="39"/>
            </a:xfrm>
            <a:prstGeom prst="line">
              <a:avLst/>
            </a:prstGeom>
            <a:noFill/>
            <a:ln w="9525">
              <a:solidFill>
                <a:srgbClr val="000000"/>
              </a:solidFill>
              <a:prstDash val="dash"/>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grpSp>
      <p:grpSp>
        <p:nvGrpSpPr>
          <p:cNvPr id="439" name="Group 200"/>
          <p:cNvGrpSpPr/>
          <p:nvPr/>
        </p:nvGrpSpPr>
        <p:grpSpPr bwMode="auto">
          <a:xfrm flipH="1" flipV="1">
            <a:off x="3646674" y="4915110"/>
            <a:ext cx="221456" cy="85725"/>
            <a:chOff x="3228" y="1776"/>
            <a:chExt cx="252" cy="96"/>
          </a:xfrm>
        </p:grpSpPr>
        <p:sp>
          <p:nvSpPr>
            <p:cNvPr id="440" name="Line 201"/>
            <p:cNvSpPr>
              <a:spLocks noChangeShapeType="1"/>
            </p:cNvSpPr>
            <p:nvPr/>
          </p:nvSpPr>
          <p:spPr bwMode="auto">
            <a:xfrm flipV="1">
              <a:off x="3339" y="1776"/>
              <a:ext cx="141" cy="51"/>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441" name="Line 202"/>
            <p:cNvSpPr>
              <a:spLocks noChangeShapeType="1"/>
            </p:cNvSpPr>
            <p:nvPr/>
          </p:nvSpPr>
          <p:spPr bwMode="auto">
            <a:xfrm flipV="1">
              <a:off x="3228" y="1833"/>
              <a:ext cx="102" cy="39"/>
            </a:xfrm>
            <a:prstGeom prst="line">
              <a:avLst/>
            </a:prstGeom>
            <a:noFill/>
            <a:ln w="9525">
              <a:solidFill>
                <a:srgbClr val="000000"/>
              </a:solidFill>
              <a:prstDash val="dash"/>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grpSp>
      <p:sp>
        <p:nvSpPr>
          <p:cNvPr id="442" name="Text Box 34"/>
          <p:cNvSpPr txBox="1">
            <a:spLocks noChangeArrowheads="1"/>
          </p:cNvSpPr>
          <p:nvPr/>
        </p:nvSpPr>
        <p:spPr bwMode="auto">
          <a:xfrm>
            <a:off x="661007" y="3607384"/>
            <a:ext cx="1240155" cy="460375"/>
          </a:xfrm>
          <a:prstGeom prst="rect">
            <a:avLst/>
          </a:prstGeom>
          <a:noFill/>
          <a:ln>
            <a:noFill/>
          </a:ln>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cs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fontAlgn="base">
              <a:spcBef>
                <a:spcPct val="0"/>
              </a:spcBef>
              <a:spcAft>
                <a:spcPct val="0"/>
              </a:spcAft>
            </a:pPr>
            <a:r>
              <a:rPr lang="en-US" sz="1200" i="0" dirty="0">
                <a:solidFill>
                  <a:srgbClr val="000000"/>
                </a:solidFill>
                <a:latin typeface="Arial" panose="020B0604020202020204" pitchFamily="34" charset="0"/>
              </a:rPr>
              <a:t>school network </a:t>
            </a:r>
            <a:endParaRPr lang="en-US" sz="1200" i="0" dirty="0">
              <a:solidFill>
                <a:srgbClr val="000000"/>
              </a:solidFill>
              <a:latin typeface="Arial" panose="020B0604020202020204" pitchFamily="34" charset="0"/>
            </a:endParaRPr>
          </a:p>
          <a:p>
            <a:pPr fontAlgn="base">
              <a:spcBef>
                <a:spcPct val="0"/>
              </a:spcBef>
              <a:spcAft>
                <a:spcPct val="0"/>
              </a:spcAft>
            </a:pPr>
            <a:r>
              <a:rPr lang="en-US" sz="1200" i="0" dirty="0">
                <a:solidFill>
                  <a:srgbClr val="000000"/>
                </a:solidFill>
                <a:latin typeface="Arial" panose="020B0604020202020204" pitchFamily="34" charset="0"/>
              </a:rPr>
              <a:t>68.80.2.0/24</a:t>
            </a:r>
            <a:endParaRPr lang="en-US" sz="1200" i="0" dirty="0">
              <a:solidFill>
                <a:srgbClr val="000000"/>
              </a:solidFill>
              <a:latin typeface="Arial" panose="020B0604020202020204" pitchFamily="34" charset="0"/>
            </a:endParaRPr>
          </a:p>
        </p:txBody>
      </p:sp>
      <p:grpSp>
        <p:nvGrpSpPr>
          <p:cNvPr id="445" name="Group 405"/>
          <p:cNvGrpSpPr/>
          <p:nvPr/>
        </p:nvGrpSpPr>
        <p:grpSpPr bwMode="auto">
          <a:xfrm>
            <a:off x="637265" y="2262116"/>
            <a:ext cx="1104901" cy="839391"/>
            <a:chOff x="135" y="833"/>
            <a:chExt cx="928" cy="705"/>
          </a:xfrm>
        </p:grpSpPr>
        <p:grpSp>
          <p:nvGrpSpPr>
            <p:cNvPr id="446" name="Group 400"/>
            <p:cNvGrpSpPr/>
            <p:nvPr/>
          </p:nvGrpSpPr>
          <p:grpSpPr bwMode="auto">
            <a:xfrm>
              <a:off x="135" y="833"/>
              <a:ext cx="928" cy="705"/>
              <a:chOff x="135" y="833"/>
              <a:chExt cx="928" cy="705"/>
            </a:xfrm>
          </p:grpSpPr>
          <p:sp>
            <p:nvSpPr>
              <p:cNvPr id="448" name="Freeform 398"/>
              <p:cNvSpPr/>
              <p:nvPr/>
            </p:nvSpPr>
            <p:spPr bwMode="auto">
              <a:xfrm>
                <a:off x="135" y="836"/>
                <a:ext cx="928" cy="702"/>
              </a:xfrm>
              <a:custGeom>
                <a:avLst/>
                <a:gdLst>
                  <a:gd name="T0" fmla="*/ 861 w 861"/>
                  <a:gd name="T1" fmla="*/ 772 h 772"/>
                  <a:gd name="T2" fmla="*/ 0 w 861"/>
                  <a:gd name="T3" fmla="*/ 557 h 772"/>
                  <a:gd name="T4" fmla="*/ 532 w 861"/>
                  <a:gd name="T5" fmla="*/ 405 h 772"/>
                  <a:gd name="T6" fmla="*/ 652 w 861"/>
                  <a:gd name="T7" fmla="*/ 0 h 772"/>
                  <a:gd name="T8" fmla="*/ 861 w 861"/>
                  <a:gd name="T9" fmla="*/ 772 h 772"/>
                  <a:gd name="T10" fmla="*/ 0 60000 65536"/>
                  <a:gd name="T11" fmla="*/ 0 60000 65536"/>
                  <a:gd name="T12" fmla="*/ 0 60000 65536"/>
                  <a:gd name="T13" fmla="*/ 0 60000 65536"/>
                  <a:gd name="T14" fmla="*/ 0 60000 65536"/>
                  <a:gd name="connsiteX0" fmla="*/ 10000 w 10000"/>
                  <a:gd name="connsiteY0" fmla="*/ 10000 h 10000"/>
                  <a:gd name="connsiteX1" fmla="*/ 0 w 10000"/>
                  <a:gd name="connsiteY1" fmla="*/ 7215 h 10000"/>
                  <a:gd name="connsiteX2" fmla="*/ 6179 w 10000"/>
                  <a:gd name="connsiteY2" fmla="*/ 5246 h 10000"/>
                  <a:gd name="connsiteX3" fmla="*/ 7573 w 10000"/>
                  <a:gd name="connsiteY3" fmla="*/ 0 h 10000"/>
                  <a:gd name="connsiteX4" fmla="*/ 9561 w 10000"/>
                  <a:gd name="connsiteY4" fmla="*/ 7933 h 10000"/>
                  <a:gd name="connsiteX5" fmla="*/ 10000 w 10000"/>
                  <a:gd name="connsiteY5" fmla="*/ 10000 h 10000"/>
                  <a:gd name="connsiteX0-1" fmla="*/ 10000 w 10180"/>
                  <a:gd name="connsiteY0-2" fmla="*/ 10000 h 10000"/>
                  <a:gd name="connsiteX1-3" fmla="*/ 0 w 10180"/>
                  <a:gd name="connsiteY1-4" fmla="*/ 7215 h 10000"/>
                  <a:gd name="connsiteX2-5" fmla="*/ 6179 w 10180"/>
                  <a:gd name="connsiteY2-6" fmla="*/ 5246 h 10000"/>
                  <a:gd name="connsiteX3-7" fmla="*/ 7573 w 10180"/>
                  <a:gd name="connsiteY3-8" fmla="*/ 0 h 10000"/>
                  <a:gd name="connsiteX4-9" fmla="*/ 10151 w 10180"/>
                  <a:gd name="connsiteY4-10" fmla="*/ 8116 h 10000"/>
                  <a:gd name="connsiteX5-11" fmla="*/ 10000 w 10180"/>
                  <a:gd name="connsiteY5-12" fmla="*/ 10000 h 10000"/>
                  <a:gd name="connsiteX0-13" fmla="*/ 9573 w 10167"/>
                  <a:gd name="connsiteY0-14" fmla="*/ 10658 h 10658"/>
                  <a:gd name="connsiteX1-15" fmla="*/ 0 w 10167"/>
                  <a:gd name="connsiteY1-16" fmla="*/ 7215 h 10658"/>
                  <a:gd name="connsiteX2-17" fmla="*/ 6179 w 10167"/>
                  <a:gd name="connsiteY2-18" fmla="*/ 5246 h 10658"/>
                  <a:gd name="connsiteX3-19" fmla="*/ 7573 w 10167"/>
                  <a:gd name="connsiteY3-20" fmla="*/ 0 h 10658"/>
                  <a:gd name="connsiteX4-21" fmla="*/ 10151 w 10167"/>
                  <a:gd name="connsiteY4-22" fmla="*/ 8116 h 10658"/>
                  <a:gd name="connsiteX5-23" fmla="*/ 9573 w 10167"/>
                  <a:gd name="connsiteY5-24" fmla="*/ 10658 h 10658"/>
                  <a:gd name="connsiteX0-25" fmla="*/ 9573 w 10167"/>
                  <a:gd name="connsiteY0-26" fmla="*/ 10658 h 10658"/>
                  <a:gd name="connsiteX1-27" fmla="*/ 0 w 10167"/>
                  <a:gd name="connsiteY1-28" fmla="*/ 7215 h 10658"/>
                  <a:gd name="connsiteX2-29" fmla="*/ 7688 w 10167"/>
                  <a:gd name="connsiteY2-30" fmla="*/ 7111 h 10658"/>
                  <a:gd name="connsiteX3-31" fmla="*/ 7573 w 10167"/>
                  <a:gd name="connsiteY3-32" fmla="*/ 0 h 10658"/>
                  <a:gd name="connsiteX4-33" fmla="*/ 10151 w 10167"/>
                  <a:gd name="connsiteY4-34" fmla="*/ 8116 h 10658"/>
                  <a:gd name="connsiteX5-35" fmla="*/ 9573 w 10167"/>
                  <a:gd name="connsiteY5-36" fmla="*/ 10658 h 10658"/>
                  <a:gd name="connsiteX0-37" fmla="*/ 10065 w 10659"/>
                  <a:gd name="connsiteY0-38" fmla="*/ 10658 h 10658"/>
                  <a:gd name="connsiteX1-39" fmla="*/ 0 w 10659"/>
                  <a:gd name="connsiteY1-40" fmla="*/ 7178 h 10658"/>
                  <a:gd name="connsiteX2-41" fmla="*/ 8180 w 10659"/>
                  <a:gd name="connsiteY2-42" fmla="*/ 7111 h 10658"/>
                  <a:gd name="connsiteX3-43" fmla="*/ 8065 w 10659"/>
                  <a:gd name="connsiteY3-44" fmla="*/ 0 h 10658"/>
                  <a:gd name="connsiteX4-45" fmla="*/ 10643 w 10659"/>
                  <a:gd name="connsiteY4-46" fmla="*/ 8116 h 10658"/>
                  <a:gd name="connsiteX5-47" fmla="*/ 10065 w 10659"/>
                  <a:gd name="connsiteY5-48" fmla="*/ 10658 h 10658"/>
                  <a:gd name="connsiteX0-49" fmla="*/ 10065 w 10659"/>
                  <a:gd name="connsiteY0-50" fmla="*/ 10658 h 10658"/>
                  <a:gd name="connsiteX1-51" fmla="*/ 0 w 10659"/>
                  <a:gd name="connsiteY1-52" fmla="*/ 7178 h 10658"/>
                  <a:gd name="connsiteX2-53" fmla="*/ 8180 w 10659"/>
                  <a:gd name="connsiteY2-54" fmla="*/ 7111 h 10658"/>
                  <a:gd name="connsiteX3-55" fmla="*/ 8065 w 10659"/>
                  <a:gd name="connsiteY3-56" fmla="*/ 0 h 10658"/>
                  <a:gd name="connsiteX4-57" fmla="*/ 10643 w 10659"/>
                  <a:gd name="connsiteY4-58" fmla="*/ 8116 h 10658"/>
                  <a:gd name="connsiteX5-59" fmla="*/ 10065 w 10659"/>
                  <a:gd name="connsiteY5-60" fmla="*/ 10658 h 10658"/>
                  <a:gd name="connsiteX0-61" fmla="*/ 10065 w 10659"/>
                  <a:gd name="connsiteY0-62" fmla="*/ 10658 h 10658"/>
                  <a:gd name="connsiteX1-63" fmla="*/ 0 w 10659"/>
                  <a:gd name="connsiteY1-64" fmla="*/ 7178 h 10658"/>
                  <a:gd name="connsiteX2-65" fmla="*/ 8180 w 10659"/>
                  <a:gd name="connsiteY2-66" fmla="*/ 7111 h 10658"/>
                  <a:gd name="connsiteX3-67" fmla="*/ 8065 w 10659"/>
                  <a:gd name="connsiteY3-68" fmla="*/ 0 h 10658"/>
                  <a:gd name="connsiteX4-69" fmla="*/ 10643 w 10659"/>
                  <a:gd name="connsiteY4-70" fmla="*/ 8116 h 10658"/>
                  <a:gd name="connsiteX5-71" fmla="*/ 10065 w 10659"/>
                  <a:gd name="connsiteY5-72" fmla="*/ 10658 h 10658"/>
                  <a:gd name="connsiteX0-73" fmla="*/ 10065 w 10659"/>
                  <a:gd name="connsiteY0-74" fmla="*/ 10658 h 10658"/>
                  <a:gd name="connsiteX1-75" fmla="*/ 0 w 10659"/>
                  <a:gd name="connsiteY1-76" fmla="*/ 7178 h 10658"/>
                  <a:gd name="connsiteX2-77" fmla="*/ 8180 w 10659"/>
                  <a:gd name="connsiteY2-78" fmla="*/ 7111 h 10658"/>
                  <a:gd name="connsiteX3-79" fmla="*/ 8065 w 10659"/>
                  <a:gd name="connsiteY3-80" fmla="*/ 0 h 10658"/>
                  <a:gd name="connsiteX4-81" fmla="*/ 10643 w 10659"/>
                  <a:gd name="connsiteY4-82" fmla="*/ 8116 h 10658"/>
                  <a:gd name="connsiteX5-83" fmla="*/ 10065 w 10659"/>
                  <a:gd name="connsiteY5-84" fmla="*/ 10658 h 10658"/>
                  <a:gd name="connsiteX0-85" fmla="*/ 10065 w 10788"/>
                  <a:gd name="connsiteY0-86" fmla="*/ 10658 h 10658"/>
                  <a:gd name="connsiteX1-87" fmla="*/ 0 w 10788"/>
                  <a:gd name="connsiteY1-88" fmla="*/ 7178 h 10658"/>
                  <a:gd name="connsiteX2-89" fmla="*/ 8180 w 10788"/>
                  <a:gd name="connsiteY2-90" fmla="*/ 7111 h 10658"/>
                  <a:gd name="connsiteX3-91" fmla="*/ 8065 w 10788"/>
                  <a:gd name="connsiteY3-92" fmla="*/ 0 h 10658"/>
                  <a:gd name="connsiteX4-93" fmla="*/ 10774 w 10788"/>
                  <a:gd name="connsiteY4-94" fmla="*/ 8153 h 10658"/>
                  <a:gd name="connsiteX5-95" fmla="*/ 10065 w 10788"/>
                  <a:gd name="connsiteY5-96" fmla="*/ 10658 h 10658"/>
                  <a:gd name="connsiteX0-97" fmla="*/ 10065 w 10788"/>
                  <a:gd name="connsiteY0-98" fmla="*/ 10658 h 10658"/>
                  <a:gd name="connsiteX1-99" fmla="*/ 0 w 10788"/>
                  <a:gd name="connsiteY1-100" fmla="*/ 7178 h 10658"/>
                  <a:gd name="connsiteX2-101" fmla="*/ 8180 w 10788"/>
                  <a:gd name="connsiteY2-102" fmla="*/ 7111 h 10658"/>
                  <a:gd name="connsiteX3-103" fmla="*/ 8065 w 10788"/>
                  <a:gd name="connsiteY3-104" fmla="*/ 0 h 10658"/>
                  <a:gd name="connsiteX4-105" fmla="*/ 10774 w 10788"/>
                  <a:gd name="connsiteY4-106" fmla="*/ 8153 h 10658"/>
                  <a:gd name="connsiteX5-107" fmla="*/ 10065 w 10788"/>
                  <a:gd name="connsiteY5-108" fmla="*/ 10658 h 10658"/>
                  <a:gd name="connsiteX0-109" fmla="*/ 10065 w 10788"/>
                  <a:gd name="connsiteY0-110" fmla="*/ 9086 h 9086"/>
                  <a:gd name="connsiteX1-111" fmla="*/ 0 w 10788"/>
                  <a:gd name="connsiteY1-112" fmla="*/ 5606 h 9086"/>
                  <a:gd name="connsiteX2-113" fmla="*/ 8180 w 10788"/>
                  <a:gd name="connsiteY2-114" fmla="*/ 5539 h 9086"/>
                  <a:gd name="connsiteX3-115" fmla="*/ 8196 w 10788"/>
                  <a:gd name="connsiteY3-116" fmla="*/ 0 h 9086"/>
                  <a:gd name="connsiteX4-117" fmla="*/ 10774 w 10788"/>
                  <a:gd name="connsiteY4-118" fmla="*/ 6581 h 9086"/>
                  <a:gd name="connsiteX5-119" fmla="*/ 10065 w 10788"/>
                  <a:gd name="connsiteY5-120" fmla="*/ 9086 h 9086"/>
                  <a:gd name="connsiteX0-121" fmla="*/ 9330 w 10000"/>
                  <a:gd name="connsiteY0-122" fmla="*/ 10000 h 10000"/>
                  <a:gd name="connsiteX1-123" fmla="*/ 0 w 10000"/>
                  <a:gd name="connsiteY1-124" fmla="*/ 6170 h 10000"/>
                  <a:gd name="connsiteX2-125" fmla="*/ 7582 w 10000"/>
                  <a:gd name="connsiteY2-126" fmla="*/ 6096 h 10000"/>
                  <a:gd name="connsiteX3-127" fmla="*/ 7597 w 10000"/>
                  <a:gd name="connsiteY3-128" fmla="*/ 0 h 10000"/>
                  <a:gd name="connsiteX4-129" fmla="*/ 9987 w 10000"/>
                  <a:gd name="connsiteY4-130" fmla="*/ 7243 h 10000"/>
                  <a:gd name="connsiteX5-131" fmla="*/ 9330 w 10000"/>
                  <a:gd name="connsiteY5-132" fmla="*/ 1000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000" h="10000">
                    <a:moveTo>
                      <a:pt x="9330" y="10000"/>
                    </a:moveTo>
                    <a:cubicBezTo>
                      <a:pt x="6768" y="8563"/>
                      <a:pt x="6152" y="7769"/>
                      <a:pt x="0" y="6170"/>
                    </a:cubicBezTo>
                    <a:lnTo>
                      <a:pt x="7582" y="6096"/>
                    </a:lnTo>
                    <a:cubicBezTo>
                      <a:pt x="7547" y="3488"/>
                      <a:pt x="7633" y="2608"/>
                      <a:pt x="7597" y="0"/>
                    </a:cubicBezTo>
                    <a:cubicBezTo>
                      <a:pt x="8698" y="5472"/>
                      <a:pt x="8887" y="5795"/>
                      <a:pt x="9987" y="7243"/>
                    </a:cubicBezTo>
                    <a:cubicBezTo>
                      <a:pt x="10122" y="8001"/>
                      <a:pt x="9194" y="9242"/>
                      <a:pt x="9330" y="10000"/>
                    </a:cubicBezTo>
                    <a:close/>
                  </a:path>
                </a:pathLst>
              </a:custGeom>
              <a:gradFill rotWithShape="1">
                <a:gsLst>
                  <a:gs pos="0">
                    <a:srgbClr val="FFFFFF"/>
                  </a:gs>
                  <a:gs pos="100000">
                    <a:schemeClr val="bg1">
                      <a:lumMod val="75000"/>
                    </a:schemeClr>
                  </a:gs>
                </a:gsLst>
                <a:lin ang="12900000" scaled="0"/>
              </a:gradFill>
              <a:ln>
                <a:noFill/>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449" name="Group 392"/>
              <p:cNvGrpSpPr/>
              <p:nvPr/>
            </p:nvGrpSpPr>
            <p:grpSpPr bwMode="auto">
              <a:xfrm>
                <a:off x="148" y="840"/>
                <a:ext cx="694" cy="432"/>
                <a:chOff x="2579" y="1533"/>
                <a:chExt cx="1078" cy="507"/>
              </a:xfrm>
            </p:grpSpPr>
            <p:pic>
              <p:nvPicPr>
                <p:cNvPr id="451" name="Picture 39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79" y="1533"/>
                  <a:ext cx="1078" cy="507"/>
                </a:xfrm>
                <a:prstGeom prst="rect">
                  <a:avLst/>
                </a:prstGeom>
                <a:noFill/>
                <a:ln>
                  <a:noFill/>
                </a:ln>
                <a:effectLst/>
              </p:spPr>
            </p:pic>
            <p:sp>
              <p:nvSpPr>
                <p:cNvPr id="452" name="Rectangle 394"/>
                <p:cNvSpPr>
                  <a:spLocks noChangeArrowheads="1"/>
                </p:cNvSpPr>
                <p:nvPr/>
              </p:nvSpPr>
              <p:spPr bwMode="auto">
                <a:xfrm>
                  <a:off x="2633" y="1580"/>
                  <a:ext cx="957" cy="416"/>
                </a:xfrm>
                <a:prstGeom prst="rect">
                  <a:avLst/>
                </a:prstGeom>
                <a:solidFill>
                  <a:srgbClr val="FFFFFF"/>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450" name="Rectangle 399"/>
              <p:cNvSpPr>
                <a:spLocks noChangeArrowheads="1"/>
              </p:cNvSpPr>
              <p:nvPr/>
            </p:nvSpPr>
            <p:spPr bwMode="auto">
              <a:xfrm>
                <a:off x="146" y="833"/>
                <a:ext cx="696" cy="439"/>
              </a:xfrm>
              <a:prstGeom prst="rect">
                <a:avLst/>
              </a:prstGeom>
              <a:noFill/>
              <a:ln w="19050">
                <a:solidFill>
                  <a:schemeClr val="tx1"/>
                </a:solidFill>
                <a:miter lim="800000"/>
              </a:ln>
              <a:effectLst>
                <a:outerShdw blurRad="50800" dist="38100" dir="18900000" algn="bl" rotWithShape="0">
                  <a:prstClr val="black">
                    <a:alpha val="40000"/>
                  </a:prstClr>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447" name="Text Box 402"/>
            <p:cNvSpPr txBox="1">
              <a:spLocks noChangeArrowheads="1"/>
            </p:cNvSpPr>
            <p:nvPr/>
          </p:nvSpPr>
          <p:spPr bwMode="auto">
            <a:xfrm>
              <a:off x="233" y="938"/>
              <a:ext cx="579" cy="212"/>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1050" b="0" i="0" u="none" strike="noStrike" kern="0" cap="none" spc="0" normalizeH="0" baseline="0" noProof="0" dirty="0">
                  <a:ln>
                    <a:noFill/>
                  </a:ln>
                  <a:solidFill>
                    <a:srgbClr val="C00000"/>
                  </a:solidFill>
                  <a:effectLst/>
                  <a:uLnTx/>
                  <a:uFillTx/>
                  <a:latin typeface="+mn-lt"/>
                  <a:ea typeface="MS PGothic" panose="020B0600070205080204" pitchFamily="34" charset="-128"/>
                </a:rPr>
                <a:t>browser</a:t>
              </a:r>
              <a:endParaRPr kumimoji="0" lang="en-US" sz="1050" b="0" i="0" u="none" strike="noStrike" kern="0" cap="none" spc="0" normalizeH="0" baseline="0" noProof="0" dirty="0">
                <a:ln>
                  <a:noFill/>
                </a:ln>
                <a:solidFill>
                  <a:srgbClr val="C00000"/>
                </a:solidFill>
                <a:effectLst/>
                <a:uLnTx/>
                <a:uFillTx/>
                <a:latin typeface="+mn-lt"/>
                <a:ea typeface="MS PGothic" panose="020B0600070205080204" pitchFamily="34" charset="-128"/>
              </a:endParaRPr>
            </a:p>
          </p:txBody>
        </p:sp>
      </p:grpSp>
      <p:grpSp>
        <p:nvGrpSpPr>
          <p:cNvPr id="514" name="Group 248"/>
          <p:cNvGrpSpPr/>
          <p:nvPr/>
        </p:nvGrpSpPr>
        <p:grpSpPr bwMode="auto">
          <a:xfrm>
            <a:off x="5474284" y="2480282"/>
            <a:ext cx="269081" cy="467916"/>
            <a:chOff x="4140" y="429"/>
            <a:chExt cx="1425" cy="2396"/>
          </a:xfrm>
        </p:grpSpPr>
        <p:sp>
          <p:nvSpPr>
            <p:cNvPr id="515" name="Freeform 148"/>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16" name="Rectangle 149"/>
            <p:cNvSpPr>
              <a:spLocks noChangeArrowheads="1"/>
            </p:cNvSpPr>
            <p:nvPr/>
          </p:nvSpPr>
          <p:spPr bwMode="auto">
            <a:xfrm>
              <a:off x="4203" y="429"/>
              <a:ext cx="1053" cy="2286"/>
            </a:xfrm>
            <a:prstGeom prst="rect">
              <a:avLst/>
            </a:prstGeom>
            <a:gradFill rotWithShape="1">
              <a:gsLst>
                <a:gs pos="0">
                  <a:srgbClr val="292929"/>
                </a:gs>
                <a:gs pos="100000">
                  <a:srgbClr val="808080"/>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17" name="Freeform 150"/>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18" name="Freeform 151"/>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19" name="Rectangle 152"/>
            <p:cNvSpPr>
              <a:spLocks noChangeArrowheads="1"/>
            </p:cNvSpPr>
            <p:nvPr/>
          </p:nvSpPr>
          <p:spPr bwMode="auto">
            <a:xfrm>
              <a:off x="4209" y="691"/>
              <a:ext cx="599" cy="49"/>
            </a:xfrm>
            <a:prstGeom prst="rect">
              <a:avLst/>
            </a:prstGeom>
            <a:solidFill>
              <a:srgbClr val="000000"/>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520" name="Group 153"/>
            <p:cNvGrpSpPr/>
            <p:nvPr/>
          </p:nvGrpSpPr>
          <p:grpSpPr bwMode="auto">
            <a:xfrm>
              <a:off x="4749" y="668"/>
              <a:ext cx="581" cy="145"/>
              <a:chOff x="614" y="2568"/>
              <a:chExt cx="725" cy="139"/>
            </a:xfrm>
          </p:grpSpPr>
          <p:sp>
            <p:nvSpPr>
              <p:cNvPr id="545" name="AutoShape 154"/>
              <p:cNvSpPr>
                <a:spLocks noChangeArrowheads="1"/>
              </p:cNvSpPr>
              <p:nvPr/>
            </p:nvSpPr>
            <p:spPr bwMode="auto">
              <a:xfrm>
                <a:off x="617" y="2567"/>
                <a:ext cx="724" cy="140"/>
              </a:xfrm>
              <a:prstGeom prst="roundRect">
                <a:avLst>
                  <a:gd name="adj" fmla="val 50000"/>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46" name="AutoShape 155"/>
              <p:cNvSpPr>
                <a:spLocks noChangeArrowheads="1"/>
              </p:cNvSpPr>
              <p:nvPr/>
            </p:nvSpPr>
            <p:spPr bwMode="auto">
              <a:xfrm>
                <a:off x="633" y="2584"/>
                <a:ext cx="692"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521" name="Rectangle 156"/>
            <p:cNvSpPr>
              <a:spLocks noChangeArrowheads="1"/>
            </p:cNvSpPr>
            <p:nvPr/>
          </p:nvSpPr>
          <p:spPr bwMode="auto">
            <a:xfrm>
              <a:off x="4222" y="1020"/>
              <a:ext cx="599" cy="43"/>
            </a:xfrm>
            <a:prstGeom prst="rect">
              <a:avLst/>
            </a:prstGeom>
            <a:solidFill>
              <a:srgbClr val="000000"/>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522" name="Group 157"/>
            <p:cNvGrpSpPr/>
            <p:nvPr/>
          </p:nvGrpSpPr>
          <p:grpSpPr bwMode="auto">
            <a:xfrm>
              <a:off x="4747" y="994"/>
              <a:ext cx="581" cy="134"/>
              <a:chOff x="614" y="2568"/>
              <a:chExt cx="725" cy="139"/>
            </a:xfrm>
          </p:grpSpPr>
          <p:sp>
            <p:nvSpPr>
              <p:cNvPr id="543" name="AutoShape 158"/>
              <p:cNvSpPr>
                <a:spLocks noChangeArrowheads="1"/>
              </p:cNvSpPr>
              <p:nvPr/>
            </p:nvSpPr>
            <p:spPr bwMode="auto">
              <a:xfrm>
                <a:off x="612" y="2570"/>
                <a:ext cx="724" cy="139"/>
              </a:xfrm>
              <a:prstGeom prst="roundRect">
                <a:avLst>
                  <a:gd name="adj" fmla="val 50000"/>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44" name="AutoShape 159"/>
              <p:cNvSpPr>
                <a:spLocks noChangeArrowheads="1"/>
              </p:cNvSpPr>
              <p:nvPr/>
            </p:nvSpPr>
            <p:spPr bwMode="auto">
              <a:xfrm>
                <a:off x="628" y="2589"/>
                <a:ext cx="692"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523" name="Rectangle 160"/>
            <p:cNvSpPr>
              <a:spLocks noChangeArrowheads="1"/>
            </p:cNvSpPr>
            <p:nvPr/>
          </p:nvSpPr>
          <p:spPr bwMode="auto">
            <a:xfrm>
              <a:off x="4216" y="1356"/>
              <a:ext cx="599" cy="49"/>
            </a:xfrm>
            <a:prstGeom prst="rect">
              <a:avLst/>
            </a:prstGeom>
            <a:solidFill>
              <a:srgbClr val="000000"/>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24" name="Rectangle 161"/>
            <p:cNvSpPr>
              <a:spLocks noChangeArrowheads="1"/>
            </p:cNvSpPr>
            <p:nvPr/>
          </p:nvSpPr>
          <p:spPr bwMode="auto">
            <a:xfrm>
              <a:off x="4228" y="1654"/>
              <a:ext cx="593" cy="49"/>
            </a:xfrm>
            <a:prstGeom prst="rect">
              <a:avLst/>
            </a:prstGeom>
            <a:solidFill>
              <a:srgbClr val="000000"/>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525" name="Group 162"/>
            <p:cNvGrpSpPr/>
            <p:nvPr/>
          </p:nvGrpSpPr>
          <p:grpSpPr bwMode="auto">
            <a:xfrm>
              <a:off x="4735" y="1627"/>
              <a:ext cx="582" cy="151"/>
              <a:chOff x="614" y="2568"/>
              <a:chExt cx="725" cy="139"/>
            </a:xfrm>
          </p:grpSpPr>
          <p:sp>
            <p:nvSpPr>
              <p:cNvPr id="541" name="AutoShape 163"/>
              <p:cNvSpPr>
                <a:spLocks noChangeArrowheads="1"/>
              </p:cNvSpPr>
              <p:nvPr/>
            </p:nvSpPr>
            <p:spPr bwMode="auto">
              <a:xfrm>
                <a:off x="611" y="2576"/>
                <a:ext cx="730" cy="129"/>
              </a:xfrm>
              <a:prstGeom prst="roundRect">
                <a:avLst>
                  <a:gd name="adj" fmla="val 50000"/>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42" name="AutoShape 164"/>
              <p:cNvSpPr>
                <a:spLocks noChangeArrowheads="1"/>
              </p:cNvSpPr>
              <p:nvPr/>
            </p:nvSpPr>
            <p:spPr bwMode="auto">
              <a:xfrm>
                <a:off x="627" y="2588"/>
                <a:ext cx="699"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526" name="Freeform 165"/>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527" name="Group 166"/>
            <p:cNvGrpSpPr/>
            <p:nvPr/>
          </p:nvGrpSpPr>
          <p:grpSpPr bwMode="auto">
            <a:xfrm>
              <a:off x="4739" y="1327"/>
              <a:ext cx="582" cy="139"/>
              <a:chOff x="614" y="2568"/>
              <a:chExt cx="725" cy="139"/>
            </a:xfrm>
          </p:grpSpPr>
          <p:sp>
            <p:nvSpPr>
              <p:cNvPr id="539" name="AutoShape 167"/>
              <p:cNvSpPr>
                <a:spLocks noChangeArrowheads="1"/>
              </p:cNvSpPr>
              <p:nvPr/>
            </p:nvSpPr>
            <p:spPr bwMode="auto">
              <a:xfrm>
                <a:off x="614" y="2566"/>
                <a:ext cx="723" cy="140"/>
              </a:xfrm>
              <a:prstGeom prst="roundRect">
                <a:avLst>
                  <a:gd name="adj" fmla="val 50000"/>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40" name="AutoShape 168"/>
              <p:cNvSpPr>
                <a:spLocks noChangeArrowheads="1"/>
              </p:cNvSpPr>
              <p:nvPr/>
            </p:nvSpPr>
            <p:spPr bwMode="auto">
              <a:xfrm>
                <a:off x="630" y="2585"/>
                <a:ext cx="691" cy="10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528" name="Rectangle 169"/>
            <p:cNvSpPr>
              <a:spLocks noChangeArrowheads="1"/>
            </p:cNvSpPr>
            <p:nvPr/>
          </p:nvSpPr>
          <p:spPr bwMode="auto">
            <a:xfrm>
              <a:off x="5250" y="429"/>
              <a:ext cx="69" cy="2286"/>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29" name="Freeform 170"/>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30" name="Freeform 171"/>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31" name="Oval 172"/>
            <p:cNvSpPr>
              <a:spLocks noChangeArrowheads="1"/>
            </p:cNvSpPr>
            <p:nvPr/>
          </p:nvSpPr>
          <p:spPr bwMode="auto">
            <a:xfrm>
              <a:off x="5515" y="2612"/>
              <a:ext cx="50" cy="98"/>
            </a:xfrm>
            <a:prstGeom prst="ellipse">
              <a:avLst/>
            </a:prstGeom>
            <a:solidFill>
              <a:srgbClr val="333333"/>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32" name="Freeform 173"/>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33" name="AutoShape 174"/>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34" name="AutoShape 175"/>
            <p:cNvSpPr>
              <a:spLocks noChangeArrowheads="1"/>
            </p:cNvSpPr>
            <p:nvPr/>
          </p:nvSpPr>
          <p:spPr bwMode="auto">
            <a:xfrm>
              <a:off x="4203" y="2709"/>
              <a:ext cx="1072" cy="85"/>
            </a:xfrm>
            <a:prstGeom prst="roundRect">
              <a:avLst>
                <a:gd name="adj" fmla="val 50000"/>
              </a:avLst>
            </a:prstGeom>
            <a:gradFill rotWithShape="1">
              <a:gsLst>
                <a:gs pos="0">
                  <a:srgbClr val="000000"/>
                </a:gs>
                <a:gs pos="100000">
                  <a:srgbClr val="808080"/>
                </a:gs>
              </a:gsLst>
              <a:lin ang="0" scaled="1"/>
            </a:gradFill>
            <a:ln w="9525">
              <a:solidFill>
                <a:srgbClr val="000000"/>
              </a:solidFill>
              <a:rou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35" name="Oval 176"/>
            <p:cNvSpPr>
              <a:spLocks noChangeArrowheads="1"/>
            </p:cNvSpPr>
            <p:nvPr/>
          </p:nvSpPr>
          <p:spPr bwMode="auto">
            <a:xfrm>
              <a:off x="4310" y="2386"/>
              <a:ext cx="158" cy="140"/>
            </a:xfrm>
            <a:prstGeom prst="ellipse">
              <a:avLst/>
            </a:prstGeom>
            <a:solidFill>
              <a:srgbClr val="33CC33"/>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36" name="Oval 177"/>
            <p:cNvSpPr>
              <a:spLocks noChangeArrowheads="1"/>
            </p:cNvSpPr>
            <p:nvPr/>
          </p:nvSpPr>
          <p:spPr bwMode="auto">
            <a:xfrm>
              <a:off x="4487" y="2386"/>
              <a:ext cx="158" cy="140"/>
            </a:xfrm>
            <a:prstGeom prst="ellipse">
              <a:avLst/>
            </a:prstGeom>
            <a:solidFill>
              <a:srgbClr val="FF0000"/>
            </a:solidFill>
            <a:ln>
              <a:noFill/>
            </a:ln>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endParaRPr>
            </a:p>
          </p:txBody>
        </p:sp>
        <p:sp>
          <p:nvSpPr>
            <p:cNvPr id="537" name="Oval 178"/>
            <p:cNvSpPr>
              <a:spLocks noChangeArrowheads="1"/>
            </p:cNvSpPr>
            <p:nvPr/>
          </p:nvSpPr>
          <p:spPr bwMode="auto">
            <a:xfrm>
              <a:off x="4663" y="2380"/>
              <a:ext cx="158" cy="140"/>
            </a:xfrm>
            <a:prstGeom prst="ellipse">
              <a:avLst/>
            </a:prstGeom>
            <a:solidFill>
              <a:srgbClr val="33CC33"/>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38" name="Rectangle 179"/>
            <p:cNvSpPr>
              <a:spLocks noChangeArrowheads="1"/>
            </p:cNvSpPr>
            <p:nvPr/>
          </p:nvSpPr>
          <p:spPr bwMode="auto">
            <a:xfrm>
              <a:off x="5061" y="1837"/>
              <a:ext cx="88" cy="756"/>
            </a:xfrm>
            <a:prstGeom prst="rect">
              <a:avLst/>
            </a:prstGeom>
            <a:solidFill>
              <a:srgbClr val="292929"/>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581" name="Group 580"/>
          <p:cNvGrpSpPr/>
          <p:nvPr/>
        </p:nvGrpSpPr>
        <p:grpSpPr>
          <a:xfrm>
            <a:off x="2315562" y="3081329"/>
            <a:ext cx="720110" cy="327501"/>
            <a:chOff x="3668110" y="2448910"/>
            <a:chExt cx="3794234" cy="2165130"/>
          </a:xfrm>
        </p:grpSpPr>
        <p:sp>
          <p:nvSpPr>
            <p:cNvPr id="582" name="Rectangle 581"/>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3" name="Freeform 582"/>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584" name="Group 583"/>
            <p:cNvGrpSpPr/>
            <p:nvPr/>
          </p:nvGrpSpPr>
          <p:grpSpPr>
            <a:xfrm>
              <a:off x="3941378" y="2603243"/>
              <a:ext cx="3202061" cy="1066110"/>
              <a:chOff x="7939341" y="3037317"/>
              <a:chExt cx="897649" cy="353919"/>
            </a:xfrm>
          </p:grpSpPr>
          <p:sp>
            <p:nvSpPr>
              <p:cNvPr id="585" name="Freeform 584"/>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6" name="Freeform 585"/>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7" name="Freeform 586"/>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8" name="Freeform 587"/>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597" name="Group 596"/>
          <p:cNvGrpSpPr/>
          <p:nvPr/>
        </p:nvGrpSpPr>
        <p:grpSpPr>
          <a:xfrm>
            <a:off x="4072820" y="3309982"/>
            <a:ext cx="640374" cy="354342"/>
            <a:chOff x="7493876" y="2774731"/>
            <a:chExt cx="1481958" cy="894622"/>
          </a:xfrm>
        </p:grpSpPr>
        <p:sp>
          <p:nvSpPr>
            <p:cNvPr id="598" name="Freeform 597"/>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99" name="Oval 598"/>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00" name="Group 599"/>
            <p:cNvGrpSpPr/>
            <p:nvPr/>
          </p:nvGrpSpPr>
          <p:grpSpPr>
            <a:xfrm>
              <a:off x="7713663" y="2848339"/>
              <a:ext cx="1042107" cy="425543"/>
              <a:chOff x="7786941" y="2884917"/>
              <a:chExt cx="897649" cy="353919"/>
            </a:xfrm>
          </p:grpSpPr>
          <p:sp>
            <p:nvSpPr>
              <p:cNvPr id="601" name="Freeform 600"/>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2" name="Freeform 601"/>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3" name="Freeform 602"/>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4" name="Freeform 603"/>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605" name="Group 604"/>
          <p:cNvGrpSpPr/>
          <p:nvPr/>
        </p:nvGrpSpPr>
        <p:grpSpPr>
          <a:xfrm>
            <a:off x="5064539" y="3121724"/>
            <a:ext cx="640374" cy="354342"/>
            <a:chOff x="7493876" y="2774731"/>
            <a:chExt cx="1481958" cy="894622"/>
          </a:xfrm>
        </p:grpSpPr>
        <p:sp>
          <p:nvSpPr>
            <p:cNvPr id="606" name="Freeform 605"/>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7" name="Oval 606"/>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08" name="Group 607"/>
            <p:cNvGrpSpPr/>
            <p:nvPr/>
          </p:nvGrpSpPr>
          <p:grpSpPr>
            <a:xfrm>
              <a:off x="7713663" y="2848339"/>
              <a:ext cx="1042107" cy="425543"/>
              <a:chOff x="7786941" y="2884917"/>
              <a:chExt cx="897649" cy="353919"/>
            </a:xfrm>
          </p:grpSpPr>
          <p:sp>
            <p:nvSpPr>
              <p:cNvPr id="609" name="Freeform 608"/>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0" name="Freeform 609"/>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1" name="Freeform 610"/>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2" name="Freeform 611"/>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613" name="Group 612"/>
          <p:cNvGrpSpPr/>
          <p:nvPr/>
        </p:nvGrpSpPr>
        <p:grpSpPr>
          <a:xfrm>
            <a:off x="5622592" y="3669692"/>
            <a:ext cx="640374" cy="354342"/>
            <a:chOff x="7493876" y="2774731"/>
            <a:chExt cx="1481958" cy="894622"/>
          </a:xfrm>
        </p:grpSpPr>
        <p:sp>
          <p:nvSpPr>
            <p:cNvPr id="614" name="Freeform 613"/>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15" name="Oval 614"/>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16" name="Group 615"/>
            <p:cNvGrpSpPr/>
            <p:nvPr/>
          </p:nvGrpSpPr>
          <p:grpSpPr>
            <a:xfrm>
              <a:off x="7713663" y="2848339"/>
              <a:ext cx="1042107" cy="425543"/>
              <a:chOff x="7786941" y="2884917"/>
              <a:chExt cx="897649" cy="353919"/>
            </a:xfrm>
          </p:grpSpPr>
          <p:sp>
            <p:nvSpPr>
              <p:cNvPr id="617" name="Freeform 616"/>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8" name="Freeform 617"/>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9" name="Freeform 618"/>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0" name="Freeform 619"/>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621" name="Group 620"/>
          <p:cNvGrpSpPr/>
          <p:nvPr/>
        </p:nvGrpSpPr>
        <p:grpSpPr>
          <a:xfrm>
            <a:off x="3104630" y="4830856"/>
            <a:ext cx="606758" cy="376520"/>
            <a:chOff x="7493876" y="2774731"/>
            <a:chExt cx="1481958" cy="894622"/>
          </a:xfrm>
        </p:grpSpPr>
        <p:sp>
          <p:nvSpPr>
            <p:cNvPr id="622" name="Freeform 621"/>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3" name="Oval 622"/>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24" name="Group 623"/>
            <p:cNvGrpSpPr/>
            <p:nvPr/>
          </p:nvGrpSpPr>
          <p:grpSpPr>
            <a:xfrm>
              <a:off x="7713663" y="2848339"/>
              <a:ext cx="1042107" cy="425543"/>
              <a:chOff x="7786941" y="2884917"/>
              <a:chExt cx="897649" cy="353919"/>
            </a:xfrm>
          </p:grpSpPr>
          <p:sp>
            <p:nvSpPr>
              <p:cNvPr id="625" name="Freeform 624"/>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6" name="Freeform 625"/>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7" name="Freeform 626"/>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8" name="Freeform 627"/>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629" name="Group 628"/>
          <p:cNvGrpSpPr/>
          <p:nvPr/>
        </p:nvGrpSpPr>
        <p:grpSpPr>
          <a:xfrm>
            <a:off x="4404012" y="4591094"/>
            <a:ext cx="606758" cy="376520"/>
            <a:chOff x="7493876" y="2774731"/>
            <a:chExt cx="1481958" cy="894622"/>
          </a:xfrm>
        </p:grpSpPr>
        <p:sp>
          <p:nvSpPr>
            <p:cNvPr id="630" name="Freeform 629"/>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1" name="Oval 630"/>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32" name="Group 631"/>
            <p:cNvGrpSpPr/>
            <p:nvPr/>
          </p:nvGrpSpPr>
          <p:grpSpPr>
            <a:xfrm>
              <a:off x="7713663" y="2848339"/>
              <a:ext cx="1042107" cy="425543"/>
              <a:chOff x="7786941" y="2884917"/>
              <a:chExt cx="897649" cy="353919"/>
            </a:xfrm>
          </p:grpSpPr>
          <p:sp>
            <p:nvSpPr>
              <p:cNvPr id="633" name="Freeform 632"/>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4" name="Freeform 633"/>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5" name="Freeform 634"/>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6" name="Freeform 635"/>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638" name="Rectangle 37"/>
          <p:cNvSpPr>
            <a:spLocks noChangeArrowheads="1"/>
          </p:cNvSpPr>
          <p:nvPr/>
        </p:nvSpPr>
        <p:spPr bwMode="auto">
          <a:xfrm rot="5400000">
            <a:off x="1986211" y="3109695"/>
            <a:ext cx="100626" cy="19169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endParaRPr>
          </a:p>
        </p:txBody>
      </p:sp>
      <p:sp>
        <p:nvSpPr>
          <p:cNvPr id="639" name="Rectangle 37"/>
          <p:cNvSpPr>
            <a:spLocks noChangeArrowheads="1"/>
          </p:cNvSpPr>
          <p:nvPr/>
        </p:nvSpPr>
        <p:spPr bwMode="auto">
          <a:xfrm rot="5400000">
            <a:off x="2641923" y="3989493"/>
            <a:ext cx="105596" cy="134906"/>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endParaRPr>
          </a:p>
        </p:txBody>
      </p:sp>
      <p:grpSp>
        <p:nvGrpSpPr>
          <p:cNvPr id="648" name="Group 647"/>
          <p:cNvGrpSpPr/>
          <p:nvPr/>
        </p:nvGrpSpPr>
        <p:grpSpPr>
          <a:xfrm>
            <a:off x="1463153" y="2865932"/>
            <a:ext cx="681616" cy="488352"/>
            <a:chOff x="7458407" y="2414528"/>
            <a:chExt cx="509280" cy="320753"/>
          </a:xfrm>
        </p:grpSpPr>
        <p:pic>
          <p:nvPicPr>
            <p:cNvPr id="650" name="Picture 1018" descr="laptop_keybo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1" name="Freeform 1019"/>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652" name="Picture 1020" descr="scree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3" name="Freeform 1021"/>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4" name="Freeform 1022"/>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5" name="Freeform 1023"/>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6" name="Freeform 1024"/>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7" name="Freeform 1025"/>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8" name="Freeform 1026"/>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659" name="Group 1027"/>
            <p:cNvGrpSpPr/>
            <p:nvPr/>
          </p:nvGrpSpPr>
          <p:grpSpPr bwMode="auto">
            <a:xfrm>
              <a:off x="7594735" y="2642220"/>
              <a:ext cx="98740" cy="36846"/>
              <a:chOff x="1740" y="2642"/>
              <a:chExt cx="752" cy="327"/>
            </a:xfrm>
          </p:grpSpPr>
          <p:sp>
            <p:nvSpPr>
              <p:cNvPr id="666" name="Freeform 1028"/>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7" name="Freeform 1029"/>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8" name="Freeform 1030"/>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9" name="Freeform 1031"/>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0" name="Freeform 1032"/>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1" name="Freeform 1033"/>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60" name="Freeform 1034"/>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1" name="Freeform 1035"/>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2" name="Freeform 1036"/>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3" name="Freeform 1037"/>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4" name="Freeform 1038"/>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5" name="Freeform 1039"/>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72" name="Rectangle 37"/>
          <p:cNvSpPr>
            <a:spLocks noChangeArrowheads="1"/>
          </p:cNvSpPr>
          <p:nvPr/>
        </p:nvSpPr>
        <p:spPr bwMode="auto">
          <a:xfrm rot="2603620">
            <a:off x="2342306" y="3768486"/>
            <a:ext cx="105596" cy="176645"/>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endParaRPr>
          </a:p>
        </p:txBody>
      </p:sp>
      <p:grpSp>
        <p:nvGrpSpPr>
          <p:cNvPr id="589" name="Group 588"/>
          <p:cNvGrpSpPr/>
          <p:nvPr/>
        </p:nvGrpSpPr>
        <p:grpSpPr>
          <a:xfrm>
            <a:off x="1985270" y="3872154"/>
            <a:ext cx="640374" cy="354342"/>
            <a:chOff x="7493876" y="2774731"/>
            <a:chExt cx="1481958" cy="894622"/>
          </a:xfrm>
        </p:grpSpPr>
        <p:sp>
          <p:nvSpPr>
            <p:cNvPr id="590" name="Freeform 589"/>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91" name="Oval 590"/>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92" name="Group 591"/>
            <p:cNvGrpSpPr/>
            <p:nvPr/>
          </p:nvGrpSpPr>
          <p:grpSpPr>
            <a:xfrm>
              <a:off x="7713663" y="2848339"/>
              <a:ext cx="1042107" cy="425543"/>
              <a:chOff x="7786941" y="2884917"/>
              <a:chExt cx="897649" cy="353919"/>
            </a:xfrm>
          </p:grpSpPr>
          <p:sp>
            <p:nvSpPr>
              <p:cNvPr id="593" name="Freeform 592"/>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4" name="Freeform 593"/>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5" name="Freeform 594"/>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6" name="Freeform 595"/>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673" name="Right Arrow 672"/>
          <p:cNvSpPr/>
          <p:nvPr/>
        </p:nvSpPr>
        <p:spPr>
          <a:xfrm>
            <a:off x="514350" y="2924735"/>
            <a:ext cx="984998" cy="383645"/>
          </a:xfrm>
          <a:prstGeom prst="rightArrow">
            <a:avLst/>
          </a:prstGeom>
          <a:gradFill>
            <a:gsLst>
              <a:gs pos="0">
                <a:srgbClr val="FFFFFF">
                  <a:alpha val="67000"/>
                </a:srgbClr>
              </a:gs>
              <a:gs pos="100000">
                <a:srgbClr val="0000A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682" name="Group 681"/>
          <p:cNvGrpSpPr/>
          <p:nvPr/>
        </p:nvGrpSpPr>
        <p:grpSpPr>
          <a:xfrm>
            <a:off x="1030473" y="4263551"/>
            <a:ext cx="1205996" cy="845310"/>
            <a:chOff x="1373964" y="4541734"/>
            <a:chExt cx="1607995" cy="1127080"/>
          </a:xfrm>
        </p:grpSpPr>
        <p:sp>
          <p:nvSpPr>
            <p:cNvPr id="444" name="Text Box 404"/>
            <p:cNvSpPr txBox="1">
              <a:spLocks noChangeArrowheads="1"/>
            </p:cNvSpPr>
            <p:nvPr/>
          </p:nvSpPr>
          <p:spPr bwMode="auto">
            <a:xfrm>
              <a:off x="1373964" y="4541734"/>
              <a:ext cx="999067" cy="3369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eaLnBrk="0" fontAlgn="base" hangingPunct="0">
                <a:spcBef>
                  <a:spcPct val="0"/>
                </a:spcBef>
                <a:spcAft>
                  <a:spcPct val="0"/>
                </a:spcAft>
                <a:defRPr/>
              </a:pPr>
              <a:r>
                <a:rPr lang="en-US" sz="1050" i="0" dirty="0">
                  <a:solidFill>
                    <a:srgbClr val="C00000"/>
                  </a:solidFill>
                  <a:latin typeface="+mn-lt"/>
                </a:rPr>
                <a:t>web page</a:t>
              </a:r>
              <a:endParaRPr lang="en-US" sz="1050" i="0" dirty="0">
                <a:solidFill>
                  <a:srgbClr val="C00000"/>
                </a:solidFill>
                <a:latin typeface="+mn-lt"/>
              </a:endParaRPr>
            </a:p>
          </p:txBody>
        </p:sp>
        <p:sp>
          <p:nvSpPr>
            <p:cNvPr id="677" name="Freeform 398"/>
            <p:cNvSpPr/>
            <p:nvPr/>
          </p:nvSpPr>
          <p:spPr bwMode="auto">
            <a:xfrm>
              <a:off x="1450329" y="4799922"/>
              <a:ext cx="1531630" cy="868892"/>
            </a:xfrm>
            <a:custGeom>
              <a:avLst/>
              <a:gdLst>
                <a:gd name="T0" fmla="*/ 861 w 861"/>
                <a:gd name="T1" fmla="*/ 772 h 772"/>
                <a:gd name="T2" fmla="*/ 0 w 861"/>
                <a:gd name="T3" fmla="*/ 557 h 772"/>
                <a:gd name="T4" fmla="*/ 532 w 861"/>
                <a:gd name="T5" fmla="*/ 405 h 772"/>
                <a:gd name="T6" fmla="*/ 652 w 861"/>
                <a:gd name="T7" fmla="*/ 0 h 772"/>
                <a:gd name="T8" fmla="*/ 861 w 861"/>
                <a:gd name="T9" fmla="*/ 772 h 772"/>
                <a:gd name="T10" fmla="*/ 0 60000 65536"/>
                <a:gd name="T11" fmla="*/ 0 60000 65536"/>
                <a:gd name="T12" fmla="*/ 0 60000 65536"/>
                <a:gd name="T13" fmla="*/ 0 60000 65536"/>
                <a:gd name="T14" fmla="*/ 0 60000 65536"/>
                <a:gd name="connsiteX0" fmla="*/ 10000 w 10000"/>
                <a:gd name="connsiteY0" fmla="*/ 10000 h 10000"/>
                <a:gd name="connsiteX1" fmla="*/ 0 w 10000"/>
                <a:gd name="connsiteY1" fmla="*/ 7215 h 10000"/>
                <a:gd name="connsiteX2" fmla="*/ 6179 w 10000"/>
                <a:gd name="connsiteY2" fmla="*/ 5246 h 10000"/>
                <a:gd name="connsiteX3" fmla="*/ 7573 w 10000"/>
                <a:gd name="connsiteY3" fmla="*/ 0 h 10000"/>
                <a:gd name="connsiteX4" fmla="*/ 9561 w 10000"/>
                <a:gd name="connsiteY4" fmla="*/ 7933 h 10000"/>
                <a:gd name="connsiteX5" fmla="*/ 10000 w 10000"/>
                <a:gd name="connsiteY5" fmla="*/ 10000 h 10000"/>
                <a:gd name="connsiteX0-1" fmla="*/ 10000 w 10180"/>
                <a:gd name="connsiteY0-2" fmla="*/ 10000 h 10000"/>
                <a:gd name="connsiteX1-3" fmla="*/ 0 w 10180"/>
                <a:gd name="connsiteY1-4" fmla="*/ 7215 h 10000"/>
                <a:gd name="connsiteX2-5" fmla="*/ 6179 w 10180"/>
                <a:gd name="connsiteY2-6" fmla="*/ 5246 h 10000"/>
                <a:gd name="connsiteX3-7" fmla="*/ 7573 w 10180"/>
                <a:gd name="connsiteY3-8" fmla="*/ 0 h 10000"/>
                <a:gd name="connsiteX4-9" fmla="*/ 10151 w 10180"/>
                <a:gd name="connsiteY4-10" fmla="*/ 8116 h 10000"/>
                <a:gd name="connsiteX5-11" fmla="*/ 10000 w 10180"/>
                <a:gd name="connsiteY5-12" fmla="*/ 10000 h 10000"/>
                <a:gd name="connsiteX0-13" fmla="*/ 9573 w 10167"/>
                <a:gd name="connsiteY0-14" fmla="*/ 10658 h 10658"/>
                <a:gd name="connsiteX1-15" fmla="*/ 0 w 10167"/>
                <a:gd name="connsiteY1-16" fmla="*/ 7215 h 10658"/>
                <a:gd name="connsiteX2-17" fmla="*/ 6179 w 10167"/>
                <a:gd name="connsiteY2-18" fmla="*/ 5246 h 10658"/>
                <a:gd name="connsiteX3-19" fmla="*/ 7573 w 10167"/>
                <a:gd name="connsiteY3-20" fmla="*/ 0 h 10658"/>
                <a:gd name="connsiteX4-21" fmla="*/ 10151 w 10167"/>
                <a:gd name="connsiteY4-22" fmla="*/ 8116 h 10658"/>
                <a:gd name="connsiteX5-23" fmla="*/ 9573 w 10167"/>
                <a:gd name="connsiteY5-24" fmla="*/ 10658 h 10658"/>
                <a:gd name="connsiteX0-25" fmla="*/ 9573 w 10167"/>
                <a:gd name="connsiteY0-26" fmla="*/ 10658 h 10658"/>
                <a:gd name="connsiteX1-27" fmla="*/ 0 w 10167"/>
                <a:gd name="connsiteY1-28" fmla="*/ 7215 h 10658"/>
                <a:gd name="connsiteX2-29" fmla="*/ 7688 w 10167"/>
                <a:gd name="connsiteY2-30" fmla="*/ 7111 h 10658"/>
                <a:gd name="connsiteX3-31" fmla="*/ 7573 w 10167"/>
                <a:gd name="connsiteY3-32" fmla="*/ 0 h 10658"/>
                <a:gd name="connsiteX4-33" fmla="*/ 10151 w 10167"/>
                <a:gd name="connsiteY4-34" fmla="*/ 8116 h 10658"/>
                <a:gd name="connsiteX5-35" fmla="*/ 9573 w 10167"/>
                <a:gd name="connsiteY5-36" fmla="*/ 10658 h 10658"/>
                <a:gd name="connsiteX0-37" fmla="*/ 10065 w 10659"/>
                <a:gd name="connsiteY0-38" fmla="*/ 10658 h 10658"/>
                <a:gd name="connsiteX1-39" fmla="*/ 0 w 10659"/>
                <a:gd name="connsiteY1-40" fmla="*/ 7178 h 10658"/>
                <a:gd name="connsiteX2-41" fmla="*/ 8180 w 10659"/>
                <a:gd name="connsiteY2-42" fmla="*/ 7111 h 10658"/>
                <a:gd name="connsiteX3-43" fmla="*/ 8065 w 10659"/>
                <a:gd name="connsiteY3-44" fmla="*/ 0 h 10658"/>
                <a:gd name="connsiteX4-45" fmla="*/ 10643 w 10659"/>
                <a:gd name="connsiteY4-46" fmla="*/ 8116 h 10658"/>
                <a:gd name="connsiteX5-47" fmla="*/ 10065 w 10659"/>
                <a:gd name="connsiteY5-48" fmla="*/ 10658 h 10658"/>
                <a:gd name="connsiteX0-49" fmla="*/ 10065 w 10659"/>
                <a:gd name="connsiteY0-50" fmla="*/ 10658 h 10658"/>
                <a:gd name="connsiteX1-51" fmla="*/ 0 w 10659"/>
                <a:gd name="connsiteY1-52" fmla="*/ 7178 h 10658"/>
                <a:gd name="connsiteX2-53" fmla="*/ 8180 w 10659"/>
                <a:gd name="connsiteY2-54" fmla="*/ 7111 h 10658"/>
                <a:gd name="connsiteX3-55" fmla="*/ 8065 w 10659"/>
                <a:gd name="connsiteY3-56" fmla="*/ 0 h 10658"/>
                <a:gd name="connsiteX4-57" fmla="*/ 10643 w 10659"/>
                <a:gd name="connsiteY4-58" fmla="*/ 8116 h 10658"/>
                <a:gd name="connsiteX5-59" fmla="*/ 10065 w 10659"/>
                <a:gd name="connsiteY5-60" fmla="*/ 10658 h 10658"/>
                <a:gd name="connsiteX0-61" fmla="*/ 10065 w 10659"/>
                <a:gd name="connsiteY0-62" fmla="*/ 10658 h 10658"/>
                <a:gd name="connsiteX1-63" fmla="*/ 0 w 10659"/>
                <a:gd name="connsiteY1-64" fmla="*/ 7178 h 10658"/>
                <a:gd name="connsiteX2-65" fmla="*/ 8180 w 10659"/>
                <a:gd name="connsiteY2-66" fmla="*/ 7111 h 10658"/>
                <a:gd name="connsiteX3-67" fmla="*/ 8065 w 10659"/>
                <a:gd name="connsiteY3-68" fmla="*/ 0 h 10658"/>
                <a:gd name="connsiteX4-69" fmla="*/ 10643 w 10659"/>
                <a:gd name="connsiteY4-70" fmla="*/ 8116 h 10658"/>
                <a:gd name="connsiteX5-71" fmla="*/ 10065 w 10659"/>
                <a:gd name="connsiteY5-72" fmla="*/ 10658 h 10658"/>
                <a:gd name="connsiteX0-73" fmla="*/ 10065 w 10659"/>
                <a:gd name="connsiteY0-74" fmla="*/ 10658 h 10658"/>
                <a:gd name="connsiteX1-75" fmla="*/ 0 w 10659"/>
                <a:gd name="connsiteY1-76" fmla="*/ 7178 h 10658"/>
                <a:gd name="connsiteX2-77" fmla="*/ 8180 w 10659"/>
                <a:gd name="connsiteY2-78" fmla="*/ 7111 h 10658"/>
                <a:gd name="connsiteX3-79" fmla="*/ 8065 w 10659"/>
                <a:gd name="connsiteY3-80" fmla="*/ 0 h 10658"/>
                <a:gd name="connsiteX4-81" fmla="*/ 10643 w 10659"/>
                <a:gd name="connsiteY4-82" fmla="*/ 8116 h 10658"/>
                <a:gd name="connsiteX5-83" fmla="*/ 10065 w 10659"/>
                <a:gd name="connsiteY5-84" fmla="*/ 10658 h 10658"/>
                <a:gd name="connsiteX0-85" fmla="*/ 10065 w 10788"/>
                <a:gd name="connsiteY0-86" fmla="*/ 10658 h 10658"/>
                <a:gd name="connsiteX1-87" fmla="*/ 0 w 10788"/>
                <a:gd name="connsiteY1-88" fmla="*/ 7178 h 10658"/>
                <a:gd name="connsiteX2-89" fmla="*/ 8180 w 10788"/>
                <a:gd name="connsiteY2-90" fmla="*/ 7111 h 10658"/>
                <a:gd name="connsiteX3-91" fmla="*/ 8065 w 10788"/>
                <a:gd name="connsiteY3-92" fmla="*/ 0 h 10658"/>
                <a:gd name="connsiteX4-93" fmla="*/ 10774 w 10788"/>
                <a:gd name="connsiteY4-94" fmla="*/ 8153 h 10658"/>
                <a:gd name="connsiteX5-95" fmla="*/ 10065 w 10788"/>
                <a:gd name="connsiteY5-96" fmla="*/ 10658 h 10658"/>
                <a:gd name="connsiteX0-97" fmla="*/ 10065 w 10788"/>
                <a:gd name="connsiteY0-98" fmla="*/ 10658 h 10658"/>
                <a:gd name="connsiteX1-99" fmla="*/ 0 w 10788"/>
                <a:gd name="connsiteY1-100" fmla="*/ 7178 h 10658"/>
                <a:gd name="connsiteX2-101" fmla="*/ 8180 w 10788"/>
                <a:gd name="connsiteY2-102" fmla="*/ 7111 h 10658"/>
                <a:gd name="connsiteX3-103" fmla="*/ 8065 w 10788"/>
                <a:gd name="connsiteY3-104" fmla="*/ 0 h 10658"/>
                <a:gd name="connsiteX4-105" fmla="*/ 10774 w 10788"/>
                <a:gd name="connsiteY4-106" fmla="*/ 8153 h 10658"/>
                <a:gd name="connsiteX5-107" fmla="*/ 10065 w 10788"/>
                <a:gd name="connsiteY5-108" fmla="*/ 10658 h 10658"/>
                <a:gd name="connsiteX0-109" fmla="*/ 10065 w 10788"/>
                <a:gd name="connsiteY0-110" fmla="*/ 9086 h 9086"/>
                <a:gd name="connsiteX1-111" fmla="*/ 0 w 10788"/>
                <a:gd name="connsiteY1-112" fmla="*/ 5606 h 9086"/>
                <a:gd name="connsiteX2-113" fmla="*/ 8180 w 10788"/>
                <a:gd name="connsiteY2-114" fmla="*/ 5539 h 9086"/>
                <a:gd name="connsiteX3-115" fmla="*/ 8196 w 10788"/>
                <a:gd name="connsiteY3-116" fmla="*/ 0 h 9086"/>
                <a:gd name="connsiteX4-117" fmla="*/ 10774 w 10788"/>
                <a:gd name="connsiteY4-118" fmla="*/ 6581 h 9086"/>
                <a:gd name="connsiteX5-119" fmla="*/ 10065 w 10788"/>
                <a:gd name="connsiteY5-120" fmla="*/ 9086 h 9086"/>
                <a:gd name="connsiteX0-121" fmla="*/ 9330 w 10000"/>
                <a:gd name="connsiteY0-122" fmla="*/ 10000 h 10000"/>
                <a:gd name="connsiteX1-123" fmla="*/ 0 w 10000"/>
                <a:gd name="connsiteY1-124" fmla="*/ 6170 h 10000"/>
                <a:gd name="connsiteX2-125" fmla="*/ 7582 w 10000"/>
                <a:gd name="connsiteY2-126" fmla="*/ 6096 h 10000"/>
                <a:gd name="connsiteX3-127" fmla="*/ 7597 w 10000"/>
                <a:gd name="connsiteY3-128" fmla="*/ 0 h 10000"/>
                <a:gd name="connsiteX4-129" fmla="*/ 9987 w 10000"/>
                <a:gd name="connsiteY4-130" fmla="*/ 7243 h 10000"/>
                <a:gd name="connsiteX5-131" fmla="*/ 9330 w 10000"/>
                <a:gd name="connsiteY5-132" fmla="*/ 10000 h 10000"/>
                <a:gd name="connsiteX0-133" fmla="*/ 8799 w 9995"/>
                <a:gd name="connsiteY0-134" fmla="*/ 9361 h 9361"/>
                <a:gd name="connsiteX1-135" fmla="*/ 0 w 9995"/>
                <a:gd name="connsiteY1-136" fmla="*/ 6170 h 9361"/>
                <a:gd name="connsiteX2-137" fmla="*/ 7582 w 9995"/>
                <a:gd name="connsiteY2-138" fmla="*/ 6096 h 9361"/>
                <a:gd name="connsiteX3-139" fmla="*/ 7597 w 9995"/>
                <a:gd name="connsiteY3-140" fmla="*/ 0 h 9361"/>
                <a:gd name="connsiteX4-141" fmla="*/ 9987 w 9995"/>
                <a:gd name="connsiteY4-142" fmla="*/ 7243 h 9361"/>
                <a:gd name="connsiteX5-143" fmla="*/ 8799 w 9995"/>
                <a:gd name="connsiteY5-144" fmla="*/ 9361 h 9361"/>
                <a:gd name="connsiteX0-145" fmla="*/ 8803 w 8911"/>
                <a:gd name="connsiteY0-146" fmla="*/ 10000 h 10000"/>
                <a:gd name="connsiteX1-147" fmla="*/ 0 w 8911"/>
                <a:gd name="connsiteY1-148" fmla="*/ 6591 h 10000"/>
                <a:gd name="connsiteX2-149" fmla="*/ 7586 w 8911"/>
                <a:gd name="connsiteY2-150" fmla="*/ 6512 h 10000"/>
                <a:gd name="connsiteX3-151" fmla="*/ 7601 w 8911"/>
                <a:gd name="connsiteY3-152" fmla="*/ 0 h 10000"/>
                <a:gd name="connsiteX4-153" fmla="*/ 8880 w 8911"/>
                <a:gd name="connsiteY4-154" fmla="*/ 6748 h 10000"/>
                <a:gd name="connsiteX5-155" fmla="*/ 8803 w 8911"/>
                <a:gd name="connsiteY5-156" fmla="*/ 10000 h 10000"/>
                <a:gd name="connsiteX0-157" fmla="*/ 9879 w 9965"/>
                <a:gd name="connsiteY0-158" fmla="*/ 10000 h 10000"/>
                <a:gd name="connsiteX1-159" fmla="*/ 0 w 9965"/>
                <a:gd name="connsiteY1-160" fmla="*/ 6591 h 10000"/>
                <a:gd name="connsiteX2-161" fmla="*/ 8513 w 9965"/>
                <a:gd name="connsiteY2-162" fmla="*/ 6512 h 10000"/>
                <a:gd name="connsiteX3-163" fmla="*/ 8530 w 9965"/>
                <a:gd name="connsiteY3-164" fmla="*/ 0 h 10000"/>
                <a:gd name="connsiteX4-165" fmla="*/ 9965 w 9965"/>
                <a:gd name="connsiteY4-166" fmla="*/ 6748 h 10000"/>
                <a:gd name="connsiteX5-167" fmla="*/ 9879 w 9965"/>
                <a:gd name="connsiteY5-168" fmla="*/ 10000 h 10000"/>
                <a:gd name="connsiteX0-169" fmla="*/ 9914 w 10000"/>
                <a:gd name="connsiteY0-170" fmla="*/ 10000 h 10000"/>
                <a:gd name="connsiteX1-171" fmla="*/ 0 w 10000"/>
                <a:gd name="connsiteY1-172" fmla="*/ 6591 h 10000"/>
                <a:gd name="connsiteX2-173" fmla="*/ 8543 w 10000"/>
                <a:gd name="connsiteY2-174" fmla="*/ 6512 h 10000"/>
                <a:gd name="connsiteX3-175" fmla="*/ 8560 w 10000"/>
                <a:gd name="connsiteY3-176" fmla="*/ 0 h 10000"/>
                <a:gd name="connsiteX4-177" fmla="*/ 10000 w 10000"/>
                <a:gd name="connsiteY4-178" fmla="*/ 6748 h 10000"/>
                <a:gd name="connsiteX5-179" fmla="*/ 9914 w 10000"/>
                <a:gd name="connsiteY5-180" fmla="*/ 10000 h 10000"/>
                <a:gd name="connsiteX0-181" fmla="*/ 11628 w 11714"/>
                <a:gd name="connsiteY0-182" fmla="*/ 10000 h 10000"/>
                <a:gd name="connsiteX1-183" fmla="*/ 0 w 11714"/>
                <a:gd name="connsiteY1-184" fmla="*/ 9319 h 10000"/>
                <a:gd name="connsiteX2-185" fmla="*/ 10257 w 11714"/>
                <a:gd name="connsiteY2-186" fmla="*/ 6512 h 10000"/>
                <a:gd name="connsiteX3-187" fmla="*/ 10274 w 11714"/>
                <a:gd name="connsiteY3-188" fmla="*/ 0 h 10000"/>
                <a:gd name="connsiteX4-189" fmla="*/ 11714 w 11714"/>
                <a:gd name="connsiteY4-190" fmla="*/ 6748 h 10000"/>
                <a:gd name="connsiteX5-191" fmla="*/ 11628 w 11714"/>
                <a:gd name="connsiteY5-192" fmla="*/ 10000 h 10000"/>
                <a:gd name="connsiteX0-193" fmla="*/ 11628 w 11714"/>
                <a:gd name="connsiteY0-194" fmla="*/ 10000 h 10000"/>
                <a:gd name="connsiteX1-195" fmla="*/ 0 w 11714"/>
                <a:gd name="connsiteY1-196" fmla="*/ 9319 h 10000"/>
                <a:gd name="connsiteX2-197" fmla="*/ 9631 w 11714"/>
                <a:gd name="connsiteY2-198" fmla="*/ 8797 h 10000"/>
                <a:gd name="connsiteX3-199" fmla="*/ 10274 w 11714"/>
                <a:gd name="connsiteY3-200" fmla="*/ 0 h 10000"/>
                <a:gd name="connsiteX4-201" fmla="*/ 11714 w 11714"/>
                <a:gd name="connsiteY4-202" fmla="*/ 6748 h 10000"/>
                <a:gd name="connsiteX5-203" fmla="*/ 11628 w 11714"/>
                <a:gd name="connsiteY5-204" fmla="*/ 10000 h 10000"/>
                <a:gd name="connsiteX0-205" fmla="*/ 11628 w 11714"/>
                <a:gd name="connsiteY0-206" fmla="*/ 10000 h 10261"/>
                <a:gd name="connsiteX1-207" fmla="*/ 0 w 11714"/>
                <a:gd name="connsiteY1-208" fmla="*/ 9319 h 10261"/>
                <a:gd name="connsiteX2-209" fmla="*/ 9631 w 11714"/>
                <a:gd name="connsiteY2-210" fmla="*/ 8797 h 10261"/>
                <a:gd name="connsiteX3-211" fmla="*/ 10274 w 11714"/>
                <a:gd name="connsiteY3-212" fmla="*/ 0 h 10261"/>
                <a:gd name="connsiteX4-213" fmla="*/ 11714 w 11714"/>
                <a:gd name="connsiteY4-214" fmla="*/ 6748 h 10261"/>
                <a:gd name="connsiteX5-215" fmla="*/ 11628 w 11714"/>
                <a:gd name="connsiteY5-216" fmla="*/ 10000 h 10261"/>
                <a:gd name="connsiteX0-217" fmla="*/ 11628 w 11714"/>
                <a:gd name="connsiteY0-218" fmla="*/ 10000 h 10000"/>
                <a:gd name="connsiteX1-219" fmla="*/ 0 w 11714"/>
                <a:gd name="connsiteY1-220" fmla="*/ 9319 h 10000"/>
                <a:gd name="connsiteX2-221" fmla="*/ 9631 w 11714"/>
                <a:gd name="connsiteY2-222" fmla="*/ 8797 h 10000"/>
                <a:gd name="connsiteX3-223" fmla="*/ 10274 w 11714"/>
                <a:gd name="connsiteY3-224" fmla="*/ 0 h 10000"/>
                <a:gd name="connsiteX4-225" fmla="*/ 11714 w 11714"/>
                <a:gd name="connsiteY4-226" fmla="*/ 6748 h 10000"/>
                <a:gd name="connsiteX5-227" fmla="*/ 11628 w 11714"/>
                <a:gd name="connsiteY5-228" fmla="*/ 10000 h 10000"/>
                <a:gd name="connsiteX0-229" fmla="*/ 11628 w 11714"/>
                <a:gd name="connsiteY0-230" fmla="*/ 10000 h 10000"/>
                <a:gd name="connsiteX1-231" fmla="*/ 0 w 11714"/>
                <a:gd name="connsiteY1-232" fmla="*/ 9319 h 10000"/>
                <a:gd name="connsiteX2-233" fmla="*/ 9658 w 11714"/>
                <a:gd name="connsiteY2-234" fmla="*/ 9070 h 10000"/>
                <a:gd name="connsiteX3-235" fmla="*/ 10274 w 11714"/>
                <a:gd name="connsiteY3-236" fmla="*/ 0 h 10000"/>
                <a:gd name="connsiteX4-237" fmla="*/ 11714 w 11714"/>
                <a:gd name="connsiteY4-238" fmla="*/ 6748 h 10000"/>
                <a:gd name="connsiteX5-239" fmla="*/ 11628 w 11714"/>
                <a:gd name="connsiteY5-240" fmla="*/ 10000 h 10000"/>
                <a:gd name="connsiteX0-241" fmla="*/ 11628 w 11714"/>
                <a:gd name="connsiteY0-242" fmla="*/ 8329 h 8329"/>
                <a:gd name="connsiteX1-243" fmla="*/ 0 w 11714"/>
                <a:gd name="connsiteY1-244" fmla="*/ 7648 h 8329"/>
                <a:gd name="connsiteX2-245" fmla="*/ 9658 w 11714"/>
                <a:gd name="connsiteY2-246" fmla="*/ 7399 h 8329"/>
                <a:gd name="connsiteX3-247" fmla="*/ 9784 w 11714"/>
                <a:gd name="connsiteY3-248" fmla="*/ 0 h 8329"/>
                <a:gd name="connsiteX4-249" fmla="*/ 11714 w 11714"/>
                <a:gd name="connsiteY4-250" fmla="*/ 5077 h 8329"/>
                <a:gd name="connsiteX5-251" fmla="*/ 11628 w 11714"/>
                <a:gd name="connsiteY5-252" fmla="*/ 8329 h 8329"/>
                <a:gd name="connsiteX0-253" fmla="*/ 9927 w 10000"/>
                <a:gd name="connsiteY0-254" fmla="*/ 10000 h 10000"/>
                <a:gd name="connsiteX1-255" fmla="*/ 0 w 10000"/>
                <a:gd name="connsiteY1-256" fmla="*/ 9182 h 10000"/>
                <a:gd name="connsiteX2-257" fmla="*/ 8245 w 10000"/>
                <a:gd name="connsiteY2-258" fmla="*/ 8883 h 10000"/>
                <a:gd name="connsiteX3-259" fmla="*/ 8352 w 10000"/>
                <a:gd name="connsiteY3-260" fmla="*/ 0 h 10000"/>
                <a:gd name="connsiteX4-261" fmla="*/ 10000 w 10000"/>
                <a:gd name="connsiteY4-262" fmla="*/ 6096 h 10000"/>
                <a:gd name="connsiteX5-263" fmla="*/ 9927 w 10000"/>
                <a:gd name="connsiteY5-264" fmla="*/ 1000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000" h="10000">
                  <a:moveTo>
                    <a:pt x="9927" y="10000"/>
                  </a:moveTo>
                  <a:cubicBezTo>
                    <a:pt x="7231" y="9836"/>
                    <a:pt x="6474" y="9595"/>
                    <a:pt x="0" y="9182"/>
                  </a:cubicBezTo>
                  <a:lnTo>
                    <a:pt x="8245" y="8883"/>
                  </a:lnTo>
                  <a:cubicBezTo>
                    <a:pt x="8212" y="5538"/>
                    <a:pt x="8387" y="3345"/>
                    <a:pt x="8352" y="0"/>
                  </a:cubicBezTo>
                  <a:cubicBezTo>
                    <a:pt x="8852" y="3416"/>
                    <a:pt x="8942" y="4239"/>
                    <a:pt x="10000" y="6096"/>
                  </a:cubicBezTo>
                  <a:cubicBezTo>
                    <a:pt x="9991" y="7928"/>
                    <a:pt x="9934" y="8700"/>
                    <a:pt x="9927" y="10000"/>
                  </a:cubicBezTo>
                  <a:close/>
                </a:path>
              </a:pathLst>
            </a:custGeom>
            <a:gradFill rotWithShape="1">
              <a:gsLst>
                <a:gs pos="0">
                  <a:srgbClr val="FFFFFF"/>
                </a:gs>
                <a:gs pos="100000">
                  <a:schemeClr val="bg1">
                    <a:lumMod val="75000"/>
                  </a:schemeClr>
                </a:gs>
              </a:gsLst>
              <a:lin ang="12900000" scaled="0"/>
            </a:gradFill>
            <a:ln>
              <a:noFill/>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pic>
          <p:nvPicPr>
            <p:cNvPr id="443" name="Picture 4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4743" y="4817138"/>
              <a:ext cx="1243012" cy="768350"/>
            </a:xfrm>
            <a:prstGeom prst="rect">
              <a:avLst/>
            </a:prstGeom>
            <a:noFill/>
            <a:ln w="15875">
              <a:solidFill>
                <a:schemeClr val="tx1"/>
              </a:solidFill>
              <a:miter lim="800000"/>
              <a:headEnd/>
              <a:tailEnd/>
            </a:ln>
            <a:effectLst>
              <a:outerShdw blurRad="50800" dist="38100" dir="18900000" algn="bl" rotWithShape="0">
                <a:prstClr val="black">
                  <a:alpha val="40000"/>
                </a:prstClr>
              </a:outerShdw>
            </a:effectLst>
          </p:spPr>
        </p:pic>
      </p:grpSp>
      <p:grpSp>
        <p:nvGrpSpPr>
          <p:cNvPr id="547" name="Group 248"/>
          <p:cNvGrpSpPr/>
          <p:nvPr/>
        </p:nvGrpSpPr>
        <p:grpSpPr bwMode="auto">
          <a:xfrm>
            <a:off x="2217924" y="4651982"/>
            <a:ext cx="269081" cy="467916"/>
            <a:chOff x="4140" y="429"/>
            <a:chExt cx="1425" cy="2396"/>
          </a:xfrm>
        </p:grpSpPr>
        <p:sp>
          <p:nvSpPr>
            <p:cNvPr id="548" name="Freeform 148"/>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49" name="Rectangle 149"/>
            <p:cNvSpPr>
              <a:spLocks noChangeArrowheads="1"/>
            </p:cNvSpPr>
            <p:nvPr/>
          </p:nvSpPr>
          <p:spPr bwMode="auto">
            <a:xfrm>
              <a:off x="4203" y="429"/>
              <a:ext cx="1053" cy="2286"/>
            </a:xfrm>
            <a:prstGeom prst="rect">
              <a:avLst/>
            </a:prstGeom>
            <a:gradFill rotWithShape="1">
              <a:gsLst>
                <a:gs pos="0">
                  <a:srgbClr val="292929"/>
                </a:gs>
                <a:gs pos="100000">
                  <a:srgbClr val="808080"/>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50" name="Freeform 150"/>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51" name="Freeform 151"/>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52" name="Rectangle 152"/>
            <p:cNvSpPr>
              <a:spLocks noChangeArrowheads="1"/>
            </p:cNvSpPr>
            <p:nvPr/>
          </p:nvSpPr>
          <p:spPr bwMode="auto">
            <a:xfrm>
              <a:off x="4209" y="691"/>
              <a:ext cx="599" cy="49"/>
            </a:xfrm>
            <a:prstGeom prst="rect">
              <a:avLst/>
            </a:prstGeom>
            <a:solidFill>
              <a:srgbClr val="000000"/>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553" name="Group 153"/>
            <p:cNvGrpSpPr/>
            <p:nvPr/>
          </p:nvGrpSpPr>
          <p:grpSpPr bwMode="auto">
            <a:xfrm>
              <a:off x="4749" y="668"/>
              <a:ext cx="581" cy="145"/>
              <a:chOff x="614" y="2568"/>
              <a:chExt cx="725" cy="139"/>
            </a:xfrm>
          </p:grpSpPr>
          <p:sp>
            <p:nvSpPr>
              <p:cNvPr id="578" name="AutoShape 154"/>
              <p:cNvSpPr>
                <a:spLocks noChangeArrowheads="1"/>
              </p:cNvSpPr>
              <p:nvPr/>
            </p:nvSpPr>
            <p:spPr bwMode="auto">
              <a:xfrm>
                <a:off x="617" y="2567"/>
                <a:ext cx="724" cy="140"/>
              </a:xfrm>
              <a:prstGeom prst="roundRect">
                <a:avLst>
                  <a:gd name="adj" fmla="val 50000"/>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79" name="AutoShape 155"/>
              <p:cNvSpPr>
                <a:spLocks noChangeArrowheads="1"/>
              </p:cNvSpPr>
              <p:nvPr/>
            </p:nvSpPr>
            <p:spPr bwMode="auto">
              <a:xfrm>
                <a:off x="633" y="2584"/>
                <a:ext cx="692"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554" name="Rectangle 156"/>
            <p:cNvSpPr>
              <a:spLocks noChangeArrowheads="1"/>
            </p:cNvSpPr>
            <p:nvPr/>
          </p:nvSpPr>
          <p:spPr bwMode="auto">
            <a:xfrm>
              <a:off x="4222" y="1020"/>
              <a:ext cx="599" cy="43"/>
            </a:xfrm>
            <a:prstGeom prst="rect">
              <a:avLst/>
            </a:prstGeom>
            <a:solidFill>
              <a:srgbClr val="000000"/>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555" name="Group 157"/>
            <p:cNvGrpSpPr/>
            <p:nvPr/>
          </p:nvGrpSpPr>
          <p:grpSpPr bwMode="auto">
            <a:xfrm>
              <a:off x="4747" y="994"/>
              <a:ext cx="581" cy="134"/>
              <a:chOff x="614" y="2568"/>
              <a:chExt cx="725" cy="139"/>
            </a:xfrm>
          </p:grpSpPr>
          <p:sp>
            <p:nvSpPr>
              <p:cNvPr id="576" name="AutoShape 158"/>
              <p:cNvSpPr>
                <a:spLocks noChangeArrowheads="1"/>
              </p:cNvSpPr>
              <p:nvPr/>
            </p:nvSpPr>
            <p:spPr bwMode="auto">
              <a:xfrm>
                <a:off x="612" y="2570"/>
                <a:ext cx="724" cy="139"/>
              </a:xfrm>
              <a:prstGeom prst="roundRect">
                <a:avLst>
                  <a:gd name="adj" fmla="val 50000"/>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77" name="AutoShape 159"/>
              <p:cNvSpPr>
                <a:spLocks noChangeArrowheads="1"/>
              </p:cNvSpPr>
              <p:nvPr/>
            </p:nvSpPr>
            <p:spPr bwMode="auto">
              <a:xfrm>
                <a:off x="628" y="2589"/>
                <a:ext cx="692"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556" name="Rectangle 160"/>
            <p:cNvSpPr>
              <a:spLocks noChangeArrowheads="1"/>
            </p:cNvSpPr>
            <p:nvPr/>
          </p:nvSpPr>
          <p:spPr bwMode="auto">
            <a:xfrm>
              <a:off x="4216" y="1356"/>
              <a:ext cx="599" cy="49"/>
            </a:xfrm>
            <a:prstGeom prst="rect">
              <a:avLst/>
            </a:prstGeom>
            <a:solidFill>
              <a:srgbClr val="000000"/>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57" name="Rectangle 161"/>
            <p:cNvSpPr>
              <a:spLocks noChangeArrowheads="1"/>
            </p:cNvSpPr>
            <p:nvPr/>
          </p:nvSpPr>
          <p:spPr bwMode="auto">
            <a:xfrm>
              <a:off x="4228" y="1654"/>
              <a:ext cx="593" cy="49"/>
            </a:xfrm>
            <a:prstGeom prst="rect">
              <a:avLst/>
            </a:prstGeom>
            <a:solidFill>
              <a:srgbClr val="000000"/>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558" name="Group 162"/>
            <p:cNvGrpSpPr/>
            <p:nvPr/>
          </p:nvGrpSpPr>
          <p:grpSpPr bwMode="auto">
            <a:xfrm>
              <a:off x="4735" y="1627"/>
              <a:ext cx="582" cy="151"/>
              <a:chOff x="614" y="2568"/>
              <a:chExt cx="725" cy="139"/>
            </a:xfrm>
          </p:grpSpPr>
          <p:sp>
            <p:nvSpPr>
              <p:cNvPr id="574" name="AutoShape 163"/>
              <p:cNvSpPr>
                <a:spLocks noChangeArrowheads="1"/>
              </p:cNvSpPr>
              <p:nvPr/>
            </p:nvSpPr>
            <p:spPr bwMode="auto">
              <a:xfrm>
                <a:off x="611" y="2576"/>
                <a:ext cx="730" cy="129"/>
              </a:xfrm>
              <a:prstGeom prst="roundRect">
                <a:avLst>
                  <a:gd name="adj" fmla="val 50000"/>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75" name="AutoShape 164"/>
              <p:cNvSpPr>
                <a:spLocks noChangeArrowheads="1"/>
              </p:cNvSpPr>
              <p:nvPr/>
            </p:nvSpPr>
            <p:spPr bwMode="auto">
              <a:xfrm>
                <a:off x="627" y="2588"/>
                <a:ext cx="699"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559" name="Freeform 165"/>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560" name="Group 166"/>
            <p:cNvGrpSpPr/>
            <p:nvPr/>
          </p:nvGrpSpPr>
          <p:grpSpPr bwMode="auto">
            <a:xfrm>
              <a:off x="4739" y="1327"/>
              <a:ext cx="582" cy="139"/>
              <a:chOff x="614" y="2568"/>
              <a:chExt cx="725" cy="139"/>
            </a:xfrm>
          </p:grpSpPr>
          <p:sp>
            <p:nvSpPr>
              <p:cNvPr id="572" name="AutoShape 167"/>
              <p:cNvSpPr>
                <a:spLocks noChangeArrowheads="1"/>
              </p:cNvSpPr>
              <p:nvPr/>
            </p:nvSpPr>
            <p:spPr bwMode="auto">
              <a:xfrm>
                <a:off x="614" y="2566"/>
                <a:ext cx="723" cy="140"/>
              </a:xfrm>
              <a:prstGeom prst="roundRect">
                <a:avLst>
                  <a:gd name="adj" fmla="val 50000"/>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73" name="AutoShape 168"/>
              <p:cNvSpPr>
                <a:spLocks noChangeArrowheads="1"/>
              </p:cNvSpPr>
              <p:nvPr/>
            </p:nvSpPr>
            <p:spPr bwMode="auto">
              <a:xfrm>
                <a:off x="630" y="2585"/>
                <a:ext cx="691" cy="10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561" name="Rectangle 169"/>
            <p:cNvSpPr>
              <a:spLocks noChangeArrowheads="1"/>
            </p:cNvSpPr>
            <p:nvPr/>
          </p:nvSpPr>
          <p:spPr bwMode="auto">
            <a:xfrm>
              <a:off x="5250" y="429"/>
              <a:ext cx="69" cy="2286"/>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62" name="Freeform 170"/>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63" name="Freeform 171"/>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64" name="Oval 172"/>
            <p:cNvSpPr>
              <a:spLocks noChangeArrowheads="1"/>
            </p:cNvSpPr>
            <p:nvPr/>
          </p:nvSpPr>
          <p:spPr bwMode="auto">
            <a:xfrm>
              <a:off x="5515" y="2612"/>
              <a:ext cx="50" cy="98"/>
            </a:xfrm>
            <a:prstGeom prst="ellipse">
              <a:avLst/>
            </a:prstGeom>
            <a:solidFill>
              <a:srgbClr val="333333"/>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65" name="Freeform 173"/>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66" name="AutoShape 174"/>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67" name="AutoShape 175"/>
            <p:cNvSpPr>
              <a:spLocks noChangeArrowheads="1"/>
            </p:cNvSpPr>
            <p:nvPr/>
          </p:nvSpPr>
          <p:spPr bwMode="auto">
            <a:xfrm>
              <a:off x="4203" y="2709"/>
              <a:ext cx="1072" cy="85"/>
            </a:xfrm>
            <a:prstGeom prst="roundRect">
              <a:avLst>
                <a:gd name="adj" fmla="val 50000"/>
              </a:avLst>
            </a:prstGeom>
            <a:gradFill rotWithShape="1">
              <a:gsLst>
                <a:gs pos="0">
                  <a:srgbClr val="000000"/>
                </a:gs>
                <a:gs pos="100000">
                  <a:srgbClr val="808080"/>
                </a:gs>
              </a:gsLst>
              <a:lin ang="0" scaled="1"/>
            </a:gradFill>
            <a:ln w="9525">
              <a:solidFill>
                <a:srgbClr val="000000"/>
              </a:solidFill>
              <a:rou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68" name="Oval 176"/>
            <p:cNvSpPr>
              <a:spLocks noChangeArrowheads="1"/>
            </p:cNvSpPr>
            <p:nvPr/>
          </p:nvSpPr>
          <p:spPr bwMode="auto">
            <a:xfrm>
              <a:off x="4310" y="2386"/>
              <a:ext cx="158" cy="140"/>
            </a:xfrm>
            <a:prstGeom prst="ellipse">
              <a:avLst/>
            </a:prstGeom>
            <a:solidFill>
              <a:srgbClr val="33CC33"/>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69" name="Oval 177"/>
            <p:cNvSpPr>
              <a:spLocks noChangeArrowheads="1"/>
            </p:cNvSpPr>
            <p:nvPr/>
          </p:nvSpPr>
          <p:spPr bwMode="auto">
            <a:xfrm>
              <a:off x="4487" y="2386"/>
              <a:ext cx="158" cy="140"/>
            </a:xfrm>
            <a:prstGeom prst="ellipse">
              <a:avLst/>
            </a:prstGeom>
            <a:solidFill>
              <a:srgbClr val="FF0000"/>
            </a:solidFill>
            <a:ln>
              <a:noFill/>
            </a:ln>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endParaRPr>
            </a:p>
          </p:txBody>
        </p:sp>
        <p:sp>
          <p:nvSpPr>
            <p:cNvPr id="570" name="Oval 178"/>
            <p:cNvSpPr>
              <a:spLocks noChangeArrowheads="1"/>
            </p:cNvSpPr>
            <p:nvPr/>
          </p:nvSpPr>
          <p:spPr bwMode="auto">
            <a:xfrm>
              <a:off x="4663" y="2380"/>
              <a:ext cx="158" cy="140"/>
            </a:xfrm>
            <a:prstGeom prst="ellipse">
              <a:avLst/>
            </a:prstGeom>
            <a:solidFill>
              <a:srgbClr val="33CC33"/>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71" name="Rectangle 179"/>
            <p:cNvSpPr>
              <a:spLocks noChangeArrowheads="1"/>
            </p:cNvSpPr>
            <p:nvPr/>
          </p:nvSpPr>
          <p:spPr bwMode="auto">
            <a:xfrm>
              <a:off x="5061" y="1837"/>
              <a:ext cx="88" cy="756"/>
            </a:xfrm>
            <a:prstGeom prst="rect">
              <a:avLst/>
            </a:prstGeom>
            <a:solidFill>
              <a:srgbClr val="292929"/>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683" name="Rectangle 3"/>
          <p:cNvSpPr txBox="1">
            <a:spLocks noChangeArrowheads="1"/>
          </p:cNvSpPr>
          <p:nvPr/>
        </p:nvSpPr>
        <p:spPr>
          <a:xfrm>
            <a:off x="6657975" y="2232422"/>
            <a:ext cx="2158814" cy="987028"/>
          </a:xfrm>
          <a:prstGeom prst="rect">
            <a:avLst/>
          </a:prstGeom>
        </p:spPr>
        <p:txBody>
          <a:bodyPr vert="horz" lIns="68580" tIns="34290" rIns="68580" bIns="34290" rtlCol="0">
            <a:normAutofit fontScale="90000" lnSpcReduction="20000"/>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indent="-269875">
              <a:defRPr/>
            </a:pPr>
            <a:r>
              <a:rPr lang="en-US" sz="2100" dirty="0"/>
              <a:t>arriving mobile client attaches to network …</a:t>
            </a:r>
            <a:endParaRPr lang="en-US" sz="1800" dirty="0"/>
          </a:p>
          <a:p>
            <a:pPr>
              <a:defRPr/>
            </a:pPr>
            <a:endParaRPr lang="en-US" sz="2400" dirty="0"/>
          </a:p>
          <a:p>
            <a:pPr>
              <a:defRPr/>
            </a:pPr>
            <a:endParaRPr lang="en-US" sz="2100" dirty="0">
              <a:latin typeface="Gill Sans MT" panose="020B0502020104020203" pitchFamily="34" charset="0"/>
            </a:endParaRPr>
          </a:p>
        </p:txBody>
      </p:sp>
      <p:sp>
        <p:nvSpPr>
          <p:cNvPr id="684" name="Rectangle 3"/>
          <p:cNvSpPr txBox="1">
            <a:spLocks noChangeArrowheads="1"/>
          </p:cNvSpPr>
          <p:nvPr/>
        </p:nvSpPr>
        <p:spPr>
          <a:xfrm>
            <a:off x="6657975" y="3242072"/>
            <a:ext cx="2158814" cy="987028"/>
          </a:xfrm>
          <a:prstGeom prst="rect">
            <a:avLst/>
          </a:prstGeom>
        </p:spPr>
        <p:txBody>
          <a:bodyPr vert="horz" lIns="68580" tIns="34290" rIns="68580" bIns="34290" rtlCol="0">
            <a:normAutofit fontScale="82500"/>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indent="-269875">
              <a:defRPr/>
            </a:pPr>
            <a:r>
              <a:rPr lang="en-US" sz="2250" dirty="0"/>
              <a:t>requests web page: </a:t>
            </a:r>
            <a:r>
              <a:rPr lang="en-US" sz="1950" dirty="0" err="1"/>
              <a:t>www.google.com</a:t>
            </a:r>
            <a:endParaRPr lang="en-US" sz="1800" dirty="0"/>
          </a:p>
          <a:p>
            <a:pPr>
              <a:defRPr/>
            </a:pPr>
            <a:endParaRPr lang="en-US" sz="2400" dirty="0"/>
          </a:p>
          <a:p>
            <a:pPr>
              <a:defRPr/>
            </a:pPr>
            <a:endParaRPr lang="en-US" sz="2100" dirty="0">
              <a:latin typeface="Gill Sans MT" panose="020B0502020104020203" pitchFamily="34" charset="0"/>
            </a:endParaRPr>
          </a:p>
        </p:txBody>
      </p:sp>
      <p:sp>
        <p:nvSpPr>
          <p:cNvPr id="685" name="TextBox 684"/>
          <p:cNvSpPr txBox="1"/>
          <p:nvPr/>
        </p:nvSpPr>
        <p:spPr>
          <a:xfrm>
            <a:off x="6553200" y="1743075"/>
            <a:ext cx="1431925" cy="460375"/>
          </a:xfrm>
          <a:prstGeom prst="rect">
            <a:avLst/>
          </a:prstGeom>
          <a:noFill/>
        </p:spPr>
        <p:txBody>
          <a:bodyPr wrap="none" rtlCol="0">
            <a:spAutoFit/>
          </a:bodyPr>
          <a:lstStyle/>
          <a:p>
            <a:r>
              <a:rPr lang="en-US" dirty="0">
                <a:solidFill>
                  <a:srgbClr val="0000A8"/>
                </a:solidFill>
              </a:rPr>
              <a:t>scenario</a:t>
            </a:r>
            <a:r>
              <a:rPr lang="en-US" sz="1800" dirty="0"/>
              <a:t>:</a:t>
            </a:r>
            <a:endParaRPr lang="en-US" sz="1800" dirty="0"/>
          </a:p>
        </p:txBody>
      </p:sp>
      <p:grpSp>
        <p:nvGrpSpPr>
          <p:cNvPr id="689" name="Group 688"/>
          <p:cNvGrpSpPr/>
          <p:nvPr/>
        </p:nvGrpSpPr>
        <p:grpSpPr>
          <a:xfrm>
            <a:off x="6886591" y="4195763"/>
            <a:ext cx="1904984" cy="1209675"/>
            <a:chOff x="9182121" y="4451350"/>
            <a:chExt cx="2539979" cy="1612900"/>
          </a:xfrm>
        </p:grpSpPr>
        <p:pic>
          <p:nvPicPr>
            <p:cNvPr id="687" name="Picture 686" descr="A picture containing table, drawing&#10;&#10;Description automatically generated"/>
            <p:cNvPicPr>
              <a:picLocks noChangeAspect="1"/>
            </p:cNvPicPr>
            <p:nvPr/>
          </p:nvPicPr>
          <p:blipFill>
            <a:blip r:embed="rId5"/>
            <a:stretch>
              <a:fillRect/>
            </a:stretch>
          </p:blipFill>
          <p:spPr>
            <a:xfrm>
              <a:off x="10109200" y="4451350"/>
              <a:ext cx="1612900" cy="1612900"/>
            </a:xfrm>
            <a:prstGeom prst="rect">
              <a:avLst/>
            </a:prstGeom>
          </p:spPr>
        </p:pic>
        <p:sp>
          <p:nvSpPr>
            <p:cNvPr id="688" name="TextBox 687"/>
            <p:cNvSpPr txBox="1"/>
            <p:nvPr/>
          </p:nvSpPr>
          <p:spPr>
            <a:xfrm>
              <a:off x="9182121" y="4744591"/>
              <a:ext cx="1721273" cy="1106593"/>
            </a:xfrm>
            <a:prstGeom prst="rect">
              <a:avLst/>
            </a:prstGeom>
            <a:noFill/>
          </p:spPr>
          <p:txBody>
            <a:bodyPr wrap="none" rtlCol="0">
              <a:spAutoFit/>
            </a:bodyPr>
            <a:lstStyle/>
            <a:p>
              <a:pPr algn="ctr"/>
              <a:r>
                <a:rPr lang="en-US" i="1" dirty="0">
                  <a:solidFill>
                    <a:srgbClr val="00B050"/>
                  </a:solidFill>
                </a:rPr>
                <a:t>Sounds </a:t>
              </a:r>
              <a:endParaRPr lang="en-US" i="1" dirty="0">
                <a:solidFill>
                  <a:srgbClr val="00B050"/>
                </a:solidFill>
              </a:endParaRPr>
            </a:p>
            <a:p>
              <a:pPr algn="ctr"/>
              <a:r>
                <a:rPr lang="en-US" i="1" dirty="0">
                  <a:solidFill>
                    <a:srgbClr val="00B050"/>
                  </a:solidFill>
                </a:rPr>
                <a:t>simple!</a:t>
              </a:r>
              <a:endParaRPr lang="en-US" i="1" dirty="0">
                <a:solidFill>
                  <a:srgbClr val="00B050"/>
                </a:solidFill>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3"/>
                                        </p:tgtEl>
                                        <p:attrNameLst>
                                          <p:attrName>style.visibility</p:attrName>
                                        </p:attrNameLst>
                                      </p:cBhvr>
                                      <p:to>
                                        <p:strVal val="visible"/>
                                      </p:to>
                                    </p:set>
                                    <p:animEffect transition="in" filter="wipe(left)">
                                      <p:cBhvr>
                                        <p:cTn id="7" dur="500"/>
                                        <p:tgtEl>
                                          <p:spTgt spid="67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83"/>
                                        </p:tgtEl>
                                        <p:attrNameLst>
                                          <p:attrName>style.visibility</p:attrName>
                                        </p:attrNameLst>
                                      </p:cBhvr>
                                      <p:to>
                                        <p:strVal val="visible"/>
                                      </p:to>
                                    </p:set>
                                    <p:animEffect transition="in" filter="dissolve">
                                      <p:cBhvr>
                                        <p:cTn id="10" dur="500"/>
                                        <p:tgtEl>
                                          <p:spTgt spid="68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682"/>
                                        </p:tgtEl>
                                        <p:attrNameLst>
                                          <p:attrName>style.visibility</p:attrName>
                                        </p:attrNameLst>
                                      </p:cBhvr>
                                      <p:to>
                                        <p:strVal val="visible"/>
                                      </p:to>
                                    </p:set>
                                    <p:animEffect transition="in" filter="wipe(right)">
                                      <p:cBhvr>
                                        <p:cTn id="15" dur="500"/>
                                        <p:tgtEl>
                                          <p:spTgt spid="682"/>
                                        </p:tgtEl>
                                      </p:cBhvr>
                                    </p:animEffect>
                                  </p:childTnLst>
                                </p:cTn>
                              </p:par>
                              <p:par>
                                <p:cTn id="16" presetID="22" presetClass="entr" presetSubtype="2" fill="hold" nodeType="withEffect">
                                  <p:stCondLst>
                                    <p:cond delay="0"/>
                                  </p:stCondLst>
                                  <p:childTnLst>
                                    <p:set>
                                      <p:cBhvr>
                                        <p:cTn id="17" dur="1" fill="hold">
                                          <p:stCondLst>
                                            <p:cond delay="0"/>
                                          </p:stCondLst>
                                        </p:cTn>
                                        <p:tgtEl>
                                          <p:spTgt spid="445"/>
                                        </p:tgtEl>
                                        <p:attrNameLst>
                                          <p:attrName>style.visibility</p:attrName>
                                        </p:attrNameLst>
                                      </p:cBhvr>
                                      <p:to>
                                        <p:strVal val="visible"/>
                                      </p:to>
                                    </p:set>
                                    <p:animEffect transition="in" filter="wipe(right)">
                                      <p:cBhvr>
                                        <p:cTn id="18" dur="500"/>
                                        <p:tgtEl>
                                          <p:spTgt spid="445"/>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684"/>
                                        </p:tgtEl>
                                        <p:attrNameLst>
                                          <p:attrName>style.visibility</p:attrName>
                                        </p:attrNameLst>
                                      </p:cBhvr>
                                      <p:to>
                                        <p:strVal val="visible"/>
                                      </p:to>
                                    </p:set>
                                    <p:animEffect transition="in" filter="dissolve">
                                      <p:cBhvr>
                                        <p:cTn id="21" dur="500"/>
                                        <p:tgtEl>
                                          <p:spTgt spid="684"/>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689"/>
                                        </p:tgtEl>
                                        <p:attrNameLst>
                                          <p:attrName>style.visibility</p:attrName>
                                        </p:attrNameLst>
                                      </p:cBhvr>
                                      <p:to>
                                        <p:strVal val="visible"/>
                                      </p:to>
                                    </p:set>
                                    <p:animEffect transition="in" filter="dissolve">
                                      <p:cBhvr>
                                        <p:cTn id="26" dur="500"/>
                                        <p:tgtEl>
                                          <p:spTgt spid="6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3" grpId="0" bldLvl="0" animBg="1"/>
      <p:bldP spid="683" grpId="0"/>
      <p:bldP spid="68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8330" y="1085215"/>
            <a:ext cx="8742680" cy="671195"/>
          </a:xfrm>
        </p:spPr>
        <p:txBody>
          <a:bodyPr/>
          <a:lstStyle/>
          <a:p>
            <a:r>
              <a:rPr lang="en-US" dirty="0"/>
              <a:t>A day in the life: connecting to the Internet</a:t>
            </a:r>
            <a:endParaRPr lang="en-US" dirty="0"/>
          </a:p>
        </p:txBody>
      </p:sp>
      <p:sp>
        <p:nvSpPr>
          <p:cNvPr id="295" name="Freeform 3"/>
          <p:cNvSpPr/>
          <p:nvPr/>
        </p:nvSpPr>
        <p:spPr bwMode="auto">
          <a:xfrm>
            <a:off x="518903" y="2265969"/>
            <a:ext cx="2665809" cy="2065735"/>
          </a:xfrm>
          <a:custGeom>
            <a:avLst/>
            <a:gdLst>
              <a:gd name="T0" fmla="*/ 2147483647 w 2406"/>
              <a:gd name="T1" fmla="*/ 2147483647 h 958"/>
              <a:gd name="T2" fmla="*/ 2147483647 w 2406"/>
              <a:gd name="T3" fmla="*/ 2147483647 h 958"/>
              <a:gd name="T4" fmla="*/ 2147483647 w 2406"/>
              <a:gd name="T5" fmla="*/ 2147483647 h 958"/>
              <a:gd name="T6" fmla="*/ 2147483647 w 2406"/>
              <a:gd name="T7" fmla="*/ 2147483647 h 958"/>
              <a:gd name="T8" fmla="*/ 2147483647 w 2406"/>
              <a:gd name="T9" fmla="*/ 2147483647 h 958"/>
              <a:gd name="T10" fmla="*/ 2147483647 w 2406"/>
              <a:gd name="T11" fmla="*/ 2147483647 h 958"/>
              <a:gd name="T12" fmla="*/ 2147483647 w 2406"/>
              <a:gd name="T13" fmla="*/ 2147483647 h 958"/>
              <a:gd name="T14" fmla="*/ 2147483647 w 2406"/>
              <a:gd name="T15" fmla="*/ 2147483647 h 958"/>
              <a:gd name="T16" fmla="*/ 2147483647 w 2406"/>
              <a:gd name="T17" fmla="*/ 2147483647 h 958"/>
              <a:gd name="T18" fmla="*/ 2147483647 w 2406"/>
              <a:gd name="T19" fmla="*/ 2147483647 h 958"/>
              <a:gd name="T20" fmla="*/ 2147483647 w 2406"/>
              <a:gd name="T21" fmla="*/ 2147483647 h 958"/>
              <a:gd name="T22" fmla="*/ 2147483647 w 2406"/>
              <a:gd name="T23" fmla="*/ 2147483647 h 958"/>
              <a:gd name="T24" fmla="*/ 2147483647 w 2406"/>
              <a:gd name="T25" fmla="*/ 2147483647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9CE0FA"/>
          </a:solidFill>
          <a:ln>
            <a:noFill/>
          </a:ln>
        </p:spPr>
        <p:txBody>
          <a:bodyPr wrap="none" anchor="ct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327" name="Line 36"/>
          <p:cNvSpPr>
            <a:spLocks noChangeShapeType="1"/>
          </p:cNvSpPr>
          <p:nvPr/>
        </p:nvSpPr>
        <p:spPr bwMode="auto">
          <a:xfrm flipV="1">
            <a:off x="2770374" y="3069641"/>
            <a:ext cx="116681" cy="107156"/>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328" name="Line 43"/>
          <p:cNvSpPr>
            <a:spLocks noChangeShapeType="1"/>
          </p:cNvSpPr>
          <p:nvPr/>
        </p:nvSpPr>
        <p:spPr bwMode="auto">
          <a:xfrm flipV="1">
            <a:off x="1938128" y="3199419"/>
            <a:ext cx="521494" cy="0"/>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329" name="Line 44"/>
          <p:cNvSpPr>
            <a:spLocks noChangeShapeType="1"/>
          </p:cNvSpPr>
          <p:nvPr/>
        </p:nvSpPr>
        <p:spPr bwMode="auto">
          <a:xfrm flipV="1">
            <a:off x="2882293" y="2962485"/>
            <a:ext cx="103585" cy="107156"/>
          </a:xfrm>
          <a:prstGeom prst="line">
            <a:avLst/>
          </a:prstGeom>
          <a:noFill/>
          <a:ln w="9525">
            <a:solidFill>
              <a:srgbClr val="000000"/>
            </a:solidFill>
            <a:prstDash val="dash"/>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330" name="Line 48"/>
          <p:cNvSpPr>
            <a:spLocks noChangeShapeType="1"/>
          </p:cNvSpPr>
          <p:nvPr/>
        </p:nvSpPr>
        <p:spPr bwMode="auto">
          <a:xfrm flipV="1">
            <a:off x="2398899" y="3363725"/>
            <a:ext cx="384572" cy="459581"/>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349" name="Line 68"/>
          <p:cNvSpPr>
            <a:spLocks noChangeShapeType="1"/>
          </p:cNvSpPr>
          <p:nvPr/>
        </p:nvSpPr>
        <p:spPr bwMode="auto">
          <a:xfrm flipV="1">
            <a:off x="2752515" y="3923179"/>
            <a:ext cx="384011" cy="135871"/>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grpSp>
        <p:nvGrpSpPr>
          <p:cNvPr id="581" name="Group 580"/>
          <p:cNvGrpSpPr/>
          <p:nvPr/>
        </p:nvGrpSpPr>
        <p:grpSpPr>
          <a:xfrm>
            <a:off x="2315562" y="3081329"/>
            <a:ext cx="720110" cy="327501"/>
            <a:chOff x="3668110" y="2448910"/>
            <a:chExt cx="3794234" cy="2165130"/>
          </a:xfrm>
        </p:grpSpPr>
        <p:sp>
          <p:nvSpPr>
            <p:cNvPr id="582" name="Rectangle 581"/>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3" name="Freeform 582"/>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584" name="Group 583"/>
            <p:cNvGrpSpPr/>
            <p:nvPr/>
          </p:nvGrpSpPr>
          <p:grpSpPr>
            <a:xfrm>
              <a:off x="3941378" y="2603243"/>
              <a:ext cx="3202061" cy="1066110"/>
              <a:chOff x="7939341" y="3037317"/>
              <a:chExt cx="897649" cy="353919"/>
            </a:xfrm>
          </p:grpSpPr>
          <p:sp>
            <p:nvSpPr>
              <p:cNvPr id="585" name="Freeform 584"/>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6" name="Freeform 585"/>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7" name="Freeform 586"/>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8" name="Freeform 587"/>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638" name="Rectangle 37"/>
          <p:cNvSpPr>
            <a:spLocks noChangeArrowheads="1"/>
          </p:cNvSpPr>
          <p:nvPr/>
        </p:nvSpPr>
        <p:spPr bwMode="auto">
          <a:xfrm rot="5400000">
            <a:off x="1986211" y="3109695"/>
            <a:ext cx="100626" cy="19169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endParaRPr>
          </a:p>
        </p:txBody>
      </p:sp>
      <p:sp>
        <p:nvSpPr>
          <p:cNvPr id="639" name="Rectangle 37"/>
          <p:cNvSpPr>
            <a:spLocks noChangeArrowheads="1"/>
          </p:cNvSpPr>
          <p:nvPr/>
        </p:nvSpPr>
        <p:spPr bwMode="auto">
          <a:xfrm rot="5400000">
            <a:off x="2641923" y="3989493"/>
            <a:ext cx="105596" cy="134906"/>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endParaRPr>
          </a:p>
        </p:txBody>
      </p:sp>
      <p:grpSp>
        <p:nvGrpSpPr>
          <p:cNvPr id="648" name="Group 647"/>
          <p:cNvGrpSpPr/>
          <p:nvPr/>
        </p:nvGrpSpPr>
        <p:grpSpPr>
          <a:xfrm>
            <a:off x="1463153" y="2865932"/>
            <a:ext cx="681616" cy="488352"/>
            <a:chOff x="7458407" y="2414528"/>
            <a:chExt cx="509280" cy="320753"/>
          </a:xfrm>
        </p:grpSpPr>
        <p:pic>
          <p:nvPicPr>
            <p:cNvPr id="650" name="Picture 1018" descr="laptop_keyboar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1" name="Freeform 1019"/>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652" name="Picture 1020" descr="scre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3" name="Freeform 1021"/>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4" name="Freeform 1022"/>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5" name="Freeform 1023"/>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6" name="Freeform 1024"/>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7" name="Freeform 1025"/>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8" name="Freeform 1026"/>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659" name="Group 1027"/>
            <p:cNvGrpSpPr/>
            <p:nvPr/>
          </p:nvGrpSpPr>
          <p:grpSpPr bwMode="auto">
            <a:xfrm>
              <a:off x="7594735" y="2642220"/>
              <a:ext cx="98740" cy="36846"/>
              <a:chOff x="1740" y="2642"/>
              <a:chExt cx="752" cy="327"/>
            </a:xfrm>
          </p:grpSpPr>
          <p:sp>
            <p:nvSpPr>
              <p:cNvPr id="666" name="Freeform 1028"/>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7" name="Freeform 1029"/>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8" name="Freeform 1030"/>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9" name="Freeform 1031"/>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0" name="Freeform 1032"/>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1" name="Freeform 1033"/>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60" name="Freeform 1034"/>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1" name="Freeform 1035"/>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2" name="Freeform 1036"/>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3" name="Freeform 1037"/>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4" name="Freeform 1038"/>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5" name="Freeform 1039"/>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72" name="Rectangle 37"/>
          <p:cNvSpPr>
            <a:spLocks noChangeArrowheads="1"/>
          </p:cNvSpPr>
          <p:nvPr/>
        </p:nvSpPr>
        <p:spPr bwMode="auto">
          <a:xfrm rot="2603620">
            <a:off x="2342306" y="3768486"/>
            <a:ext cx="105596" cy="176645"/>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endParaRPr>
          </a:p>
        </p:txBody>
      </p:sp>
      <p:grpSp>
        <p:nvGrpSpPr>
          <p:cNvPr id="589" name="Group 588"/>
          <p:cNvGrpSpPr/>
          <p:nvPr/>
        </p:nvGrpSpPr>
        <p:grpSpPr>
          <a:xfrm>
            <a:off x="1985270" y="3872154"/>
            <a:ext cx="640374" cy="354342"/>
            <a:chOff x="7493876" y="2774731"/>
            <a:chExt cx="1481958" cy="894622"/>
          </a:xfrm>
        </p:grpSpPr>
        <p:sp>
          <p:nvSpPr>
            <p:cNvPr id="590" name="Freeform 589"/>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91" name="Oval 590"/>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92" name="Group 591"/>
            <p:cNvGrpSpPr/>
            <p:nvPr/>
          </p:nvGrpSpPr>
          <p:grpSpPr>
            <a:xfrm>
              <a:off x="7713663" y="2848339"/>
              <a:ext cx="1042107" cy="425543"/>
              <a:chOff x="7786941" y="2884917"/>
              <a:chExt cx="897649" cy="353919"/>
            </a:xfrm>
          </p:grpSpPr>
          <p:sp>
            <p:nvSpPr>
              <p:cNvPr id="593" name="Freeform 592"/>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4" name="Freeform 593"/>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5" name="Freeform 594"/>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6" name="Freeform 595"/>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2" name="TextBox 1"/>
          <p:cNvSpPr txBox="1"/>
          <p:nvPr/>
        </p:nvSpPr>
        <p:spPr>
          <a:xfrm>
            <a:off x="1896035" y="4205567"/>
            <a:ext cx="1541145" cy="561975"/>
          </a:xfrm>
          <a:prstGeom prst="rect">
            <a:avLst/>
          </a:prstGeom>
          <a:noFill/>
        </p:spPr>
        <p:txBody>
          <a:bodyPr wrap="none" rtlCol="0">
            <a:spAutoFit/>
          </a:bodyPr>
          <a:lstStyle/>
          <a:p>
            <a:pPr>
              <a:lnSpc>
                <a:spcPct val="85000"/>
              </a:lnSpc>
            </a:pPr>
            <a:r>
              <a:rPr lang="en-US" sz="1800" dirty="0"/>
              <a:t>router has </a:t>
            </a:r>
            <a:endParaRPr lang="en-US" sz="1800" dirty="0"/>
          </a:p>
          <a:p>
            <a:pPr>
              <a:lnSpc>
                <a:spcPct val="85000"/>
              </a:lnSpc>
            </a:pPr>
            <a:r>
              <a:rPr lang="en-US" sz="1800" dirty="0"/>
              <a:t>DHCP server</a:t>
            </a:r>
            <a:endParaRPr lang="en-US" sz="1800" dirty="0"/>
          </a:p>
        </p:txBody>
      </p:sp>
      <p:sp>
        <p:nvSpPr>
          <p:cNvPr id="800" name="TextBox 799"/>
          <p:cNvSpPr txBox="1"/>
          <p:nvPr/>
        </p:nvSpPr>
        <p:spPr>
          <a:xfrm>
            <a:off x="1677521" y="2383490"/>
            <a:ext cx="1822450" cy="561975"/>
          </a:xfrm>
          <a:prstGeom prst="rect">
            <a:avLst/>
          </a:prstGeom>
          <a:noFill/>
        </p:spPr>
        <p:txBody>
          <a:bodyPr wrap="none" rtlCol="0">
            <a:spAutoFit/>
          </a:bodyPr>
          <a:lstStyle/>
          <a:p>
            <a:pPr>
              <a:lnSpc>
                <a:spcPct val="85000"/>
              </a:lnSpc>
            </a:pPr>
            <a:r>
              <a:rPr lang="en-US" sz="1800" dirty="0"/>
              <a:t>arriving mobile:</a:t>
            </a:r>
            <a:endParaRPr lang="en-US" sz="1800" dirty="0"/>
          </a:p>
          <a:p>
            <a:pPr>
              <a:lnSpc>
                <a:spcPct val="85000"/>
              </a:lnSpc>
            </a:pPr>
            <a:r>
              <a:rPr lang="en-US" sz="1800" dirty="0"/>
              <a:t>DHCP client</a:t>
            </a:r>
            <a:endParaRPr lang="en-US" sz="1800" dirty="0"/>
          </a:p>
        </p:txBody>
      </p:sp>
      <p:sp>
        <p:nvSpPr>
          <p:cNvPr id="913" name="Rectangle 189"/>
          <p:cNvSpPr txBox="1">
            <a:spLocks noChangeArrowheads="1"/>
          </p:cNvSpPr>
          <p:nvPr/>
        </p:nvSpPr>
        <p:spPr bwMode="auto">
          <a:xfrm>
            <a:off x="3868620" y="1890713"/>
            <a:ext cx="5018723" cy="946547"/>
          </a:xfrm>
          <a:prstGeom prst="rect">
            <a:avLst/>
          </a:prstGeom>
          <a:noFill/>
          <a:ln>
            <a:noFill/>
          </a:ln>
        </p:spPr>
        <p:txBody>
          <a:bodyPr vert="horz" wrap="square" lIns="68580" tIns="34290" rIns="68580" bIns="34290" numCol="1" anchor="t" anchorCtr="0" compatLnSpc="1"/>
          <a:lstStyle>
            <a:lvl1pPr marL="342900" indent="-342900" algn="l" rtl="0" eaLnBrk="0" fontAlgn="base" hangingPunct="0">
              <a:lnSpc>
                <a:spcPct val="85000"/>
              </a:lnSpc>
              <a:spcBef>
                <a:spcPct val="20000"/>
              </a:spcBef>
              <a:spcAft>
                <a:spcPct val="0"/>
              </a:spcAft>
              <a:buClr>
                <a:srgbClr val="000099"/>
              </a:buClr>
              <a:buSzPct val="100000"/>
              <a:buFont typeface="Wingdings" panose="05000000000000000000" pitchFamily="2" charset="2"/>
              <a:buChar char="§"/>
              <a:defRPr sz="2800">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lnSpc>
                <a:spcPct val="85000"/>
              </a:lnSpc>
              <a:spcBef>
                <a:spcPct val="20000"/>
              </a:spcBef>
              <a:spcAft>
                <a:spcPct val="0"/>
              </a:spcAft>
              <a:buClr>
                <a:srgbClr val="000099"/>
              </a:buClr>
              <a:buFont typeface="Arial" panose="020B0604020202020204"/>
              <a:buChar char="•"/>
              <a:defRPr sz="24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231775" indent="-231775">
              <a:defRPr/>
            </a:pPr>
            <a:r>
              <a:rPr lang="en-US" sz="2100" kern="0" dirty="0">
                <a:cs typeface="+mn-cs"/>
              </a:rPr>
              <a:t>connecting laptop needs to get its own </a:t>
            </a:r>
            <a:r>
              <a:rPr lang="en-US" sz="2100" kern="0" dirty="0">
                <a:solidFill>
                  <a:srgbClr val="FF0000"/>
                </a:solidFill>
                <a:cs typeface="+mn-cs"/>
              </a:rPr>
              <a:t>IP address, </a:t>
            </a:r>
            <a:r>
              <a:rPr lang="en-US" sz="2100" kern="0" dirty="0" err="1">
                <a:solidFill>
                  <a:srgbClr val="FF0000"/>
                </a:solidFill>
                <a:cs typeface="+mn-cs"/>
              </a:rPr>
              <a:t>addr</a:t>
            </a:r>
            <a:r>
              <a:rPr lang="en-US" sz="2100" kern="0" dirty="0">
                <a:solidFill>
                  <a:srgbClr val="FF0000"/>
                </a:solidFill>
                <a:cs typeface="+mn-cs"/>
              </a:rPr>
              <a:t> of first-hop router, </a:t>
            </a:r>
            <a:r>
              <a:rPr lang="en-US" sz="2100" kern="0" dirty="0" err="1">
                <a:solidFill>
                  <a:srgbClr val="FF0000"/>
                </a:solidFill>
                <a:cs typeface="+mn-cs"/>
              </a:rPr>
              <a:t>addr</a:t>
            </a:r>
            <a:r>
              <a:rPr lang="en-US" sz="2100" kern="0" dirty="0">
                <a:solidFill>
                  <a:srgbClr val="FF0000"/>
                </a:solidFill>
                <a:cs typeface="+mn-cs"/>
              </a:rPr>
              <a:t> of DNS server</a:t>
            </a:r>
            <a:r>
              <a:rPr lang="en-US" sz="2100" kern="0" dirty="0">
                <a:cs typeface="+mn-cs"/>
              </a:rPr>
              <a:t>: use </a:t>
            </a:r>
            <a:r>
              <a:rPr lang="en-US" sz="2100" kern="0" dirty="0">
                <a:solidFill>
                  <a:srgbClr val="C00000"/>
                </a:solidFill>
                <a:cs typeface="+mn-cs"/>
              </a:rPr>
              <a:t>DHCP</a:t>
            </a:r>
            <a:endParaRPr lang="en-US" sz="2100" kern="0" dirty="0">
              <a:solidFill>
                <a:srgbClr val="C00000"/>
              </a:solidFill>
              <a:cs typeface="+mn-cs"/>
            </a:endParaRPr>
          </a:p>
        </p:txBody>
      </p:sp>
      <p:grpSp>
        <p:nvGrpSpPr>
          <p:cNvPr id="915" name="Group 250"/>
          <p:cNvGrpSpPr/>
          <p:nvPr/>
        </p:nvGrpSpPr>
        <p:grpSpPr bwMode="auto">
          <a:xfrm>
            <a:off x="987308" y="1854994"/>
            <a:ext cx="760809" cy="1248966"/>
            <a:chOff x="651" y="681"/>
            <a:chExt cx="639" cy="1049"/>
          </a:xfrm>
        </p:grpSpPr>
        <p:sp>
          <p:nvSpPr>
            <p:cNvPr id="916" name="Freeform 249"/>
            <p:cNvSpPr/>
            <p:nvPr/>
          </p:nvSpPr>
          <p:spPr bwMode="auto">
            <a:xfrm>
              <a:off x="662" y="698"/>
              <a:ext cx="628" cy="1032"/>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 name="connsiteX0" fmla="*/ 8212 w 10000"/>
                <a:gd name="connsiteY0" fmla="*/ 0 h 10000"/>
                <a:gd name="connsiteX1" fmla="*/ 10000 w 10000"/>
                <a:gd name="connsiteY1" fmla="*/ 10000 h 10000"/>
                <a:gd name="connsiteX2" fmla="*/ 8311 w 10000"/>
                <a:gd name="connsiteY2" fmla="*/ 9756 h 10000"/>
                <a:gd name="connsiteX3" fmla="*/ 0 w 10000"/>
                <a:gd name="connsiteY3" fmla="*/ 8726 h 10000"/>
                <a:gd name="connsiteX4" fmla="*/ 7550 w 10000"/>
                <a:gd name="connsiteY4" fmla="*/ 8306 h 10000"/>
                <a:gd name="connsiteX5" fmla="*/ 8212 w 10000"/>
                <a:gd name="connsiteY5" fmla="*/ 0 h 10000"/>
                <a:gd name="connsiteX0-1" fmla="*/ 8212 w 10000"/>
                <a:gd name="connsiteY0-2" fmla="*/ 0 h 11424"/>
                <a:gd name="connsiteX1-3" fmla="*/ 10000 w 10000"/>
                <a:gd name="connsiteY1-4" fmla="*/ 10000 h 11424"/>
                <a:gd name="connsiteX2-5" fmla="*/ 9142 w 10000"/>
                <a:gd name="connsiteY2-6" fmla="*/ 11424 h 11424"/>
                <a:gd name="connsiteX3-7" fmla="*/ 0 w 10000"/>
                <a:gd name="connsiteY3-8" fmla="*/ 8726 h 11424"/>
                <a:gd name="connsiteX4-9" fmla="*/ 7550 w 10000"/>
                <a:gd name="connsiteY4-10" fmla="*/ 8306 h 11424"/>
                <a:gd name="connsiteX5-11" fmla="*/ 8212 w 10000"/>
                <a:gd name="connsiteY5-12" fmla="*/ 0 h 11424"/>
                <a:gd name="connsiteX0-13" fmla="*/ 8212 w 10394"/>
                <a:gd name="connsiteY0-14" fmla="*/ 0 h 11424"/>
                <a:gd name="connsiteX1-15" fmla="*/ 10394 w 10394"/>
                <a:gd name="connsiteY1-16" fmla="*/ 9298 h 11424"/>
                <a:gd name="connsiteX2-17" fmla="*/ 9142 w 10394"/>
                <a:gd name="connsiteY2-18" fmla="*/ 11424 h 11424"/>
                <a:gd name="connsiteX3-19" fmla="*/ 0 w 10394"/>
                <a:gd name="connsiteY3-20" fmla="*/ 8726 h 11424"/>
                <a:gd name="connsiteX4-21" fmla="*/ 7550 w 10394"/>
                <a:gd name="connsiteY4-22" fmla="*/ 8306 h 11424"/>
                <a:gd name="connsiteX5-23" fmla="*/ 8212 w 10394"/>
                <a:gd name="connsiteY5-24" fmla="*/ 0 h 11424"/>
                <a:gd name="connsiteX0-25" fmla="*/ 8212 w 10394"/>
                <a:gd name="connsiteY0-26" fmla="*/ 0 h 11424"/>
                <a:gd name="connsiteX1-27" fmla="*/ 10394 w 10394"/>
                <a:gd name="connsiteY1-28" fmla="*/ 9298 h 11424"/>
                <a:gd name="connsiteX2-29" fmla="*/ 9142 w 10394"/>
                <a:gd name="connsiteY2-30" fmla="*/ 11424 h 11424"/>
                <a:gd name="connsiteX3-31" fmla="*/ 0 w 10394"/>
                <a:gd name="connsiteY3-32" fmla="*/ 8726 h 11424"/>
                <a:gd name="connsiteX4-33" fmla="*/ 7550 w 10394"/>
                <a:gd name="connsiteY4-34" fmla="*/ 8306 h 11424"/>
                <a:gd name="connsiteX5-35" fmla="*/ 8212 w 10394"/>
                <a:gd name="connsiteY5-36" fmla="*/ 0 h 11424"/>
                <a:gd name="connsiteX0-37" fmla="*/ 8212 w 10394"/>
                <a:gd name="connsiteY0-38" fmla="*/ 0 h 11424"/>
                <a:gd name="connsiteX1-39" fmla="*/ 10394 w 10394"/>
                <a:gd name="connsiteY1-40" fmla="*/ 9298 h 11424"/>
                <a:gd name="connsiteX2-41" fmla="*/ 9142 w 10394"/>
                <a:gd name="connsiteY2-42" fmla="*/ 11424 h 11424"/>
                <a:gd name="connsiteX3-43" fmla="*/ 0 w 10394"/>
                <a:gd name="connsiteY3-44" fmla="*/ 8726 h 11424"/>
                <a:gd name="connsiteX4-45" fmla="*/ 7550 w 10394"/>
                <a:gd name="connsiteY4-46" fmla="*/ 8306 h 11424"/>
                <a:gd name="connsiteX5-47" fmla="*/ 8212 w 10394"/>
                <a:gd name="connsiteY5-48" fmla="*/ 0 h 114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394" h="11424">
                  <a:moveTo>
                    <a:pt x="8212" y="0"/>
                  </a:moveTo>
                  <a:cubicBezTo>
                    <a:pt x="8939" y="3099"/>
                    <a:pt x="9142" y="6462"/>
                    <a:pt x="10394" y="9298"/>
                  </a:cubicBezTo>
                  <a:lnTo>
                    <a:pt x="9142" y="11424"/>
                  </a:lnTo>
                  <a:cubicBezTo>
                    <a:pt x="6926" y="10028"/>
                    <a:pt x="3047" y="9625"/>
                    <a:pt x="0" y="8726"/>
                  </a:cubicBezTo>
                  <a:lnTo>
                    <a:pt x="7550" y="8306"/>
                  </a:lnTo>
                  <a:cubicBezTo>
                    <a:pt x="7771" y="5537"/>
                    <a:pt x="7991" y="2769"/>
                    <a:pt x="8212" y="0"/>
                  </a:cubicBezTo>
                  <a:close/>
                </a:path>
              </a:pathLst>
            </a:custGeom>
            <a:gradFill rotWithShape="1">
              <a:gsLst>
                <a:gs pos="0">
                  <a:srgbClr val="FFFFFF">
                    <a:lumMod val="50000"/>
                  </a:srgbClr>
                </a:gs>
                <a:gs pos="100000">
                  <a:srgbClr val="FFFFFF"/>
                </a:gs>
              </a:gsLst>
              <a:lin ang="7200000" scaled="0"/>
            </a:gradFill>
            <a:ln>
              <a:noFill/>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917" name="Group 248"/>
            <p:cNvGrpSpPr/>
            <p:nvPr/>
          </p:nvGrpSpPr>
          <p:grpSpPr bwMode="auto">
            <a:xfrm>
              <a:off x="651" y="681"/>
              <a:ext cx="521" cy="852"/>
              <a:chOff x="569" y="2954"/>
              <a:chExt cx="521" cy="852"/>
            </a:xfrm>
          </p:grpSpPr>
          <p:sp>
            <p:nvSpPr>
              <p:cNvPr id="918" name="Rectangle 242"/>
              <p:cNvSpPr>
                <a:spLocks noChangeArrowheads="1"/>
              </p:cNvSpPr>
              <p:nvPr/>
            </p:nvSpPr>
            <p:spPr bwMode="auto">
              <a:xfrm>
                <a:off x="576" y="2973"/>
                <a:ext cx="493" cy="790"/>
              </a:xfrm>
              <a:prstGeom prst="rect">
                <a:avLst/>
              </a:prstGeom>
              <a:solidFill>
                <a:srgbClr val="FFFFFF"/>
              </a:solidFill>
              <a:ln w="9525">
                <a:solidFill>
                  <a:srgbClr val="000000"/>
                </a:solidFill>
                <a:miter lim="800000"/>
              </a:ln>
              <a:effectLst>
                <a:outerShdw blurRad="50800" dist="38100" dir="18900000" algn="bl" rotWithShape="0">
                  <a:prstClr val="black">
                    <a:alpha val="40000"/>
                  </a:prstClr>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19" name="Text Box 241"/>
              <p:cNvSpPr txBox="1">
                <a:spLocks noChangeArrowheads="1"/>
              </p:cNvSpPr>
              <p:nvPr/>
            </p:nvSpPr>
            <p:spPr bwMode="auto">
              <a:xfrm>
                <a:off x="574" y="2954"/>
                <a:ext cx="516" cy="852"/>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DHCP</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UDP</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IP</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Eth</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Phy</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20" name="Line 243"/>
              <p:cNvSpPr>
                <a:spLocks noChangeShapeType="1"/>
              </p:cNvSpPr>
              <p:nvPr/>
            </p:nvSpPr>
            <p:spPr bwMode="auto">
              <a:xfrm>
                <a:off x="578" y="3130"/>
                <a:ext cx="489"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21" name="Line 244"/>
              <p:cNvSpPr>
                <a:spLocks noChangeShapeType="1"/>
              </p:cNvSpPr>
              <p:nvPr/>
            </p:nvSpPr>
            <p:spPr bwMode="auto">
              <a:xfrm>
                <a:off x="575" y="3289"/>
                <a:ext cx="489"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22" name="Line 245"/>
              <p:cNvSpPr>
                <a:spLocks noChangeShapeType="1"/>
              </p:cNvSpPr>
              <p:nvPr/>
            </p:nvSpPr>
            <p:spPr bwMode="auto">
              <a:xfrm>
                <a:off x="572" y="3448"/>
                <a:ext cx="489"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23" name="Line 246"/>
              <p:cNvSpPr>
                <a:spLocks noChangeShapeType="1"/>
              </p:cNvSpPr>
              <p:nvPr/>
            </p:nvSpPr>
            <p:spPr bwMode="auto">
              <a:xfrm>
                <a:off x="569" y="3607"/>
                <a:ext cx="489"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grpSp>
        <p:nvGrpSpPr>
          <p:cNvPr id="924" name="Group 253"/>
          <p:cNvGrpSpPr/>
          <p:nvPr/>
        </p:nvGrpSpPr>
        <p:grpSpPr bwMode="auto">
          <a:xfrm>
            <a:off x="481292" y="1915715"/>
            <a:ext cx="452438" cy="205978"/>
            <a:chOff x="844" y="3337"/>
            <a:chExt cx="380" cy="173"/>
          </a:xfrm>
        </p:grpSpPr>
        <p:sp>
          <p:nvSpPr>
            <p:cNvPr id="925" name="Rectangle 251"/>
            <p:cNvSpPr>
              <a:spLocks noChangeArrowheads="1"/>
            </p:cNvSpPr>
            <p:nvPr/>
          </p:nvSpPr>
          <p:spPr bwMode="auto">
            <a:xfrm>
              <a:off x="889" y="3370"/>
              <a:ext cx="245" cy="86"/>
            </a:xfrm>
            <a:prstGeom prst="rect">
              <a:avLst/>
            </a:prstGeom>
            <a:solidFill>
              <a:srgbClr val="FF0000"/>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26" name="Text Box 252"/>
            <p:cNvSpPr txBox="1">
              <a:spLocks noChangeArrowheads="1"/>
            </p:cNvSpPr>
            <p:nvPr/>
          </p:nvSpPr>
          <p:spPr bwMode="auto">
            <a:xfrm>
              <a:off x="844" y="3337"/>
              <a:ext cx="380"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rPr>
                <a:t>DHCP</a:t>
              </a:r>
              <a:endPar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endParaRPr>
            </a:p>
          </p:txBody>
        </p:sp>
      </p:grpSp>
      <p:grpSp>
        <p:nvGrpSpPr>
          <p:cNvPr id="927" name="Group 299"/>
          <p:cNvGrpSpPr/>
          <p:nvPr/>
        </p:nvGrpSpPr>
        <p:grpSpPr bwMode="auto">
          <a:xfrm>
            <a:off x="140774" y="1930003"/>
            <a:ext cx="810816" cy="875110"/>
            <a:chOff x="42" y="744"/>
            <a:chExt cx="681" cy="735"/>
          </a:xfrm>
        </p:grpSpPr>
        <p:grpSp>
          <p:nvGrpSpPr>
            <p:cNvPr id="928" name="Group 296"/>
            <p:cNvGrpSpPr/>
            <p:nvPr/>
          </p:nvGrpSpPr>
          <p:grpSpPr bwMode="auto">
            <a:xfrm>
              <a:off x="42" y="886"/>
              <a:ext cx="681" cy="487"/>
              <a:chOff x="42" y="886"/>
              <a:chExt cx="681" cy="487"/>
            </a:xfrm>
          </p:grpSpPr>
          <p:grpSp>
            <p:nvGrpSpPr>
              <p:cNvPr id="930" name="Group 295"/>
              <p:cNvGrpSpPr/>
              <p:nvPr/>
            </p:nvGrpSpPr>
            <p:grpSpPr bwMode="auto">
              <a:xfrm>
                <a:off x="278" y="886"/>
                <a:ext cx="434" cy="173"/>
                <a:chOff x="740" y="3209"/>
                <a:chExt cx="434" cy="173"/>
              </a:xfrm>
            </p:grpSpPr>
            <p:grpSp>
              <p:nvGrpSpPr>
                <p:cNvPr id="955" name="Group 254"/>
                <p:cNvGrpSpPr/>
                <p:nvPr/>
              </p:nvGrpSpPr>
              <p:grpSpPr bwMode="auto">
                <a:xfrm>
                  <a:off x="794" y="3209"/>
                  <a:ext cx="380" cy="173"/>
                  <a:chOff x="844" y="3337"/>
                  <a:chExt cx="380" cy="173"/>
                </a:xfrm>
              </p:grpSpPr>
              <p:sp>
                <p:nvSpPr>
                  <p:cNvPr id="958" name="Rectangle 255"/>
                  <p:cNvSpPr>
                    <a:spLocks noChangeArrowheads="1"/>
                  </p:cNvSpPr>
                  <p:nvPr/>
                </p:nvSpPr>
                <p:spPr bwMode="auto">
                  <a:xfrm>
                    <a:off x="889" y="3370"/>
                    <a:ext cx="245" cy="86"/>
                  </a:xfrm>
                  <a:prstGeom prst="rect">
                    <a:avLst/>
                  </a:prstGeom>
                  <a:solidFill>
                    <a:srgbClr val="FF0000"/>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59" name="Text Box 256"/>
                  <p:cNvSpPr txBox="1">
                    <a:spLocks noChangeArrowheads="1"/>
                  </p:cNvSpPr>
                  <p:nvPr/>
                </p:nvSpPr>
                <p:spPr bwMode="auto">
                  <a:xfrm>
                    <a:off x="844" y="3337"/>
                    <a:ext cx="380"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rPr>
                      <a:t>DHCP</a:t>
                    </a:r>
                    <a:endPar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endParaRPr>
                  </a:p>
                </p:txBody>
              </p:sp>
            </p:grpSp>
            <p:sp>
              <p:nvSpPr>
                <p:cNvPr id="956" name="Rectangle 266"/>
                <p:cNvSpPr>
                  <a:spLocks noChangeArrowheads="1"/>
                </p:cNvSpPr>
                <p:nvPr/>
              </p:nvSpPr>
              <p:spPr bwMode="auto">
                <a:xfrm>
                  <a:off x="750" y="3244"/>
                  <a:ext cx="88" cy="82"/>
                </a:xfrm>
                <a:prstGeom prst="rect">
                  <a:avLst/>
                </a:prstGeom>
                <a:solidFill>
                  <a:srgbClr val="00CC99"/>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57" name="Rectangle 267"/>
                <p:cNvSpPr>
                  <a:spLocks noChangeArrowheads="1"/>
                </p:cNvSpPr>
                <p:nvPr/>
              </p:nvSpPr>
              <p:spPr bwMode="auto">
                <a:xfrm>
                  <a:off x="740" y="3238"/>
                  <a:ext cx="354" cy="94"/>
                </a:xfrm>
                <a:prstGeom prst="rect">
                  <a:avLst/>
                </a:prstGeom>
                <a:noFill/>
                <a:ln w="9525">
                  <a:solidFill>
                    <a:srgbClr val="00CC99"/>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931" name="Group 274"/>
              <p:cNvGrpSpPr/>
              <p:nvPr/>
            </p:nvGrpSpPr>
            <p:grpSpPr bwMode="auto">
              <a:xfrm>
                <a:off x="278" y="1034"/>
                <a:ext cx="434" cy="173"/>
                <a:chOff x="836" y="3305"/>
                <a:chExt cx="434" cy="173"/>
              </a:xfrm>
            </p:grpSpPr>
            <p:grpSp>
              <p:nvGrpSpPr>
                <p:cNvPr id="949" name="Group 268"/>
                <p:cNvGrpSpPr/>
                <p:nvPr/>
              </p:nvGrpSpPr>
              <p:grpSpPr bwMode="auto">
                <a:xfrm>
                  <a:off x="890" y="3305"/>
                  <a:ext cx="380" cy="173"/>
                  <a:chOff x="844" y="3337"/>
                  <a:chExt cx="380" cy="173"/>
                </a:xfrm>
              </p:grpSpPr>
              <p:sp>
                <p:nvSpPr>
                  <p:cNvPr id="953" name="Rectangle 269"/>
                  <p:cNvSpPr>
                    <a:spLocks noChangeArrowheads="1"/>
                  </p:cNvSpPr>
                  <p:nvPr/>
                </p:nvSpPr>
                <p:spPr bwMode="auto">
                  <a:xfrm>
                    <a:off x="889" y="3370"/>
                    <a:ext cx="245" cy="86"/>
                  </a:xfrm>
                  <a:prstGeom prst="rect">
                    <a:avLst/>
                  </a:prstGeom>
                  <a:solidFill>
                    <a:srgbClr val="FF0000"/>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54" name="Text Box 270"/>
                  <p:cNvSpPr txBox="1">
                    <a:spLocks noChangeArrowheads="1"/>
                  </p:cNvSpPr>
                  <p:nvPr/>
                </p:nvSpPr>
                <p:spPr bwMode="auto">
                  <a:xfrm>
                    <a:off x="844" y="3337"/>
                    <a:ext cx="380"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rPr>
                      <a:t>DHCP</a:t>
                    </a:r>
                    <a:endPar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endParaRPr>
                  </a:p>
                </p:txBody>
              </p:sp>
            </p:grpSp>
            <p:grpSp>
              <p:nvGrpSpPr>
                <p:cNvPr id="950" name="Group 273"/>
                <p:cNvGrpSpPr/>
                <p:nvPr/>
              </p:nvGrpSpPr>
              <p:grpSpPr bwMode="auto">
                <a:xfrm>
                  <a:off x="836" y="3334"/>
                  <a:ext cx="354" cy="94"/>
                  <a:chOff x="836" y="3334"/>
                  <a:chExt cx="354" cy="94"/>
                </a:xfrm>
              </p:grpSpPr>
              <p:sp>
                <p:nvSpPr>
                  <p:cNvPr id="951" name="Rectangle 271"/>
                  <p:cNvSpPr>
                    <a:spLocks noChangeArrowheads="1"/>
                  </p:cNvSpPr>
                  <p:nvPr/>
                </p:nvSpPr>
                <p:spPr bwMode="auto">
                  <a:xfrm>
                    <a:off x="846" y="3340"/>
                    <a:ext cx="88" cy="82"/>
                  </a:xfrm>
                  <a:prstGeom prst="rect">
                    <a:avLst/>
                  </a:prstGeom>
                  <a:solidFill>
                    <a:srgbClr val="00CC99"/>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52" name="Rectangle 272"/>
                  <p:cNvSpPr>
                    <a:spLocks noChangeArrowheads="1"/>
                  </p:cNvSpPr>
                  <p:nvPr/>
                </p:nvSpPr>
                <p:spPr bwMode="auto">
                  <a:xfrm>
                    <a:off x="836" y="3334"/>
                    <a:ext cx="354" cy="94"/>
                  </a:xfrm>
                  <a:prstGeom prst="rect">
                    <a:avLst/>
                  </a:prstGeom>
                  <a:noFill/>
                  <a:ln w="9525">
                    <a:solidFill>
                      <a:srgbClr val="00CC99"/>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grpSp>
            <p:nvGrpSpPr>
              <p:cNvPr id="932" name="Group 293"/>
              <p:cNvGrpSpPr/>
              <p:nvPr/>
            </p:nvGrpSpPr>
            <p:grpSpPr bwMode="auto">
              <a:xfrm>
                <a:off x="165" y="1054"/>
                <a:ext cx="480" cy="112"/>
                <a:chOff x="627" y="3377"/>
                <a:chExt cx="480" cy="112"/>
              </a:xfrm>
            </p:grpSpPr>
            <p:sp>
              <p:nvSpPr>
                <p:cNvPr id="947" name="Rectangle 276"/>
                <p:cNvSpPr>
                  <a:spLocks noChangeArrowheads="1"/>
                </p:cNvSpPr>
                <p:nvPr/>
              </p:nvSpPr>
              <p:spPr bwMode="auto">
                <a:xfrm>
                  <a:off x="636" y="3388"/>
                  <a:ext cx="96" cy="93"/>
                </a:xfrm>
                <a:prstGeom prst="rect">
                  <a:avLst/>
                </a:prstGeom>
                <a:solidFill>
                  <a:srgbClr val="3333CC"/>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48" name="Rectangle 277"/>
                <p:cNvSpPr>
                  <a:spLocks noChangeArrowheads="1"/>
                </p:cNvSpPr>
                <p:nvPr/>
              </p:nvSpPr>
              <p:spPr bwMode="auto">
                <a:xfrm>
                  <a:off x="627" y="3377"/>
                  <a:ext cx="480" cy="112"/>
                </a:xfrm>
                <a:prstGeom prst="rect">
                  <a:avLst/>
                </a:prstGeom>
                <a:noFill/>
                <a:ln w="9525">
                  <a:solidFill>
                    <a:srgbClr val="3333CC"/>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933" name="Group 294"/>
              <p:cNvGrpSpPr/>
              <p:nvPr/>
            </p:nvGrpSpPr>
            <p:grpSpPr bwMode="auto">
              <a:xfrm>
                <a:off x="42" y="1200"/>
                <a:ext cx="681" cy="173"/>
                <a:chOff x="504" y="3523"/>
                <a:chExt cx="681" cy="173"/>
              </a:xfrm>
            </p:grpSpPr>
            <p:grpSp>
              <p:nvGrpSpPr>
                <p:cNvPr id="934" name="Group 287"/>
                <p:cNvGrpSpPr/>
                <p:nvPr/>
              </p:nvGrpSpPr>
              <p:grpSpPr bwMode="auto">
                <a:xfrm>
                  <a:off x="623" y="3523"/>
                  <a:ext cx="547" cy="173"/>
                  <a:chOff x="723" y="3453"/>
                  <a:chExt cx="547" cy="173"/>
                </a:xfrm>
              </p:grpSpPr>
              <p:grpSp>
                <p:nvGrpSpPr>
                  <p:cNvPr id="938" name="Group 278"/>
                  <p:cNvGrpSpPr/>
                  <p:nvPr/>
                </p:nvGrpSpPr>
                <p:grpSpPr bwMode="auto">
                  <a:xfrm>
                    <a:off x="836" y="3453"/>
                    <a:ext cx="434" cy="173"/>
                    <a:chOff x="836" y="3305"/>
                    <a:chExt cx="434" cy="173"/>
                  </a:xfrm>
                </p:grpSpPr>
                <p:grpSp>
                  <p:nvGrpSpPr>
                    <p:cNvPr id="941" name="Group 279"/>
                    <p:cNvGrpSpPr/>
                    <p:nvPr/>
                  </p:nvGrpSpPr>
                  <p:grpSpPr bwMode="auto">
                    <a:xfrm>
                      <a:off x="890" y="3305"/>
                      <a:ext cx="380" cy="173"/>
                      <a:chOff x="844" y="3337"/>
                      <a:chExt cx="380" cy="173"/>
                    </a:xfrm>
                  </p:grpSpPr>
                  <p:sp>
                    <p:nvSpPr>
                      <p:cNvPr id="945" name="Rectangle 280"/>
                      <p:cNvSpPr>
                        <a:spLocks noChangeArrowheads="1"/>
                      </p:cNvSpPr>
                      <p:nvPr/>
                    </p:nvSpPr>
                    <p:spPr bwMode="auto">
                      <a:xfrm>
                        <a:off x="889" y="3370"/>
                        <a:ext cx="245" cy="86"/>
                      </a:xfrm>
                      <a:prstGeom prst="rect">
                        <a:avLst/>
                      </a:prstGeom>
                      <a:solidFill>
                        <a:srgbClr val="FF0000"/>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46" name="Text Box 281"/>
                      <p:cNvSpPr txBox="1">
                        <a:spLocks noChangeArrowheads="1"/>
                      </p:cNvSpPr>
                      <p:nvPr/>
                    </p:nvSpPr>
                    <p:spPr bwMode="auto">
                      <a:xfrm>
                        <a:off x="844" y="3337"/>
                        <a:ext cx="380"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rPr>
                          <a:t>DHCP</a:t>
                        </a:r>
                        <a:endPar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endParaRPr>
                      </a:p>
                    </p:txBody>
                  </p:sp>
                </p:grpSp>
                <p:grpSp>
                  <p:nvGrpSpPr>
                    <p:cNvPr id="942" name="Group 282"/>
                    <p:cNvGrpSpPr/>
                    <p:nvPr/>
                  </p:nvGrpSpPr>
                  <p:grpSpPr bwMode="auto">
                    <a:xfrm>
                      <a:off x="836" y="3334"/>
                      <a:ext cx="354" cy="94"/>
                      <a:chOff x="836" y="3334"/>
                      <a:chExt cx="354" cy="94"/>
                    </a:xfrm>
                  </p:grpSpPr>
                  <p:sp>
                    <p:nvSpPr>
                      <p:cNvPr id="943" name="Rectangle 283"/>
                      <p:cNvSpPr>
                        <a:spLocks noChangeArrowheads="1"/>
                      </p:cNvSpPr>
                      <p:nvPr/>
                    </p:nvSpPr>
                    <p:spPr bwMode="auto">
                      <a:xfrm>
                        <a:off x="846" y="3340"/>
                        <a:ext cx="88" cy="82"/>
                      </a:xfrm>
                      <a:prstGeom prst="rect">
                        <a:avLst/>
                      </a:prstGeom>
                      <a:solidFill>
                        <a:srgbClr val="00CC99"/>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44" name="Rectangle 284"/>
                      <p:cNvSpPr>
                        <a:spLocks noChangeArrowheads="1"/>
                      </p:cNvSpPr>
                      <p:nvPr/>
                    </p:nvSpPr>
                    <p:spPr bwMode="auto">
                      <a:xfrm>
                        <a:off x="836" y="3334"/>
                        <a:ext cx="354" cy="94"/>
                      </a:xfrm>
                      <a:prstGeom prst="rect">
                        <a:avLst/>
                      </a:prstGeom>
                      <a:noFill/>
                      <a:ln w="9525">
                        <a:solidFill>
                          <a:srgbClr val="00CC99"/>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sp>
                <p:nvSpPr>
                  <p:cNvPr id="939" name="Rectangle 285"/>
                  <p:cNvSpPr>
                    <a:spLocks noChangeArrowheads="1"/>
                  </p:cNvSpPr>
                  <p:nvPr/>
                </p:nvSpPr>
                <p:spPr bwMode="auto">
                  <a:xfrm>
                    <a:off x="732" y="3484"/>
                    <a:ext cx="96" cy="93"/>
                  </a:xfrm>
                  <a:prstGeom prst="rect">
                    <a:avLst/>
                  </a:prstGeom>
                  <a:solidFill>
                    <a:srgbClr val="3333CC"/>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40" name="Rectangle 286"/>
                  <p:cNvSpPr>
                    <a:spLocks noChangeArrowheads="1"/>
                  </p:cNvSpPr>
                  <p:nvPr/>
                </p:nvSpPr>
                <p:spPr bwMode="auto">
                  <a:xfrm>
                    <a:off x="723" y="3473"/>
                    <a:ext cx="480" cy="112"/>
                  </a:xfrm>
                  <a:prstGeom prst="rect">
                    <a:avLst/>
                  </a:prstGeom>
                  <a:noFill/>
                  <a:ln w="9525">
                    <a:solidFill>
                      <a:srgbClr val="3333CC"/>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935" name="Rectangle 288"/>
                <p:cNvSpPr>
                  <a:spLocks noChangeArrowheads="1"/>
                </p:cNvSpPr>
                <p:nvPr/>
              </p:nvSpPr>
              <p:spPr bwMode="auto">
                <a:xfrm>
                  <a:off x="517" y="3545"/>
                  <a:ext cx="94" cy="108"/>
                </a:xfrm>
                <a:prstGeom prst="rect">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36" name="Rectangle 290"/>
                <p:cNvSpPr>
                  <a:spLocks noChangeArrowheads="1"/>
                </p:cNvSpPr>
                <p:nvPr/>
              </p:nvSpPr>
              <p:spPr bwMode="auto">
                <a:xfrm>
                  <a:off x="1115" y="3544"/>
                  <a:ext cx="60" cy="108"/>
                </a:xfrm>
                <a:prstGeom prst="rect">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37" name="Rectangle 291"/>
                <p:cNvSpPr>
                  <a:spLocks noChangeArrowheads="1"/>
                </p:cNvSpPr>
                <p:nvPr/>
              </p:nvSpPr>
              <p:spPr bwMode="auto">
                <a:xfrm>
                  <a:off x="504" y="3529"/>
                  <a:ext cx="681" cy="138"/>
                </a:xfrm>
                <a:prstGeom prst="rect">
                  <a:avLst/>
                </a:prstGeom>
                <a:no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sp>
          <p:nvSpPr>
            <p:cNvPr id="929" name="AutoShape 297"/>
            <p:cNvSpPr>
              <a:spLocks noChangeArrowheads="1"/>
            </p:cNvSpPr>
            <p:nvPr/>
          </p:nvSpPr>
          <p:spPr bwMode="auto">
            <a:xfrm>
              <a:off x="384" y="744"/>
              <a:ext cx="240" cy="735"/>
            </a:xfrm>
            <a:prstGeom prst="downArrow">
              <a:avLst>
                <a:gd name="adj1" fmla="val 54167"/>
                <a:gd name="adj2" fmla="val 49170"/>
              </a:avLst>
            </a:prstGeom>
            <a:gradFill rotWithShape="1">
              <a:gsLst>
                <a:gs pos="0">
                  <a:srgbClr val="FF0000">
                    <a:alpha val="25000"/>
                  </a:srgbClr>
                </a:gs>
                <a:gs pos="100000">
                  <a:srgbClr val="FF0000">
                    <a:alpha val="25000"/>
                  </a:srgbClr>
                </a:gs>
              </a:gsLst>
              <a:lin ang="540000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960" name="Group 318"/>
          <p:cNvGrpSpPr/>
          <p:nvPr/>
        </p:nvGrpSpPr>
        <p:grpSpPr bwMode="auto">
          <a:xfrm>
            <a:off x="578924" y="2836069"/>
            <a:ext cx="810816" cy="205978"/>
            <a:chOff x="504" y="3523"/>
            <a:chExt cx="681" cy="173"/>
          </a:xfrm>
        </p:grpSpPr>
        <p:grpSp>
          <p:nvGrpSpPr>
            <p:cNvPr id="961" name="Group 319"/>
            <p:cNvGrpSpPr/>
            <p:nvPr/>
          </p:nvGrpSpPr>
          <p:grpSpPr bwMode="auto">
            <a:xfrm>
              <a:off x="623" y="3523"/>
              <a:ext cx="547" cy="173"/>
              <a:chOff x="723" y="3453"/>
              <a:chExt cx="547" cy="173"/>
            </a:xfrm>
          </p:grpSpPr>
          <p:grpSp>
            <p:nvGrpSpPr>
              <p:cNvPr id="965" name="Group 320"/>
              <p:cNvGrpSpPr/>
              <p:nvPr/>
            </p:nvGrpSpPr>
            <p:grpSpPr bwMode="auto">
              <a:xfrm>
                <a:off x="836" y="3453"/>
                <a:ext cx="434" cy="173"/>
                <a:chOff x="836" y="3305"/>
                <a:chExt cx="434" cy="173"/>
              </a:xfrm>
            </p:grpSpPr>
            <p:grpSp>
              <p:nvGrpSpPr>
                <p:cNvPr id="968" name="Group 321"/>
                <p:cNvGrpSpPr/>
                <p:nvPr/>
              </p:nvGrpSpPr>
              <p:grpSpPr bwMode="auto">
                <a:xfrm>
                  <a:off x="890" y="3305"/>
                  <a:ext cx="380" cy="173"/>
                  <a:chOff x="844" y="3337"/>
                  <a:chExt cx="380" cy="173"/>
                </a:xfrm>
              </p:grpSpPr>
              <p:sp>
                <p:nvSpPr>
                  <p:cNvPr id="972" name="Rectangle 322"/>
                  <p:cNvSpPr>
                    <a:spLocks noChangeArrowheads="1"/>
                  </p:cNvSpPr>
                  <p:nvPr/>
                </p:nvSpPr>
                <p:spPr bwMode="auto">
                  <a:xfrm>
                    <a:off x="889" y="3370"/>
                    <a:ext cx="245" cy="86"/>
                  </a:xfrm>
                  <a:prstGeom prst="rect">
                    <a:avLst/>
                  </a:prstGeom>
                  <a:solidFill>
                    <a:srgbClr val="FF0000"/>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73" name="Text Box 323"/>
                  <p:cNvSpPr txBox="1">
                    <a:spLocks noChangeArrowheads="1"/>
                  </p:cNvSpPr>
                  <p:nvPr/>
                </p:nvSpPr>
                <p:spPr bwMode="auto">
                  <a:xfrm>
                    <a:off x="844" y="3337"/>
                    <a:ext cx="380"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rPr>
                      <a:t>DHCP</a:t>
                    </a:r>
                    <a:endPar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endParaRPr>
                  </a:p>
                </p:txBody>
              </p:sp>
            </p:grpSp>
            <p:grpSp>
              <p:nvGrpSpPr>
                <p:cNvPr id="969" name="Group 324"/>
                <p:cNvGrpSpPr/>
                <p:nvPr/>
              </p:nvGrpSpPr>
              <p:grpSpPr bwMode="auto">
                <a:xfrm>
                  <a:off x="836" y="3334"/>
                  <a:ext cx="354" cy="94"/>
                  <a:chOff x="836" y="3334"/>
                  <a:chExt cx="354" cy="94"/>
                </a:xfrm>
              </p:grpSpPr>
              <p:sp>
                <p:nvSpPr>
                  <p:cNvPr id="970" name="Rectangle 325"/>
                  <p:cNvSpPr>
                    <a:spLocks noChangeArrowheads="1"/>
                  </p:cNvSpPr>
                  <p:nvPr/>
                </p:nvSpPr>
                <p:spPr bwMode="auto">
                  <a:xfrm>
                    <a:off x="846" y="3340"/>
                    <a:ext cx="88" cy="82"/>
                  </a:xfrm>
                  <a:prstGeom prst="rect">
                    <a:avLst/>
                  </a:prstGeom>
                  <a:solidFill>
                    <a:srgbClr val="00CC99"/>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71" name="Rectangle 326"/>
                  <p:cNvSpPr>
                    <a:spLocks noChangeArrowheads="1"/>
                  </p:cNvSpPr>
                  <p:nvPr/>
                </p:nvSpPr>
                <p:spPr bwMode="auto">
                  <a:xfrm>
                    <a:off x="836" y="3334"/>
                    <a:ext cx="354" cy="94"/>
                  </a:xfrm>
                  <a:prstGeom prst="rect">
                    <a:avLst/>
                  </a:prstGeom>
                  <a:noFill/>
                  <a:ln w="9525">
                    <a:solidFill>
                      <a:srgbClr val="00CC99"/>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sp>
            <p:nvSpPr>
              <p:cNvPr id="966" name="Rectangle 327"/>
              <p:cNvSpPr>
                <a:spLocks noChangeArrowheads="1"/>
              </p:cNvSpPr>
              <p:nvPr/>
            </p:nvSpPr>
            <p:spPr bwMode="auto">
              <a:xfrm>
                <a:off x="732" y="3484"/>
                <a:ext cx="96" cy="93"/>
              </a:xfrm>
              <a:prstGeom prst="rect">
                <a:avLst/>
              </a:prstGeom>
              <a:solidFill>
                <a:srgbClr val="3333CC"/>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67" name="Rectangle 328"/>
              <p:cNvSpPr>
                <a:spLocks noChangeArrowheads="1"/>
              </p:cNvSpPr>
              <p:nvPr/>
            </p:nvSpPr>
            <p:spPr bwMode="auto">
              <a:xfrm>
                <a:off x="723" y="3473"/>
                <a:ext cx="480" cy="112"/>
              </a:xfrm>
              <a:prstGeom prst="rect">
                <a:avLst/>
              </a:prstGeom>
              <a:noFill/>
              <a:ln w="9525">
                <a:solidFill>
                  <a:srgbClr val="3333CC"/>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962" name="Rectangle 329"/>
            <p:cNvSpPr>
              <a:spLocks noChangeArrowheads="1"/>
            </p:cNvSpPr>
            <p:nvPr/>
          </p:nvSpPr>
          <p:spPr bwMode="auto">
            <a:xfrm>
              <a:off x="517" y="3545"/>
              <a:ext cx="94" cy="108"/>
            </a:xfrm>
            <a:prstGeom prst="rect">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63" name="Rectangle 330"/>
            <p:cNvSpPr>
              <a:spLocks noChangeArrowheads="1"/>
            </p:cNvSpPr>
            <p:nvPr/>
          </p:nvSpPr>
          <p:spPr bwMode="auto">
            <a:xfrm>
              <a:off x="1115" y="3544"/>
              <a:ext cx="60" cy="108"/>
            </a:xfrm>
            <a:prstGeom prst="rect">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64" name="Rectangle 331"/>
            <p:cNvSpPr>
              <a:spLocks noChangeArrowheads="1"/>
            </p:cNvSpPr>
            <p:nvPr/>
          </p:nvSpPr>
          <p:spPr bwMode="auto">
            <a:xfrm>
              <a:off x="504" y="3529"/>
              <a:ext cx="681" cy="138"/>
            </a:xfrm>
            <a:prstGeom prst="rect">
              <a:avLst/>
            </a:prstGeom>
            <a:no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974" name="Group 342"/>
          <p:cNvGrpSpPr/>
          <p:nvPr/>
        </p:nvGrpSpPr>
        <p:grpSpPr bwMode="auto">
          <a:xfrm>
            <a:off x="1199240" y="3355181"/>
            <a:ext cx="987028" cy="1014413"/>
            <a:chOff x="931" y="1941"/>
            <a:chExt cx="829" cy="852"/>
          </a:xfrm>
        </p:grpSpPr>
        <p:sp>
          <p:nvSpPr>
            <p:cNvPr id="975" name="Freeform 334"/>
            <p:cNvSpPr/>
            <p:nvPr/>
          </p:nvSpPr>
          <p:spPr bwMode="auto">
            <a:xfrm>
              <a:off x="1424" y="1965"/>
              <a:ext cx="336" cy="801"/>
            </a:xfrm>
            <a:custGeom>
              <a:avLst/>
              <a:gdLst>
                <a:gd name="T0" fmla="*/ 1 w 551"/>
                <a:gd name="T1" fmla="*/ 0 h 801"/>
                <a:gd name="T2" fmla="*/ 28 w 551"/>
                <a:gd name="T3" fmla="*/ 402 h 801"/>
                <a:gd name="T4" fmla="*/ 1 w 551"/>
                <a:gd name="T5" fmla="*/ 801 h 801"/>
                <a:gd name="T6" fmla="*/ 1 w 551"/>
                <a:gd name="T7" fmla="*/ 535 h 801"/>
                <a:gd name="T8" fmla="*/ 0 w 551"/>
                <a:gd name="T9" fmla="*/ 371 h 801"/>
                <a:gd name="T10" fmla="*/ 1 w 551"/>
                <a:gd name="T11" fmla="*/ 0 h 8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1" h="801">
                  <a:moveTo>
                    <a:pt x="14" y="0"/>
                  </a:moveTo>
                  <a:lnTo>
                    <a:pt x="551" y="402"/>
                  </a:lnTo>
                  <a:lnTo>
                    <a:pt x="6" y="801"/>
                  </a:lnTo>
                  <a:lnTo>
                    <a:pt x="13" y="535"/>
                  </a:lnTo>
                  <a:lnTo>
                    <a:pt x="0" y="371"/>
                  </a:lnTo>
                  <a:lnTo>
                    <a:pt x="14" y="0"/>
                  </a:lnTo>
                  <a:close/>
                </a:path>
              </a:pathLst>
            </a:custGeom>
            <a:gradFill rotWithShape="1">
              <a:gsLst>
                <a:gs pos="0">
                  <a:srgbClr val="FFFFFF">
                    <a:lumMod val="75000"/>
                  </a:srgbClr>
                </a:gs>
                <a:gs pos="100000">
                  <a:srgbClr val="FFFFFF"/>
                </a:gs>
              </a:gsLst>
              <a:lin ang="2700000" scaled="1"/>
            </a:gradFill>
            <a:ln>
              <a:noFill/>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976" name="Group 335"/>
            <p:cNvGrpSpPr/>
            <p:nvPr/>
          </p:nvGrpSpPr>
          <p:grpSpPr bwMode="auto">
            <a:xfrm>
              <a:off x="931" y="1941"/>
              <a:ext cx="521" cy="852"/>
              <a:chOff x="569" y="2954"/>
              <a:chExt cx="521" cy="852"/>
            </a:xfrm>
          </p:grpSpPr>
          <p:sp>
            <p:nvSpPr>
              <p:cNvPr id="977" name="Rectangle 336"/>
              <p:cNvSpPr>
                <a:spLocks noChangeArrowheads="1"/>
              </p:cNvSpPr>
              <p:nvPr/>
            </p:nvSpPr>
            <p:spPr bwMode="auto">
              <a:xfrm>
                <a:off x="576" y="2973"/>
                <a:ext cx="493" cy="790"/>
              </a:xfrm>
              <a:prstGeom prst="rect">
                <a:avLst/>
              </a:prstGeom>
              <a:solidFill>
                <a:srgbClr val="FFFFFF"/>
              </a:solidFill>
              <a:ln w="9525">
                <a:solidFill>
                  <a:srgbClr val="000000"/>
                </a:solidFill>
                <a:miter lim="800000"/>
              </a:ln>
              <a:effectLst>
                <a:outerShdw blurRad="50800" dist="38100" dir="18900000" algn="bl" rotWithShape="0">
                  <a:prstClr val="black">
                    <a:alpha val="40000"/>
                  </a:prstClr>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78" name="Text Box 337"/>
              <p:cNvSpPr txBox="1">
                <a:spLocks noChangeArrowheads="1"/>
              </p:cNvSpPr>
              <p:nvPr/>
            </p:nvSpPr>
            <p:spPr bwMode="auto">
              <a:xfrm>
                <a:off x="574" y="2954"/>
                <a:ext cx="516" cy="852"/>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DHCP</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UDP</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IP</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Eth</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Phy</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79" name="Line 338"/>
              <p:cNvSpPr>
                <a:spLocks noChangeShapeType="1"/>
              </p:cNvSpPr>
              <p:nvPr/>
            </p:nvSpPr>
            <p:spPr bwMode="auto">
              <a:xfrm>
                <a:off x="578" y="3130"/>
                <a:ext cx="489"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80" name="Line 339"/>
              <p:cNvSpPr>
                <a:spLocks noChangeShapeType="1"/>
              </p:cNvSpPr>
              <p:nvPr/>
            </p:nvSpPr>
            <p:spPr bwMode="auto">
              <a:xfrm>
                <a:off x="575" y="3289"/>
                <a:ext cx="489"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81" name="Line 340"/>
              <p:cNvSpPr>
                <a:spLocks noChangeShapeType="1"/>
              </p:cNvSpPr>
              <p:nvPr/>
            </p:nvSpPr>
            <p:spPr bwMode="auto">
              <a:xfrm>
                <a:off x="572" y="3448"/>
                <a:ext cx="489"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82" name="Line 341"/>
              <p:cNvSpPr>
                <a:spLocks noChangeShapeType="1"/>
              </p:cNvSpPr>
              <p:nvPr/>
            </p:nvSpPr>
            <p:spPr bwMode="auto">
              <a:xfrm>
                <a:off x="569" y="3607"/>
                <a:ext cx="489"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grpSp>
        <p:nvGrpSpPr>
          <p:cNvPr id="983" name="Group 442"/>
          <p:cNvGrpSpPr/>
          <p:nvPr/>
        </p:nvGrpSpPr>
        <p:grpSpPr bwMode="auto">
          <a:xfrm>
            <a:off x="345561" y="3280172"/>
            <a:ext cx="810816" cy="913210"/>
            <a:chOff x="1404" y="3105"/>
            <a:chExt cx="681" cy="767"/>
          </a:xfrm>
        </p:grpSpPr>
        <p:grpSp>
          <p:nvGrpSpPr>
            <p:cNvPr id="984" name="Group 344"/>
            <p:cNvGrpSpPr/>
            <p:nvPr/>
          </p:nvGrpSpPr>
          <p:grpSpPr bwMode="auto">
            <a:xfrm>
              <a:off x="1404" y="3355"/>
              <a:ext cx="681" cy="487"/>
              <a:chOff x="42" y="886"/>
              <a:chExt cx="681" cy="487"/>
            </a:xfrm>
          </p:grpSpPr>
          <p:grpSp>
            <p:nvGrpSpPr>
              <p:cNvPr id="989" name="Group 345"/>
              <p:cNvGrpSpPr/>
              <p:nvPr/>
            </p:nvGrpSpPr>
            <p:grpSpPr bwMode="auto">
              <a:xfrm>
                <a:off x="278" y="886"/>
                <a:ext cx="434" cy="173"/>
                <a:chOff x="740" y="3209"/>
                <a:chExt cx="434" cy="173"/>
              </a:xfrm>
            </p:grpSpPr>
            <p:grpSp>
              <p:nvGrpSpPr>
                <p:cNvPr id="1014" name="Group 346"/>
                <p:cNvGrpSpPr/>
                <p:nvPr/>
              </p:nvGrpSpPr>
              <p:grpSpPr bwMode="auto">
                <a:xfrm>
                  <a:off x="794" y="3209"/>
                  <a:ext cx="380" cy="173"/>
                  <a:chOff x="844" y="3337"/>
                  <a:chExt cx="380" cy="173"/>
                </a:xfrm>
              </p:grpSpPr>
              <p:sp>
                <p:nvSpPr>
                  <p:cNvPr id="1017" name="Rectangle 347"/>
                  <p:cNvSpPr>
                    <a:spLocks noChangeArrowheads="1"/>
                  </p:cNvSpPr>
                  <p:nvPr/>
                </p:nvSpPr>
                <p:spPr bwMode="auto">
                  <a:xfrm>
                    <a:off x="889" y="3370"/>
                    <a:ext cx="245" cy="86"/>
                  </a:xfrm>
                  <a:prstGeom prst="rect">
                    <a:avLst/>
                  </a:prstGeom>
                  <a:solidFill>
                    <a:srgbClr val="FF0000"/>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018" name="Text Box 348"/>
                  <p:cNvSpPr txBox="1">
                    <a:spLocks noChangeArrowheads="1"/>
                  </p:cNvSpPr>
                  <p:nvPr/>
                </p:nvSpPr>
                <p:spPr bwMode="auto">
                  <a:xfrm>
                    <a:off x="844" y="3337"/>
                    <a:ext cx="380"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rPr>
                      <a:t>DHCP</a:t>
                    </a:r>
                    <a:endPar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endParaRPr>
                  </a:p>
                </p:txBody>
              </p:sp>
            </p:grpSp>
            <p:sp>
              <p:nvSpPr>
                <p:cNvPr id="1015" name="Rectangle 349"/>
                <p:cNvSpPr>
                  <a:spLocks noChangeArrowheads="1"/>
                </p:cNvSpPr>
                <p:nvPr/>
              </p:nvSpPr>
              <p:spPr bwMode="auto">
                <a:xfrm>
                  <a:off x="750" y="3244"/>
                  <a:ext cx="88" cy="82"/>
                </a:xfrm>
                <a:prstGeom prst="rect">
                  <a:avLst/>
                </a:prstGeom>
                <a:solidFill>
                  <a:srgbClr val="00CC99"/>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016" name="Rectangle 350"/>
                <p:cNvSpPr>
                  <a:spLocks noChangeArrowheads="1"/>
                </p:cNvSpPr>
                <p:nvPr/>
              </p:nvSpPr>
              <p:spPr bwMode="auto">
                <a:xfrm>
                  <a:off x="740" y="3238"/>
                  <a:ext cx="354" cy="94"/>
                </a:xfrm>
                <a:prstGeom prst="rect">
                  <a:avLst/>
                </a:prstGeom>
                <a:noFill/>
                <a:ln w="9525">
                  <a:solidFill>
                    <a:srgbClr val="00CC99"/>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990" name="Group 351"/>
              <p:cNvGrpSpPr/>
              <p:nvPr/>
            </p:nvGrpSpPr>
            <p:grpSpPr bwMode="auto">
              <a:xfrm>
                <a:off x="278" y="1034"/>
                <a:ext cx="434" cy="173"/>
                <a:chOff x="836" y="3305"/>
                <a:chExt cx="434" cy="173"/>
              </a:xfrm>
            </p:grpSpPr>
            <p:grpSp>
              <p:nvGrpSpPr>
                <p:cNvPr id="1008" name="Group 352"/>
                <p:cNvGrpSpPr/>
                <p:nvPr/>
              </p:nvGrpSpPr>
              <p:grpSpPr bwMode="auto">
                <a:xfrm>
                  <a:off x="890" y="3305"/>
                  <a:ext cx="380" cy="173"/>
                  <a:chOff x="844" y="3337"/>
                  <a:chExt cx="380" cy="173"/>
                </a:xfrm>
              </p:grpSpPr>
              <p:sp>
                <p:nvSpPr>
                  <p:cNvPr id="1012" name="Rectangle 353"/>
                  <p:cNvSpPr>
                    <a:spLocks noChangeArrowheads="1"/>
                  </p:cNvSpPr>
                  <p:nvPr/>
                </p:nvSpPr>
                <p:spPr bwMode="auto">
                  <a:xfrm>
                    <a:off x="889" y="3370"/>
                    <a:ext cx="245" cy="86"/>
                  </a:xfrm>
                  <a:prstGeom prst="rect">
                    <a:avLst/>
                  </a:prstGeom>
                  <a:solidFill>
                    <a:srgbClr val="FF0000"/>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013" name="Text Box 354"/>
                  <p:cNvSpPr txBox="1">
                    <a:spLocks noChangeArrowheads="1"/>
                  </p:cNvSpPr>
                  <p:nvPr/>
                </p:nvSpPr>
                <p:spPr bwMode="auto">
                  <a:xfrm>
                    <a:off x="844" y="3337"/>
                    <a:ext cx="380"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rPr>
                      <a:t>DHCP</a:t>
                    </a:r>
                    <a:endPar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endParaRPr>
                  </a:p>
                </p:txBody>
              </p:sp>
            </p:grpSp>
            <p:grpSp>
              <p:nvGrpSpPr>
                <p:cNvPr id="1009" name="Group 355"/>
                <p:cNvGrpSpPr/>
                <p:nvPr/>
              </p:nvGrpSpPr>
              <p:grpSpPr bwMode="auto">
                <a:xfrm>
                  <a:off x="836" y="3334"/>
                  <a:ext cx="354" cy="94"/>
                  <a:chOff x="836" y="3334"/>
                  <a:chExt cx="354" cy="94"/>
                </a:xfrm>
              </p:grpSpPr>
              <p:sp>
                <p:nvSpPr>
                  <p:cNvPr id="1010" name="Rectangle 356"/>
                  <p:cNvSpPr>
                    <a:spLocks noChangeArrowheads="1"/>
                  </p:cNvSpPr>
                  <p:nvPr/>
                </p:nvSpPr>
                <p:spPr bwMode="auto">
                  <a:xfrm>
                    <a:off x="846" y="3340"/>
                    <a:ext cx="88" cy="82"/>
                  </a:xfrm>
                  <a:prstGeom prst="rect">
                    <a:avLst/>
                  </a:prstGeom>
                  <a:solidFill>
                    <a:srgbClr val="00CC99"/>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011" name="Rectangle 357"/>
                  <p:cNvSpPr>
                    <a:spLocks noChangeArrowheads="1"/>
                  </p:cNvSpPr>
                  <p:nvPr/>
                </p:nvSpPr>
                <p:spPr bwMode="auto">
                  <a:xfrm>
                    <a:off x="836" y="3334"/>
                    <a:ext cx="354" cy="94"/>
                  </a:xfrm>
                  <a:prstGeom prst="rect">
                    <a:avLst/>
                  </a:prstGeom>
                  <a:noFill/>
                  <a:ln w="9525">
                    <a:solidFill>
                      <a:srgbClr val="00CC99"/>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grpSp>
            <p:nvGrpSpPr>
              <p:cNvPr id="991" name="Group 358"/>
              <p:cNvGrpSpPr/>
              <p:nvPr/>
            </p:nvGrpSpPr>
            <p:grpSpPr bwMode="auto">
              <a:xfrm>
                <a:off x="165" y="1054"/>
                <a:ext cx="480" cy="112"/>
                <a:chOff x="627" y="3377"/>
                <a:chExt cx="480" cy="112"/>
              </a:xfrm>
            </p:grpSpPr>
            <p:sp>
              <p:nvSpPr>
                <p:cNvPr id="1006" name="Rectangle 359"/>
                <p:cNvSpPr>
                  <a:spLocks noChangeArrowheads="1"/>
                </p:cNvSpPr>
                <p:nvPr/>
              </p:nvSpPr>
              <p:spPr bwMode="auto">
                <a:xfrm>
                  <a:off x="636" y="3388"/>
                  <a:ext cx="96" cy="93"/>
                </a:xfrm>
                <a:prstGeom prst="rect">
                  <a:avLst/>
                </a:prstGeom>
                <a:solidFill>
                  <a:srgbClr val="3333CC"/>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007" name="Rectangle 360"/>
                <p:cNvSpPr>
                  <a:spLocks noChangeArrowheads="1"/>
                </p:cNvSpPr>
                <p:nvPr/>
              </p:nvSpPr>
              <p:spPr bwMode="auto">
                <a:xfrm>
                  <a:off x="627" y="3377"/>
                  <a:ext cx="480" cy="112"/>
                </a:xfrm>
                <a:prstGeom prst="rect">
                  <a:avLst/>
                </a:prstGeom>
                <a:noFill/>
                <a:ln w="9525">
                  <a:solidFill>
                    <a:srgbClr val="3333CC"/>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992" name="Group 361"/>
              <p:cNvGrpSpPr/>
              <p:nvPr/>
            </p:nvGrpSpPr>
            <p:grpSpPr bwMode="auto">
              <a:xfrm>
                <a:off x="42" y="1200"/>
                <a:ext cx="681" cy="173"/>
                <a:chOff x="504" y="3523"/>
                <a:chExt cx="681" cy="173"/>
              </a:xfrm>
            </p:grpSpPr>
            <p:grpSp>
              <p:nvGrpSpPr>
                <p:cNvPr id="993" name="Group 362"/>
                <p:cNvGrpSpPr/>
                <p:nvPr/>
              </p:nvGrpSpPr>
              <p:grpSpPr bwMode="auto">
                <a:xfrm>
                  <a:off x="623" y="3523"/>
                  <a:ext cx="547" cy="173"/>
                  <a:chOff x="723" y="3453"/>
                  <a:chExt cx="547" cy="173"/>
                </a:xfrm>
              </p:grpSpPr>
              <p:grpSp>
                <p:nvGrpSpPr>
                  <p:cNvPr id="997" name="Group 363"/>
                  <p:cNvGrpSpPr/>
                  <p:nvPr/>
                </p:nvGrpSpPr>
                <p:grpSpPr bwMode="auto">
                  <a:xfrm>
                    <a:off x="836" y="3453"/>
                    <a:ext cx="434" cy="173"/>
                    <a:chOff x="836" y="3305"/>
                    <a:chExt cx="434" cy="173"/>
                  </a:xfrm>
                </p:grpSpPr>
                <p:grpSp>
                  <p:nvGrpSpPr>
                    <p:cNvPr id="1000" name="Group 364"/>
                    <p:cNvGrpSpPr/>
                    <p:nvPr/>
                  </p:nvGrpSpPr>
                  <p:grpSpPr bwMode="auto">
                    <a:xfrm>
                      <a:off x="890" y="3305"/>
                      <a:ext cx="380" cy="173"/>
                      <a:chOff x="844" y="3337"/>
                      <a:chExt cx="380" cy="173"/>
                    </a:xfrm>
                  </p:grpSpPr>
                  <p:sp>
                    <p:nvSpPr>
                      <p:cNvPr id="1004" name="Rectangle 365"/>
                      <p:cNvSpPr>
                        <a:spLocks noChangeArrowheads="1"/>
                      </p:cNvSpPr>
                      <p:nvPr/>
                    </p:nvSpPr>
                    <p:spPr bwMode="auto">
                      <a:xfrm>
                        <a:off x="889" y="3370"/>
                        <a:ext cx="245" cy="86"/>
                      </a:xfrm>
                      <a:prstGeom prst="rect">
                        <a:avLst/>
                      </a:prstGeom>
                      <a:solidFill>
                        <a:srgbClr val="FF0000"/>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005" name="Text Box 366"/>
                      <p:cNvSpPr txBox="1">
                        <a:spLocks noChangeArrowheads="1"/>
                      </p:cNvSpPr>
                      <p:nvPr/>
                    </p:nvSpPr>
                    <p:spPr bwMode="auto">
                      <a:xfrm>
                        <a:off x="844" y="3337"/>
                        <a:ext cx="380"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rPr>
                          <a:t>DHCP</a:t>
                        </a:r>
                        <a:endPar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endParaRPr>
                      </a:p>
                    </p:txBody>
                  </p:sp>
                </p:grpSp>
                <p:grpSp>
                  <p:nvGrpSpPr>
                    <p:cNvPr id="1001" name="Group 367"/>
                    <p:cNvGrpSpPr/>
                    <p:nvPr/>
                  </p:nvGrpSpPr>
                  <p:grpSpPr bwMode="auto">
                    <a:xfrm>
                      <a:off x="836" y="3334"/>
                      <a:ext cx="354" cy="94"/>
                      <a:chOff x="836" y="3334"/>
                      <a:chExt cx="354" cy="94"/>
                    </a:xfrm>
                  </p:grpSpPr>
                  <p:sp>
                    <p:nvSpPr>
                      <p:cNvPr id="1002" name="Rectangle 368"/>
                      <p:cNvSpPr>
                        <a:spLocks noChangeArrowheads="1"/>
                      </p:cNvSpPr>
                      <p:nvPr/>
                    </p:nvSpPr>
                    <p:spPr bwMode="auto">
                      <a:xfrm>
                        <a:off x="846" y="3340"/>
                        <a:ext cx="88" cy="82"/>
                      </a:xfrm>
                      <a:prstGeom prst="rect">
                        <a:avLst/>
                      </a:prstGeom>
                      <a:solidFill>
                        <a:srgbClr val="00CC99"/>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003" name="Rectangle 369"/>
                      <p:cNvSpPr>
                        <a:spLocks noChangeArrowheads="1"/>
                      </p:cNvSpPr>
                      <p:nvPr/>
                    </p:nvSpPr>
                    <p:spPr bwMode="auto">
                      <a:xfrm>
                        <a:off x="836" y="3334"/>
                        <a:ext cx="354" cy="94"/>
                      </a:xfrm>
                      <a:prstGeom prst="rect">
                        <a:avLst/>
                      </a:prstGeom>
                      <a:noFill/>
                      <a:ln w="9525">
                        <a:solidFill>
                          <a:srgbClr val="00CC99"/>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sp>
                <p:nvSpPr>
                  <p:cNvPr id="998" name="Rectangle 370"/>
                  <p:cNvSpPr>
                    <a:spLocks noChangeArrowheads="1"/>
                  </p:cNvSpPr>
                  <p:nvPr/>
                </p:nvSpPr>
                <p:spPr bwMode="auto">
                  <a:xfrm>
                    <a:off x="732" y="3484"/>
                    <a:ext cx="96" cy="93"/>
                  </a:xfrm>
                  <a:prstGeom prst="rect">
                    <a:avLst/>
                  </a:prstGeom>
                  <a:solidFill>
                    <a:srgbClr val="3333CC"/>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99" name="Rectangle 371"/>
                  <p:cNvSpPr>
                    <a:spLocks noChangeArrowheads="1"/>
                  </p:cNvSpPr>
                  <p:nvPr/>
                </p:nvSpPr>
                <p:spPr bwMode="auto">
                  <a:xfrm>
                    <a:off x="723" y="3473"/>
                    <a:ext cx="480" cy="112"/>
                  </a:xfrm>
                  <a:prstGeom prst="rect">
                    <a:avLst/>
                  </a:prstGeom>
                  <a:noFill/>
                  <a:ln w="9525">
                    <a:solidFill>
                      <a:srgbClr val="3333CC"/>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994" name="Rectangle 372"/>
                <p:cNvSpPr>
                  <a:spLocks noChangeArrowheads="1"/>
                </p:cNvSpPr>
                <p:nvPr/>
              </p:nvSpPr>
              <p:spPr bwMode="auto">
                <a:xfrm>
                  <a:off x="517" y="3545"/>
                  <a:ext cx="94" cy="108"/>
                </a:xfrm>
                <a:prstGeom prst="rect">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95" name="Rectangle 373"/>
                <p:cNvSpPr>
                  <a:spLocks noChangeArrowheads="1"/>
                </p:cNvSpPr>
                <p:nvPr/>
              </p:nvSpPr>
              <p:spPr bwMode="auto">
                <a:xfrm>
                  <a:off x="1115" y="3544"/>
                  <a:ext cx="60" cy="108"/>
                </a:xfrm>
                <a:prstGeom prst="rect">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96" name="Rectangle 374"/>
                <p:cNvSpPr>
                  <a:spLocks noChangeArrowheads="1"/>
                </p:cNvSpPr>
                <p:nvPr/>
              </p:nvSpPr>
              <p:spPr bwMode="auto">
                <a:xfrm>
                  <a:off x="504" y="3529"/>
                  <a:ext cx="681" cy="138"/>
                </a:xfrm>
                <a:prstGeom prst="rect">
                  <a:avLst/>
                </a:prstGeom>
                <a:no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sp>
          <p:nvSpPr>
            <p:cNvPr id="985" name="AutoShape 375"/>
            <p:cNvSpPr>
              <a:spLocks noChangeArrowheads="1"/>
            </p:cNvSpPr>
            <p:nvPr/>
          </p:nvSpPr>
          <p:spPr bwMode="auto">
            <a:xfrm rot="10800000">
              <a:off x="1727" y="3105"/>
              <a:ext cx="240" cy="767"/>
            </a:xfrm>
            <a:prstGeom prst="downArrow">
              <a:avLst>
                <a:gd name="adj1" fmla="val 54167"/>
                <a:gd name="adj2" fmla="val 51311"/>
              </a:avLst>
            </a:prstGeom>
            <a:gradFill rotWithShape="1">
              <a:gsLst>
                <a:gs pos="0">
                  <a:srgbClr val="FF0000">
                    <a:alpha val="25000"/>
                  </a:srgbClr>
                </a:gs>
                <a:gs pos="100000">
                  <a:srgbClr val="FF0000">
                    <a:alpha val="25000"/>
                  </a:srgbClr>
                </a:gs>
              </a:gsLst>
              <a:lin ang="540000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986" name="Group 379"/>
            <p:cNvGrpSpPr/>
            <p:nvPr/>
          </p:nvGrpSpPr>
          <p:grpSpPr bwMode="auto">
            <a:xfrm>
              <a:off x="1695" y="3227"/>
              <a:ext cx="380" cy="173"/>
              <a:chOff x="844" y="3337"/>
              <a:chExt cx="380" cy="173"/>
            </a:xfrm>
          </p:grpSpPr>
          <p:sp>
            <p:nvSpPr>
              <p:cNvPr id="987" name="Rectangle 380"/>
              <p:cNvSpPr>
                <a:spLocks noChangeArrowheads="1"/>
              </p:cNvSpPr>
              <p:nvPr/>
            </p:nvSpPr>
            <p:spPr bwMode="auto">
              <a:xfrm>
                <a:off x="889" y="3370"/>
                <a:ext cx="245" cy="86"/>
              </a:xfrm>
              <a:prstGeom prst="rect">
                <a:avLst/>
              </a:prstGeom>
              <a:solidFill>
                <a:srgbClr val="FF0000"/>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88" name="Text Box 381"/>
              <p:cNvSpPr txBox="1">
                <a:spLocks noChangeArrowheads="1"/>
              </p:cNvSpPr>
              <p:nvPr/>
            </p:nvSpPr>
            <p:spPr bwMode="auto">
              <a:xfrm>
                <a:off x="844" y="3337"/>
                <a:ext cx="380"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rPr>
                  <a:t>DHCP</a:t>
                </a:r>
                <a:endPar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endParaRPr>
              </a:p>
            </p:txBody>
          </p:sp>
        </p:grpSp>
      </p:grpSp>
      <p:grpSp>
        <p:nvGrpSpPr>
          <p:cNvPr id="1019" name="Group 476"/>
          <p:cNvGrpSpPr/>
          <p:nvPr/>
        </p:nvGrpSpPr>
        <p:grpSpPr bwMode="auto">
          <a:xfrm>
            <a:off x="693224" y="3427809"/>
            <a:ext cx="452438" cy="205978"/>
            <a:chOff x="844" y="3337"/>
            <a:chExt cx="380" cy="173"/>
          </a:xfrm>
        </p:grpSpPr>
        <p:sp>
          <p:nvSpPr>
            <p:cNvPr id="1020" name="Rectangle 477"/>
            <p:cNvSpPr>
              <a:spLocks noChangeArrowheads="1"/>
            </p:cNvSpPr>
            <p:nvPr/>
          </p:nvSpPr>
          <p:spPr bwMode="auto">
            <a:xfrm>
              <a:off x="889" y="3370"/>
              <a:ext cx="245" cy="86"/>
            </a:xfrm>
            <a:prstGeom prst="rect">
              <a:avLst/>
            </a:prstGeom>
            <a:solidFill>
              <a:srgbClr val="FF0000"/>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021" name="Text Box 478"/>
            <p:cNvSpPr txBox="1">
              <a:spLocks noChangeArrowheads="1"/>
            </p:cNvSpPr>
            <p:nvPr/>
          </p:nvSpPr>
          <p:spPr bwMode="auto">
            <a:xfrm>
              <a:off x="844" y="3337"/>
              <a:ext cx="380"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rPr>
                <a:t>DHCP</a:t>
              </a:r>
              <a:endPar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endParaRPr>
            </a:p>
          </p:txBody>
        </p:sp>
      </p:grpSp>
      <p:sp>
        <p:nvSpPr>
          <p:cNvPr id="1022" name="Rectangle 479"/>
          <p:cNvSpPr>
            <a:spLocks noChangeArrowheads="1"/>
          </p:cNvSpPr>
          <p:nvPr/>
        </p:nvSpPr>
        <p:spPr bwMode="auto">
          <a:xfrm>
            <a:off x="3868621" y="2970609"/>
            <a:ext cx="4774476" cy="979885"/>
          </a:xfrm>
          <a:prstGeom prst="rect">
            <a:avLst/>
          </a:prstGeom>
          <a:noFill/>
          <a:ln>
            <a:noFill/>
          </a:ln>
          <a:effectLst/>
        </p:spPr>
        <p:txBody>
          <a:bodyPr/>
          <a:lstStyle/>
          <a:p>
            <a:pPr marL="231775" indent="-231775" eaLnBrk="0" fontAlgn="base" hangingPunct="0">
              <a:lnSpc>
                <a:spcPct val="90000"/>
              </a:lnSpc>
              <a:spcBef>
                <a:spcPct val="20000"/>
              </a:spcBef>
              <a:spcAft>
                <a:spcPct val="0"/>
              </a:spcAft>
              <a:buClr>
                <a:srgbClr val="000099"/>
              </a:buClr>
              <a:buSzPct val="100000"/>
              <a:buFont typeface="Wingdings" panose="05000000000000000000" pitchFamily="2" charset="2"/>
              <a:buChar char="§"/>
              <a:defRPr/>
            </a:pPr>
            <a:r>
              <a:rPr lang="en-US" sz="2100" dirty="0">
                <a:solidFill>
                  <a:srgbClr val="000000"/>
                </a:solidFill>
                <a:ea typeface="MS PGothic" panose="020B0600070205080204" pitchFamily="34" charset="-128"/>
              </a:rPr>
              <a:t>DHCP request </a:t>
            </a:r>
            <a:r>
              <a:rPr lang="en-US" sz="2100" dirty="0">
                <a:solidFill>
                  <a:srgbClr val="0000A8"/>
                </a:solidFill>
                <a:ea typeface="MS PGothic" panose="020B0600070205080204" pitchFamily="34" charset="-128"/>
              </a:rPr>
              <a:t>encapsulated</a:t>
            </a:r>
            <a:r>
              <a:rPr lang="en-US" sz="2100" dirty="0">
                <a:solidFill>
                  <a:srgbClr val="3333CC"/>
                </a:solidFill>
                <a:ea typeface="MS PGothic" panose="020B0600070205080204" pitchFamily="34" charset="-128"/>
              </a:rPr>
              <a:t> </a:t>
            </a:r>
            <a:r>
              <a:rPr lang="en-US" sz="2100" dirty="0">
                <a:solidFill>
                  <a:srgbClr val="000000"/>
                </a:solidFill>
                <a:ea typeface="MS PGothic" panose="020B0600070205080204" pitchFamily="34" charset="-128"/>
              </a:rPr>
              <a:t>in </a:t>
            </a:r>
            <a:r>
              <a:rPr lang="en-US" sz="2100" dirty="0">
                <a:solidFill>
                  <a:srgbClr val="C00000"/>
                </a:solidFill>
                <a:ea typeface="MS PGothic" panose="020B0600070205080204" pitchFamily="34" charset="-128"/>
              </a:rPr>
              <a:t>UDP</a:t>
            </a:r>
            <a:r>
              <a:rPr lang="en-US" sz="2100" dirty="0">
                <a:solidFill>
                  <a:srgbClr val="000000"/>
                </a:solidFill>
                <a:ea typeface="MS PGothic" panose="020B0600070205080204" pitchFamily="34" charset="-128"/>
              </a:rPr>
              <a:t>, encapsulated in </a:t>
            </a:r>
            <a:r>
              <a:rPr lang="en-US" sz="2100" dirty="0">
                <a:solidFill>
                  <a:srgbClr val="C00000"/>
                </a:solidFill>
                <a:ea typeface="MS PGothic" panose="020B0600070205080204" pitchFamily="34" charset="-128"/>
              </a:rPr>
              <a:t>IP</a:t>
            </a:r>
            <a:r>
              <a:rPr lang="en-US" sz="2100" dirty="0">
                <a:solidFill>
                  <a:srgbClr val="000000"/>
                </a:solidFill>
                <a:ea typeface="MS PGothic" panose="020B0600070205080204" pitchFamily="34" charset="-128"/>
              </a:rPr>
              <a:t>, encapsulated in </a:t>
            </a:r>
            <a:r>
              <a:rPr lang="en-US" sz="2100" dirty="0">
                <a:solidFill>
                  <a:srgbClr val="C00000"/>
                </a:solidFill>
                <a:ea typeface="MS PGothic" panose="020B0600070205080204" pitchFamily="34" charset="-128"/>
              </a:rPr>
              <a:t>802.3 </a:t>
            </a:r>
            <a:r>
              <a:rPr lang="en-US" sz="2100" dirty="0">
                <a:solidFill>
                  <a:srgbClr val="000000"/>
                </a:solidFill>
                <a:ea typeface="MS PGothic" panose="020B0600070205080204" pitchFamily="34" charset="-128"/>
              </a:rPr>
              <a:t>Ethernet</a:t>
            </a:r>
            <a:endParaRPr lang="en-US" sz="2100" dirty="0">
              <a:solidFill>
                <a:srgbClr val="000000"/>
              </a:solidFill>
              <a:ea typeface="MS PGothic" panose="020B0600070205080204" pitchFamily="34" charset="-128"/>
            </a:endParaRPr>
          </a:p>
          <a:p>
            <a:pPr marL="342900" indent="-342900" eaLnBrk="0" fontAlgn="base" hangingPunct="0">
              <a:lnSpc>
                <a:spcPct val="90000"/>
              </a:lnSpc>
              <a:spcBef>
                <a:spcPct val="20000"/>
              </a:spcBef>
              <a:spcAft>
                <a:spcPct val="0"/>
              </a:spcAft>
              <a:buClr>
                <a:srgbClr val="000099"/>
              </a:buClr>
              <a:buSzPct val="65000"/>
              <a:buFont typeface="Wingdings" panose="05000000000000000000" charset="0"/>
              <a:buNone/>
              <a:defRPr/>
            </a:pPr>
            <a:endParaRPr lang="en-US" sz="2100" dirty="0">
              <a:solidFill>
                <a:srgbClr val="000000"/>
              </a:solidFill>
              <a:ea typeface="MS PGothic" panose="020B0600070205080204" pitchFamily="34" charset="-128"/>
            </a:endParaRPr>
          </a:p>
        </p:txBody>
      </p:sp>
      <p:sp>
        <p:nvSpPr>
          <p:cNvPr id="1023" name="Rectangle 480"/>
          <p:cNvSpPr>
            <a:spLocks noChangeArrowheads="1"/>
          </p:cNvSpPr>
          <p:nvPr/>
        </p:nvSpPr>
        <p:spPr bwMode="auto">
          <a:xfrm>
            <a:off x="3867429" y="4029075"/>
            <a:ext cx="4930255" cy="1172765"/>
          </a:xfrm>
          <a:prstGeom prst="rect">
            <a:avLst/>
          </a:prstGeom>
          <a:noFill/>
          <a:ln>
            <a:noFill/>
          </a:ln>
          <a:effectLst/>
        </p:spPr>
        <p:txBody>
          <a:bodyPr/>
          <a:lstStyle/>
          <a:p>
            <a:pPr marL="231775" indent="-231775" eaLnBrk="0" fontAlgn="base" hangingPunct="0">
              <a:lnSpc>
                <a:spcPct val="90000"/>
              </a:lnSpc>
              <a:spcBef>
                <a:spcPct val="20000"/>
              </a:spcBef>
              <a:spcAft>
                <a:spcPct val="0"/>
              </a:spcAft>
              <a:buClr>
                <a:srgbClr val="000099"/>
              </a:buClr>
              <a:buSzPct val="100000"/>
              <a:buFont typeface="Wingdings" panose="05000000000000000000" pitchFamily="2" charset="2"/>
              <a:buChar char="§"/>
              <a:defRPr/>
            </a:pPr>
            <a:r>
              <a:rPr lang="en-US" sz="2100" dirty="0">
                <a:solidFill>
                  <a:srgbClr val="000000"/>
                </a:solidFill>
                <a:ea typeface="MS PGothic" panose="020B0600070205080204" pitchFamily="34" charset="-128"/>
              </a:rPr>
              <a:t>Ethernet frame </a:t>
            </a:r>
            <a:r>
              <a:rPr lang="en-US" sz="2100" dirty="0">
                <a:solidFill>
                  <a:srgbClr val="0000A8"/>
                </a:solidFill>
                <a:ea typeface="MS PGothic" panose="020B0600070205080204" pitchFamily="34" charset="-128"/>
              </a:rPr>
              <a:t>broadcast</a:t>
            </a:r>
            <a:r>
              <a:rPr lang="en-US" sz="2100" dirty="0">
                <a:solidFill>
                  <a:srgbClr val="000000"/>
                </a:solidFill>
                <a:ea typeface="MS PGothic" panose="020B0600070205080204" pitchFamily="34" charset="-128"/>
              </a:rPr>
              <a:t> (dest: FFFFFFFFFFFF) on LAN, received at router running </a:t>
            </a:r>
            <a:r>
              <a:rPr lang="en-US" sz="2100" dirty="0">
                <a:solidFill>
                  <a:srgbClr val="C00000"/>
                </a:solidFill>
                <a:ea typeface="MS PGothic" panose="020B0600070205080204" pitchFamily="34" charset="-128"/>
              </a:rPr>
              <a:t>DHCP </a:t>
            </a:r>
            <a:r>
              <a:rPr lang="en-US" sz="2100" dirty="0">
                <a:solidFill>
                  <a:srgbClr val="000000"/>
                </a:solidFill>
                <a:ea typeface="MS PGothic" panose="020B0600070205080204" pitchFamily="34" charset="-128"/>
              </a:rPr>
              <a:t>server</a:t>
            </a:r>
            <a:endParaRPr lang="en-US" sz="2100" dirty="0">
              <a:solidFill>
                <a:srgbClr val="000000"/>
              </a:solidFill>
              <a:ea typeface="MS PGothic" panose="020B0600070205080204" pitchFamily="34" charset="-128"/>
            </a:endParaRPr>
          </a:p>
        </p:txBody>
      </p:sp>
      <p:sp>
        <p:nvSpPr>
          <p:cNvPr id="1024" name="Rectangle 481"/>
          <p:cNvSpPr>
            <a:spLocks noChangeArrowheads="1"/>
          </p:cNvSpPr>
          <p:nvPr/>
        </p:nvSpPr>
        <p:spPr bwMode="auto">
          <a:xfrm>
            <a:off x="3866239" y="5031581"/>
            <a:ext cx="4906062" cy="969169"/>
          </a:xfrm>
          <a:prstGeom prst="rect">
            <a:avLst/>
          </a:prstGeom>
          <a:noFill/>
          <a:ln>
            <a:noFill/>
          </a:ln>
          <a:effectLst/>
        </p:spPr>
        <p:txBody>
          <a:bodyPr/>
          <a:lstStyle/>
          <a:p>
            <a:pPr marL="231775" indent="-231775" eaLnBrk="0" fontAlgn="base" hangingPunct="0">
              <a:lnSpc>
                <a:spcPct val="90000"/>
              </a:lnSpc>
              <a:spcBef>
                <a:spcPct val="20000"/>
              </a:spcBef>
              <a:spcAft>
                <a:spcPct val="0"/>
              </a:spcAft>
              <a:buClr>
                <a:srgbClr val="000099"/>
              </a:buClr>
              <a:buSzPct val="100000"/>
              <a:buFont typeface="Wingdings" panose="05000000000000000000" pitchFamily="2" charset="2"/>
              <a:buChar char="§"/>
              <a:defRPr/>
            </a:pPr>
            <a:r>
              <a:rPr lang="en-US" sz="2100" dirty="0">
                <a:solidFill>
                  <a:srgbClr val="000000"/>
                </a:solidFill>
                <a:ea typeface="MS PGothic" panose="020B0600070205080204" pitchFamily="34" charset="-128"/>
              </a:rPr>
              <a:t>Ethernet </a:t>
            </a:r>
            <a:r>
              <a:rPr lang="en-US" sz="2100" dirty="0">
                <a:solidFill>
                  <a:srgbClr val="0000A8"/>
                </a:solidFill>
                <a:ea typeface="MS PGothic" panose="020B0600070205080204" pitchFamily="34" charset="-128"/>
              </a:rPr>
              <a:t>demuxed</a:t>
            </a:r>
            <a:r>
              <a:rPr lang="en-US" sz="2100" dirty="0">
                <a:solidFill>
                  <a:srgbClr val="000000"/>
                </a:solidFill>
                <a:ea typeface="MS PGothic" panose="020B0600070205080204" pitchFamily="34" charset="-128"/>
              </a:rPr>
              <a:t> to IP demuxed, UDP demuxed to DHCP </a:t>
            </a:r>
            <a:endParaRPr lang="en-US" sz="2100" dirty="0">
              <a:solidFill>
                <a:srgbClr val="000000"/>
              </a:solidFill>
              <a:ea typeface="MS PGothic" panose="020B0600070205080204" pitchFamily="34" charset="-128"/>
            </a:endParaRPr>
          </a:p>
        </p:txBody>
      </p:sp>
      <p:grpSp>
        <p:nvGrpSpPr>
          <p:cNvPr id="767" name="Group 248"/>
          <p:cNvGrpSpPr/>
          <p:nvPr/>
        </p:nvGrpSpPr>
        <p:grpSpPr bwMode="auto">
          <a:xfrm>
            <a:off x="1954517" y="3751028"/>
            <a:ext cx="269081" cy="467916"/>
            <a:chOff x="4140" y="429"/>
            <a:chExt cx="1425" cy="2396"/>
          </a:xfrm>
        </p:grpSpPr>
        <p:sp>
          <p:nvSpPr>
            <p:cNvPr id="768" name="Freeform 148"/>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69" name="Rectangle 149"/>
            <p:cNvSpPr>
              <a:spLocks noChangeArrowheads="1"/>
            </p:cNvSpPr>
            <p:nvPr/>
          </p:nvSpPr>
          <p:spPr bwMode="auto">
            <a:xfrm>
              <a:off x="4203" y="429"/>
              <a:ext cx="1053" cy="2286"/>
            </a:xfrm>
            <a:prstGeom prst="rect">
              <a:avLst/>
            </a:prstGeom>
            <a:gradFill rotWithShape="1">
              <a:gsLst>
                <a:gs pos="0">
                  <a:srgbClr val="292929"/>
                </a:gs>
                <a:gs pos="100000">
                  <a:srgbClr val="808080"/>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70" name="Freeform 150"/>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71" name="Freeform 151"/>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72" name="Rectangle 152"/>
            <p:cNvSpPr>
              <a:spLocks noChangeArrowheads="1"/>
            </p:cNvSpPr>
            <p:nvPr/>
          </p:nvSpPr>
          <p:spPr bwMode="auto">
            <a:xfrm>
              <a:off x="4209" y="691"/>
              <a:ext cx="599" cy="49"/>
            </a:xfrm>
            <a:prstGeom prst="rect">
              <a:avLst/>
            </a:prstGeom>
            <a:solidFill>
              <a:srgbClr val="000000"/>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773" name="Group 153"/>
            <p:cNvGrpSpPr/>
            <p:nvPr/>
          </p:nvGrpSpPr>
          <p:grpSpPr bwMode="auto">
            <a:xfrm>
              <a:off x="4749" y="668"/>
              <a:ext cx="581" cy="145"/>
              <a:chOff x="614" y="2568"/>
              <a:chExt cx="725" cy="139"/>
            </a:xfrm>
          </p:grpSpPr>
          <p:sp>
            <p:nvSpPr>
              <p:cNvPr id="798" name="AutoShape 154"/>
              <p:cNvSpPr>
                <a:spLocks noChangeArrowheads="1"/>
              </p:cNvSpPr>
              <p:nvPr/>
            </p:nvSpPr>
            <p:spPr bwMode="auto">
              <a:xfrm>
                <a:off x="617" y="2567"/>
                <a:ext cx="724" cy="140"/>
              </a:xfrm>
              <a:prstGeom prst="roundRect">
                <a:avLst>
                  <a:gd name="adj" fmla="val 50000"/>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99" name="AutoShape 155"/>
              <p:cNvSpPr>
                <a:spLocks noChangeArrowheads="1"/>
              </p:cNvSpPr>
              <p:nvPr/>
            </p:nvSpPr>
            <p:spPr bwMode="auto">
              <a:xfrm>
                <a:off x="633" y="2584"/>
                <a:ext cx="692"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774" name="Rectangle 156"/>
            <p:cNvSpPr>
              <a:spLocks noChangeArrowheads="1"/>
            </p:cNvSpPr>
            <p:nvPr/>
          </p:nvSpPr>
          <p:spPr bwMode="auto">
            <a:xfrm>
              <a:off x="4222" y="1020"/>
              <a:ext cx="599" cy="43"/>
            </a:xfrm>
            <a:prstGeom prst="rect">
              <a:avLst/>
            </a:prstGeom>
            <a:solidFill>
              <a:srgbClr val="000000"/>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775" name="Group 157"/>
            <p:cNvGrpSpPr/>
            <p:nvPr/>
          </p:nvGrpSpPr>
          <p:grpSpPr bwMode="auto">
            <a:xfrm>
              <a:off x="4747" y="994"/>
              <a:ext cx="581" cy="134"/>
              <a:chOff x="614" y="2568"/>
              <a:chExt cx="725" cy="139"/>
            </a:xfrm>
          </p:grpSpPr>
          <p:sp>
            <p:nvSpPr>
              <p:cNvPr id="796" name="AutoShape 158"/>
              <p:cNvSpPr>
                <a:spLocks noChangeArrowheads="1"/>
              </p:cNvSpPr>
              <p:nvPr/>
            </p:nvSpPr>
            <p:spPr bwMode="auto">
              <a:xfrm>
                <a:off x="612" y="2570"/>
                <a:ext cx="724" cy="139"/>
              </a:xfrm>
              <a:prstGeom prst="roundRect">
                <a:avLst>
                  <a:gd name="adj" fmla="val 50000"/>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97" name="AutoShape 159"/>
              <p:cNvSpPr>
                <a:spLocks noChangeArrowheads="1"/>
              </p:cNvSpPr>
              <p:nvPr/>
            </p:nvSpPr>
            <p:spPr bwMode="auto">
              <a:xfrm>
                <a:off x="628" y="2589"/>
                <a:ext cx="692"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776" name="Rectangle 160"/>
            <p:cNvSpPr>
              <a:spLocks noChangeArrowheads="1"/>
            </p:cNvSpPr>
            <p:nvPr/>
          </p:nvSpPr>
          <p:spPr bwMode="auto">
            <a:xfrm>
              <a:off x="4216" y="1356"/>
              <a:ext cx="599" cy="49"/>
            </a:xfrm>
            <a:prstGeom prst="rect">
              <a:avLst/>
            </a:prstGeom>
            <a:solidFill>
              <a:srgbClr val="000000"/>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77" name="Rectangle 161"/>
            <p:cNvSpPr>
              <a:spLocks noChangeArrowheads="1"/>
            </p:cNvSpPr>
            <p:nvPr/>
          </p:nvSpPr>
          <p:spPr bwMode="auto">
            <a:xfrm>
              <a:off x="4228" y="1654"/>
              <a:ext cx="593" cy="49"/>
            </a:xfrm>
            <a:prstGeom prst="rect">
              <a:avLst/>
            </a:prstGeom>
            <a:solidFill>
              <a:srgbClr val="000000"/>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778" name="Group 162"/>
            <p:cNvGrpSpPr/>
            <p:nvPr/>
          </p:nvGrpSpPr>
          <p:grpSpPr bwMode="auto">
            <a:xfrm>
              <a:off x="4735" y="1627"/>
              <a:ext cx="582" cy="151"/>
              <a:chOff x="614" y="2568"/>
              <a:chExt cx="725" cy="139"/>
            </a:xfrm>
          </p:grpSpPr>
          <p:sp>
            <p:nvSpPr>
              <p:cNvPr id="794" name="AutoShape 163"/>
              <p:cNvSpPr>
                <a:spLocks noChangeArrowheads="1"/>
              </p:cNvSpPr>
              <p:nvPr/>
            </p:nvSpPr>
            <p:spPr bwMode="auto">
              <a:xfrm>
                <a:off x="611" y="2576"/>
                <a:ext cx="730" cy="129"/>
              </a:xfrm>
              <a:prstGeom prst="roundRect">
                <a:avLst>
                  <a:gd name="adj" fmla="val 50000"/>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95" name="AutoShape 164"/>
              <p:cNvSpPr>
                <a:spLocks noChangeArrowheads="1"/>
              </p:cNvSpPr>
              <p:nvPr/>
            </p:nvSpPr>
            <p:spPr bwMode="auto">
              <a:xfrm>
                <a:off x="627" y="2588"/>
                <a:ext cx="699"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779" name="Freeform 165"/>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780" name="Group 166"/>
            <p:cNvGrpSpPr/>
            <p:nvPr/>
          </p:nvGrpSpPr>
          <p:grpSpPr bwMode="auto">
            <a:xfrm>
              <a:off x="4739" y="1327"/>
              <a:ext cx="582" cy="139"/>
              <a:chOff x="614" y="2568"/>
              <a:chExt cx="725" cy="139"/>
            </a:xfrm>
          </p:grpSpPr>
          <p:sp>
            <p:nvSpPr>
              <p:cNvPr id="792" name="AutoShape 167"/>
              <p:cNvSpPr>
                <a:spLocks noChangeArrowheads="1"/>
              </p:cNvSpPr>
              <p:nvPr/>
            </p:nvSpPr>
            <p:spPr bwMode="auto">
              <a:xfrm>
                <a:off x="614" y="2566"/>
                <a:ext cx="723" cy="140"/>
              </a:xfrm>
              <a:prstGeom prst="roundRect">
                <a:avLst>
                  <a:gd name="adj" fmla="val 50000"/>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93" name="AutoShape 168"/>
              <p:cNvSpPr>
                <a:spLocks noChangeArrowheads="1"/>
              </p:cNvSpPr>
              <p:nvPr/>
            </p:nvSpPr>
            <p:spPr bwMode="auto">
              <a:xfrm>
                <a:off x="630" y="2585"/>
                <a:ext cx="691" cy="10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781" name="Rectangle 169"/>
            <p:cNvSpPr>
              <a:spLocks noChangeArrowheads="1"/>
            </p:cNvSpPr>
            <p:nvPr/>
          </p:nvSpPr>
          <p:spPr bwMode="auto">
            <a:xfrm>
              <a:off x="5250" y="429"/>
              <a:ext cx="69" cy="2286"/>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82" name="Freeform 170"/>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83" name="Freeform 171"/>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84" name="Oval 172"/>
            <p:cNvSpPr>
              <a:spLocks noChangeArrowheads="1"/>
            </p:cNvSpPr>
            <p:nvPr/>
          </p:nvSpPr>
          <p:spPr bwMode="auto">
            <a:xfrm>
              <a:off x="5515" y="2612"/>
              <a:ext cx="50" cy="98"/>
            </a:xfrm>
            <a:prstGeom prst="ellipse">
              <a:avLst/>
            </a:prstGeom>
            <a:solidFill>
              <a:srgbClr val="333333"/>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85" name="Freeform 173"/>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86" name="AutoShape 174"/>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87" name="AutoShape 175"/>
            <p:cNvSpPr>
              <a:spLocks noChangeArrowheads="1"/>
            </p:cNvSpPr>
            <p:nvPr/>
          </p:nvSpPr>
          <p:spPr bwMode="auto">
            <a:xfrm>
              <a:off x="4203" y="2709"/>
              <a:ext cx="1072" cy="85"/>
            </a:xfrm>
            <a:prstGeom prst="roundRect">
              <a:avLst>
                <a:gd name="adj" fmla="val 50000"/>
              </a:avLst>
            </a:prstGeom>
            <a:gradFill rotWithShape="1">
              <a:gsLst>
                <a:gs pos="0">
                  <a:srgbClr val="000000"/>
                </a:gs>
                <a:gs pos="100000">
                  <a:srgbClr val="808080"/>
                </a:gs>
              </a:gsLst>
              <a:lin ang="0" scaled="1"/>
            </a:gradFill>
            <a:ln w="9525">
              <a:solidFill>
                <a:srgbClr val="000000"/>
              </a:solidFill>
              <a:rou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88" name="Oval 176"/>
            <p:cNvSpPr>
              <a:spLocks noChangeArrowheads="1"/>
            </p:cNvSpPr>
            <p:nvPr/>
          </p:nvSpPr>
          <p:spPr bwMode="auto">
            <a:xfrm>
              <a:off x="4310" y="2386"/>
              <a:ext cx="158" cy="140"/>
            </a:xfrm>
            <a:prstGeom prst="ellipse">
              <a:avLst/>
            </a:prstGeom>
            <a:solidFill>
              <a:srgbClr val="33CC33"/>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89" name="Oval 177"/>
            <p:cNvSpPr>
              <a:spLocks noChangeArrowheads="1"/>
            </p:cNvSpPr>
            <p:nvPr/>
          </p:nvSpPr>
          <p:spPr bwMode="auto">
            <a:xfrm>
              <a:off x="4487" y="2386"/>
              <a:ext cx="158" cy="140"/>
            </a:xfrm>
            <a:prstGeom prst="ellipse">
              <a:avLst/>
            </a:prstGeom>
            <a:solidFill>
              <a:srgbClr val="FF0000"/>
            </a:solidFill>
            <a:ln>
              <a:noFill/>
            </a:ln>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endParaRPr>
            </a:p>
          </p:txBody>
        </p:sp>
        <p:sp>
          <p:nvSpPr>
            <p:cNvPr id="790" name="Oval 178"/>
            <p:cNvSpPr>
              <a:spLocks noChangeArrowheads="1"/>
            </p:cNvSpPr>
            <p:nvPr/>
          </p:nvSpPr>
          <p:spPr bwMode="auto">
            <a:xfrm>
              <a:off x="4663" y="2380"/>
              <a:ext cx="158" cy="140"/>
            </a:xfrm>
            <a:prstGeom prst="ellipse">
              <a:avLst/>
            </a:prstGeom>
            <a:solidFill>
              <a:srgbClr val="33CC33"/>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91" name="Rectangle 179"/>
            <p:cNvSpPr>
              <a:spLocks noChangeArrowheads="1"/>
            </p:cNvSpPr>
            <p:nvPr/>
          </p:nvSpPr>
          <p:spPr bwMode="auto">
            <a:xfrm>
              <a:off x="5061" y="1837"/>
              <a:ext cx="88" cy="756"/>
            </a:xfrm>
            <a:prstGeom prst="rect">
              <a:avLst/>
            </a:prstGeom>
            <a:solidFill>
              <a:srgbClr val="292929"/>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00"/>
                                        </p:tgtEl>
                                        <p:attrNameLst>
                                          <p:attrName>style.visibility</p:attrName>
                                        </p:attrNameLst>
                                      </p:cBhvr>
                                      <p:to>
                                        <p:strVal val="visible"/>
                                      </p:to>
                                    </p:set>
                                    <p:animEffect transition="in" filter="dissolve">
                                      <p:cBhvr>
                                        <p:cTn id="7" dur="500"/>
                                        <p:tgtEl>
                                          <p:spTgt spid="800"/>
                                        </p:tgtEl>
                                      </p:cBhvr>
                                    </p:animEffect>
                                  </p:childTnLst>
                                </p:cTn>
                              </p:par>
                              <p:par>
                                <p:cTn id="8" presetID="9" presetClass="entr" presetSubtype="0" fill="hold" nodeType="withEffect">
                                  <p:stCondLst>
                                    <p:cond delay="0"/>
                                  </p:stCondLst>
                                  <p:childTnLst>
                                    <p:set>
                                      <p:cBhvr>
                                        <p:cTn id="9" dur="1" fill="hold">
                                          <p:stCondLst>
                                            <p:cond delay="0"/>
                                          </p:stCondLst>
                                        </p:cTn>
                                        <p:tgtEl>
                                          <p:spTgt spid="767"/>
                                        </p:tgtEl>
                                        <p:attrNameLst>
                                          <p:attrName>style.visibility</p:attrName>
                                        </p:attrNameLst>
                                      </p:cBhvr>
                                      <p:to>
                                        <p:strVal val="visible"/>
                                      </p:to>
                                    </p:set>
                                    <p:animEffect transition="in" filter="dissolve">
                                      <p:cBhvr>
                                        <p:cTn id="10" dur="500"/>
                                        <p:tgtEl>
                                          <p:spTgt spid="76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ssolv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915"/>
                                        </p:tgtEl>
                                        <p:attrNameLst>
                                          <p:attrName>style.visibility</p:attrName>
                                        </p:attrNameLst>
                                      </p:cBhvr>
                                      <p:to>
                                        <p:strVal val="visible"/>
                                      </p:to>
                                    </p:set>
                                    <p:animEffect transition="in" filter="wipe(down)">
                                      <p:cBhvr>
                                        <p:cTn id="18" dur="500"/>
                                        <p:tgtEl>
                                          <p:spTgt spid="915"/>
                                        </p:tgtEl>
                                      </p:cBhvr>
                                    </p:animEffect>
                                  </p:childTnLst>
                                </p:cTn>
                              </p:par>
                            </p:childTnLst>
                          </p:cTn>
                        </p:par>
                        <p:par>
                          <p:cTn id="19" fill="hold">
                            <p:stCondLst>
                              <p:cond delay="500"/>
                            </p:stCondLst>
                            <p:childTnLst>
                              <p:par>
                                <p:cTn id="20" presetID="9" presetClass="entr" presetSubtype="0" fill="hold" nodeType="afterEffect">
                                  <p:stCondLst>
                                    <p:cond delay="0"/>
                                  </p:stCondLst>
                                  <p:childTnLst>
                                    <p:set>
                                      <p:cBhvr>
                                        <p:cTn id="21" dur="1" fill="hold">
                                          <p:stCondLst>
                                            <p:cond delay="0"/>
                                          </p:stCondLst>
                                        </p:cTn>
                                        <p:tgtEl>
                                          <p:spTgt spid="924"/>
                                        </p:tgtEl>
                                        <p:attrNameLst>
                                          <p:attrName>style.visibility</p:attrName>
                                        </p:attrNameLst>
                                      </p:cBhvr>
                                      <p:to>
                                        <p:strVal val="visible"/>
                                      </p:to>
                                    </p:set>
                                    <p:animEffect transition="in" filter="dissolve">
                                      <p:cBhvr>
                                        <p:cTn id="22" dur="500"/>
                                        <p:tgtEl>
                                          <p:spTgt spid="924"/>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13">
                                            <p:txEl>
                                              <p:pRg st="0" end="0"/>
                                            </p:txEl>
                                          </p:spTgt>
                                        </p:tgtEl>
                                        <p:attrNameLst>
                                          <p:attrName>style.visibility</p:attrName>
                                        </p:attrNameLst>
                                      </p:cBhvr>
                                      <p:to>
                                        <p:strVal val="visible"/>
                                      </p:to>
                                    </p:set>
                                    <p:animEffect transition="in" filter="dissolve">
                                      <p:cBhvr>
                                        <p:cTn id="25" dur="500"/>
                                        <p:tgtEl>
                                          <p:spTgt spid="91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927"/>
                                        </p:tgtEl>
                                        <p:attrNameLst>
                                          <p:attrName>style.visibility</p:attrName>
                                        </p:attrNameLst>
                                      </p:cBhvr>
                                      <p:to>
                                        <p:strVal val="visible"/>
                                      </p:to>
                                    </p:set>
                                    <p:animEffect transition="in" filter="wipe(up)">
                                      <p:cBhvr>
                                        <p:cTn id="30" dur="500"/>
                                        <p:tgtEl>
                                          <p:spTgt spid="927"/>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022"/>
                                        </p:tgtEl>
                                        <p:attrNameLst>
                                          <p:attrName>style.visibility</p:attrName>
                                        </p:attrNameLst>
                                      </p:cBhvr>
                                      <p:to>
                                        <p:strVal val="visible"/>
                                      </p:to>
                                    </p:set>
                                    <p:animEffect transition="in" filter="dissolve">
                                      <p:cBhvr>
                                        <p:cTn id="33" dur="500"/>
                                        <p:tgtEl>
                                          <p:spTgt spid="1022"/>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nodeType="clickEffect">
                                  <p:stCondLst>
                                    <p:cond delay="0"/>
                                  </p:stCondLst>
                                  <p:childTnLst>
                                    <p:set>
                                      <p:cBhvr>
                                        <p:cTn id="37" dur="1" fill="hold">
                                          <p:stCondLst>
                                            <p:cond delay="0"/>
                                          </p:stCondLst>
                                        </p:cTn>
                                        <p:tgtEl>
                                          <p:spTgt spid="924"/>
                                        </p:tgtEl>
                                        <p:attrNameLst>
                                          <p:attrName>style.visibility</p:attrName>
                                        </p:attrNameLst>
                                      </p:cBhvr>
                                      <p:to>
                                        <p:strVal val="hidden"/>
                                      </p:to>
                                    </p:set>
                                  </p:childTnLst>
                                </p:cTn>
                              </p:par>
                              <p:par>
                                <p:cTn id="38" presetID="1" presetClass="exit" presetSubtype="0" fill="hold" nodeType="withEffect">
                                  <p:stCondLst>
                                    <p:cond delay="0"/>
                                  </p:stCondLst>
                                  <p:childTnLst>
                                    <p:set>
                                      <p:cBhvr>
                                        <p:cTn id="39" dur="1" fill="hold">
                                          <p:stCondLst>
                                            <p:cond delay="0"/>
                                          </p:stCondLst>
                                        </p:cTn>
                                        <p:tgtEl>
                                          <p:spTgt spid="927"/>
                                        </p:tgtEl>
                                        <p:attrNameLst>
                                          <p:attrName>style.visibility</p:attrName>
                                        </p:attrNameLst>
                                      </p:cBhvr>
                                      <p:to>
                                        <p:strVal val="hidden"/>
                                      </p:to>
                                    </p:set>
                                  </p:childTnLst>
                                </p:cTn>
                              </p:par>
                            </p:childTnLst>
                          </p:cTn>
                        </p:par>
                        <p:par>
                          <p:cTn id="40" fill="hold">
                            <p:stCondLst>
                              <p:cond delay="0"/>
                            </p:stCondLst>
                            <p:childTnLst>
                              <p:par>
                                <p:cTn id="41" presetID="1" presetClass="entr" presetSubtype="0" fill="hold" nodeType="afterEffect">
                                  <p:stCondLst>
                                    <p:cond delay="0"/>
                                  </p:stCondLst>
                                  <p:childTnLst>
                                    <p:set>
                                      <p:cBhvr>
                                        <p:cTn id="42" dur="1" fill="hold">
                                          <p:stCondLst>
                                            <p:cond delay="0"/>
                                          </p:stCondLst>
                                        </p:cTn>
                                        <p:tgtEl>
                                          <p:spTgt spid="960"/>
                                        </p:tgtEl>
                                        <p:attrNameLst>
                                          <p:attrName>style.visibility</p:attrName>
                                        </p:attrNameLst>
                                      </p:cBhvr>
                                      <p:to>
                                        <p:strVal val="visible"/>
                                      </p:to>
                                    </p:set>
                                  </p:childTnLst>
                                </p:cTn>
                              </p:par>
                              <p:par>
                                <p:cTn id="43" presetID="9" presetClass="entr" presetSubtype="0" fill="hold" grpId="0" nodeType="withEffect">
                                  <p:stCondLst>
                                    <p:cond delay="0"/>
                                  </p:stCondLst>
                                  <p:childTnLst>
                                    <p:set>
                                      <p:cBhvr>
                                        <p:cTn id="44" dur="1" fill="hold">
                                          <p:stCondLst>
                                            <p:cond delay="0"/>
                                          </p:stCondLst>
                                        </p:cTn>
                                        <p:tgtEl>
                                          <p:spTgt spid="1023"/>
                                        </p:tgtEl>
                                        <p:attrNameLst>
                                          <p:attrName>style.visibility</p:attrName>
                                        </p:attrNameLst>
                                      </p:cBhvr>
                                      <p:to>
                                        <p:strVal val="visible"/>
                                      </p:to>
                                    </p:set>
                                    <p:animEffect transition="in" filter="dissolve">
                                      <p:cBhvr>
                                        <p:cTn id="45" dur="500"/>
                                        <p:tgtEl>
                                          <p:spTgt spid="1023"/>
                                        </p:tgtEl>
                                      </p:cBhvr>
                                    </p:animEffect>
                                  </p:childTnLst>
                                </p:cTn>
                              </p:par>
                            </p:childTnLst>
                          </p:cTn>
                        </p:par>
                        <p:par>
                          <p:cTn id="46" fill="hold">
                            <p:stCondLst>
                              <p:cond delay="0"/>
                            </p:stCondLst>
                            <p:childTnLst>
                              <p:par>
                                <p:cTn id="47" presetID="0" presetClass="path" presetSubtype="0" accel="50000" decel="50000" fill="hold" nodeType="afterEffect">
                                  <p:stCondLst>
                                    <p:cond delay="0"/>
                                  </p:stCondLst>
                                  <p:childTnLst>
                                    <p:animMotion origin="layout" path="M -0.00026 3.7037E-6 L 0.22748 0.00416 L 0.10834 0.27291 L -0.0181 0.27129 " pathEditMode="relative" rAng="0" ptsTypes="AAAA">
                                      <p:cBhvr>
                                        <p:cTn id="48" dur="2000" fill="hold"/>
                                        <p:tgtEl>
                                          <p:spTgt spid="960"/>
                                        </p:tgtEl>
                                        <p:attrNameLst>
                                          <p:attrName>ppt_x</p:attrName>
                                          <p:attrName>ppt_y</p:attrName>
                                        </p:attrNameLst>
                                      </p:cBhvr>
                                      <p:rCtr x="10495" y="13634"/>
                                    </p:animMotion>
                                  </p:childTnLst>
                                </p:cTn>
                              </p:par>
                            </p:childTnLst>
                          </p:cTn>
                        </p:par>
                        <p:par>
                          <p:cTn id="49" fill="hold">
                            <p:stCondLst>
                              <p:cond delay="2000"/>
                            </p:stCondLst>
                            <p:childTnLst>
                              <p:par>
                                <p:cTn id="50" presetID="22" presetClass="entr" presetSubtype="2" fill="hold" nodeType="afterEffect">
                                  <p:stCondLst>
                                    <p:cond delay="0"/>
                                  </p:stCondLst>
                                  <p:childTnLst>
                                    <p:set>
                                      <p:cBhvr>
                                        <p:cTn id="51" dur="1" fill="hold">
                                          <p:stCondLst>
                                            <p:cond delay="0"/>
                                          </p:stCondLst>
                                        </p:cTn>
                                        <p:tgtEl>
                                          <p:spTgt spid="974"/>
                                        </p:tgtEl>
                                        <p:attrNameLst>
                                          <p:attrName>style.visibility</p:attrName>
                                        </p:attrNameLst>
                                      </p:cBhvr>
                                      <p:to>
                                        <p:strVal val="visible"/>
                                      </p:to>
                                    </p:set>
                                    <p:animEffect transition="in" filter="wipe(right)">
                                      <p:cBhvr>
                                        <p:cTn id="52" dur="500"/>
                                        <p:tgtEl>
                                          <p:spTgt spid="974"/>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960"/>
                                        </p:tgtEl>
                                        <p:attrNameLst>
                                          <p:attrName>style.visibility</p:attrName>
                                        </p:attrNameLst>
                                      </p:cBhvr>
                                      <p:to>
                                        <p:strVal val="hidden"/>
                                      </p:to>
                                    </p:set>
                                  </p:childTnLst>
                                </p:cTn>
                              </p:par>
                            </p:childTnLst>
                          </p:cTn>
                        </p:par>
                        <p:par>
                          <p:cTn id="57" fill="hold">
                            <p:stCondLst>
                              <p:cond delay="0"/>
                            </p:stCondLst>
                            <p:childTnLst>
                              <p:par>
                                <p:cTn id="58" presetID="22" presetClass="entr" presetSubtype="4" fill="hold" nodeType="afterEffect">
                                  <p:stCondLst>
                                    <p:cond delay="0"/>
                                  </p:stCondLst>
                                  <p:childTnLst>
                                    <p:set>
                                      <p:cBhvr>
                                        <p:cTn id="59" dur="1" fill="hold">
                                          <p:stCondLst>
                                            <p:cond delay="0"/>
                                          </p:stCondLst>
                                        </p:cTn>
                                        <p:tgtEl>
                                          <p:spTgt spid="983"/>
                                        </p:tgtEl>
                                        <p:attrNameLst>
                                          <p:attrName>style.visibility</p:attrName>
                                        </p:attrNameLst>
                                      </p:cBhvr>
                                      <p:to>
                                        <p:strVal val="visible"/>
                                      </p:to>
                                    </p:set>
                                    <p:animEffect transition="in" filter="wipe(down)">
                                      <p:cBhvr>
                                        <p:cTn id="60" dur="1000"/>
                                        <p:tgtEl>
                                          <p:spTgt spid="983"/>
                                        </p:tgtEl>
                                      </p:cBhvr>
                                    </p:animEffect>
                                  </p:childTnLst>
                                </p:cTn>
                              </p:par>
                            </p:childTnLst>
                          </p:cTn>
                        </p:par>
                        <p:par>
                          <p:cTn id="61" fill="hold">
                            <p:stCondLst>
                              <p:cond delay="1000"/>
                            </p:stCondLst>
                            <p:childTnLst>
                              <p:par>
                                <p:cTn id="62" presetID="1" presetClass="exit" presetSubtype="0" fill="hold" nodeType="afterEffect">
                                  <p:stCondLst>
                                    <p:cond delay="1000"/>
                                  </p:stCondLst>
                                  <p:childTnLst>
                                    <p:set>
                                      <p:cBhvr>
                                        <p:cTn id="63" dur="1" fill="hold">
                                          <p:stCondLst>
                                            <p:cond delay="0"/>
                                          </p:stCondLst>
                                        </p:cTn>
                                        <p:tgtEl>
                                          <p:spTgt spid="983"/>
                                        </p:tgtEl>
                                        <p:attrNameLst>
                                          <p:attrName>style.visibility</p:attrName>
                                        </p:attrNameLst>
                                      </p:cBhvr>
                                      <p:to>
                                        <p:strVal val="hidden"/>
                                      </p:to>
                                    </p:set>
                                  </p:childTnLst>
                                </p:cTn>
                              </p:par>
                              <p:par>
                                <p:cTn id="64" presetID="9" presetClass="entr" presetSubtype="0" fill="hold" grpId="0" nodeType="withEffect">
                                  <p:stCondLst>
                                    <p:cond delay="0"/>
                                  </p:stCondLst>
                                  <p:childTnLst>
                                    <p:set>
                                      <p:cBhvr>
                                        <p:cTn id="65" dur="1" fill="hold">
                                          <p:stCondLst>
                                            <p:cond delay="0"/>
                                          </p:stCondLst>
                                        </p:cTn>
                                        <p:tgtEl>
                                          <p:spTgt spid="1024"/>
                                        </p:tgtEl>
                                        <p:attrNameLst>
                                          <p:attrName>style.visibility</p:attrName>
                                        </p:attrNameLst>
                                      </p:cBhvr>
                                      <p:to>
                                        <p:strVal val="visible"/>
                                      </p:to>
                                    </p:set>
                                    <p:animEffect transition="in" filter="dissolve">
                                      <p:cBhvr>
                                        <p:cTn id="66" dur="500"/>
                                        <p:tgtEl>
                                          <p:spTgt spid="1024"/>
                                        </p:tgtEl>
                                      </p:cBhvr>
                                    </p:animEffect>
                                  </p:childTnLst>
                                </p:cTn>
                              </p:par>
                              <p:par>
                                <p:cTn id="67" presetID="1" presetClass="entr" presetSubtype="0" fill="hold" nodeType="withEffect">
                                  <p:stCondLst>
                                    <p:cond delay="1000"/>
                                  </p:stCondLst>
                                  <p:childTnLst>
                                    <p:set>
                                      <p:cBhvr>
                                        <p:cTn id="68" dur="1" fill="hold">
                                          <p:stCondLst>
                                            <p:cond delay="0"/>
                                          </p:stCondLst>
                                        </p:cTn>
                                        <p:tgtEl>
                                          <p:spTgt spid="10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00" grpId="0"/>
      <p:bldP spid="913" grpId="0" build="p"/>
      <p:bldP spid="1022" grpId="0" bldLvl="0" animBg="1"/>
      <p:bldP spid="1023" grpId="0" bldLvl="0" animBg="1"/>
      <p:bldP spid="1024"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8330" y="1085215"/>
            <a:ext cx="8742680" cy="671195"/>
          </a:xfrm>
        </p:spPr>
        <p:txBody>
          <a:bodyPr/>
          <a:lstStyle/>
          <a:p>
            <a:r>
              <a:rPr lang="en-US" dirty="0"/>
              <a:t>A day in the life: connecting to the Internet</a:t>
            </a:r>
            <a:endParaRPr lang="en-US" dirty="0"/>
          </a:p>
        </p:txBody>
      </p:sp>
      <p:sp>
        <p:nvSpPr>
          <p:cNvPr id="295" name="Freeform 3"/>
          <p:cNvSpPr/>
          <p:nvPr/>
        </p:nvSpPr>
        <p:spPr bwMode="auto">
          <a:xfrm>
            <a:off x="518903" y="2265969"/>
            <a:ext cx="2665809" cy="2065735"/>
          </a:xfrm>
          <a:custGeom>
            <a:avLst/>
            <a:gdLst>
              <a:gd name="T0" fmla="*/ 2147483647 w 2406"/>
              <a:gd name="T1" fmla="*/ 2147483647 h 958"/>
              <a:gd name="T2" fmla="*/ 2147483647 w 2406"/>
              <a:gd name="T3" fmla="*/ 2147483647 h 958"/>
              <a:gd name="T4" fmla="*/ 2147483647 w 2406"/>
              <a:gd name="T5" fmla="*/ 2147483647 h 958"/>
              <a:gd name="T6" fmla="*/ 2147483647 w 2406"/>
              <a:gd name="T7" fmla="*/ 2147483647 h 958"/>
              <a:gd name="T8" fmla="*/ 2147483647 w 2406"/>
              <a:gd name="T9" fmla="*/ 2147483647 h 958"/>
              <a:gd name="T10" fmla="*/ 2147483647 w 2406"/>
              <a:gd name="T11" fmla="*/ 2147483647 h 958"/>
              <a:gd name="T12" fmla="*/ 2147483647 w 2406"/>
              <a:gd name="T13" fmla="*/ 2147483647 h 958"/>
              <a:gd name="T14" fmla="*/ 2147483647 w 2406"/>
              <a:gd name="T15" fmla="*/ 2147483647 h 958"/>
              <a:gd name="T16" fmla="*/ 2147483647 w 2406"/>
              <a:gd name="T17" fmla="*/ 2147483647 h 958"/>
              <a:gd name="T18" fmla="*/ 2147483647 w 2406"/>
              <a:gd name="T19" fmla="*/ 2147483647 h 958"/>
              <a:gd name="T20" fmla="*/ 2147483647 w 2406"/>
              <a:gd name="T21" fmla="*/ 2147483647 h 958"/>
              <a:gd name="T22" fmla="*/ 2147483647 w 2406"/>
              <a:gd name="T23" fmla="*/ 2147483647 h 958"/>
              <a:gd name="T24" fmla="*/ 2147483647 w 2406"/>
              <a:gd name="T25" fmla="*/ 2147483647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9CE0FA"/>
          </a:solidFill>
          <a:ln>
            <a:noFill/>
          </a:ln>
        </p:spPr>
        <p:txBody>
          <a:bodyPr wrap="none" anchor="ct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327" name="Line 36"/>
          <p:cNvSpPr>
            <a:spLocks noChangeShapeType="1"/>
          </p:cNvSpPr>
          <p:nvPr/>
        </p:nvSpPr>
        <p:spPr bwMode="auto">
          <a:xfrm flipV="1">
            <a:off x="2770374" y="3069641"/>
            <a:ext cx="116681" cy="107156"/>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328" name="Line 43"/>
          <p:cNvSpPr>
            <a:spLocks noChangeShapeType="1"/>
          </p:cNvSpPr>
          <p:nvPr/>
        </p:nvSpPr>
        <p:spPr bwMode="auto">
          <a:xfrm flipV="1">
            <a:off x="1938128" y="3199419"/>
            <a:ext cx="521494" cy="0"/>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329" name="Line 44"/>
          <p:cNvSpPr>
            <a:spLocks noChangeShapeType="1"/>
          </p:cNvSpPr>
          <p:nvPr/>
        </p:nvSpPr>
        <p:spPr bwMode="auto">
          <a:xfrm flipV="1">
            <a:off x="2882293" y="2962485"/>
            <a:ext cx="103585" cy="107156"/>
          </a:xfrm>
          <a:prstGeom prst="line">
            <a:avLst/>
          </a:prstGeom>
          <a:noFill/>
          <a:ln w="9525">
            <a:solidFill>
              <a:srgbClr val="000000"/>
            </a:solidFill>
            <a:prstDash val="dash"/>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330" name="Line 48"/>
          <p:cNvSpPr>
            <a:spLocks noChangeShapeType="1"/>
          </p:cNvSpPr>
          <p:nvPr/>
        </p:nvSpPr>
        <p:spPr bwMode="auto">
          <a:xfrm flipV="1">
            <a:off x="2398899" y="3363725"/>
            <a:ext cx="384572" cy="459581"/>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349" name="Line 68"/>
          <p:cNvSpPr>
            <a:spLocks noChangeShapeType="1"/>
          </p:cNvSpPr>
          <p:nvPr/>
        </p:nvSpPr>
        <p:spPr bwMode="auto">
          <a:xfrm flipV="1">
            <a:off x="2752515" y="3923179"/>
            <a:ext cx="384011" cy="135871"/>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grpSp>
        <p:nvGrpSpPr>
          <p:cNvPr id="581" name="Group 580"/>
          <p:cNvGrpSpPr/>
          <p:nvPr/>
        </p:nvGrpSpPr>
        <p:grpSpPr>
          <a:xfrm>
            <a:off x="2315562" y="3081329"/>
            <a:ext cx="720110" cy="327501"/>
            <a:chOff x="3668110" y="2448910"/>
            <a:chExt cx="3794234" cy="2165130"/>
          </a:xfrm>
        </p:grpSpPr>
        <p:sp>
          <p:nvSpPr>
            <p:cNvPr id="582" name="Rectangle 581"/>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3" name="Freeform 582"/>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584" name="Group 583"/>
            <p:cNvGrpSpPr/>
            <p:nvPr/>
          </p:nvGrpSpPr>
          <p:grpSpPr>
            <a:xfrm>
              <a:off x="3941378" y="2603243"/>
              <a:ext cx="3202061" cy="1066110"/>
              <a:chOff x="7939341" y="3037317"/>
              <a:chExt cx="897649" cy="353919"/>
            </a:xfrm>
          </p:grpSpPr>
          <p:sp>
            <p:nvSpPr>
              <p:cNvPr id="585" name="Freeform 584"/>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6" name="Freeform 585"/>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7" name="Freeform 586"/>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8" name="Freeform 587"/>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638" name="Rectangle 37"/>
          <p:cNvSpPr>
            <a:spLocks noChangeArrowheads="1"/>
          </p:cNvSpPr>
          <p:nvPr/>
        </p:nvSpPr>
        <p:spPr bwMode="auto">
          <a:xfrm rot="5400000">
            <a:off x="1986211" y="3109695"/>
            <a:ext cx="100626" cy="19169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endParaRPr>
          </a:p>
        </p:txBody>
      </p:sp>
      <p:sp>
        <p:nvSpPr>
          <p:cNvPr id="639" name="Rectangle 37"/>
          <p:cNvSpPr>
            <a:spLocks noChangeArrowheads="1"/>
          </p:cNvSpPr>
          <p:nvPr/>
        </p:nvSpPr>
        <p:spPr bwMode="auto">
          <a:xfrm rot="5400000">
            <a:off x="2641923" y="3989493"/>
            <a:ext cx="105596" cy="134906"/>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endParaRPr>
          </a:p>
        </p:txBody>
      </p:sp>
      <p:grpSp>
        <p:nvGrpSpPr>
          <p:cNvPr id="648" name="Group 647"/>
          <p:cNvGrpSpPr/>
          <p:nvPr/>
        </p:nvGrpSpPr>
        <p:grpSpPr>
          <a:xfrm>
            <a:off x="1463153" y="2865932"/>
            <a:ext cx="681616" cy="488352"/>
            <a:chOff x="7458407" y="2414528"/>
            <a:chExt cx="509280" cy="320753"/>
          </a:xfrm>
        </p:grpSpPr>
        <p:pic>
          <p:nvPicPr>
            <p:cNvPr id="650" name="Picture 1018" descr="laptop_keyboar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1" name="Freeform 1019"/>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652" name="Picture 1020" descr="scre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3" name="Freeform 1021"/>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4" name="Freeform 1022"/>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5" name="Freeform 1023"/>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6" name="Freeform 1024"/>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7" name="Freeform 1025"/>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8" name="Freeform 1026"/>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659" name="Group 1027"/>
            <p:cNvGrpSpPr/>
            <p:nvPr/>
          </p:nvGrpSpPr>
          <p:grpSpPr bwMode="auto">
            <a:xfrm>
              <a:off x="7594735" y="2642220"/>
              <a:ext cx="98740" cy="36846"/>
              <a:chOff x="1740" y="2642"/>
              <a:chExt cx="752" cy="327"/>
            </a:xfrm>
          </p:grpSpPr>
          <p:sp>
            <p:nvSpPr>
              <p:cNvPr id="666" name="Freeform 1028"/>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7" name="Freeform 1029"/>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8" name="Freeform 1030"/>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9" name="Freeform 1031"/>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0" name="Freeform 1032"/>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1" name="Freeform 1033"/>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60" name="Freeform 1034"/>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1" name="Freeform 1035"/>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2" name="Freeform 1036"/>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3" name="Freeform 1037"/>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4" name="Freeform 1038"/>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5" name="Freeform 1039"/>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72" name="Rectangle 37"/>
          <p:cNvSpPr>
            <a:spLocks noChangeArrowheads="1"/>
          </p:cNvSpPr>
          <p:nvPr/>
        </p:nvSpPr>
        <p:spPr bwMode="auto">
          <a:xfrm rot="2603620">
            <a:off x="2342306" y="3768486"/>
            <a:ext cx="105596" cy="176645"/>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endParaRPr>
          </a:p>
        </p:txBody>
      </p:sp>
      <p:grpSp>
        <p:nvGrpSpPr>
          <p:cNvPr id="589" name="Group 588"/>
          <p:cNvGrpSpPr/>
          <p:nvPr/>
        </p:nvGrpSpPr>
        <p:grpSpPr>
          <a:xfrm>
            <a:off x="1985270" y="3872154"/>
            <a:ext cx="640374" cy="354342"/>
            <a:chOff x="7493876" y="2774731"/>
            <a:chExt cx="1481958" cy="894622"/>
          </a:xfrm>
        </p:grpSpPr>
        <p:sp>
          <p:nvSpPr>
            <p:cNvPr id="590" name="Freeform 589"/>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91" name="Oval 590"/>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92" name="Group 591"/>
            <p:cNvGrpSpPr/>
            <p:nvPr/>
          </p:nvGrpSpPr>
          <p:grpSpPr>
            <a:xfrm>
              <a:off x="7713663" y="2848339"/>
              <a:ext cx="1042107" cy="425543"/>
              <a:chOff x="7786941" y="2884917"/>
              <a:chExt cx="897649" cy="353919"/>
            </a:xfrm>
          </p:grpSpPr>
          <p:sp>
            <p:nvSpPr>
              <p:cNvPr id="593" name="Freeform 592"/>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4" name="Freeform 593"/>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5" name="Freeform 594"/>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6" name="Freeform 595"/>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2" name="TextBox 1"/>
          <p:cNvSpPr txBox="1"/>
          <p:nvPr/>
        </p:nvSpPr>
        <p:spPr>
          <a:xfrm>
            <a:off x="1896035" y="4205567"/>
            <a:ext cx="1541145" cy="561975"/>
          </a:xfrm>
          <a:prstGeom prst="rect">
            <a:avLst/>
          </a:prstGeom>
          <a:noFill/>
        </p:spPr>
        <p:txBody>
          <a:bodyPr wrap="none" rtlCol="0">
            <a:spAutoFit/>
          </a:bodyPr>
          <a:lstStyle/>
          <a:p>
            <a:pPr>
              <a:lnSpc>
                <a:spcPct val="85000"/>
              </a:lnSpc>
            </a:pPr>
            <a:r>
              <a:rPr lang="en-US" sz="1800" dirty="0"/>
              <a:t>router has </a:t>
            </a:r>
            <a:endParaRPr lang="en-US" sz="1800" dirty="0"/>
          </a:p>
          <a:p>
            <a:pPr>
              <a:lnSpc>
                <a:spcPct val="85000"/>
              </a:lnSpc>
            </a:pPr>
            <a:r>
              <a:rPr lang="en-US" sz="1800" dirty="0"/>
              <a:t>DHCP server</a:t>
            </a:r>
            <a:endParaRPr lang="en-US" sz="1800" dirty="0"/>
          </a:p>
        </p:txBody>
      </p:sp>
      <p:sp>
        <p:nvSpPr>
          <p:cNvPr id="800" name="TextBox 799"/>
          <p:cNvSpPr txBox="1"/>
          <p:nvPr/>
        </p:nvSpPr>
        <p:spPr>
          <a:xfrm>
            <a:off x="1677521" y="2383490"/>
            <a:ext cx="1822450" cy="561975"/>
          </a:xfrm>
          <a:prstGeom prst="rect">
            <a:avLst/>
          </a:prstGeom>
          <a:noFill/>
        </p:spPr>
        <p:txBody>
          <a:bodyPr wrap="none" rtlCol="0">
            <a:spAutoFit/>
          </a:bodyPr>
          <a:lstStyle/>
          <a:p>
            <a:pPr>
              <a:lnSpc>
                <a:spcPct val="85000"/>
              </a:lnSpc>
            </a:pPr>
            <a:r>
              <a:rPr lang="en-US" sz="1800" dirty="0"/>
              <a:t>arriving mobile:</a:t>
            </a:r>
            <a:endParaRPr lang="en-US" sz="1800" dirty="0"/>
          </a:p>
          <a:p>
            <a:pPr>
              <a:lnSpc>
                <a:spcPct val="85000"/>
              </a:lnSpc>
            </a:pPr>
            <a:r>
              <a:rPr lang="en-US" sz="1800" dirty="0"/>
              <a:t>DHCP client</a:t>
            </a:r>
            <a:endParaRPr lang="en-US" sz="1800" dirty="0"/>
          </a:p>
        </p:txBody>
      </p:sp>
      <p:sp>
        <p:nvSpPr>
          <p:cNvPr id="913" name="Rectangle 189"/>
          <p:cNvSpPr txBox="1">
            <a:spLocks noChangeArrowheads="1"/>
          </p:cNvSpPr>
          <p:nvPr/>
        </p:nvSpPr>
        <p:spPr bwMode="auto">
          <a:xfrm>
            <a:off x="3868620" y="1890713"/>
            <a:ext cx="5018723" cy="946547"/>
          </a:xfrm>
          <a:prstGeom prst="rect">
            <a:avLst/>
          </a:prstGeom>
          <a:noFill/>
          <a:ln>
            <a:noFill/>
          </a:ln>
        </p:spPr>
        <p:txBody>
          <a:bodyPr vert="horz" wrap="square" lIns="68580" tIns="34290" rIns="68580" bIns="34290" numCol="1" anchor="t" anchorCtr="0" compatLnSpc="1"/>
          <a:lstStyle>
            <a:lvl1pPr marL="342900" indent="-342900" algn="l" rtl="0" eaLnBrk="0" fontAlgn="base" hangingPunct="0">
              <a:lnSpc>
                <a:spcPct val="85000"/>
              </a:lnSpc>
              <a:spcBef>
                <a:spcPct val="20000"/>
              </a:spcBef>
              <a:spcAft>
                <a:spcPct val="0"/>
              </a:spcAft>
              <a:buClr>
                <a:srgbClr val="000099"/>
              </a:buClr>
              <a:buSzPct val="100000"/>
              <a:buFont typeface="Wingdings" panose="05000000000000000000" pitchFamily="2" charset="2"/>
              <a:buChar char="§"/>
              <a:defRPr sz="2800">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lnSpc>
                <a:spcPct val="85000"/>
              </a:lnSpc>
              <a:spcBef>
                <a:spcPct val="20000"/>
              </a:spcBef>
              <a:spcAft>
                <a:spcPct val="0"/>
              </a:spcAft>
              <a:buClr>
                <a:srgbClr val="000099"/>
              </a:buClr>
              <a:buFont typeface="Arial" panose="020B0604020202020204"/>
              <a:buChar char="•"/>
              <a:defRPr sz="24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231775" indent="-231775">
              <a:defRPr/>
            </a:pPr>
            <a:r>
              <a:rPr lang="en-US" sz="2100" kern="0" dirty="0">
                <a:cs typeface="+mn-cs"/>
              </a:rPr>
              <a:t>connecting laptop needs to get its own </a:t>
            </a:r>
            <a:r>
              <a:rPr lang="en-US" sz="2100" kern="0" dirty="0">
                <a:solidFill>
                  <a:srgbClr val="FF0000"/>
                </a:solidFill>
                <a:cs typeface="+mn-cs"/>
              </a:rPr>
              <a:t>IP address, </a:t>
            </a:r>
            <a:r>
              <a:rPr lang="en-US" sz="2100" kern="0" dirty="0" err="1">
                <a:solidFill>
                  <a:srgbClr val="FF0000"/>
                </a:solidFill>
                <a:cs typeface="+mn-cs"/>
              </a:rPr>
              <a:t>addr</a:t>
            </a:r>
            <a:r>
              <a:rPr lang="en-US" sz="2100" kern="0" dirty="0">
                <a:solidFill>
                  <a:srgbClr val="FF0000"/>
                </a:solidFill>
                <a:cs typeface="+mn-cs"/>
              </a:rPr>
              <a:t> of first-hop router, </a:t>
            </a:r>
            <a:r>
              <a:rPr lang="en-US" sz="2100" kern="0" dirty="0" err="1">
                <a:solidFill>
                  <a:srgbClr val="FF0000"/>
                </a:solidFill>
                <a:cs typeface="+mn-cs"/>
              </a:rPr>
              <a:t>addr</a:t>
            </a:r>
            <a:r>
              <a:rPr lang="en-US" sz="2100" kern="0" dirty="0">
                <a:solidFill>
                  <a:srgbClr val="FF0000"/>
                </a:solidFill>
                <a:cs typeface="+mn-cs"/>
              </a:rPr>
              <a:t> of DNS server</a:t>
            </a:r>
            <a:r>
              <a:rPr lang="en-US" sz="2100" kern="0" dirty="0">
                <a:cs typeface="+mn-cs"/>
              </a:rPr>
              <a:t>: use </a:t>
            </a:r>
            <a:r>
              <a:rPr lang="en-US" sz="2100" kern="0" dirty="0">
                <a:solidFill>
                  <a:srgbClr val="C00000"/>
                </a:solidFill>
                <a:cs typeface="+mn-cs"/>
              </a:rPr>
              <a:t>DHCP</a:t>
            </a:r>
            <a:endParaRPr lang="en-US" sz="2100" kern="0" dirty="0">
              <a:solidFill>
                <a:srgbClr val="C00000"/>
              </a:solidFill>
              <a:cs typeface="+mn-cs"/>
            </a:endParaRPr>
          </a:p>
        </p:txBody>
      </p:sp>
      <p:grpSp>
        <p:nvGrpSpPr>
          <p:cNvPr id="915" name="Group 250"/>
          <p:cNvGrpSpPr/>
          <p:nvPr/>
        </p:nvGrpSpPr>
        <p:grpSpPr bwMode="auto">
          <a:xfrm>
            <a:off x="987308" y="1854994"/>
            <a:ext cx="760809" cy="1248966"/>
            <a:chOff x="651" y="681"/>
            <a:chExt cx="639" cy="1049"/>
          </a:xfrm>
        </p:grpSpPr>
        <p:sp>
          <p:nvSpPr>
            <p:cNvPr id="916" name="Freeform 249"/>
            <p:cNvSpPr/>
            <p:nvPr/>
          </p:nvSpPr>
          <p:spPr bwMode="auto">
            <a:xfrm>
              <a:off x="662" y="698"/>
              <a:ext cx="628" cy="1032"/>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 name="connsiteX0" fmla="*/ 8212 w 10000"/>
                <a:gd name="connsiteY0" fmla="*/ 0 h 10000"/>
                <a:gd name="connsiteX1" fmla="*/ 10000 w 10000"/>
                <a:gd name="connsiteY1" fmla="*/ 10000 h 10000"/>
                <a:gd name="connsiteX2" fmla="*/ 8311 w 10000"/>
                <a:gd name="connsiteY2" fmla="*/ 9756 h 10000"/>
                <a:gd name="connsiteX3" fmla="*/ 0 w 10000"/>
                <a:gd name="connsiteY3" fmla="*/ 8726 h 10000"/>
                <a:gd name="connsiteX4" fmla="*/ 7550 w 10000"/>
                <a:gd name="connsiteY4" fmla="*/ 8306 h 10000"/>
                <a:gd name="connsiteX5" fmla="*/ 8212 w 10000"/>
                <a:gd name="connsiteY5" fmla="*/ 0 h 10000"/>
                <a:gd name="connsiteX0-1" fmla="*/ 8212 w 10000"/>
                <a:gd name="connsiteY0-2" fmla="*/ 0 h 11424"/>
                <a:gd name="connsiteX1-3" fmla="*/ 10000 w 10000"/>
                <a:gd name="connsiteY1-4" fmla="*/ 10000 h 11424"/>
                <a:gd name="connsiteX2-5" fmla="*/ 9142 w 10000"/>
                <a:gd name="connsiteY2-6" fmla="*/ 11424 h 11424"/>
                <a:gd name="connsiteX3-7" fmla="*/ 0 w 10000"/>
                <a:gd name="connsiteY3-8" fmla="*/ 8726 h 11424"/>
                <a:gd name="connsiteX4-9" fmla="*/ 7550 w 10000"/>
                <a:gd name="connsiteY4-10" fmla="*/ 8306 h 11424"/>
                <a:gd name="connsiteX5-11" fmla="*/ 8212 w 10000"/>
                <a:gd name="connsiteY5-12" fmla="*/ 0 h 11424"/>
                <a:gd name="connsiteX0-13" fmla="*/ 8212 w 10394"/>
                <a:gd name="connsiteY0-14" fmla="*/ 0 h 11424"/>
                <a:gd name="connsiteX1-15" fmla="*/ 10394 w 10394"/>
                <a:gd name="connsiteY1-16" fmla="*/ 9298 h 11424"/>
                <a:gd name="connsiteX2-17" fmla="*/ 9142 w 10394"/>
                <a:gd name="connsiteY2-18" fmla="*/ 11424 h 11424"/>
                <a:gd name="connsiteX3-19" fmla="*/ 0 w 10394"/>
                <a:gd name="connsiteY3-20" fmla="*/ 8726 h 11424"/>
                <a:gd name="connsiteX4-21" fmla="*/ 7550 w 10394"/>
                <a:gd name="connsiteY4-22" fmla="*/ 8306 h 11424"/>
                <a:gd name="connsiteX5-23" fmla="*/ 8212 w 10394"/>
                <a:gd name="connsiteY5-24" fmla="*/ 0 h 11424"/>
                <a:gd name="connsiteX0-25" fmla="*/ 8212 w 10394"/>
                <a:gd name="connsiteY0-26" fmla="*/ 0 h 11424"/>
                <a:gd name="connsiteX1-27" fmla="*/ 10394 w 10394"/>
                <a:gd name="connsiteY1-28" fmla="*/ 9298 h 11424"/>
                <a:gd name="connsiteX2-29" fmla="*/ 9142 w 10394"/>
                <a:gd name="connsiteY2-30" fmla="*/ 11424 h 11424"/>
                <a:gd name="connsiteX3-31" fmla="*/ 0 w 10394"/>
                <a:gd name="connsiteY3-32" fmla="*/ 8726 h 11424"/>
                <a:gd name="connsiteX4-33" fmla="*/ 7550 w 10394"/>
                <a:gd name="connsiteY4-34" fmla="*/ 8306 h 11424"/>
                <a:gd name="connsiteX5-35" fmla="*/ 8212 w 10394"/>
                <a:gd name="connsiteY5-36" fmla="*/ 0 h 11424"/>
                <a:gd name="connsiteX0-37" fmla="*/ 8212 w 10394"/>
                <a:gd name="connsiteY0-38" fmla="*/ 0 h 11424"/>
                <a:gd name="connsiteX1-39" fmla="*/ 10394 w 10394"/>
                <a:gd name="connsiteY1-40" fmla="*/ 9298 h 11424"/>
                <a:gd name="connsiteX2-41" fmla="*/ 9142 w 10394"/>
                <a:gd name="connsiteY2-42" fmla="*/ 11424 h 11424"/>
                <a:gd name="connsiteX3-43" fmla="*/ 0 w 10394"/>
                <a:gd name="connsiteY3-44" fmla="*/ 8726 h 11424"/>
                <a:gd name="connsiteX4-45" fmla="*/ 7550 w 10394"/>
                <a:gd name="connsiteY4-46" fmla="*/ 8306 h 11424"/>
                <a:gd name="connsiteX5-47" fmla="*/ 8212 w 10394"/>
                <a:gd name="connsiteY5-48" fmla="*/ 0 h 114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394" h="11424">
                  <a:moveTo>
                    <a:pt x="8212" y="0"/>
                  </a:moveTo>
                  <a:cubicBezTo>
                    <a:pt x="8939" y="3099"/>
                    <a:pt x="9142" y="6462"/>
                    <a:pt x="10394" y="9298"/>
                  </a:cubicBezTo>
                  <a:lnTo>
                    <a:pt x="9142" y="11424"/>
                  </a:lnTo>
                  <a:cubicBezTo>
                    <a:pt x="6926" y="10028"/>
                    <a:pt x="3047" y="9625"/>
                    <a:pt x="0" y="8726"/>
                  </a:cubicBezTo>
                  <a:lnTo>
                    <a:pt x="7550" y="8306"/>
                  </a:lnTo>
                  <a:cubicBezTo>
                    <a:pt x="7771" y="5537"/>
                    <a:pt x="7991" y="2769"/>
                    <a:pt x="8212" y="0"/>
                  </a:cubicBezTo>
                  <a:close/>
                </a:path>
              </a:pathLst>
            </a:custGeom>
            <a:gradFill rotWithShape="1">
              <a:gsLst>
                <a:gs pos="0">
                  <a:srgbClr val="FFFFFF">
                    <a:lumMod val="50000"/>
                  </a:srgbClr>
                </a:gs>
                <a:gs pos="100000">
                  <a:srgbClr val="FFFFFF"/>
                </a:gs>
              </a:gsLst>
              <a:lin ang="7200000" scaled="0"/>
            </a:gradFill>
            <a:ln>
              <a:noFill/>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917" name="Group 248"/>
            <p:cNvGrpSpPr/>
            <p:nvPr/>
          </p:nvGrpSpPr>
          <p:grpSpPr bwMode="auto">
            <a:xfrm>
              <a:off x="651" y="681"/>
              <a:ext cx="521" cy="852"/>
              <a:chOff x="569" y="2954"/>
              <a:chExt cx="521" cy="852"/>
            </a:xfrm>
          </p:grpSpPr>
          <p:sp>
            <p:nvSpPr>
              <p:cNvPr id="918" name="Rectangle 242"/>
              <p:cNvSpPr>
                <a:spLocks noChangeArrowheads="1"/>
              </p:cNvSpPr>
              <p:nvPr/>
            </p:nvSpPr>
            <p:spPr bwMode="auto">
              <a:xfrm>
                <a:off x="576" y="2973"/>
                <a:ext cx="493" cy="790"/>
              </a:xfrm>
              <a:prstGeom prst="rect">
                <a:avLst/>
              </a:prstGeom>
              <a:solidFill>
                <a:srgbClr val="FFFFFF"/>
              </a:solidFill>
              <a:ln w="9525">
                <a:solidFill>
                  <a:srgbClr val="000000"/>
                </a:solidFill>
                <a:miter lim="800000"/>
              </a:ln>
              <a:effectLst>
                <a:outerShdw blurRad="50800" dist="38100" dir="18900000" algn="bl" rotWithShape="0">
                  <a:prstClr val="black">
                    <a:alpha val="40000"/>
                  </a:prstClr>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19" name="Text Box 241"/>
              <p:cNvSpPr txBox="1">
                <a:spLocks noChangeArrowheads="1"/>
              </p:cNvSpPr>
              <p:nvPr/>
            </p:nvSpPr>
            <p:spPr bwMode="auto">
              <a:xfrm>
                <a:off x="574" y="2954"/>
                <a:ext cx="516" cy="852"/>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DHCP</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UDP</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IP</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Eth</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Phy</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20" name="Line 243"/>
              <p:cNvSpPr>
                <a:spLocks noChangeShapeType="1"/>
              </p:cNvSpPr>
              <p:nvPr/>
            </p:nvSpPr>
            <p:spPr bwMode="auto">
              <a:xfrm>
                <a:off x="578" y="3130"/>
                <a:ext cx="489"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21" name="Line 244"/>
              <p:cNvSpPr>
                <a:spLocks noChangeShapeType="1"/>
              </p:cNvSpPr>
              <p:nvPr/>
            </p:nvSpPr>
            <p:spPr bwMode="auto">
              <a:xfrm>
                <a:off x="575" y="3289"/>
                <a:ext cx="489"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22" name="Line 245"/>
              <p:cNvSpPr>
                <a:spLocks noChangeShapeType="1"/>
              </p:cNvSpPr>
              <p:nvPr/>
            </p:nvSpPr>
            <p:spPr bwMode="auto">
              <a:xfrm>
                <a:off x="572" y="3448"/>
                <a:ext cx="489"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23" name="Line 246"/>
              <p:cNvSpPr>
                <a:spLocks noChangeShapeType="1"/>
              </p:cNvSpPr>
              <p:nvPr/>
            </p:nvSpPr>
            <p:spPr bwMode="auto">
              <a:xfrm>
                <a:off x="569" y="3607"/>
                <a:ext cx="489"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grpSp>
        <p:nvGrpSpPr>
          <p:cNvPr id="924" name="Group 253"/>
          <p:cNvGrpSpPr/>
          <p:nvPr/>
        </p:nvGrpSpPr>
        <p:grpSpPr bwMode="auto">
          <a:xfrm>
            <a:off x="481292" y="1915715"/>
            <a:ext cx="452438" cy="205978"/>
            <a:chOff x="844" y="3337"/>
            <a:chExt cx="380" cy="173"/>
          </a:xfrm>
        </p:grpSpPr>
        <p:sp>
          <p:nvSpPr>
            <p:cNvPr id="925" name="Rectangle 251"/>
            <p:cNvSpPr>
              <a:spLocks noChangeArrowheads="1"/>
            </p:cNvSpPr>
            <p:nvPr/>
          </p:nvSpPr>
          <p:spPr bwMode="auto">
            <a:xfrm>
              <a:off x="889" y="3370"/>
              <a:ext cx="245" cy="86"/>
            </a:xfrm>
            <a:prstGeom prst="rect">
              <a:avLst/>
            </a:prstGeom>
            <a:solidFill>
              <a:srgbClr val="FF0000"/>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26" name="Text Box 252"/>
            <p:cNvSpPr txBox="1">
              <a:spLocks noChangeArrowheads="1"/>
            </p:cNvSpPr>
            <p:nvPr/>
          </p:nvSpPr>
          <p:spPr bwMode="auto">
            <a:xfrm>
              <a:off x="844" y="3337"/>
              <a:ext cx="380"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rPr>
                <a:t>DHCP</a:t>
              </a:r>
              <a:endPar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endParaRPr>
            </a:p>
          </p:txBody>
        </p:sp>
      </p:grpSp>
      <p:grpSp>
        <p:nvGrpSpPr>
          <p:cNvPr id="927" name="Group 299"/>
          <p:cNvGrpSpPr/>
          <p:nvPr/>
        </p:nvGrpSpPr>
        <p:grpSpPr bwMode="auto">
          <a:xfrm>
            <a:off x="140774" y="1930003"/>
            <a:ext cx="810816" cy="875110"/>
            <a:chOff x="42" y="744"/>
            <a:chExt cx="681" cy="735"/>
          </a:xfrm>
        </p:grpSpPr>
        <p:grpSp>
          <p:nvGrpSpPr>
            <p:cNvPr id="928" name="Group 296"/>
            <p:cNvGrpSpPr/>
            <p:nvPr/>
          </p:nvGrpSpPr>
          <p:grpSpPr bwMode="auto">
            <a:xfrm>
              <a:off x="42" y="886"/>
              <a:ext cx="681" cy="487"/>
              <a:chOff x="42" y="886"/>
              <a:chExt cx="681" cy="487"/>
            </a:xfrm>
          </p:grpSpPr>
          <p:grpSp>
            <p:nvGrpSpPr>
              <p:cNvPr id="930" name="Group 295"/>
              <p:cNvGrpSpPr/>
              <p:nvPr/>
            </p:nvGrpSpPr>
            <p:grpSpPr bwMode="auto">
              <a:xfrm>
                <a:off x="278" y="886"/>
                <a:ext cx="434" cy="173"/>
                <a:chOff x="740" y="3209"/>
                <a:chExt cx="434" cy="173"/>
              </a:xfrm>
            </p:grpSpPr>
            <p:grpSp>
              <p:nvGrpSpPr>
                <p:cNvPr id="955" name="Group 254"/>
                <p:cNvGrpSpPr/>
                <p:nvPr/>
              </p:nvGrpSpPr>
              <p:grpSpPr bwMode="auto">
                <a:xfrm>
                  <a:off x="794" y="3209"/>
                  <a:ext cx="380" cy="173"/>
                  <a:chOff x="844" y="3337"/>
                  <a:chExt cx="380" cy="173"/>
                </a:xfrm>
              </p:grpSpPr>
              <p:sp>
                <p:nvSpPr>
                  <p:cNvPr id="958" name="Rectangle 255"/>
                  <p:cNvSpPr>
                    <a:spLocks noChangeArrowheads="1"/>
                  </p:cNvSpPr>
                  <p:nvPr/>
                </p:nvSpPr>
                <p:spPr bwMode="auto">
                  <a:xfrm>
                    <a:off x="889" y="3370"/>
                    <a:ext cx="245" cy="86"/>
                  </a:xfrm>
                  <a:prstGeom prst="rect">
                    <a:avLst/>
                  </a:prstGeom>
                  <a:solidFill>
                    <a:srgbClr val="FF0000"/>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59" name="Text Box 256"/>
                  <p:cNvSpPr txBox="1">
                    <a:spLocks noChangeArrowheads="1"/>
                  </p:cNvSpPr>
                  <p:nvPr/>
                </p:nvSpPr>
                <p:spPr bwMode="auto">
                  <a:xfrm>
                    <a:off x="844" y="3337"/>
                    <a:ext cx="380"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rPr>
                      <a:t>DHCP</a:t>
                    </a:r>
                    <a:endPar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endParaRPr>
                  </a:p>
                </p:txBody>
              </p:sp>
            </p:grpSp>
            <p:sp>
              <p:nvSpPr>
                <p:cNvPr id="956" name="Rectangle 266"/>
                <p:cNvSpPr>
                  <a:spLocks noChangeArrowheads="1"/>
                </p:cNvSpPr>
                <p:nvPr/>
              </p:nvSpPr>
              <p:spPr bwMode="auto">
                <a:xfrm>
                  <a:off x="750" y="3244"/>
                  <a:ext cx="88" cy="82"/>
                </a:xfrm>
                <a:prstGeom prst="rect">
                  <a:avLst/>
                </a:prstGeom>
                <a:solidFill>
                  <a:srgbClr val="00CC99"/>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57" name="Rectangle 267"/>
                <p:cNvSpPr>
                  <a:spLocks noChangeArrowheads="1"/>
                </p:cNvSpPr>
                <p:nvPr/>
              </p:nvSpPr>
              <p:spPr bwMode="auto">
                <a:xfrm>
                  <a:off x="740" y="3238"/>
                  <a:ext cx="354" cy="94"/>
                </a:xfrm>
                <a:prstGeom prst="rect">
                  <a:avLst/>
                </a:prstGeom>
                <a:noFill/>
                <a:ln w="9525">
                  <a:solidFill>
                    <a:srgbClr val="00CC99"/>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931" name="Group 274"/>
              <p:cNvGrpSpPr/>
              <p:nvPr/>
            </p:nvGrpSpPr>
            <p:grpSpPr bwMode="auto">
              <a:xfrm>
                <a:off x="278" y="1034"/>
                <a:ext cx="434" cy="173"/>
                <a:chOff x="836" y="3305"/>
                <a:chExt cx="434" cy="173"/>
              </a:xfrm>
            </p:grpSpPr>
            <p:grpSp>
              <p:nvGrpSpPr>
                <p:cNvPr id="949" name="Group 268"/>
                <p:cNvGrpSpPr/>
                <p:nvPr/>
              </p:nvGrpSpPr>
              <p:grpSpPr bwMode="auto">
                <a:xfrm>
                  <a:off x="890" y="3305"/>
                  <a:ext cx="380" cy="173"/>
                  <a:chOff x="844" y="3337"/>
                  <a:chExt cx="380" cy="173"/>
                </a:xfrm>
              </p:grpSpPr>
              <p:sp>
                <p:nvSpPr>
                  <p:cNvPr id="953" name="Rectangle 269"/>
                  <p:cNvSpPr>
                    <a:spLocks noChangeArrowheads="1"/>
                  </p:cNvSpPr>
                  <p:nvPr/>
                </p:nvSpPr>
                <p:spPr bwMode="auto">
                  <a:xfrm>
                    <a:off x="889" y="3370"/>
                    <a:ext cx="245" cy="86"/>
                  </a:xfrm>
                  <a:prstGeom prst="rect">
                    <a:avLst/>
                  </a:prstGeom>
                  <a:solidFill>
                    <a:srgbClr val="FF0000"/>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54" name="Text Box 270"/>
                  <p:cNvSpPr txBox="1">
                    <a:spLocks noChangeArrowheads="1"/>
                  </p:cNvSpPr>
                  <p:nvPr/>
                </p:nvSpPr>
                <p:spPr bwMode="auto">
                  <a:xfrm>
                    <a:off x="844" y="3337"/>
                    <a:ext cx="380"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rPr>
                      <a:t>DHCP</a:t>
                    </a:r>
                    <a:endPar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endParaRPr>
                  </a:p>
                </p:txBody>
              </p:sp>
            </p:grpSp>
            <p:grpSp>
              <p:nvGrpSpPr>
                <p:cNvPr id="950" name="Group 273"/>
                <p:cNvGrpSpPr/>
                <p:nvPr/>
              </p:nvGrpSpPr>
              <p:grpSpPr bwMode="auto">
                <a:xfrm>
                  <a:off x="836" y="3334"/>
                  <a:ext cx="354" cy="94"/>
                  <a:chOff x="836" y="3334"/>
                  <a:chExt cx="354" cy="94"/>
                </a:xfrm>
              </p:grpSpPr>
              <p:sp>
                <p:nvSpPr>
                  <p:cNvPr id="951" name="Rectangle 271"/>
                  <p:cNvSpPr>
                    <a:spLocks noChangeArrowheads="1"/>
                  </p:cNvSpPr>
                  <p:nvPr/>
                </p:nvSpPr>
                <p:spPr bwMode="auto">
                  <a:xfrm>
                    <a:off x="846" y="3340"/>
                    <a:ext cx="88" cy="82"/>
                  </a:xfrm>
                  <a:prstGeom prst="rect">
                    <a:avLst/>
                  </a:prstGeom>
                  <a:solidFill>
                    <a:srgbClr val="00CC99"/>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52" name="Rectangle 272"/>
                  <p:cNvSpPr>
                    <a:spLocks noChangeArrowheads="1"/>
                  </p:cNvSpPr>
                  <p:nvPr/>
                </p:nvSpPr>
                <p:spPr bwMode="auto">
                  <a:xfrm>
                    <a:off x="836" y="3334"/>
                    <a:ext cx="354" cy="94"/>
                  </a:xfrm>
                  <a:prstGeom prst="rect">
                    <a:avLst/>
                  </a:prstGeom>
                  <a:noFill/>
                  <a:ln w="9525">
                    <a:solidFill>
                      <a:srgbClr val="00CC99"/>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grpSp>
            <p:nvGrpSpPr>
              <p:cNvPr id="932" name="Group 293"/>
              <p:cNvGrpSpPr/>
              <p:nvPr/>
            </p:nvGrpSpPr>
            <p:grpSpPr bwMode="auto">
              <a:xfrm>
                <a:off x="165" y="1054"/>
                <a:ext cx="480" cy="112"/>
                <a:chOff x="627" y="3377"/>
                <a:chExt cx="480" cy="112"/>
              </a:xfrm>
            </p:grpSpPr>
            <p:sp>
              <p:nvSpPr>
                <p:cNvPr id="947" name="Rectangle 276"/>
                <p:cNvSpPr>
                  <a:spLocks noChangeArrowheads="1"/>
                </p:cNvSpPr>
                <p:nvPr/>
              </p:nvSpPr>
              <p:spPr bwMode="auto">
                <a:xfrm>
                  <a:off x="636" y="3388"/>
                  <a:ext cx="96" cy="93"/>
                </a:xfrm>
                <a:prstGeom prst="rect">
                  <a:avLst/>
                </a:prstGeom>
                <a:solidFill>
                  <a:srgbClr val="3333CC"/>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48" name="Rectangle 277"/>
                <p:cNvSpPr>
                  <a:spLocks noChangeArrowheads="1"/>
                </p:cNvSpPr>
                <p:nvPr/>
              </p:nvSpPr>
              <p:spPr bwMode="auto">
                <a:xfrm>
                  <a:off x="627" y="3377"/>
                  <a:ext cx="480" cy="112"/>
                </a:xfrm>
                <a:prstGeom prst="rect">
                  <a:avLst/>
                </a:prstGeom>
                <a:noFill/>
                <a:ln w="9525">
                  <a:solidFill>
                    <a:srgbClr val="3333CC"/>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933" name="Group 294"/>
              <p:cNvGrpSpPr/>
              <p:nvPr/>
            </p:nvGrpSpPr>
            <p:grpSpPr bwMode="auto">
              <a:xfrm>
                <a:off x="42" y="1200"/>
                <a:ext cx="681" cy="173"/>
                <a:chOff x="504" y="3523"/>
                <a:chExt cx="681" cy="173"/>
              </a:xfrm>
            </p:grpSpPr>
            <p:grpSp>
              <p:nvGrpSpPr>
                <p:cNvPr id="934" name="Group 287"/>
                <p:cNvGrpSpPr/>
                <p:nvPr/>
              </p:nvGrpSpPr>
              <p:grpSpPr bwMode="auto">
                <a:xfrm>
                  <a:off x="623" y="3523"/>
                  <a:ext cx="547" cy="173"/>
                  <a:chOff x="723" y="3453"/>
                  <a:chExt cx="547" cy="173"/>
                </a:xfrm>
              </p:grpSpPr>
              <p:grpSp>
                <p:nvGrpSpPr>
                  <p:cNvPr id="938" name="Group 278"/>
                  <p:cNvGrpSpPr/>
                  <p:nvPr/>
                </p:nvGrpSpPr>
                <p:grpSpPr bwMode="auto">
                  <a:xfrm>
                    <a:off x="836" y="3453"/>
                    <a:ext cx="434" cy="173"/>
                    <a:chOff x="836" y="3305"/>
                    <a:chExt cx="434" cy="173"/>
                  </a:xfrm>
                </p:grpSpPr>
                <p:grpSp>
                  <p:nvGrpSpPr>
                    <p:cNvPr id="941" name="Group 279"/>
                    <p:cNvGrpSpPr/>
                    <p:nvPr/>
                  </p:nvGrpSpPr>
                  <p:grpSpPr bwMode="auto">
                    <a:xfrm>
                      <a:off x="890" y="3305"/>
                      <a:ext cx="380" cy="173"/>
                      <a:chOff x="844" y="3337"/>
                      <a:chExt cx="380" cy="173"/>
                    </a:xfrm>
                  </p:grpSpPr>
                  <p:sp>
                    <p:nvSpPr>
                      <p:cNvPr id="945" name="Rectangle 280"/>
                      <p:cNvSpPr>
                        <a:spLocks noChangeArrowheads="1"/>
                      </p:cNvSpPr>
                      <p:nvPr/>
                    </p:nvSpPr>
                    <p:spPr bwMode="auto">
                      <a:xfrm>
                        <a:off x="889" y="3370"/>
                        <a:ext cx="245" cy="86"/>
                      </a:xfrm>
                      <a:prstGeom prst="rect">
                        <a:avLst/>
                      </a:prstGeom>
                      <a:solidFill>
                        <a:srgbClr val="FF0000"/>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46" name="Text Box 281"/>
                      <p:cNvSpPr txBox="1">
                        <a:spLocks noChangeArrowheads="1"/>
                      </p:cNvSpPr>
                      <p:nvPr/>
                    </p:nvSpPr>
                    <p:spPr bwMode="auto">
                      <a:xfrm>
                        <a:off x="844" y="3337"/>
                        <a:ext cx="380"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rPr>
                          <a:t>DHCP</a:t>
                        </a:r>
                        <a:endPar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endParaRPr>
                      </a:p>
                    </p:txBody>
                  </p:sp>
                </p:grpSp>
                <p:grpSp>
                  <p:nvGrpSpPr>
                    <p:cNvPr id="942" name="Group 282"/>
                    <p:cNvGrpSpPr/>
                    <p:nvPr/>
                  </p:nvGrpSpPr>
                  <p:grpSpPr bwMode="auto">
                    <a:xfrm>
                      <a:off x="836" y="3334"/>
                      <a:ext cx="354" cy="94"/>
                      <a:chOff x="836" y="3334"/>
                      <a:chExt cx="354" cy="94"/>
                    </a:xfrm>
                  </p:grpSpPr>
                  <p:sp>
                    <p:nvSpPr>
                      <p:cNvPr id="943" name="Rectangle 283"/>
                      <p:cNvSpPr>
                        <a:spLocks noChangeArrowheads="1"/>
                      </p:cNvSpPr>
                      <p:nvPr/>
                    </p:nvSpPr>
                    <p:spPr bwMode="auto">
                      <a:xfrm>
                        <a:off x="846" y="3340"/>
                        <a:ext cx="88" cy="82"/>
                      </a:xfrm>
                      <a:prstGeom prst="rect">
                        <a:avLst/>
                      </a:prstGeom>
                      <a:solidFill>
                        <a:srgbClr val="00CC99"/>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44" name="Rectangle 284"/>
                      <p:cNvSpPr>
                        <a:spLocks noChangeArrowheads="1"/>
                      </p:cNvSpPr>
                      <p:nvPr/>
                    </p:nvSpPr>
                    <p:spPr bwMode="auto">
                      <a:xfrm>
                        <a:off x="836" y="3334"/>
                        <a:ext cx="354" cy="94"/>
                      </a:xfrm>
                      <a:prstGeom prst="rect">
                        <a:avLst/>
                      </a:prstGeom>
                      <a:noFill/>
                      <a:ln w="9525">
                        <a:solidFill>
                          <a:srgbClr val="00CC99"/>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sp>
                <p:nvSpPr>
                  <p:cNvPr id="939" name="Rectangle 285"/>
                  <p:cNvSpPr>
                    <a:spLocks noChangeArrowheads="1"/>
                  </p:cNvSpPr>
                  <p:nvPr/>
                </p:nvSpPr>
                <p:spPr bwMode="auto">
                  <a:xfrm>
                    <a:off x="732" y="3484"/>
                    <a:ext cx="96" cy="93"/>
                  </a:xfrm>
                  <a:prstGeom prst="rect">
                    <a:avLst/>
                  </a:prstGeom>
                  <a:solidFill>
                    <a:srgbClr val="3333CC"/>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40" name="Rectangle 286"/>
                  <p:cNvSpPr>
                    <a:spLocks noChangeArrowheads="1"/>
                  </p:cNvSpPr>
                  <p:nvPr/>
                </p:nvSpPr>
                <p:spPr bwMode="auto">
                  <a:xfrm>
                    <a:off x="723" y="3473"/>
                    <a:ext cx="480" cy="112"/>
                  </a:xfrm>
                  <a:prstGeom prst="rect">
                    <a:avLst/>
                  </a:prstGeom>
                  <a:noFill/>
                  <a:ln w="9525">
                    <a:solidFill>
                      <a:srgbClr val="3333CC"/>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935" name="Rectangle 288"/>
                <p:cNvSpPr>
                  <a:spLocks noChangeArrowheads="1"/>
                </p:cNvSpPr>
                <p:nvPr/>
              </p:nvSpPr>
              <p:spPr bwMode="auto">
                <a:xfrm>
                  <a:off x="517" y="3545"/>
                  <a:ext cx="94" cy="108"/>
                </a:xfrm>
                <a:prstGeom prst="rect">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36" name="Rectangle 290"/>
                <p:cNvSpPr>
                  <a:spLocks noChangeArrowheads="1"/>
                </p:cNvSpPr>
                <p:nvPr/>
              </p:nvSpPr>
              <p:spPr bwMode="auto">
                <a:xfrm>
                  <a:off x="1115" y="3544"/>
                  <a:ext cx="60" cy="108"/>
                </a:xfrm>
                <a:prstGeom prst="rect">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37" name="Rectangle 291"/>
                <p:cNvSpPr>
                  <a:spLocks noChangeArrowheads="1"/>
                </p:cNvSpPr>
                <p:nvPr/>
              </p:nvSpPr>
              <p:spPr bwMode="auto">
                <a:xfrm>
                  <a:off x="504" y="3529"/>
                  <a:ext cx="681" cy="138"/>
                </a:xfrm>
                <a:prstGeom prst="rect">
                  <a:avLst/>
                </a:prstGeom>
                <a:no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sp>
          <p:nvSpPr>
            <p:cNvPr id="929" name="AutoShape 297"/>
            <p:cNvSpPr>
              <a:spLocks noChangeArrowheads="1"/>
            </p:cNvSpPr>
            <p:nvPr/>
          </p:nvSpPr>
          <p:spPr bwMode="auto">
            <a:xfrm>
              <a:off x="384" y="744"/>
              <a:ext cx="240" cy="735"/>
            </a:xfrm>
            <a:prstGeom prst="downArrow">
              <a:avLst>
                <a:gd name="adj1" fmla="val 54167"/>
                <a:gd name="adj2" fmla="val 49170"/>
              </a:avLst>
            </a:prstGeom>
            <a:gradFill rotWithShape="1">
              <a:gsLst>
                <a:gs pos="0">
                  <a:srgbClr val="FF0000">
                    <a:alpha val="25000"/>
                  </a:srgbClr>
                </a:gs>
                <a:gs pos="100000">
                  <a:srgbClr val="FF0000">
                    <a:alpha val="25000"/>
                  </a:srgbClr>
                </a:gs>
              </a:gsLst>
              <a:lin ang="540000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960" name="Group 318"/>
          <p:cNvGrpSpPr/>
          <p:nvPr/>
        </p:nvGrpSpPr>
        <p:grpSpPr bwMode="auto">
          <a:xfrm>
            <a:off x="578924" y="2836069"/>
            <a:ext cx="810816" cy="205978"/>
            <a:chOff x="504" y="3523"/>
            <a:chExt cx="681" cy="173"/>
          </a:xfrm>
        </p:grpSpPr>
        <p:grpSp>
          <p:nvGrpSpPr>
            <p:cNvPr id="961" name="Group 319"/>
            <p:cNvGrpSpPr/>
            <p:nvPr/>
          </p:nvGrpSpPr>
          <p:grpSpPr bwMode="auto">
            <a:xfrm>
              <a:off x="623" y="3523"/>
              <a:ext cx="547" cy="173"/>
              <a:chOff x="723" y="3453"/>
              <a:chExt cx="547" cy="173"/>
            </a:xfrm>
          </p:grpSpPr>
          <p:grpSp>
            <p:nvGrpSpPr>
              <p:cNvPr id="965" name="Group 320"/>
              <p:cNvGrpSpPr/>
              <p:nvPr/>
            </p:nvGrpSpPr>
            <p:grpSpPr bwMode="auto">
              <a:xfrm>
                <a:off x="836" y="3453"/>
                <a:ext cx="434" cy="173"/>
                <a:chOff x="836" y="3305"/>
                <a:chExt cx="434" cy="173"/>
              </a:xfrm>
            </p:grpSpPr>
            <p:grpSp>
              <p:nvGrpSpPr>
                <p:cNvPr id="968" name="Group 321"/>
                <p:cNvGrpSpPr/>
                <p:nvPr/>
              </p:nvGrpSpPr>
              <p:grpSpPr bwMode="auto">
                <a:xfrm>
                  <a:off x="890" y="3305"/>
                  <a:ext cx="380" cy="173"/>
                  <a:chOff x="844" y="3337"/>
                  <a:chExt cx="380" cy="173"/>
                </a:xfrm>
              </p:grpSpPr>
              <p:sp>
                <p:nvSpPr>
                  <p:cNvPr id="972" name="Rectangle 322"/>
                  <p:cNvSpPr>
                    <a:spLocks noChangeArrowheads="1"/>
                  </p:cNvSpPr>
                  <p:nvPr/>
                </p:nvSpPr>
                <p:spPr bwMode="auto">
                  <a:xfrm>
                    <a:off x="889" y="3370"/>
                    <a:ext cx="245" cy="86"/>
                  </a:xfrm>
                  <a:prstGeom prst="rect">
                    <a:avLst/>
                  </a:prstGeom>
                  <a:solidFill>
                    <a:srgbClr val="FF0000"/>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73" name="Text Box 323"/>
                  <p:cNvSpPr txBox="1">
                    <a:spLocks noChangeArrowheads="1"/>
                  </p:cNvSpPr>
                  <p:nvPr/>
                </p:nvSpPr>
                <p:spPr bwMode="auto">
                  <a:xfrm>
                    <a:off x="844" y="3337"/>
                    <a:ext cx="380"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rPr>
                      <a:t>DHCP</a:t>
                    </a:r>
                    <a:endPar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endParaRPr>
                  </a:p>
                </p:txBody>
              </p:sp>
            </p:grpSp>
            <p:grpSp>
              <p:nvGrpSpPr>
                <p:cNvPr id="969" name="Group 324"/>
                <p:cNvGrpSpPr/>
                <p:nvPr/>
              </p:nvGrpSpPr>
              <p:grpSpPr bwMode="auto">
                <a:xfrm>
                  <a:off x="836" y="3334"/>
                  <a:ext cx="354" cy="94"/>
                  <a:chOff x="836" y="3334"/>
                  <a:chExt cx="354" cy="94"/>
                </a:xfrm>
              </p:grpSpPr>
              <p:sp>
                <p:nvSpPr>
                  <p:cNvPr id="970" name="Rectangle 325"/>
                  <p:cNvSpPr>
                    <a:spLocks noChangeArrowheads="1"/>
                  </p:cNvSpPr>
                  <p:nvPr/>
                </p:nvSpPr>
                <p:spPr bwMode="auto">
                  <a:xfrm>
                    <a:off x="846" y="3340"/>
                    <a:ext cx="88" cy="82"/>
                  </a:xfrm>
                  <a:prstGeom prst="rect">
                    <a:avLst/>
                  </a:prstGeom>
                  <a:solidFill>
                    <a:srgbClr val="00CC99"/>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71" name="Rectangle 326"/>
                  <p:cNvSpPr>
                    <a:spLocks noChangeArrowheads="1"/>
                  </p:cNvSpPr>
                  <p:nvPr/>
                </p:nvSpPr>
                <p:spPr bwMode="auto">
                  <a:xfrm>
                    <a:off x="836" y="3334"/>
                    <a:ext cx="354" cy="94"/>
                  </a:xfrm>
                  <a:prstGeom prst="rect">
                    <a:avLst/>
                  </a:prstGeom>
                  <a:noFill/>
                  <a:ln w="9525">
                    <a:solidFill>
                      <a:srgbClr val="00CC99"/>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sp>
            <p:nvSpPr>
              <p:cNvPr id="966" name="Rectangle 327"/>
              <p:cNvSpPr>
                <a:spLocks noChangeArrowheads="1"/>
              </p:cNvSpPr>
              <p:nvPr/>
            </p:nvSpPr>
            <p:spPr bwMode="auto">
              <a:xfrm>
                <a:off x="732" y="3484"/>
                <a:ext cx="96" cy="93"/>
              </a:xfrm>
              <a:prstGeom prst="rect">
                <a:avLst/>
              </a:prstGeom>
              <a:solidFill>
                <a:srgbClr val="3333CC"/>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67" name="Rectangle 328"/>
              <p:cNvSpPr>
                <a:spLocks noChangeArrowheads="1"/>
              </p:cNvSpPr>
              <p:nvPr/>
            </p:nvSpPr>
            <p:spPr bwMode="auto">
              <a:xfrm>
                <a:off x="723" y="3473"/>
                <a:ext cx="480" cy="112"/>
              </a:xfrm>
              <a:prstGeom prst="rect">
                <a:avLst/>
              </a:prstGeom>
              <a:noFill/>
              <a:ln w="9525">
                <a:solidFill>
                  <a:srgbClr val="3333CC"/>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962" name="Rectangle 329"/>
            <p:cNvSpPr>
              <a:spLocks noChangeArrowheads="1"/>
            </p:cNvSpPr>
            <p:nvPr/>
          </p:nvSpPr>
          <p:spPr bwMode="auto">
            <a:xfrm>
              <a:off x="517" y="3545"/>
              <a:ext cx="94" cy="108"/>
            </a:xfrm>
            <a:prstGeom prst="rect">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63" name="Rectangle 330"/>
            <p:cNvSpPr>
              <a:spLocks noChangeArrowheads="1"/>
            </p:cNvSpPr>
            <p:nvPr/>
          </p:nvSpPr>
          <p:spPr bwMode="auto">
            <a:xfrm>
              <a:off x="1115" y="3544"/>
              <a:ext cx="60" cy="108"/>
            </a:xfrm>
            <a:prstGeom prst="rect">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64" name="Rectangle 331"/>
            <p:cNvSpPr>
              <a:spLocks noChangeArrowheads="1"/>
            </p:cNvSpPr>
            <p:nvPr/>
          </p:nvSpPr>
          <p:spPr bwMode="auto">
            <a:xfrm>
              <a:off x="504" y="3529"/>
              <a:ext cx="681" cy="138"/>
            </a:xfrm>
            <a:prstGeom prst="rect">
              <a:avLst/>
            </a:prstGeom>
            <a:no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974" name="Group 342"/>
          <p:cNvGrpSpPr/>
          <p:nvPr/>
        </p:nvGrpSpPr>
        <p:grpSpPr bwMode="auto">
          <a:xfrm>
            <a:off x="1199240" y="3355181"/>
            <a:ext cx="987028" cy="1014413"/>
            <a:chOff x="931" y="1941"/>
            <a:chExt cx="829" cy="852"/>
          </a:xfrm>
        </p:grpSpPr>
        <p:sp>
          <p:nvSpPr>
            <p:cNvPr id="975" name="Freeform 334"/>
            <p:cNvSpPr/>
            <p:nvPr/>
          </p:nvSpPr>
          <p:spPr bwMode="auto">
            <a:xfrm>
              <a:off x="1424" y="1965"/>
              <a:ext cx="336" cy="801"/>
            </a:xfrm>
            <a:custGeom>
              <a:avLst/>
              <a:gdLst>
                <a:gd name="T0" fmla="*/ 1 w 551"/>
                <a:gd name="T1" fmla="*/ 0 h 801"/>
                <a:gd name="T2" fmla="*/ 28 w 551"/>
                <a:gd name="T3" fmla="*/ 402 h 801"/>
                <a:gd name="T4" fmla="*/ 1 w 551"/>
                <a:gd name="T5" fmla="*/ 801 h 801"/>
                <a:gd name="T6" fmla="*/ 1 w 551"/>
                <a:gd name="T7" fmla="*/ 535 h 801"/>
                <a:gd name="T8" fmla="*/ 0 w 551"/>
                <a:gd name="T9" fmla="*/ 371 h 801"/>
                <a:gd name="T10" fmla="*/ 1 w 551"/>
                <a:gd name="T11" fmla="*/ 0 h 8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1" h="801">
                  <a:moveTo>
                    <a:pt x="14" y="0"/>
                  </a:moveTo>
                  <a:lnTo>
                    <a:pt x="551" y="402"/>
                  </a:lnTo>
                  <a:lnTo>
                    <a:pt x="6" y="801"/>
                  </a:lnTo>
                  <a:lnTo>
                    <a:pt x="13" y="535"/>
                  </a:lnTo>
                  <a:lnTo>
                    <a:pt x="0" y="371"/>
                  </a:lnTo>
                  <a:lnTo>
                    <a:pt x="14" y="0"/>
                  </a:lnTo>
                  <a:close/>
                </a:path>
              </a:pathLst>
            </a:custGeom>
            <a:gradFill rotWithShape="1">
              <a:gsLst>
                <a:gs pos="0">
                  <a:srgbClr val="FFFFFF">
                    <a:lumMod val="75000"/>
                  </a:srgbClr>
                </a:gs>
                <a:gs pos="100000">
                  <a:srgbClr val="FFFFFF"/>
                </a:gs>
              </a:gsLst>
              <a:lin ang="2700000" scaled="1"/>
            </a:gradFill>
            <a:ln>
              <a:noFill/>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976" name="Group 335"/>
            <p:cNvGrpSpPr/>
            <p:nvPr/>
          </p:nvGrpSpPr>
          <p:grpSpPr bwMode="auto">
            <a:xfrm>
              <a:off x="931" y="1941"/>
              <a:ext cx="521" cy="852"/>
              <a:chOff x="569" y="2954"/>
              <a:chExt cx="521" cy="852"/>
            </a:xfrm>
          </p:grpSpPr>
          <p:sp>
            <p:nvSpPr>
              <p:cNvPr id="977" name="Rectangle 336"/>
              <p:cNvSpPr>
                <a:spLocks noChangeArrowheads="1"/>
              </p:cNvSpPr>
              <p:nvPr/>
            </p:nvSpPr>
            <p:spPr bwMode="auto">
              <a:xfrm>
                <a:off x="576" y="2973"/>
                <a:ext cx="493" cy="790"/>
              </a:xfrm>
              <a:prstGeom prst="rect">
                <a:avLst/>
              </a:prstGeom>
              <a:solidFill>
                <a:srgbClr val="FFFFFF"/>
              </a:solidFill>
              <a:ln w="9525">
                <a:solidFill>
                  <a:srgbClr val="000000"/>
                </a:solidFill>
                <a:miter lim="800000"/>
              </a:ln>
              <a:effectLst>
                <a:outerShdw blurRad="50800" dist="38100" dir="18900000" algn="bl" rotWithShape="0">
                  <a:prstClr val="black">
                    <a:alpha val="40000"/>
                  </a:prstClr>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78" name="Text Box 337"/>
              <p:cNvSpPr txBox="1">
                <a:spLocks noChangeArrowheads="1"/>
              </p:cNvSpPr>
              <p:nvPr/>
            </p:nvSpPr>
            <p:spPr bwMode="auto">
              <a:xfrm>
                <a:off x="574" y="2954"/>
                <a:ext cx="516" cy="852"/>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DHCP</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UDP</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IP</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Eth</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Phy</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79" name="Line 338"/>
              <p:cNvSpPr>
                <a:spLocks noChangeShapeType="1"/>
              </p:cNvSpPr>
              <p:nvPr/>
            </p:nvSpPr>
            <p:spPr bwMode="auto">
              <a:xfrm>
                <a:off x="578" y="3130"/>
                <a:ext cx="489"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80" name="Line 339"/>
              <p:cNvSpPr>
                <a:spLocks noChangeShapeType="1"/>
              </p:cNvSpPr>
              <p:nvPr/>
            </p:nvSpPr>
            <p:spPr bwMode="auto">
              <a:xfrm>
                <a:off x="575" y="3289"/>
                <a:ext cx="489"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81" name="Line 340"/>
              <p:cNvSpPr>
                <a:spLocks noChangeShapeType="1"/>
              </p:cNvSpPr>
              <p:nvPr/>
            </p:nvSpPr>
            <p:spPr bwMode="auto">
              <a:xfrm>
                <a:off x="572" y="3448"/>
                <a:ext cx="489"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82" name="Line 341"/>
              <p:cNvSpPr>
                <a:spLocks noChangeShapeType="1"/>
              </p:cNvSpPr>
              <p:nvPr/>
            </p:nvSpPr>
            <p:spPr bwMode="auto">
              <a:xfrm>
                <a:off x="569" y="3607"/>
                <a:ext cx="489"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grpSp>
        <p:nvGrpSpPr>
          <p:cNvPr id="983" name="Group 442"/>
          <p:cNvGrpSpPr/>
          <p:nvPr/>
        </p:nvGrpSpPr>
        <p:grpSpPr bwMode="auto">
          <a:xfrm>
            <a:off x="345561" y="3280172"/>
            <a:ext cx="810816" cy="913210"/>
            <a:chOff x="1404" y="3105"/>
            <a:chExt cx="681" cy="767"/>
          </a:xfrm>
        </p:grpSpPr>
        <p:grpSp>
          <p:nvGrpSpPr>
            <p:cNvPr id="984" name="Group 344"/>
            <p:cNvGrpSpPr/>
            <p:nvPr/>
          </p:nvGrpSpPr>
          <p:grpSpPr bwMode="auto">
            <a:xfrm>
              <a:off x="1404" y="3355"/>
              <a:ext cx="681" cy="487"/>
              <a:chOff x="42" y="886"/>
              <a:chExt cx="681" cy="487"/>
            </a:xfrm>
          </p:grpSpPr>
          <p:grpSp>
            <p:nvGrpSpPr>
              <p:cNvPr id="989" name="Group 345"/>
              <p:cNvGrpSpPr/>
              <p:nvPr/>
            </p:nvGrpSpPr>
            <p:grpSpPr bwMode="auto">
              <a:xfrm>
                <a:off x="278" y="886"/>
                <a:ext cx="434" cy="173"/>
                <a:chOff x="740" y="3209"/>
                <a:chExt cx="434" cy="173"/>
              </a:xfrm>
            </p:grpSpPr>
            <p:grpSp>
              <p:nvGrpSpPr>
                <p:cNvPr id="1014" name="Group 346"/>
                <p:cNvGrpSpPr/>
                <p:nvPr/>
              </p:nvGrpSpPr>
              <p:grpSpPr bwMode="auto">
                <a:xfrm>
                  <a:off x="794" y="3209"/>
                  <a:ext cx="380" cy="173"/>
                  <a:chOff x="844" y="3337"/>
                  <a:chExt cx="380" cy="173"/>
                </a:xfrm>
              </p:grpSpPr>
              <p:sp>
                <p:nvSpPr>
                  <p:cNvPr id="1017" name="Rectangle 347"/>
                  <p:cNvSpPr>
                    <a:spLocks noChangeArrowheads="1"/>
                  </p:cNvSpPr>
                  <p:nvPr/>
                </p:nvSpPr>
                <p:spPr bwMode="auto">
                  <a:xfrm>
                    <a:off x="889" y="3370"/>
                    <a:ext cx="245" cy="86"/>
                  </a:xfrm>
                  <a:prstGeom prst="rect">
                    <a:avLst/>
                  </a:prstGeom>
                  <a:solidFill>
                    <a:srgbClr val="FF0000"/>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018" name="Text Box 348"/>
                  <p:cNvSpPr txBox="1">
                    <a:spLocks noChangeArrowheads="1"/>
                  </p:cNvSpPr>
                  <p:nvPr/>
                </p:nvSpPr>
                <p:spPr bwMode="auto">
                  <a:xfrm>
                    <a:off x="844" y="3337"/>
                    <a:ext cx="380"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rPr>
                      <a:t>DHCP</a:t>
                    </a:r>
                    <a:endPar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endParaRPr>
                  </a:p>
                </p:txBody>
              </p:sp>
            </p:grpSp>
            <p:sp>
              <p:nvSpPr>
                <p:cNvPr id="1015" name="Rectangle 349"/>
                <p:cNvSpPr>
                  <a:spLocks noChangeArrowheads="1"/>
                </p:cNvSpPr>
                <p:nvPr/>
              </p:nvSpPr>
              <p:spPr bwMode="auto">
                <a:xfrm>
                  <a:off x="750" y="3244"/>
                  <a:ext cx="88" cy="82"/>
                </a:xfrm>
                <a:prstGeom prst="rect">
                  <a:avLst/>
                </a:prstGeom>
                <a:solidFill>
                  <a:srgbClr val="00CC99"/>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016" name="Rectangle 350"/>
                <p:cNvSpPr>
                  <a:spLocks noChangeArrowheads="1"/>
                </p:cNvSpPr>
                <p:nvPr/>
              </p:nvSpPr>
              <p:spPr bwMode="auto">
                <a:xfrm>
                  <a:off x="740" y="3238"/>
                  <a:ext cx="354" cy="94"/>
                </a:xfrm>
                <a:prstGeom prst="rect">
                  <a:avLst/>
                </a:prstGeom>
                <a:noFill/>
                <a:ln w="9525">
                  <a:solidFill>
                    <a:srgbClr val="00CC99"/>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990" name="Group 351"/>
              <p:cNvGrpSpPr/>
              <p:nvPr/>
            </p:nvGrpSpPr>
            <p:grpSpPr bwMode="auto">
              <a:xfrm>
                <a:off x="278" y="1034"/>
                <a:ext cx="434" cy="173"/>
                <a:chOff x="836" y="3305"/>
                <a:chExt cx="434" cy="173"/>
              </a:xfrm>
            </p:grpSpPr>
            <p:grpSp>
              <p:nvGrpSpPr>
                <p:cNvPr id="1008" name="Group 352"/>
                <p:cNvGrpSpPr/>
                <p:nvPr/>
              </p:nvGrpSpPr>
              <p:grpSpPr bwMode="auto">
                <a:xfrm>
                  <a:off x="890" y="3305"/>
                  <a:ext cx="380" cy="173"/>
                  <a:chOff x="844" y="3337"/>
                  <a:chExt cx="380" cy="173"/>
                </a:xfrm>
              </p:grpSpPr>
              <p:sp>
                <p:nvSpPr>
                  <p:cNvPr id="1012" name="Rectangle 353"/>
                  <p:cNvSpPr>
                    <a:spLocks noChangeArrowheads="1"/>
                  </p:cNvSpPr>
                  <p:nvPr/>
                </p:nvSpPr>
                <p:spPr bwMode="auto">
                  <a:xfrm>
                    <a:off x="889" y="3370"/>
                    <a:ext cx="245" cy="86"/>
                  </a:xfrm>
                  <a:prstGeom prst="rect">
                    <a:avLst/>
                  </a:prstGeom>
                  <a:solidFill>
                    <a:srgbClr val="FF0000"/>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013" name="Text Box 354"/>
                  <p:cNvSpPr txBox="1">
                    <a:spLocks noChangeArrowheads="1"/>
                  </p:cNvSpPr>
                  <p:nvPr/>
                </p:nvSpPr>
                <p:spPr bwMode="auto">
                  <a:xfrm>
                    <a:off x="844" y="3337"/>
                    <a:ext cx="380"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rPr>
                      <a:t>DHCP</a:t>
                    </a:r>
                    <a:endPar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endParaRPr>
                  </a:p>
                </p:txBody>
              </p:sp>
            </p:grpSp>
            <p:grpSp>
              <p:nvGrpSpPr>
                <p:cNvPr id="1009" name="Group 355"/>
                <p:cNvGrpSpPr/>
                <p:nvPr/>
              </p:nvGrpSpPr>
              <p:grpSpPr bwMode="auto">
                <a:xfrm>
                  <a:off x="836" y="3334"/>
                  <a:ext cx="354" cy="94"/>
                  <a:chOff x="836" y="3334"/>
                  <a:chExt cx="354" cy="94"/>
                </a:xfrm>
              </p:grpSpPr>
              <p:sp>
                <p:nvSpPr>
                  <p:cNvPr id="1010" name="Rectangle 356"/>
                  <p:cNvSpPr>
                    <a:spLocks noChangeArrowheads="1"/>
                  </p:cNvSpPr>
                  <p:nvPr/>
                </p:nvSpPr>
                <p:spPr bwMode="auto">
                  <a:xfrm>
                    <a:off x="846" y="3340"/>
                    <a:ext cx="88" cy="82"/>
                  </a:xfrm>
                  <a:prstGeom prst="rect">
                    <a:avLst/>
                  </a:prstGeom>
                  <a:solidFill>
                    <a:srgbClr val="00CC99"/>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011" name="Rectangle 357"/>
                  <p:cNvSpPr>
                    <a:spLocks noChangeArrowheads="1"/>
                  </p:cNvSpPr>
                  <p:nvPr/>
                </p:nvSpPr>
                <p:spPr bwMode="auto">
                  <a:xfrm>
                    <a:off x="836" y="3334"/>
                    <a:ext cx="354" cy="94"/>
                  </a:xfrm>
                  <a:prstGeom prst="rect">
                    <a:avLst/>
                  </a:prstGeom>
                  <a:noFill/>
                  <a:ln w="9525">
                    <a:solidFill>
                      <a:srgbClr val="00CC99"/>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grpSp>
            <p:nvGrpSpPr>
              <p:cNvPr id="991" name="Group 358"/>
              <p:cNvGrpSpPr/>
              <p:nvPr/>
            </p:nvGrpSpPr>
            <p:grpSpPr bwMode="auto">
              <a:xfrm>
                <a:off x="165" y="1054"/>
                <a:ext cx="480" cy="112"/>
                <a:chOff x="627" y="3377"/>
                <a:chExt cx="480" cy="112"/>
              </a:xfrm>
            </p:grpSpPr>
            <p:sp>
              <p:nvSpPr>
                <p:cNvPr id="1006" name="Rectangle 359"/>
                <p:cNvSpPr>
                  <a:spLocks noChangeArrowheads="1"/>
                </p:cNvSpPr>
                <p:nvPr/>
              </p:nvSpPr>
              <p:spPr bwMode="auto">
                <a:xfrm>
                  <a:off x="636" y="3388"/>
                  <a:ext cx="96" cy="93"/>
                </a:xfrm>
                <a:prstGeom prst="rect">
                  <a:avLst/>
                </a:prstGeom>
                <a:solidFill>
                  <a:srgbClr val="3333CC"/>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007" name="Rectangle 360"/>
                <p:cNvSpPr>
                  <a:spLocks noChangeArrowheads="1"/>
                </p:cNvSpPr>
                <p:nvPr/>
              </p:nvSpPr>
              <p:spPr bwMode="auto">
                <a:xfrm>
                  <a:off x="627" y="3377"/>
                  <a:ext cx="480" cy="112"/>
                </a:xfrm>
                <a:prstGeom prst="rect">
                  <a:avLst/>
                </a:prstGeom>
                <a:noFill/>
                <a:ln w="9525">
                  <a:solidFill>
                    <a:srgbClr val="3333CC"/>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992" name="Group 361"/>
              <p:cNvGrpSpPr/>
              <p:nvPr/>
            </p:nvGrpSpPr>
            <p:grpSpPr bwMode="auto">
              <a:xfrm>
                <a:off x="42" y="1200"/>
                <a:ext cx="681" cy="173"/>
                <a:chOff x="504" y="3523"/>
                <a:chExt cx="681" cy="173"/>
              </a:xfrm>
            </p:grpSpPr>
            <p:grpSp>
              <p:nvGrpSpPr>
                <p:cNvPr id="993" name="Group 362"/>
                <p:cNvGrpSpPr/>
                <p:nvPr/>
              </p:nvGrpSpPr>
              <p:grpSpPr bwMode="auto">
                <a:xfrm>
                  <a:off x="623" y="3523"/>
                  <a:ext cx="547" cy="173"/>
                  <a:chOff x="723" y="3453"/>
                  <a:chExt cx="547" cy="173"/>
                </a:xfrm>
              </p:grpSpPr>
              <p:grpSp>
                <p:nvGrpSpPr>
                  <p:cNvPr id="997" name="Group 363"/>
                  <p:cNvGrpSpPr/>
                  <p:nvPr/>
                </p:nvGrpSpPr>
                <p:grpSpPr bwMode="auto">
                  <a:xfrm>
                    <a:off x="836" y="3453"/>
                    <a:ext cx="434" cy="173"/>
                    <a:chOff x="836" y="3305"/>
                    <a:chExt cx="434" cy="173"/>
                  </a:xfrm>
                </p:grpSpPr>
                <p:grpSp>
                  <p:nvGrpSpPr>
                    <p:cNvPr id="1000" name="Group 364"/>
                    <p:cNvGrpSpPr/>
                    <p:nvPr/>
                  </p:nvGrpSpPr>
                  <p:grpSpPr bwMode="auto">
                    <a:xfrm>
                      <a:off x="890" y="3305"/>
                      <a:ext cx="380" cy="173"/>
                      <a:chOff x="844" y="3337"/>
                      <a:chExt cx="380" cy="173"/>
                    </a:xfrm>
                  </p:grpSpPr>
                  <p:sp>
                    <p:nvSpPr>
                      <p:cNvPr id="1004" name="Rectangle 365"/>
                      <p:cNvSpPr>
                        <a:spLocks noChangeArrowheads="1"/>
                      </p:cNvSpPr>
                      <p:nvPr/>
                    </p:nvSpPr>
                    <p:spPr bwMode="auto">
                      <a:xfrm>
                        <a:off x="889" y="3370"/>
                        <a:ext cx="245" cy="86"/>
                      </a:xfrm>
                      <a:prstGeom prst="rect">
                        <a:avLst/>
                      </a:prstGeom>
                      <a:solidFill>
                        <a:srgbClr val="FF0000"/>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005" name="Text Box 366"/>
                      <p:cNvSpPr txBox="1">
                        <a:spLocks noChangeArrowheads="1"/>
                      </p:cNvSpPr>
                      <p:nvPr/>
                    </p:nvSpPr>
                    <p:spPr bwMode="auto">
                      <a:xfrm>
                        <a:off x="844" y="3337"/>
                        <a:ext cx="380"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rPr>
                          <a:t>DHCP</a:t>
                        </a:r>
                        <a:endPar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endParaRPr>
                      </a:p>
                    </p:txBody>
                  </p:sp>
                </p:grpSp>
                <p:grpSp>
                  <p:nvGrpSpPr>
                    <p:cNvPr id="1001" name="Group 367"/>
                    <p:cNvGrpSpPr/>
                    <p:nvPr/>
                  </p:nvGrpSpPr>
                  <p:grpSpPr bwMode="auto">
                    <a:xfrm>
                      <a:off x="836" y="3334"/>
                      <a:ext cx="354" cy="94"/>
                      <a:chOff x="836" y="3334"/>
                      <a:chExt cx="354" cy="94"/>
                    </a:xfrm>
                  </p:grpSpPr>
                  <p:sp>
                    <p:nvSpPr>
                      <p:cNvPr id="1002" name="Rectangle 368"/>
                      <p:cNvSpPr>
                        <a:spLocks noChangeArrowheads="1"/>
                      </p:cNvSpPr>
                      <p:nvPr/>
                    </p:nvSpPr>
                    <p:spPr bwMode="auto">
                      <a:xfrm>
                        <a:off x="846" y="3340"/>
                        <a:ext cx="88" cy="82"/>
                      </a:xfrm>
                      <a:prstGeom prst="rect">
                        <a:avLst/>
                      </a:prstGeom>
                      <a:solidFill>
                        <a:srgbClr val="00CC99"/>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003" name="Rectangle 369"/>
                      <p:cNvSpPr>
                        <a:spLocks noChangeArrowheads="1"/>
                      </p:cNvSpPr>
                      <p:nvPr/>
                    </p:nvSpPr>
                    <p:spPr bwMode="auto">
                      <a:xfrm>
                        <a:off x="836" y="3334"/>
                        <a:ext cx="354" cy="94"/>
                      </a:xfrm>
                      <a:prstGeom prst="rect">
                        <a:avLst/>
                      </a:prstGeom>
                      <a:noFill/>
                      <a:ln w="9525">
                        <a:solidFill>
                          <a:srgbClr val="00CC99"/>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sp>
                <p:nvSpPr>
                  <p:cNvPr id="998" name="Rectangle 370"/>
                  <p:cNvSpPr>
                    <a:spLocks noChangeArrowheads="1"/>
                  </p:cNvSpPr>
                  <p:nvPr/>
                </p:nvSpPr>
                <p:spPr bwMode="auto">
                  <a:xfrm>
                    <a:off x="732" y="3484"/>
                    <a:ext cx="96" cy="93"/>
                  </a:xfrm>
                  <a:prstGeom prst="rect">
                    <a:avLst/>
                  </a:prstGeom>
                  <a:solidFill>
                    <a:srgbClr val="3333CC"/>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99" name="Rectangle 371"/>
                  <p:cNvSpPr>
                    <a:spLocks noChangeArrowheads="1"/>
                  </p:cNvSpPr>
                  <p:nvPr/>
                </p:nvSpPr>
                <p:spPr bwMode="auto">
                  <a:xfrm>
                    <a:off x="723" y="3473"/>
                    <a:ext cx="480" cy="112"/>
                  </a:xfrm>
                  <a:prstGeom prst="rect">
                    <a:avLst/>
                  </a:prstGeom>
                  <a:noFill/>
                  <a:ln w="9525">
                    <a:solidFill>
                      <a:srgbClr val="3333CC"/>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994" name="Rectangle 372"/>
                <p:cNvSpPr>
                  <a:spLocks noChangeArrowheads="1"/>
                </p:cNvSpPr>
                <p:nvPr/>
              </p:nvSpPr>
              <p:spPr bwMode="auto">
                <a:xfrm>
                  <a:off x="517" y="3545"/>
                  <a:ext cx="94" cy="108"/>
                </a:xfrm>
                <a:prstGeom prst="rect">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95" name="Rectangle 373"/>
                <p:cNvSpPr>
                  <a:spLocks noChangeArrowheads="1"/>
                </p:cNvSpPr>
                <p:nvPr/>
              </p:nvSpPr>
              <p:spPr bwMode="auto">
                <a:xfrm>
                  <a:off x="1115" y="3544"/>
                  <a:ext cx="60" cy="108"/>
                </a:xfrm>
                <a:prstGeom prst="rect">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96" name="Rectangle 374"/>
                <p:cNvSpPr>
                  <a:spLocks noChangeArrowheads="1"/>
                </p:cNvSpPr>
                <p:nvPr/>
              </p:nvSpPr>
              <p:spPr bwMode="auto">
                <a:xfrm>
                  <a:off x="504" y="3529"/>
                  <a:ext cx="681" cy="138"/>
                </a:xfrm>
                <a:prstGeom prst="rect">
                  <a:avLst/>
                </a:prstGeom>
                <a:no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sp>
          <p:nvSpPr>
            <p:cNvPr id="985" name="AutoShape 375"/>
            <p:cNvSpPr>
              <a:spLocks noChangeArrowheads="1"/>
            </p:cNvSpPr>
            <p:nvPr/>
          </p:nvSpPr>
          <p:spPr bwMode="auto">
            <a:xfrm rot="10800000">
              <a:off x="1727" y="3105"/>
              <a:ext cx="240" cy="767"/>
            </a:xfrm>
            <a:prstGeom prst="downArrow">
              <a:avLst>
                <a:gd name="adj1" fmla="val 54167"/>
                <a:gd name="adj2" fmla="val 51311"/>
              </a:avLst>
            </a:prstGeom>
            <a:gradFill rotWithShape="1">
              <a:gsLst>
                <a:gs pos="0">
                  <a:srgbClr val="FF0000">
                    <a:alpha val="25000"/>
                  </a:srgbClr>
                </a:gs>
                <a:gs pos="100000">
                  <a:srgbClr val="FF0000">
                    <a:alpha val="25000"/>
                  </a:srgbClr>
                </a:gs>
              </a:gsLst>
              <a:lin ang="540000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986" name="Group 379"/>
            <p:cNvGrpSpPr/>
            <p:nvPr/>
          </p:nvGrpSpPr>
          <p:grpSpPr bwMode="auto">
            <a:xfrm>
              <a:off x="1695" y="3227"/>
              <a:ext cx="380" cy="173"/>
              <a:chOff x="844" y="3337"/>
              <a:chExt cx="380" cy="173"/>
            </a:xfrm>
          </p:grpSpPr>
          <p:sp>
            <p:nvSpPr>
              <p:cNvPr id="987" name="Rectangle 380"/>
              <p:cNvSpPr>
                <a:spLocks noChangeArrowheads="1"/>
              </p:cNvSpPr>
              <p:nvPr/>
            </p:nvSpPr>
            <p:spPr bwMode="auto">
              <a:xfrm>
                <a:off x="889" y="3370"/>
                <a:ext cx="245" cy="86"/>
              </a:xfrm>
              <a:prstGeom prst="rect">
                <a:avLst/>
              </a:prstGeom>
              <a:solidFill>
                <a:srgbClr val="FF0000"/>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88" name="Text Box 381"/>
              <p:cNvSpPr txBox="1">
                <a:spLocks noChangeArrowheads="1"/>
              </p:cNvSpPr>
              <p:nvPr/>
            </p:nvSpPr>
            <p:spPr bwMode="auto">
              <a:xfrm>
                <a:off x="844" y="3337"/>
                <a:ext cx="380"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rPr>
                  <a:t>DHCP</a:t>
                </a:r>
                <a:endPar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endParaRPr>
              </a:p>
            </p:txBody>
          </p:sp>
        </p:grpSp>
      </p:grpSp>
      <p:grpSp>
        <p:nvGrpSpPr>
          <p:cNvPr id="1019" name="Group 476"/>
          <p:cNvGrpSpPr/>
          <p:nvPr/>
        </p:nvGrpSpPr>
        <p:grpSpPr bwMode="auto">
          <a:xfrm>
            <a:off x="693224" y="3427809"/>
            <a:ext cx="452438" cy="205978"/>
            <a:chOff x="844" y="3337"/>
            <a:chExt cx="380" cy="173"/>
          </a:xfrm>
        </p:grpSpPr>
        <p:sp>
          <p:nvSpPr>
            <p:cNvPr id="1020" name="Rectangle 477"/>
            <p:cNvSpPr>
              <a:spLocks noChangeArrowheads="1"/>
            </p:cNvSpPr>
            <p:nvPr/>
          </p:nvSpPr>
          <p:spPr bwMode="auto">
            <a:xfrm>
              <a:off x="889" y="3370"/>
              <a:ext cx="245" cy="86"/>
            </a:xfrm>
            <a:prstGeom prst="rect">
              <a:avLst/>
            </a:prstGeom>
            <a:solidFill>
              <a:srgbClr val="FF0000"/>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021" name="Text Box 478"/>
            <p:cNvSpPr txBox="1">
              <a:spLocks noChangeArrowheads="1"/>
            </p:cNvSpPr>
            <p:nvPr/>
          </p:nvSpPr>
          <p:spPr bwMode="auto">
            <a:xfrm>
              <a:off x="844" y="3337"/>
              <a:ext cx="380"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rPr>
                <a:t>DHCP</a:t>
              </a:r>
              <a:endPar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endParaRPr>
            </a:p>
          </p:txBody>
        </p:sp>
      </p:grpSp>
      <p:sp>
        <p:nvSpPr>
          <p:cNvPr id="1022" name="Rectangle 479"/>
          <p:cNvSpPr>
            <a:spLocks noChangeArrowheads="1"/>
          </p:cNvSpPr>
          <p:nvPr/>
        </p:nvSpPr>
        <p:spPr bwMode="auto">
          <a:xfrm>
            <a:off x="3868621" y="2970609"/>
            <a:ext cx="4774476" cy="979885"/>
          </a:xfrm>
          <a:prstGeom prst="rect">
            <a:avLst/>
          </a:prstGeom>
          <a:noFill/>
          <a:ln>
            <a:noFill/>
          </a:ln>
          <a:effectLst/>
        </p:spPr>
        <p:txBody>
          <a:bodyPr/>
          <a:lstStyle/>
          <a:p>
            <a:pPr marL="231775" indent="-231775" eaLnBrk="0" fontAlgn="base" hangingPunct="0">
              <a:lnSpc>
                <a:spcPct val="90000"/>
              </a:lnSpc>
              <a:spcBef>
                <a:spcPct val="20000"/>
              </a:spcBef>
              <a:spcAft>
                <a:spcPct val="0"/>
              </a:spcAft>
              <a:buClr>
                <a:srgbClr val="000099"/>
              </a:buClr>
              <a:buSzPct val="100000"/>
              <a:buFont typeface="Wingdings" panose="05000000000000000000" pitchFamily="2" charset="2"/>
              <a:buChar char="§"/>
              <a:defRPr/>
            </a:pPr>
            <a:r>
              <a:rPr lang="en-US" sz="2100" dirty="0">
                <a:solidFill>
                  <a:srgbClr val="000000"/>
                </a:solidFill>
                <a:ea typeface="MS PGothic" panose="020B0600070205080204" pitchFamily="34" charset="-128"/>
              </a:rPr>
              <a:t>DHCP request </a:t>
            </a:r>
            <a:r>
              <a:rPr lang="en-US" sz="2100" dirty="0">
                <a:solidFill>
                  <a:srgbClr val="0000A8"/>
                </a:solidFill>
                <a:ea typeface="MS PGothic" panose="020B0600070205080204" pitchFamily="34" charset="-128"/>
              </a:rPr>
              <a:t>encapsulated</a:t>
            </a:r>
            <a:r>
              <a:rPr lang="en-US" sz="2100" dirty="0">
                <a:solidFill>
                  <a:srgbClr val="3333CC"/>
                </a:solidFill>
                <a:ea typeface="MS PGothic" panose="020B0600070205080204" pitchFamily="34" charset="-128"/>
              </a:rPr>
              <a:t> </a:t>
            </a:r>
            <a:r>
              <a:rPr lang="en-US" sz="2100" dirty="0">
                <a:solidFill>
                  <a:srgbClr val="000000"/>
                </a:solidFill>
                <a:ea typeface="MS PGothic" panose="020B0600070205080204" pitchFamily="34" charset="-128"/>
              </a:rPr>
              <a:t>in </a:t>
            </a:r>
            <a:r>
              <a:rPr lang="en-US" sz="2100" dirty="0">
                <a:solidFill>
                  <a:srgbClr val="C00000"/>
                </a:solidFill>
                <a:ea typeface="MS PGothic" panose="020B0600070205080204" pitchFamily="34" charset="-128"/>
              </a:rPr>
              <a:t>UDP</a:t>
            </a:r>
            <a:r>
              <a:rPr lang="en-US" sz="2100" dirty="0">
                <a:solidFill>
                  <a:srgbClr val="000000"/>
                </a:solidFill>
                <a:ea typeface="MS PGothic" panose="020B0600070205080204" pitchFamily="34" charset="-128"/>
              </a:rPr>
              <a:t>, encapsulated in </a:t>
            </a:r>
            <a:r>
              <a:rPr lang="en-US" sz="2100" dirty="0">
                <a:solidFill>
                  <a:srgbClr val="C00000"/>
                </a:solidFill>
                <a:ea typeface="MS PGothic" panose="020B0600070205080204" pitchFamily="34" charset="-128"/>
              </a:rPr>
              <a:t>IP</a:t>
            </a:r>
            <a:r>
              <a:rPr lang="en-US" sz="2100" dirty="0">
                <a:solidFill>
                  <a:srgbClr val="000000"/>
                </a:solidFill>
                <a:ea typeface="MS PGothic" panose="020B0600070205080204" pitchFamily="34" charset="-128"/>
              </a:rPr>
              <a:t>, encapsulated in </a:t>
            </a:r>
            <a:r>
              <a:rPr lang="en-US" sz="2100" dirty="0">
                <a:solidFill>
                  <a:srgbClr val="C00000"/>
                </a:solidFill>
                <a:ea typeface="MS PGothic" panose="020B0600070205080204" pitchFamily="34" charset="-128"/>
              </a:rPr>
              <a:t>802.3 </a:t>
            </a:r>
            <a:r>
              <a:rPr lang="en-US" sz="2100" dirty="0">
                <a:solidFill>
                  <a:srgbClr val="000000"/>
                </a:solidFill>
                <a:ea typeface="MS PGothic" panose="020B0600070205080204" pitchFamily="34" charset="-128"/>
              </a:rPr>
              <a:t>Ethernet</a:t>
            </a:r>
            <a:endParaRPr lang="en-US" sz="2100" dirty="0">
              <a:solidFill>
                <a:srgbClr val="000000"/>
              </a:solidFill>
              <a:ea typeface="MS PGothic" panose="020B0600070205080204" pitchFamily="34" charset="-128"/>
            </a:endParaRPr>
          </a:p>
          <a:p>
            <a:pPr marL="342900" indent="-342900" eaLnBrk="0" fontAlgn="base" hangingPunct="0">
              <a:lnSpc>
                <a:spcPct val="90000"/>
              </a:lnSpc>
              <a:spcBef>
                <a:spcPct val="20000"/>
              </a:spcBef>
              <a:spcAft>
                <a:spcPct val="0"/>
              </a:spcAft>
              <a:buClr>
                <a:srgbClr val="000099"/>
              </a:buClr>
              <a:buSzPct val="65000"/>
              <a:buFont typeface="Wingdings" panose="05000000000000000000" charset="0"/>
              <a:buNone/>
              <a:defRPr/>
            </a:pPr>
            <a:endParaRPr lang="en-US" sz="2100" dirty="0">
              <a:solidFill>
                <a:srgbClr val="000000"/>
              </a:solidFill>
              <a:ea typeface="MS PGothic" panose="020B0600070205080204" pitchFamily="34" charset="-128"/>
            </a:endParaRPr>
          </a:p>
        </p:txBody>
      </p:sp>
      <p:sp>
        <p:nvSpPr>
          <p:cNvPr id="1023" name="Rectangle 480"/>
          <p:cNvSpPr>
            <a:spLocks noChangeArrowheads="1"/>
          </p:cNvSpPr>
          <p:nvPr/>
        </p:nvSpPr>
        <p:spPr bwMode="auto">
          <a:xfrm>
            <a:off x="3867429" y="4029075"/>
            <a:ext cx="4930255" cy="1172765"/>
          </a:xfrm>
          <a:prstGeom prst="rect">
            <a:avLst/>
          </a:prstGeom>
          <a:noFill/>
          <a:ln>
            <a:noFill/>
          </a:ln>
          <a:effectLst/>
        </p:spPr>
        <p:txBody>
          <a:bodyPr/>
          <a:lstStyle/>
          <a:p>
            <a:pPr marL="231775" indent="-231775" eaLnBrk="0" fontAlgn="base" hangingPunct="0">
              <a:lnSpc>
                <a:spcPct val="90000"/>
              </a:lnSpc>
              <a:spcBef>
                <a:spcPct val="20000"/>
              </a:spcBef>
              <a:spcAft>
                <a:spcPct val="0"/>
              </a:spcAft>
              <a:buClr>
                <a:srgbClr val="000099"/>
              </a:buClr>
              <a:buSzPct val="100000"/>
              <a:buFont typeface="Wingdings" panose="05000000000000000000" pitchFamily="2" charset="2"/>
              <a:buChar char="§"/>
              <a:defRPr/>
            </a:pPr>
            <a:r>
              <a:rPr lang="en-US" sz="2100" dirty="0">
                <a:solidFill>
                  <a:srgbClr val="000000"/>
                </a:solidFill>
                <a:ea typeface="MS PGothic" panose="020B0600070205080204" pitchFamily="34" charset="-128"/>
              </a:rPr>
              <a:t>Ethernet frame </a:t>
            </a:r>
            <a:r>
              <a:rPr lang="en-US" sz="2100" dirty="0">
                <a:solidFill>
                  <a:srgbClr val="0000A8"/>
                </a:solidFill>
                <a:ea typeface="MS PGothic" panose="020B0600070205080204" pitchFamily="34" charset="-128"/>
              </a:rPr>
              <a:t>broadcast</a:t>
            </a:r>
            <a:r>
              <a:rPr lang="en-US" sz="2100" dirty="0">
                <a:solidFill>
                  <a:srgbClr val="000000"/>
                </a:solidFill>
                <a:ea typeface="MS PGothic" panose="020B0600070205080204" pitchFamily="34" charset="-128"/>
              </a:rPr>
              <a:t> (dest: FFFFFFFFFFFF) on LAN, received at router running </a:t>
            </a:r>
            <a:r>
              <a:rPr lang="en-US" sz="2100" dirty="0">
                <a:solidFill>
                  <a:srgbClr val="C00000"/>
                </a:solidFill>
                <a:ea typeface="MS PGothic" panose="020B0600070205080204" pitchFamily="34" charset="-128"/>
              </a:rPr>
              <a:t>DHCP </a:t>
            </a:r>
            <a:r>
              <a:rPr lang="en-US" sz="2100" dirty="0">
                <a:solidFill>
                  <a:srgbClr val="000000"/>
                </a:solidFill>
                <a:ea typeface="MS PGothic" panose="020B0600070205080204" pitchFamily="34" charset="-128"/>
              </a:rPr>
              <a:t>server</a:t>
            </a:r>
            <a:endParaRPr lang="en-US" sz="2100" dirty="0">
              <a:solidFill>
                <a:srgbClr val="000000"/>
              </a:solidFill>
              <a:ea typeface="MS PGothic" panose="020B0600070205080204" pitchFamily="34" charset="-128"/>
            </a:endParaRPr>
          </a:p>
        </p:txBody>
      </p:sp>
      <p:sp>
        <p:nvSpPr>
          <p:cNvPr id="1024" name="Rectangle 481"/>
          <p:cNvSpPr>
            <a:spLocks noChangeArrowheads="1"/>
          </p:cNvSpPr>
          <p:nvPr/>
        </p:nvSpPr>
        <p:spPr bwMode="auto">
          <a:xfrm>
            <a:off x="3866239" y="5031581"/>
            <a:ext cx="4906062" cy="969169"/>
          </a:xfrm>
          <a:prstGeom prst="rect">
            <a:avLst/>
          </a:prstGeom>
          <a:noFill/>
          <a:ln>
            <a:noFill/>
          </a:ln>
          <a:effectLst/>
        </p:spPr>
        <p:txBody>
          <a:bodyPr/>
          <a:lstStyle/>
          <a:p>
            <a:pPr marL="231775" indent="-231775" eaLnBrk="0" fontAlgn="base" hangingPunct="0">
              <a:lnSpc>
                <a:spcPct val="90000"/>
              </a:lnSpc>
              <a:spcBef>
                <a:spcPct val="20000"/>
              </a:spcBef>
              <a:spcAft>
                <a:spcPct val="0"/>
              </a:spcAft>
              <a:buClr>
                <a:srgbClr val="000099"/>
              </a:buClr>
              <a:buSzPct val="100000"/>
              <a:buFont typeface="Wingdings" panose="05000000000000000000" pitchFamily="2" charset="2"/>
              <a:buChar char="§"/>
              <a:defRPr/>
            </a:pPr>
            <a:r>
              <a:rPr lang="en-US" sz="2100" dirty="0">
                <a:solidFill>
                  <a:srgbClr val="000000"/>
                </a:solidFill>
                <a:ea typeface="MS PGothic" panose="020B0600070205080204" pitchFamily="34" charset="-128"/>
              </a:rPr>
              <a:t>Ethernet </a:t>
            </a:r>
            <a:r>
              <a:rPr lang="en-US" sz="2100" dirty="0">
                <a:solidFill>
                  <a:srgbClr val="0000A8"/>
                </a:solidFill>
                <a:ea typeface="MS PGothic" panose="020B0600070205080204" pitchFamily="34" charset="-128"/>
              </a:rPr>
              <a:t>demuxed</a:t>
            </a:r>
            <a:r>
              <a:rPr lang="en-US" sz="2100" dirty="0">
                <a:solidFill>
                  <a:srgbClr val="000000"/>
                </a:solidFill>
                <a:ea typeface="MS PGothic" panose="020B0600070205080204" pitchFamily="34" charset="-128"/>
              </a:rPr>
              <a:t> to IP demuxed, UDP demuxed to DHCP </a:t>
            </a:r>
            <a:endParaRPr lang="en-US" sz="2100" dirty="0">
              <a:solidFill>
                <a:srgbClr val="000000"/>
              </a:solidFill>
              <a:ea typeface="MS PGothic" panose="020B0600070205080204" pitchFamily="34" charset="-128"/>
            </a:endParaRPr>
          </a:p>
        </p:txBody>
      </p:sp>
      <p:grpSp>
        <p:nvGrpSpPr>
          <p:cNvPr id="767" name="Group 248"/>
          <p:cNvGrpSpPr/>
          <p:nvPr/>
        </p:nvGrpSpPr>
        <p:grpSpPr bwMode="auto">
          <a:xfrm>
            <a:off x="1954517" y="3751028"/>
            <a:ext cx="269081" cy="467916"/>
            <a:chOff x="4140" y="429"/>
            <a:chExt cx="1425" cy="2396"/>
          </a:xfrm>
        </p:grpSpPr>
        <p:sp>
          <p:nvSpPr>
            <p:cNvPr id="768" name="Freeform 148"/>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69" name="Rectangle 149"/>
            <p:cNvSpPr>
              <a:spLocks noChangeArrowheads="1"/>
            </p:cNvSpPr>
            <p:nvPr/>
          </p:nvSpPr>
          <p:spPr bwMode="auto">
            <a:xfrm>
              <a:off x="4203" y="429"/>
              <a:ext cx="1053" cy="2286"/>
            </a:xfrm>
            <a:prstGeom prst="rect">
              <a:avLst/>
            </a:prstGeom>
            <a:gradFill rotWithShape="1">
              <a:gsLst>
                <a:gs pos="0">
                  <a:srgbClr val="292929"/>
                </a:gs>
                <a:gs pos="100000">
                  <a:srgbClr val="808080"/>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70" name="Freeform 150"/>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71" name="Freeform 151"/>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72" name="Rectangle 152"/>
            <p:cNvSpPr>
              <a:spLocks noChangeArrowheads="1"/>
            </p:cNvSpPr>
            <p:nvPr/>
          </p:nvSpPr>
          <p:spPr bwMode="auto">
            <a:xfrm>
              <a:off x="4209" y="691"/>
              <a:ext cx="599" cy="49"/>
            </a:xfrm>
            <a:prstGeom prst="rect">
              <a:avLst/>
            </a:prstGeom>
            <a:solidFill>
              <a:srgbClr val="000000"/>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773" name="Group 153"/>
            <p:cNvGrpSpPr/>
            <p:nvPr/>
          </p:nvGrpSpPr>
          <p:grpSpPr bwMode="auto">
            <a:xfrm>
              <a:off x="4749" y="668"/>
              <a:ext cx="581" cy="145"/>
              <a:chOff x="614" y="2568"/>
              <a:chExt cx="725" cy="139"/>
            </a:xfrm>
          </p:grpSpPr>
          <p:sp>
            <p:nvSpPr>
              <p:cNvPr id="798" name="AutoShape 154"/>
              <p:cNvSpPr>
                <a:spLocks noChangeArrowheads="1"/>
              </p:cNvSpPr>
              <p:nvPr/>
            </p:nvSpPr>
            <p:spPr bwMode="auto">
              <a:xfrm>
                <a:off x="617" y="2567"/>
                <a:ext cx="724" cy="140"/>
              </a:xfrm>
              <a:prstGeom prst="roundRect">
                <a:avLst>
                  <a:gd name="adj" fmla="val 50000"/>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99" name="AutoShape 155"/>
              <p:cNvSpPr>
                <a:spLocks noChangeArrowheads="1"/>
              </p:cNvSpPr>
              <p:nvPr/>
            </p:nvSpPr>
            <p:spPr bwMode="auto">
              <a:xfrm>
                <a:off x="633" y="2584"/>
                <a:ext cx="692"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774" name="Rectangle 156"/>
            <p:cNvSpPr>
              <a:spLocks noChangeArrowheads="1"/>
            </p:cNvSpPr>
            <p:nvPr/>
          </p:nvSpPr>
          <p:spPr bwMode="auto">
            <a:xfrm>
              <a:off x="4222" y="1020"/>
              <a:ext cx="599" cy="43"/>
            </a:xfrm>
            <a:prstGeom prst="rect">
              <a:avLst/>
            </a:prstGeom>
            <a:solidFill>
              <a:srgbClr val="000000"/>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775" name="Group 157"/>
            <p:cNvGrpSpPr/>
            <p:nvPr/>
          </p:nvGrpSpPr>
          <p:grpSpPr bwMode="auto">
            <a:xfrm>
              <a:off x="4747" y="994"/>
              <a:ext cx="581" cy="134"/>
              <a:chOff x="614" y="2568"/>
              <a:chExt cx="725" cy="139"/>
            </a:xfrm>
          </p:grpSpPr>
          <p:sp>
            <p:nvSpPr>
              <p:cNvPr id="796" name="AutoShape 158"/>
              <p:cNvSpPr>
                <a:spLocks noChangeArrowheads="1"/>
              </p:cNvSpPr>
              <p:nvPr/>
            </p:nvSpPr>
            <p:spPr bwMode="auto">
              <a:xfrm>
                <a:off x="612" y="2570"/>
                <a:ext cx="724" cy="139"/>
              </a:xfrm>
              <a:prstGeom prst="roundRect">
                <a:avLst>
                  <a:gd name="adj" fmla="val 50000"/>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97" name="AutoShape 159"/>
              <p:cNvSpPr>
                <a:spLocks noChangeArrowheads="1"/>
              </p:cNvSpPr>
              <p:nvPr/>
            </p:nvSpPr>
            <p:spPr bwMode="auto">
              <a:xfrm>
                <a:off x="628" y="2589"/>
                <a:ext cx="692"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776" name="Rectangle 160"/>
            <p:cNvSpPr>
              <a:spLocks noChangeArrowheads="1"/>
            </p:cNvSpPr>
            <p:nvPr/>
          </p:nvSpPr>
          <p:spPr bwMode="auto">
            <a:xfrm>
              <a:off x="4216" y="1356"/>
              <a:ext cx="599" cy="49"/>
            </a:xfrm>
            <a:prstGeom prst="rect">
              <a:avLst/>
            </a:prstGeom>
            <a:solidFill>
              <a:srgbClr val="000000"/>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77" name="Rectangle 161"/>
            <p:cNvSpPr>
              <a:spLocks noChangeArrowheads="1"/>
            </p:cNvSpPr>
            <p:nvPr/>
          </p:nvSpPr>
          <p:spPr bwMode="auto">
            <a:xfrm>
              <a:off x="4228" y="1654"/>
              <a:ext cx="593" cy="49"/>
            </a:xfrm>
            <a:prstGeom prst="rect">
              <a:avLst/>
            </a:prstGeom>
            <a:solidFill>
              <a:srgbClr val="000000"/>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778" name="Group 162"/>
            <p:cNvGrpSpPr/>
            <p:nvPr/>
          </p:nvGrpSpPr>
          <p:grpSpPr bwMode="auto">
            <a:xfrm>
              <a:off x="4735" y="1627"/>
              <a:ext cx="582" cy="151"/>
              <a:chOff x="614" y="2568"/>
              <a:chExt cx="725" cy="139"/>
            </a:xfrm>
          </p:grpSpPr>
          <p:sp>
            <p:nvSpPr>
              <p:cNvPr id="794" name="AutoShape 163"/>
              <p:cNvSpPr>
                <a:spLocks noChangeArrowheads="1"/>
              </p:cNvSpPr>
              <p:nvPr/>
            </p:nvSpPr>
            <p:spPr bwMode="auto">
              <a:xfrm>
                <a:off x="611" y="2576"/>
                <a:ext cx="730" cy="129"/>
              </a:xfrm>
              <a:prstGeom prst="roundRect">
                <a:avLst>
                  <a:gd name="adj" fmla="val 50000"/>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95" name="AutoShape 164"/>
              <p:cNvSpPr>
                <a:spLocks noChangeArrowheads="1"/>
              </p:cNvSpPr>
              <p:nvPr/>
            </p:nvSpPr>
            <p:spPr bwMode="auto">
              <a:xfrm>
                <a:off x="627" y="2588"/>
                <a:ext cx="699"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779" name="Freeform 165"/>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780" name="Group 166"/>
            <p:cNvGrpSpPr/>
            <p:nvPr/>
          </p:nvGrpSpPr>
          <p:grpSpPr bwMode="auto">
            <a:xfrm>
              <a:off x="4739" y="1327"/>
              <a:ext cx="582" cy="139"/>
              <a:chOff x="614" y="2568"/>
              <a:chExt cx="725" cy="139"/>
            </a:xfrm>
          </p:grpSpPr>
          <p:sp>
            <p:nvSpPr>
              <p:cNvPr id="792" name="AutoShape 167"/>
              <p:cNvSpPr>
                <a:spLocks noChangeArrowheads="1"/>
              </p:cNvSpPr>
              <p:nvPr/>
            </p:nvSpPr>
            <p:spPr bwMode="auto">
              <a:xfrm>
                <a:off x="614" y="2566"/>
                <a:ext cx="723" cy="140"/>
              </a:xfrm>
              <a:prstGeom prst="roundRect">
                <a:avLst>
                  <a:gd name="adj" fmla="val 50000"/>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93" name="AutoShape 168"/>
              <p:cNvSpPr>
                <a:spLocks noChangeArrowheads="1"/>
              </p:cNvSpPr>
              <p:nvPr/>
            </p:nvSpPr>
            <p:spPr bwMode="auto">
              <a:xfrm>
                <a:off x="630" y="2585"/>
                <a:ext cx="691" cy="10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781" name="Rectangle 169"/>
            <p:cNvSpPr>
              <a:spLocks noChangeArrowheads="1"/>
            </p:cNvSpPr>
            <p:nvPr/>
          </p:nvSpPr>
          <p:spPr bwMode="auto">
            <a:xfrm>
              <a:off x="5250" y="429"/>
              <a:ext cx="69" cy="2286"/>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82" name="Freeform 170"/>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83" name="Freeform 171"/>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84" name="Oval 172"/>
            <p:cNvSpPr>
              <a:spLocks noChangeArrowheads="1"/>
            </p:cNvSpPr>
            <p:nvPr/>
          </p:nvSpPr>
          <p:spPr bwMode="auto">
            <a:xfrm>
              <a:off x="5515" y="2612"/>
              <a:ext cx="50" cy="98"/>
            </a:xfrm>
            <a:prstGeom prst="ellipse">
              <a:avLst/>
            </a:prstGeom>
            <a:solidFill>
              <a:srgbClr val="333333"/>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85" name="Freeform 173"/>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86" name="AutoShape 174"/>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87" name="AutoShape 175"/>
            <p:cNvSpPr>
              <a:spLocks noChangeArrowheads="1"/>
            </p:cNvSpPr>
            <p:nvPr/>
          </p:nvSpPr>
          <p:spPr bwMode="auto">
            <a:xfrm>
              <a:off x="4203" y="2709"/>
              <a:ext cx="1072" cy="85"/>
            </a:xfrm>
            <a:prstGeom prst="roundRect">
              <a:avLst>
                <a:gd name="adj" fmla="val 50000"/>
              </a:avLst>
            </a:prstGeom>
            <a:gradFill rotWithShape="1">
              <a:gsLst>
                <a:gs pos="0">
                  <a:srgbClr val="000000"/>
                </a:gs>
                <a:gs pos="100000">
                  <a:srgbClr val="808080"/>
                </a:gs>
              </a:gsLst>
              <a:lin ang="0" scaled="1"/>
            </a:gradFill>
            <a:ln w="9525">
              <a:solidFill>
                <a:srgbClr val="000000"/>
              </a:solidFill>
              <a:rou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88" name="Oval 176"/>
            <p:cNvSpPr>
              <a:spLocks noChangeArrowheads="1"/>
            </p:cNvSpPr>
            <p:nvPr/>
          </p:nvSpPr>
          <p:spPr bwMode="auto">
            <a:xfrm>
              <a:off x="4310" y="2386"/>
              <a:ext cx="158" cy="140"/>
            </a:xfrm>
            <a:prstGeom prst="ellipse">
              <a:avLst/>
            </a:prstGeom>
            <a:solidFill>
              <a:srgbClr val="33CC33"/>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89" name="Oval 177"/>
            <p:cNvSpPr>
              <a:spLocks noChangeArrowheads="1"/>
            </p:cNvSpPr>
            <p:nvPr/>
          </p:nvSpPr>
          <p:spPr bwMode="auto">
            <a:xfrm>
              <a:off x="4487" y="2386"/>
              <a:ext cx="158" cy="140"/>
            </a:xfrm>
            <a:prstGeom prst="ellipse">
              <a:avLst/>
            </a:prstGeom>
            <a:solidFill>
              <a:srgbClr val="FF0000"/>
            </a:solidFill>
            <a:ln>
              <a:noFill/>
            </a:ln>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endParaRPr>
            </a:p>
          </p:txBody>
        </p:sp>
        <p:sp>
          <p:nvSpPr>
            <p:cNvPr id="790" name="Oval 178"/>
            <p:cNvSpPr>
              <a:spLocks noChangeArrowheads="1"/>
            </p:cNvSpPr>
            <p:nvPr/>
          </p:nvSpPr>
          <p:spPr bwMode="auto">
            <a:xfrm>
              <a:off x="4663" y="2380"/>
              <a:ext cx="158" cy="140"/>
            </a:xfrm>
            <a:prstGeom prst="ellipse">
              <a:avLst/>
            </a:prstGeom>
            <a:solidFill>
              <a:srgbClr val="33CC33"/>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91" name="Rectangle 179"/>
            <p:cNvSpPr>
              <a:spLocks noChangeArrowheads="1"/>
            </p:cNvSpPr>
            <p:nvPr/>
          </p:nvSpPr>
          <p:spPr bwMode="auto">
            <a:xfrm>
              <a:off x="5061" y="1837"/>
              <a:ext cx="88" cy="756"/>
            </a:xfrm>
            <a:prstGeom prst="rect">
              <a:avLst/>
            </a:prstGeom>
            <a:solidFill>
              <a:srgbClr val="292929"/>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pic>
        <p:nvPicPr>
          <p:cNvPr id="3" name="图片 2"/>
          <p:cNvPicPr>
            <a:picLocks noChangeAspect="1"/>
          </p:cNvPicPr>
          <p:nvPr/>
        </p:nvPicPr>
        <p:blipFill>
          <a:blip r:embed="rId3"/>
          <a:srcRect l="1964" r="3059" b="2426"/>
          <a:stretch>
            <a:fillRect/>
          </a:stretch>
        </p:blipFill>
        <p:spPr>
          <a:xfrm>
            <a:off x="485775" y="3172460"/>
            <a:ext cx="2860040" cy="3659505"/>
          </a:xfrm>
          <a:prstGeom prst="rect">
            <a:avLst/>
          </a:prstGeom>
        </p:spPr>
      </p:pic>
      <p:pic>
        <p:nvPicPr>
          <p:cNvPr id="179202" name="内容占位符 5"/>
          <p:cNvPicPr>
            <a:picLocks noGrp="1" noChangeAspect="1"/>
          </p:cNvPicPr>
          <p:nvPr/>
        </p:nvPicPr>
        <p:blipFill>
          <a:blip r:embed="rId4"/>
          <a:srcRect/>
          <a:stretch>
            <a:fillRect/>
          </a:stretch>
        </p:blipFill>
        <p:spPr>
          <a:xfrm>
            <a:off x="3868420" y="1601470"/>
            <a:ext cx="4030980" cy="501904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00"/>
                                        </p:tgtEl>
                                        <p:attrNameLst>
                                          <p:attrName>style.visibility</p:attrName>
                                        </p:attrNameLst>
                                      </p:cBhvr>
                                      <p:to>
                                        <p:strVal val="visible"/>
                                      </p:to>
                                    </p:set>
                                    <p:animEffect transition="in" filter="dissolve">
                                      <p:cBhvr>
                                        <p:cTn id="7" dur="500"/>
                                        <p:tgtEl>
                                          <p:spTgt spid="800"/>
                                        </p:tgtEl>
                                      </p:cBhvr>
                                    </p:animEffect>
                                  </p:childTnLst>
                                </p:cTn>
                              </p:par>
                              <p:par>
                                <p:cTn id="8" presetID="9" presetClass="entr" presetSubtype="0" fill="hold" nodeType="withEffect">
                                  <p:stCondLst>
                                    <p:cond delay="0"/>
                                  </p:stCondLst>
                                  <p:childTnLst>
                                    <p:set>
                                      <p:cBhvr>
                                        <p:cTn id="9" dur="1" fill="hold">
                                          <p:stCondLst>
                                            <p:cond delay="0"/>
                                          </p:stCondLst>
                                        </p:cTn>
                                        <p:tgtEl>
                                          <p:spTgt spid="767"/>
                                        </p:tgtEl>
                                        <p:attrNameLst>
                                          <p:attrName>style.visibility</p:attrName>
                                        </p:attrNameLst>
                                      </p:cBhvr>
                                      <p:to>
                                        <p:strVal val="visible"/>
                                      </p:to>
                                    </p:set>
                                    <p:animEffect transition="in" filter="dissolve">
                                      <p:cBhvr>
                                        <p:cTn id="10" dur="500"/>
                                        <p:tgtEl>
                                          <p:spTgt spid="76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ssolv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915"/>
                                        </p:tgtEl>
                                        <p:attrNameLst>
                                          <p:attrName>style.visibility</p:attrName>
                                        </p:attrNameLst>
                                      </p:cBhvr>
                                      <p:to>
                                        <p:strVal val="visible"/>
                                      </p:to>
                                    </p:set>
                                    <p:animEffect transition="in" filter="wipe(down)">
                                      <p:cBhvr>
                                        <p:cTn id="18" dur="500"/>
                                        <p:tgtEl>
                                          <p:spTgt spid="915"/>
                                        </p:tgtEl>
                                      </p:cBhvr>
                                    </p:animEffect>
                                  </p:childTnLst>
                                </p:cTn>
                              </p:par>
                            </p:childTnLst>
                          </p:cTn>
                        </p:par>
                        <p:par>
                          <p:cTn id="19" fill="hold">
                            <p:stCondLst>
                              <p:cond delay="500"/>
                            </p:stCondLst>
                            <p:childTnLst>
                              <p:par>
                                <p:cTn id="20" presetID="9" presetClass="entr" presetSubtype="0" fill="hold" nodeType="afterEffect">
                                  <p:stCondLst>
                                    <p:cond delay="0"/>
                                  </p:stCondLst>
                                  <p:childTnLst>
                                    <p:set>
                                      <p:cBhvr>
                                        <p:cTn id="21" dur="1" fill="hold">
                                          <p:stCondLst>
                                            <p:cond delay="0"/>
                                          </p:stCondLst>
                                        </p:cTn>
                                        <p:tgtEl>
                                          <p:spTgt spid="924"/>
                                        </p:tgtEl>
                                        <p:attrNameLst>
                                          <p:attrName>style.visibility</p:attrName>
                                        </p:attrNameLst>
                                      </p:cBhvr>
                                      <p:to>
                                        <p:strVal val="visible"/>
                                      </p:to>
                                    </p:set>
                                    <p:animEffect transition="in" filter="dissolve">
                                      <p:cBhvr>
                                        <p:cTn id="22" dur="500"/>
                                        <p:tgtEl>
                                          <p:spTgt spid="924"/>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13">
                                            <p:txEl>
                                              <p:pRg st="0" end="0"/>
                                            </p:txEl>
                                          </p:spTgt>
                                        </p:tgtEl>
                                        <p:attrNameLst>
                                          <p:attrName>style.visibility</p:attrName>
                                        </p:attrNameLst>
                                      </p:cBhvr>
                                      <p:to>
                                        <p:strVal val="visible"/>
                                      </p:to>
                                    </p:set>
                                    <p:animEffect transition="in" filter="dissolve">
                                      <p:cBhvr>
                                        <p:cTn id="25" dur="500"/>
                                        <p:tgtEl>
                                          <p:spTgt spid="91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927"/>
                                        </p:tgtEl>
                                        <p:attrNameLst>
                                          <p:attrName>style.visibility</p:attrName>
                                        </p:attrNameLst>
                                      </p:cBhvr>
                                      <p:to>
                                        <p:strVal val="visible"/>
                                      </p:to>
                                    </p:set>
                                    <p:animEffect transition="in" filter="wipe(up)">
                                      <p:cBhvr>
                                        <p:cTn id="30" dur="500"/>
                                        <p:tgtEl>
                                          <p:spTgt spid="927"/>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022"/>
                                        </p:tgtEl>
                                        <p:attrNameLst>
                                          <p:attrName>style.visibility</p:attrName>
                                        </p:attrNameLst>
                                      </p:cBhvr>
                                      <p:to>
                                        <p:strVal val="visible"/>
                                      </p:to>
                                    </p:set>
                                    <p:animEffect transition="in" filter="dissolve">
                                      <p:cBhvr>
                                        <p:cTn id="33" dur="500"/>
                                        <p:tgtEl>
                                          <p:spTgt spid="1022"/>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nodeType="clickEffect">
                                  <p:stCondLst>
                                    <p:cond delay="0"/>
                                  </p:stCondLst>
                                  <p:childTnLst>
                                    <p:set>
                                      <p:cBhvr>
                                        <p:cTn id="37" dur="1" fill="hold">
                                          <p:stCondLst>
                                            <p:cond delay="0"/>
                                          </p:stCondLst>
                                        </p:cTn>
                                        <p:tgtEl>
                                          <p:spTgt spid="924"/>
                                        </p:tgtEl>
                                        <p:attrNameLst>
                                          <p:attrName>style.visibility</p:attrName>
                                        </p:attrNameLst>
                                      </p:cBhvr>
                                      <p:to>
                                        <p:strVal val="hidden"/>
                                      </p:to>
                                    </p:set>
                                  </p:childTnLst>
                                </p:cTn>
                              </p:par>
                              <p:par>
                                <p:cTn id="38" presetID="1" presetClass="exit" presetSubtype="0" fill="hold" nodeType="withEffect">
                                  <p:stCondLst>
                                    <p:cond delay="0"/>
                                  </p:stCondLst>
                                  <p:childTnLst>
                                    <p:set>
                                      <p:cBhvr>
                                        <p:cTn id="39" dur="1" fill="hold">
                                          <p:stCondLst>
                                            <p:cond delay="0"/>
                                          </p:stCondLst>
                                        </p:cTn>
                                        <p:tgtEl>
                                          <p:spTgt spid="927"/>
                                        </p:tgtEl>
                                        <p:attrNameLst>
                                          <p:attrName>style.visibility</p:attrName>
                                        </p:attrNameLst>
                                      </p:cBhvr>
                                      <p:to>
                                        <p:strVal val="hidden"/>
                                      </p:to>
                                    </p:set>
                                  </p:childTnLst>
                                </p:cTn>
                              </p:par>
                            </p:childTnLst>
                          </p:cTn>
                        </p:par>
                        <p:par>
                          <p:cTn id="40" fill="hold">
                            <p:stCondLst>
                              <p:cond delay="0"/>
                            </p:stCondLst>
                            <p:childTnLst>
                              <p:par>
                                <p:cTn id="41" presetID="1" presetClass="entr" presetSubtype="0" fill="hold" nodeType="afterEffect">
                                  <p:stCondLst>
                                    <p:cond delay="0"/>
                                  </p:stCondLst>
                                  <p:childTnLst>
                                    <p:set>
                                      <p:cBhvr>
                                        <p:cTn id="42" dur="1" fill="hold">
                                          <p:stCondLst>
                                            <p:cond delay="0"/>
                                          </p:stCondLst>
                                        </p:cTn>
                                        <p:tgtEl>
                                          <p:spTgt spid="960"/>
                                        </p:tgtEl>
                                        <p:attrNameLst>
                                          <p:attrName>style.visibility</p:attrName>
                                        </p:attrNameLst>
                                      </p:cBhvr>
                                      <p:to>
                                        <p:strVal val="visible"/>
                                      </p:to>
                                    </p:set>
                                  </p:childTnLst>
                                </p:cTn>
                              </p:par>
                              <p:par>
                                <p:cTn id="43" presetID="9" presetClass="entr" presetSubtype="0" fill="hold" grpId="0" nodeType="withEffect">
                                  <p:stCondLst>
                                    <p:cond delay="0"/>
                                  </p:stCondLst>
                                  <p:childTnLst>
                                    <p:set>
                                      <p:cBhvr>
                                        <p:cTn id="44" dur="1" fill="hold">
                                          <p:stCondLst>
                                            <p:cond delay="0"/>
                                          </p:stCondLst>
                                        </p:cTn>
                                        <p:tgtEl>
                                          <p:spTgt spid="1023"/>
                                        </p:tgtEl>
                                        <p:attrNameLst>
                                          <p:attrName>style.visibility</p:attrName>
                                        </p:attrNameLst>
                                      </p:cBhvr>
                                      <p:to>
                                        <p:strVal val="visible"/>
                                      </p:to>
                                    </p:set>
                                    <p:animEffect transition="in" filter="dissolve">
                                      <p:cBhvr>
                                        <p:cTn id="45" dur="500"/>
                                        <p:tgtEl>
                                          <p:spTgt spid="1023"/>
                                        </p:tgtEl>
                                      </p:cBhvr>
                                    </p:animEffect>
                                  </p:childTnLst>
                                </p:cTn>
                              </p:par>
                            </p:childTnLst>
                          </p:cTn>
                        </p:par>
                        <p:par>
                          <p:cTn id="46" fill="hold">
                            <p:stCondLst>
                              <p:cond delay="0"/>
                            </p:stCondLst>
                            <p:childTnLst>
                              <p:par>
                                <p:cTn id="47" presetID="0" presetClass="path" presetSubtype="0" accel="50000" decel="50000" fill="hold" nodeType="afterEffect">
                                  <p:stCondLst>
                                    <p:cond delay="0"/>
                                  </p:stCondLst>
                                  <p:childTnLst>
                                    <p:animMotion origin="layout" path="M -0.00026 3.7037E-6 L 0.22748 0.00416 L 0.10834 0.27291 L -0.0181 0.27129 " pathEditMode="relative" rAng="0" ptsTypes="AAAA">
                                      <p:cBhvr>
                                        <p:cTn id="48" dur="2000" fill="hold"/>
                                        <p:tgtEl>
                                          <p:spTgt spid="960"/>
                                        </p:tgtEl>
                                        <p:attrNameLst>
                                          <p:attrName>ppt_x</p:attrName>
                                          <p:attrName>ppt_y</p:attrName>
                                        </p:attrNameLst>
                                      </p:cBhvr>
                                      <p:rCtr x="10495" y="13634"/>
                                    </p:animMotion>
                                  </p:childTnLst>
                                </p:cTn>
                              </p:par>
                            </p:childTnLst>
                          </p:cTn>
                        </p:par>
                        <p:par>
                          <p:cTn id="49" fill="hold">
                            <p:stCondLst>
                              <p:cond delay="2000"/>
                            </p:stCondLst>
                            <p:childTnLst>
                              <p:par>
                                <p:cTn id="50" presetID="22" presetClass="entr" presetSubtype="2" fill="hold" nodeType="afterEffect">
                                  <p:stCondLst>
                                    <p:cond delay="0"/>
                                  </p:stCondLst>
                                  <p:childTnLst>
                                    <p:set>
                                      <p:cBhvr>
                                        <p:cTn id="51" dur="1" fill="hold">
                                          <p:stCondLst>
                                            <p:cond delay="0"/>
                                          </p:stCondLst>
                                        </p:cTn>
                                        <p:tgtEl>
                                          <p:spTgt spid="974"/>
                                        </p:tgtEl>
                                        <p:attrNameLst>
                                          <p:attrName>style.visibility</p:attrName>
                                        </p:attrNameLst>
                                      </p:cBhvr>
                                      <p:to>
                                        <p:strVal val="visible"/>
                                      </p:to>
                                    </p:set>
                                    <p:animEffect transition="in" filter="wipe(right)">
                                      <p:cBhvr>
                                        <p:cTn id="52" dur="500"/>
                                        <p:tgtEl>
                                          <p:spTgt spid="974"/>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960"/>
                                        </p:tgtEl>
                                        <p:attrNameLst>
                                          <p:attrName>style.visibility</p:attrName>
                                        </p:attrNameLst>
                                      </p:cBhvr>
                                      <p:to>
                                        <p:strVal val="hidden"/>
                                      </p:to>
                                    </p:set>
                                  </p:childTnLst>
                                </p:cTn>
                              </p:par>
                            </p:childTnLst>
                          </p:cTn>
                        </p:par>
                        <p:par>
                          <p:cTn id="57" fill="hold">
                            <p:stCondLst>
                              <p:cond delay="0"/>
                            </p:stCondLst>
                            <p:childTnLst>
                              <p:par>
                                <p:cTn id="58" presetID="22" presetClass="entr" presetSubtype="4" fill="hold" nodeType="afterEffect">
                                  <p:stCondLst>
                                    <p:cond delay="0"/>
                                  </p:stCondLst>
                                  <p:childTnLst>
                                    <p:set>
                                      <p:cBhvr>
                                        <p:cTn id="59" dur="1" fill="hold">
                                          <p:stCondLst>
                                            <p:cond delay="0"/>
                                          </p:stCondLst>
                                        </p:cTn>
                                        <p:tgtEl>
                                          <p:spTgt spid="983"/>
                                        </p:tgtEl>
                                        <p:attrNameLst>
                                          <p:attrName>style.visibility</p:attrName>
                                        </p:attrNameLst>
                                      </p:cBhvr>
                                      <p:to>
                                        <p:strVal val="visible"/>
                                      </p:to>
                                    </p:set>
                                    <p:animEffect transition="in" filter="wipe(down)">
                                      <p:cBhvr>
                                        <p:cTn id="60" dur="1000"/>
                                        <p:tgtEl>
                                          <p:spTgt spid="983"/>
                                        </p:tgtEl>
                                      </p:cBhvr>
                                    </p:animEffect>
                                  </p:childTnLst>
                                </p:cTn>
                              </p:par>
                            </p:childTnLst>
                          </p:cTn>
                        </p:par>
                        <p:par>
                          <p:cTn id="61" fill="hold">
                            <p:stCondLst>
                              <p:cond delay="1000"/>
                            </p:stCondLst>
                            <p:childTnLst>
                              <p:par>
                                <p:cTn id="62" presetID="1" presetClass="exit" presetSubtype="0" fill="hold" nodeType="afterEffect">
                                  <p:stCondLst>
                                    <p:cond delay="1000"/>
                                  </p:stCondLst>
                                  <p:childTnLst>
                                    <p:set>
                                      <p:cBhvr>
                                        <p:cTn id="63" dur="1" fill="hold">
                                          <p:stCondLst>
                                            <p:cond delay="0"/>
                                          </p:stCondLst>
                                        </p:cTn>
                                        <p:tgtEl>
                                          <p:spTgt spid="983"/>
                                        </p:tgtEl>
                                        <p:attrNameLst>
                                          <p:attrName>style.visibility</p:attrName>
                                        </p:attrNameLst>
                                      </p:cBhvr>
                                      <p:to>
                                        <p:strVal val="hidden"/>
                                      </p:to>
                                    </p:set>
                                  </p:childTnLst>
                                </p:cTn>
                              </p:par>
                              <p:par>
                                <p:cTn id="64" presetID="9" presetClass="entr" presetSubtype="0" fill="hold" grpId="0" nodeType="withEffect">
                                  <p:stCondLst>
                                    <p:cond delay="0"/>
                                  </p:stCondLst>
                                  <p:childTnLst>
                                    <p:set>
                                      <p:cBhvr>
                                        <p:cTn id="65" dur="1" fill="hold">
                                          <p:stCondLst>
                                            <p:cond delay="0"/>
                                          </p:stCondLst>
                                        </p:cTn>
                                        <p:tgtEl>
                                          <p:spTgt spid="1024"/>
                                        </p:tgtEl>
                                        <p:attrNameLst>
                                          <p:attrName>style.visibility</p:attrName>
                                        </p:attrNameLst>
                                      </p:cBhvr>
                                      <p:to>
                                        <p:strVal val="visible"/>
                                      </p:to>
                                    </p:set>
                                    <p:animEffect transition="in" filter="dissolve">
                                      <p:cBhvr>
                                        <p:cTn id="66" dur="500"/>
                                        <p:tgtEl>
                                          <p:spTgt spid="1024"/>
                                        </p:tgtEl>
                                      </p:cBhvr>
                                    </p:animEffect>
                                  </p:childTnLst>
                                </p:cTn>
                              </p:par>
                              <p:par>
                                <p:cTn id="67" presetID="1" presetClass="entr" presetSubtype="0" fill="hold" nodeType="withEffect">
                                  <p:stCondLst>
                                    <p:cond delay="1000"/>
                                  </p:stCondLst>
                                  <p:childTnLst>
                                    <p:set>
                                      <p:cBhvr>
                                        <p:cTn id="68" dur="1" fill="hold">
                                          <p:stCondLst>
                                            <p:cond delay="0"/>
                                          </p:stCondLst>
                                        </p:cTn>
                                        <p:tgtEl>
                                          <p:spTgt spid="101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7920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00" grpId="0"/>
      <p:bldP spid="913" grpId="0" build="p"/>
      <p:bldP spid="1022" grpId="0" bldLvl="0" animBg="1"/>
      <p:bldP spid="1023" grpId="0" bldLvl="0" animBg="1"/>
      <p:bldP spid="1024"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图片 99"/>
          <p:cNvPicPr/>
          <p:nvPr/>
        </p:nvPicPr>
        <p:blipFill>
          <a:blip r:embed="rId1"/>
          <a:stretch>
            <a:fillRect/>
          </a:stretch>
        </p:blipFill>
        <p:spPr>
          <a:xfrm>
            <a:off x="929640" y="184785"/>
            <a:ext cx="7031355" cy="636841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1090608"/>
            <a:ext cx="7886700" cy="670967"/>
          </a:xfrm>
        </p:spPr>
        <p:txBody>
          <a:bodyPr/>
          <a:lstStyle/>
          <a:p>
            <a:r>
              <a:rPr lang="en-US" dirty="0"/>
              <a:t>DHCP client-server scenario</a:t>
            </a:r>
            <a:endParaRPr lang="en-US" dirty="0"/>
          </a:p>
        </p:txBody>
      </p:sp>
      <p:sp>
        <p:nvSpPr>
          <p:cNvPr id="142" name="Text Box 7"/>
          <p:cNvSpPr txBox="1">
            <a:spLocks noChangeArrowheads="1"/>
          </p:cNvSpPr>
          <p:nvPr/>
        </p:nvSpPr>
        <p:spPr bwMode="auto">
          <a:xfrm>
            <a:off x="2307413" y="1832579"/>
            <a:ext cx="1047115" cy="29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US" sz="135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DHCP server</a:t>
            </a:r>
            <a:endParaRPr kumimoji="0" lang="en-US" altLang="en-US" sz="135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sp>
        <p:nvSpPr>
          <p:cNvPr id="2" name="Rectangle 1"/>
          <p:cNvSpPr/>
          <p:nvPr/>
        </p:nvSpPr>
        <p:spPr>
          <a:xfrm>
            <a:off x="6510131" y="1957181"/>
            <a:ext cx="1549935" cy="267335"/>
          </a:xfrm>
          <a:prstGeom prst="rect">
            <a:avLst/>
          </a:prstGeom>
        </p:spPr>
        <p:txBody>
          <a:bodyPr wrap="square">
            <a:spAutoFit/>
          </a:bodyPr>
          <a:lstStyle/>
          <a:p>
            <a:pPr marL="0" marR="0" lvl="0" indent="0" algn="ctr" defTabSz="914400" rtl="0" eaLnBrk="1" fontAlgn="auto" latinLnBrk="0" hangingPunct="1">
              <a:lnSpc>
                <a:spcPct val="85000"/>
              </a:lnSpc>
              <a:spcBef>
                <a:spcPts val="0"/>
              </a:spcBef>
              <a:spcAft>
                <a:spcPts val="0"/>
              </a:spcAft>
              <a:buClrTx/>
              <a:buSzTx/>
              <a:buFontTx/>
              <a:buNone/>
              <a:defRPr/>
            </a:pPr>
            <a:r>
              <a:rPr kumimoji="0" lang="en-US" altLang="en-US" sz="1350" b="0" i="0" u="none" strike="noStrike" kern="1200" cap="none" spc="0" normalizeH="0" baseline="0" noProof="0" dirty="0">
                <a:ln>
                  <a:noFill/>
                </a:ln>
                <a:solidFill>
                  <a:prstClr val="black"/>
                </a:solidFill>
                <a:effectLst/>
                <a:uLnTx/>
                <a:uFillTx/>
                <a:latin typeface="Calibri" panose="020F0502020204030204"/>
                <a:ea typeface="+mn-ea"/>
                <a:cs typeface="+mn-cs"/>
              </a:rPr>
              <a:t>Arriving client</a:t>
            </a:r>
            <a:endPar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0" name="Line 10"/>
          <p:cNvSpPr>
            <a:spLocks noChangeShapeType="1"/>
          </p:cNvSpPr>
          <p:nvPr/>
        </p:nvSpPr>
        <p:spPr bwMode="auto">
          <a:xfrm flipH="1">
            <a:off x="3429414" y="2549645"/>
            <a:ext cx="8335" cy="3020615"/>
          </a:xfrm>
          <a:prstGeom prst="line">
            <a:avLst/>
          </a:prstGeom>
          <a:noFill/>
          <a:ln w="9525">
            <a:solidFill>
              <a:srgbClr val="80808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471" name="Line 11"/>
          <p:cNvSpPr>
            <a:spLocks noChangeShapeType="1"/>
          </p:cNvSpPr>
          <p:nvPr/>
        </p:nvSpPr>
        <p:spPr bwMode="auto">
          <a:xfrm flipH="1">
            <a:off x="6823886" y="2606795"/>
            <a:ext cx="8334" cy="3105150"/>
          </a:xfrm>
          <a:prstGeom prst="line">
            <a:avLst/>
          </a:prstGeom>
          <a:noFill/>
          <a:ln w="9525">
            <a:solidFill>
              <a:srgbClr val="80808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nvGrpSpPr>
          <p:cNvPr id="472" name="Group 471"/>
          <p:cNvGrpSpPr/>
          <p:nvPr/>
        </p:nvGrpSpPr>
        <p:grpSpPr bwMode="auto">
          <a:xfrm>
            <a:off x="3462752" y="1934091"/>
            <a:ext cx="3296841" cy="1051322"/>
            <a:chOff x="1860550" y="1343025"/>
            <a:chExt cx="4395788" cy="1401763"/>
          </a:xfrm>
        </p:grpSpPr>
        <p:sp>
          <p:nvSpPr>
            <p:cNvPr id="473" name="Line 9"/>
            <p:cNvSpPr>
              <a:spLocks noChangeShapeType="1"/>
            </p:cNvSpPr>
            <p:nvPr/>
          </p:nvSpPr>
          <p:spPr bwMode="auto">
            <a:xfrm flipH="1">
              <a:off x="1860550" y="2208213"/>
              <a:ext cx="4395788" cy="536575"/>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nvGrpSpPr>
            <p:cNvPr id="474" name="Group 23"/>
            <p:cNvGrpSpPr/>
            <p:nvPr/>
          </p:nvGrpSpPr>
          <p:grpSpPr bwMode="auto">
            <a:xfrm>
              <a:off x="3389313" y="1343025"/>
              <a:ext cx="2673350" cy="1116013"/>
              <a:chOff x="11865" y="3885"/>
              <a:chExt cx="3720" cy="1260"/>
            </a:xfrm>
          </p:grpSpPr>
          <p:sp>
            <p:nvSpPr>
              <p:cNvPr id="475" name="Text Box 24"/>
              <p:cNvSpPr txBox="1">
                <a:spLocks noChangeArrowheads="1"/>
              </p:cNvSpPr>
              <p:nvPr/>
            </p:nvSpPr>
            <p:spPr bwMode="auto">
              <a:xfrm>
                <a:off x="11865" y="3885"/>
                <a:ext cx="2062" cy="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1"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DHCP discover</a:t>
                </a:r>
                <a:endParaRPr kumimoji="0" lang="en-US" altLang="en-US" sz="900" b="1"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476" name="Text Box 25"/>
              <p:cNvSpPr txBox="1">
                <a:spLocks noChangeArrowheads="1"/>
              </p:cNvSpPr>
              <p:nvPr/>
            </p:nvSpPr>
            <p:spPr bwMode="auto">
              <a:xfrm>
                <a:off x="12015" y="4231"/>
                <a:ext cx="3570" cy="914"/>
              </a:xfrm>
              <a:prstGeom prst="rect">
                <a:avLst/>
              </a:prstGeom>
              <a:solidFill>
                <a:srgbClr val="FFFFFF"/>
              </a:solidFill>
              <a:ln w="9525">
                <a:solidFill>
                  <a:srgbClr val="000000"/>
                </a:solidFill>
                <a:miter lim="800000"/>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src : 0.0.0.0, 68     </a:t>
                </a:r>
                <a:endPar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dest.: 255.255.255.255,67</a:t>
                </a:r>
                <a:endPar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yiaddr:    0.0.0.0</a:t>
                </a:r>
                <a:endPar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transaction ID: 654</a:t>
                </a:r>
                <a:endParaRPr kumimoji="0" lang="en-US" altLang="en-US" sz="1200"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grpSp>
      </p:grpSp>
      <p:grpSp>
        <p:nvGrpSpPr>
          <p:cNvPr id="489" name="Group 36"/>
          <p:cNvGrpSpPr/>
          <p:nvPr/>
        </p:nvGrpSpPr>
        <p:grpSpPr bwMode="auto">
          <a:xfrm>
            <a:off x="6788168" y="2262704"/>
            <a:ext cx="588169" cy="411956"/>
            <a:chOff x="4420" y="878"/>
            <a:chExt cx="614" cy="458"/>
          </a:xfrm>
        </p:grpSpPr>
        <p:pic>
          <p:nvPicPr>
            <p:cNvPr id="490" name="Picture 37" descr="laptop_keyboar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109064" flipH="1">
              <a:off x="4420" y="1108"/>
              <a:ext cx="52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 name="Freeform 38"/>
            <p:cNvSpPr/>
            <p:nvPr/>
          </p:nvSpPr>
          <p:spPr bwMode="auto">
            <a:xfrm>
              <a:off x="4595" y="888"/>
              <a:ext cx="424" cy="297"/>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pic>
          <p:nvPicPr>
            <p:cNvPr id="492" name="Picture 39" descr="scre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6" y="895"/>
              <a:ext cx="38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3" name="Freeform 40"/>
            <p:cNvSpPr/>
            <p:nvPr/>
          </p:nvSpPr>
          <p:spPr bwMode="auto">
            <a:xfrm>
              <a:off x="4672" y="879"/>
              <a:ext cx="359" cy="5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494" name="Freeform 41"/>
            <p:cNvSpPr/>
            <p:nvPr/>
          </p:nvSpPr>
          <p:spPr bwMode="auto">
            <a:xfrm>
              <a:off x="4591" y="878"/>
              <a:ext cx="100" cy="230"/>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495" name="Freeform 42"/>
            <p:cNvSpPr/>
            <p:nvPr/>
          </p:nvSpPr>
          <p:spPr bwMode="auto">
            <a:xfrm>
              <a:off x="4921" y="920"/>
              <a:ext cx="108" cy="265"/>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496" name="Freeform 43"/>
            <p:cNvSpPr/>
            <p:nvPr/>
          </p:nvSpPr>
          <p:spPr bwMode="auto">
            <a:xfrm>
              <a:off x="4590" y="1097"/>
              <a:ext cx="394" cy="89"/>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497" name="Freeform 44"/>
            <p:cNvSpPr/>
            <p:nvPr/>
          </p:nvSpPr>
          <p:spPr bwMode="auto">
            <a:xfrm>
              <a:off x="4933" y="922"/>
              <a:ext cx="101" cy="266"/>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498" name="Freeform 45"/>
            <p:cNvSpPr/>
            <p:nvPr/>
          </p:nvSpPr>
          <p:spPr bwMode="auto">
            <a:xfrm>
              <a:off x="4590" y="1109"/>
              <a:ext cx="351" cy="88"/>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nvGrpSpPr>
            <p:cNvPr id="499" name="Group 46"/>
            <p:cNvGrpSpPr/>
            <p:nvPr/>
          </p:nvGrpSpPr>
          <p:grpSpPr bwMode="auto">
            <a:xfrm>
              <a:off x="4584" y="1203"/>
              <a:ext cx="119" cy="53"/>
              <a:chOff x="1740" y="2642"/>
              <a:chExt cx="752" cy="327"/>
            </a:xfrm>
          </p:grpSpPr>
          <p:sp>
            <p:nvSpPr>
              <p:cNvPr id="506" name="Freeform 47"/>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07" name="Freeform 48"/>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08" name="Freeform 49"/>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rgbClr val="00CC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09" name="Freeform 50"/>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10" name="Freeform 51"/>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rgbClr val="00CC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11" name="Freeform 52"/>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sp>
          <p:nvSpPr>
            <p:cNvPr id="500" name="Freeform 53"/>
            <p:cNvSpPr/>
            <p:nvPr/>
          </p:nvSpPr>
          <p:spPr bwMode="auto">
            <a:xfrm>
              <a:off x="4788" y="1211"/>
              <a:ext cx="144" cy="116"/>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01" name="Freeform 54"/>
            <p:cNvSpPr/>
            <p:nvPr/>
          </p:nvSpPr>
          <p:spPr bwMode="auto">
            <a:xfrm>
              <a:off x="4420" y="1220"/>
              <a:ext cx="369" cy="10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02" name="Freeform 55"/>
            <p:cNvSpPr/>
            <p:nvPr/>
          </p:nvSpPr>
          <p:spPr bwMode="auto">
            <a:xfrm>
              <a:off x="4420" y="1201"/>
              <a:ext cx="4" cy="21"/>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03" name="Freeform 56"/>
            <p:cNvSpPr/>
            <p:nvPr/>
          </p:nvSpPr>
          <p:spPr bwMode="auto">
            <a:xfrm>
              <a:off x="4421" y="1114"/>
              <a:ext cx="171" cy="88"/>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04" name="Freeform 57"/>
            <p:cNvSpPr/>
            <p:nvPr/>
          </p:nvSpPr>
          <p:spPr bwMode="auto">
            <a:xfrm>
              <a:off x="4432" y="1205"/>
              <a:ext cx="350" cy="102"/>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05" name="Freeform 58"/>
            <p:cNvSpPr/>
            <p:nvPr/>
          </p:nvSpPr>
          <p:spPr bwMode="auto">
            <a:xfrm flipV="1">
              <a:off x="4782" y="1198"/>
              <a:ext cx="142" cy="10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grpSp>
        <p:nvGrpSpPr>
          <p:cNvPr id="512" name="Group 60"/>
          <p:cNvGrpSpPr/>
          <p:nvPr/>
        </p:nvGrpSpPr>
        <p:grpSpPr bwMode="auto">
          <a:xfrm>
            <a:off x="3355595" y="2119829"/>
            <a:ext cx="251222" cy="402431"/>
            <a:chOff x="4140" y="429"/>
            <a:chExt cx="1425" cy="2396"/>
          </a:xfrm>
        </p:grpSpPr>
        <p:sp>
          <p:nvSpPr>
            <p:cNvPr id="513" name="Freeform 61"/>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14" name="Rectangle 62"/>
            <p:cNvSpPr>
              <a:spLocks noChangeArrowheads="1"/>
            </p:cNvSpPr>
            <p:nvPr/>
          </p:nvSpPr>
          <p:spPr bwMode="auto">
            <a:xfrm>
              <a:off x="4208" y="429"/>
              <a:ext cx="1047"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15" name="Freeform 63"/>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16" name="Freeform 64"/>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17" name="Rectangle 65"/>
            <p:cNvSpPr>
              <a:spLocks noChangeArrowheads="1"/>
            </p:cNvSpPr>
            <p:nvPr/>
          </p:nvSpPr>
          <p:spPr bwMode="auto">
            <a:xfrm>
              <a:off x="4214" y="691"/>
              <a:ext cx="594" cy="50"/>
            </a:xfrm>
            <a:prstGeom prst="rect">
              <a:avLst/>
            </a:prstGeom>
            <a:solidFill>
              <a:srgbClr val="000000"/>
            </a:solidFill>
            <a:ln w="9525">
              <a:solidFill>
                <a:srgbClr val="000000"/>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grpSp>
          <p:nvGrpSpPr>
            <p:cNvPr id="518" name="Group 66"/>
            <p:cNvGrpSpPr/>
            <p:nvPr/>
          </p:nvGrpSpPr>
          <p:grpSpPr bwMode="auto">
            <a:xfrm>
              <a:off x="4749" y="668"/>
              <a:ext cx="581" cy="145"/>
              <a:chOff x="614" y="2568"/>
              <a:chExt cx="725" cy="139"/>
            </a:xfrm>
          </p:grpSpPr>
          <p:sp>
            <p:nvSpPr>
              <p:cNvPr id="543" name="AutoShape 67"/>
              <p:cNvSpPr>
                <a:spLocks noChangeArrowheads="1"/>
              </p:cNvSpPr>
              <p:nvPr/>
            </p:nvSpPr>
            <p:spPr bwMode="auto">
              <a:xfrm>
                <a:off x="613" y="2570"/>
                <a:ext cx="725" cy="136"/>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44" name="AutoShape 68"/>
              <p:cNvSpPr>
                <a:spLocks noChangeArrowheads="1"/>
              </p:cNvSpPr>
              <p:nvPr/>
            </p:nvSpPr>
            <p:spPr bwMode="auto">
              <a:xfrm>
                <a:off x="629" y="2584"/>
                <a:ext cx="691"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grpSp>
        <p:sp>
          <p:nvSpPr>
            <p:cNvPr id="519" name="Rectangle 69"/>
            <p:cNvSpPr>
              <a:spLocks noChangeArrowheads="1"/>
            </p:cNvSpPr>
            <p:nvPr/>
          </p:nvSpPr>
          <p:spPr bwMode="auto">
            <a:xfrm>
              <a:off x="4221" y="1017"/>
              <a:ext cx="601" cy="50"/>
            </a:xfrm>
            <a:prstGeom prst="rect">
              <a:avLst/>
            </a:prstGeom>
            <a:solidFill>
              <a:srgbClr val="000000"/>
            </a:solidFill>
            <a:ln w="9525">
              <a:solidFill>
                <a:srgbClr val="000000"/>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grpSp>
          <p:nvGrpSpPr>
            <p:cNvPr id="520" name="Group 70"/>
            <p:cNvGrpSpPr/>
            <p:nvPr/>
          </p:nvGrpSpPr>
          <p:grpSpPr bwMode="auto">
            <a:xfrm>
              <a:off x="4747" y="994"/>
              <a:ext cx="581" cy="134"/>
              <a:chOff x="614" y="2568"/>
              <a:chExt cx="725" cy="139"/>
            </a:xfrm>
          </p:grpSpPr>
          <p:sp>
            <p:nvSpPr>
              <p:cNvPr id="541" name="AutoShape 71"/>
              <p:cNvSpPr>
                <a:spLocks noChangeArrowheads="1"/>
              </p:cNvSpPr>
              <p:nvPr/>
            </p:nvSpPr>
            <p:spPr bwMode="auto">
              <a:xfrm>
                <a:off x="615" y="2570"/>
                <a:ext cx="725"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42" name="AutoShape 72"/>
              <p:cNvSpPr>
                <a:spLocks noChangeArrowheads="1"/>
              </p:cNvSpPr>
              <p:nvPr/>
            </p:nvSpPr>
            <p:spPr bwMode="auto">
              <a:xfrm>
                <a:off x="632" y="2585"/>
                <a:ext cx="691"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grpSp>
        <p:sp>
          <p:nvSpPr>
            <p:cNvPr id="521" name="Rectangle 73"/>
            <p:cNvSpPr>
              <a:spLocks noChangeArrowheads="1"/>
            </p:cNvSpPr>
            <p:nvPr/>
          </p:nvSpPr>
          <p:spPr bwMode="auto">
            <a:xfrm>
              <a:off x="4214" y="1358"/>
              <a:ext cx="601" cy="50"/>
            </a:xfrm>
            <a:prstGeom prst="rect">
              <a:avLst/>
            </a:prstGeom>
            <a:solidFill>
              <a:srgbClr val="000000"/>
            </a:solidFill>
            <a:ln w="9525">
              <a:solidFill>
                <a:srgbClr val="000000"/>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22" name="Rectangle 74"/>
            <p:cNvSpPr>
              <a:spLocks noChangeArrowheads="1"/>
            </p:cNvSpPr>
            <p:nvPr/>
          </p:nvSpPr>
          <p:spPr bwMode="auto">
            <a:xfrm>
              <a:off x="4228" y="1655"/>
              <a:ext cx="594" cy="50"/>
            </a:xfrm>
            <a:prstGeom prst="rect">
              <a:avLst/>
            </a:prstGeom>
            <a:solidFill>
              <a:srgbClr val="000000"/>
            </a:solidFill>
            <a:ln w="9525">
              <a:solidFill>
                <a:srgbClr val="000000"/>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grpSp>
          <p:nvGrpSpPr>
            <p:cNvPr id="523" name="Group 75"/>
            <p:cNvGrpSpPr/>
            <p:nvPr/>
          </p:nvGrpSpPr>
          <p:grpSpPr bwMode="auto">
            <a:xfrm>
              <a:off x="4735" y="1627"/>
              <a:ext cx="582" cy="151"/>
              <a:chOff x="614" y="2568"/>
              <a:chExt cx="725" cy="139"/>
            </a:xfrm>
          </p:grpSpPr>
          <p:sp>
            <p:nvSpPr>
              <p:cNvPr id="539" name="AutoShape 76"/>
              <p:cNvSpPr>
                <a:spLocks noChangeArrowheads="1"/>
              </p:cNvSpPr>
              <p:nvPr/>
            </p:nvSpPr>
            <p:spPr bwMode="auto">
              <a:xfrm>
                <a:off x="613" y="2568"/>
                <a:ext cx="724"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40" name="AutoShape 77"/>
              <p:cNvSpPr>
                <a:spLocks noChangeArrowheads="1"/>
              </p:cNvSpPr>
              <p:nvPr/>
            </p:nvSpPr>
            <p:spPr bwMode="auto">
              <a:xfrm>
                <a:off x="630" y="2581"/>
                <a:ext cx="690"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grpSp>
        <p:sp>
          <p:nvSpPr>
            <p:cNvPr id="524" name="Freeform 78"/>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nvGrpSpPr>
            <p:cNvPr id="525" name="Group 79"/>
            <p:cNvGrpSpPr/>
            <p:nvPr/>
          </p:nvGrpSpPr>
          <p:grpSpPr bwMode="auto">
            <a:xfrm>
              <a:off x="4739" y="1327"/>
              <a:ext cx="582" cy="139"/>
              <a:chOff x="614" y="2568"/>
              <a:chExt cx="725" cy="139"/>
            </a:xfrm>
          </p:grpSpPr>
          <p:sp>
            <p:nvSpPr>
              <p:cNvPr id="537" name="AutoShape 80"/>
              <p:cNvSpPr>
                <a:spLocks noChangeArrowheads="1"/>
              </p:cNvSpPr>
              <p:nvPr/>
            </p:nvSpPr>
            <p:spPr bwMode="auto">
              <a:xfrm>
                <a:off x="617" y="2570"/>
                <a:ext cx="724" cy="135"/>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38" name="AutoShape 81"/>
              <p:cNvSpPr>
                <a:spLocks noChangeArrowheads="1"/>
              </p:cNvSpPr>
              <p:nvPr/>
            </p:nvSpPr>
            <p:spPr bwMode="auto">
              <a:xfrm>
                <a:off x="633" y="2584"/>
                <a:ext cx="690"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grpSp>
        <p:sp>
          <p:nvSpPr>
            <p:cNvPr id="526" name="Rectangle 82"/>
            <p:cNvSpPr>
              <a:spLocks noChangeArrowheads="1"/>
            </p:cNvSpPr>
            <p:nvPr/>
          </p:nvSpPr>
          <p:spPr bwMode="auto">
            <a:xfrm>
              <a:off x="5248" y="429"/>
              <a:ext cx="68"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27" name="Freeform 83"/>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28" name="Freeform 84"/>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29" name="Oval 85"/>
            <p:cNvSpPr>
              <a:spLocks noChangeArrowheads="1"/>
            </p:cNvSpPr>
            <p:nvPr/>
          </p:nvSpPr>
          <p:spPr bwMode="auto">
            <a:xfrm>
              <a:off x="5518" y="2612"/>
              <a:ext cx="47" cy="92"/>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30" name="Freeform 86"/>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31" name="AutoShape 87"/>
            <p:cNvSpPr>
              <a:spLocks noChangeArrowheads="1"/>
            </p:cNvSpPr>
            <p:nvPr/>
          </p:nvSpPr>
          <p:spPr bwMode="auto">
            <a:xfrm>
              <a:off x="4140" y="2676"/>
              <a:ext cx="1202" cy="149"/>
            </a:xfrm>
            <a:prstGeom prst="roundRect">
              <a:avLst>
                <a:gd name="adj" fmla="val 50000"/>
              </a:avLst>
            </a:prstGeom>
            <a:solidFill>
              <a:srgbClr val="DDDDDD"/>
            </a:solidFill>
            <a:ln w="9525">
              <a:solidFill>
                <a:srgbClr val="000000"/>
              </a:solidFill>
              <a:rou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32" name="AutoShape 88"/>
            <p:cNvSpPr>
              <a:spLocks noChangeArrowheads="1"/>
            </p:cNvSpPr>
            <p:nvPr/>
          </p:nvSpPr>
          <p:spPr bwMode="auto">
            <a:xfrm>
              <a:off x="4208" y="2712"/>
              <a:ext cx="1067" cy="78"/>
            </a:xfrm>
            <a:prstGeom prst="roundRect">
              <a:avLst>
                <a:gd name="adj" fmla="val 50000"/>
              </a:avLst>
            </a:prstGeom>
            <a:gradFill rotWithShape="1">
              <a:gsLst>
                <a:gs pos="0">
                  <a:srgbClr val="000000"/>
                </a:gs>
                <a:gs pos="100000">
                  <a:srgbClr val="808080"/>
                </a:gs>
              </a:gsLst>
              <a:lin ang="0" scaled="1"/>
            </a:gradFill>
            <a:ln w="9525">
              <a:solidFill>
                <a:srgbClr val="000000"/>
              </a:solidFill>
              <a:rou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33" name="Oval 89"/>
            <p:cNvSpPr>
              <a:spLocks noChangeArrowheads="1"/>
            </p:cNvSpPr>
            <p:nvPr/>
          </p:nvSpPr>
          <p:spPr bwMode="auto">
            <a:xfrm>
              <a:off x="4309" y="2385"/>
              <a:ext cx="155"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34" name="Oval 90"/>
            <p:cNvSpPr>
              <a:spLocks noChangeArrowheads="1"/>
            </p:cNvSpPr>
            <p:nvPr/>
          </p:nvSpPr>
          <p:spPr bwMode="auto">
            <a:xfrm>
              <a:off x="4484" y="2385"/>
              <a:ext cx="162"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FF0000"/>
                </a:solidFill>
                <a:effectLst/>
                <a:uLnTx/>
                <a:uFillTx/>
                <a:latin typeface="Tahoma" panose="020B0604030504040204" pitchFamily="34" charset="0"/>
                <a:ea typeface="MS PGothic" panose="020B0600070205080204" pitchFamily="34" charset="-128"/>
                <a:cs typeface="Arial" panose="020B0604020202020204" pitchFamily="34" charset="0"/>
              </a:endParaRPr>
            </a:p>
          </p:txBody>
        </p:sp>
        <p:sp>
          <p:nvSpPr>
            <p:cNvPr id="535" name="Oval 91"/>
            <p:cNvSpPr>
              <a:spLocks noChangeArrowheads="1"/>
            </p:cNvSpPr>
            <p:nvPr/>
          </p:nvSpPr>
          <p:spPr bwMode="auto">
            <a:xfrm>
              <a:off x="4660" y="2378"/>
              <a:ext cx="162"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36" name="Rectangle 92"/>
            <p:cNvSpPr>
              <a:spLocks noChangeArrowheads="1"/>
            </p:cNvSpPr>
            <p:nvPr/>
          </p:nvSpPr>
          <p:spPr bwMode="auto">
            <a:xfrm>
              <a:off x="5065" y="1833"/>
              <a:ext cx="81" cy="766"/>
            </a:xfrm>
            <a:prstGeom prst="rect">
              <a:avLst/>
            </a:prstGeom>
            <a:solidFill>
              <a:srgbClr val="292929"/>
            </a:solidFill>
            <a:ln w="9525">
              <a:solidFill>
                <a:srgbClr val="000000"/>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grpSp>
      <p:grpSp>
        <p:nvGrpSpPr>
          <p:cNvPr id="545" name="Group 544"/>
          <p:cNvGrpSpPr/>
          <p:nvPr/>
        </p:nvGrpSpPr>
        <p:grpSpPr bwMode="auto">
          <a:xfrm>
            <a:off x="4696240" y="2174597"/>
            <a:ext cx="1905000" cy="550069"/>
            <a:chOff x="7333086" y="2736938"/>
            <a:chExt cx="2539755" cy="733428"/>
          </a:xfrm>
        </p:grpSpPr>
        <p:sp>
          <p:nvSpPr>
            <p:cNvPr id="546" name="Rectangle 2"/>
            <p:cNvSpPr>
              <a:spLocks noChangeArrowheads="1"/>
            </p:cNvSpPr>
            <p:nvPr/>
          </p:nvSpPr>
          <p:spPr bwMode="auto">
            <a:xfrm>
              <a:off x="7333086" y="2736938"/>
              <a:ext cx="2521866" cy="733428"/>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120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47" name="TextBox 1"/>
            <p:cNvSpPr txBox="1">
              <a:spLocks noChangeArrowheads="1"/>
            </p:cNvSpPr>
            <p:nvPr/>
          </p:nvSpPr>
          <p:spPr bwMode="auto">
            <a:xfrm>
              <a:off x="7344918" y="2797391"/>
              <a:ext cx="2527923" cy="613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200" b="0" i="0" u="none" strike="noStrike" kern="1200" cap="none" spc="0" normalizeH="0" baseline="0" noProof="0" dirty="0">
                  <a:ln>
                    <a:noFill/>
                  </a:ln>
                  <a:solidFill>
                    <a:srgbClr val="FF0000"/>
                  </a:solidFill>
                  <a:effectLst/>
                  <a:uLnTx/>
                  <a:uFillTx/>
                  <a:latin typeface="Tahoma" panose="020B0604030504040204" pitchFamily="34" charset="0"/>
                  <a:ea typeface="MS PGothic" panose="020B0600070205080204" pitchFamily="34" charset="-128"/>
                  <a:cs typeface="+mn-cs"/>
                </a:rPr>
                <a:t>Broadcast: is there a DHCP server out there?</a:t>
              </a:r>
              <a:endParaRPr kumimoji="0" lang="en-US" altLang="en-US" sz="1200" b="0" i="0" u="none" strike="noStrike" kern="1200" cap="none" spc="0" normalizeH="0" baseline="0" noProof="0" dirty="0">
                <a:ln>
                  <a:noFill/>
                </a:ln>
                <a:solidFill>
                  <a:srgbClr val="FF0000"/>
                </a:solidFill>
                <a:effectLst/>
                <a:uLnTx/>
                <a:uFillTx/>
                <a:latin typeface="Tahoma" panose="020B0604030504040204" pitchFamily="34" charset="0"/>
                <a:ea typeface="MS PGothic" panose="020B0600070205080204" pitchFamily="34" charset="-128"/>
                <a:cs typeface="+mn-cs"/>
              </a:endParaRPr>
            </a:p>
          </p:txBody>
        </p:sp>
      </p:grpSp>
      <p:sp>
        <p:nvSpPr>
          <p:cNvPr id="93" name="Slide Number Placeholder 3"/>
          <p:cNvSpPr>
            <a:spLocks noGrp="1"/>
          </p:cNvSpPr>
          <p:nvPr>
            <p:ph type="sldNum" sz="quarter" idx="4"/>
          </p:nvPr>
        </p:nvSpPr>
        <p:spPr>
          <a:xfrm>
            <a:off x="6914712" y="5689567"/>
            <a:ext cx="2057400" cy="273844"/>
          </a:xfrm>
        </p:spPr>
        <p:txBody>
          <a:bodyPr/>
          <a:lstStyle/>
          <a:p>
            <a:r>
              <a:rPr lang="en-US" sz="620" dirty="0"/>
              <a:t>Network Layer: 4-</a:t>
            </a:r>
            <a:fld id="{C4204591-24BD-A542-B9D5-F8D8A88D2FEE}" type="slidenum">
              <a:rPr lang="en-US" sz="620" smtClean="0"/>
            </a:fld>
            <a:endParaRPr lang="en-US" sz="62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72"/>
                                        </p:tgtEl>
                                        <p:attrNameLst>
                                          <p:attrName>style.visibility</p:attrName>
                                        </p:attrNameLst>
                                      </p:cBhvr>
                                      <p:to>
                                        <p:strVal val="visible"/>
                                      </p:to>
                                    </p:set>
                                    <p:animEffect transition="in" filter="wipe(right)">
                                      <p:cBhvr>
                                        <p:cTn id="7" dur="500"/>
                                        <p:tgtEl>
                                          <p:spTgt spid="472"/>
                                        </p:tgtEl>
                                      </p:cBhvr>
                                    </p:animEffect>
                                  </p:childTnLst>
                                </p:cTn>
                              </p:par>
                              <p:par>
                                <p:cTn id="8" presetID="9" presetClass="entr" presetSubtype="0" fill="hold" nodeType="withEffect">
                                  <p:stCondLst>
                                    <p:cond delay="0"/>
                                  </p:stCondLst>
                                  <p:childTnLst>
                                    <p:set>
                                      <p:cBhvr>
                                        <p:cTn id="9" dur="1" fill="hold">
                                          <p:stCondLst>
                                            <p:cond delay="0"/>
                                          </p:stCondLst>
                                        </p:cTn>
                                        <p:tgtEl>
                                          <p:spTgt spid="545"/>
                                        </p:tgtEl>
                                        <p:attrNameLst>
                                          <p:attrName>style.visibility</p:attrName>
                                        </p:attrNameLst>
                                      </p:cBhvr>
                                      <p:to>
                                        <p:strVal val="visible"/>
                                      </p:to>
                                    </p:set>
                                    <p:animEffect transition="in" filter="dissolve">
                                      <p:cBhvr>
                                        <p:cTn id="10" dur="500"/>
                                        <p:tgtEl>
                                          <p:spTgt spid="545"/>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nodeType="clickEffect">
                                  <p:stCondLst>
                                    <p:cond delay="0"/>
                                  </p:stCondLst>
                                  <p:childTnLst>
                                    <p:animEffect transition="out" filter="dissolve">
                                      <p:cBhvr>
                                        <p:cTn id="14" dur="500"/>
                                        <p:tgtEl>
                                          <p:spTgt spid="545"/>
                                        </p:tgtEl>
                                      </p:cBhvr>
                                    </p:animEffect>
                                    <p:set>
                                      <p:cBhvr>
                                        <p:cTn id="15" dur="1" fill="hold">
                                          <p:stCondLst>
                                            <p:cond delay="499"/>
                                          </p:stCondLst>
                                        </p:cTn>
                                        <p:tgtEl>
                                          <p:spTgt spid="5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41DF462-FF0C-4126-AE5E-2E79675D0AFF}"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7"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147" name="灯片编号占位符 5"/>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6148" name="Rectangle 3"/>
          <p:cNvSpPr/>
          <p:nvPr/>
        </p:nvSpPr>
        <p:spPr>
          <a:xfrm>
            <a:off x="1600200" y="1524000"/>
            <a:ext cx="1295400" cy="5334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en-US" altLang="zh-TW" sz="1600" dirty="0">
                <a:latin typeface="Times New Roman" panose="02020603050405020304" pitchFamily="18" charset="0"/>
                <a:ea typeface="PMingLiU" pitchFamily="18" charset="-120"/>
              </a:rPr>
              <a:t>Application</a:t>
            </a:r>
            <a:endParaRPr lang="en-US" altLang="zh-TW" sz="1600" dirty="0">
              <a:latin typeface="Times New Roman" panose="02020603050405020304" pitchFamily="18" charset="0"/>
              <a:ea typeface="PMingLiU" pitchFamily="18" charset="-120"/>
            </a:endParaRPr>
          </a:p>
        </p:txBody>
      </p:sp>
      <p:sp>
        <p:nvSpPr>
          <p:cNvPr id="6149" name="Rectangle 4"/>
          <p:cNvSpPr/>
          <p:nvPr/>
        </p:nvSpPr>
        <p:spPr>
          <a:xfrm>
            <a:off x="1600200" y="2286000"/>
            <a:ext cx="1295400" cy="5334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en-US" altLang="zh-TW" sz="1600" dirty="0">
                <a:latin typeface="Times New Roman" panose="02020603050405020304" pitchFamily="18" charset="0"/>
                <a:ea typeface="PMingLiU" pitchFamily="18" charset="-120"/>
              </a:rPr>
              <a:t>Presentation</a:t>
            </a:r>
            <a:endParaRPr lang="en-US" altLang="zh-TW" sz="1600" dirty="0">
              <a:latin typeface="Times New Roman" panose="02020603050405020304" pitchFamily="18" charset="0"/>
              <a:ea typeface="PMingLiU" pitchFamily="18" charset="-120"/>
            </a:endParaRPr>
          </a:p>
        </p:txBody>
      </p:sp>
      <p:sp>
        <p:nvSpPr>
          <p:cNvPr id="6150" name="Rectangle 5"/>
          <p:cNvSpPr/>
          <p:nvPr/>
        </p:nvSpPr>
        <p:spPr>
          <a:xfrm>
            <a:off x="1600200" y="3048000"/>
            <a:ext cx="1295400" cy="5334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en-US" altLang="zh-TW" sz="1600" dirty="0">
                <a:latin typeface="Times New Roman" panose="02020603050405020304" pitchFamily="18" charset="0"/>
                <a:ea typeface="PMingLiU" pitchFamily="18" charset="-120"/>
              </a:rPr>
              <a:t>Session</a:t>
            </a:r>
            <a:endParaRPr lang="en-US" altLang="zh-TW" sz="1600" dirty="0">
              <a:latin typeface="Times New Roman" panose="02020603050405020304" pitchFamily="18" charset="0"/>
              <a:ea typeface="PMingLiU" pitchFamily="18" charset="-120"/>
            </a:endParaRPr>
          </a:p>
        </p:txBody>
      </p:sp>
      <p:sp>
        <p:nvSpPr>
          <p:cNvPr id="6151" name="Rectangle 6"/>
          <p:cNvSpPr/>
          <p:nvPr/>
        </p:nvSpPr>
        <p:spPr>
          <a:xfrm>
            <a:off x="1600200" y="3810000"/>
            <a:ext cx="1295400" cy="5334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en-US" altLang="zh-TW" sz="1600" dirty="0">
                <a:latin typeface="Times New Roman" panose="02020603050405020304" pitchFamily="18" charset="0"/>
                <a:ea typeface="PMingLiU" pitchFamily="18" charset="-120"/>
              </a:rPr>
              <a:t>Transport</a:t>
            </a:r>
            <a:endParaRPr lang="en-US" altLang="zh-TW" sz="1600" dirty="0">
              <a:latin typeface="Times New Roman" panose="02020603050405020304" pitchFamily="18" charset="0"/>
              <a:ea typeface="PMingLiU" pitchFamily="18" charset="-120"/>
            </a:endParaRPr>
          </a:p>
        </p:txBody>
      </p:sp>
      <p:sp>
        <p:nvSpPr>
          <p:cNvPr id="6152" name="Rectangle 7"/>
          <p:cNvSpPr/>
          <p:nvPr/>
        </p:nvSpPr>
        <p:spPr>
          <a:xfrm>
            <a:off x="1600200" y="4572000"/>
            <a:ext cx="1295400" cy="5334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en-US" altLang="zh-TW" sz="1600" dirty="0">
                <a:latin typeface="Times New Roman" panose="02020603050405020304" pitchFamily="18" charset="0"/>
                <a:ea typeface="PMingLiU" pitchFamily="18" charset="-120"/>
              </a:rPr>
              <a:t>Network</a:t>
            </a:r>
            <a:endParaRPr lang="en-US" altLang="zh-TW" sz="1600" dirty="0">
              <a:latin typeface="Times New Roman" panose="02020603050405020304" pitchFamily="18" charset="0"/>
              <a:ea typeface="PMingLiU" pitchFamily="18" charset="-120"/>
            </a:endParaRPr>
          </a:p>
        </p:txBody>
      </p:sp>
      <p:sp>
        <p:nvSpPr>
          <p:cNvPr id="6153" name="Rectangle 8"/>
          <p:cNvSpPr/>
          <p:nvPr/>
        </p:nvSpPr>
        <p:spPr>
          <a:xfrm>
            <a:off x="1600200" y="5334000"/>
            <a:ext cx="1295400" cy="5334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en-US" altLang="zh-TW" sz="1600" dirty="0">
                <a:latin typeface="Times New Roman" panose="02020603050405020304" pitchFamily="18" charset="0"/>
                <a:ea typeface="PMingLiU" pitchFamily="18" charset="-120"/>
              </a:rPr>
              <a:t>Data Link</a:t>
            </a:r>
            <a:endParaRPr lang="en-US" altLang="zh-TW" sz="1600" dirty="0">
              <a:latin typeface="Times New Roman" panose="02020603050405020304" pitchFamily="18" charset="0"/>
              <a:ea typeface="PMingLiU" pitchFamily="18" charset="-120"/>
            </a:endParaRPr>
          </a:p>
        </p:txBody>
      </p:sp>
      <p:sp>
        <p:nvSpPr>
          <p:cNvPr id="6154" name="Rectangle 9"/>
          <p:cNvSpPr/>
          <p:nvPr/>
        </p:nvSpPr>
        <p:spPr>
          <a:xfrm>
            <a:off x="1600200" y="6096000"/>
            <a:ext cx="1295400" cy="5334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en-US" altLang="zh-TW" sz="1600" dirty="0">
                <a:latin typeface="Times New Roman" panose="02020603050405020304" pitchFamily="18" charset="0"/>
                <a:ea typeface="PMingLiU" pitchFamily="18" charset="-120"/>
              </a:rPr>
              <a:t>Physical</a:t>
            </a:r>
            <a:endParaRPr lang="en-US" altLang="zh-TW" sz="1600" dirty="0">
              <a:latin typeface="Times New Roman" panose="02020603050405020304" pitchFamily="18" charset="0"/>
              <a:ea typeface="PMingLiU" pitchFamily="18" charset="-120"/>
            </a:endParaRPr>
          </a:p>
        </p:txBody>
      </p:sp>
      <p:cxnSp>
        <p:nvCxnSpPr>
          <p:cNvPr id="6155" name="AutoShape 10"/>
          <p:cNvCxnSpPr>
            <a:stCxn id="6148" idx="2"/>
            <a:endCxn id="6149" idx="0"/>
          </p:cNvCxnSpPr>
          <p:nvPr/>
        </p:nvCxnSpPr>
        <p:spPr>
          <a:xfrm>
            <a:off x="2247900" y="2057400"/>
            <a:ext cx="0" cy="228600"/>
          </a:xfrm>
          <a:prstGeom prst="straightConnector1">
            <a:avLst/>
          </a:prstGeom>
          <a:ln w="9525" cap="flat" cmpd="sng">
            <a:solidFill>
              <a:schemeClr val="tx1"/>
            </a:solidFill>
            <a:prstDash val="solid"/>
            <a:round/>
            <a:headEnd type="triangle" w="med" len="med"/>
            <a:tailEnd type="triangle" w="med" len="med"/>
          </a:ln>
        </p:spPr>
      </p:cxnSp>
      <p:cxnSp>
        <p:nvCxnSpPr>
          <p:cNvPr id="6156" name="AutoShape 11"/>
          <p:cNvCxnSpPr>
            <a:stCxn id="6149" idx="2"/>
            <a:endCxn id="6150" idx="0"/>
          </p:cNvCxnSpPr>
          <p:nvPr/>
        </p:nvCxnSpPr>
        <p:spPr>
          <a:xfrm>
            <a:off x="2247900" y="2819400"/>
            <a:ext cx="0" cy="228600"/>
          </a:xfrm>
          <a:prstGeom prst="straightConnector1">
            <a:avLst/>
          </a:prstGeom>
          <a:ln w="9525" cap="flat" cmpd="sng">
            <a:solidFill>
              <a:schemeClr val="tx1"/>
            </a:solidFill>
            <a:prstDash val="solid"/>
            <a:round/>
            <a:headEnd type="triangle" w="med" len="med"/>
            <a:tailEnd type="triangle" w="med" len="med"/>
          </a:ln>
        </p:spPr>
      </p:cxnSp>
      <p:cxnSp>
        <p:nvCxnSpPr>
          <p:cNvPr id="6157" name="AutoShape 12"/>
          <p:cNvCxnSpPr>
            <a:stCxn id="6150" idx="2"/>
            <a:endCxn id="6151" idx="0"/>
          </p:cNvCxnSpPr>
          <p:nvPr/>
        </p:nvCxnSpPr>
        <p:spPr>
          <a:xfrm>
            <a:off x="2247900" y="3581400"/>
            <a:ext cx="0" cy="228600"/>
          </a:xfrm>
          <a:prstGeom prst="straightConnector1">
            <a:avLst/>
          </a:prstGeom>
          <a:ln w="9525" cap="flat" cmpd="sng">
            <a:solidFill>
              <a:schemeClr val="tx1"/>
            </a:solidFill>
            <a:prstDash val="solid"/>
            <a:round/>
            <a:headEnd type="triangle" w="med" len="med"/>
            <a:tailEnd type="triangle" w="med" len="med"/>
          </a:ln>
        </p:spPr>
      </p:cxnSp>
      <p:cxnSp>
        <p:nvCxnSpPr>
          <p:cNvPr id="6158" name="AutoShape 13"/>
          <p:cNvCxnSpPr>
            <a:stCxn id="6151" idx="2"/>
            <a:endCxn id="6152" idx="0"/>
          </p:cNvCxnSpPr>
          <p:nvPr/>
        </p:nvCxnSpPr>
        <p:spPr>
          <a:xfrm>
            <a:off x="2247900" y="4343400"/>
            <a:ext cx="0" cy="228600"/>
          </a:xfrm>
          <a:prstGeom prst="straightConnector1">
            <a:avLst/>
          </a:prstGeom>
          <a:ln w="9525" cap="flat" cmpd="sng">
            <a:solidFill>
              <a:schemeClr val="tx1"/>
            </a:solidFill>
            <a:prstDash val="solid"/>
            <a:round/>
            <a:headEnd type="triangle" w="med" len="med"/>
            <a:tailEnd type="triangle" w="med" len="med"/>
          </a:ln>
        </p:spPr>
      </p:cxnSp>
      <p:cxnSp>
        <p:nvCxnSpPr>
          <p:cNvPr id="6159" name="AutoShape 14"/>
          <p:cNvCxnSpPr>
            <a:stCxn id="6152" idx="2"/>
            <a:endCxn id="6153" idx="0"/>
          </p:cNvCxnSpPr>
          <p:nvPr/>
        </p:nvCxnSpPr>
        <p:spPr>
          <a:xfrm>
            <a:off x="2247900" y="5105400"/>
            <a:ext cx="0" cy="228600"/>
          </a:xfrm>
          <a:prstGeom prst="straightConnector1">
            <a:avLst/>
          </a:prstGeom>
          <a:ln w="9525" cap="flat" cmpd="sng">
            <a:solidFill>
              <a:schemeClr val="tx1"/>
            </a:solidFill>
            <a:prstDash val="solid"/>
            <a:round/>
            <a:headEnd type="triangle" w="med" len="med"/>
            <a:tailEnd type="triangle" w="med" len="med"/>
          </a:ln>
        </p:spPr>
      </p:cxnSp>
      <p:cxnSp>
        <p:nvCxnSpPr>
          <p:cNvPr id="6160" name="AutoShape 15"/>
          <p:cNvCxnSpPr>
            <a:stCxn id="6153" idx="2"/>
            <a:endCxn id="6154" idx="0"/>
          </p:cNvCxnSpPr>
          <p:nvPr/>
        </p:nvCxnSpPr>
        <p:spPr>
          <a:xfrm>
            <a:off x="2247900" y="5867400"/>
            <a:ext cx="0" cy="228600"/>
          </a:xfrm>
          <a:prstGeom prst="straightConnector1">
            <a:avLst/>
          </a:prstGeom>
          <a:ln w="9525" cap="flat" cmpd="sng">
            <a:solidFill>
              <a:schemeClr val="tx1"/>
            </a:solidFill>
            <a:prstDash val="solid"/>
            <a:round/>
            <a:headEnd type="triangle" w="med" len="med"/>
            <a:tailEnd type="triangle" w="med" len="med"/>
          </a:ln>
        </p:spPr>
      </p:cxnSp>
      <p:sp>
        <p:nvSpPr>
          <p:cNvPr id="6161" name="Text Box 16"/>
          <p:cNvSpPr txBox="1"/>
          <p:nvPr/>
        </p:nvSpPr>
        <p:spPr>
          <a:xfrm>
            <a:off x="685800" y="6172200"/>
            <a:ext cx="811213" cy="336550"/>
          </a:xfrm>
          <a:prstGeom prst="rect">
            <a:avLst/>
          </a:prstGeom>
          <a:solidFill>
            <a:schemeClr val="bg1"/>
          </a:solidFill>
          <a:ln w="9525">
            <a:noFill/>
          </a:ln>
        </p:spPr>
        <p:txBody>
          <a:bodyPr wrap="none" anchor="t" anchorCtr="0">
            <a:spAutoFit/>
          </a:bodyPr>
          <a:p>
            <a:r>
              <a:rPr lang="en-US" altLang="zh-TW" sz="1600" dirty="0">
                <a:latin typeface="Times New Roman" panose="02020603050405020304" pitchFamily="18" charset="0"/>
                <a:ea typeface="PMingLiU" pitchFamily="18" charset="-120"/>
              </a:rPr>
              <a:t>Layer 1</a:t>
            </a:r>
            <a:endParaRPr lang="en-US" altLang="zh-TW" sz="1600" dirty="0">
              <a:latin typeface="Times New Roman" panose="02020603050405020304" pitchFamily="18" charset="0"/>
              <a:ea typeface="PMingLiU" pitchFamily="18" charset="-120"/>
            </a:endParaRPr>
          </a:p>
        </p:txBody>
      </p:sp>
      <p:sp>
        <p:nvSpPr>
          <p:cNvPr id="6162" name="Text Box 17"/>
          <p:cNvSpPr txBox="1"/>
          <p:nvPr/>
        </p:nvSpPr>
        <p:spPr>
          <a:xfrm>
            <a:off x="685800" y="1600200"/>
            <a:ext cx="811213" cy="336550"/>
          </a:xfrm>
          <a:prstGeom prst="rect">
            <a:avLst/>
          </a:prstGeom>
          <a:noFill/>
          <a:ln w="9525">
            <a:noFill/>
          </a:ln>
        </p:spPr>
        <p:txBody>
          <a:bodyPr wrap="none" anchor="t" anchorCtr="0">
            <a:spAutoFit/>
          </a:bodyPr>
          <a:p>
            <a:r>
              <a:rPr lang="en-US" altLang="zh-TW" sz="1600" dirty="0">
                <a:latin typeface="Times New Roman" panose="02020603050405020304" pitchFamily="18" charset="0"/>
                <a:ea typeface="PMingLiU" pitchFamily="18" charset="-120"/>
              </a:rPr>
              <a:t>Layer 7</a:t>
            </a:r>
            <a:endParaRPr lang="en-US" altLang="zh-TW" sz="1600" dirty="0">
              <a:latin typeface="Times New Roman" panose="02020603050405020304" pitchFamily="18" charset="0"/>
              <a:ea typeface="PMingLiU" pitchFamily="18" charset="-120"/>
            </a:endParaRPr>
          </a:p>
        </p:txBody>
      </p:sp>
      <p:sp>
        <p:nvSpPr>
          <p:cNvPr id="6163" name="Text Box 18"/>
          <p:cNvSpPr txBox="1"/>
          <p:nvPr/>
        </p:nvSpPr>
        <p:spPr>
          <a:xfrm>
            <a:off x="685800" y="2362200"/>
            <a:ext cx="811213" cy="336550"/>
          </a:xfrm>
          <a:prstGeom prst="rect">
            <a:avLst/>
          </a:prstGeom>
          <a:noFill/>
          <a:ln w="9525">
            <a:noFill/>
          </a:ln>
        </p:spPr>
        <p:txBody>
          <a:bodyPr wrap="none" anchor="t" anchorCtr="0">
            <a:spAutoFit/>
          </a:bodyPr>
          <a:p>
            <a:r>
              <a:rPr lang="en-US" altLang="zh-TW" sz="1600" dirty="0">
                <a:latin typeface="Times New Roman" panose="02020603050405020304" pitchFamily="18" charset="0"/>
                <a:ea typeface="PMingLiU" pitchFamily="18" charset="-120"/>
              </a:rPr>
              <a:t>Layer 6</a:t>
            </a:r>
            <a:endParaRPr lang="en-US" altLang="zh-TW" sz="1600" dirty="0">
              <a:latin typeface="Times New Roman" panose="02020603050405020304" pitchFamily="18" charset="0"/>
              <a:ea typeface="PMingLiU" pitchFamily="18" charset="-120"/>
            </a:endParaRPr>
          </a:p>
        </p:txBody>
      </p:sp>
      <p:sp>
        <p:nvSpPr>
          <p:cNvPr id="6164" name="Text Box 19"/>
          <p:cNvSpPr txBox="1"/>
          <p:nvPr/>
        </p:nvSpPr>
        <p:spPr>
          <a:xfrm>
            <a:off x="685800" y="3124200"/>
            <a:ext cx="811213" cy="336550"/>
          </a:xfrm>
          <a:prstGeom prst="rect">
            <a:avLst/>
          </a:prstGeom>
          <a:noFill/>
          <a:ln w="9525">
            <a:noFill/>
          </a:ln>
        </p:spPr>
        <p:txBody>
          <a:bodyPr wrap="none" anchor="t" anchorCtr="0">
            <a:spAutoFit/>
          </a:bodyPr>
          <a:p>
            <a:r>
              <a:rPr lang="en-US" altLang="zh-TW" sz="1600" dirty="0">
                <a:latin typeface="Times New Roman" panose="02020603050405020304" pitchFamily="18" charset="0"/>
                <a:ea typeface="PMingLiU" pitchFamily="18" charset="-120"/>
              </a:rPr>
              <a:t>Layer 5</a:t>
            </a:r>
            <a:endParaRPr lang="en-US" altLang="zh-TW" sz="1600" dirty="0">
              <a:latin typeface="Times New Roman" panose="02020603050405020304" pitchFamily="18" charset="0"/>
              <a:ea typeface="PMingLiU" pitchFamily="18" charset="-120"/>
            </a:endParaRPr>
          </a:p>
        </p:txBody>
      </p:sp>
      <p:sp>
        <p:nvSpPr>
          <p:cNvPr id="6165" name="Text Box 20"/>
          <p:cNvSpPr txBox="1"/>
          <p:nvPr/>
        </p:nvSpPr>
        <p:spPr>
          <a:xfrm>
            <a:off x="685800" y="3886200"/>
            <a:ext cx="811213" cy="336550"/>
          </a:xfrm>
          <a:prstGeom prst="rect">
            <a:avLst/>
          </a:prstGeom>
          <a:noFill/>
          <a:ln w="9525">
            <a:noFill/>
          </a:ln>
        </p:spPr>
        <p:txBody>
          <a:bodyPr wrap="none" anchor="t" anchorCtr="0">
            <a:spAutoFit/>
          </a:bodyPr>
          <a:p>
            <a:r>
              <a:rPr lang="en-US" altLang="zh-TW" sz="1600" dirty="0">
                <a:latin typeface="Times New Roman" panose="02020603050405020304" pitchFamily="18" charset="0"/>
                <a:ea typeface="PMingLiU" pitchFamily="18" charset="-120"/>
              </a:rPr>
              <a:t>Layer 4</a:t>
            </a:r>
            <a:endParaRPr lang="en-US" altLang="zh-TW" sz="1600" dirty="0">
              <a:latin typeface="Times New Roman" panose="02020603050405020304" pitchFamily="18" charset="0"/>
              <a:ea typeface="PMingLiU" pitchFamily="18" charset="-120"/>
            </a:endParaRPr>
          </a:p>
        </p:txBody>
      </p:sp>
      <p:sp>
        <p:nvSpPr>
          <p:cNvPr id="6166" name="Text Box 21"/>
          <p:cNvSpPr txBox="1"/>
          <p:nvPr/>
        </p:nvSpPr>
        <p:spPr>
          <a:xfrm>
            <a:off x="685800" y="4648200"/>
            <a:ext cx="811213" cy="336550"/>
          </a:xfrm>
          <a:prstGeom prst="rect">
            <a:avLst/>
          </a:prstGeom>
          <a:noFill/>
          <a:ln w="9525">
            <a:noFill/>
          </a:ln>
        </p:spPr>
        <p:txBody>
          <a:bodyPr wrap="none" anchor="t" anchorCtr="0">
            <a:spAutoFit/>
          </a:bodyPr>
          <a:p>
            <a:r>
              <a:rPr lang="en-US" altLang="zh-TW" sz="1600" dirty="0">
                <a:latin typeface="Times New Roman" panose="02020603050405020304" pitchFamily="18" charset="0"/>
                <a:ea typeface="PMingLiU" pitchFamily="18" charset="-120"/>
              </a:rPr>
              <a:t>Layer 3</a:t>
            </a:r>
            <a:endParaRPr lang="en-US" altLang="zh-TW" sz="1600" dirty="0">
              <a:latin typeface="Times New Roman" panose="02020603050405020304" pitchFamily="18" charset="0"/>
              <a:ea typeface="PMingLiU" pitchFamily="18" charset="-120"/>
            </a:endParaRPr>
          </a:p>
        </p:txBody>
      </p:sp>
      <p:sp>
        <p:nvSpPr>
          <p:cNvPr id="6167" name="Text Box 22"/>
          <p:cNvSpPr txBox="1"/>
          <p:nvPr/>
        </p:nvSpPr>
        <p:spPr>
          <a:xfrm>
            <a:off x="685800" y="5410200"/>
            <a:ext cx="811213" cy="336550"/>
          </a:xfrm>
          <a:prstGeom prst="rect">
            <a:avLst/>
          </a:prstGeom>
          <a:noFill/>
          <a:ln w="9525">
            <a:noFill/>
          </a:ln>
        </p:spPr>
        <p:txBody>
          <a:bodyPr wrap="none" anchor="t" anchorCtr="0">
            <a:spAutoFit/>
          </a:bodyPr>
          <a:p>
            <a:r>
              <a:rPr lang="en-US" altLang="zh-TW" sz="1600" dirty="0">
                <a:latin typeface="Times New Roman" panose="02020603050405020304" pitchFamily="18" charset="0"/>
                <a:ea typeface="PMingLiU" pitchFamily="18" charset="-120"/>
              </a:rPr>
              <a:t>Layer 2</a:t>
            </a:r>
            <a:endParaRPr lang="en-US" altLang="zh-TW" sz="1600" dirty="0">
              <a:latin typeface="Times New Roman" panose="02020603050405020304" pitchFamily="18" charset="0"/>
              <a:ea typeface="PMingLiU" pitchFamily="18" charset="-120"/>
            </a:endParaRPr>
          </a:p>
        </p:txBody>
      </p:sp>
      <p:graphicFrame>
        <p:nvGraphicFramePr>
          <p:cNvPr id="92183" name="Group 23"/>
          <p:cNvGraphicFramePr>
            <a:graphicFrameLocks noGrp="1"/>
          </p:cNvGraphicFramePr>
          <p:nvPr/>
        </p:nvGraphicFramePr>
        <p:xfrm>
          <a:off x="4267200" y="1524000"/>
          <a:ext cx="762000" cy="2057400"/>
        </p:xfrm>
        <a:graphic>
          <a:graphicData uri="http://schemas.openxmlformats.org/drawingml/2006/table">
            <a:tbl>
              <a:tblPr/>
              <a:tblGrid>
                <a:gridCol w="762000"/>
              </a:tblGrid>
              <a:tr h="2057400">
                <a:tc>
                  <a:txBody>
                    <a:bodyPr/>
                    <a:lstStyle>
                      <a:lvl1pPr>
                        <a:spcBef>
                          <a:spcPct val="20000"/>
                        </a:spcBef>
                        <a:buClr>
                          <a:schemeClr val="accent2"/>
                        </a:buClr>
                        <a:defRPr sz="2000">
                          <a:solidFill>
                            <a:schemeClr val="tx1"/>
                          </a:solidFill>
                          <a:latin typeface="Times New Roman" panose="02020603050405020304" pitchFamily="18" charset="0"/>
                        </a:defRPr>
                      </a:lvl1pPr>
                      <a:lvl2pPr>
                        <a:spcBef>
                          <a:spcPct val="20000"/>
                        </a:spcBef>
                        <a:buClr>
                          <a:schemeClr val="accent2"/>
                        </a:buClr>
                        <a:defRPr>
                          <a:solidFill>
                            <a:schemeClr val="tx1"/>
                          </a:solidFill>
                          <a:latin typeface="Times New Roman" panose="02020603050405020304" pitchFamily="18" charset="0"/>
                        </a:defRPr>
                      </a:lvl2pPr>
                      <a:lvl3pPr>
                        <a:spcBef>
                          <a:spcPct val="20000"/>
                        </a:spcBef>
                        <a:buClr>
                          <a:schemeClr val="accent2"/>
                        </a:buClr>
                        <a:defRPr sz="2000">
                          <a:solidFill>
                            <a:schemeClr val="tx1"/>
                          </a:solidFill>
                          <a:latin typeface="Times New Roman" panose="02020603050405020304" pitchFamily="18" charset="0"/>
                        </a:defRPr>
                      </a:lvl3pPr>
                      <a:lvl4pPr>
                        <a:spcBef>
                          <a:spcPct val="20000"/>
                        </a:spcBef>
                        <a:buClr>
                          <a:schemeClr val="accent2"/>
                        </a:buClr>
                        <a:defRPr>
                          <a:solidFill>
                            <a:schemeClr val="tx1"/>
                          </a:solidFill>
                          <a:latin typeface="Times New Roman" panose="02020603050405020304" pitchFamily="18" charset="0"/>
                        </a:defRPr>
                      </a:lvl4pPr>
                      <a:lvl5pPr>
                        <a:spcBef>
                          <a:spcPct val="20000"/>
                        </a:spcBef>
                        <a:buClr>
                          <a:schemeClr val="accent2"/>
                        </a:buClr>
                        <a:defRPr>
                          <a:solidFill>
                            <a:schemeClr val="tx1"/>
                          </a:solidFill>
                          <a:latin typeface="Times New Roman" panose="02020603050405020304" pitchFamily="18" charset="0"/>
                        </a:defRPr>
                      </a:lvl5pPr>
                      <a:lvl6pPr fontAlgn="base">
                        <a:spcBef>
                          <a:spcPct val="20000"/>
                        </a:spcBef>
                        <a:spcAft>
                          <a:spcPct val="0"/>
                        </a:spcAft>
                        <a:buClr>
                          <a:schemeClr val="accent2"/>
                        </a:buClr>
                        <a:defRPr>
                          <a:solidFill>
                            <a:schemeClr val="tx1"/>
                          </a:solidFill>
                          <a:latin typeface="Times New Roman" panose="02020603050405020304" pitchFamily="18" charset="0"/>
                        </a:defRPr>
                      </a:lvl6pPr>
                      <a:lvl7pPr fontAlgn="base">
                        <a:spcBef>
                          <a:spcPct val="20000"/>
                        </a:spcBef>
                        <a:spcAft>
                          <a:spcPct val="0"/>
                        </a:spcAft>
                        <a:buClr>
                          <a:schemeClr val="accent2"/>
                        </a:buClr>
                        <a:defRPr>
                          <a:solidFill>
                            <a:schemeClr val="tx1"/>
                          </a:solidFill>
                          <a:latin typeface="Times New Roman" panose="02020603050405020304" pitchFamily="18" charset="0"/>
                        </a:defRPr>
                      </a:lvl7pPr>
                      <a:lvl8pPr fontAlgn="base">
                        <a:spcBef>
                          <a:spcPct val="20000"/>
                        </a:spcBef>
                        <a:spcAft>
                          <a:spcPct val="0"/>
                        </a:spcAft>
                        <a:buClr>
                          <a:schemeClr val="accent2"/>
                        </a:buClr>
                        <a:defRPr>
                          <a:solidFill>
                            <a:schemeClr val="tx1"/>
                          </a:solidFill>
                          <a:latin typeface="Times New Roman" panose="02020603050405020304" pitchFamily="18" charset="0"/>
                        </a:defRPr>
                      </a:lvl8pPr>
                      <a:lvl9pPr fontAlgn="base">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Tx/>
                        <a:buNone/>
                      </a:pPr>
                      <a:r>
                        <a:rPr kumimoji="0" lang="en-US" altLang="zh-TW" sz="1200" b="1" i="0" u="none" strike="noStrike" cap="none" normalizeH="0" baseline="0">
                          <a:ln>
                            <a:noFill/>
                          </a:ln>
                          <a:solidFill>
                            <a:schemeClr val="tx1"/>
                          </a:solidFill>
                          <a:effectLst/>
                          <a:latin typeface="Times New Roman" panose="02020603050405020304" pitchFamily="18" charset="0"/>
                          <a:ea typeface="PMingLiU" pitchFamily="18" charset="-120"/>
                        </a:rPr>
                        <a:t>Telnet</a:t>
                      </a:r>
                      <a:endParaRPr kumimoji="0" lang="en-US" altLang="zh-TW" sz="1200" b="1" i="0" u="none" strike="noStrike" cap="none" normalizeH="0" baseline="0">
                        <a:ln>
                          <a:noFill/>
                        </a:ln>
                        <a:solidFill>
                          <a:schemeClr val="tx1"/>
                        </a:solidFill>
                        <a:effectLst/>
                        <a:latin typeface="Times New Roman" panose="02020603050405020304" pitchFamily="18" charset="0"/>
                        <a:ea typeface="PMingLiU" pitchFamily="18"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tr>
            </a:tbl>
          </a:graphicData>
        </a:graphic>
      </p:graphicFrame>
      <p:graphicFrame>
        <p:nvGraphicFramePr>
          <p:cNvPr id="92189" name="Group 29"/>
          <p:cNvGraphicFramePr>
            <a:graphicFrameLocks noGrp="1"/>
          </p:cNvGraphicFramePr>
          <p:nvPr/>
        </p:nvGraphicFramePr>
        <p:xfrm>
          <a:off x="5105400" y="1524000"/>
          <a:ext cx="609600" cy="2057400"/>
        </p:xfrm>
        <a:graphic>
          <a:graphicData uri="http://schemas.openxmlformats.org/drawingml/2006/table">
            <a:tbl>
              <a:tblPr/>
              <a:tblGrid>
                <a:gridCol w="609600"/>
              </a:tblGrid>
              <a:tr h="2057400">
                <a:tc>
                  <a:txBody>
                    <a:bodyPr/>
                    <a:lstStyle>
                      <a:lvl1pPr>
                        <a:spcBef>
                          <a:spcPct val="20000"/>
                        </a:spcBef>
                        <a:buClr>
                          <a:schemeClr val="accent2"/>
                        </a:buClr>
                        <a:defRPr sz="2000">
                          <a:solidFill>
                            <a:schemeClr val="tx1"/>
                          </a:solidFill>
                          <a:latin typeface="Times New Roman" panose="02020603050405020304" pitchFamily="18" charset="0"/>
                        </a:defRPr>
                      </a:lvl1pPr>
                      <a:lvl2pPr>
                        <a:spcBef>
                          <a:spcPct val="20000"/>
                        </a:spcBef>
                        <a:buClr>
                          <a:schemeClr val="accent2"/>
                        </a:buClr>
                        <a:defRPr>
                          <a:solidFill>
                            <a:schemeClr val="tx1"/>
                          </a:solidFill>
                          <a:latin typeface="Times New Roman" panose="02020603050405020304" pitchFamily="18" charset="0"/>
                        </a:defRPr>
                      </a:lvl2pPr>
                      <a:lvl3pPr>
                        <a:spcBef>
                          <a:spcPct val="20000"/>
                        </a:spcBef>
                        <a:buClr>
                          <a:schemeClr val="accent2"/>
                        </a:buClr>
                        <a:defRPr sz="2000">
                          <a:solidFill>
                            <a:schemeClr val="tx1"/>
                          </a:solidFill>
                          <a:latin typeface="Times New Roman" panose="02020603050405020304" pitchFamily="18" charset="0"/>
                        </a:defRPr>
                      </a:lvl3pPr>
                      <a:lvl4pPr>
                        <a:spcBef>
                          <a:spcPct val="20000"/>
                        </a:spcBef>
                        <a:buClr>
                          <a:schemeClr val="accent2"/>
                        </a:buClr>
                        <a:defRPr>
                          <a:solidFill>
                            <a:schemeClr val="tx1"/>
                          </a:solidFill>
                          <a:latin typeface="Times New Roman" panose="02020603050405020304" pitchFamily="18" charset="0"/>
                        </a:defRPr>
                      </a:lvl4pPr>
                      <a:lvl5pPr>
                        <a:spcBef>
                          <a:spcPct val="20000"/>
                        </a:spcBef>
                        <a:buClr>
                          <a:schemeClr val="accent2"/>
                        </a:buClr>
                        <a:defRPr>
                          <a:solidFill>
                            <a:schemeClr val="tx1"/>
                          </a:solidFill>
                          <a:latin typeface="Times New Roman" panose="02020603050405020304" pitchFamily="18" charset="0"/>
                        </a:defRPr>
                      </a:lvl5pPr>
                      <a:lvl6pPr fontAlgn="base">
                        <a:spcBef>
                          <a:spcPct val="20000"/>
                        </a:spcBef>
                        <a:spcAft>
                          <a:spcPct val="0"/>
                        </a:spcAft>
                        <a:buClr>
                          <a:schemeClr val="accent2"/>
                        </a:buClr>
                        <a:defRPr>
                          <a:solidFill>
                            <a:schemeClr val="tx1"/>
                          </a:solidFill>
                          <a:latin typeface="Times New Roman" panose="02020603050405020304" pitchFamily="18" charset="0"/>
                        </a:defRPr>
                      </a:lvl6pPr>
                      <a:lvl7pPr fontAlgn="base">
                        <a:spcBef>
                          <a:spcPct val="20000"/>
                        </a:spcBef>
                        <a:spcAft>
                          <a:spcPct val="0"/>
                        </a:spcAft>
                        <a:buClr>
                          <a:schemeClr val="accent2"/>
                        </a:buClr>
                        <a:defRPr>
                          <a:solidFill>
                            <a:schemeClr val="tx1"/>
                          </a:solidFill>
                          <a:latin typeface="Times New Roman" panose="02020603050405020304" pitchFamily="18" charset="0"/>
                        </a:defRPr>
                      </a:lvl7pPr>
                      <a:lvl8pPr fontAlgn="base">
                        <a:spcBef>
                          <a:spcPct val="20000"/>
                        </a:spcBef>
                        <a:spcAft>
                          <a:spcPct val="0"/>
                        </a:spcAft>
                        <a:buClr>
                          <a:schemeClr val="accent2"/>
                        </a:buClr>
                        <a:defRPr>
                          <a:solidFill>
                            <a:schemeClr val="tx1"/>
                          </a:solidFill>
                          <a:latin typeface="Times New Roman" panose="02020603050405020304" pitchFamily="18" charset="0"/>
                        </a:defRPr>
                      </a:lvl8pPr>
                      <a:lvl9pPr fontAlgn="base">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Tx/>
                        <a:buNone/>
                      </a:pPr>
                      <a:r>
                        <a:rPr kumimoji="0" lang="en-US" altLang="zh-TW" sz="1200" b="1" i="0" u="none" strike="noStrike" cap="none" normalizeH="0" baseline="0">
                          <a:ln>
                            <a:noFill/>
                          </a:ln>
                          <a:solidFill>
                            <a:schemeClr val="tx1"/>
                          </a:solidFill>
                          <a:effectLst/>
                          <a:latin typeface="Times New Roman" panose="02020603050405020304" pitchFamily="18" charset="0"/>
                          <a:ea typeface="PMingLiU" pitchFamily="18" charset="-120"/>
                        </a:rPr>
                        <a:t>FTP</a:t>
                      </a:r>
                      <a:endParaRPr kumimoji="0" lang="en-US" altLang="zh-TW" sz="1200" b="1" i="0" u="none" strike="noStrike" cap="none" normalizeH="0" baseline="0">
                        <a:ln>
                          <a:noFill/>
                        </a:ln>
                        <a:solidFill>
                          <a:schemeClr val="tx1"/>
                        </a:solidFill>
                        <a:effectLst/>
                        <a:latin typeface="Times New Roman" panose="02020603050405020304" pitchFamily="18" charset="0"/>
                        <a:ea typeface="PMingLiU" pitchFamily="18"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tr>
            </a:tbl>
          </a:graphicData>
        </a:graphic>
      </p:graphicFrame>
      <p:graphicFrame>
        <p:nvGraphicFramePr>
          <p:cNvPr id="92195" name="Group 35"/>
          <p:cNvGraphicFramePr>
            <a:graphicFrameLocks noGrp="1"/>
          </p:cNvGraphicFramePr>
          <p:nvPr/>
        </p:nvGraphicFramePr>
        <p:xfrm>
          <a:off x="6629400" y="1524000"/>
          <a:ext cx="762000" cy="2057400"/>
        </p:xfrm>
        <a:graphic>
          <a:graphicData uri="http://schemas.openxmlformats.org/drawingml/2006/table">
            <a:tbl>
              <a:tblPr/>
              <a:tblGrid>
                <a:gridCol w="762000"/>
              </a:tblGrid>
              <a:tr h="2057400">
                <a:tc>
                  <a:txBody>
                    <a:bodyPr/>
                    <a:lstStyle>
                      <a:lvl1pPr>
                        <a:spcBef>
                          <a:spcPct val="20000"/>
                        </a:spcBef>
                        <a:buClr>
                          <a:schemeClr val="accent2"/>
                        </a:buClr>
                        <a:defRPr sz="2000">
                          <a:solidFill>
                            <a:schemeClr val="tx1"/>
                          </a:solidFill>
                          <a:latin typeface="Times New Roman" panose="02020603050405020304" pitchFamily="18" charset="0"/>
                        </a:defRPr>
                      </a:lvl1pPr>
                      <a:lvl2pPr>
                        <a:spcBef>
                          <a:spcPct val="20000"/>
                        </a:spcBef>
                        <a:buClr>
                          <a:schemeClr val="accent2"/>
                        </a:buClr>
                        <a:defRPr>
                          <a:solidFill>
                            <a:schemeClr val="tx1"/>
                          </a:solidFill>
                          <a:latin typeface="Times New Roman" panose="02020603050405020304" pitchFamily="18" charset="0"/>
                        </a:defRPr>
                      </a:lvl2pPr>
                      <a:lvl3pPr>
                        <a:spcBef>
                          <a:spcPct val="20000"/>
                        </a:spcBef>
                        <a:buClr>
                          <a:schemeClr val="accent2"/>
                        </a:buClr>
                        <a:defRPr sz="2000">
                          <a:solidFill>
                            <a:schemeClr val="tx1"/>
                          </a:solidFill>
                          <a:latin typeface="Times New Roman" panose="02020603050405020304" pitchFamily="18" charset="0"/>
                        </a:defRPr>
                      </a:lvl3pPr>
                      <a:lvl4pPr>
                        <a:spcBef>
                          <a:spcPct val="20000"/>
                        </a:spcBef>
                        <a:buClr>
                          <a:schemeClr val="accent2"/>
                        </a:buClr>
                        <a:defRPr>
                          <a:solidFill>
                            <a:schemeClr val="tx1"/>
                          </a:solidFill>
                          <a:latin typeface="Times New Roman" panose="02020603050405020304" pitchFamily="18" charset="0"/>
                        </a:defRPr>
                      </a:lvl4pPr>
                      <a:lvl5pPr>
                        <a:spcBef>
                          <a:spcPct val="20000"/>
                        </a:spcBef>
                        <a:buClr>
                          <a:schemeClr val="accent2"/>
                        </a:buClr>
                        <a:defRPr>
                          <a:solidFill>
                            <a:schemeClr val="tx1"/>
                          </a:solidFill>
                          <a:latin typeface="Times New Roman" panose="02020603050405020304" pitchFamily="18" charset="0"/>
                        </a:defRPr>
                      </a:lvl5pPr>
                      <a:lvl6pPr fontAlgn="base">
                        <a:spcBef>
                          <a:spcPct val="20000"/>
                        </a:spcBef>
                        <a:spcAft>
                          <a:spcPct val="0"/>
                        </a:spcAft>
                        <a:buClr>
                          <a:schemeClr val="accent2"/>
                        </a:buClr>
                        <a:defRPr>
                          <a:solidFill>
                            <a:schemeClr val="tx1"/>
                          </a:solidFill>
                          <a:latin typeface="Times New Roman" panose="02020603050405020304" pitchFamily="18" charset="0"/>
                        </a:defRPr>
                      </a:lvl6pPr>
                      <a:lvl7pPr fontAlgn="base">
                        <a:spcBef>
                          <a:spcPct val="20000"/>
                        </a:spcBef>
                        <a:spcAft>
                          <a:spcPct val="0"/>
                        </a:spcAft>
                        <a:buClr>
                          <a:schemeClr val="accent2"/>
                        </a:buClr>
                        <a:defRPr>
                          <a:solidFill>
                            <a:schemeClr val="tx1"/>
                          </a:solidFill>
                          <a:latin typeface="Times New Roman" panose="02020603050405020304" pitchFamily="18" charset="0"/>
                        </a:defRPr>
                      </a:lvl7pPr>
                      <a:lvl8pPr fontAlgn="base">
                        <a:spcBef>
                          <a:spcPct val="20000"/>
                        </a:spcBef>
                        <a:spcAft>
                          <a:spcPct val="0"/>
                        </a:spcAft>
                        <a:buClr>
                          <a:schemeClr val="accent2"/>
                        </a:buClr>
                        <a:defRPr>
                          <a:solidFill>
                            <a:schemeClr val="tx1"/>
                          </a:solidFill>
                          <a:latin typeface="Times New Roman" panose="02020603050405020304" pitchFamily="18" charset="0"/>
                        </a:defRPr>
                      </a:lvl8pPr>
                      <a:lvl9pPr fontAlgn="base">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Tx/>
                        <a:buNone/>
                      </a:pPr>
                      <a:r>
                        <a:rPr kumimoji="0" lang="en-US" altLang="zh-TW" sz="1200" b="1" i="0" u="none" strike="noStrike" cap="none" normalizeH="0" baseline="0">
                          <a:ln>
                            <a:noFill/>
                          </a:ln>
                          <a:solidFill>
                            <a:schemeClr val="tx1"/>
                          </a:solidFill>
                          <a:effectLst/>
                          <a:latin typeface="Times New Roman" panose="02020603050405020304" pitchFamily="18" charset="0"/>
                          <a:ea typeface="PMingLiU" pitchFamily="18" charset="-120"/>
                        </a:rPr>
                        <a:t>SMTP</a:t>
                      </a:r>
                      <a:endParaRPr kumimoji="0" lang="en-US" altLang="zh-TW" sz="1200" b="1" i="0" u="none" strike="noStrike" cap="none" normalizeH="0" baseline="0">
                        <a:ln>
                          <a:noFill/>
                        </a:ln>
                        <a:solidFill>
                          <a:schemeClr val="tx1"/>
                        </a:solidFill>
                        <a:effectLst/>
                        <a:latin typeface="Times New Roman" panose="02020603050405020304" pitchFamily="18" charset="0"/>
                        <a:ea typeface="PMingLiU" pitchFamily="18"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r>
            </a:tbl>
          </a:graphicData>
        </a:graphic>
      </p:graphicFrame>
      <p:graphicFrame>
        <p:nvGraphicFramePr>
          <p:cNvPr id="92201" name="Group 41"/>
          <p:cNvGraphicFramePr>
            <a:graphicFrameLocks noGrp="1"/>
          </p:cNvGraphicFramePr>
          <p:nvPr/>
        </p:nvGraphicFramePr>
        <p:xfrm>
          <a:off x="5791200" y="1524000"/>
          <a:ext cx="762000" cy="2057400"/>
        </p:xfrm>
        <a:graphic>
          <a:graphicData uri="http://schemas.openxmlformats.org/drawingml/2006/table">
            <a:tbl>
              <a:tblPr/>
              <a:tblGrid>
                <a:gridCol w="762000"/>
              </a:tblGrid>
              <a:tr h="2057400">
                <a:tc>
                  <a:txBody>
                    <a:bodyPr/>
                    <a:lstStyle>
                      <a:lvl1pPr>
                        <a:spcBef>
                          <a:spcPct val="20000"/>
                        </a:spcBef>
                        <a:buClr>
                          <a:schemeClr val="accent2"/>
                        </a:buClr>
                        <a:defRPr sz="2000">
                          <a:solidFill>
                            <a:schemeClr val="tx1"/>
                          </a:solidFill>
                          <a:latin typeface="Times New Roman" panose="02020603050405020304" pitchFamily="18" charset="0"/>
                        </a:defRPr>
                      </a:lvl1pPr>
                      <a:lvl2pPr>
                        <a:spcBef>
                          <a:spcPct val="20000"/>
                        </a:spcBef>
                        <a:buClr>
                          <a:schemeClr val="accent2"/>
                        </a:buClr>
                        <a:defRPr>
                          <a:solidFill>
                            <a:schemeClr val="tx1"/>
                          </a:solidFill>
                          <a:latin typeface="Times New Roman" panose="02020603050405020304" pitchFamily="18" charset="0"/>
                        </a:defRPr>
                      </a:lvl2pPr>
                      <a:lvl3pPr>
                        <a:spcBef>
                          <a:spcPct val="20000"/>
                        </a:spcBef>
                        <a:buClr>
                          <a:schemeClr val="accent2"/>
                        </a:buClr>
                        <a:defRPr sz="2000">
                          <a:solidFill>
                            <a:schemeClr val="tx1"/>
                          </a:solidFill>
                          <a:latin typeface="Times New Roman" panose="02020603050405020304" pitchFamily="18" charset="0"/>
                        </a:defRPr>
                      </a:lvl3pPr>
                      <a:lvl4pPr>
                        <a:spcBef>
                          <a:spcPct val="20000"/>
                        </a:spcBef>
                        <a:buClr>
                          <a:schemeClr val="accent2"/>
                        </a:buClr>
                        <a:defRPr>
                          <a:solidFill>
                            <a:schemeClr val="tx1"/>
                          </a:solidFill>
                          <a:latin typeface="Times New Roman" panose="02020603050405020304" pitchFamily="18" charset="0"/>
                        </a:defRPr>
                      </a:lvl4pPr>
                      <a:lvl5pPr>
                        <a:spcBef>
                          <a:spcPct val="20000"/>
                        </a:spcBef>
                        <a:buClr>
                          <a:schemeClr val="accent2"/>
                        </a:buClr>
                        <a:defRPr>
                          <a:solidFill>
                            <a:schemeClr val="tx1"/>
                          </a:solidFill>
                          <a:latin typeface="Times New Roman" panose="02020603050405020304" pitchFamily="18" charset="0"/>
                        </a:defRPr>
                      </a:lvl5pPr>
                      <a:lvl6pPr fontAlgn="base">
                        <a:spcBef>
                          <a:spcPct val="20000"/>
                        </a:spcBef>
                        <a:spcAft>
                          <a:spcPct val="0"/>
                        </a:spcAft>
                        <a:buClr>
                          <a:schemeClr val="accent2"/>
                        </a:buClr>
                        <a:defRPr>
                          <a:solidFill>
                            <a:schemeClr val="tx1"/>
                          </a:solidFill>
                          <a:latin typeface="Times New Roman" panose="02020603050405020304" pitchFamily="18" charset="0"/>
                        </a:defRPr>
                      </a:lvl6pPr>
                      <a:lvl7pPr fontAlgn="base">
                        <a:spcBef>
                          <a:spcPct val="20000"/>
                        </a:spcBef>
                        <a:spcAft>
                          <a:spcPct val="0"/>
                        </a:spcAft>
                        <a:buClr>
                          <a:schemeClr val="accent2"/>
                        </a:buClr>
                        <a:defRPr>
                          <a:solidFill>
                            <a:schemeClr val="tx1"/>
                          </a:solidFill>
                          <a:latin typeface="Times New Roman" panose="02020603050405020304" pitchFamily="18" charset="0"/>
                        </a:defRPr>
                      </a:lvl7pPr>
                      <a:lvl8pPr fontAlgn="base">
                        <a:spcBef>
                          <a:spcPct val="20000"/>
                        </a:spcBef>
                        <a:spcAft>
                          <a:spcPct val="0"/>
                        </a:spcAft>
                        <a:buClr>
                          <a:schemeClr val="accent2"/>
                        </a:buClr>
                        <a:defRPr>
                          <a:solidFill>
                            <a:schemeClr val="tx1"/>
                          </a:solidFill>
                          <a:latin typeface="Times New Roman" panose="02020603050405020304" pitchFamily="18" charset="0"/>
                        </a:defRPr>
                      </a:lvl8pPr>
                      <a:lvl9pPr fontAlgn="base">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Tx/>
                        <a:buNone/>
                      </a:pPr>
                      <a:r>
                        <a:rPr kumimoji="0" lang="en-US" altLang="zh-TW" sz="1200" b="1" i="0" u="none" strike="noStrike" cap="none" normalizeH="0" baseline="0">
                          <a:ln>
                            <a:noFill/>
                          </a:ln>
                          <a:solidFill>
                            <a:schemeClr val="tx1"/>
                          </a:solidFill>
                          <a:effectLst/>
                          <a:latin typeface="Times New Roman" panose="02020603050405020304" pitchFamily="18" charset="0"/>
                          <a:ea typeface="PMingLiU" pitchFamily="18" charset="-120"/>
                        </a:rPr>
                        <a:t>HTTP</a:t>
                      </a:r>
                      <a:endParaRPr kumimoji="0" lang="en-US" altLang="zh-TW" sz="1200" b="1" i="0" u="none" strike="noStrike" cap="none" normalizeH="0" baseline="0">
                        <a:ln>
                          <a:noFill/>
                        </a:ln>
                        <a:solidFill>
                          <a:schemeClr val="tx1"/>
                        </a:solidFill>
                        <a:effectLst/>
                        <a:latin typeface="Times New Roman" panose="02020603050405020304" pitchFamily="18" charset="0"/>
                        <a:ea typeface="PMingLiU" pitchFamily="18"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r>
            </a:tbl>
          </a:graphicData>
        </a:graphic>
      </p:graphicFrame>
      <p:sp>
        <p:nvSpPr>
          <p:cNvPr id="6192" name="Rectangle 47"/>
          <p:cNvSpPr/>
          <p:nvPr/>
        </p:nvSpPr>
        <p:spPr>
          <a:xfrm>
            <a:off x="5867400" y="3810000"/>
            <a:ext cx="1295400" cy="533400"/>
          </a:xfrm>
          <a:prstGeom prst="rect">
            <a:avLst/>
          </a:prstGeom>
          <a:solidFill>
            <a:srgbClr val="FFCC66"/>
          </a:solidFill>
          <a:ln w="9525" cap="flat" cmpd="sng">
            <a:solidFill>
              <a:schemeClr val="tx1"/>
            </a:solidFill>
            <a:prstDash val="solid"/>
            <a:miter/>
            <a:headEnd type="none" w="med" len="med"/>
            <a:tailEnd type="none" w="med" len="med"/>
          </a:ln>
        </p:spPr>
        <p:txBody>
          <a:bodyPr wrap="none" anchor="ctr" anchorCtr="0"/>
          <a:p>
            <a:pPr algn="ctr"/>
            <a:r>
              <a:rPr lang="en-US" altLang="zh-TW" sz="1600" dirty="0">
                <a:latin typeface="Times New Roman" panose="02020603050405020304" pitchFamily="18" charset="0"/>
                <a:ea typeface="PMingLiU" pitchFamily="18" charset="-120"/>
              </a:rPr>
              <a:t>UDP</a:t>
            </a:r>
            <a:endParaRPr lang="en-US" altLang="zh-TW" sz="1600" dirty="0">
              <a:latin typeface="Times New Roman" panose="02020603050405020304" pitchFamily="18" charset="0"/>
              <a:ea typeface="PMingLiU" pitchFamily="18" charset="-120"/>
            </a:endParaRPr>
          </a:p>
        </p:txBody>
      </p:sp>
      <p:sp>
        <p:nvSpPr>
          <p:cNvPr id="6193" name="Rectangle 48"/>
          <p:cNvSpPr/>
          <p:nvPr/>
        </p:nvSpPr>
        <p:spPr>
          <a:xfrm>
            <a:off x="3962400" y="3810000"/>
            <a:ext cx="1295400" cy="533400"/>
          </a:xfrm>
          <a:prstGeom prst="rect">
            <a:avLst/>
          </a:prstGeom>
          <a:solidFill>
            <a:srgbClr val="FFCC66"/>
          </a:solidFill>
          <a:ln w="9525" cap="flat" cmpd="sng">
            <a:solidFill>
              <a:schemeClr val="tx1"/>
            </a:solidFill>
            <a:prstDash val="solid"/>
            <a:miter/>
            <a:headEnd type="none" w="med" len="med"/>
            <a:tailEnd type="none" w="med" len="med"/>
          </a:ln>
        </p:spPr>
        <p:txBody>
          <a:bodyPr wrap="none" anchor="ctr" anchorCtr="0"/>
          <a:p>
            <a:pPr algn="ctr"/>
            <a:r>
              <a:rPr lang="en-US" altLang="zh-TW" sz="1600" dirty="0">
                <a:latin typeface="Times New Roman" panose="02020603050405020304" pitchFamily="18" charset="0"/>
                <a:ea typeface="PMingLiU" pitchFamily="18" charset="-120"/>
              </a:rPr>
              <a:t>TCP</a:t>
            </a:r>
            <a:endParaRPr lang="en-US" altLang="zh-TW" sz="1600" dirty="0">
              <a:latin typeface="Times New Roman" panose="02020603050405020304" pitchFamily="18" charset="0"/>
              <a:ea typeface="PMingLiU" pitchFamily="18" charset="-120"/>
            </a:endParaRPr>
          </a:p>
        </p:txBody>
      </p:sp>
      <p:sp>
        <p:nvSpPr>
          <p:cNvPr id="6194" name="Rectangle 49"/>
          <p:cNvSpPr/>
          <p:nvPr/>
        </p:nvSpPr>
        <p:spPr>
          <a:xfrm>
            <a:off x="3810000" y="4572000"/>
            <a:ext cx="3505200" cy="533400"/>
          </a:xfrm>
          <a:prstGeom prst="rect">
            <a:avLst/>
          </a:prstGeom>
          <a:solidFill>
            <a:srgbClr val="FFCC66"/>
          </a:solidFill>
          <a:ln w="9525" cap="flat" cmpd="sng">
            <a:solidFill>
              <a:schemeClr val="tx1"/>
            </a:solidFill>
            <a:prstDash val="solid"/>
            <a:miter/>
            <a:headEnd type="none" w="med" len="med"/>
            <a:tailEnd type="none" w="med" len="med"/>
          </a:ln>
        </p:spPr>
        <p:txBody>
          <a:bodyPr wrap="none" anchor="ctr" anchorCtr="0"/>
          <a:p>
            <a:pPr algn="ctr"/>
            <a:r>
              <a:rPr lang="en-US" altLang="zh-TW" sz="1600" dirty="0">
                <a:latin typeface="Times New Roman" panose="02020603050405020304" pitchFamily="18" charset="0"/>
                <a:ea typeface="PMingLiU" pitchFamily="18" charset="-120"/>
              </a:rPr>
              <a:t>IP</a:t>
            </a:r>
            <a:endParaRPr lang="en-US" altLang="zh-TW" sz="1600" dirty="0">
              <a:latin typeface="Times New Roman" panose="02020603050405020304" pitchFamily="18" charset="0"/>
              <a:ea typeface="PMingLiU" pitchFamily="18" charset="-120"/>
            </a:endParaRPr>
          </a:p>
        </p:txBody>
      </p:sp>
      <p:graphicFrame>
        <p:nvGraphicFramePr>
          <p:cNvPr id="92210" name="Group 50"/>
          <p:cNvGraphicFramePr>
            <a:graphicFrameLocks noGrp="1"/>
          </p:cNvGraphicFramePr>
          <p:nvPr/>
        </p:nvGraphicFramePr>
        <p:xfrm>
          <a:off x="3810000" y="4800600"/>
          <a:ext cx="838200" cy="244475"/>
        </p:xfrm>
        <a:graphic>
          <a:graphicData uri="http://schemas.openxmlformats.org/drawingml/2006/table">
            <a:tbl>
              <a:tblPr/>
              <a:tblGrid>
                <a:gridCol w="838200"/>
              </a:tblGrid>
              <a:tr h="244475">
                <a:tc>
                  <a:txBody>
                    <a:bodyPr/>
                    <a:lstStyle>
                      <a:lvl1pPr>
                        <a:spcBef>
                          <a:spcPct val="20000"/>
                        </a:spcBef>
                        <a:buClr>
                          <a:schemeClr val="accent2"/>
                        </a:buClr>
                        <a:defRPr sz="2000">
                          <a:solidFill>
                            <a:schemeClr val="tx1"/>
                          </a:solidFill>
                          <a:latin typeface="Times New Roman" panose="02020603050405020304" pitchFamily="18" charset="0"/>
                        </a:defRPr>
                      </a:lvl1pPr>
                      <a:lvl2pPr>
                        <a:spcBef>
                          <a:spcPct val="20000"/>
                        </a:spcBef>
                        <a:buClr>
                          <a:schemeClr val="accent2"/>
                        </a:buClr>
                        <a:defRPr>
                          <a:solidFill>
                            <a:schemeClr val="tx1"/>
                          </a:solidFill>
                          <a:latin typeface="Times New Roman" panose="02020603050405020304" pitchFamily="18" charset="0"/>
                        </a:defRPr>
                      </a:lvl2pPr>
                      <a:lvl3pPr>
                        <a:spcBef>
                          <a:spcPct val="20000"/>
                        </a:spcBef>
                        <a:buClr>
                          <a:schemeClr val="accent2"/>
                        </a:buClr>
                        <a:defRPr sz="2000">
                          <a:solidFill>
                            <a:schemeClr val="tx1"/>
                          </a:solidFill>
                          <a:latin typeface="Times New Roman" panose="02020603050405020304" pitchFamily="18" charset="0"/>
                        </a:defRPr>
                      </a:lvl3pPr>
                      <a:lvl4pPr>
                        <a:spcBef>
                          <a:spcPct val="20000"/>
                        </a:spcBef>
                        <a:buClr>
                          <a:schemeClr val="accent2"/>
                        </a:buClr>
                        <a:defRPr>
                          <a:solidFill>
                            <a:schemeClr val="tx1"/>
                          </a:solidFill>
                          <a:latin typeface="Times New Roman" panose="02020603050405020304" pitchFamily="18" charset="0"/>
                        </a:defRPr>
                      </a:lvl4pPr>
                      <a:lvl5pPr>
                        <a:spcBef>
                          <a:spcPct val="20000"/>
                        </a:spcBef>
                        <a:buClr>
                          <a:schemeClr val="accent2"/>
                        </a:buClr>
                        <a:defRPr>
                          <a:solidFill>
                            <a:schemeClr val="tx1"/>
                          </a:solidFill>
                          <a:latin typeface="Times New Roman" panose="02020603050405020304" pitchFamily="18" charset="0"/>
                        </a:defRPr>
                      </a:lvl5pPr>
                      <a:lvl6pPr fontAlgn="base">
                        <a:spcBef>
                          <a:spcPct val="20000"/>
                        </a:spcBef>
                        <a:spcAft>
                          <a:spcPct val="0"/>
                        </a:spcAft>
                        <a:buClr>
                          <a:schemeClr val="accent2"/>
                        </a:buClr>
                        <a:defRPr>
                          <a:solidFill>
                            <a:schemeClr val="tx1"/>
                          </a:solidFill>
                          <a:latin typeface="Times New Roman" panose="02020603050405020304" pitchFamily="18" charset="0"/>
                        </a:defRPr>
                      </a:lvl6pPr>
                      <a:lvl7pPr fontAlgn="base">
                        <a:spcBef>
                          <a:spcPct val="20000"/>
                        </a:spcBef>
                        <a:spcAft>
                          <a:spcPct val="0"/>
                        </a:spcAft>
                        <a:buClr>
                          <a:schemeClr val="accent2"/>
                        </a:buClr>
                        <a:defRPr>
                          <a:solidFill>
                            <a:schemeClr val="tx1"/>
                          </a:solidFill>
                          <a:latin typeface="Times New Roman" panose="02020603050405020304" pitchFamily="18" charset="0"/>
                        </a:defRPr>
                      </a:lvl7pPr>
                      <a:lvl8pPr fontAlgn="base">
                        <a:spcBef>
                          <a:spcPct val="20000"/>
                        </a:spcBef>
                        <a:spcAft>
                          <a:spcPct val="0"/>
                        </a:spcAft>
                        <a:buClr>
                          <a:schemeClr val="accent2"/>
                        </a:buClr>
                        <a:defRPr>
                          <a:solidFill>
                            <a:schemeClr val="tx1"/>
                          </a:solidFill>
                          <a:latin typeface="Times New Roman" panose="02020603050405020304" pitchFamily="18" charset="0"/>
                        </a:defRPr>
                      </a:lvl8pPr>
                      <a:lvl9pPr fontAlgn="base">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Tx/>
                        <a:buNone/>
                      </a:pPr>
                      <a:r>
                        <a:rPr kumimoji="0" lang="zh-TW" altLang="en-US" sz="1000" b="0" i="0" u="none" strike="noStrike" cap="none" normalizeH="0" baseline="0">
                          <a:ln>
                            <a:noFill/>
                          </a:ln>
                          <a:solidFill>
                            <a:schemeClr val="tx1"/>
                          </a:solidFill>
                          <a:effectLst/>
                          <a:latin typeface="Times New Roman" panose="02020603050405020304" pitchFamily="18" charset="0"/>
                          <a:ea typeface="PMingLiU" pitchFamily="18" charset="-120"/>
                        </a:rPr>
                        <a:t>   </a:t>
                      </a:r>
                      <a:r>
                        <a:rPr kumimoji="0" lang="en-US" altLang="zh-TW" sz="1000" b="1" i="0" u="none" strike="noStrike" cap="none" normalizeH="0" baseline="0">
                          <a:ln>
                            <a:noFill/>
                          </a:ln>
                          <a:solidFill>
                            <a:schemeClr val="tx1"/>
                          </a:solidFill>
                          <a:effectLst/>
                          <a:latin typeface="Times New Roman" panose="02020603050405020304" pitchFamily="18" charset="0"/>
                          <a:ea typeface="PMingLiU" pitchFamily="18" charset="-120"/>
                        </a:rPr>
                        <a:t>ARP</a:t>
                      </a:r>
                      <a:endParaRPr kumimoji="0" lang="en-US" altLang="zh-TW" sz="1000" b="1" i="0" u="none" strike="noStrike" cap="none" normalizeH="0" baseline="0">
                        <a:ln>
                          <a:noFill/>
                        </a:ln>
                        <a:solidFill>
                          <a:schemeClr val="tx1"/>
                        </a:solidFill>
                        <a:effectLst/>
                        <a:latin typeface="Times New Roman" panose="02020603050405020304" pitchFamily="18" charset="0"/>
                        <a:ea typeface="PMingLiU" pitchFamily="18" charset="-120"/>
                      </a:endParaRP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tr>
            </a:tbl>
          </a:graphicData>
        </a:graphic>
      </p:graphicFrame>
      <p:graphicFrame>
        <p:nvGraphicFramePr>
          <p:cNvPr id="92216" name="Group 56"/>
          <p:cNvGraphicFramePr>
            <a:graphicFrameLocks noGrp="1"/>
          </p:cNvGraphicFramePr>
          <p:nvPr/>
        </p:nvGraphicFramePr>
        <p:xfrm>
          <a:off x="6553200" y="4572000"/>
          <a:ext cx="762000" cy="244475"/>
        </p:xfrm>
        <a:graphic>
          <a:graphicData uri="http://schemas.openxmlformats.org/drawingml/2006/table">
            <a:tbl>
              <a:tblPr/>
              <a:tblGrid>
                <a:gridCol w="762000"/>
              </a:tblGrid>
              <a:tr h="244475">
                <a:tc>
                  <a:txBody>
                    <a:bodyPr/>
                    <a:lstStyle>
                      <a:lvl1pPr>
                        <a:spcBef>
                          <a:spcPct val="20000"/>
                        </a:spcBef>
                        <a:buClr>
                          <a:schemeClr val="accent2"/>
                        </a:buClr>
                        <a:defRPr sz="2000">
                          <a:solidFill>
                            <a:schemeClr val="tx1"/>
                          </a:solidFill>
                          <a:latin typeface="Times New Roman" panose="02020603050405020304" pitchFamily="18" charset="0"/>
                        </a:defRPr>
                      </a:lvl1pPr>
                      <a:lvl2pPr>
                        <a:spcBef>
                          <a:spcPct val="20000"/>
                        </a:spcBef>
                        <a:buClr>
                          <a:schemeClr val="accent2"/>
                        </a:buClr>
                        <a:defRPr>
                          <a:solidFill>
                            <a:schemeClr val="tx1"/>
                          </a:solidFill>
                          <a:latin typeface="Times New Roman" panose="02020603050405020304" pitchFamily="18" charset="0"/>
                        </a:defRPr>
                      </a:lvl2pPr>
                      <a:lvl3pPr>
                        <a:spcBef>
                          <a:spcPct val="20000"/>
                        </a:spcBef>
                        <a:buClr>
                          <a:schemeClr val="accent2"/>
                        </a:buClr>
                        <a:defRPr sz="2000">
                          <a:solidFill>
                            <a:schemeClr val="tx1"/>
                          </a:solidFill>
                          <a:latin typeface="Times New Roman" panose="02020603050405020304" pitchFamily="18" charset="0"/>
                        </a:defRPr>
                      </a:lvl3pPr>
                      <a:lvl4pPr>
                        <a:spcBef>
                          <a:spcPct val="20000"/>
                        </a:spcBef>
                        <a:buClr>
                          <a:schemeClr val="accent2"/>
                        </a:buClr>
                        <a:defRPr>
                          <a:solidFill>
                            <a:schemeClr val="tx1"/>
                          </a:solidFill>
                          <a:latin typeface="Times New Roman" panose="02020603050405020304" pitchFamily="18" charset="0"/>
                        </a:defRPr>
                      </a:lvl4pPr>
                      <a:lvl5pPr>
                        <a:spcBef>
                          <a:spcPct val="20000"/>
                        </a:spcBef>
                        <a:buClr>
                          <a:schemeClr val="accent2"/>
                        </a:buClr>
                        <a:defRPr>
                          <a:solidFill>
                            <a:schemeClr val="tx1"/>
                          </a:solidFill>
                          <a:latin typeface="Times New Roman" panose="02020603050405020304" pitchFamily="18" charset="0"/>
                        </a:defRPr>
                      </a:lvl5pPr>
                      <a:lvl6pPr fontAlgn="base">
                        <a:spcBef>
                          <a:spcPct val="20000"/>
                        </a:spcBef>
                        <a:spcAft>
                          <a:spcPct val="0"/>
                        </a:spcAft>
                        <a:buClr>
                          <a:schemeClr val="accent2"/>
                        </a:buClr>
                        <a:defRPr>
                          <a:solidFill>
                            <a:schemeClr val="tx1"/>
                          </a:solidFill>
                          <a:latin typeface="Times New Roman" panose="02020603050405020304" pitchFamily="18" charset="0"/>
                        </a:defRPr>
                      </a:lvl6pPr>
                      <a:lvl7pPr fontAlgn="base">
                        <a:spcBef>
                          <a:spcPct val="20000"/>
                        </a:spcBef>
                        <a:spcAft>
                          <a:spcPct val="0"/>
                        </a:spcAft>
                        <a:buClr>
                          <a:schemeClr val="accent2"/>
                        </a:buClr>
                        <a:defRPr>
                          <a:solidFill>
                            <a:schemeClr val="tx1"/>
                          </a:solidFill>
                          <a:latin typeface="Times New Roman" panose="02020603050405020304" pitchFamily="18" charset="0"/>
                        </a:defRPr>
                      </a:lvl7pPr>
                      <a:lvl8pPr fontAlgn="base">
                        <a:spcBef>
                          <a:spcPct val="20000"/>
                        </a:spcBef>
                        <a:spcAft>
                          <a:spcPct val="0"/>
                        </a:spcAft>
                        <a:buClr>
                          <a:schemeClr val="accent2"/>
                        </a:buClr>
                        <a:defRPr>
                          <a:solidFill>
                            <a:schemeClr val="tx1"/>
                          </a:solidFill>
                          <a:latin typeface="Times New Roman" panose="02020603050405020304" pitchFamily="18" charset="0"/>
                        </a:defRPr>
                      </a:lvl8pPr>
                      <a:lvl9pPr fontAlgn="base">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Tx/>
                        <a:buNone/>
                      </a:pPr>
                      <a:r>
                        <a:rPr kumimoji="0" lang="zh-TW" altLang="en-US" sz="1000" b="0" i="0" u="none" strike="noStrike" cap="none" normalizeH="0" baseline="0">
                          <a:ln>
                            <a:noFill/>
                          </a:ln>
                          <a:solidFill>
                            <a:schemeClr val="tx1"/>
                          </a:solidFill>
                          <a:effectLst/>
                          <a:latin typeface="Times New Roman" panose="02020603050405020304" pitchFamily="18" charset="0"/>
                          <a:ea typeface="PMingLiU" pitchFamily="18" charset="-120"/>
                        </a:rPr>
                        <a:t>  </a:t>
                      </a:r>
                      <a:r>
                        <a:rPr kumimoji="0" lang="en-US" altLang="zh-TW" sz="1000" b="1" i="0" u="none" strike="noStrike" cap="none" normalizeH="0" baseline="0">
                          <a:ln>
                            <a:noFill/>
                          </a:ln>
                          <a:solidFill>
                            <a:schemeClr val="tx1"/>
                          </a:solidFill>
                          <a:effectLst/>
                          <a:latin typeface="Times New Roman" panose="02020603050405020304" pitchFamily="18" charset="0"/>
                          <a:ea typeface="PMingLiU" pitchFamily="18" charset="-120"/>
                        </a:rPr>
                        <a:t>ICMP</a:t>
                      </a:r>
                      <a:endParaRPr kumimoji="0" lang="en-US" altLang="zh-TW" sz="1000" b="1" i="0" u="none" strike="noStrike" cap="none" normalizeH="0" baseline="0">
                        <a:ln>
                          <a:noFill/>
                        </a:ln>
                        <a:solidFill>
                          <a:schemeClr val="tx1"/>
                        </a:solidFill>
                        <a:effectLst/>
                        <a:latin typeface="Times New Roman" panose="02020603050405020304" pitchFamily="18" charset="0"/>
                        <a:ea typeface="PMingLiU" pitchFamily="18" charset="-120"/>
                      </a:endParaRP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tr>
            </a:tbl>
          </a:graphicData>
        </a:graphic>
      </p:graphicFrame>
      <p:sp>
        <p:nvSpPr>
          <p:cNvPr id="6207" name="Rectangle 62"/>
          <p:cNvSpPr/>
          <p:nvPr/>
        </p:nvSpPr>
        <p:spPr>
          <a:xfrm>
            <a:off x="3810000" y="5334000"/>
            <a:ext cx="3505200" cy="533400"/>
          </a:xfrm>
          <a:prstGeom prst="rect">
            <a:avLst/>
          </a:prstGeom>
          <a:solidFill>
            <a:srgbClr val="FFCC66"/>
          </a:solidFill>
          <a:ln w="9525" cap="flat" cmpd="sng">
            <a:solidFill>
              <a:schemeClr val="tx1"/>
            </a:solidFill>
            <a:prstDash val="solid"/>
            <a:miter/>
            <a:headEnd type="none" w="med" len="med"/>
            <a:tailEnd type="none" w="med" len="med"/>
          </a:ln>
        </p:spPr>
        <p:txBody>
          <a:bodyPr wrap="none" anchor="b" anchorCtr="0"/>
          <a:p>
            <a:pPr algn="ctr"/>
            <a:r>
              <a:rPr lang="en-US" altLang="zh-TW" sz="1200" dirty="0">
                <a:latin typeface="Times New Roman" panose="02020603050405020304" pitchFamily="18" charset="0"/>
                <a:ea typeface="PMingLiU" pitchFamily="18" charset="-120"/>
              </a:rPr>
              <a:t>MAC</a:t>
            </a:r>
            <a:endParaRPr lang="en-US" altLang="zh-TW" sz="1200" dirty="0">
              <a:latin typeface="Times New Roman" panose="02020603050405020304" pitchFamily="18" charset="0"/>
              <a:ea typeface="PMingLiU" pitchFamily="18" charset="-120"/>
            </a:endParaRPr>
          </a:p>
        </p:txBody>
      </p:sp>
      <p:graphicFrame>
        <p:nvGraphicFramePr>
          <p:cNvPr id="92223" name="Group 63"/>
          <p:cNvGraphicFramePr>
            <a:graphicFrameLocks noGrp="1"/>
          </p:cNvGraphicFramePr>
          <p:nvPr/>
        </p:nvGraphicFramePr>
        <p:xfrm>
          <a:off x="3810000" y="5334000"/>
          <a:ext cx="3505200" cy="255588"/>
        </p:xfrm>
        <a:graphic>
          <a:graphicData uri="http://schemas.openxmlformats.org/drawingml/2006/table">
            <a:tbl>
              <a:tblPr/>
              <a:tblGrid>
                <a:gridCol w="3505200"/>
              </a:tblGrid>
              <a:tr h="255588">
                <a:tc>
                  <a:txBody>
                    <a:bodyPr/>
                    <a:lstStyle>
                      <a:lvl1pPr>
                        <a:spcBef>
                          <a:spcPct val="20000"/>
                        </a:spcBef>
                        <a:buClr>
                          <a:schemeClr val="accent2"/>
                        </a:buClr>
                        <a:defRPr sz="2000">
                          <a:solidFill>
                            <a:schemeClr val="tx1"/>
                          </a:solidFill>
                          <a:latin typeface="Times New Roman" panose="02020603050405020304" pitchFamily="18" charset="0"/>
                        </a:defRPr>
                      </a:lvl1pPr>
                      <a:lvl2pPr>
                        <a:spcBef>
                          <a:spcPct val="20000"/>
                        </a:spcBef>
                        <a:buClr>
                          <a:schemeClr val="accent2"/>
                        </a:buClr>
                        <a:defRPr>
                          <a:solidFill>
                            <a:schemeClr val="tx1"/>
                          </a:solidFill>
                          <a:latin typeface="Times New Roman" panose="02020603050405020304" pitchFamily="18" charset="0"/>
                        </a:defRPr>
                      </a:lvl2pPr>
                      <a:lvl3pPr>
                        <a:spcBef>
                          <a:spcPct val="20000"/>
                        </a:spcBef>
                        <a:buClr>
                          <a:schemeClr val="accent2"/>
                        </a:buClr>
                        <a:defRPr sz="2000">
                          <a:solidFill>
                            <a:schemeClr val="tx1"/>
                          </a:solidFill>
                          <a:latin typeface="Times New Roman" panose="02020603050405020304" pitchFamily="18" charset="0"/>
                        </a:defRPr>
                      </a:lvl3pPr>
                      <a:lvl4pPr>
                        <a:spcBef>
                          <a:spcPct val="20000"/>
                        </a:spcBef>
                        <a:buClr>
                          <a:schemeClr val="accent2"/>
                        </a:buClr>
                        <a:defRPr>
                          <a:solidFill>
                            <a:schemeClr val="tx1"/>
                          </a:solidFill>
                          <a:latin typeface="Times New Roman" panose="02020603050405020304" pitchFamily="18" charset="0"/>
                        </a:defRPr>
                      </a:lvl4pPr>
                      <a:lvl5pPr>
                        <a:spcBef>
                          <a:spcPct val="20000"/>
                        </a:spcBef>
                        <a:buClr>
                          <a:schemeClr val="accent2"/>
                        </a:buClr>
                        <a:defRPr>
                          <a:solidFill>
                            <a:schemeClr val="tx1"/>
                          </a:solidFill>
                          <a:latin typeface="Times New Roman" panose="02020603050405020304" pitchFamily="18" charset="0"/>
                        </a:defRPr>
                      </a:lvl5pPr>
                      <a:lvl6pPr fontAlgn="base">
                        <a:spcBef>
                          <a:spcPct val="20000"/>
                        </a:spcBef>
                        <a:spcAft>
                          <a:spcPct val="0"/>
                        </a:spcAft>
                        <a:buClr>
                          <a:schemeClr val="accent2"/>
                        </a:buClr>
                        <a:defRPr>
                          <a:solidFill>
                            <a:schemeClr val="tx1"/>
                          </a:solidFill>
                          <a:latin typeface="Times New Roman" panose="02020603050405020304" pitchFamily="18" charset="0"/>
                        </a:defRPr>
                      </a:lvl6pPr>
                      <a:lvl7pPr fontAlgn="base">
                        <a:spcBef>
                          <a:spcPct val="20000"/>
                        </a:spcBef>
                        <a:spcAft>
                          <a:spcPct val="0"/>
                        </a:spcAft>
                        <a:buClr>
                          <a:schemeClr val="accent2"/>
                        </a:buClr>
                        <a:defRPr>
                          <a:solidFill>
                            <a:schemeClr val="tx1"/>
                          </a:solidFill>
                          <a:latin typeface="Times New Roman" panose="02020603050405020304" pitchFamily="18" charset="0"/>
                        </a:defRPr>
                      </a:lvl7pPr>
                      <a:lvl8pPr fontAlgn="base">
                        <a:spcBef>
                          <a:spcPct val="20000"/>
                        </a:spcBef>
                        <a:spcAft>
                          <a:spcPct val="0"/>
                        </a:spcAft>
                        <a:buClr>
                          <a:schemeClr val="accent2"/>
                        </a:buClr>
                        <a:defRPr>
                          <a:solidFill>
                            <a:schemeClr val="tx1"/>
                          </a:solidFill>
                          <a:latin typeface="Times New Roman" panose="02020603050405020304" pitchFamily="18" charset="0"/>
                        </a:defRPr>
                      </a:lvl8pPr>
                      <a:lvl9pPr fontAlgn="base">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Tx/>
                        <a:buNone/>
                      </a:pPr>
                      <a:r>
                        <a:rPr kumimoji="0" lang="en-US" altLang="zh-TW" sz="900" b="1" i="0" u="none" strike="noStrike" cap="none" normalizeH="0" baseline="0">
                          <a:ln>
                            <a:noFill/>
                          </a:ln>
                          <a:solidFill>
                            <a:schemeClr val="tx1"/>
                          </a:solidFill>
                          <a:effectLst/>
                          <a:latin typeface="Times New Roman" panose="02020603050405020304" pitchFamily="18" charset="0"/>
                          <a:ea typeface="PMingLiU" pitchFamily="18" charset="-120"/>
                        </a:rPr>
                        <a:t>LLC</a:t>
                      </a:r>
                      <a:endParaRPr kumimoji="0" lang="en-US" altLang="zh-TW" sz="900" b="1" i="0" u="none" strike="noStrike" cap="none" normalizeH="0" baseline="0">
                        <a:ln>
                          <a:noFill/>
                        </a:ln>
                        <a:solidFill>
                          <a:schemeClr val="tx1"/>
                        </a:solidFill>
                        <a:effectLst/>
                        <a:latin typeface="Times New Roman" panose="02020603050405020304" pitchFamily="18"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tr>
            </a:tbl>
          </a:graphicData>
        </a:graphic>
      </p:graphicFrame>
      <p:sp>
        <p:nvSpPr>
          <p:cNvPr id="6214" name="Rectangle 69"/>
          <p:cNvSpPr/>
          <p:nvPr/>
        </p:nvSpPr>
        <p:spPr>
          <a:xfrm>
            <a:off x="3810000" y="6096000"/>
            <a:ext cx="3505200" cy="533400"/>
          </a:xfrm>
          <a:prstGeom prst="rect">
            <a:avLst/>
          </a:prstGeom>
          <a:solidFill>
            <a:srgbClr val="FFCC66"/>
          </a:solidFill>
          <a:ln w="9525" cap="flat" cmpd="sng">
            <a:solidFill>
              <a:schemeClr val="tx1"/>
            </a:solidFill>
            <a:prstDash val="solid"/>
            <a:miter/>
            <a:headEnd type="none" w="med" len="med"/>
            <a:tailEnd type="none" w="med" len="med"/>
          </a:ln>
        </p:spPr>
        <p:txBody>
          <a:bodyPr wrap="none" anchor="ctr" anchorCtr="0"/>
          <a:p>
            <a:pPr algn="ctr"/>
            <a:r>
              <a:rPr lang="en-US" altLang="zh-TW" sz="1600" dirty="0">
                <a:latin typeface="Times New Roman" panose="02020603050405020304" pitchFamily="18" charset="0"/>
                <a:ea typeface="PMingLiU" pitchFamily="18" charset="-120"/>
              </a:rPr>
              <a:t>Physical Link </a:t>
            </a:r>
            <a:endParaRPr lang="en-US" altLang="zh-TW" sz="1600" dirty="0">
              <a:latin typeface="Times New Roman" panose="02020603050405020304" pitchFamily="18" charset="0"/>
              <a:ea typeface="PMingLiU" pitchFamily="18" charset="-120"/>
            </a:endParaRPr>
          </a:p>
        </p:txBody>
      </p:sp>
      <p:graphicFrame>
        <p:nvGraphicFramePr>
          <p:cNvPr id="92230" name="Group 70"/>
          <p:cNvGraphicFramePr>
            <a:graphicFrameLocks noGrp="1"/>
          </p:cNvGraphicFramePr>
          <p:nvPr/>
        </p:nvGraphicFramePr>
        <p:xfrm>
          <a:off x="3581400" y="1524000"/>
          <a:ext cx="609600" cy="2057400"/>
        </p:xfrm>
        <a:graphic>
          <a:graphicData uri="http://schemas.openxmlformats.org/drawingml/2006/table">
            <a:tbl>
              <a:tblPr/>
              <a:tblGrid>
                <a:gridCol w="609600"/>
              </a:tblGrid>
              <a:tr h="2057400">
                <a:tc>
                  <a:txBody>
                    <a:bodyPr/>
                    <a:lstStyle>
                      <a:lvl1pPr>
                        <a:spcBef>
                          <a:spcPct val="20000"/>
                        </a:spcBef>
                        <a:buClr>
                          <a:schemeClr val="accent2"/>
                        </a:buClr>
                        <a:defRPr sz="2000">
                          <a:solidFill>
                            <a:schemeClr val="tx1"/>
                          </a:solidFill>
                          <a:latin typeface="Times New Roman" panose="02020603050405020304" pitchFamily="18" charset="0"/>
                        </a:defRPr>
                      </a:lvl1pPr>
                      <a:lvl2pPr>
                        <a:spcBef>
                          <a:spcPct val="20000"/>
                        </a:spcBef>
                        <a:buClr>
                          <a:schemeClr val="accent2"/>
                        </a:buClr>
                        <a:defRPr>
                          <a:solidFill>
                            <a:schemeClr val="tx1"/>
                          </a:solidFill>
                          <a:latin typeface="Times New Roman" panose="02020603050405020304" pitchFamily="18" charset="0"/>
                        </a:defRPr>
                      </a:lvl2pPr>
                      <a:lvl3pPr>
                        <a:spcBef>
                          <a:spcPct val="20000"/>
                        </a:spcBef>
                        <a:buClr>
                          <a:schemeClr val="accent2"/>
                        </a:buClr>
                        <a:defRPr sz="2000">
                          <a:solidFill>
                            <a:schemeClr val="tx1"/>
                          </a:solidFill>
                          <a:latin typeface="Times New Roman" panose="02020603050405020304" pitchFamily="18" charset="0"/>
                        </a:defRPr>
                      </a:lvl3pPr>
                      <a:lvl4pPr>
                        <a:spcBef>
                          <a:spcPct val="20000"/>
                        </a:spcBef>
                        <a:buClr>
                          <a:schemeClr val="accent2"/>
                        </a:buClr>
                        <a:defRPr>
                          <a:solidFill>
                            <a:schemeClr val="tx1"/>
                          </a:solidFill>
                          <a:latin typeface="Times New Roman" panose="02020603050405020304" pitchFamily="18" charset="0"/>
                        </a:defRPr>
                      </a:lvl4pPr>
                      <a:lvl5pPr>
                        <a:spcBef>
                          <a:spcPct val="20000"/>
                        </a:spcBef>
                        <a:buClr>
                          <a:schemeClr val="accent2"/>
                        </a:buClr>
                        <a:defRPr>
                          <a:solidFill>
                            <a:schemeClr val="tx1"/>
                          </a:solidFill>
                          <a:latin typeface="Times New Roman" panose="02020603050405020304" pitchFamily="18" charset="0"/>
                        </a:defRPr>
                      </a:lvl5pPr>
                      <a:lvl6pPr fontAlgn="base">
                        <a:spcBef>
                          <a:spcPct val="20000"/>
                        </a:spcBef>
                        <a:spcAft>
                          <a:spcPct val="0"/>
                        </a:spcAft>
                        <a:buClr>
                          <a:schemeClr val="accent2"/>
                        </a:buClr>
                        <a:defRPr>
                          <a:solidFill>
                            <a:schemeClr val="tx1"/>
                          </a:solidFill>
                          <a:latin typeface="Times New Roman" panose="02020603050405020304" pitchFamily="18" charset="0"/>
                        </a:defRPr>
                      </a:lvl6pPr>
                      <a:lvl7pPr fontAlgn="base">
                        <a:spcBef>
                          <a:spcPct val="20000"/>
                        </a:spcBef>
                        <a:spcAft>
                          <a:spcPct val="0"/>
                        </a:spcAft>
                        <a:buClr>
                          <a:schemeClr val="accent2"/>
                        </a:buClr>
                        <a:defRPr>
                          <a:solidFill>
                            <a:schemeClr val="tx1"/>
                          </a:solidFill>
                          <a:latin typeface="Times New Roman" panose="02020603050405020304" pitchFamily="18" charset="0"/>
                        </a:defRPr>
                      </a:lvl7pPr>
                      <a:lvl8pPr fontAlgn="base">
                        <a:spcBef>
                          <a:spcPct val="20000"/>
                        </a:spcBef>
                        <a:spcAft>
                          <a:spcPct val="0"/>
                        </a:spcAft>
                        <a:buClr>
                          <a:schemeClr val="accent2"/>
                        </a:buClr>
                        <a:defRPr>
                          <a:solidFill>
                            <a:schemeClr val="tx1"/>
                          </a:solidFill>
                          <a:latin typeface="Times New Roman" panose="02020603050405020304" pitchFamily="18" charset="0"/>
                        </a:defRPr>
                      </a:lvl8pPr>
                      <a:lvl9pPr fontAlgn="base">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Tx/>
                        <a:buNone/>
                      </a:pPr>
                      <a:r>
                        <a:rPr kumimoji="0" lang="en-US" altLang="zh-TW" sz="1200" b="1" i="0" u="none" strike="noStrike" cap="none" normalizeH="0" baseline="0">
                          <a:ln>
                            <a:noFill/>
                          </a:ln>
                          <a:solidFill>
                            <a:schemeClr val="tx1"/>
                          </a:solidFill>
                          <a:effectLst/>
                          <a:latin typeface="Times New Roman" panose="02020603050405020304" pitchFamily="18" charset="0"/>
                          <a:ea typeface="PMingLiU" pitchFamily="18" charset="-120"/>
                        </a:rPr>
                        <a:t>DNS</a:t>
                      </a:r>
                      <a:endParaRPr kumimoji="0" lang="en-US" altLang="zh-TW" sz="1200" b="1" i="0" u="none" strike="noStrike" cap="none" normalizeH="0" baseline="0">
                        <a:ln>
                          <a:noFill/>
                        </a:ln>
                        <a:solidFill>
                          <a:schemeClr val="tx1"/>
                        </a:solidFill>
                        <a:effectLst/>
                        <a:latin typeface="Times New Roman" panose="02020603050405020304" pitchFamily="18" charset="0"/>
                        <a:ea typeface="PMingLiU" pitchFamily="18"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r>
            </a:tbl>
          </a:graphicData>
        </a:graphic>
      </p:graphicFrame>
      <p:sp>
        <p:nvSpPr>
          <p:cNvPr id="21582" name="Rectangle 77"/>
          <p:cNvSpPr>
            <a:spLocks noGrp="1"/>
          </p:cNvSpPr>
          <p:nvPr>
            <p:ph type="title"/>
          </p:nvPr>
        </p:nvSpPr>
        <p:spPr>
          <a:ln w="12700">
            <a:miter lim="800000"/>
          </a:ln>
        </p:spPr>
        <p:style>
          <a:lnRef idx="2">
            <a:schemeClr val="accent1"/>
          </a:lnRef>
          <a:fillRef idx="0">
            <a:srgbClr val="FFFFFF"/>
          </a:fillRef>
          <a:effectRef idx="0">
            <a:srgbClr val="FFFFFF"/>
          </a:effectRef>
          <a:fontRef idx="minor">
            <a:schemeClr val="tx1"/>
          </a:fontRef>
        </p:style>
        <p:txBody>
          <a:bodyPr vert="horz" wrap="square" lIns="91440" tIns="45720" rIns="91440" bIns="45720" anchor="ctr" anchorCtr="0"/>
          <a:p>
            <a:pPr marL="0" marR="0" indent="0" algn="l" defTabSz="914400" rtl="0" eaLnBrk="1" fontAlgn="base" latinLnBrk="0" hangingPunct="1">
              <a:lnSpc>
                <a:spcPct val="100000"/>
              </a:lnSpc>
              <a:spcBef>
                <a:spcPct val="0"/>
              </a:spcBef>
              <a:spcAft>
                <a:spcPct val="0"/>
              </a:spcAft>
              <a:buClrTx/>
              <a:buSzTx/>
              <a:buFontTx/>
              <a:buNone/>
            </a:pPr>
            <a:r>
              <a:rPr kumimoji="0" lang="en-US" altLang="zh-CN" sz="3800" b="0" i="0" u="none" strike="noStrike" kern="1200" cap="none" spc="0" normalizeH="0" baseline="0" noProof="1" dirty="0">
                <a:solidFill>
                  <a:schemeClr val="tx1"/>
                </a:solidFill>
                <a:latin typeface="+mn-lt"/>
                <a:ea typeface="宋体" panose="02010600030101010101" pitchFamily="2" charset="-122"/>
                <a:cs typeface="+mn-cs"/>
              </a:rPr>
              <a:t> </a:t>
            </a:r>
            <a:r>
              <a:rPr kumimoji="0" lang="en-US" altLang="zh-CN" sz="3800" b="1" i="0" u="none" strike="noStrike" kern="1200" cap="none" spc="0" normalizeH="0" baseline="0" noProof="1" dirty="0">
                <a:solidFill>
                  <a:schemeClr val="tx1"/>
                </a:solidFill>
                <a:latin typeface="+mn-lt"/>
                <a:ea typeface="宋体" panose="02010600030101010101" pitchFamily="2" charset="-122"/>
                <a:cs typeface="+mn-cs"/>
              </a:rPr>
              <a:t>OSI Model versus TCP/IP</a:t>
            </a:r>
            <a:endParaRPr kumimoji="0" lang="zh-CN" altLang="en-US" sz="3800" b="1" i="0" u="none" strike="noStrike" kern="1200" cap="none" spc="0" normalizeH="0" baseline="0" noProof="1" dirty="0">
              <a:solidFill>
                <a:schemeClr val="tx1"/>
              </a:solidFill>
              <a:latin typeface="+mn-lt"/>
              <a:ea typeface="宋体" panose="02010600030101010101" pitchFamily="2" charset="-122"/>
              <a:cs typeface="+mn-cs"/>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8662" name="Group 3"/>
          <p:cNvGrpSpPr/>
          <p:nvPr/>
        </p:nvGrpSpPr>
        <p:grpSpPr>
          <a:xfrm>
            <a:off x="2422525" y="288925"/>
            <a:ext cx="6368415" cy="1956435"/>
            <a:chOff x="337" y="957"/>
            <a:chExt cx="5170" cy="2365"/>
          </a:xfrm>
        </p:grpSpPr>
        <p:pic>
          <p:nvPicPr>
            <p:cNvPr id="198664" name="Picture 4" descr="6-23"/>
            <p:cNvPicPr>
              <a:picLocks noChangeAspect="1"/>
            </p:cNvPicPr>
            <p:nvPr/>
          </p:nvPicPr>
          <p:blipFill>
            <a:blip r:embed="rId1"/>
            <a:stretch>
              <a:fillRect/>
            </a:stretch>
          </p:blipFill>
          <p:spPr>
            <a:xfrm>
              <a:off x="337" y="957"/>
              <a:ext cx="5170" cy="925"/>
            </a:xfrm>
            <a:prstGeom prst="rect">
              <a:avLst/>
            </a:prstGeom>
            <a:noFill/>
            <a:ln w="9525">
              <a:solidFill>
                <a:schemeClr val="accent1"/>
              </a:solidFill>
            </a:ln>
          </p:spPr>
        </p:pic>
        <p:sp>
          <p:nvSpPr>
            <p:cNvPr id="198665" name="Rectangle 5"/>
            <p:cNvSpPr/>
            <p:nvPr/>
          </p:nvSpPr>
          <p:spPr>
            <a:xfrm>
              <a:off x="337" y="1882"/>
              <a:ext cx="5170" cy="1440"/>
            </a:xfrm>
            <a:prstGeom prst="rect">
              <a:avLst/>
            </a:prstGeom>
            <a:solidFill>
              <a:schemeClr val="accent1"/>
            </a:solidFill>
            <a:ln w="9525" cap="flat" cmpd="sng">
              <a:solidFill>
                <a:schemeClr val="accent1"/>
              </a:solidFill>
              <a:prstDash val="solid"/>
              <a:miter/>
              <a:headEnd type="none" w="med" len="med"/>
              <a:tailEnd type="none" w="med" len="med"/>
            </a:ln>
          </p:spPr>
          <p:txBody>
            <a:bodyPr wrap="none" anchor="ctr" anchorCtr="0"/>
            <a:p>
              <a:pPr algn="ctr" eaLnBrk="1" hangingPunct="1"/>
              <a:r>
                <a:rPr lang="en-US" altLang="zh-CN" sz="3200" b="0" dirty="0">
                  <a:latin typeface="Arial" panose="020B0604020202020204" pitchFamily="34" charset="0"/>
                  <a:ea typeface="宋体" panose="02010600030101010101" pitchFamily="2" charset="-122"/>
                </a:rPr>
                <a:t>Data</a:t>
              </a:r>
              <a:endParaRPr lang="en-US" altLang="zh-CN" sz="3200" b="0" dirty="0">
                <a:latin typeface="Arial" panose="020B0604020202020204" pitchFamily="34" charset="0"/>
                <a:ea typeface="宋体" panose="02010600030101010101" pitchFamily="2" charset="-122"/>
              </a:endParaRPr>
            </a:p>
          </p:txBody>
        </p:sp>
      </p:grpSp>
      <p:pic>
        <p:nvPicPr>
          <p:cNvPr id="36871" name="Picture 4" descr="5-53"/>
          <p:cNvPicPr>
            <a:picLocks noChangeAspect="1"/>
          </p:cNvPicPr>
          <p:nvPr/>
        </p:nvPicPr>
        <p:blipFill>
          <a:blip r:embed="rId2"/>
          <a:stretch>
            <a:fillRect/>
          </a:stretch>
        </p:blipFill>
        <p:spPr>
          <a:xfrm>
            <a:off x="2422525" y="2245360"/>
            <a:ext cx="6106160" cy="2797810"/>
          </a:xfrm>
          <a:prstGeom prst="rect">
            <a:avLst/>
          </a:prstGeom>
          <a:noFill/>
          <a:ln w="9525">
            <a:solidFill>
              <a:srgbClr val="FF0000"/>
            </a:solidFill>
          </a:ln>
        </p:spPr>
      </p:pic>
      <p:pic>
        <p:nvPicPr>
          <p:cNvPr id="105479" name="Picture 4" descr="4-17"/>
          <p:cNvPicPr>
            <a:picLocks noChangeAspect="1"/>
          </p:cNvPicPr>
          <p:nvPr/>
        </p:nvPicPr>
        <p:blipFill>
          <a:blip r:embed="rId3"/>
          <a:srcRect b="44959"/>
          <a:stretch>
            <a:fillRect/>
          </a:stretch>
        </p:blipFill>
        <p:spPr>
          <a:xfrm>
            <a:off x="2025650" y="5425440"/>
            <a:ext cx="6503035" cy="1026160"/>
          </a:xfrm>
          <a:prstGeom prst="rect">
            <a:avLst/>
          </a:prstGeom>
          <a:noFill/>
          <a:ln w="9525">
            <a:solidFill>
              <a:srgbClr val="00B0F0"/>
            </a:solidFill>
          </a:ln>
        </p:spPr>
      </p:pic>
      <p:sp>
        <p:nvSpPr>
          <p:cNvPr id="4" name="文本框 3"/>
          <p:cNvSpPr txBox="1"/>
          <p:nvPr/>
        </p:nvSpPr>
        <p:spPr>
          <a:xfrm>
            <a:off x="348615" y="780415"/>
            <a:ext cx="1677035" cy="460375"/>
          </a:xfrm>
          <a:prstGeom prst="rect">
            <a:avLst/>
          </a:prstGeom>
          <a:noFill/>
        </p:spPr>
        <p:txBody>
          <a:bodyPr wrap="square" rtlCol="0" anchor="t">
            <a:spAutoFit/>
            <a:scene3d>
              <a:camera prst="orthographicFront"/>
              <a:lightRig rig="threePt" dir="t"/>
            </a:scene3d>
          </a:bodyPr>
          <a:p>
            <a:r>
              <a:rPr lang="en-US" altLang="en-US" b="1"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MS PGothic" panose="020B0600070205080204" pitchFamily="34" charset="-128"/>
                <a:sym typeface="+mn-ea"/>
              </a:rPr>
              <a:t>datagram</a:t>
            </a:r>
            <a:endParaRPr lang="en-US" altLang="en-US" b="1"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MS PGothic" panose="020B0600070205080204" pitchFamily="34" charset="-128"/>
              <a:sym typeface="+mn-ea"/>
            </a:endParaRPr>
          </a:p>
        </p:txBody>
      </p:sp>
      <p:sp>
        <p:nvSpPr>
          <p:cNvPr id="5" name="文本框 4"/>
          <p:cNvSpPr txBox="1"/>
          <p:nvPr/>
        </p:nvSpPr>
        <p:spPr>
          <a:xfrm>
            <a:off x="349250" y="3322955"/>
            <a:ext cx="1677035" cy="460375"/>
          </a:xfrm>
          <a:prstGeom prst="rect">
            <a:avLst/>
          </a:prstGeom>
          <a:noFill/>
        </p:spPr>
        <p:txBody>
          <a:bodyPr wrap="square" rtlCol="0" anchor="t">
            <a:spAutoFit/>
            <a:scene3d>
              <a:camera prst="orthographicFront"/>
              <a:lightRig rig="threePt" dir="t"/>
            </a:scene3d>
          </a:bodyPr>
          <a:p>
            <a:r>
              <a:rPr lang="en-US" altLang="en-US" b="1" kern="0" noProof="0" dirty="0">
                <a:solidFill>
                  <a:srgbClr val="FF0000"/>
                </a:solidFill>
                <a:effectLst>
                  <a:outerShdw blurRad="38100" dist="25400" dir="5400000" algn="ctr" rotWithShape="0">
                    <a:srgbClr val="6E747A">
                      <a:alpha val="43000"/>
                    </a:srgbClr>
                  </a:outerShdw>
                </a:effectLst>
                <a:uLnTx/>
                <a:uFillTx/>
                <a:latin typeface="Arial" panose="020B0604020202020204" pitchFamily="34" charset="0"/>
                <a:ea typeface="MS PGothic" panose="020B0600070205080204" pitchFamily="34" charset="-128"/>
                <a:sym typeface="+mn-ea"/>
              </a:rPr>
              <a:t>packet</a:t>
            </a:r>
            <a:endParaRPr lang="en-US" altLang="en-US" b="1" kern="0" noProof="0" dirty="0">
              <a:solidFill>
                <a:srgbClr val="FF0000"/>
              </a:solidFill>
              <a:effectLst>
                <a:outerShdw blurRad="38100" dist="25400" dir="5400000" algn="ctr" rotWithShape="0">
                  <a:srgbClr val="6E747A">
                    <a:alpha val="43000"/>
                  </a:srgbClr>
                </a:outerShdw>
              </a:effectLst>
              <a:uLnTx/>
              <a:uFillTx/>
              <a:latin typeface="Arial" panose="020B0604020202020204" pitchFamily="34" charset="0"/>
              <a:ea typeface="MS PGothic" panose="020B0600070205080204" pitchFamily="34" charset="-128"/>
              <a:sym typeface="+mn-ea"/>
            </a:endParaRPr>
          </a:p>
        </p:txBody>
      </p:sp>
      <p:sp>
        <p:nvSpPr>
          <p:cNvPr id="6" name="文本框 5"/>
          <p:cNvSpPr txBox="1"/>
          <p:nvPr/>
        </p:nvSpPr>
        <p:spPr>
          <a:xfrm>
            <a:off x="431165" y="5865495"/>
            <a:ext cx="1124585" cy="460375"/>
          </a:xfrm>
          <a:prstGeom prst="rect">
            <a:avLst/>
          </a:prstGeom>
          <a:noFill/>
        </p:spPr>
        <p:txBody>
          <a:bodyPr wrap="square" rtlCol="0" anchor="t">
            <a:spAutoFit/>
            <a:scene3d>
              <a:camera prst="orthographicFront"/>
              <a:lightRig rig="threePt" dir="t"/>
            </a:scene3d>
          </a:bodyPr>
          <a:p>
            <a:r>
              <a:rPr lang="en-US" altLang="en-US" b="1" kern="0" noProof="0" dirty="0">
                <a:solidFill>
                  <a:srgbClr val="0070C0"/>
                </a:solidFill>
                <a:effectLst>
                  <a:outerShdw blurRad="38100" dist="25400" dir="5400000" algn="ctr" rotWithShape="0">
                    <a:srgbClr val="6E747A">
                      <a:alpha val="43000"/>
                    </a:srgbClr>
                  </a:outerShdw>
                </a:effectLst>
                <a:uLnTx/>
                <a:uFillTx/>
                <a:latin typeface="Arial" panose="020B0604020202020204" pitchFamily="34" charset="0"/>
                <a:ea typeface="MS PGothic" panose="020B0600070205080204" pitchFamily="34" charset="-128"/>
                <a:sym typeface="+mn-ea"/>
              </a:rPr>
              <a:t>frame</a:t>
            </a:r>
            <a:endParaRPr lang="en-US" altLang="en-US" b="1" kern="0" noProof="0" dirty="0">
              <a:solidFill>
                <a:srgbClr val="0070C0"/>
              </a:solidFill>
              <a:effectLst>
                <a:outerShdw blurRad="38100" dist="25400" dir="5400000" algn="ctr" rotWithShape="0">
                  <a:srgbClr val="6E747A">
                    <a:alpha val="43000"/>
                  </a:srgbClr>
                </a:outerShdw>
              </a:effectLst>
              <a:uLnTx/>
              <a:uFillTx/>
              <a:latin typeface="Arial" panose="020B0604020202020204" pitchFamily="34" charset="0"/>
              <a:ea typeface="MS PGothic" panose="020B0600070205080204" pitchFamily="34" charset="-128"/>
              <a:sym typeface="+mn-ea"/>
            </a:endParaRPr>
          </a:p>
        </p:txBody>
      </p:sp>
      <p:cxnSp>
        <p:nvCxnSpPr>
          <p:cNvPr id="7" name="直接箭头连接符 6"/>
          <p:cNvCxnSpPr/>
          <p:nvPr/>
        </p:nvCxnSpPr>
        <p:spPr>
          <a:xfrm flipH="1">
            <a:off x="1029335" y="1225550"/>
            <a:ext cx="12065" cy="2188845"/>
          </a:xfrm>
          <a:prstGeom prst="straightConnector1">
            <a:avLst/>
          </a:prstGeom>
          <a:noFill/>
          <a:ln w="12700" cap="flat" cmpd="sng" algn="ctr">
            <a:solidFill>
              <a:schemeClr val="accent2"/>
            </a:solidFill>
            <a:prstDash val="solid"/>
            <a:round/>
            <a:headEnd type="none" w="med" len="med"/>
            <a:tailEnd type="arrow" w="med" len="med"/>
          </a:ln>
        </p:spPr>
      </p:cxnSp>
      <p:cxnSp>
        <p:nvCxnSpPr>
          <p:cNvPr id="8" name="直接箭头连接符 7"/>
          <p:cNvCxnSpPr/>
          <p:nvPr/>
        </p:nvCxnSpPr>
        <p:spPr>
          <a:xfrm flipH="1">
            <a:off x="978535" y="3771900"/>
            <a:ext cx="37465" cy="2182495"/>
          </a:xfrm>
          <a:prstGeom prst="straightConnector1">
            <a:avLst/>
          </a:prstGeom>
          <a:noFill/>
          <a:ln w="12700" cap="flat" cmpd="sng" algn="ctr">
            <a:solidFill>
              <a:schemeClr val="accent2"/>
            </a:solidFill>
            <a:prstDash val="solid"/>
            <a:round/>
            <a:headEnd type="none" w="med" len="med"/>
            <a:tailEnd type="arrow" w="med" len="med"/>
          </a:ln>
        </p:spPr>
      </p:cxn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D9C6DEEE-9D3C-4484-80C4-F49EBF5897AC}" type="datetime4">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pic>
        <p:nvPicPr>
          <p:cNvPr id="101" name="图片 100"/>
          <p:cNvPicPr/>
          <p:nvPr/>
        </p:nvPicPr>
        <p:blipFill>
          <a:blip r:embed="rId1"/>
          <a:stretch>
            <a:fillRect/>
          </a:stretch>
        </p:blipFill>
        <p:spPr>
          <a:xfrm>
            <a:off x="2146935" y="253365"/>
            <a:ext cx="6997065" cy="6452235"/>
          </a:xfrm>
          <a:prstGeom prst="rect">
            <a:avLst/>
          </a:prstGeom>
          <a:noFill/>
          <a:ln w="9525">
            <a:noFill/>
          </a:ln>
        </p:spPr>
      </p:pic>
      <p:sp>
        <p:nvSpPr>
          <p:cNvPr id="4" name="文本框 3"/>
          <p:cNvSpPr txBox="1"/>
          <p:nvPr/>
        </p:nvSpPr>
        <p:spPr>
          <a:xfrm>
            <a:off x="241300" y="691515"/>
            <a:ext cx="1677035" cy="829945"/>
          </a:xfrm>
          <a:prstGeom prst="rect">
            <a:avLst/>
          </a:prstGeom>
          <a:noFill/>
        </p:spPr>
        <p:txBody>
          <a:bodyPr wrap="square" rtlCol="0" anchor="t">
            <a:spAutoFit/>
            <a:scene3d>
              <a:camera prst="orthographicFront"/>
              <a:lightRig rig="threePt" dir="t"/>
            </a:scene3d>
          </a:bodyPr>
          <a:p>
            <a:r>
              <a:rPr lang="en-US" altLang="en-US" b="1"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MS PGothic" panose="020B0600070205080204" pitchFamily="34" charset="-128"/>
                <a:sym typeface="+mn-ea"/>
              </a:rPr>
              <a:t>DHCP discover</a:t>
            </a:r>
            <a:endParaRPr lang="en-US" altLang="en-US" b="1"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MS PGothic" panose="020B0600070205080204" pitchFamily="34" charset="-128"/>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1090608"/>
            <a:ext cx="7886700" cy="670967"/>
          </a:xfrm>
        </p:spPr>
        <p:txBody>
          <a:bodyPr/>
          <a:lstStyle/>
          <a:p>
            <a:r>
              <a:rPr lang="en-US" dirty="0"/>
              <a:t>DHCP client-server scenario</a:t>
            </a:r>
            <a:endParaRPr lang="en-US" dirty="0"/>
          </a:p>
        </p:txBody>
      </p:sp>
      <p:sp>
        <p:nvSpPr>
          <p:cNvPr id="142" name="Text Box 7"/>
          <p:cNvSpPr txBox="1">
            <a:spLocks noChangeArrowheads="1"/>
          </p:cNvSpPr>
          <p:nvPr/>
        </p:nvSpPr>
        <p:spPr bwMode="auto">
          <a:xfrm>
            <a:off x="2307413" y="1832579"/>
            <a:ext cx="1047115" cy="29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US" sz="135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DHCP server</a:t>
            </a:r>
            <a:endParaRPr kumimoji="0" lang="en-US" altLang="en-US" sz="135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sp>
        <p:nvSpPr>
          <p:cNvPr id="2" name="Rectangle 1"/>
          <p:cNvSpPr/>
          <p:nvPr/>
        </p:nvSpPr>
        <p:spPr>
          <a:xfrm>
            <a:off x="6510131" y="1957181"/>
            <a:ext cx="1549935" cy="267335"/>
          </a:xfrm>
          <a:prstGeom prst="rect">
            <a:avLst/>
          </a:prstGeom>
        </p:spPr>
        <p:txBody>
          <a:bodyPr wrap="square">
            <a:spAutoFit/>
          </a:bodyPr>
          <a:lstStyle/>
          <a:p>
            <a:pPr marL="0" marR="0" lvl="0" indent="0" algn="ctr" defTabSz="914400" rtl="0" eaLnBrk="1" fontAlgn="auto" latinLnBrk="0" hangingPunct="1">
              <a:lnSpc>
                <a:spcPct val="85000"/>
              </a:lnSpc>
              <a:spcBef>
                <a:spcPts val="0"/>
              </a:spcBef>
              <a:spcAft>
                <a:spcPts val="0"/>
              </a:spcAft>
              <a:buClrTx/>
              <a:buSzTx/>
              <a:buFontTx/>
              <a:buNone/>
              <a:defRPr/>
            </a:pPr>
            <a:r>
              <a:rPr kumimoji="0" lang="en-US" altLang="en-US" sz="1350" b="0" i="0" u="none" strike="noStrike" kern="1200" cap="none" spc="0" normalizeH="0" baseline="0" noProof="0" dirty="0">
                <a:ln>
                  <a:noFill/>
                </a:ln>
                <a:solidFill>
                  <a:prstClr val="black"/>
                </a:solidFill>
                <a:effectLst/>
                <a:uLnTx/>
                <a:uFillTx/>
                <a:latin typeface="Calibri" panose="020F0502020204030204"/>
                <a:ea typeface="+mn-ea"/>
                <a:cs typeface="+mn-cs"/>
              </a:rPr>
              <a:t>Arriving client</a:t>
            </a:r>
            <a:endPar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0" name="Line 10"/>
          <p:cNvSpPr>
            <a:spLocks noChangeShapeType="1"/>
          </p:cNvSpPr>
          <p:nvPr/>
        </p:nvSpPr>
        <p:spPr bwMode="auto">
          <a:xfrm flipH="1">
            <a:off x="3429414" y="2549645"/>
            <a:ext cx="8335" cy="3020615"/>
          </a:xfrm>
          <a:prstGeom prst="line">
            <a:avLst/>
          </a:prstGeom>
          <a:noFill/>
          <a:ln w="9525">
            <a:solidFill>
              <a:srgbClr val="80808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471" name="Line 11"/>
          <p:cNvSpPr>
            <a:spLocks noChangeShapeType="1"/>
          </p:cNvSpPr>
          <p:nvPr/>
        </p:nvSpPr>
        <p:spPr bwMode="auto">
          <a:xfrm flipH="1">
            <a:off x="6823886" y="2606795"/>
            <a:ext cx="8334" cy="3105150"/>
          </a:xfrm>
          <a:prstGeom prst="line">
            <a:avLst/>
          </a:prstGeom>
          <a:noFill/>
          <a:ln w="9525">
            <a:solidFill>
              <a:srgbClr val="80808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nvGrpSpPr>
          <p:cNvPr id="472" name="Group 471"/>
          <p:cNvGrpSpPr/>
          <p:nvPr/>
        </p:nvGrpSpPr>
        <p:grpSpPr bwMode="auto">
          <a:xfrm>
            <a:off x="3462752" y="1934091"/>
            <a:ext cx="3296841" cy="1051322"/>
            <a:chOff x="1860550" y="1343025"/>
            <a:chExt cx="4395788" cy="1401763"/>
          </a:xfrm>
        </p:grpSpPr>
        <p:sp>
          <p:nvSpPr>
            <p:cNvPr id="473" name="Line 9"/>
            <p:cNvSpPr>
              <a:spLocks noChangeShapeType="1"/>
            </p:cNvSpPr>
            <p:nvPr/>
          </p:nvSpPr>
          <p:spPr bwMode="auto">
            <a:xfrm flipH="1">
              <a:off x="1860550" y="2208213"/>
              <a:ext cx="4395788" cy="536575"/>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nvGrpSpPr>
            <p:cNvPr id="474" name="Group 23"/>
            <p:cNvGrpSpPr/>
            <p:nvPr/>
          </p:nvGrpSpPr>
          <p:grpSpPr bwMode="auto">
            <a:xfrm>
              <a:off x="3389313" y="1343025"/>
              <a:ext cx="2673350" cy="1116013"/>
              <a:chOff x="11865" y="3885"/>
              <a:chExt cx="3720" cy="1260"/>
            </a:xfrm>
          </p:grpSpPr>
          <p:sp>
            <p:nvSpPr>
              <p:cNvPr id="475" name="Text Box 24"/>
              <p:cNvSpPr txBox="1">
                <a:spLocks noChangeArrowheads="1"/>
              </p:cNvSpPr>
              <p:nvPr/>
            </p:nvSpPr>
            <p:spPr bwMode="auto">
              <a:xfrm>
                <a:off x="11865" y="3885"/>
                <a:ext cx="2062" cy="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1"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DHCP discover</a:t>
                </a:r>
                <a:endParaRPr kumimoji="0" lang="en-US" altLang="en-US" sz="900" b="1"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476" name="Text Box 25"/>
              <p:cNvSpPr txBox="1">
                <a:spLocks noChangeArrowheads="1"/>
              </p:cNvSpPr>
              <p:nvPr/>
            </p:nvSpPr>
            <p:spPr bwMode="auto">
              <a:xfrm>
                <a:off x="12015" y="4231"/>
                <a:ext cx="3570" cy="914"/>
              </a:xfrm>
              <a:prstGeom prst="rect">
                <a:avLst/>
              </a:prstGeom>
              <a:solidFill>
                <a:srgbClr val="FFFFFF"/>
              </a:solidFill>
              <a:ln w="9525">
                <a:solidFill>
                  <a:srgbClr val="000000"/>
                </a:solidFill>
                <a:miter lim="800000"/>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src : 0.0.0.0, 68     </a:t>
                </a:r>
                <a:endPar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dest.: 255.255.255.255,67</a:t>
                </a:r>
                <a:endPar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yiaddr:    0.0.0.0</a:t>
                </a:r>
                <a:endPar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transaction ID: 654</a:t>
                </a:r>
                <a:endParaRPr kumimoji="0" lang="en-US" altLang="en-US" sz="1200"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grpSp>
      </p:grpSp>
      <p:sp>
        <p:nvSpPr>
          <p:cNvPr id="477" name="Line 26"/>
          <p:cNvSpPr>
            <a:spLocks noChangeShapeType="1"/>
          </p:cNvSpPr>
          <p:nvPr/>
        </p:nvSpPr>
        <p:spPr bwMode="auto">
          <a:xfrm>
            <a:off x="3494899" y="3322360"/>
            <a:ext cx="3296840" cy="403622"/>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nvGrpSpPr>
          <p:cNvPr id="478" name="Group 477"/>
          <p:cNvGrpSpPr/>
          <p:nvPr/>
        </p:nvGrpSpPr>
        <p:grpSpPr bwMode="auto">
          <a:xfrm>
            <a:off x="4739102" y="2861588"/>
            <a:ext cx="1890713" cy="913209"/>
            <a:chOff x="3562350" y="2579688"/>
            <a:chExt cx="2520950" cy="1217612"/>
          </a:xfrm>
        </p:grpSpPr>
        <p:sp>
          <p:nvSpPr>
            <p:cNvPr id="479" name="Text Box 27"/>
            <p:cNvSpPr txBox="1">
              <a:spLocks noChangeArrowheads="1"/>
            </p:cNvSpPr>
            <p:nvPr/>
          </p:nvSpPr>
          <p:spPr bwMode="auto">
            <a:xfrm>
              <a:off x="3562350" y="2579688"/>
              <a:ext cx="1379538" cy="330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1"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DHCP offer</a:t>
              </a:r>
              <a:endParaRPr kumimoji="0" lang="en-US" altLang="en-US" sz="1200"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480" name="Text Box 28"/>
            <p:cNvSpPr txBox="1">
              <a:spLocks noChangeArrowheads="1"/>
            </p:cNvSpPr>
            <p:nvPr/>
          </p:nvSpPr>
          <p:spPr bwMode="auto">
            <a:xfrm>
              <a:off x="3659188" y="2832100"/>
              <a:ext cx="2424112" cy="965200"/>
            </a:xfrm>
            <a:prstGeom prst="rect">
              <a:avLst/>
            </a:prstGeom>
            <a:solidFill>
              <a:srgbClr val="FFFFFF"/>
            </a:solidFill>
            <a:ln w="9525">
              <a:solidFill>
                <a:srgbClr val="000000"/>
              </a:solidFill>
              <a:miter lim="800000"/>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src: 223.1.2.5, 67      </a:t>
              </a:r>
              <a:endPar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dest:  255.255.255.255, 68</a:t>
              </a:r>
              <a:endPar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yiaddrr: 223.1.2.4</a:t>
              </a:r>
              <a:endPar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transaction ID: 654</a:t>
              </a:r>
              <a:endPar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lifetime: 3600 secs</a:t>
              </a:r>
              <a:endParaRPr kumimoji="0" lang="en-US" altLang="en-US" sz="600"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grpSp>
      <p:grpSp>
        <p:nvGrpSpPr>
          <p:cNvPr id="489" name="Group 36"/>
          <p:cNvGrpSpPr/>
          <p:nvPr/>
        </p:nvGrpSpPr>
        <p:grpSpPr bwMode="auto">
          <a:xfrm>
            <a:off x="6788168" y="2262704"/>
            <a:ext cx="588169" cy="411956"/>
            <a:chOff x="4420" y="878"/>
            <a:chExt cx="614" cy="458"/>
          </a:xfrm>
        </p:grpSpPr>
        <p:pic>
          <p:nvPicPr>
            <p:cNvPr id="490" name="Picture 37" descr="laptop_keyboar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109064" flipH="1">
              <a:off x="4420" y="1108"/>
              <a:ext cx="52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 name="Freeform 38"/>
            <p:cNvSpPr/>
            <p:nvPr/>
          </p:nvSpPr>
          <p:spPr bwMode="auto">
            <a:xfrm>
              <a:off x="4595" y="888"/>
              <a:ext cx="424" cy="297"/>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pic>
          <p:nvPicPr>
            <p:cNvPr id="492" name="Picture 39" descr="scre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6" y="895"/>
              <a:ext cx="38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3" name="Freeform 40"/>
            <p:cNvSpPr/>
            <p:nvPr/>
          </p:nvSpPr>
          <p:spPr bwMode="auto">
            <a:xfrm>
              <a:off x="4672" y="879"/>
              <a:ext cx="359" cy="5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494" name="Freeform 41"/>
            <p:cNvSpPr/>
            <p:nvPr/>
          </p:nvSpPr>
          <p:spPr bwMode="auto">
            <a:xfrm>
              <a:off x="4591" y="878"/>
              <a:ext cx="100" cy="230"/>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495" name="Freeform 42"/>
            <p:cNvSpPr/>
            <p:nvPr/>
          </p:nvSpPr>
          <p:spPr bwMode="auto">
            <a:xfrm>
              <a:off x="4921" y="920"/>
              <a:ext cx="108" cy="265"/>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496" name="Freeform 43"/>
            <p:cNvSpPr/>
            <p:nvPr/>
          </p:nvSpPr>
          <p:spPr bwMode="auto">
            <a:xfrm>
              <a:off x="4590" y="1097"/>
              <a:ext cx="394" cy="89"/>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497" name="Freeform 44"/>
            <p:cNvSpPr/>
            <p:nvPr/>
          </p:nvSpPr>
          <p:spPr bwMode="auto">
            <a:xfrm>
              <a:off x="4933" y="922"/>
              <a:ext cx="101" cy="266"/>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498" name="Freeform 45"/>
            <p:cNvSpPr/>
            <p:nvPr/>
          </p:nvSpPr>
          <p:spPr bwMode="auto">
            <a:xfrm>
              <a:off x="4590" y="1109"/>
              <a:ext cx="351" cy="88"/>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nvGrpSpPr>
            <p:cNvPr id="499" name="Group 46"/>
            <p:cNvGrpSpPr/>
            <p:nvPr/>
          </p:nvGrpSpPr>
          <p:grpSpPr bwMode="auto">
            <a:xfrm>
              <a:off x="4584" y="1203"/>
              <a:ext cx="119" cy="53"/>
              <a:chOff x="1740" y="2642"/>
              <a:chExt cx="752" cy="327"/>
            </a:xfrm>
          </p:grpSpPr>
          <p:sp>
            <p:nvSpPr>
              <p:cNvPr id="506" name="Freeform 47"/>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07" name="Freeform 48"/>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08" name="Freeform 49"/>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rgbClr val="00CC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09" name="Freeform 50"/>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10" name="Freeform 51"/>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rgbClr val="00CC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11" name="Freeform 52"/>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sp>
          <p:nvSpPr>
            <p:cNvPr id="500" name="Freeform 53"/>
            <p:cNvSpPr/>
            <p:nvPr/>
          </p:nvSpPr>
          <p:spPr bwMode="auto">
            <a:xfrm>
              <a:off x="4788" y="1211"/>
              <a:ext cx="144" cy="116"/>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01" name="Freeform 54"/>
            <p:cNvSpPr/>
            <p:nvPr/>
          </p:nvSpPr>
          <p:spPr bwMode="auto">
            <a:xfrm>
              <a:off x="4420" y="1220"/>
              <a:ext cx="369" cy="10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02" name="Freeform 55"/>
            <p:cNvSpPr/>
            <p:nvPr/>
          </p:nvSpPr>
          <p:spPr bwMode="auto">
            <a:xfrm>
              <a:off x="4420" y="1201"/>
              <a:ext cx="4" cy="21"/>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03" name="Freeform 56"/>
            <p:cNvSpPr/>
            <p:nvPr/>
          </p:nvSpPr>
          <p:spPr bwMode="auto">
            <a:xfrm>
              <a:off x="4421" y="1114"/>
              <a:ext cx="171" cy="88"/>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04" name="Freeform 57"/>
            <p:cNvSpPr/>
            <p:nvPr/>
          </p:nvSpPr>
          <p:spPr bwMode="auto">
            <a:xfrm>
              <a:off x="4432" y="1205"/>
              <a:ext cx="350" cy="102"/>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05" name="Freeform 58"/>
            <p:cNvSpPr/>
            <p:nvPr/>
          </p:nvSpPr>
          <p:spPr bwMode="auto">
            <a:xfrm flipV="1">
              <a:off x="4782" y="1198"/>
              <a:ext cx="142" cy="10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grpSp>
        <p:nvGrpSpPr>
          <p:cNvPr id="512" name="Group 60"/>
          <p:cNvGrpSpPr/>
          <p:nvPr/>
        </p:nvGrpSpPr>
        <p:grpSpPr bwMode="auto">
          <a:xfrm>
            <a:off x="3355595" y="2119829"/>
            <a:ext cx="251222" cy="402431"/>
            <a:chOff x="4140" y="429"/>
            <a:chExt cx="1425" cy="2396"/>
          </a:xfrm>
        </p:grpSpPr>
        <p:sp>
          <p:nvSpPr>
            <p:cNvPr id="513" name="Freeform 61"/>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14" name="Rectangle 62"/>
            <p:cNvSpPr>
              <a:spLocks noChangeArrowheads="1"/>
            </p:cNvSpPr>
            <p:nvPr/>
          </p:nvSpPr>
          <p:spPr bwMode="auto">
            <a:xfrm>
              <a:off x="4208" y="429"/>
              <a:ext cx="1047"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15" name="Freeform 63"/>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16" name="Freeform 64"/>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17" name="Rectangle 65"/>
            <p:cNvSpPr>
              <a:spLocks noChangeArrowheads="1"/>
            </p:cNvSpPr>
            <p:nvPr/>
          </p:nvSpPr>
          <p:spPr bwMode="auto">
            <a:xfrm>
              <a:off x="4214" y="691"/>
              <a:ext cx="594" cy="50"/>
            </a:xfrm>
            <a:prstGeom prst="rect">
              <a:avLst/>
            </a:prstGeom>
            <a:solidFill>
              <a:srgbClr val="000000"/>
            </a:solidFill>
            <a:ln w="9525">
              <a:solidFill>
                <a:srgbClr val="000000"/>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grpSp>
          <p:nvGrpSpPr>
            <p:cNvPr id="518" name="Group 66"/>
            <p:cNvGrpSpPr/>
            <p:nvPr/>
          </p:nvGrpSpPr>
          <p:grpSpPr bwMode="auto">
            <a:xfrm>
              <a:off x="4749" y="668"/>
              <a:ext cx="581" cy="145"/>
              <a:chOff x="614" y="2568"/>
              <a:chExt cx="725" cy="139"/>
            </a:xfrm>
          </p:grpSpPr>
          <p:sp>
            <p:nvSpPr>
              <p:cNvPr id="543" name="AutoShape 67"/>
              <p:cNvSpPr>
                <a:spLocks noChangeArrowheads="1"/>
              </p:cNvSpPr>
              <p:nvPr/>
            </p:nvSpPr>
            <p:spPr bwMode="auto">
              <a:xfrm>
                <a:off x="613" y="2570"/>
                <a:ext cx="725" cy="136"/>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44" name="AutoShape 68"/>
              <p:cNvSpPr>
                <a:spLocks noChangeArrowheads="1"/>
              </p:cNvSpPr>
              <p:nvPr/>
            </p:nvSpPr>
            <p:spPr bwMode="auto">
              <a:xfrm>
                <a:off x="629" y="2584"/>
                <a:ext cx="691"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grpSp>
        <p:sp>
          <p:nvSpPr>
            <p:cNvPr id="519" name="Rectangle 69"/>
            <p:cNvSpPr>
              <a:spLocks noChangeArrowheads="1"/>
            </p:cNvSpPr>
            <p:nvPr/>
          </p:nvSpPr>
          <p:spPr bwMode="auto">
            <a:xfrm>
              <a:off x="4221" y="1017"/>
              <a:ext cx="601" cy="50"/>
            </a:xfrm>
            <a:prstGeom prst="rect">
              <a:avLst/>
            </a:prstGeom>
            <a:solidFill>
              <a:srgbClr val="000000"/>
            </a:solidFill>
            <a:ln w="9525">
              <a:solidFill>
                <a:srgbClr val="000000"/>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grpSp>
          <p:nvGrpSpPr>
            <p:cNvPr id="520" name="Group 70"/>
            <p:cNvGrpSpPr/>
            <p:nvPr/>
          </p:nvGrpSpPr>
          <p:grpSpPr bwMode="auto">
            <a:xfrm>
              <a:off x="4747" y="994"/>
              <a:ext cx="581" cy="134"/>
              <a:chOff x="614" y="2568"/>
              <a:chExt cx="725" cy="139"/>
            </a:xfrm>
          </p:grpSpPr>
          <p:sp>
            <p:nvSpPr>
              <p:cNvPr id="541" name="AutoShape 71"/>
              <p:cNvSpPr>
                <a:spLocks noChangeArrowheads="1"/>
              </p:cNvSpPr>
              <p:nvPr/>
            </p:nvSpPr>
            <p:spPr bwMode="auto">
              <a:xfrm>
                <a:off x="615" y="2570"/>
                <a:ext cx="725"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42" name="AutoShape 72"/>
              <p:cNvSpPr>
                <a:spLocks noChangeArrowheads="1"/>
              </p:cNvSpPr>
              <p:nvPr/>
            </p:nvSpPr>
            <p:spPr bwMode="auto">
              <a:xfrm>
                <a:off x="632" y="2585"/>
                <a:ext cx="691"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grpSp>
        <p:sp>
          <p:nvSpPr>
            <p:cNvPr id="521" name="Rectangle 73"/>
            <p:cNvSpPr>
              <a:spLocks noChangeArrowheads="1"/>
            </p:cNvSpPr>
            <p:nvPr/>
          </p:nvSpPr>
          <p:spPr bwMode="auto">
            <a:xfrm>
              <a:off x="4214" y="1358"/>
              <a:ext cx="601" cy="50"/>
            </a:xfrm>
            <a:prstGeom prst="rect">
              <a:avLst/>
            </a:prstGeom>
            <a:solidFill>
              <a:srgbClr val="000000"/>
            </a:solidFill>
            <a:ln w="9525">
              <a:solidFill>
                <a:srgbClr val="000000"/>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22" name="Rectangle 74"/>
            <p:cNvSpPr>
              <a:spLocks noChangeArrowheads="1"/>
            </p:cNvSpPr>
            <p:nvPr/>
          </p:nvSpPr>
          <p:spPr bwMode="auto">
            <a:xfrm>
              <a:off x="4228" y="1655"/>
              <a:ext cx="594" cy="50"/>
            </a:xfrm>
            <a:prstGeom prst="rect">
              <a:avLst/>
            </a:prstGeom>
            <a:solidFill>
              <a:srgbClr val="000000"/>
            </a:solidFill>
            <a:ln w="9525">
              <a:solidFill>
                <a:srgbClr val="000000"/>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grpSp>
          <p:nvGrpSpPr>
            <p:cNvPr id="523" name="Group 75"/>
            <p:cNvGrpSpPr/>
            <p:nvPr/>
          </p:nvGrpSpPr>
          <p:grpSpPr bwMode="auto">
            <a:xfrm>
              <a:off x="4735" y="1627"/>
              <a:ext cx="582" cy="151"/>
              <a:chOff x="614" y="2568"/>
              <a:chExt cx="725" cy="139"/>
            </a:xfrm>
          </p:grpSpPr>
          <p:sp>
            <p:nvSpPr>
              <p:cNvPr id="539" name="AutoShape 76"/>
              <p:cNvSpPr>
                <a:spLocks noChangeArrowheads="1"/>
              </p:cNvSpPr>
              <p:nvPr/>
            </p:nvSpPr>
            <p:spPr bwMode="auto">
              <a:xfrm>
                <a:off x="613" y="2568"/>
                <a:ext cx="724"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40" name="AutoShape 77"/>
              <p:cNvSpPr>
                <a:spLocks noChangeArrowheads="1"/>
              </p:cNvSpPr>
              <p:nvPr/>
            </p:nvSpPr>
            <p:spPr bwMode="auto">
              <a:xfrm>
                <a:off x="630" y="2581"/>
                <a:ext cx="690"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grpSp>
        <p:sp>
          <p:nvSpPr>
            <p:cNvPr id="524" name="Freeform 78"/>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nvGrpSpPr>
            <p:cNvPr id="525" name="Group 79"/>
            <p:cNvGrpSpPr/>
            <p:nvPr/>
          </p:nvGrpSpPr>
          <p:grpSpPr bwMode="auto">
            <a:xfrm>
              <a:off x="4739" y="1327"/>
              <a:ext cx="582" cy="139"/>
              <a:chOff x="614" y="2568"/>
              <a:chExt cx="725" cy="139"/>
            </a:xfrm>
          </p:grpSpPr>
          <p:sp>
            <p:nvSpPr>
              <p:cNvPr id="537" name="AutoShape 80"/>
              <p:cNvSpPr>
                <a:spLocks noChangeArrowheads="1"/>
              </p:cNvSpPr>
              <p:nvPr/>
            </p:nvSpPr>
            <p:spPr bwMode="auto">
              <a:xfrm>
                <a:off x="617" y="2570"/>
                <a:ext cx="724" cy="135"/>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38" name="AutoShape 81"/>
              <p:cNvSpPr>
                <a:spLocks noChangeArrowheads="1"/>
              </p:cNvSpPr>
              <p:nvPr/>
            </p:nvSpPr>
            <p:spPr bwMode="auto">
              <a:xfrm>
                <a:off x="633" y="2584"/>
                <a:ext cx="690"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grpSp>
        <p:sp>
          <p:nvSpPr>
            <p:cNvPr id="526" name="Rectangle 82"/>
            <p:cNvSpPr>
              <a:spLocks noChangeArrowheads="1"/>
            </p:cNvSpPr>
            <p:nvPr/>
          </p:nvSpPr>
          <p:spPr bwMode="auto">
            <a:xfrm>
              <a:off x="5248" y="429"/>
              <a:ext cx="68"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27" name="Freeform 83"/>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28" name="Freeform 84"/>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29" name="Oval 85"/>
            <p:cNvSpPr>
              <a:spLocks noChangeArrowheads="1"/>
            </p:cNvSpPr>
            <p:nvPr/>
          </p:nvSpPr>
          <p:spPr bwMode="auto">
            <a:xfrm>
              <a:off x="5518" y="2612"/>
              <a:ext cx="47" cy="92"/>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30" name="Freeform 86"/>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31" name="AutoShape 87"/>
            <p:cNvSpPr>
              <a:spLocks noChangeArrowheads="1"/>
            </p:cNvSpPr>
            <p:nvPr/>
          </p:nvSpPr>
          <p:spPr bwMode="auto">
            <a:xfrm>
              <a:off x="4140" y="2676"/>
              <a:ext cx="1202" cy="149"/>
            </a:xfrm>
            <a:prstGeom prst="roundRect">
              <a:avLst>
                <a:gd name="adj" fmla="val 50000"/>
              </a:avLst>
            </a:prstGeom>
            <a:solidFill>
              <a:srgbClr val="DDDDDD"/>
            </a:solidFill>
            <a:ln w="9525">
              <a:solidFill>
                <a:srgbClr val="000000"/>
              </a:solidFill>
              <a:rou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32" name="AutoShape 88"/>
            <p:cNvSpPr>
              <a:spLocks noChangeArrowheads="1"/>
            </p:cNvSpPr>
            <p:nvPr/>
          </p:nvSpPr>
          <p:spPr bwMode="auto">
            <a:xfrm>
              <a:off x="4208" y="2712"/>
              <a:ext cx="1067" cy="78"/>
            </a:xfrm>
            <a:prstGeom prst="roundRect">
              <a:avLst>
                <a:gd name="adj" fmla="val 50000"/>
              </a:avLst>
            </a:prstGeom>
            <a:gradFill rotWithShape="1">
              <a:gsLst>
                <a:gs pos="0">
                  <a:srgbClr val="000000"/>
                </a:gs>
                <a:gs pos="100000">
                  <a:srgbClr val="808080"/>
                </a:gs>
              </a:gsLst>
              <a:lin ang="0" scaled="1"/>
            </a:gradFill>
            <a:ln w="9525">
              <a:solidFill>
                <a:srgbClr val="000000"/>
              </a:solidFill>
              <a:rou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33" name="Oval 89"/>
            <p:cNvSpPr>
              <a:spLocks noChangeArrowheads="1"/>
            </p:cNvSpPr>
            <p:nvPr/>
          </p:nvSpPr>
          <p:spPr bwMode="auto">
            <a:xfrm>
              <a:off x="4309" y="2385"/>
              <a:ext cx="155"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34" name="Oval 90"/>
            <p:cNvSpPr>
              <a:spLocks noChangeArrowheads="1"/>
            </p:cNvSpPr>
            <p:nvPr/>
          </p:nvSpPr>
          <p:spPr bwMode="auto">
            <a:xfrm>
              <a:off x="4484" y="2385"/>
              <a:ext cx="162"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FF0000"/>
                </a:solidFill>
                <a:effectLst/>
                <a:uLnTx/>
                <a:uFillTx/>
                <a:latin typeface="Tahoma" panose="020B0604030504040204" pitchFamily="34" charset="0"/>
                <a:ea typeface="MS PGothic" panose="020B0600070205080204" pitchFamily="34" charset="-128"/>
                <a:cs typeface="Arial" panose="020B0604020202020204" pitchFamily="34" charset="0"/>
              </a:endParaRPr>
            </a:p>
          </p:txBody>
        </p:sp>
        <p:sp>
          <p:nvSpPr>
            <p:cNvPr id="535" name="Oval 91"/>
            <p:cNvSpPr>
              <a:spLocks noChangeArrowheads="1"/>
            </p:cNvSpPr>
            <p:nvPr/>
          </p:nvSpPr>
          <p:spPr bwMode="auto">
            <a:xfrm>
              <a:off x="4660" y="2378"/>
              <a:ext cx="162"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36" name="Rectangle 92"/>
            <p:cNvSpPr>
              <a:spLocks noChangeArrowheads="1"/>
            </p:cNvSpPr>
            <p:nvPr/>
          </p:nvSpPr>
          <p:spPr bwMode="auto">
            <a:xfrm>
              <a:off x="5065" y="1833"/>
              <a:ext cx="81" cy="766"/>
            </a:xfrm>
            <a:prstGeom prst="rect">
              <a:avLst/>
            </a:prstGeom>
            <a:solidFill>
              <a:srgbClr val="292929"/>
            </a:solidFill>
            <a:ln w="9525">
              <a:solidFill>
                <a:srgbClr val="000000"/>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grpSp>
      <p:grpSp>
        <p:nvGrpSpPr>
          <p:cNvPr id="545" name="Group 544"/>
          <p:cNvGrpSpPr/>
          <p:nvPr/>
        </p:nvGrpSpPr>
        <p:grpSpPr bwMode="auto">
          <a:xfrm>
            <a:off x="4696240" y="2174597"/>
            <a:ext cx="1905000" cy="550069"/>
            <a:chOff x="7333086" y="2736938"/>
            <a:chExt cx="2539755" cy="733428"/>
          </a:xfrm>
        </p:grpSpPr>
        <p:sp>
          <p:nvSpPr>
            <p:cNvPr id="546" name="Rectangle 2"/>
            <p:cNvSpPr>
              <a:spLocks noChangeArrowheads="1"/>
            </p:cNvSpPr>
            <p:nvPr/>
          </p:nvSpPr>
          <p:spPr bwMode="auto">
            <a:xfrm>
              <a:off x="7333086" y="2736938"/>
              <a:ext cx="2521866" cy="733428"/>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120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47" name="TextBox 1"/>
            <p:cNvSpPr txBox="1">
              <a:spLocks noChangeArrowheads="1"/>
            </p:cNvSpPr>
            <p:nvPr/>
          </p:nvSpPr>
          <p:spPr bwMode="auto">
            <a:xfrm>
              <a:off x="7344918" y="2797391"/>
              <a:ext cx="2527923" cy="613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200" b="0" i="0" u="none" strike="noStrike" kern="1200" cap="none" spc="0" normalizeH="0" baseline="0" noProof="0" dirty="0">
                  <a:ln>
                    <a:noFill/>
                  </a:ln>
                  <a:solidFill>
                    <a:srgbClr val="FF0000"/>
                  </a:solidFill>
                  <a:effectLst/>
                  <a:uLnTx/>
                  <a:uFillTx/>
                  <a:latin typeface="Tahoma" panose="020B0604030504040204" pitchFamily="34" charset="0"/>
                  <a:ea typeface="MS PGothic" panose="020B0600070205080204" pitchFamily="34" charset="-128"/>
                  <a:cs typeface="+mn-cs"/>
                </a:rPr>
                <a:t>Broadcast: is there a DHCP server out there?</a:t>
              </a:r>
              <a:endParaRPr kumimoji="0" lang="en-US" altLang="en-US" sz="1200" b="0" i="0" u="none" strike="noStrike" kern="1200" cap="none" spc="0" normalizeH="0" baseline="0" noProof="0" dirty="0">
                <a:ln>
                  <a:noFill/>
                </a:ln>
                <a:solidFill>
                  <a:srgbClr val="FF0000"/>
                </a:solidFill>
                <a:effectLst/>
                <a:uLnTx/>
                <a:uFillTx/>
                <a:latin typeface="Tahoma" panose="020B0604030504040204" pitchFamily="34" charset="0"/>
                <a:ea typeface="MS PGothic" panose="020B0600070205080204" pitchFamily="34" charset="-128"/>
                <a:cs typeface="+mn-cs"/>
              </a:endParaRPr>
            </a:p>
          </p:txBody>
        </p:sp>
      </p:grpSp>
      <p:grpSp>
        <p:nvGrpSpPr>
          <p:cNvPr id="548" name="Group 547"/>
          <p:cNvGrpSpPr/>
          <p:nvPr/>
        </p:nvGrpSpPr>
        <p:grpSpPr bwMode="auto">
          <a:xfrm>
            <a:off x="4820064" y="3080663"/>
            <a:ext cx="1896666" cy="677052"/>
            <a:chOff x="9144000" y="3229217"/>
            <a:chExt cx="2527923" cy="903653"/>
          </a:xfrm>
        </p:grpSpPr>
        <p:sp>
          <p:nvSpPr>
            <p:cNvPr id="549" name="Rectangle 87"/>
            <p:cNvSpPr>
              <a:spLocks noChangeArrowheads="1"/>
            </p:cNvSpPr>
            <p:nvPr/>
          </p:nvSpPr>
          <p:spPr bwMode="auto">
            <a:xfrm>
              <a:off x="9144000" y="3229217"/>
              <a:ext cx="2351575" cy="885135"/>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120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50" name="TextBox 88"/>
            <p:cNvSpPr txBox="1">
              <a:spLocks noChangeArrowheads="1"/>
            </p:cNvSpPr>
            <p:nvPr/>
          </p:nvSpPr>
          <p:spPr bwMode="auto">
            <a:xfrm>
              <a:off x="9144000" y="3271783"/>
              <a:ext cx="2527923" cy="86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200" b="0" i="0" u="none" strike="noStrike" kern="1200" cap="none" spc="0" normalizeH="0" baseline="0" noProof="0" dirty="0">
                  <a:ln>
                    <a:noFill/>
                  </a:ln>
                  <a:solidFill>
                    <a:srgbClr val="FF0000"/>
                  </a:solidFill>
                  <a:effectLst/>
                  <a:uLnTx/>
                  <a:uFillTx/>
                  <a:latin typeface="Tahoma" panose="020B0604030504040204" pitchFamily="34" charset="0"/>
                  <a:ea typeface="MS PGothic" panose="020B0600070205080204" pitchFamily="34" charset="-128"/>
                  <a:cs typeface="+mn-cs"/>
                </a:rPr>
                <a:t>Broadcast: I’m a DHCP server! Here’s an IP address you can use </a:t>
              </a:r>
              <a:endParaRPr kumimoji="0" lang="en-US" altLang="en-US" sz="1200" b="0" i="0" u="none" strike="noStrike" kern="1200" cap="none" spc="0" normalizeH="0" baseline="0" noProof="0" dirty="0">
                <a:ln>
                  <a:noFill/>
                </a:ln>
                <a:solidFill>
                  <a:srgbClr val="FF0000"/>
                </a:solidFill>
                <a:effectLst/>
                <a:uLnTx/>
                <a:uFillTx/>
                <a:latin typeface="Tahoma" panose="020B0604030504040204" pitchFamily="34" charset="0"/>
                <a:ea typeface="MS PGothic" panose="020B0600070205080204" pitchFamily="34" charset="-128"/>
                <a:cs typeface="+mn-cs"/>
              </a:endParaRPr>
            </a:p>
          </p:txBody>
        </p:sp>
      </p:grpSp>
      <p:sp>
        <p:nvSpPr>
          <p:cNvPr id="93" name="Slide Number Placeholder 3"/>
          <p:cNvSpPr>
            <a:spLocks noGrp="1"/>
          </p:cNvSpPr>
          <p:nvPr>
            <p:ph type="sldNum" sz="quarter" idx="4"/>
          </p:nvPr>
        </p:nvSpPr>
        <p:spPr>
          <a:xfrm>
            <a:off x="6914712" y="5689567"/>
            <a:ext cx="2057400" cy="273844"/>
          </a:xfrm>
        </p:spPr>
        <p:txBody>
          <a:bodyPr/>
          <a:lstStyle/>
          <a:p>
            <a:r>
              <a:rPr lang="en-US" sz="620" dirty="0"/>
              <a:t>Network Layer: 4-</a:t>
            </a:r>
            <a:fld id="{C4204591-24BD-A542-B9D5-F8D8A88D2FEE}" type="slidenum">
              <a:rPr lang="en-US" sz="620" smtClean="0"/>
            </a:fld>
            <a:endParaRPr lang="en-US" sz="62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72"/>
                                        </p:tgtEl>
                                        <p:attrNameLst>
                                          <p:attrName>style.visibility</p:attrName>
                                        </p:attrNameLst>
                                      </p:cBhvr>
                                      <p:to>
                                        <p:strVal val="visible"/>
                                      </p:to>
                                    </p:set>
                                    <p:animEffect transition="in" filter="wipe(right)">
                                      <p:cBhvr>
                                        <p:cTn id="7" dur="500"/>
                                        <p:tgtEl>
                                          <p:spTgt spid="472"/>
                                        </p:tgtEl>
                                      </p:cBhvr>
                                    </p:animEffect>
                                  </p:childTnLst>
                                </p:cTn>
                              </p:par>
                              <p:par>
                                <p:cTn id="8" presetID="9" presetClass="entr" presetSubtype="0" fill="hold" nodeType="withEffect">
                                  <p:stCondLst>
                                    <p:cond delay="0"/>
                                  </p:stCondLst>
                                  <p:childTnLst>
                                    <p:set>
                                      <p:cBhvr>
                                        <p:cTn id="9" dur="1" fill="hold">
                                          <p:stCondLst>
                                            <p:cond delay="0"/>
                                          </p:stCondLst>
                                        </p:cTn>
                                        <p:tgtEl>
                                          <p:spTgt spid="545"/>
                                        </p:tgtEl>
                                        <p:attrNameLst>
                                          <p:attrName>style.visibility</p:attrName>
                                        </p:attrNameLst>
                                      </p:cBhvr>
                                      <p:to>
                                        <p:strVal val="visible"/>
                                      </p:to>
                                    </p:set>
                                    <p:animEffect transition="in" filter="dissolve">
                                      <p:cBhvr>
                                        <p:cTn id="10" dur="500"/>
                                        <p:tgtEl>
                                          <p:spTgt spid="545"/>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nodeType="clickEffect">
                                  <p:stCondLst>
                                    <p:cond delay="0"/>
                                  </p:stCondLst>
                                  <p:childTnLst>
                                    <p:animEffect transition="out" filter="dissolve">
                                      <p:cBhvr>
                                        <p:cTn id="14" dur="500"/>
                                        <p:tgtEl>
                                          <p:spTgt spid="545"/>
                                        </p:tgtEl>
                                      </p:cBhvr>
                                    </p:animEffect>
                                    <p:set>
                                      <p:cBhvr>
                                        <p:cTn id="15" dur="1" fill="hold">
                                          <p:stCondLst>
                                            <p:cond delay="499"/>
                                          </p:stCondLst>
                                        </p:cTn>
                                        <p:tgtEl>
                                          <p:spTgt spid="54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78"/>
                                        </p:tgtEl>
                                        <p:attrNameLst>
                                          <p:attrName>style.visibility</p:attrName>
                                        </p:attrNameLst>
                                      </p:cBhvr>
                                      <p:to>
                                        <p:strVal val="visible"/>
                                      </p:to>
                                    </p:set>
                                    <p:animEffect transition="in" filter="wipe(left)">
                                      <p:cBhvr>
                                        <p:cTn id="20" dur="500"/>
                                        <p:tgtEl>
                                          <p:spTgt spid="478"/>
                                        </p:tgtEl>
                                      </p:cBhvr>
                                    </p:animEffect>
                                  </p:childTnLst>
                                </p:cTn>
                              </p:par>
                              <p:par>
                                <p:cTn id="21" presetID="22" presetClass="entr" presetSubtype="8" fill="hold" nodeType="withEffect">
                                  <p:stCondLst>
                                    <p:cond delay="0"/>
                                  </p:stCondLst>
                                  <p:childTnLst>
                                    <p:set>
                                      <p:cBhvr>
                                        <p:cTn id="22" dur="1" fill="hold">
                                          <p:stCondLst>
                                            <p:cond delay="0"/>
                                          </p:stCondLst>
                                        </p:cTn>
                                        <p:tgtEl>
                                          <p:spTgt spid="477"/>
                                        </p:tgtEl>
                                        <p:attrNameLst>
                                          <p:attrName>style.visibility</p:attrName>
                                        </p:attrNameLst>
                                      </p:cBhvr>
                                      <p:to>
                                        <p:strVal val="visible"/>
                                      </p:to>
                                    </p:set>
                                    <p:animEffect transition="in" filter="wipe(left)">
                                      <p:cBhvr>
                                        <p:cTn id="23" dur="500"/>
                                        <p:tgtEl>
                                          <p:spTgt spid="477"/>
                                        </p:tgtEl>
                                      </p:cBhvr>
                                    </p:animEffect>
                                  </p:childTnLst>
                                </p:cTn>
                              </p:par>
                              <p:par>
                                <p:cTn id="24" presetID="9" presetClass="entr" presetSubtype="0" fill="hold" nodeType="withEffect">
                                  <p:stCondLst>
                                    <p:cond delay="0"/>
                                  </p:stCondLst>
                                  <p:childTnLst>
                                    <p:set>
                                      <p:cBhvr>
                                        <p:cTn id="25" dur="1" fill="hold">
                                          <p:stCondLst>
                                            <p:cond delay="0"/>
                                          </p:stCondLst>
                                        </p:cTn>
                                        <p:tgtEl>
                                          <p:spTgt spid="548"/>
                                        </p:tgtEl>
                                        <p:attrNameLst>
                                          <p:attrName>style.visibility</p:attrName>
                                        </p:attrNameLst>
                                      </p:cBhvr>
                                      <p:to>
                                        <p:strVal val="visible"/>
                                      </p:to>
                                    </p:set>
                                    <p:animEffect transition="in" filter="dissolve">
                                      <p:cBhvr>
                                        <p:cTn id="26" dur="500"/>
                                        <p:tgtEl>
                                          <p:spTgt spid="548"/>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xit" presetSubtype="0" fill="hold" nodeType="clickEffect">
                                  <p:stCondLst>
                                    <p:cond delay="0"/>
                                  </p:stCondLst>
                                  <p:childTnLst>
                                    <p:animEffect transition="out" filter="dissolve">
                                      <p:cBhvr>
                                        <p:cTn id="30" dur="500"/>
                                        <p:tgtEl>
                                          <p:spTgt spid="548"/>
                                        </p:tgtEl>
                                      </p:cBhvr>
                                    </p:animEffect>
                                    <p:set>
                                      <p:cBhvr>
                                        <p:cTn id="31" dur="1" fill="hold">
                                          <p:stCondLst>
                                            <p:cond delay="499"/>
                                          </p:stCondLst>
                                        </p:cTn>
                                        <p:tgtEl>
                                          <p:spTgt spid="5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D9C6DEEE-9D3C-4484-80C4-F49EBF5897AC}" type="datetime4">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文本框 3"/>
          <p:cNvSpPr txBox="1"/>
          <p:nvPr/>
        </p:nvSpPr>
        <p:spPr>
          <a:xfrm>
            <a:off x="241300" y="691515"/>
            <a:ext cx="1677035" cy="829945"/>
          </a:xfrm>
          <a:prstGeom prst="rect">
            <a:avLst/>
          </a:prstGeom>
          <a:noFill/>
        </p:spPr>
        <p:txBody>
          <a:bodyPr wrap="square" rtlCol="0" anchor="t">
            <a:spAutoFit/>
            <a:scene3d>
              <a:camera prst="orthographicFront"/>
              <a:lightRig rig="threePt" dir="t"/>
            </a:scene3d>
          </a:bodyPr>
          <a:p>
            <a:r>
              <a:rPr lang="en-US" altLang="en-US" b="1" kern="0" noProof="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MS PGothic" panose="020B0600070205080204" pitchFamily="34" charset="-128"/>
                <a:sym typeface="+mn-ea"/>
              </a:rPr>
              <a:t>DHCP offer</a:t>
            </a:r>
            <a:endParaRPr lang="en-US" altLang="en-US" b="1" kern="0" noProof="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MS PGothic" panose="020B0600070205080204" pitchFamily="34" charset="-128"/>
              <a:sym typeface="+mn-ea"/>
            </a:endParaRPr>
          </a:p>
        </p:txBody>
      </p:sp>
      <p:pic>
        <p:nvPicPr>
          <p:cNvPr id="102" name="图片 101"/>
          <p:cNvPicPr/>
          <p:nvPr/>
        </p:nvPicPr>
        <p:blipFill>
          <a:blip r:embed="rId1"/>
          <a:stretch>
            <a:fillRect/>
          </a:stretch>
        </p:blipFill>
        <p:spPr>
          <a:xfrm>
            <a:off x="2280678" y="0"/>
            <a:ext cx="6805144" cy="6858000"/>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1090608"/>
            <a:ext cx="7886700" cy="670967"/>
          </a:xfrm>
        </p:spPr>
        <p:txBody>
          <a:bodyPr/>
          <a:lstStyle/>
          <a:p>
            <a:r>
              <a:rPr lang="en-US" dirty="0"/>
              <a:t>DHCP client-server scenario</a:t>
            </a:r>
            <a:endParaRPr lang="en-US" dirty="0"/>
          </a:p>
        </p:txBody>
      </p:sp>
      <p:sp>
        <p:nvSpPr>
          <p:cNvPr id="142" name="Text Box 7"/>
          <p:cNvSpPr txBox="1">
            <a:spLocks noChangeArrowheads="1"/>
          </p:cNvSpPr>
          <p:nvPr/>
        </p:nvSpPr>
        <p:spPr bwMode="auto">
          <a:xfrm>
            <a:off x="2307413" y="1832579"/>
            <a:ext cx="1047115" cy="29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US" sz="135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DHCP server</a:t>
            </a:r>
            <a:endParaRPr kumimoji="0" lang="en-US" altLang="en-US" sz="135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sp>
        <p:nvSpPr>
          <p:cNvPr id="2" name="Rectangle 1"/>
          <p:cNvSpPr/>
          <p:nvPr/>
        </p:nvSpPr>
        <p:spPr>
          <a:xfrm>
            <a:off x="6510131" y="1957181"/>
            <a:ext cx="1549935" cy="267335"/>
          </a:xfrm>
          <a:prstGeom prst="rect">
            <a:avLst/>
          </a:prstGeom>
        </p:spPr>
        <p:txBody>
          <a:bodyPr wrap="square">
            <a:spAutoFit/>
          </a:bodyPr>
          <a:lstStyle/>
          <a:p>
            <a:pPr marL="0" marR="0" lvl="0" indent="0" algn="ctr" defTabSz="914400" rtl="0" eaLnBrk="1" fontAlgn="auto" latinLnBrk="0" hangingPunct="1">
              <a:lnSpc>
                <a:spcPct val="85000"/>
              </a:lnSpc>
              <a:spcBef>
                <a:spcPts val="0"/>
              </a:spcBef>
              <a:spcAft>
                <a:spcPts val="0"/>
              </a:spcAft>
              <a:buClrTx/>
              <a:buSzTx/>
              <a:buFontTx/>
              <a:buNone/>
              <a:defRPr/>
            </a:pPr>
            <a:r>
              <a:rPr kumimoji="0" lang="en-US" altLang="en-US" sz="1350" b="0" i="0" u="none" strike="noStrike" kern="1200" cap="none" spc="0" normalizeH="0" baseline="0" noProof="0" dirty="0">
                <a:ln>
                  <a:noFill/>
                </a:ln>
                <a:solidFill>
                  <a:prstClr val="black"/>
                </a:solidFill>
                <a:effectLst/>
                <a:uLnTx/>
                <a:uFillTx/>
                <a:latin typeface="Calibri" panose="020F0502020204030204"/>
                <a:ea typeface="+mn-ea"/>
                <a:cs typeface="+mn-cs"/>
              </a:rPr>
              <a:t>Arriving client</a:t>
            </a:r>
            <a:endPar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0" name="Line 10"/>
          <p:cNvSpPr>
            <a:spLocks noChangeShapeType="1"/>
          </p:cNvSpPr>
          <p:nvPr/>
        </p:nvSpPr>
        <p:spPr bwMode="auto">
          <a:xfrm flipH="1">
            <a:off x="3429414" y="2549645"/>
            <a:ext cx="8335" cy="3020615"/>
          </a:xfrm>
          <a:prstGeom prst="line">
            <a:avLst/>
          </a:prstGeom>
          <a:noFill/>
          <a:ln w="9525">
            <a:solidFill>
              <a:srgbClr val="80808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471" name="Line 11"/>
          <p:cNvSpPr>
            <a:spLocks noChangeShapeType="1"/>
          </p:cNvSpPr>
          <p:nvPr/>
        </p:nvSpPr>
        <p:spPr bwMode="auto">
          <a:xfrm flipH="1">
            <a:off x="6823886" y="2606795"/>
            <a:ext cx="8334" cy="3105150"/>
          </a:xfrm>
          <a:prstGeom prst="line">
            <a:avLst/>
          </a:prstGeom>
          <a:noFill/>
          <a:ln w="9525">
            <a:solidFill>
              <a:srgbClr val="80808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nvGrpSpPr>
          <p:cNvPr id="472" name="Group 471"/>
          <p:cNvGrpSpPr/>
          <p:nvPr/>
        </p:nvGrpSpPr>
        <p:grpSpPr bwMode="auto">
          <a:xfrm>
            <a:off x="3462752" y="1934091"/>
            <a:ext cx="3296841" cy="1051322"/>
            <a:chOff x="1860550" y="1343025"/>
            <a:chExt cx="4395788" cy="1401763"/>
          </a:xfrm>
        </p:grpSpPr>
        <p:sp>
          <p:nvSpPr>
            <p:cNvPr id="473" name="Line 9"/>
            <p:cNvSpPr>
              <a:spLocks noChangeShapeType="1"/>
            </p:cNvSpPr>
            <p:nvPr/>
          </p:nvSpPr>
          <p:spPr bwMode="auto">
            <a:xfrm flipH="1">
              <a:off x="1860550" y="2208213"/>
              <a:ext cx="4395788" cy="536575"/>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nvGrpSpPr>
            <p:cNvPr id="474" name="Group 23"/>
            <p:cNvGrpSpPr/>
            <p:nvPr/>
          </p:nvGrpSpPr>
          <p:grpSpPr bwMode="auto">
            <a:xfrm>
              <a:off x="3389313" y="1343025"/>
              <a:ext cx="2673350" cy="1116013"/>
              <a:chOff x="11865" y="3885"/>
              <a:chExt cx="3720" cy="1260"/>
            </a:xfrm>
          </p:grpSpPr>
          <p:sp>
            <p:nvSpPr>
              <p:cNvPr id="475" name="Text Box 24"/>
              <p:cNvSpPr txBox="1">
                <a:spLocks noChangeArrowheads="1"/>
              </p:cNvSpPr>
              <p:nvPr/>
            </p:nvSpPr>
            <p:spPr bwMode="auto">
              <a:xfrm>
                <a:off x="11865" y="3885"/>
                <a:ext cx="2062" cy="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1"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DHCP discover</a:t>
                </a:r>
                <a:endParaRPr kumimoji="0" lang="en-US" altLang="en-US" sz="900" b="1"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476" name="Text Box 25"/>
              <p:cNvSpPr txBox="1">
                <a:spLocks noChangeArrowheads="1"/>
              </p:cNvSpPr>
              <p:nvPr/>
            </p:nvSpPr>
            <p:spPr bwMode="auto">
              <a:xfrm>
                <a:off x="12015" y="4231"/>
                <a:ext cx="3570" cy="914"/>
              </a:xfrm>
              <a:prstGeom prst="rect">
                <a:avLst/>
              </a:prstGeom>
              <a:solidFill>
                <a:srgbClr val="FFFFFF"/>
              </a:solidFill>
              <a:ln w="9525">
                <a:solidFill>
                  <a:srgbClr val="000000"/>
                </a:solidFill>
                <a:miter lim="800000"/>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src : 0.0.0.0, 68     </a:t>
                </a:r>
                <a:endPar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dest.: 255.255.255.255,67</a:t>
                </a:r>
                <a:endPar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yiaddr:    0.0.0.0</a:t>
                </a:r>
                <a:endPar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transaction ID: 654</a:t>
                </a:r>
                <a:endParaRPr kumimoji="0" lang="en-US" altLang="en-US" sz="1200"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grpSp>
      </p:grpSp>
      <p:sp>
        <p:nvSpPr>
          <p:cNvPr id="477" name="Line 26"/>
          <p:cNvSpPr>
            <a:spLocks noChangeShapeType="1"/>
          </p:cNvSpPr>
          <p:nvPr/>
        </p:nvSpPr>
        <p:spPr bwMode="auto">
          <a:xfrm>
            <a:off x="3494899" y="3322360"/>
            <a:ext cx="3296840" cy="403622"/>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nvGrpSpPr>
          <p:cNvPr id="478" name="Group 477"/>
          <p:cNvGrpSpPr/>
          <p:nvPr/>
        </p:nvGrpSpPr>
        <p:grpSpPr bwMode="auto">
          <a:xfrm>
            <a:off x="4739102" y="2861588"/>
            <a:ext cx="1890713" cy="913209"/>
            <a:chOff x="3562350" y="2579688"/>
            <a:chExt cx="2520950" cy="1217612"/>
          </a:xfrm>
        </p:grpSpPr>
        <p:sp>
          <p:nvSpPr>
            <p:cNvPr id="479" name="Text Box 27"/>
            <p:cNvSpPr txBox="1">
              <a:spLocks noChangeArrowheads="1"/>
            </p:cNvSpPr>
            <p:nvPr/>
          </p:nvSpPr>
          <p:spPr bwMode="auto">
            <a:xfrm>
              <a:off x="3562350" y="2579688"/>
              <a:ext cx="1379538" cy="330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1"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DHCP offer</a:t>
              </a:r>
              <a:endParaRPr kumimoji="0" lang="en-US" altLang="en-US" sz="1200"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480" name="Text Box 28"/>
            <p:cNvSpPr txBox="1">
              <a:spLocks noChangeArrowheads="1"/>
            </p:cNvSpPr>
            <p:nvPr/>
          </p:nvSpPr>
          <p:spPr bwMode="auto">
            <a:xfrm>
              <a:off x="3659188" y="2832100"/>
              <a:ext cx="2424112" cy="965200"/>
            </a:xfrm>
            <a:prstGeom prst="rect">
              <a:avLst/>
            </a:prstGeom>
            <a:solidFill>
              <a:srgbClr val="FFFFFF"/>
            </a:solidFill>
            <a:ln w="9525">
              <a:solidFill>
                <a:srgbClr val="000000"/>
              </a:solidFill>
              <a:miter lim="800000"/>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src: 223.1.2.5, 67      </a:t>
              </a:r>
              <a:endPar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dest:  255.255.255.255, 68</a:t>
              </a:r>
              <a:endPar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yiaddrr: 223.1.2.4</a:t>
              </a:r>
              <a:endPar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transaction ID: 654</a:t>
              </a:r>
              <a:endPar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lifetime: 3600 secs</a:t>
              </a:r>
              <a:endParaRPr kumimoji="0" lang="en-US" altLang="en-US" sz="600"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grpSp>
      <p:sp>
        <p:nvSpPr>
          <p:cNvPr id="481" name="Line 29"/>
          <p:cNvSpPr>
            <a:spLocks noChangeShapeType="1"/>
          </p:cNvSpPr>
          <p:nvPr/>
        </p:nvSpPr>
        <p:spPr bwMode="auto">
          <a:xfrm flipH="1">
            <a:off x="3413936" y="4243904"/>
            <a:ext cx="3296840" cy="402431"/>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nvGrpSpPr>
          <p:cNvPr id="482" name="Group 481"/>
          <p:cNvGrpSpPr/>
          <p:nvPr/>
        </p:nvGrpSpPr>
        <p:grpSpPr bwMode="auto">
          <a:xfrm>
            <a:off x="3542524" y="3750985"/>
            <a:ext cx="2165747" cy="945356"/>
            <a:chOff x="1966913" y="3765550"/>
            <a:chExt cx="2887662" cy="1260475"/>
          </a:xfrm>
        </p:grpSpPr>
        <p:sp>
          <p:nvSpPr>
            <p:cNvPr id="483" name="Text Box 30"/>
            <p:cNvSpPr txBox="1">
              <a:spLocks noChangeArrowheads="1"/>
            </p:cNvSpPr>
            <p:nvPr/>
          </p:nvSpPr>
          <p:spPr bwMode="auto">
            <a:xfrm>
              <a:off x="1966913" y="3765550"/>
              <a:ext cx="1379537" cy="3286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1"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DHCP request</a:t>
              </a:r>
              <a:endParaRPr kumimoji="0" lang="en-US" altLang="en-US" sz="1200"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484" name="Text Box 31"/>
            <p:cNvSpPr txBox="1">
              <a:spLocks noChangeArrowheads="1"/>
            </p:cNvSpPr>
            <p:nvPr/>
          </p:nvSpPr>
          <p:spPr bwMode="auto">
            <a:xfrm>
              <a:off x="2097088" y="4027488"/>
              <a:ext cx="2757487" cy="998537"/>
            </a:xfrm>
            <a:prstGeom prst="rect">
              <a:avLst/>
            </a:prstGeom>
            <a:solidFill>
              <a:srgbClr val="FFFFFF"/>
            </a:solidFill>
            <a:ln w="9525">
              <a:solidFill>
                <a:srgbClr val="000000"/>
              </a:solidFill>
              <a:miter lim="800000"/>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src:  0.0.0.0, 68     </a:t>
              </a:r>
              <a:endPar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dest::  255.255.255.255, 67</a:t>
              </a:r>
              <a:endPar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yiaddrr: 223.1.2.4</a:t>
              </a:r>
              <a:endPar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transaction ID: 655</a:t>
              </a:r>
              <a:endPar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lifetime: 3600 secs</a:t>
              </a:r>
              <a:endParaRPr kumimoji="0" lang="en-US" altLang="en-US" sz="1200"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grpSp>
      <p:grpSp>
        <p:nvGrpSpPr>
          <p:cNvPr id="489" name="Group 36"/>
          <p:cNvGrpSpPr/>
          <p:nvPr/>
        </p:nvGrpSpPr>
        <p:grpSpPr bwMode="auto">
          <a:xfrm>
            <a:off x="6788168" y="2262704"/>
            <a:ext cx="588169" cy="411956"/>
            <a:chOff x="4420" y="878"/>
            <a:chExt cx="614" cy="458"/>
          </a:xfrm>
        </p:grpSpPr>
        <p:pic>
          <p:nvPicPr>
            <p:cNvPr id="490" name="Picture 37" descr="laptop_keyboar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109064" flipH="1">
              <a:off x="4420" y="1108"/>
              <a:ext cx="52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 name="Freeform 38"/>
            <p:cNvSpPr/>
            <p:nvPr/>
          </p:nvSpPr>
          <p:spPr bwMode="auto">
            <a:xfrm>
              <a:off x="4595" y="888"/>
              <a:ext cx="424" cy="297"/>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pic>
          <p:nvPicPr>
            <p:cNvPr id="492" name="Picture 39" descr="scre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6" y="895"/>
              <a:ext cx="38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3" name="Freeform 40"/>
            <p:cNvSpPr/>
            <p:nvPr/>
          </p:nvSpPr>
          <p:spPr bwMode="auto">
            <a:xfrm>
              <a:off x="4672" y="879"/>
              <a:ext cx="359" cy="5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494" name="Freeform 41"/>
            <p:cNvSpPr/>
            <p:nvPr/>
          </p:nvSpPr>
          <p:spPr bwMode="auto">
            <a:xfrm>
              <a:off x="4591" y="878"/>
              <a:ext cx="100" cy="230"/>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495" name="Freeform 42"/>
            <p:cNvSpPr/>
            <p:nvPr/>
          </p:nvSpPr>
          <p:spPr bwMode="auto">
            <a:xfrm>
              <a:off x="4921" y="920"/>
              <a:ext cx="108" cy="265"/>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496" name="Freeform 43"/>
            <p:cNvSpPr/>
            <p:nvPr/>
          </p:nvSpPr>
          <p:spPr bwMode="auto">
            <a:xfrm>
              <a:off x="4590" y="1097"/>
              <a:ext cx="394" cy="89"/>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497" name="Freeform 44"/>
            <p:cNvSpPr/>
            <p:nvPr/>
          </p:nvSpPr>
          <p:spPr bwMode="auto">
            <a:xfrm>
              <a:off x="4933" y="922"/>
              <a:ext cx="101" cy="266"/>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498" name="Freeform 45"/>
            <p:cNvSpPr/>
            <p:nvPr/>
          </p:nvSpPr>
          <p:spPr bwMode="auto">
            <a:xfrm>
              <a:off x="4590" y="1109"/>
              <a:ext cx="351" cy="88"/>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nvGrpSpPr>
            <p:cNvPr id="499" name="Group 46"/>
            <p:cNvGrpSpPr/>
            <p:nvPr/>
          </p:nvGrpSpPr>
          <p:grpSpPr bwMode="auto">
            <a:xfrm>
              <a:off x="4584" y="1203"/>
              <a:ext cx="119" cy="53"/>
              <a:chOff x="1740" y="2642"/>
              <a:chExt cx="752" cy="327"/>
            </a:xfrm>
          </p:grpSpPr>
          <p:sp>
            <p:nvSpPr>
              <p:cNvPr id="506" name="Freeform 47"/>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07" name="Freeform 48"/>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08" name="Freeform 49"/>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rgbClr val="00CC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09" name="Freeform 50"/>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10" name="Freeform 51"/>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rgbClr val="00CC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11" name="Freeform 52"/>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sp>
          <p:nvSpPr>
            <p:cNvPr id="500" name="Freeform 53"/>
            <p:cNvSpPr/>
            <p:nvPr/>
          </p:nvSpPr>
          <p:spPr bwMode="auto">
            <a:xfrm>
              <a:off x="4788" y="1211"/>
              <a:ext cx="144" cy="116"/>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01" name="Freeform 54"/>
            <p:cNvSpPr/>
            <p:nvPr/>
          </p:nvSpPr>
          <p:spPr bwMode="auto">
            <a:xfrm>
              <a:off x="4420" y="1220"/>
              <a:ext cx="369" cy="10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02" name="Freeform 55"/>
            <p:cNvSpPr/>
            <p:nvPr/>
          </p:nvSpPr>
          <p:spPr bwMode="auto">
            <a:xfrm>
              <a:off x="4420" y="1201"/>
              <a:ext cx="4" cy="21"/>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03" name="Freeform 56"/>
            <p:cNvSpPr/>
            <p:nvPr/>
          </p:nvSpPr>
          <p:spPr bwMode="auto">
            <a:xfrm>
              <a:off x="4421" y="1114"/>
              <a:ext cx="171" cy="88"/>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04" name="Freeform 57"/>
            <p:cNvSpPr/>
            <p:nvPr/>
          </p:nvSpPr>
          <p:spPr bwMode="auto">
            <a:xfrm>
              <a:off x="4432" y="1205"/>
              <a:ext cx="350" cy="102"/>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05" name="Freeform 58"/>
            <p:cNvSpPr/>
            <p:nvPr/>
          </p:nvSpPr>
          <p:spPr bwMode="auto">
            <a:xfrm flipV="1">
              <a:off x="4782" y="1198"/>
              <a:ext cx="142" cy="10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grpSp>
        <p:nvGrpSpPr>
          <p:cNvPr id="512" name="Group 60"/>
          <p:cNvGrpSpPr/>
          <p:nvPr/>
        </p:nvGrpSpPr>
        <p:grpSpPr bwMode="auto">
          <a:xfrm>
            <a:off x="3355595" y="2119829"/>
            <a:ext cx="251222" cy="402431"/>
            <a:chOff x="4140" y="429"/>
            <a:chExt cx="1425" cy="2396"/>
          </a:xfrm>
        </p:grpSpPr>
        <p:sp>
          <p:nvSpPr>
            <p:cNvPr id="513" name="Freeform 61"/>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14" name="Rectangle 62"/>
            <p:cNvSpPr>
              <a:spLocks noChangeArrowheads="1"/>
            </p:cNvSpPr>
            <p:nvPr/>
          </p:nvSpPr>
          <p:spPr bwMode="auto">
            <a:xfrm>
              <a:off x="4208" y="429"/>
              <a:ext cx="1047"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15" name="Freeform 63"/>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16" name="Freeform 64"/>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17" name="Rectangle 65"/>
            <p:cNvSpPr>
              <a:spLocks noChangeArrowheads="1"/>
            </p:cNvSpPr>
            <p:nvPr/>
          </p:nvSpPr>
          <p:spPr bwMode="auto">
            <a:xfrm>
              <a:off x="4214" y="691"/>
              <a:ext cx="594" cy="50"/>
            </a:xfrm>
            <a:prstGeom prst="rect">
              <a:avLst/>
            </a:prstGeom>
            <a:solidFill>
              <a:srgbClr val="000000"/>
            </a:solidFill>
            <a:ln w="9525">
              <a:solidFill>
                <a:srgbClr val="000000"/>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grpSp>
          <p:nvGrpSpPr>
            <p:cNvPr id="518" name="Group 66"/>
            <p:cNvGrpSpPr/>
            <p:nvPr/>
          </p:nvGrpSpPr>
          <p:grpSpPr bwMode="auto">
            <a:xfrm>
              <a:off x="4749" y="668"/>
              <a:ext cx="581" cy="145"/>
              <a:chOff x="614" y="2568"/>
              <a:chExt cx="725" cy="139"/>
            </a:xfrm>
          </p:grpSpPr>
          <p:sp>
            <p:nvSpPr>
              <p:cNvPr id="543" name="AutoShape 67"/>
              <p:cNvSpPr>
                <a:spLocks noChangeArrowheads="1"/>
              </p:cNvSpPr>
              <p:nvPr/>
            </p:nvSpPr>
            <p:spPr bwMode="auto">
              <a:xfrm>
                <a:off x="613" y="2570"/>
                <a:ext cx="725" cy="136"/>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44" name="AutoShape 68"/>
              <p:cNvSpPr>
                <a:spLocks noChangeArrowheads="1"/>
              </p:cNvSpPr>
              <p:nvPr/>
            </p:nvSpPr>
            <p:spPr bwMode="auto">
              <a:xfrm>
                <a:off x="629" y="2584"/>
                <a:ext cx="691"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grpSp>
        <p:sp>
          <p:nvSpPr>
            <p:cNvPr id="519" name="Rectangle 69"/>
            <p:cNvSpPr>
              <a:spLocks noChangeArrowheads="1"/>
            </p:cNvSpPr>
            <p:nvPr/>
          </p:nvSpPr>
          <p:spPr bwMode="auto">
            <a:xfrm>
              <a:off x="4221" y="1017"/>
              <a:ext cx="601" cy="50"/>
            </a:xfrm>
            <a:prstGeom prst="rect">
              <a:avLst/>
            </a:prstGeom>
            <a:solidFill>
              <a:srgbClr val="000000"/>
            </a:solidFill>
            <a:ln w="9525">
              <a:solidFill>
                <a:srgbClr val="000000"/>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grpSp>
          <p:nvGrpSpPr>
            <p:cNvPr id="520" name="Group 70"/>
            <p:cNvGrpSpPr/>
            <p:nvPr/>
          </p:nvGrpSpPr>
          <p:grpSpPr bwMode="auto">
            <a:xfrm>
              <a:off x="4747" y="994"/>
              <a:ext cx="581" cy="134"/>
              <a:chOff x="614" y="2568"/>
              <a:chExt cx="725" cy="139"/>
            </a:xfrm>
          </p:grpSpPr>
          <p:sp>
            <p:nvSpPr>
              <p:cNvPr id="541" name="AutoShape 71"/>
              <p:cNvSpPr>
                <a:spLocks noChangeArrowheads="1"/>
              </p:cNvSpPr>
              <p:nvPr/>
            </p:nvSpPr>
            <p:spPr bwMode="auto">
              <a:xfrm>
                <a:off x="615" y="2570"/>
                <a:ext cx="725"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42" name="AutoShape 72"/>
              <p:cNvSpPr>
                <a:spLocks noChangeArrowheads="1"/>
              </p:cNvSpPr>
              <p:nvPr/>
            </p:nvSpPr>
            <p:spPr bwMode="auto">
              <a:xfrm>
                <a:off x="632" y="2585"/>
                <a:ext cx="691"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grpSp>
        <p:sp>
          <p:nvSpPr>
            <p:cNvPr id="521" name="Rectangle 73"/>
            <p:cNvSpPr>
              <a:spLocks noChangeArrowheads="1"/>
            </p:cNvSpPr>
            <p:nvPr/>
          </p:nvSpPr>
          <p:spPr bwMode="auto">
            <a:xfrm>
              <a:off x="4214" y="1358"/>
              <a:ext cx="601" cy="50"/>
            </a:xfrm>
            <a:prstGeom prst="rect">
              <a:avLst/>
            </a:prstGeom>
            <a:solidFill>
              <a:srgbClr val="000000"/>
            </a:solidFill>
            <a:ln w="9525">
              <a:solidFill>
                <a:srgbClr val="000000"/>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22" name="Rectangle 74"/>
            <p:cNvSpPr>
              <a:spLocks noChangeArrowheads="1"/>
            </p:cNvSpPr>
            <p:nvPr/>
          </p:nvSpPr>
          <p:spPr bwMode="auto">
            <a:xfrm>
              <a:off x="4228" y="1655"/>
              <a:ext cx="594" cy="50"/>
            </a:xfrm>
            <a:prstGeom prst="rect">
              <a:avLst/>
            </a:prstGeom>
            <a:solidFill>
              <a:srgbClr val="000000"/>
            </a:solidFill>
            <a:ln w="9525">
              <a:solidFill>
                <a:srgbClr val="000000"/>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grpSp>
          <p:nvGrpSpPr>
            <p:cNvPr id="523" name="Group 75"/>
            <p:cNvGrpSpPr/>
            <p:nvPr/>
          </p:nvGrpSpPr>
          <p:grpSpPr bwMode="auto">
            <a:xfrm>
              <a:off x="4735" y="1627"/>
              <a:ext cx="582" cy="151"/>
              <a:chOff x="614" y="2568"/>
              <a:chExt cx="725" cy="139"/>
            </a:xfrm>
          </p:grpSpPr>
          <p:sp>
            <p:nvSpPr>
              <p:cNvPr id="539" name="AutoShape 76"/>
              <p:cNvSpPr>
                <a:spLocks noChangeArrowheads="1"/>
              </p:cNvSpPr>
              <p:nvPr/>
            </p:nvSpPr>
            <p:spPr bwMode="auto">
              <a:xfrm>
                <a:off x="613" y="2568"/>
                <a:ext cx="724"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40" name="AutoShape 77"/>
              <p:cNvSpPr>
                <a:spLocks noChangeArrowheads="1"/>
              </p:cNvSpPr>
              <p:nvPr/>
            </p:nvSpPr>
            <p:spPr bwMode="auto">
              <a:xfrm>
                <a:off x="630" y="2581"/>
                <a:ext cx="690"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grpSp>
        <p:sp>
          <p:nvSpPr>
            <p:cNvPr id="524" name="Freeform 78"/>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nvGrpSpPr>
            <p:cNvPr id="525" name="Group 79"/>
            <p:cNvGrpSpPr/>
            <p:nvPr/>
          </p:nvGrpSpPr>
          <p:grpSpPr bwMode="auto">
            <a:xfrm>
              <a:off x="4739" y="1327"/>
              <a:ext cx="582" cy="139"/>
              <a:chOff x="614" y="2568"/>
              <a:chExt cx="725" cy="139"/>
            </a:xfrm>
          </p:grpSpPr>
          <p:sp>
            <p:nvSpPr>
              <p:cNvPr id="537" name="AutoShape 80"/>
              <p:cNvSpPr>
                <a:spLocks noChangeArrowheads="1"/>
              </p:cNvSpPr>
              <p:nvPr/>
            </p:nvSpPr>
            <p:spPr bwMode="auto">
              <a:xfrm>
                <a:off x="617" y="2570"/>
                <a:ext cx="724" cy="135"/>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38" name="AutoShape 81"/>
              <p:cNvSpPr>
                <a:spLocks noChangeArrowheads="1"/>
              </p:cNvSpPr>
              <p:nvPr/>
            </p:nvSpPr>
            <p:spPr bwMode="auto">
              <a:xfrm>
                <a:off x="633" y="2584"/>
                <a:ext cx="690"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grpSp>
        <p:sp>
          <p:nvSpPr>
            <p:cNvPr id="526" name="Rectangle 82"/>
            <p:cNvSpPr>
              <a:spLocks noChangeArrowheads="1"/>
            </p:cNvSpPr>
            <p:nvPr/>
          </p:nvSpPr>
          <p:spPr bwMode="auto">
            <a:xfrm>
              <a:off x="5248" y="429"/>
              <a:ext cx="68"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27" name="Freeform 83"/>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28" name="Freeform 84"/>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29" name="Oval 85"/>
            <p:cNvSpPr>
              <a:spLocks noChangeArrowheads="1"/>
            </p:cNvSpPr>
            <p:nvPr/>
          </p:nvSpPr>
          <p:spPr bwMode="auto">
            <a:xfrm>
              <a:off x="5518" y="2612"/>
              <a:ext cx="47" cy="92"/>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30" name="Freeform 86"/>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31" name="AutoShape 87"/>
            <p:cNvSpPr>
              <a:spLocks noChangeArrowheads="1"/>
            </p:cNvSpPr>
            <p:nvPr/>
          </p:nvSpPr>
          <p:spPr bwMode="auto">
            <a:xfrm>
              <a:off x="4140" y="2676"/>
              <a:ext cx="1202" cy="149"/>
            </a:xfrm>
            <a:prstGeom prst="roundRect">
              <a:avLst>
                <a:gd name="adj" fmla="val 50000"/>
              </a:avLst>
            </a:prstGeom>
            <a:solidFill>
              <a:srgbClr val="DDDDDD"/>
            </a:solidFill>
            <a:ln w="9525">
              <a:solidFill>
                <a:srgbClr val="000000"/>
              </a:solidFill>
              <a:rou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32" name="AutoShape 88"/>
            <p:cNvSpPr>
              <a:spLocks noChangeArrowheads="1"/>
            </p:cNvSpPr>
            <p:nvPr/>
          </p:nvSpPr>
          <p:spPr bwMode="auto">
            <a:xfrm>
              <a:off x="4208" y="2712"/>
              <a:ext cx="1067" cy="78"/>
            </a:xfrm>
            <a:prstGeom prst="roundRect">
              <a:avLst>
                <a:gd name="adj" fmla="val 50000"/>
              </a:avLst>
            </a:prstGeom>
            <a:gradFill rotWithShape="1">
              <a:gsLst>
                <a:gs pos="0">
                  <a:srgbClr val="000000"/>
                </a:gs>
                <a:gs pos="100000">
                  <a:srgbClr val="808080"/>
                </a:gs>
              </a:gsLst>
              <a:lin ang="0" scaled="1"/>
            </a:gradFill>
            <a:ln w="9525">
              <a:solidFill>
                <a:srgbClr val="000000"/>
              </a:solidFill>
              <a:rou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33" name="Oval 89"/>
            <p:cNvSpPr>
              <a:spLocks noChangeArrowheads="1"/>
            </p:cNvSpPr>
            <p:nvPr/>
          </p:nvSpPr>
          <p:spPr bwMode="auto">
            <a:xfrm>
              <a:off x="4309" y="2385"/>
              <a:ext cx="155"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34" name="Oval 90"/>
            <p:cNvSpPr>
              <a:spLocks noChangeArrowheads="1"/>
            </p:cNvSpPr>
            <p:nvPr/>
          </p:nvSpPr>
          <p:spPr bwMode="auto">
            <a:xfrm>
              <a:off x="4484" y="2385"/>
              <a:ext cx="162"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FF0000"/>
                </a:solidFill>
                <a:effectLst/>
                <a:uLnTx/>
                <a:uFillTx/>
                <a:latin typeface="Tahoma" panose="020B0604030504040204" pitchFamily="34" charset="0"/>
                <a:ea typeface="MS PGothic" panose="020B0600070205080204" pitchFamily="34" charset="-128"/>
                <a:cs typeface="Arial" panose="020B0604020202020204" pitchFamily="34" charset="0"/>
              </a:endParaRPr>
            </a:p>
          </p:txBody>
        </p:sp>
        <p:sp>
          <p:nvSpPr>
            <p:cNvPr id="535" name="Oval 91"/>
            <p:cNvSpPr>
              <a:spLocks noChangeArrowheads="1"/>
            </p:cNvSpPr>
            <p:nvPr/>
          </p:nvSpPr>
          <p:spPr bwMode="auto">
            <a:xfrm>
              <a:off x="4660" y="2378"/>
              <a:ext cx="162"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36" name="Rectangle 92"/>
            <p:cNvSpPr>
              <a:spLocks noChangeArrowheads="1"/>
            </p:cNvSpPr>
            <p:nvPr/>
          </p:nvSpPr>
          <p:spPr bwMode="auto">
            <a:xfrm>
              <a:off x="5065" y="1833"/>
              <a:ext cx="81" cy="766"/>
            </a:xfrm>
            <a:prstGeom prst="rect">
              <a:avLst/>
            </a:prstGeom>
            <a:solidFill>
              <a:srgbClr val="292929"/>
            </a:solidFill>
            <a:ln w="9525">
              <a:solidFill>
                <a:srgbClr val="000000"/>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grpSp>
      <p:grpSp>
        <p:nvGrpSpPr>
          <p:cNvPr id="545" name="Group 544"/>
          <p:cNvGrpSpPr/>
          <p:nvPr/>
        </p:nvGrpSpPr>
        <p:grpSpPr bwMode="auto">
          <a:xfrm>
            <a:off x="4696240" y="2174597"/>
            <a:ext cx="1905000" cy="550069"/>
            <a:chOff x="7333086" y="2736938"/>
            <a:chExt cx="2539755" cy="733428"/>
          </a:xfrm>
        </p:grpSpPr>
        <p:sp>
          <p:nvSpPr>
            <p:cNvPr id="546" name="Rectangle 2"/>
            <p:cNvSpPr>
              <a:spLocks noChangeArrowheads="1"/>
            </p:cNvSpPr>
            <p:nvPr/>
          </p:nvSpPr>
          <p:spPr bwMode="auto">
            <a:xfrm>
              <a:off x="7333086" y="2736938"/>
              <a:ext cx="2521866" cy="733428"/>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120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47" name="TextBox 1"/>
            <p:cNvSpPr txBox="1">
              <a:spLocks noChangeArrowheads="1"/>
            </p:cNvSpPr>
            <p:nvPr/>
          </p:nvSpPr>
          <p:spPr bwMode="auto">
            <a:xfrm>
              <a:off x="7344918" y="2797391"/>
              <a:ext cx="2527923" cy="613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200" b="0" i="0" u="none" strike="noStrike" kern="1200" cap="none" spc="0" normalizeH="0" baseline="0" noProof="0" dirty="0">
                  <a:ln>
                    <a:noFill/>
                  </a:ln>
                  <a:solidFill>
                    <a:srgbClr val="FF0000"/>
                  </a:solidFill>
                  <a:effectLst/>
                  <a:uLnTx/>
                  <a:uFillTx/>
                  <a:latin typeface="Tahoma" panose="020B0604030504040204" pitchFamily="34" charset="0"/>
                  <a:ea typeface="MS PGothic" panose="020B0600070205080204" pitchFamily="34" charset="-128"/>
                  <a:cs typeface="+mn-cs"/>
                </a:rPr>
                <a:t>Broadcast: is there a DHCP server out there?</a:t>
              </a:r>
              <a:endParaRPr kumimoji="0" lang="en-US" altLang="en-US" sz="1200" b="0" i="0" u="none" strike="noStrike" kern="1200" cap="none" spc="0" normalizeH="0" baseline="0" noProof="0" dirty="0">
                <a:ln>
                  <a:noFill/>
                </a:ln>
                <a:solidFill>
                  <a:srgbClr val="FF0000"/>
                </a:solidFill>
                <a:effectLst/>
                <a:uLnTx/>
                <a:uFillTx/>
                <a:latin typeface="Tahoma" panose="020B0604030504040204" pitchFamily="34" charset="0"/>
                <a:ea typeface="MS PGothic" panose="020B0600070205080204" pitchFamily="34" charset="-128"/>
                <a:cs typeface="+mn-cs"/>
              </a:endParaRPr>
            </a:p>
          </p:txBody>
        </p:sp>
      </p:grpSp>
      <p:grpSp>
        <p:nvGrpSpPr>
          <p:cNvPr id="548" name="Group 547"/>
          <p:cNvGrpSpPr/>
          <p:nvPr/>
        </p:nvGrpSpPr>
        <p:grpSpPr bwMode="auto">
          <a:xfrm>
            <a:off x="4820064" y="3080663"/>
            <a:ext cx="1896666" cy="677052"/>
            <a:chOff x="9144000" y="3229217"/>
            <a:chExt cx="2527923" cy="903653"/>
          </a:xfrm>
        </p:grpSpPr>
        <p:sp>
          <p:nvSpPr>
            <p:cNvPr id="549" name="Rectangle 87"/>
            <p:cNvSpPr>
              <a:spLocks noChangeArrowheads="1"/>
            </p:cNvSpPr>
            <p:nvPr/>
          </p:nvSpPr>
          <p:spPr bwMode="auto">
            <a:xfrm>
              <a:off x="9144000" y="3229217"/>
              <a:ext cx="2351575" cy="885135"/>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120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50" name="TextBox 88"/>
            <p:cNvSpPr txBox="1">
              <a:spLocks noChangeArrowheads="1"/>
            </p:cNvSpPr>
            <p:nvPr/>
          </p:nvSpPr>
          <p:spPr bwMode="auto">
            <a:xfrm>
              <a:off x="9144000" y="3271783"/>
              <a:ext cx="2527923" cy="86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200" b="0" i="0" u="none" strike="noStrike" kern="1200" cap="none" spc="0" normalizeH="0" baseline="0" noProof="0" dirty="0">
                  <a:ln>
                    <a:noFill/>
                  </a:ln>
                  <a:solidFill>
                    <a:srgbClr val="FF0000"/>
                  </a:solidFill>
                  <a:effectLst/>
                  <a:uLnTx/>
                  <a:uFillTx/>
                  <a:latin typeface="Tahoma" panose="020B0604030504040204" pitchFamily="34" charset="0"/>
                  <a:ea typeface="MS PGothic" panose="020B0600070205080204" pitchFamily="34" charset="-128"/>
                  <a:cs typeface="+mn-cs"/>
                </a:rPr>
                <a:t>Broadcast: I’m a DHCP server! Here’s an IP address you can use </a:t>
              </a:r>
              <a:endParaRPr kumimoji="0" lang="en-US" altLang="en-US" sz="1200" b="0" i="0" u="none" strike="noStrike" kern="1200" cap="none" spc="0" normalizeH="0" baseline="0" noProof="0" dirty="0">
                <a:ln>
                  <a:noFill/>
                </a:ln>
                <a:solidFill>
                  <a:srgbClr val="FF0000"/>
                </a:solidFill>
                <a:effectLst/>
                <a:uLnTx/>
                <a:uFillTx/>
                <a:latin typeface="Tahoma" panose="020B0604030504040204" pitchFamily="34" charset="0"/>
                <a:ea typeface="MS PGothic" panose="020B0600070205080204" pitchFamily="34" charset="-128"/>
                <a:cs typeface="+mn-cs"/>
              </a:endParaRPr>
            </a:p>
          </p:txBody>
        </p:sp>
      </p:grpSp>
      <p:grpSp>
        <p:nvGrpSpPr>
          <p:cNvPr id="551" name="Group 550"/>
          <p:cNvGrpSpPr/>
          <p:nvPr/>
        </p:nvGrpSpPr>
        <p:grpSpPr bwMode="auto">
          <a:xfrm>
            <a:off x="3708401" y="3999826"/>
            <a:ext cx="1968914" cy="663178"/>
            <a:chOff x="8858631" y="4615923"/>
            <a:chExt cx="2625866" cy="885135"/>
          </a:xfrm>
        </p:grpSpPr>
        <p:sp>
          <p:nvSpPr>
            <p:cNvPr id="552" name="Rectangle 89"/>
            <p:cNvSpPr>
              <a:spLocks noChangeArrowheads="1"/>
            </p:cNvSpPr>
            <p:nvPr/>
          </p:nvSpPr>
          <p:spPr bwMode="auto">
            <a:xfrm>
              <a:off x="8956574" y="4615923"/>
              <a:ext cx="2351575" cy="885135"/>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120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53" name="TextBox 90"/>
            <p:cNvSpPr txBox="1">
              <a:spLocks noChangeArrowheads="1"/>
            </p:cNvSpPr>
            <p:nvPr/>
          </p:nvSpPr>
          <p:spPr bwMode="auto">
            <a:xfrm>
              <a:off x="8858631" y="4765817"/>
              <a:ext cx="2625866" cy="614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200" b="0" i="0" u="none" strike="noStrike" kern="1200" cap="none" spc="0" normalizeH="0" baseline="0" noProof="0" dirty="0">
                  <a:ln>
                    <a:noFill/>
                  </a:ln>
                  <a:solidFill>
                    <a:srgbClr val="FF0000"/>
                  </a:solidFill>
                  <a:effectLst/>
                  <a:uLnTx/>
                  <a:uFillTx/>
                  <a:latin typeface="Tahoma" panose="020B0604030504040204" pitchFamily="34" charset="0"/>
                  <a:ea typeface="MS PGothic" panose="020B0600070205080204" pitchFamily="34" charset="-128"/>
                  <a:cs typeface="+mn-cs"/>
                </a:rPr>
                <a:t>Broadcast: OK.  I would like to use this IP address!</a:t>
              </a:r>
              <a:endParaRPr kumimoji="0" lang="en-US" altLang="en-US" sz="1200" b="0" i="0" u="none" strike="noStrike" kern="1200" cap="none" spc="0" normalizeH="0" baseline="0" noProof="0" dirty="0">
                <a:ln>
                  <a:noFill/>
                </a:ln>
                <a:solidFill>
                  <a:srgbClr val="FF0000"/>
                </a:solidFill>
                <a:effectLst/>
                <a:uLnTx/>
                <a:uFillTx/>
                <a:latin typeface="Tahoma" panose="020B0604030504040204" pitchFamily="34" charset="0"/>
                <a:ea typeface="MS PGothic" panose="020B0600070205080204" pitchFamily="34" charset="-128"/>
                <a:cs typeface="+mn-cs"/>
              </a:endParaRPr>
            </a:p>
          </p:txBody>
        </p:sp>
      </p:grpSp>
      <p:sp>
        <p:nvSpPr>
          <p:cNvPr id="93" name="Slide Number Placeholder 3"/>
          <p:cNvSpPr>
            <a:spLocks noGrp="1"/>
          </p:cNvSpPr>
          <p:nvPr>
            <p:ph type="sldNum" sz="quarter" idx="4"/>
          </p:nvPr>
        </p:nvSpPr>
        <p:spPr>
          <a:xfrm>
            <a:off x="6914712" y="5689567"/>
            <a:ext cx="2057400" cy="273844"/>
          </a:xfrm>
        </p:spPr>
        <p:txBody>
          <a:bodyPr/>
          <a:lstStyle/>
          <a:p>
            <a:r>
              <a:rPr lang="en-US" sz="620" dirty="0"/>
              <a:t>Network Layer: 4-</a:t>
            </a:r>
            <a:fld id="{C4204591-24BD-A542-B9D5-F8D8A88D2FEE}" type="slidenum">
              <a:rPr lang="en-US" sz="620" smtClean="0"/>
            </a:fld>
            <a:endParaRPr lang="en-US" sz="62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72"/>
                                        </p:tgtEl>
                                        <p:attrNameLst>
                                          <p:attrName>style.visibility</p:attrName>
                                        </p:attrNameLst>
                                      </p:cBhvr>
                                      <p:to>
                                        <p:strVal val="visible"/>
                                      </p:to>
                                    </p:set>
                                    <p:animEffect transition="in" filter="wipe(right)">
                                      <p:cBhvr>
                                        <p:cTn id="7" dur="500"/>
                                        <p:tgtEl>
                                          <p:spTgt spid="472"/>
                                        </p:tgtEl>
                                      </p:cBhvr>
                                    </p:animEffect>
                                  </p:childTnLst>
                                </p:cTn>
                              </p:par>
                              <p:par>
                                <p:cTn id="8" presetID="9" presetClass="entr" presetSubtype="0" fill="hold" nodeType="withEffect">
                                  <p:stCondLst>
                                    <p:cond delay="0"/>
                                  </p:stCondLst>
                                  <p:childTnLst>
                                    <p:set>
                                      <p:cBhvr>
                                        <p:cTn id="9" dur="1" fill="hold">
                                          <p:stCondLst>
                                            <p:cond delay="0"/>
                                          </p:stCondLst>
                                        </p:cTn>
                                        <p:tgtEl>
                                          <p:spTgt spid="545"/>
                                        </p:tgtEl>
                                        <p:attrNameLst>
                                          <p:attrName>style.visibility</p:attrName>
                                        </p:attrNameLst>
                                      </p:cBhvr>
                                      <p:to>
                                        <p:strVal val="visible"/>
                                      </p:to>
                                    </p:set>
                                    <p:animEffect transition="in" filter="dissolve">
                                      <p:cBhvr>
                                        <p:cTn id="10" dur="500"/>
                                        <p:tgtEl>
                                          <p:spTgt spid="545"/>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nodeType="clickEffect">
                                  <p:stCondLst>
                                    <p:cond delay="0"/>
                                  </p:stCondLst>
                                  <p:childTnLst>
                                    <p:animEffect transition="out" filter="dissolve">
                                      <p:cBhvr>
                                        <p:cTn id="14" dur="500"/>
                                        <p:tgtEl>
                                          <p:spTgt spid="545"/>
                                        </p:tgtEl>
                                      </p:cBhvr>
                                    </p:animEffect>
                                    <p:set>
                                      <p:cBhvr>
                                        <p:cTn id="15" dur="1" fill="hold">
                                          <p:stCondLst>
                                            <p:cond delay="499"/>
                                          </p:stCondLst>
                                        </p:cTn>
                                        <p:tgtEl>
                                          <p:spTgt spid="54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78"/>
                                        </p:tgtEl>
                                        <p:attrNameLst>
                                          <p:attrName>style.visibility</p:attrName>
                                        </p:attrNameLst>
                                      </p:cBhvr>
                                      <p:to>
                                        <p:strVal val="visible"/>
                                      </p:to>
                                    </p:set>
                                    <p:animEffect transition="in" filter="wipe(left)">
                                      <p:cBhvr>
                                        <p:cTn id="20" dur="500"/>
                                        <p:tgtEl>
                                          <p:spTgt spid="478"/>
                                        </p:tgtEl>
                                      </p:cBhvr>
                                    </p:animEffect>
                                  </p:childTnLst>
                                </p:cTn>
                              </p:par>
                              <p:par>
                                <p:cTn id="21" presetID="22" presetClass="entr" presetSubtype="8" fill="hold" nodeType="withEffect">
                                  <p:stCondLst>
                                    <p:cond delay="0"/>
                                  </p:stCondLst>
                                  <p:childTnLst>
                                    <p:set>
                                      <p:cBhvr>
                                        <p:cTn id="22" dur="1" fill="hold">
                                          <p:stCondLst>
                                            <p:cond delay="0"/>
                                          </p:stCondLst>
                                        </p:cTn>
                                        <p:tgtEl>
                                          <p:spTgt spid="477"/>
                                        </p:tgtEl>
                                        <p:attrNameLst>
                                          <p:attrName>style.visibility</p:attrName>
                                        </p:attrNameLst>
                                      </p:cBhvr>
                                      <p:to>
                                        <p:strVal val="visible"/>
                                      </p:to>
                                    </p:set>
                                    <p:animEffect transition="in" filter="wipe(left)">
                                      <p:cBhvr>
                                        <p:cTn id="23" dur="500"/>
                                        <p:tgtEl>
                                          <p:spTgt spid="477"/>
                                        </p:tgtEl>
                                      </p:cBhvr>
                                    </p:animEffect>
                                  </p:childTnLst>
                                </p:cTn>
                              </p:par>
                              <p:par>
                                <p:cTn id="24" presetID="9" presetClass="entr" presetSubtype="0" fill="hold" nodeType="withEffect">
                                  <p:stCondLst>
                                    <p:cond delay="0"/>
                                  </p:stCondLst>
                                  <p:childTnLst>
                                    <p:set>
                                      <p:cBhvr>
                                        <p:cTn id="25" dur="1" fill="hold">
                                          <p:stCondLst>
                                            <p:cond delay="0"/>
                                          </p:stCondLst>
                                        </p:cTn>
                                        <p:tgtEl>
                                          <p:spTgt spid="548"/>
                                        </p:tgtEl>
                                        <p:attrNameLst>
                                          <p:attrName>style.visibility</p:attrName>
                                        </p:attrNameLst>
                                      </p:cBhvr>
                                      <p:to>
                                        <p:strVal val="visible"/>
                                      </p:to>
                                    </p:set>
                                    <p:animEffect transition="in" filter="dissolve">
                                      <p:cBhvr>
                                        <p:cTn id="26" dur="500"/>
                                        <p:tgtEl>
                                          <p:spTgt spid="548"/>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xit" presetSubtype="0" fill="hold" nodeType="clickEffect">
                                  <p:stCondLst>
                                    <p:cond delay="0"/>
                                  </p:stCondLst>
                                  <p:childTnLst>
                                    <p:animEffect transition="out" filter="dissolve">
                                      <p:cBhvr>
                                        <p:cTn id="30" dur="500"/>
                                        <p:tgtEl>
                                          <p:spTgt spid="548"/>
                                        </p:tgtEl>
                                      </p:cBhvr>
                                    </p:animEffect>
                                    <p:set>
                                      <p:cBhvr>
                                        <p:cTn id="31" dur="1" fill="hold">
                                          <p:stCondLst>
                                            <p:cond delay="499"/>
                                          </p:stCondLst>
                                        </p:cTn>
                                        <p:tgtEl>
                                          <p:spTgt spid="548"/>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482"/>
                                        </p:tgtEl>
                                        <p:attrNameLst>
                                          <p:attrName>style.visibility</p:attrName>
                                        </p:attrNameLst>
                                      </p:cBhvr>
                                      <p:to>
                                        <p:strVal val="visible"/>
                                      </p:to>
                                    </p:set>
                                    <p:animEffect transition="in" filter="wipe(right)">
                                      <p:cBhvr>
                                        <p:cTn id="36" dur="500"/>
                                        <p:tgtEl>
                                          <p:spTgt spid="482"/>
                                        </p:tgtEl>
                                      </p:cBhvr>
                                    </p:animEffect>
                                  </p:childTnLst>
                                </p:cTn>
                              </p:par>
                              <p:par>
                                <p:cTn id="37" presetID="22" presetClass="entr" presetSubtype="2" fill="hold" nodeType="withEffect">
                                  <p:stCondLst>
                                    <p:cond delay="0"/>
                                  </p:stCondLst>
                                  <p:childTnLst>
                                    <p:set>
                                      <p:cBhvr>
                                        <p:cTn id="38" dur="1" fill="hold">
                                          <p:stCondLst>
                                            <p:cond delay="0"/>
                                          </p:stCondLst>
                                        </p:cTn>
                                        <p:tgtEl>
                                          <p:spTgt spid="481"/>
                                        </p:tgtEl>
                                        <p:attrNameLst>
                                          <p:attrName>style.visibility</p:attrName>
                                        </p:attrNameLst>
                                      </p:cBhvr>
                                      <p:to>
                                        <p:strVal val="visible"/>
                                      </p:to>
                                    </p:set>
                                    <p:animEffect transition="in" filter="wipe(right)">
                                      <p:cBhvr>
                                        <p:cTn id="39" dur="500"/>
                                        <p:tgtEl>
                                          <p:spTgt spid="481"/>
                                        </p:tgtEl>
                                      </p:cBhvr>
                                    </p:animEffect>
                                  </p:childTnLst>
                                </p:cTn>
                              </p:par>
                              <p:par>
                                <p:cTn id="40" presetID="9" presetClass="entr" presetSubtype="0" fill="hold" nodeType="withEffect">
                                  <p:stCondLst>
                                    <p:cond delay="0"/>
                                  </p:stCondLst>
                                  <p:childTnLst>
                                    <p:set>
                                      <p:cBhvr>
                                        <p:cTn id="41" dur="1" fill="hold">
                                          <p:stCondLst>
                                            <p:cond delay="0"/>
                                          </p:stCondLst>
                                        </p:cTn>
                                        <p:tgtEl>
                                          <p:spTgt spid="551"/>
                                        </p:tgtEl>
                                        <p:attrNameLst>
                                          <p:attrName>style.visibility</p:attrName>
                                        </p:attrNameLst>
                                      </p:cBhvr>
                                      <p:to>
                                        <p:strVal val="visible"/>
                                      </p:to>
                                    </p:set>
                                    <p:animEffect transition="in" filter="dissolve">
                                      <p:cBhvr>
                                        <p:cTn id="42" dur="500"/>
                                        <p:tgtEl>
                                          <p:spTgt spid="551"/>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xit" presetSubtype="0" fill="hold" nodeType="clickEffect">
                                  <p:stCondLst>
                                    <p:cond delay="0"/>
                                  </p:stCondLst>
                                  <p:childTnLst>
                                    <p:animEffect transition="out" filter="dissolve">
                                      <p:cBhvr>
                                        <p:cTn id="46" dur="500"/>
                                        <p:tgtEl>
                                          <p:spTgt spid="551"/>
                                        </p:tgtEl>
                                      </p:cBhvr>
                                    </p:animEffect>
                                    <p:set>
                                      <p:cBhvr>
                                        <p:cTn id="47" dur="1" fill="hold">
                                          <p:stCondLst>
                                            <p:cond delay="499"/>
                                          </p:stCondLst>
                                        </p:cTn>
                                        <p:tgtEl>
                                          <p:spTgt spid="5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D9C6DEEE-9D3C-4484-80C4-F49EBF5897AC}" type="datetime4">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文本框 3"/>
          <p:cNvSpPr txBox="1"/>
          <p:nvPr/>
        </p:nvSpPr>
        <p:spPr>
          <a:xfrm>
            <a:off x="241300" y="691515"/>
            <a:ext cx="1677035" cy="829945"/>
          </a:xfrm>
          <a:prstGeom prst="rect">
            <a:avLst/>
          </a:prstGeom>
          <a:noFill/>
        </p:spPr>
        <p:txBody>
          <a:bodyPr wrap="square" rtlCol="0" anchor="t">
            <a:spAutoFit/>
            <a:scene3d>
              <a:camera prst="orthographicFront"/>
              <a:lightRig rig="threePt" dir="t"/>
            </a:scene3d>
          </a:bodyPr>
          <a:p>
            <a:r>
              <a:rPr lang="en-US" altLang="en-US" b="1" kern="0" noProof="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MS PGothic" panose="020B0600070205080204" pitchFamily="34" charset="-128"/>
                <a:sym typeface="+mn-ea"/>
              </a:rPr>
              <a:t>DHCP request</a:t>
            </a:r>
            <a:endParaRPr lang="en-US" altLang="en-US" b="1" kern="0" noProof="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MS PGothic" panose="020B0600070205080204" pitchFamily="34" charset="-128"/>
              <a:sym typeface="+mn-ea"/>
            </a:endParaRPr>
          </a:p>
        </p:txBody>
      </p:sp>
      <p:pic>
        <p:nvPicPr>
          <p:cNvPr id="103" name="图片 102"/>
          <p:cNvPicPr/>
          <p:nvPr/>
        </p:nvPicPr>
        <p:blipFill>
          <a:blip r:embed="rId1"/>
          <a:stretch>
            <a:fillRect/>
          </a:stretch>
        </p:blipFill>
        <p:spPr>
          <a:xfrm>
            <a:off x="2371408" y="0"/>
            <a:ext cx="6772275" cy="6858000"/>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1090608"/>
            <a:ext cx="7886700" cy="670967"/>
          </a:xfrm>
        </p:spPr>
        <p:txBody>
          <a:bodyPr/>
          <a:lstStyle/>
          <a:p>
            <a:r>
              <a:rPr lang="en-US" dirty="0"/>
              <a:t>DHCP client-server scenario</a:t>
            </a:r>
            <a:endParaRPr lang="en-US" dirty="0"/>
          </a:p>
        </p:txBody>
      </p:sp>
      <p:sp>
        <p:nvSpPr>
          <p:cNvPr id="142" name="Text Box 7"/>
          <p:cNvSpPr txBox="1">
            <a:spLocks noChangeArrowheads="1"/>
          </p:cNvSpPr>
          <p:nvPr/>
        </p:nvSpPr>
        <p:spPr bwMode="auto">
          <a:xfrm>
            <a:off x="2307413" y="1832579"/>
            <a:ext cx="1047115" cy="29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US" sz="135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DHCP server</a:t>
            </a:r>
            <a:endParaRPr kumimoji="0" lang="en-US" altLang="en-US" sz="135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sp>
        <p:nvSpPr>
          <p:cNvPr id="2" name="Rectangle 1"/>
          <p:cNvSpPr/>
          <p:nvPr/>
        </p:nvSpPr>
        <p:spPr>
          <a:xfrm>
            <a:off x="6510131" y="1957181"/>
            <a:ext cx="1549935" cy="267335"/>
          </a:xfrm>
          <a:prstGeom prst="rect">
            <a:avLst/>
          </a:prstGeom>
        </p:spPr>
        <p:txBody>
          <a:bodyPr wrap="square">
            <a:spAutoFit/>
          </a:bodyPr>
          <a:lstStyle/>
          <a:p>
            <a:pPr marL="0" marR="0" lvl="0" indent="0" algn="ctr" defTabSz="914400" rtl="0" eaLnBrk="1" fontAlgn="auto" latinLnBrk="0" hangingPunct="1">
              <a:lnSpc>
                <a:spcPct val="85000"/>
              </a:lnSpc>
              <a:spcBef>
                <a:spcPts val="0"/>
              </a:spcBef>
              <a:spcAft>
                <a:spcPts val="0"/>
              </a:spcAft>
              <a:buClrTx/>
              <a:buSzTx/>
              <a:buFontTx/>
              <a:buNone/>
              <a:defRPr/>
            </a:pPr>
            <a:r>
              <a:rPr kumimoji="0" lang="en-US" altLang="en-US" sz="1350" b="0" i="0" u="none" strike="noStrike" kern="1200" cap="none" spc="0" normalizeH="0" baseline="0" noProof="0" dirty="0">
                <a:ln>
                  <a:noFill/>
                </a:ln>
                <a:solidFill>
                  <a:prstClr val="black"/>
                </a:solidFill>
                <a:effectLst/>
                <a:uLnTx/>
                <a:uFillTx/>
                <a:latin typeface="Calibri" panose="020F0502020204030204"/>
                <a:ea typeface="+mn-ea"/>
                <a:cs typeface="+mn-cs"/>
              </a:rPr>
              <a:t>Arriving client</a:t>
            </a:r>
            <a:endPar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0" name="Line 10"/>
          <p:cNvSpPr>
            <a:spLocks noChangeShapeType="1"/>
          </p:cNvSpPr>
          <p:nvPr/>
        </p:nvSpPr>
        <p:spPr bwMode="auto">
          <a:xfrm flipH="1">
            <a:off x="3429414" y="2549645"/>
            <a:ext cx="8335" cy="3020615"/>
          </a:xfrm>
          <a:prstGeom prst="line">
            <a:avLst/>
          </a:prstGeom>
          <a:noFill/>
          <a:ln w="9525">
            <a:solidFill>
              <a:srgbClr val="80808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471" name="Line 11"/>
          <p:cNvSpPr>
            <a:spLocks noChangeShapeType="1"/>
          </p:cNvSpPr>
          <p:nvPr/>
        </p:nvSpPr>
        <p:spPr bwMode="auto">
          <a:xfrm flipH="1">
            <a:off x="6823886" y="2606795"/>
            <a:ext cx="8334" cy="3105150"/>
          </a:xfrm>
          <a:prstGeom prst="line">
            <a:avLst/>
          </a:prstGeom>
          <a:noFill/>
          <a:ln w="9525">
            <a:solidFill>
              <a:srgbClr val="80808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nvGrpSpPr>
          <p:cNvPr id="472" name="Group 471"/>
          <p:cNvGrpSpPr/>
          <p:nvPr/>
        </p:nvGrpSpPr>
        <p:grpSpPr bwMode="auto">
          <a:xfrm>
            <a:off x="3462752" y="1934091"/>
            <a:ext cx="3296841" cy="1051322"/>
            <a:chOff x="1860550" y="1343025"/>
            <a:chExt cx="4395788" cy="1401763"/>
          </a:xfrm>
        </p:grpSpPr>
        <p:sp>
          <p:nvSpPr>
            <p:cNvPr id="473" name="Line 9"/>
            <p:cNvSpPr>
              <a:spLocks noChangeShapeType="1"/>
            </p:cNvSpPr>
            <p:nvPr/>
          </p:nvSpPr>
          <p:spPr bwMode="auto">
            <a:xfrm flipH="1">
              <a:off x="1860550" y="2208213"/>
              <a:ext cx="4395788" cy="536575"/>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nvGrpSpPr>
            <p:cNvPr id="474" name="Group 23"/>
            <p:cNvGrpSpPr/>
            <p:nvPr/>
          </p:nvGrpSpPr>
          <p:grpSpPr bwMode="auto">
            <a:xfrm>
              <a:off x="3389313" y="1343025"/>
              <a:ext cx="2673350" cy="1116013"/>
              <a:chOff x="11865" y="3885"/>
              <a:chExt cx="3720" cy="1260"/>
            </a:xfrm>
          </p:grpSpPr>
          <p:sp>
            <p:nvSpPr>
              <p:cNvPr id="475" name="Text Box 24"/>
              <p:cNvSpPr txBox="1">
                <a:spLocks noChangeArrowheads="1"/>
              </p:cNvSpPr>
              <p:nvPr/>
            </p:nvSpPr>
            <p:spPr bwMode="auto">
              <a:xfrm>
                <a:off x="11865" y="3885"/>
                <a:ext cx="2062" cy="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1"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DHCP discover</a:t>
                </a:r>
                <a:endParaRPr kumimoji="0" lang="en-US" altLang="en-US" sz="900" b="1"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476" name="Text Box 25"/>
              <p:cNvSpPr txBox="1">
                <a:spLocks noChangeArrowheads="1"/>
              </p:cNvSpPr>
              <p:nvPr/>
            </p:nvSpPr>
            <p:spPr bwMode="auto">
              <a:xfrm>
                <a:off x="12015" y="4231"/>
                <a:ext cx="3570" cy="914"/>
              </a:xfrm>
              <a:prstGeom prst="rect">
                <a:avLst/>
              </a:prstGeom>
              <a:solidFill>
                <a:srgbClr val="FFFFFF"/>
              </a:solidFill>
              <a:ln w="9525">
                <a:solidFill>
                  <a:srgbClr val="000000"/>
                </a:solidFill>
                <a:miter lim="800000"/>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src : 0.0.0.0, 68     </a:t>
                </a:r>
                <a:endPar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dest.: 255.255.255.255,67</a:t>
                </a:r>
                <a:endPar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yiaddr:    0.0.0.0</a:t>
                </a:r>
                <a:endPar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transaction ID: 654</a:t>
                </a:r>
                <a:endParaRPr kumimoji="0" lang="en-US" altLang="en-US" sz="1200"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grpSp>
      </p:grpSp>
      <p:sp>
        <p:nvSpPr>
          <p:cNvPr id="477" name="Line 26"/>
          <p:cNvSpPr>
            <a:spLocks noChangeShapeType="1"/>
          </p:cNvSpPr>
          <p:nvPr/>
        </p:nvSpPr>
        <p:spPr bwMode="auto">
          <a:xfrm>
            <a:off x="3494899" y="3322360"/>
            <a:ext cx="3296840" cy="403622"/>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nvGrpSpPr>
          <p:cNvPr id="478" name="Group 477"/>
          <p:cNvGrpSpPr/>
          <p:nvPr/>
        </p:nvGrpSpPr>
        <p:grpSpPr bwMode="auto">
          <a:xfrm>
            <a:off x="4739102" y="2861588"/>
            <a:ext cx="1890713" cy="913209"/>
            <a:chOff x="3562350" y="2579688"/>
            <a:chExt cx="2520950" cy="1217612"/>
          </a:xfrm>
        </p:grpSpPr>
        <p:sp>
          <p:nvSpPr>
            <p:cNvPr id="479" name="Text Box 27"/>
            <p:cNvSpPr txBox="1">
              <a:spLocks noChangeArrowheads="1"/>
            </p:cNvSpPr>
            <p:nvPr/>
          </p:nvSpPr>
          <p:spPr bwMode="auto">
            <a:xfrm>
              <a:off x="3562350" y="2579688"/>
              <a:ext cx="1379538" cy="330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1"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DHCP offer</a:t>
              </a:r>
              <a:endParaRPr kumimoji="0" lang="en-US" altLang="en-US" sz="1200"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480" name="Text Box 28"/>
            <p:cNvSpPr txBox="1">
              <a:spLocks noChangeArrowheads="1"/>
            </p:cNvSpPr>
            <p:nvPr/>
          </p:nvSpPr>
          <p:spPr bwMode="auto">
            <a:xfrm>
              <a:off x="3659188" y="2832100"/>
              <a:ext cx="2424112" cy="965200"/>
            </a:xfrm>
            <a:prstGeom prst="rect">
              <a:avLst/>
            </a:prstGeom>
            <a:solidFill>
              <a:srgbClr val="FFFFFF"/>
            </a:solidFill>
            <a:ln w="9525">
              <a:solidFill>
                <a:srgbClr val="000000"/>
              </a:solidFill>
              <a:miter lim="800000"/>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src: 223.1.2.5, 67      </a:t>
              </a:r>
              <a:endPar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dest:  255.255.255.255, 68</a:t>
              </a:r>
              <a:endPar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yiaddrr: 223.1.2.4</a:t>
              </a:r>
              <a:endPar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transaction ID: 654</a:t>
              </a:r>
              <a:endPar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lifetime: 3600 secs</a:t>
              </a:r>
              <a:endParaRPr kumimoji="0" lang="en-US" altLang="en-US" sz="600"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grpSp>
      <p:sp>
        <p:nvSpPr>
          <p:cNvPr id="481" name="Line 29"/>
          <p:cNvSpPr>
            <a:spLocks noChangeShapeType="1"/>
          </p:cNvSpPr>
          <p:nvPr/>
        </p:nvSpPr>
        <p:spPr bwMode="auto">
          <a:xfrm flipH="1">
            <a:off x="3413936" y="4243904"/>
            <a:ext cx="3296840" cy="402431"/>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nvGrpSpPr>
          <p:cNvPr id="482" name="Group 481"/>
          <p:cNvGrpSpPr/>
          <p:nvPr/>
        </p:nvGrpSpPr>
        <p:grpSpPr bwMode="auto">
          <a:xfrm>
            <a:off x="3542524" y="3750985"/>
            <a:ext cx="2165747" cy="945356"/>
            <a:chOff x="1966913" y="3765550"/>
            <a:chExt cx="2887662" cy="1260475"/>
          </a:xfrm>
        </p:grpSpPr>
        <p:sp>
          <p:nvSpPr>
            <p:cNvPr id="483" name="Text Box 30"/>
            <p:cNvSpPr txBox="1">
              <a:spLocks noChangeArrowheads="1"/>
            </p:cNvSpPr>
            <p:nvPr/>
          </p:nvSpPr>
          <p:spPr bwMode="auto">
            <a:xfrm>
              <a:off x="1966913" y="3765550"/>
              <a:ext cx="1379537" cy="3286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1"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DHCP request</a:t>
              </a:r>
              <a:endParaRPr kumimoji="0" lang="en-US" altLang="en-US" sz="1200"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484" name="Text Box 31"/>
            <p:cNvSpPr txBox="1">
              <a:spLocks noChangeArrowheads="1"/>
            </p:cNvSpPr>
            <p:nvPr/>
          </p:nvSpPr>
          <p:spPr bwMode="auto">
            <a:xfrm>
              <a:off x="2097088" y="4027488"/>
              <a:ext cx="2757487" cy="998537"/>
            </a:xfrm>
            <a:prstGeom prst="rect">
              <a:avLst/>
            </a:prstGeom>
            <a:solidFill>
              <a:srgbClr val="FFFFFF"/>
            </a:solidFill>
            <a:ln w="9525">
              <a:solidFill>
                <a:srgbClr val="000000"/>
              </a:solidFill>
              <a:miter lim="800000"/>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src:  0.0.0.0, 68     </a:t>
              </a:r>
              <a:endPar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dest::  255.255.255.255, 67</a:t>
              </a:r>
              <a:endPar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yiaddrr: 223.1.2.4</a:t>
              </a:r>
              <a:endPar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transaction ID: 655</a:t>
              </a:r>
              <a:endPar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lifetime: 3600 secs</a:t>
              </a:r>
              <a:endParaRPr kumimoji="0" lang="en-US" altLang="en-US" sz="1200"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grpSp>
      <p:sp>
        <p:nvSpPr>
          <p:cNvPr id="485" name="Line 32"/>
          <p:cNvSpPr>
            <a:spLocks noChangeShapeType="1"/>
          </p:cNvSpPr>
          <p:nvPr/>
        </p:nvSpPr>
        <p:spPr bwMode="auto">
          <a:xfrm>
            <a:off x="3478230" y="5016620"/>
            <a:ext cx="3296840" cy="403622"/>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nvGrpSpPr>
          <p:cNvPr id="486" name="Group 485"/>
          <p:cNvGrpSpPr/>
          <p:nvPr/>
        </p:nvGrpSpPr>
        <p:grpSpPr bwMode="auto">
          <a:xfrm>
            <a:off x="4706955" y="4803497"/>
            <a:ext cx="1882378" cy="953691"/>
            <a:chOff x="3519488" y="5168900"/>
            <a:chExt cx="2509837" cy="1271588"/>
          </a:xfrm>
        </p:grpSpPr>
        <p:sp>
          <p:nvSpPr>
            <p:cNvPr id="487" name="Text Box 33"/>
            <p:cNvSpPr txBox="1">
              <a:spLocks noChangeArrowheads="1"/>
            </p:cNvSpPr>
            <p:nvPr/>
          </p:nvSpPr>
          <p:spPr bwMode="auto">
            <a:xfrm>
              <a:off x="3519488" y="5168900"/>
              <a:ext cx="1379537" cy="3286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1"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DHCP ACK</a:t>
              </a:r>
              <a:endParaRPr kumimoji="0" lang="en-US" altLang="en-US" sz="1200"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sp>
          <p:nvSpPr>
            <p:cNvPr id="488" name="Text Box 34"/>
            <p:cNvSpPr txBox="1">
              <a:spLocks noChangeArrowheads="1"/>
            </p:cNvSpPr>
            <p:nvPr/>
          </p:nvSpPr>
          <p:spPr bwMode="auto">
            <a:xfrm>
              <a:off x="3616325" y="5421313"/>
              <a:ext cx="2413000" cy="1019175"/>
            </a:xfrm>
            <a:prstGeom prst="rect">
              <a:avLst/>
            </a:prstGeom>
            <a:solidFill>
              <a:srgbClr val="FFFFFF"/>
            </a:solidFill>
            <a:ln w="9525">
              <a:solidFill>
                <a:srgbClr val="000000"/>
              </a:solidFill>
              <a:miter lim="800000"/>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src: 223.1.2.5, 67      </a:t>
              </a:r>
              <a:endPar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dest:  255.255.255.255, 68</a:t>
              </a:r>
              <a:endPar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yiaddrr: 223.1.2.4</a:t>
              </a:r>
              <a:endPar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transaction ID: 655</a:t>
              </a:r>
              <a:endPar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lifetime: 3600 secs</a:t>
              </a:r>
              <a:endParaRPr kumimoji="0" lang="en-US" altLang="en-US" sz="750"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cs typeface="+mn-cs"/>
              </a:endParaRPr>
            </a:p>
          </p:txBody>
        </p:sp>
      </p:grpSp>
      <p:grpSp>
        <p:nvGrpSpPr>
          <p:cNvPr id="489" name="Group 36"/>
          <p:cNvGrpSpPr/>
          <p:nvPr/>
        </p:nvGrpSpPr>
        <p:grpSpPr bwMode="auto">
          <a:xfrm>
            <a:off x="6788168" y="2262704"/>
            <a:ext cx="588169" cy="411956"/>
            <a:chOff x="4420" y="878"/>
            <a:chExt cx="614" cy="458"/>
          </a:xfrm>
        </p:grpSpPr>
        <p:pic>
          <p:nvPicPr>
            <p:cNvPr id="490" name="Picture 37" descr="laptop_keyboar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109064" flipH="1">
              <a:off x="4420" y="1108"/>
              <a:ext cx="52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 name="Freeform 38"/>
            <p:cNvSpPr/>
            <p:nvPr/>
          </p:nvSpPr>
          <p:spPr bwMode="auto">
            <a:xfrm>
              <a:off x="4595" y="888"/>
              <a:ext cx="424" cy="297"/>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pic>
          <p:nvPicPr>
            <p:cNvPr id="492" name="Picture 39" descr="scre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6" y="895"/>
              <a:ext cx="38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3" name="Freeform 40"/>
            <p:cNvSpPr/>
            <p:nvPr/>
          </p:nvSpPr>
          <p:spPr bwMode="auto">
            <a:xfrm>
              <a:off x="4672" y="879"/>
              <a:ext cx="359" cy="5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494" name="Freeform 41"/>
            <p:cNvSpPr/>
            <p:nvPr/>
          </p:nvSpPr>
          <p:spPr bwMode="auto">
            <a:xfrm>
              <a:off x="4591" y="878"/>
              <a:ext cx="100" cy="230"/>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495" name="Freeform 42"/>
            <p:cNvSpPr/>
            <p:nvPr/>
          </p:nvSpPr>
          <p:spPr bwMode="auto">
            <a:xfrm>
              <a:off x="4921" y="920"/>
              <a:ext cx="108" cy="265"/>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496" name="Freeform 43"/>
            <p:cNvSpPr/>
            <p:nvPr/>
          </p:nvSpPr>
          <p:spPr bwMode="auto">
            <a:xfrm>
              <a:off x="4590" y="1097"/>
              <a:ext cx="394" cy="89"/>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497" name="Freeform 44"/>
            <p:cNvSpPr/>
            <p:nvPr/>
          </p:nvSpPr>
          <p:spPr bwMode="auto">
            <a:xfrm>
              <a:off x="4933" y="922"/>
              <a:ext cx="101" cy="266"/>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498" name="Freeform 45"/>
            <p:cNvSpPr/>
            <p:nvPr/>
          </p:nvSpPr>
          <p:spPr bwMode="auto">
            <a:xfrm>
              <a:off x="4590" y="1109"/>
              <a:ext cx="351" cy="88"/>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nvGrpSpPr>
            <p:cNvPr id="499" name="Group 46"/>
            <p:cNvGrpSpPr/>
            <p:nvPr/>
          </p:nvGrpSpPr>
          <p:grpSpPr bwMode="auto">
            <a:xfrm>
              <a:off x="4584" y="1203"/>
              <a:ext cx="119" cy="53"/>
              <a:chOff x="1740" y="2642"/>
              <a:chExt cx="752" cy="327"/>
            </a:xfrm>
          </p:grpSpPr>
          <p:sp>
            <p:nvSpPr>
              <p:cNvPr id="506" name="Freeform 47"/>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07" name="Freeform 48"/>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08" name="Freeform 49"/>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rgbClr val="00CC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09" name="Freeform 50"/>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10" name="Freeform 51"/>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rgbClr val="00CC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11" name="Freeform 52"/>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sp>
          <p:nvSpPr>
            <p:cNvPr id="500" name="Freeform 53"/>
            <p:cNvSpPr/>
            <p:nvPr/>
          </p:nvSpPr>
          <p:spPr bwMode="auto">
            <a:xfrm>
              <a:off x="4788" y="1211"/>
              <a:ext cx="144" cy="116"/>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01" name="Freeform 54"/>
            <p:cNvSpPr/>
            <p:nvPr/>
          </p:nvSpPr>
          <p:spPr bwMode="auto">
            <a:xfrm>
              <a:off x="4420" y="1220"/>
              <a:ext cx="369" cy="10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02" name="Freeform 55"/>
            <p:cNvSpPr/>
            <p:nvPr/>
          </p:nvSpPr>
          <p:spPr bwMode="auto">
            <a:xfrm>
              <a:off x="4420" y="1201"/>
              <a:ext cx="4" cy="21"/>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03" name="Freeform 56"/>
            <p:cNvSpPr/>
            <p:nvPr/>
          </p:nvSpPr>
          <p:spPr bwMode="auto">
            <a:xfrm>
              <a:off x="4421" y="1114"/>
              <a:ext cx="171" cy="88"/>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04" name="Freeform 57"/>
            <p:cNvSpPr/>
            <p:nvPr/>
          </p:nvSpPr>
          <p:spPr bwMode="auto">
            <a:xfrm>
              <a:off x="4432" y="1205"/>
              <a:ext cx="350" cy="102"/>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05" name="Freeform 58"/>
            <p:cNvSpPr/>
            <p:nvPr/>
          </p:nvSpPr>
          <p:spPr bwMode="auto">
            <a:xfrm flipV="1">
              <a:off x="4782" y="1198"/>
              <a:ext cx="142" cy="10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grpSp>
        <p:nvGrpSpPr>
          <p:cNvPr id="512" name="Group 60"/>
          <p:cNvGrpSpPr/>
          <p:nvPr/>
        </p:nvGrpSpPr>
        <p:grpSpPr bwMode="auto">
          <a:xfrm>
            <a:off x="3355595" y="2119829"/>
            <a:ext cx="251222" cy="402431"/>
            <a:chOff x="4140" y="429"/>
            <a:chExt cx="1425" cy="2396"/>
          </a:xfrm>
        </p:grpSpPr>
        <p:sp>
          <p:nvSpPr>
            <p:cNvPr id="513" name="Freeform 61"/>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14" name="Rectangle 62"/>
            <p:cNvSpPr>
              <a:spLocks noChangeArrowheads="1"/>
            </p:cNvSpPr>
            <p:nvPr/>
          </p:nvSpPr>
          <p:spPr bwMode="auto">
            <a:xfrm>
              <a:off x="4208" y="429"/>
              <a:ext cx="1047"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15" name="Freeform 63"/>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16" name="Freeform 64"/>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17" name="Rectangle 65"/>
            <p:cNvSpPr>
              <a:spLocks noChangeArrowheads="1"/>
            </p:cNvSpPr>
            <p:nvPr/>
          </p:nvSpPr>
          <p:spPr bwMode="auto">
            <a:xfrm>
              <a:off x="4214" y="691"/>
              <a:ext cx="594" cy="50"/>
            </a:xfrm>
            <a:prstGeom prst="rect">
              <a:avLst/>
            </a:prstGeom>
            <a:solidFill>
              <a:srgbClr val="000000"/>
            </a:solidFill>
            <a:ln w="9525">
              <a:solidFill>
                <a:srgbClr val="000000"/>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grpSp>
          <p:nvGrpSpPr>
            <p:cNvPr id="518" name="Group 66"/>
            <p:cNvGrpSpPr/>
            <p:nvPr/>
          </p:nvGrpSpPr>
          <p:grpSpPr bwMode="auto">
            <a:xfrm>
              <a:off x="4749" y="668"/>
              <a:ext cx="581" cy="145"/>
              <a:chOff x="614" y="2568"/>
              <a:chExt cx="725" cy="139"/>
            </a:xfrm>
          </p:grpSpPr>
          <p:sp>
            <p:nvSpPr>
              <p:cNvPr id="543" name="AutoShape 67"/>
              <p:cNvSpPr>
                <a:spLocks noChangeArrowheads="1"/>
              </p:cNvSpPr>
              <p:nvPr/>
            </p:nvSpPr>
            <p:spPr bwMode="auto">
              <a:xfrm>
                <a:off x="613" y="2570"/>
                <a:ext cx="725" cy="136"/>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44" name="AutoShape 68"/>
              <p:cNvSpPr>
                <a:spLocks noChangeArrowheads="1"/>
              </p:cNvSpPr>
              <p:nvPr/>
            </p:nvSpPr>
            <p:spPr bwMode="auto">
              <a:xfrm>
                <a:off x="629" y="2584"/>
                <a:ext cx="691"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grpSp>
        <p:sp>
          <p:nvSpPr>
            <p:cNvPr id="519" name="Rectangle 69"/>
            <p:cNvSpPr>
              <a:spLocks noChangeArrowheads="1"/>
            </p:cNvSpPr>
            <p:nvPr/>
          </p:nvSpPr>
          <p:spPr bwMode="auto">
            <a:xfrm>
              <a:off x="4221" y="1017"/>
              <a:ext cx="601" cy="50"/>
            </a:xfrm>
            <a:prstGeom prst="rect">
              <a:avLst/>
            </a:prstGeom>
            <a:solidFill>
              <a:srgbClr val="000000"/>
            </a:solidFill>
            <a:ln w="9525">
              <a:solidFill>
                <a:srgbClr val="000000"/>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grpSp>
          <p:nvGrpSpPr>
            <p:cNvPr id="520" name="Group 70"/>
            <p:cNvGrpSpPr/>
            <p:nvPr/>
          </p:nvGrpSpPr>
          <p:grpSpPr bwMode="auto">
            <a:xfrm>
              <a:off x="4747" y="994"/>
              <a:ext cx="581" cy="134"/>
              <a:chOff x="614" y="2568"/>
              <a:chExt cx="725" cy="139"/>
            </a:xfrm>
          </p:grpSpPr>
          <p:sp>
            <p:nvSpPr>
              <p:cNvPr id="541" name="AutoShape 71"/>
              <p:cNvSpPr>
                <a:spLocks noChangeArrowheads="1"/>
              </p:cNvSpPr>
              <p:nvPr/>
            </p:nvSpPr>
            <p:spPr bwMode="auto">
              <a:xfrm>
                <a:off x="615" y="2570"/>
                <a:ext cx="725"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42" name="AutoShape 72"/>
              <p:cNvSpPr>
                <a:spLocks noChangeArrowheads="1"/>
              </p:cNvSpPr>
              <p:nvPr/>
            </p:nvSpPr>
            <p:spPr bwMode="auto">
              <a:xfrm>
                <a:off x="632" y="2585"/>
                <a:ext cx="691"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grpSp>
        <p:sp>
          <p:nvSpPr>
            <p:cNvPr id="521" name="Rectangle 73"/>
            <p:cNvSpPr>
              <a:spLocks noChangeArrowheads="1"/>
            </p:cNvSpPr>
            <p:nvPr/>
          </p:nvSpPr>
          <p:spPr bwMode="auto">
            <a:xfrm>
              <a:off x="4214" y="1358"/>
              <a:ext cx="601" cy="50"/>
            </a:xfrm>
            <a:prstGeom prst="rect">
              <a:avLst/>
            </a:prstGeom>
            <a:solidFill>
              <a:srgbClr val="000000"/>
            </a:solidFill>
            <a:ln w="9525">
              <a:solidFill>
                <a:srgbClr val="000000"/>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22" name="Rectangle 74"/>
            <p:cNvSpPr>
              <a:spLocks noChangeArrowheads="1"/>
            </p:cNvSpPr>
            <p:nvPr/>
          </p:nvSpPr>
          <p:spPr bwMode="auto">
            <a:xfrm>
              <a:off x="4228" y="1655"/>
              <a:ext cx="594" cy="50"/>
            </a:xfrm>
            <a:prstGeom prst="rect">
              <a:avLst/>
            </a:prstGeom>
            <a:solidFill>
              <a:srgbClr val="000000"/>
            </a:solidFill>
            <a:ln w="9525">
              <a:solidFill>
                <a:srgbClr val="000000"/>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grpSp>
          <p:nvGrpSpPr>
            <p:cNvPr id="523" name="Group 75"/>
            <p:cNvGrpSpPr/>
            <p:nvPr/>
          </p:nvGrpSpPr>
          <p:grpSpPr bwMode="auto">
            <a:xfrm>
              <a:off x="4735" y="1627"/>
              <a:ext cx="582" cy="151"/>
              <a:chOff x="614" y="2568"/>
              <a:chExt cx="725" cy="139"/>
            </a:xfrm>
          </p:grpSpPr>
          <p:sp>
            <p:nvSpPr>
              <p:cNvPr id="539" name="AutoShape 76"/>
              <p:cNvSpPr>
                <a:spLocks noChangeArrowheads="1"/>
              </p:cNvSpPr>
              <p:nvPr/>
            </p:nvSpPr>
            <p:spPr bwMode="auto">
              <a:xfrm>
                <a:off x="613" y="2568"/>
                <a:ext cx="724"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40" name="AutoShape 77"/>
              <p:cNvSpPr>
                <a:spLocks noChangeArrowheads="1"/>
              </p:cNvSpPr>
              <p:nvPr/>
            </p:nvSpPr>
            <p:spPr bwMode="auto">
              <a:xfrm>
                <a:off x="630" y="2581"/>
                <a:ext cx="690"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grpSp>
        <p:sp>
          <p:nvSpPr>
            <p:cNvPr id="524" name="Freeform 78"/>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nvGrpSpPr>
            <p:cNvPr id="525" name="Group 79"/>
            <p:cNvGrpSpPr/>
            <p:nvPr/>
          </p:nvGrpSpPr>
          <p:grpSpPr bwMode="auto">
            <a:xfrm>
              <a:off x="4739" y="1327"/>
              <a:ext cx="582" cy="139"/>
              <a:chOff x="614" y="2568"/>
              <a:chExt cx="725" cy="139"/>
            </a:xfrm>
          </p:grpSpPr>
          <p:sp>
            <p:nvSpPr>
              <p:cNvPr id="537" name="AutoShape 80"/>
              <p:cNvSpPr>
                <a:spLocks noChangeArrowheads="1"/>
              </p:cNvSpPr>
              <p:nvPr/>
            </p:nvSpPr>
            <p:spPr bwMode="auto">
              <a:xfrm>
                <a:off x="617" y="2570"/>
                <a:ext cx="724" cy="135"/>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38" name="AutoShape 81"/>
              <p:cNvSpPr>
                <a:spLocks noChangeArrowheads="1"/>
              </p:cNvSpPr>
              <p:nvPr/>
            </p:nvSpPr>
            <p:spPr bwMode="auto">
              <a:xfrm>
                <a:off x="633" y="2584"/>
                <a:ext cx="690"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grpSp>
        <p:sp>
          <p:nvSpPr>
            <p:cNvPr id="526" name="Rectangle 82"/>
            <p:cNvSpPr>
              <a:spLocks noChangeArrowheads="1"/>
            </p:cNvSpPr>
            <p:nvPr/>
          </p:nvSpPr>
          <p:spPr bwMode="auto">
            <a:xfrm>
              <a:off x="5248" y="429"/>
              <a:ext cx="68"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27" name="Freeform 83"/>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28" name="Freeform 84"/>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29" name="Oval 85"/>
            <p:cNvSpPr>
              <a:spLocks noChangeArrowheads="1"/>
            </p:cNvSpPr>
            <p:nvPr/>
          </p:nvSpPr>
          <p:spPr bwMode="auto">
            <a:xfrm>
              <a:off x="5518" y="2612"/>
              <a:ext cx="47" cy="92"/>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30" name="Freeform 86"/>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531" name="AutoShape 87"/>
            <p:cNvSpPr>
              <a:spLocks noChangeArrowheads="1"/>
            </p:cNvSpPr>
            <p:nvPr/>
          </p:nvSpPr>
          <p:spPr bwMode="auto">
            <a:xfrm>
              <a:off x="4140" y="2676"/>
              <a:ext cx="1202" cy="149"/>
            </a:xfrm>
            <a:prstGeom prst="roundRect">
              <a:avLst>
                <a:gd name="adj" fmla="val 50000"/>
              </a:avLst>
            </a:prstGeom>
            <a:solidFill>
              <a:srgbClr val="DDDDDD"/>
            </a:solidFill>
            <a:ln w="9525">
              <a:solidFill>
                <a:srgbClr val="000000"/>
              </a:solidFill>
              <a:rou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32" name="AutoShape 88"/>
            <p:cNvSpPr>
              <a:spLocks noChangeArrowheads="1"/>
            </p:cNvSpPr>
            <p:nvPr/>
          </p:nvSpPr>
          <p:spPr bwMode="auto">
            <a:xfrm>
              <a:off x="4208" y="2712"/>
              <a:ext cx="1067" cy="78"/>
            </a:xfrm>
            <a:prstGeom prst="roundRect">
              <a:avLst>
                <a:gd name="adj" fmla="val 50000"/>
              </a:avLst>
            </a:prstGeom>
            <a:gradFill rotWithShape="1">
              <a:gsLst>
                <a:gs pos="0">
                  <a:srgbClr val="000000"/>
                </a:gs>
                <a:gs pos="100000">
                  <a:srgbClr val="808080"/>
                </a:gs>
              </a:gsLst>
              <a:lin ang="0" scaled="1"/>
            </a:gradFill>
            <a:ln w="9525">
              <a:solidFill>
                <a:srgbClr val="000000"/>
              </a:solidFill>
              <a:rou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33" name="Oval 89"/>
            <p:cNvSpPr>
              <a:spLocks noChangeArrowheads="1"/>
            </p:cNvSpPr>
            <p:nvPr/>
          </p:nvSpPr>
          <p:spPr bwMode="auto">
            <a:xfrm>
              <a:off x="4309" y="2385"/>
              <a:ext cx="155"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34" name="Oval 90"/>
            <p:cNvSpPr>
              <a:spLocks noChangeArrowheads="1"/>
            </p:cNvSpPr>
            <p:nvPr/>
          </p:nvSpPr>
          <p:spPr bwMode="auto">
            <a:xfrm>
              <a:off x="4484" y="2385"/>
              <a:ext cx="162"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FF0000"/>
                </a:solidFill>
                <a:effectLst/>
                <a:uLnTx/>
                <a:uFillTx/>
                <a:latin typeface="Tahoma" panose="020B0604030504040204" pitchFamily="34" charset="0"/>
                <a:ea typeface="MS PGothic" panose="020B0600070205080204" pitchFamily="34" charset="-128"/>
                <a:cs typeface="Arial" panose="020B0604020202020204" pitchFamily="34" charset="0"/>
              </a:endParaRPr>
            </a:p>
          </p:txBody>
        </p:sp>
        <p:sp>
          <p:nvSpPr>
            <p:cNvPr id="535" name="Oval 91"/>
            <p:cNvSpPr>
              <a:spLocks noChangeArrowheads="1"/>
            </p:cNvSpPr>
            <p:nvPr/>
          </p:nvSpPr>
          <p:spPr bwMode="auto">
            <a:xfrm>
              <a:off x="4660" y="2378"/>
              <a:ext cx="162"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36" name="Rectangle 92"/>
            <p:cNvSpPr>
              <a:spLocks noChangeArrowheads="1"/>
            </p:cNvSpPr>
            <p:nvPr/>
          </p:nvSpPr>
          <p:spPr bwMode="auto">
            <a:xfrm>
              <a:off x="5065" y="1833"/>
              <a:ext cx="81" cy="766"/>
            </a:xfrm>
            <a:prstGeom prst="rect">
              <a:avLst/>
            </a:prstGeom>
            <a:solidFill>
              <a:srgbClr val="292929"/>
            </a:solidFill>
            <a:ln w="9525">
              <a:solidFill>
                <a:srgbClr val="000000"/>
              </a:solidFill>
              <a:miter lim="800000"/>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grpSp>
      <p:grpSp>
        <p:nvGrpSpPr>
          <p:cNvPr id="545" name="Group 544"/>
          <p:cNvGrpSpPr/>
          <p:nvPr/>
        </p:nvGrpSpPr>
        <p:grpSpPr bwMode="auto">
          <a:xfrm>
            <a:off x="4696240" y="2174597"/>
            <a:ext cx="1905000" cy="550069"/>
            <a:chOff x="7333086" y="2736938"/>
            <a:chExt cx="2539755" cy="733428"/>
          </a:xfrm>
        </p:grpSpPr>
        <p:sp>
          <p:nvSpPr>
            <p:cNvPr id="546" name="Rectangle 2"/>
            <p:cNvSpPr>
              <a:spLocks noChangeArrowheads="1"/>
            </p:cNvSpPr>
            <p:nvPr/>
          </p:nvSpPr>
          <p:spPr bwMode="auto">
            <a:xfrm>
              <a:off x="7333086" y="2736938"/>
              <a:ext cx="2521866" cy="733428"/>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120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47" name="TextBox 1"/>
            <p:cNvSpPr txBox="1">
              <a:spLocks noChangeArrowheads="1"/>
            </p:cNvSpPr>
            <p:nvPr/>
          </p:nvSpPr>
          <p:spPr bwMode="auto">
            <a:xfrm>
              <a:off x="7344918" y="2797391"/>
              <a:ext cx="2527923" cy="613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200" b="0" i="0" u="none" strike="noStrike" kern="1200" cap="none" spc="0" normalizeH="0" baseline="0" noProof="0" dirty="0">
                  <a:ln>
                    <a:noFill/>
                  </a:ln>
                  <a:solidFill>
                    <a:srgbClr val="FF0000"/>
                  </a:solidFill>
                  <a:effectLst/>
                  <a:uLnTx/>
                  <a:uFillTx/>
                  <a:latin typeface="Tahoma" panose="020B0604030504040204" pitchFamily="34" charset="0"/>
                  <a:ea typeface="MS PGothic" panose="020B0600070205080204" pitchFamily="34" charset="-128"/>
                  <a:cs typeface="+mn-cs"/>
                </a:rPr>
                <a:t>Broadcast: is there a DHCP server out there?</a:t>
              </a:r>
              <a:endParaRPr kumimoji="0" lang="en-US" altLang="en-US" sz="1200" b="0" i="0" u="none" strike="noStrike" kern="1200" cap="none" spc="0" normalizeH="0" baseline="0" noProof="0" dirty="0">
                <a:ln>
                  <a:noFill/>
                </a:ln>
                <a:solidFill>
                  <a:srgbClr val="FF0000"/>
                </a:solidFill>
                <a:effectLst/>
                <a:uLnTx/>
                <a:uFillTx/>
                <a:latin typeface="Tahoma" panose="020B0604030504040204" pitchFamily="34" charset="0"/>
                <a:ea typeface="MS PGothic" panose="020B0600070205080204" pitchFamily="34" charset="-128"/>
                <a:cs typeface="+mn-cs"/>
              </a:endParaRPr>
            </a:p>
          </p:txBody>
        </p:sp>
      </p:grpSp>
      <p:grpSp>
        <p:nvGrpSpPr>
          <p:cNvPr id="548" name="Group 547"/>
          <p:cNvGrpSpPr/>
          <p:nvPr/>
        </p:nvGrpSpPr>
        <p:grpSpPr bwMode="auto">
          <a:xfrm>
            <a:off x="4820064" y="3080663"/>
            <a:ext cx="1896666" cy="677052"/>
            <a:chOff x="9144000" y="3229217"/>
            <a:chExt cx="2527923" cy="903653"/>
          </a:xfrm>
        </p:grpSpPr>
        <p:sp>
          <p:nvSpPr>
            <p:cNvPr id="549" name="Rectangle 87"/>
            <p:cNvSpPr>
              <a:spLocks noChangeArrowheads="1"/>
            </p:cNvSpPr>
            <p:nvPr/>
          </p:nvSpPr>
          <p:spPr bwMode="auto">
            <a:xfrm>
              <a:off x="9144000" y="3229217"/>
              <a:ext cx="2351575" cy="885135"/>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120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50" name="TextBox 88"/>
            <p:cNvSpPr txBox="1">
              <a:spLocks noChangeArrowheads="1"/>
            </p:cNvSpPr>
            <p:nvPr/>
          </p:nvSpPr>
          <p:spPr bwMode="auto">
            <a:xfrm>
              <a:off x="9144000" y="3271783"/>
              <a:ext cx="2527923" cy="86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200" b="0" i="0" u="none" strike="noStrike" kern="1200" cap="none" spc="0" normalizeH="0" baseline="0" noProof="0" dirty="0">
                  <a:ln>
                    <a:noFill/>
                  </a:ln>
                  <a:solidFill>
                    <a:srgbClr val="FF0000"/>
                  </a:solidFill>
                  <a:effectLst/>
                  <a:uLnTx/>
                  <a:uFillTx/>
                  <a:latin typeface="Tahoma" panose="020B0604030504040204" pitchFamily="34" charset="0"/>
                  <a:ea typeface="MS PGothic" panose="020B0600070205080204" pitchFamily="34" charset="-128"/>
                  <a:cs typeface="+mn-cs"/>
                </a:rPr>
                <a:t>Broadcast: I’m a DHCP server! Here’s an IP address you can use </a:t>
              </a:r>
              <a:endParaRPr kumimoji="0" lang="en-US" altLang="en-US" sz="1200" b="0" i="0" u="none" strike="noStrike" kern="1200" cap="none" spc="0" normalizeH="0" baseline="0" noProof="0" dirty="0">
                <a:ln>
                  <a:noFill/>
                </a:ln>
                <a:solidFill>
                  <a:srgbClr val="FF0000"/>
                </a:solidFill>
                <a:effectLst/>
                <a:uLnTx/>
                <a:uFillTx/>
                <a:latin typeface="Tahoma" panose="020B0604030504040204" pitchFamily="34" charset="0"/>
                <a:ea typeface="MS PGothic" panose="020B0600070205080204" pitchFamily="34" charset="-128"/>
                <a:cs typeface="+mn-cs"/>
              </a:endParaRPr>
            </a:p>
          </p:txBody>
        </p:sp>
      </p:grpSp>
      <p:grpSp>
        <p:nvGrpSpPr>
          <p:cNvPr id="551" name="Group 550"/>
          <p:cNvGrpSpPr/>
          <p:nvPr/>
        </p:nvGrpSpPr>
        <p:grpSpPr bwMode="auto">
          <a:xfrm>
            <a:off x="3708401" y="3999826"/>
            <a:ext cx="1968914" cy="663178"/>
            <a:chOff x="8858631" y="4615923"/>
            <a:chExt cx="2625866" cy="885135"/>
          </a:xfrm>
        </p:grpSpPr>
        <p:sp>
          <p:nvSpPr>
            <p:cNvPr id="552" name="Rectangle 89"/>
            <p:cNvSpPr>
              <a:spLocks noChangeArrowheads="1"/>
            </p:cNvSpPr>
            <p:nvPr/>
          </p:nvSpPr>
          <p:spPr bwMode="auto">
            <a:xfrm>
              <a:off x="8956574" y="4615923"/>
              <a:ext cx="2351575" cy="885135"/>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120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53" name="TextBox 90"/>
            <p:cNvSpPr txBox="1">
              <a:spLocks noChangeArrowheads="1"/>
            </p:cNvSpPr>
            <p:nvPr/>
          </p:nvSpPr>
          <p:spPr bwMode="auto">
            <a:xfrm>
              <a:off x="8858631" y="4765817"/>
              <a:ext cx="2625866" cy="614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200" b="0" i="0" u="none" strike="noStrike" kern="1200" cap="none" spc="0" normalizeH="0" baseline="0" noProof="0" dirty="0">
                  <a:ln>
                    <a:noFill/>
                  </a:ln>
                  <a:solidFill>
                    <a:srgbClr val="FF0000"/>
                  </a:solidFill>
                  <a:effectLst/>
                  <a:uLnTx/>
                  <a:uFillTx/>
                  <a:latin typeface="Tahoma" panose="020B0604030504040204" pitchFamily="34" charset="0"/>
                  <a:ea typeface="MS PGothic" panose="020B0600070205080204" pitchFamily="34" charset="-128"/>
                  <a:cs typeface="+mn-cs"/>
                </a:rPr>
                <a:t>Broadcast: OK.  I would like to use this IP address!</a:t>
              </a:r>
              <a:endParaRPr kumimoji="0" lang="en-US" altLang="en-US" sz="1200" b="0" i="0" u="none" strike="noStrike" kern="1200" cap="none" spc="0" normalizeH="0" baseline="0" noProof="0" dirty="0">
                <a:ln>
                  <a:noFill/>
                </a:ln>
                <a:solidFill>
                  <a:srgbClr val="FF0000"/>
                </a:solidFill>
                <a:effectLst/>
                <a:uLnTx/>
                <a:uFillTx/>
                <a:latin typeface="Tahoma" panose="020B0604030504040204" pitchFamily="34" charset="0"/>
                <a:ea typeface="MS PGothic" panose="020B0600070205080204" pitchFamily="34" charset="-128"/>
                <a:cs typeface="+mn-cs"/>
              </a:endParaRPr>
            </a:p>
          </p:txBody>
        </p:sp>
      </p:grpSp>
      <p:grpSp>
        <p:nvGrpSpPr>
          <p:cNvPr id="554" name="Group 553"/>
          <p:cNvGrpSpPr/>
          <p:nvPr/>
        </p:nvGrpSpPr>
        <p:grpSpPr bwMode="auto">
          <a:xfrm>
            <a:off x="4806968" y="5026145"/>
            <a:ext cx="1896665" cy="664369"/>
            <a:chOff x="9144000" y="5555417"/>
            <a:chExt cx="2527923" cy="885135"/>
          </a:xfrm>
        </p:grpSpPr>
        <p:sp>
          <p:nvSpPr>
            <p:cNvPr id="555" name="Rectangle 91"/>
            <p:cNvSpPr>
              <a:spLocks noChangeArrowheads="1"/>
            </p:cNvSpPr>
            <p:nvPr/>
          </p:nvSpPr>
          <p:spPr bwMode="auto">
            <a:xfrm>
              <a:off x="9144000" y="5555417"/>
              <a:ext cx="2351575" cy="885135"/>
            </a:xfrm>
            <a:prstGeom prst="rect">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120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556" name="TextBox 92"/>
            <p:cNvSpPr txBox="1">
              <a:spLocks noChangeArrowheads="1"/>
            </p:cNvSpPr>
            <p:nvPr/>
          </p:nvSpPr>
          <p:spPr bwMode="auto">
            <a:xfrm>
              <a:off x="9144000" y="5705311"/>
              <a:ext cx="2527923" cy="613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200" b="0" i="0" u="none" strike="noStrike" kern="1200" cap="none" spc="0" normalizeH="0" baseline="0" noProof="0" dirty="0">
                  <a:ln>
                    <a:noFill/>
                  </a:ln>
                  <a:solidFill>
                    <a:srgbClr val="FF0000"/>
                  </a:solidFill>
                  <a:effectLst/>
                  <a:uLnTx/>
                  <a:uFillTx/>
                  <a:latin typeface="Tahoma" panose="020B0604030504040204" pitchFamily="34" charset="0"/>
                  <a:ea typeface="MS PGothic" panose="020B0600070205080204" pitchFamily="34" charset="-128"/>
                  <a:cs typeface="+mn-cs"/>
                </a:rPr>
                <a:t>Broadcast: OK.  You’ve got that IP address!</a:t>
              </a:r>
              <a:endParaRPr kumimoji="0" lang="en-US" altLang="en-US" sz="1200" b="0" i="0" u="none" strike="noStrike" kern="1200" cap="none" spc="0" normalizeH="0" baseline="0" noProof="0" dirty="0">
                <a:ln>
                  <a:noFill/>
                </a:ln>
                <a:solidFill>
                  <a:srgbClr val="FF0000"/>
                </a:solidFill>
                <a:effectLst/>
                <a:uLnTx/>
                <a:uFillTx/>
                <a:latin typeface="Tahoma" panose="020B0604030504040204" pitchFamily="34" charset="0"/>
                <a:ea typeface="MS PGothic" panose="020B0600070205080204" pitchFamily="34" charset="-128"/>
                <a:cs typeface="+mn-cs"/>
              </a:endParaRPr>
            </a:p>
          </p:txBody>
        </p:sp>
      </p:grpSp>
      <p:sp>
        <p:nvSpPr>
          <p:cNvPr id="5" name="TextBox 4"/>
          <p:cNvSpPr txBox="1"/>
          <p:nvPr/>
        </p:nvSpPr>
        <p:spPr>
          <a:xfrm>
            <a:off x="6972300" y="3498850"/>
            <a:ext cx="1841500" cy="11760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The two steps above can be skipped “if a client remembers and wishes to reuse a previously allocated network address” </a:t>
            </a: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[RFC 2131]</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3" name="Slide Number Placeholder 3"/>
          <p:cNvSpPr>
            <a:spLocks noGrp="1"/>
          </p:cNvSpPr>
          <p:nvPr>
            <p:ph type="sldNum" sz="quarter" idx="4"/>
          </p:nvPr>
        </p:nvSpPr>
        <p:spPr>
          <a:xfrm>
            <a:off x="6914712" y="5689567"/>
            <a:ext cx="2057400" cy="273844"/>
          </a:xfrm>
        </p:spPr>
        <p:txBody>
          <a:bodyPr/>
          <a:lstStyle/>
          <a:p>
            <a:r>
              <a:rPr lang="en-US" sz="620" dirty="0"/>
              <a:t>Network Layer: 4-</a:t>
            </a:r>
            <a:fld id="{C4204591-24BD-A542-B9D5-F8D8A88D2FEE}" type="slidenum">
              <a:rPr lang="en-US" sz="620" smtClean="0"/>
            </a:fld>
            <a:endParaRPr lang="en-US" sz="62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72"/>
                                        </p:tgtEl>
                                        <p:attrNameLst>
                                          <p:attrName>style.visibility</p:attrName>
                                        </p:attrNameLst>
                                      </p:cBhvr>
                                      <p:to>
                                        <p:strVal val="visible"/>
                                      </p:to>
                                    </p:set>
                                    <p:animEffect transition="in" filter="wipe(right)">
                                      <p:cBhvr>
                                        <p:cTn id="7" dur="500"/>
                                        <p:tgtEl>
                                          <p:spTgt spid="472"/>
                                        </p:tgtEl>
                                      </p:cBhvr>
                                    </p:animEffect>
                                  </p:childTnLst>
                                </p:cTn>
                              </p:par>
                              <p:par>
                                <p:cTn id="8" presetID="9" presetClass="entr" presetSubtype="0" fill="hold" nodeType="withEffect">
                                  <p:stCondLst>
                                    <p:cond delay="0"/>
                                  </p:stCondLst>
                                  <p:childTnLst>
                                    <p:set>
                                      <p:cBhvr>
                                        <p:cTn id="9" dur="1" fill="hold">
                                          <p:stCondLst>
                                            <p:cond delay="0"/>
                                          </p:stCondLst>
                                        </p:cTn>
                                        <p:tgtEl>
                                          <p:spTgt spid="545"/>
                                        </p:tgtEl>
                                        <p:attrNameLst>
                                          <p:attrName>style.visibility</p:attrName>
                                        </p:attrNameLst>
                                      </p:cBhvr>
                                      <p:to>
                                        <p:strVal val="visible"/>
                                      </p:to>
                                    </p:set>
                                    <p:animEffect transition="in" filter="dissolve">
                                      <p:cBhvr>
                                        <p:cTn id="10" dur="500"/>
                                        <p:tgtEl>
                                          <p:spTgt spid="545"/>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nodeType="clickEffect">
                                  <p:stCondLst>
                                    <p:cond delay="0"/>
                                  </p:stCondLst>
                                  <p:childTnLst>
                                    <p:animEffect transition="out" filter="dissolve">
                                      <p:cBhvr>
                                        <p:cTn id="14" dur="500"/>
                                        <p:tgtEl>
                                          <p:spTgt spid="545"/>
                                        </p:tgtEl>
                                      </p:cBhvr>
                                    </p:animEffect>
                                    <p:set>
                                      <p:cBhvr>
                                        <p:cTn id="15" dur="1" fill="hold">
                                          <p:stCondLst>
                                            <p:cond delay="499"/>
                                          </p:stCondLst>
                                        </p:cTn>
                                        <p:tgtEl>
                                          <p:spTgt spid="54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78"/>
                                        </p:tgtEl>
                                        <p:attrNameLst>
                                          <p:attrName>style.visibility</p:attrName>
                                        </p:attrNameLst>
                                      </p:cBhvr>
                                      <p:to>
                                        <p:strVal val="visible"/>
                                      </p:to>
                                    </p:set>
                                    <p:animEffect transition="in" filter="wipe(left)">
                                      <p:cBhvr>
                                        <p:cTn id="20" dur="500"/>
                                        <p:tgtEl>
                                          <p:spTgt spid="478"/>
                                        </p:tgtEl>
                                      </p:cBhvr>
                                    </p:animEffect>
                                  </p:childTnLst>
                                </p:cTn>
                              </p:par>
                              <p:par>
                                <p:cTn id="21" presetID="22" presetClass="entr" presetSubtype="8" fill="hold" nodeType="withEffect">
                                  <p:stCondLst>
                                    <p:cond delay="0"/>
                                  </p:stCondLst>
                                  <p:childTnLst>
                                    <p:set>
                                      <p:cBhvr>
                                        <p:cTn id="22" dur="1" fill="hold">
                                          <p:stCondLst>
                                            <p:cond delay="0"/>
                                          </p:stCondLst>
                                        </p:cTn>
                                        <p:tgtEl>
                                          <p:spTgt spid="477"/>
                                        </p:tgtEl>
                                        <p:attrNameLst>
                                          <p:attrName>style.visibility</p:attrName>
                                        </p:attrNameLst>
                                      </p:cBhvr>
                                      <p:to>
                                        <p:strVal val="visible"/>
                                      </p:to>
                                    </p:set>
                                    <p:animEffect transition="in" filter="wipe(left)">
                                      <p:cBhvr>
                                        <p:cTn id="23" dur="500"/>
                                        <p:tgtEl>
                                          <p:spTgt spid="477"/>
                                        </p:tgtEl>
                                      </p:cBhvr>
                                    </p:animEffect>
                                  </p:childTnLst>
                                </p:cTn>
                              </p:par>
                              <p:par>
                                <p:cTn id="24" presetID="9" presetClass="entr" presetSubtype="0" fill="hold" nodeType="withEffect">
                                  <p:stCondLst>
                                    <p:cond delay="0"/>
                                  </p:stCondLst>
                                  <p:childTnLst>
                                    <p:set>
                                      <p:cBhvr>
                                        <p:cTn id="25" dur="1" fill="hold">
                                          <p:stCondLst>
                                            <p:cond delay="0"/>
                                          </p:stCondLst>
                                        </p:cTn>
                                        <p:tgtEl>
                                          <p:spTgt spid="548"/>
                                        </p:tgtEl>
                                        <p:attrNameLst>
                                          <p:attrName>style.visibility</p:attrName>
                                        </p:attrNameLst>
                                      </p:cBhvr>
                                      <p:to>
                                        <p:strVal val="visible"/>
                                      </p:to>
                                    </p:set>
                                    <p:animEffect transition="in" filter="dissolve">
                                      <p:cBhvr>
                                        <p:cTn id="26" dur="500"/>
                                        <p:tgtEl>
                                          <p:spTgt spid="548"/>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xit" presetSubtype="0" fill="hold" nodeType="clickEffect">
                                  <p:stCondLst>
                                    <p:cond delay="0"/>
                                  </p:stCondLst>
                                  <p:childTnLst>
                                    <p:animEffect transition="out" filter="dissolve">
                                      <p:cBhvr>
                                        <p:cTn id="30" dur="500"/>
                                        <p:tgtEl>
                                          <p:spTgt spid="548"/>
                                        </p:tgtEl>
                                      </p:cBhvr>
                                    </p:animEffect>
                                    <p:set>
                                      <p:cBhvr>
                                        <p:cTn id="31" dur="1" fill="hold">
                                          <p:stCondLst>
                                            <p:cond delay="499"/>
                                          </p:stCondLst>
                                        </p:cTn>
                                        <p:tgtEl>
                                          <p:spTgt spid="548"/>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dissolve">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482"/>
                                        </p:tgtEl>
                                        <p:attrNameLst>
                                          <p:attrName>style.visibility</p:attrName>
                                        </p:attrNameLst>
                                      </p:cBhvr>
                                      <p:to>
                                        <p:strVal val="visible"/>
                                      </p:to>
                                    </p:set>
                                    <p:animEffect transition="in" filter="wipe(right)">
                                      <p:cBhvr>
                                        <p:cTn id="41" dur="500"/>
                                        <p:tgtEl>
                                          <p:spTgt spid="482"/>
                                        </p:tgtEl>
                                      </p:cBhvr>
                                    </p:animEffect>
                                  </p:childTnLst>
                                </p:cTn>
                              </p:par>
                              <p:par>
                                <p:cTn id="42" presetID="9" presetClass="exit" presetSubtype="0" fill="hold" grpId="1" nodeType="withEffect">
                                  <p:stCondLst>
                                    <p:cond delay="0"/>
                                  </p:stCondLst>
                                  <p:childTnLst>
                                    <p:animEffect transition="out" filter="dissolve">
                                      <p:cBhvr>
                                        <p:cTn id="43" dur="500"/>
                                        <p:tgtEl>
                                          <p:spTgt spid="5"/>
                                        </p:tgtEl>
                                      </p:cBhvr>
                                    </p:animEffect>
                                    <p:set>
                                      <p:cBhvr>
                                        <p:cTn id="44" dur="1" fill="hold">
                                          <p:stCondLst>
                                            <p:cond delay="499"/>
                                          </p:stCondLst>
                                        </p:cTn>
                                        <p:tgtEl>
                                          <p:spTgt spid="5"/>
                                        </p:tgtEl>
                                        <p:attrNameLst>
                                          <p:attrName>style.visibility</p:attrName>
                                        </p:attrNameLst>
                                      </p:cBhvr>
                                      <p:to>
                                        <p:strVal val="hidden"/>
                                      </p:to>
                                    </p:set>
                                  </p:childTnLst>
                                </p:cTn>
                              </p:par>
                              <p:par>
                                <p:cTn id="45" presetID="22" presetClass="entr" presetSubtype="2" fill="hold" nodeType="withEffect">
                                  <p:stCondLst>
                                    <p:cond delay="0"/>
                                  </p:stCondLst>
                                  <p:childTnLst>
                                    <p:set>
                                      <p:cBhvr>
                                        <p:cTn id="46" dur="1" fill="hold">
                                          <p:stCondLst>
                                            <p:cond delay="0"/>
                                          </p:stCondLst>
                                        </p:cTn>
                                        <p:tgtEl>
                                          <p:spTgt spid="481"/>
                                        </p:tgtEl>
                                        <p:attrNameLst>
                                          <p:attrName>style.visibility</p:attrName>
                                        </p:attrNameLst>
                                      </p:cBhvr>
                                      <p:to>
                                        <p:strVal val="visible"/>
                                      </p:to>
                                    </p:set>
                                    <p:animEffect transition="in" filter="wipe(right)">
                                      <p:cBhvr>
                                        <p:cTn id="47" dur="500"/>
                                        <p:tgtEl>
                                          <p:spTgt spid="481"/>
                                        </p:tgtEl>
                                      </p:cBhvr>
                                    </p:animEffect>
                                  </p:childTnLst>
                                </p:cTn>
                              </p:par>
                              <p:par>
                                <p:cTn id="48" presetID="9" presetClass="entr" presetSubtype="0" fill="hold" nodeType="withEffect">
                                  <p:stCondLst>
                                    <p:cond delay="0"/>
                                  </p:stCondLst>
                                  <p:childTnLst>
                                    <p:set>
                                      <p:cBhvr>
                                        <p:cTn id="49" dur="1" fill="hold">
                                          <p:stCondLst>
                                            <p:cond delay="0"/>
                                          </p:stCondLst>
                                        </p:cTn>
                                        <p:tgtEl>
                                          <p:spTgt spid="551"/>
                                        </p:tgtEl>
                                        <p:attrNameLst>
                                          <p:attrName>style.visibility</p:attrName>
                                        </p:attrNameLst>
                                      </p:cBhvr>
                                      <p:to>
                                        <p:strVal val="visible"/>
                                      </p:to>
                                    </p:set>
                                    <p:animEffect transition="in" filter="dissolve">
                                      <p:cBhvr>
                                        <p:cTn id="50" dur="500"/>
                                        <p:tgtEl>
                                          <p:spTgt spid="551"/>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xit" presetSubtype="0" fill="hold" nodeType="clickEffect">
                                  <p:stCondLst>
                                    <p:cond delay="0"/>
                                  </p:stCondLst>
                                  <p:childTnLst>
                                    <p:animEffect transition="out" filter="dissolve">
                                      <p:cBhvr>
                                        <p:cTn id="54" dur="500"/>
                                        <p:tgtEl>
                                          <p:spTgt spid="551"/>
                                        </p:tgtEl>
                                      </p:cBhvr>
                                    </p:animEffect>
                                    <p:set>
                                      <p:cBhvr>
                                        <p:cTn id="55" dur="1" fill="hold">
                                          <p:stCondLst>
                                            <p:cond delay="499"/>
                                          </p:stCondLst>
                                        </p:cTn>
                                        <p:tgtEl>
                                          <p:spTgt spid="551"/>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486"/>
                                        </p:tgtEl>
                                        <p:attrNameLst>
                                          <p:attrName>style.visibility</p:attrName>
                                        </p:attrNameLst>
                                      </p:cBhvr>
                                      <p:to>
                                        <p:strVal val="visible"/>
                                      </p:to>
                                    </p:set>
                                    <p:animEffect transition="in" filter="wipe(left)">
                                      <p:cBhvr>
                                        <p:cTn id="60" dur="500"/>
                                        <p:tgtEl>
                                          <p:spTgt spid="486"/>
                                        </p:tgtEl>
                                      </p:cBhvr>
                                    </p:animEffect>
                                  </p:childTnLst>
                                </p:cTn>
                              </p:par>
                              <p:par>
                                <p:cTn id="61" presetID="22" presetClass="entr" presetSubtype="8" fill="hold" nodeType="withEffect">
                                  <p:stCondLst>
                                    <p:cond delay="0"/>
                                  </p:stCondLst>
                                  <p:childTnLst>
                                    <p:set>
                                      <p:cBhvr>
                                        <p:cTn id="62" dur="1" fill="hold">
                                          <p:stCondLst>
                                            <p:cond delay="0"/>
                                          </p:stCondLst>
                                        </p:cTn>
                                        <p:tgtEl>
                                          <p:spTgt spid="485"/>
                                        </p:tgtEl>
                                        <p:attrNameLst>
                                          <p:attrName>style.visibility</p:attrName>
                                        </p:attrNameLst>
                                      </p:cBhvr>
                                      <p:to>
                                        <p:strVal val="visible"/>
                                      </p:to>
                                    </p:set>
                                    <p:animEffect transition="in" filter="wipe(left)">
                                      <p:cBhvr>
                                        <p:cTn id="63" dur="500"/>
                                        <p:tgtEl>
                                          <p:spTgt spid="485"/>
                                        </p:tgtEl>
                                      </p:cBhvr>
                                    </p:animEffect>
                                  </p:childTnLst>
                                </p:cTn>
                              </p:par>
                              <p:par>
                                <p:cTn id="64" presetID="9" presetClass="entr" presetSubtype="0" fill="hold" nodeType="withEffect">
                                  <p:stCondLst>
                                    <p:cond delay="0"/>
                                  </p:stCondLst>
                                  <p:childTnLst>
                                    <p:set>
                                      <p:cBhvr>
                                        <p:cTn id="65" dur="1" fill="hold">
                                          <p:stCondLst>
                                            <p:cond delay="0"/>
                                          </p:stCondLst>
                                        </p:cTn>
                                        <p:tgtEl>
                                          <p:spTgt spid="554"/>
                                        </p:tgtEl>
                                        <p:attrNameLst>
                                          <p:attrName>style.visibility</p:attrName>
                                        </p:attrNameLst>
                                      </p:cBhvr>
                                      <p:to>
                                        <p:strVal val="visible"/>
                                      </p:to>
                                    </p:set>
                                    <p:animEffect transition="in" filter="dissolve">
                                      <p:cBhvr>
                                        <p:cTn id="66" dur="500"/>
                                        <p:tgtEl>
                                          <p:spTgt spid="554"/>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xit" presetSubtype="0" fill="hold" nodeType="clickEffect">
                                  <p:stCondLst>
                                    <p:cond delay="0"/>
                                  </p:stCondLst>
                                  <p:childTnLst>
                                    <p:animEffect transition="out" filter="dissolve">
                                      <p:cBhvr>
                                        <p:cTn id="70" dur="500"/>
                                        <p:tgtEl>
                                          <p:spTgt spid="554"/>
                                        </p:tgtEl>
                                      </p:cBhvr>
                                    </p:animEffect>
                                    <p:set>
                                      <p:cBhvr>
                                        <p:cTn id="71" dur="1" fill="hold">
                                          <p:stCondLst>
                                            <p:cond delay="499"/>
                                          </p:stCondLst>
                                        </p:cTn>
                                        <p:tgtEl>
                                          <p:spTgt spid="5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D9C6DEEE-9D3C-4484-80C4-F49EBF5897AC}" type="datetime4">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文本框 3"/>
          <p:cNvSpPr txBox="1"/>
          <p:nvPr/>
        </p:nvSpPr>
        <p:spPr>
          <a:xfrm>
            <a:off x="241300" y="691515"/>
            <a:ext cx="1677035" cy="460375"/>
          </a:xfrm>
          <a:prstGeom prst="rect">
            <a:avLst/>
          </a:prstGeom>
          <a:noFill/>
        </p:spPr>
        <p:txBody>
          <a:bodyPr wrap="square" rtlCol="0" anchor="t">
            <a:spAutoFit/>
            <a:scene3d>
              <a:camera prst="orthographicFront"/>
              <a:lightRig rig="threePt" dir="t"/>
            </a:scene3d>
          </a:bodyPr>
          <a:p>
            <a:r>
              <a:rPr lang="en-US" altLang="en-US" b="1" kern="0" noProof="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MS PGothic" panose="020B0600070205080204" pitchFamily="34" charset="-128"/>
                <a:sym typeface="+mn-ea"/>
              </a:rPr>
              <a:t>DHCP ack</a:t>
            </a:r>
            <a:endParaRPr lang="zh-CN" altLang="en-US" b="1" kern="0" noProof="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宋体" panose="02010600030101010101" pitchFamily="2" charset="-122"/>
              <a:sym typeface="+mn-ea"/>
            </a:endParaRPr>
          </a:p>
        </p:txBody>
      </p:sp>
      <p:pic>
        <p:nvPicPr>
          <p:cNvPr id="104" name="图片 103"/>
          <p:cNvPicPr/>
          <p:nvPr/>
        </p:nvPicPr>
        <p:blipFill>
          <a:blip r:embed="rId1"/>
          <a:stretch>
            <a:fillRect/>
          </a:stretch>
        </p:blipFill>
        <p:spPr>
          <a:xfrm>
            <a:off x="2377792" y="0"/>
            <a:ext cx="6765857" cy="6858000"/>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8480" y="1085177"/>
            <a:ext cx="7886700" cy="670967"/>
          </a:xfrm>
        </p:spPr>
        <p:txBody>
          <a:bodyPr/>
          <a:lstStyle/>
          <a:p>
            <a:r>
              <a:rPr lang="en-US" dirty="0"/>
              <a:t>A day in the life: connecting to the Internet</a:t>
            </a:r>
            <a:endParaRPr lang="en-US" dirty="0"/>
          </a:p>
        </p:txBody>
      </p:sp>
      <p:sp>
        <p:nvSpPr>
          <p:cNvPr id="295" name="Freeform 3"/>
          <p:cNvSpPr/>
          <p:nvPr/>
        </p:nvSpPr>
        <p:spPr bwMode="auto">
          <a:xfrm>
            <a:off x="518903" y="2265969"/>
            <a:ext cx="2665809" cy="2065735"/>
          </a:xfrm>
          <a:custGeom>
            <a:avLst/>
            <a:gdLst>
              <a:gd name="T0" fmla="*/ 2147483647 w 2406"/>
              <a:gd name="T1" fmla="*/ 2147483647 h 958"/>
              <a:gd name="T2" fmla="*/ 2147483647 w 2406"/>
              <a:gd name="T3" fmla="*/ 2147483647 h 958"/>
              <a:gd name="T4" fmla="*/ 2147483647 w 2406"/>
              <a:gd name="T5" fmla="*/ 2147483647 h 958"/>
              <a:gd name="T6" fmla="*/ 2147483647 w 2406"/>
              <a:gd name="T7" fmla="*/ 2147483647 h 958"/>
              <a:gd name="T8" fmla="*/ 2147483647 w 2406"/>
              <a:gd name="T9" fmla="*/ 2147483647 h 958"/>
              <a:gd name="T10" fmla="*/ 2147483647 w 2406"/>
              <a:gd name="T11" fmla="*/ 2147483647 h 958"/>
              <a:gd name="T12" fmla="*/ 2147483647 w 2406"/>
              <a:gd name="T13" fmla="*/ 2147483647 h 958"/>
              <a:gd name="T14" fmla="*/ 2147483647 w 2406"/>
              <a:gd name="T15" fmla="*/ 2147483647 h 958"/>
              <a:gd name="T16" fmla="*/ 2147483647 w 2406"/>
              <a:gd name="T17" fmla="*/ 2147483647 h 958"/>
              <a:gd name="T18" fmla="*/ 2147483647 w 2406"/>
              <a:gd name="T19" fmla="*/ 2147483647 h 958"/>
              <a:gd name="T20" fmla="*/ 2147483647 w 2406"/>
              <a:gd name="T21" fmla="*/ 2147483647 h 958"/>
              <a:gd name="T22" fmla="*/ 2147483647 w 2406"/>
              <a:gd name="T23" fmla="*/ 2147483647 h 958"/>
              <a:gd name="T24" fmla="*/ 2147483647 w 2406"/>
              <a:gd name="T25" fmla="*/ 2147483647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9CE0FA"/>
          </a:solidFill>
          <a:ln>
            <a:noFill/>
          </a:ln>
        </p:spPr>
        <p:txBody>
          <a:bodyPr wrap="none" anchor="ct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327" name="Line 36"/>
          <p:cNvSpPr>
            <a:spLocks noChangeShapeType="1"/>
          </p:cNvSpPr>
          <p:nvPr/>
        </p:nvSpPr>
        <p:spPr bwMode="auto">
          <a:xfrm flipV="1">
            <a:off x="2770374" y="3069641"/>
            <a:ext cx="116681" cy="107156"/>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328" name="Line 43"/>
          <p:cNvSpPr>
            <a:spLocks noChangeShapeType="1"/>
          </p:cNvSpPr>
          <p:nvPr/>
        </p:nvSpPr>
        <p:spPr bwMode="auto">
          <a:xfrm flipV="1">
            <a:off x="1938128" y="3199419"/>
            <a:ext cx="521494" cy="0"/>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329" name="Line 44"/>
          <p:cNvSpPr>
            <a:spLocks noChangeShapeType="1"/>
          </p:cNvSpPr>
          <p:nvPr/>
        </p:nvSpPr>
        <p:spPr bwMode="auto">
          <a:xfrm flipV="1">
            <a:off x="2882293" y="2962485"/>
            <a:ext cx="103585" cy="107156"/>
          </a:xfrm>
          <a:prstGeom prst="line">
            <a:avLst/>
          </a:prstGeom>
          <a:noFill/>
          <a:ln w="9525">
            <a:solidFill>
              <a:srgbClr val="000000"/>
            </a:solidFill>
            <a:prstDash val="dash"/>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330" name="Line 48"/>
          <p:cNvSpPr>
            <a:spLocks noChangeShapeType="1"/>
          </p:cNvSpPr>
          <p:nvPr/>
        </p:nvSpPr>
        <p:spPr bwMode="auto">
          <a:xfrm flipV="1">
            <a:off x="2398899" y="3363725"/>
            <a:ext cx="384572" cy="459581"/>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349" name="Line 68"/>
          <p:cNvSpPr>
            <a:spLocks noChangeShapeType="1"/>
          </p:cNvSpPr>
          <p:nvPr/>
        </p:nvSpPr>
        <p:spPr bwMode="auto">
          <a:xfrm flipV="1">
            <a:off x="2752515" y="3923179"/>
            <a:ext cx="384011" cy="135871"/>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grpSp>
        <p:nvGrpSpPr>
          <p:cNvPr id="581" name="Group 580"/>
          <p:cNvGrpSpPr/>
          <p:nvPr/>
        </p:nvGrpSpPr>
        <p:grpSpPr>
          <a:xfrm>
            <a:off x="2315562" y="3081329"/>
            <a:ext cx="720110" cy="327501"/>
            <a:chOff x="3668110" y="2448910"/>
            <a:chExt cx="3794234" cy="2165130"/>
          </a:xfrm>
        </p:grpSpPr>
        <p:sp>
          <p:nvSpPr>
            <p:cNvPr id="582" name="Rectangle 581"/>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3" name="Freeform 582"/>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584" name="Group 583"/>
            <p:cNvGrpSpPr/>
            <p:nvPr/>
          </p:nvGrpSpPr>
          <p:grpSpPr>
            <a:xfrm>
              <a:off x="3941378" y="2603243"/>
              <a:ext cx="3202061" cy="1066110"/>
              <a:chOff x="7939341" y="3037317"/>
              <a:chExt cx="897649" cy="353919"/>
            </a:xfrm>
          </p:grpSpPr>
          <p:sp>
            <p:nvSpPr>
              <p:cNvPr id="585" name="Freeform 584"/>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6" name="Freeform 585"/>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7" name="Freeform 586"/>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8" name="Freeform 587"/>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638" name="Rectangle 37"/>
          <p:cNvSpPr>
            <a:spLocks noChangeArrowheads="1"/>
          </p:cNvSpPr>
          <p:nvPr/>
        </p:nvSpPr>
        <p:spPr bwMode="auto">
          <a:xfrm rot="5400000">
            <a:off x="1986211" y="3109695"/>
            <a:ext cx="100626" cy="19169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endParaRPr>
          </a:p>
        </p:txBody>
      </p:sp>
      <p:sp>
        <p:nvSpPr>
          <p:cNvPr id="639" name="Rectangle 37"/>
          <p:cNvSpPr>
            <a:spLocks noChangeArrowheads="1"/>
          </p:cNvSpPr>
          <p:nvPr/>
        </p:nvSpPr>
        <p:spPr bwMode="auto">
          <a:xfrm rot="5400000">
            <a:off x="2641923" y="3989493"/>
            <a:ext cx="105596" cy="134906"/>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endParaRPr>
          </a:p>
        </p:txBody>
      </p:sp>
      <p:grpSp>
        <p:nvGrpSpPr>
          <p:cNvPr id="648" name="Group 647"/>
          <p:cNvGrpSpPr/>
          <p:nvPr/>
        </p:nvGrpSpPr>
        <p:grpSpPr>
          <a:xfrm>
            <a:off x="1428750" y="2733115"/>
            <a:ext cx="716022" cy="621169"/>
            <a:chOff x="7432700" y="2327293"/>
            <a:chExt cx="534987" cy="407988"/>
          </a:xfrm>
        </p:grpSpPr>
        <p:pic>
          <p:nvPicPr>
            <p:cNvPr id="649" name="Picture 1017" descr="antenna_stylized"/>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432700" y="2327293"/>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0" name="Picture 1018" descr="laptop_keybo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1" name="Freeform 1019"/>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652" name="Picture 1020" descr="scree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3" name="Freeform 1021"/>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4" name="Freeform 1022"/>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5" name="Freeform 1023"/>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6" name="Freeform 1024"/>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7" name="Freeform 1025"/>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8" name="Freeform 1026"/>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659" name="Group 1027"/>
            <p:cNvGrpSpPr/>
            <p:nvPr/>
          </p:nvGrpSpPr>
          <p:grpSpPr bwMode="auto">
            <a:xfrm>
              <a:off x="7594735" y="2642220"/>
              <a:ext cx="98740" cy="36846"/>
              <a:chOff x="1740" y="2642"/>
              <a:chExt cx="752" cy="327"/>
            </a:xfrm>
          </p:grpSpPr>
          <p:sp>
            <p:nvSpPr>
              <p:cNvPr id="666" name="Freeform 1028"/>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7" name="Freeform 1029"/>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8" name="Freeform 1030"/>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9" name="Freeform 1031"/>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0" name="Freeform 1032"/>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1" name="Freeform 1033"/>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60" name="Freeform 1034"/>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1" name="Freeform 1035"/>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2" name="Freeform 1036"/>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3" name="Freeform 1037"/>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4" name="Freeform 1038"/>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5" name="Freeform 1039"/>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72" name="Rectangle 37"/>
          <p:cNvSpPr>
            <a:spLocks noChangeArrowheads="1"/>
          </p:cNvSpPr>
          <p:nvPr/>
        </p:nvSpPr>
        <p:spPr bwMode="auto">
          <a:xfrm rot="2603620">
            <a:off x="2342306" y="3768486"/>
            <a:ext cx="105596" cy="176645"/>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endParaRPr>
          </a:p>
        </p:txBody>
      </p:sp>
      <p:grpSp>
        <p:nvGrpSpPr>
          <p:cNvPr id="589" name="Group 588"/>
          <p:cNvGrpSpPr/>
          <p:nvPr/>
        </p:nvGrpSpPr>
        <p:grpSpPr>
          <a:xfrm>
            <a:off x="1985270" y="3872154"/>
            <a:ext cx="640374" cy="354342"/>
            <a:chOff x="7493876" y="2774731"/>
            <a:chExt cx="1481958" cy="894622"/>
          </a:xfrm>
        </p:grpSpPr>
        <p:sp>
          <p:nvSpPr>
            <p:cNvPr id="590" name="Freeform 589"/>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91" name="Oval 590"/>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92" name="Group 591"/>
            <p:cNvGrpSpPr/>
            <p:nvPr/>
          </p:nvGrpSpPr>
          <p:grpSpPr>
            <a:xfrm>
              <a:off x="7713663" y="2848339"/>
              <a:ext cx="1042107" cy="425543"/>
              <a:chOff x="7786941" y="2884917"/>
              <a:chExt cx="897649" cy="353919"/>
            </a:xfrm>
          </p:grpSpPr>
          <p:sp>
            <p:nvSpPr>
              <p:cNvPr id="593" name="Freeform 592"/>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4" name="Freeform 593"/>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5" name="Freeform 594"/>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6" name="Freeform 595"/>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2" name="TextBox 1"/>
          <p:cNvSpPr txBox="1"/>
          <p:nvPr/>
        </p:nvSpPr>
        <p:spPr>
          <a:xfrm>
            <a:off x="1896035" y="4205567"/>
            <a:ext cx="1541145" cy="561975"/>
          </a:xfrm>
          <a:prstGeom prst="rect">
            <a:avLst/>
          </a:prstGeom>
          <a:noFill/>
        </p:spPr>
        <p:txBody>
          <a:bodyPr wrap="none" rtlCol="0">
            <a:spAutoFit/>
          </a:bodyPr>
          <a:lstStyle/>
          <a:p>
            <a:pPr>
              <a:lnSpc>
                <a:spcPct val="85000"/>
              </a:lnSpc>
            </a:pPr>
            <a:r>
              <a:rPr lang="en-US" sz="1800" dirty="0"/>
              <a:t>router has </a:t>
            </a:r>
            <a:endParaRPr lang="en-US" sz="1800" dirty="0"/>
          </a:p>
          <a:p>
            <a:pPr>
              <a:lnSpc>
                <a:spcPct val="85000"/>
              </a:lnSpc>
            </a:pPr>
            <a:r>
              <a:rPr lang="en-US" sz="1800" dirty="0"/>
              <a:t>DHCP server</a:t>
            </a:r>
            <a:endParaRPr lang="en-US" sz="1800" dirty="0"/>
          </a:p>
        </p:txBody>
      </p:sp>
      <p:sp>
        <p:nvSpPr>
          <p:cNvPr id="800" name="TextBox 799"/>
          <p:cNvSpPr txBox="1"/>
          <p:nvPr/>
        </p:nvSpPr>
        <p:spPr>
          <a:xfrm>
            <a:off x="1677521" y="2383490"/>
            <a:ext cx="1822450" cy="561975"/>
          </a:xfrm>
          <a:prstGeom prst="rect">
            <a:avLst/>
          </a:prstGeom>
          <a:noFill/>
        </p:spPr>
        <p:txBody>
          <a:bodyPr wrap="none" rtlCol="0">
            <a:spAutoFit/>
          </a:bodyPr>
          <a:lstStyle/>
          <a:p>
            <a:pPr>
              <a:lnSpc>
                <a:spcPct val="85000"/>
              </a:lnSpc>
            </a:pPr>
            <a:r>
              <a:rPr lang="en-US" sz="1800" dirty="0"/>
              <a:t>arriving mobile:</a:t>
            </a:r>
            <a:endParaRPr lang="en-US" sz="1800" dirty="0"/>
          </a:p>
          <a:p>
            <a:pPr>
              <a:lnSpc>
                <a:spcPct val="85000"/>
              </a:lnSpc>
            </a:pPr>
            <a:r>
              <a:rPr lang="en-US" sz="1800" dirty="0"/>
              <a:t>DHCP client</a:t>
            </a:r>
            <a:endParaRPr lang="en-US" sz="1800" dirty="0"/>
          </a:p>
        </p:txBody>
      </p:sp>
      <p:grpSp>
        <p:nvGrpSpPr>
          <p:cNvPr id="915" name="Group 250"/>
          <p:cNvGrpSpPr/>
          <p:nvPr/>
        </p:nvGrpSpPr>
        <p:grpSpPr bwMode="auto">
          <a:xfrm>
            <a:off x="987308" y="1854994"/>
            <a:ext cx="760809" cy="1248966"/>
            <a:chOff x="651" y="681"/>
            <a:chExt cx="639" cy="1049"/>
          </a:xfrm>
        </p:grpSpPr>
        <p:sp>
          <p:nvSpPr>
            <p:cNvPr id="916" name="Freeform 249"/>
            <p:cNvSpPr/>
            <p:nvPr/>
          </p:nvSpPr>
          <p:spPr bwMode="auto">
            <a:xfrm>
              <a:off x="662" y="698"/>
              <a:ext cx="628" cy="1032"/>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 name="connsiteX0" fmla="*/ 8212 w 10000"/>
                <a:gd name="connsiteY0" fmla="*/ 0 h 10000"/>
                <a:gd name="connsiteX1" fmla="*/ 10000 w 10000"/>
                <a:gd name="connsiteY1" fmla="*/ 10000 h 10000"/>
                <a:gd name="connsiteX2" fmla="*/ 8311 w 10000"/>
                <a:gd name="connsiteY2" fmla="*/ 9756 h 10000"/>
                <a:gd name="connsiteX3" fmla="*/ 0 w 10000"/>
                <a:gd name="connsiteY3" fmla="*/ 8726 h 10000"/>
                <a:gd name="connsiteX4" fmla="*/ 7550 w 10000"/>
                <a:gd name="connsiteY4" fmla="*/ 8306 h 10000"/>
                <a:gd name="connsiteX5" fmla="*/ 8212 w 10000"/>
                <a:gd name="connsiteY5" fmla="*/ 0 h 10000"/>
                <a:gd name="connsiteX0-1" fmla="*/ 8212 w 10000"/>
                <a:gd name="connsiteY0-2" fmla="*/ 0 h 11424"/>
                <a:gd name="connsiteX1-3" fmla="*/ 10000 w 10000"/>
                <a:gd name="connsiteY1-4" fmla="*/ 10000 h 11424"/>
                <a:gd name="connsiteX2-5" fmla="*/ 9142 w 10000"/>
                <a:gd name="connsiteY2-6" fmla="*/ 11424 h 11424"/>
                <a:gd name="connsiteX3-7" fmla="*/ 0 w 10000"/>
                <a:gd name="connsiteY3-8" fmla="*/ 8726 h 11424"/>
                <a:gd name="connsiteX4-9" fmla="*/ 7550 w 10000"/>
                <a:gd name="connsiteY4-10" fmla="*/ 8306 h 11424"/>
                <a:gd name="connsiteX5-11" fmla="*/ 8212 w 10000"/>
                <a:gd name="connsiteY5-12" fmla="*/ 0 h 11424"/>
                <a:gd name="connsiteX0-13" fmla="*/ 8212 w 10394"/>
                <a:gd name="connsiteY0-14" fmla="*/ 0 h 11424"/>
                <a:gd name="connsiteX1-15" fmla="*/ 10394 w 10394"/>
                <a:gd name="connsiteY1-16" fmla="*/ 9298 h 11424"/>
                <a:gd name="connsiteX2-17" fmla="*/ 9142 w 10394"/>
                <a:gd name="connsiteY2-18" fmla="*/ 11424 h 11424"/>
                <a:gd name="connsiteX3-19" fmla="*/ 0 w 10394"/>
                <a:gd name="connsiteY3-20" fmla="*/ 8726 h 11424"/>
                <a:gd name="connsiteX4-21" fmla="*/ 7550 w 10394"/>
                <a:gd name="connsiteY4-22" fmla="*/ 8306 h 11424"/>
                <a:gd name="connsiteX5-23" fmla="*/ 8212 w 10394"/>
                <a:gd name="connsiteY5-24" fmla="*/ 0 h 11424"/>
                <a:gd name="connsiteX0-25" fmla="*/ 8212 w 10394"/>
                <a:gd name="connsiteY0-26" fmla="*/ 0 h 11424"/>
                <a:gd name="connsiteX1-27" fmla="*/ 10394 w 10394"/>
                <a:gd name="connsiteY1-28" fmla="*/ 9298 h 11424"/>
                <a:gd name="connsiteX2-29" fmla="*/ 9142 w 10394"/>
                <a:gd name="connsiteY2-30" fmla="*/ 11424 h 11424"/>
                <a:gd name="connsiteX3-31" fmla="*/ 0 w 10394"/>
                <a:gd name="connsiteY3-32" fmla="*/ 8726 h 11424"/>
                <a:gd name="connsiteX4-33" fmla="*/ 7550 w 10394"/>
                <a:gd name="connsiteY4-34" fmla="*/ 8306 h 11424"/>
                <a:gd name="connsiteX5-35" fmla="*/ 8212 w 10394"/>
                <a:gd name="connsiteY5-36" fmla="*/ 0 h 11424"/>
                <a:gd name="connsiteX0-37" fmla="*/ 8212 w 10394"/>
                <a:gd name="connsiteY0-38" fmla="*/ 0 h 11424"/>
                <a:gd name="connsiteX1-39" fmla="*/ 10394 w 10394"/>
                <a:gd name="connsiteY1-40" fmla="*/ 9298 h 11424"/>
                <a:gd name="connsiteX2-41" fmla="*/ 9142 w 10394"/>
                <a:gd name="connsiteY2-42" fmla="*/ 11424 h 11424"/>
                <a:gd name="connsiteX3-43" fmla="*/ 0 w 10394"/>
                <a:gd name="connsiteY3-44" fmla="*/ 8726 h 11424"/>
                <a:gd name="connsiteX4-45" fmla="*/ 7550 w 10394"/>
                <a:gd name="connsiteY4-46" fmla="*/ 8306 h 11424"/>
                <a:gd name="connsiteX5-47" fmla="*/ 8212 w 10394"/>
                <a:gd name="connsiteY5-48" fmla="*/ 0 h 114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394" h="11424">
                  <a:moveTo>
                    <a:pt x="8212" y="0"/>
                  </a:moveTo>
                  <a:cubicBezTo>
                    <a:pt x="8939" y="3099"/>
                    <a:pt x="9142" y="6462"/>
                    <a:pt x="10394" y="9298"/>
                  </a:cubicBezTo>
                  <a:lnTo>
                    <a:pt x="9142" y="11424"/>
                  </a:lnTo>
                  <a:cubicBezTo>
                    <a:pt x="6926" y="10028"/>
                    <a:pt x="3047" y="9625"/>
                    <a:pt x="0" y="8726"/>
                  </a:cubicBezTo>
                  <a:lnTo>
                    <a:pt x="7550" y="8306"/>
                  </a:lnTo>
                  <a:cubicBezTo>
                    <a:pt x="7771" y="5537"/>
                    <a:pt x="7991" y="2769"/>
                    <a:pt x="8212" y="0"/>
                  </a:cubicBezTo>
                  <a:close/>
                </a:path>
              </a:pathLst>
            </a:custGeom>
            <a:gradFill rotWithShape="1">
              <a:gsLst>
                <a:gs pos="0">
                  <a:srgbClr val="FFFFFF">
                    <a:lumMod val="50000"/>
                  </a:srgbClr>
                </a:gs>
                <a:gs pos="100000">
                  <a:srgbClr val="FFFFFF"/>
                </a:gs>
              </a:gsLst>
              <a:lin ang="7200000" scaled="0"/>
            </a:gradFill>
            <a:ln>
              <a:noFill/>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917" name="Group 248"/>
            <p:cNvGrpSpPr/>
            <p:nvPr/>
          </p:nvGrpSpPr>
          <p:grpSpPr bwMode="auto">
            <a:xfrm>
              <a:off x="651" y="681"/>
              <a:ext cx="521" cy="852"/>
              <a:chOff x="569" y="2954"/>
              <a:chExt cx="521" cy="852"/>
            </a:xfrm>
          </p:grpSpPr>
          <p:sp>
            <p:nvSpPr>
              <p:cNvPr id="918" name="Rectangle 242"/>
              <p:cNvSpPr>
                <a:spLocks noChangeArrowheads="1"/>
              </p:cNvSpPr>
              <p:nvPr/>
            </p:nvSpPr>
            <p:spPr bwMode="auto">
              <a:xfrm>
                <a:off x="576" y="2973"/>
                <a:ext cx="493" cy="790"/>
              </a:xfrm>
              <a:prstGeom prst="rect">
                <a:avLst/>
              </a:prstGeom>
              <a:solidFill>
                <a:srgbClr val="FFFFFF"/>
              </a:solidFill>
              <a:ln w="9525">
                <a:solidFill>
                  <a:srgbClr val="000000"/>
                </a:solidFill>
                <a:miter lim="800000"/>
              </a:ln>
              <a:effectLst>
                <a:outerShdw blurRad="50800" dist="38100" dir="18900000" algn="bl" rotWithShape="0">
                  <a:prstClr val="black">
                    <a:alpha val="40000"/>
                  </a:prstClr>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19" name="Text Box 241"/>
              <p:cNvSpPr txBox="1">
                <a:spLocks noChangeArrowheads="1"/>
              </p:cNvSpPr>
              <p:nvPr/>
            </p:nvSpPr>
            <p:spPr bwMode="auto">
              <a:xfrm>
                <a:off x="574" y="2954"/>
                <a:ext cx="516" cy="852"/>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DHCP</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UDP</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IP</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Eth</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Phy</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20" name="Line 243"/>
              <p:cNvSpPr>
                <a:spLocks noChangeShapeType="1"/>
              </p:cNvSpPr>
              <p:nvPr/>
            </p:nvSpPr>
            <p:spPr bwMode="auto">
              <a:xfrm>
                <a:off x="578" y="3130"/>
                <a:ext cx="489"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21" name="Line 244"/>
              <p:cNvSpPr>
                <a:spLocks noChangeShapeType="1"/>
              </p:cNvSpPr>
              <p:nvPr/>
            </p:nvSpPr>
            <p:spPr bwMode="auto">
              <a:xfrm>
                <a:off x="575" y="3289"/>
                <a:ext cx="489"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22" name="Line 245"/>
              <p:cNvSpPr>
                <a:spLocks noChangeShapeType="1"/>
              </p:cNvSpPr>
              <p:nvPr/>
            </p:nvSpPr>
            <p:spPr bwMode="auto">
              <a:xfrm>
                <a:off x="572" y="3448"/>
                <a:ext cx="489"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23" name="Line 246"/>
              <p:cNvSpPr>
                <a:spLocks noChangeShapeType="1"/>
              </p:cNvSpPr>
              <p:nvPr/>
            </p:nvSpPr>
            <p:spPr bwMode="auto">
              <a:xfrm>
                <a:off x="569" y="3607"/>
                <a:ext cx="489"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grpSp>
        <p:nvGrpSpPr>
          <p:cNvPr id="974" name="Group 342"/>
          <p:cNvGrpSpPr/>
          <p:nvPr/>
        </p:nvGrpSpPr>
        <p:grpSpPr bwMode="auto">
          <a:xfrm>
            <a:off x="1199240" y="3355181"/>
            <a:ext cx="987028" cy="1014413"/>
            <a:chOff x="931" y="1941"/>
            <a:chExt cx="829" cy="852"/>
          </a:xfrm>
        </p:grpSpPr>
        <p:sp>
          <p:nvSpPr>
            <p:cNvPr id="975" name="Freeform 334"/>
            <p:cNvSpPr/>
            <p:nvPr/>
          </p:nvSpPr>
          <p:spPr bwMode="auto">
            <a:xfrm>
              <a:off x="1424" y="1965"/>
              <a:ext cx="336" cy="801"/>
            </a:xfrm>
            <a:custGeom>
              <a:avLst/>
              <a:gdLst>
                <a:gd name="T0" fmla="*/ 1 w 551"/>
                <a:gd name="T1" fmla="*/ 0 h 801"/>
                <a:gd name="T2" fmla="*/ 28 w 551"/>
                <a:gd name="T3" fmla="*/ 402 h 801"/>
                <a:gd name="T4" fmla="*/ 1 w 551"/>
                <a:gd name="T5" fmla="*/ 801 h 801"/>
                <a:gd name="T6" fmla="*/ 1 w 551"/>
                <a:gd name="T7" fmla="*/ 535 h 801"/>
                <a:gd name="T8" fmla="*/ 0 w 551"/>
                <a:gd name="T9" fmla="*/ 371 h 801"/>
                <a:gd name="T10" fmla="*/ 1 w 551"/>
                <a:gd name="T11" fmla="*/ 0 h 8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1" h="801">
                  <a:moveTo>
                    <a:pt x="14" y="0"/>
                  </a:moveTo>
                  <a:lnTo>
                    <a:pt x="551" y="402"/>
                  </a:lnTo>
                  <a:lnTo>
                    <a:pt x="6" y="801"/>
                  </a:lnTo>
                  <a:lnTo>
                    <a:pt x="13" y="535"/>
                  </a:lnTo>
                  <a:lnTo>
                    <a:pt x="0" y="371"/>
                  </a:lnTo>
                  <a:lnTo>
                    <a:pt x="14" y="0"/>
                  </a:lnTo>
                  <a:close/>
                </a:path>
              </a:pathLst>
            </a:custGeom>
            <a:gradFill rotWithShape="1">
              <a:gsLst>
                <a:gs pos="0">
                  <a:srgbClr val="FFFFFF">
                    <a:lumMod val="75000"/>
                  </a:srgbClr>
                </a:gs>
                <a:gs pos="100000">
                  <a:srgbClr val="FFFFFF"/>
                </a:gs>
              </a:gsLst>
              <a:lin ang="2700000" scaled="1"/>
            </a:gradFill>
            <a:ln>
              <a:noFill/>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976" name="Group 335"/>
            <p:cNvGrpSpPr/>
            <p:nvPr/>
          </p:nvGrpSpPr>
          <p:grpSpPr bwMode="auto">
            <a:xfrm>
              <a:off x="931" y="1941"/>
              <a:ext cx="521" cy="852"/>
              <a:chOff x="569" y="2954"/>
              <a:chExt cx="521" cy="852"/>
            </a:xfrm>
          </p:grpSpPr>
          <p:sp>
            <p:nvSpPr>
              <p:cNvPr id="977" name="Rectangle 336"/>
              <p:cNvSpPr>
                <a:spLocks noChangeArrowheads="1"/>
              </p:cNvSpPr>
              <p:nvPr/>
            </p:nvSpPr>
            <p:spPr bwMode="auto">
              <a:xfrm>
                <a:off x="576" y="2973"/>
                <a:ext cx="493" cy="790"/>
              </a:xfrm>
              <a:prstGeom prst="rect">
                <a:avLst/>
              </a:prstGeom>
              <a:solidFill>
                <a:srgbClr val="FFFFFF"/>
              </a:solidFill>
              <a:ln w="9525">
                <a:solidFill>
                  <a:srgbClr val="000000"/>
                </a:solidFill>
                <a:miter lim="800000"/>
              </a:ln>
              <a:effectLst>
                <a:outerShdw blurRad="50800" dist="38100" dir="18900000" algn="bl" rotWithShape="0">
                  <a:prstClr val="black">
                    <a:alpha val="40000"/>
                  </a:prstClr>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78" name="Text Box 337"/>
              <p:cNvSpPr txBox="1">
                <a:spLocks noChangeArrowheads="1"/>
              </p:cNvSpPr>
              <p:nvPr/>
            </p:nvSpPr>
            <p:spPr bwMode="auto">
              <a:xfrm>
                <a:off x="574" y="2954"/>
                <a:ext cx="516" cy="852"/>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DHCP</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UDP</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IP</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Eth</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Phy</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79" name="Line 338"/>
              <p:cNvSpPr>
                <a:spLocks noChangeShapeType="1"/>
              </p:cNvSpPr>
              <p:nvPr/>
            </p:nvSpPr>
            <p:spPr bwMode="auto">
              <a:xfrm>
                <a:off x="578" y="3130"/>
                <a:ext cx="489"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80" name="Line 339"/>
              <p:cNvSpPr>
                <a:spLocks noChangeShapeType="1"/>
              </p:cNvSpPr>
              <p:nvPr/>
            </p:nvSpPr>
            <p:spPr bwMode="auto">
              <a:xfrm>
                <a:off x="575" y="3289"/>
                <a:ext cx="489"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81" name="Line 340"/>
              <p:cNvSpPr>
                <a:spLocks noChangeShapeType="1"/>
              </p:cNvSpPr>
              <p:nvPr/>
            </p:nvSpPr>
            <p:spPr bwMode="auto">
              <a:xfrm>
                <a:off x="572" y="3448"/>
                <a:ext cx="489"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82" name="Line 341"/>
              <p:cNvSpPr>
                <a:spLocks noChangeShapeType="1"/>
              </p:cNvSpPr>
              <p:nvPr/>
            </p:nvSpPr>
            <p:spPr bwMode="auto">
              <a:xfrm>
                <a:off x="569" y="3607"/>
                <a:ext cx="489"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grpSp>
        <p:nvGrpSpPr>
          <p:cNvPr id="767" name="Group 248"/>
          <p:cNvGrpSpPr/>
          <p:nvPr/>
        </p:nvGrpSpPr>
        <p:grpSpPr bwMode="auto">
          <a:xfrm>
            <a:off x="1954517" y="3751028"/>
            <a:ext cx="269081" cy="467916"/>
            <a:chOff x="4140" y="429"/>
            <a:chExt cx="1425" cy="2396"/>
          </a:xfrm>
        </p:grpSpPr>
        <p:sp>
          <p:nvSpPr>
            <p:cNvPr id="768" name="Freeform 148"/>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69" name="Rectangle 149"/>
            <p:cNvSpPr>
              <a:spLocks noChangeArrowheads="1"/>
            </p:cNvSpPr>
            <p:nvPr/>
          </p:nvSpPr>
          <p:spPr bwMode="auto">
            <a:xfrm>
              <a:off x="4203" y="429"/>
              <a:ext cx="1053" cy="2286"/>
            </a:xfrm>
            <a:prstGeom prst="rect">
              <a:avLst/>
            </a:prstGeom>
            <a:gradFill rotWithShape="1">
              <a:gsLst>
                <a:gs pos="0">
                  <a:srgbClr val="292929"/>
                </a:gs>
                <a:gs pos="100000">
                  <a:srgbClr val="808080"/>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70" name="Freeform 150"/>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71" name="Freeform 151"/>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72" name="Rectangle 152"/>
            <p:cNvSpPr>
              <a:spLocks noChangeArrowheads="1"/>
            </p:cNvSpPr>
            <p:nvPr/>
          </p:nvSpPr>
          <p:spPr bwMode="auto">
            <a:xfrm>
              <a:off x="4209" y="691"/>
              <a:ext cx="599" cy="49"/>
            </a:xfrm>
            <a:prstGeom prst="rect">
              <a:avLst/>
            </a:prstGeom>
            <a:solidFill>
              <a:srgbClr val="000000"/>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773" name="Group 153"/>
            <p:cNvGrpSpPr/>
            <p:nvPr/>
          </p:nvGrpSpPr>
          <p:grpSpPr bwMode="auto">
            <a:xfrm>
              <a:off x="4749" y="668"/>
              <a:ext cx="581" cy="145"/>
              <a:chOff x="614" y="2568"/>
              <a:chExt cx="725" cy="139"/>
            </a:xfrm>
          </p:grpSpPr>
          <p:sp>
            <p:nvSpPr>
              <p:cNvPr id="798" name="AutoShape 154"/>
              <p:cNvSpPr>
                <a:spLocks noChangeArrowheads="1"/>
              </p:cNvSpPr>
              <p:nvPr/>
            </p:nvSpPr>
            <p:spPr bwMode="auto">
              <a:xfrm>
                <a:off x="617" y="2567"/>
                <a:ext cx="724" cy="140"/>
              </a:xfrm>
              <a:prstGeom prst="roundRect">
                <a:avLst>
                  <a:gd name="adj" fmla="val 50000"/>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99" name="AutoShape 155"/>
              <p:cNvSpPr>
                <a:spLocks noChangeArrowheads="1"/>
              </p:cNvSpPr>
              <p:nvPr/>
            </p:nvSpPr>
            <p:spPr bwMode="auto">
              <a:xfrm>
                <a:off x="633" y="2584"/>
                <a:ext cx="692"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774" name="Rectangle 156"/>
            <p:cNvSpPr>
              <a:spLocks noChangeArrowheads="1"/>
            </p:cNvSpPr>
            <p:nvPr/>
          </p:nvSpPr>
          <p:spPr bwMode="auto">
            <a:xfrm>
              <a:off x="4222" y="1020"/>
              <a:ext cx="599" cy="43"/>
            </a:xfrm>
            <a:prstGeom prst="rect">
              <a:avLst/>
            </a:prstGeom>
            <a:solidFill>
              <a:srgbClr val="000000"/>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775" name="Group 157"/>
            <p:cNvGrpSpPr/>
            <p:nvPr/>
          </p:nvGrpSpPr>
          <p:grpSpPr bwMode="auto">
            <a:xfrm>
              <a:off x="4747" y="994"/>
              <a:ext cx="581" cy="134"/>
              <a:chOff x="614" y="2568"/>
              <a:chExt cx="725" cy="139"/>
            </a:xfrm>
          </p:grpSpPr>
          <p:sp>
            <p:nvSpPr>
              <p:cNvPr id="796" name="AutoShape 158"/>
              <p:cNvSpPr>
                <a:spLocks noChangeArrowheads="1"/>
              </p:cNvSpPr>
              <p:nvPr/>
            </p:nvSpPr>
            <p:spPr bwMode="auto">
              <a:xfrm>
                <a:off x="612" y="2570"/>
                <a:ext cx="724" cy="139"/>
              </a:xfrm>
              <a:prstGeom prst="roundRect">
                <a:avLst>
                  <a:gd name="adj" fmla="val 50000"/>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97" name="AutoShape 159"/>
              <p:cNvSpPr>
                <a:spLocks noChangeArrowheads="1"/>
              </p:cNvSpPr>
              <p:nvPr/>
            </p:nvSpPr>
            <p:spPr bwMode="auto">
              <a:xfrm>
                <a:off x="628" y="2589"/>
                <a:ext cx="692"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776" name="Rectangle 160"/>
            <p:cNvSpPr>
              <a:spLocks noChangeArrowheads="1"/>
            </p:cNvSpPr>
            <p:nvPr/>
          </p:nvSpPr>
          <p:spPr bwMode="auto">
            <a:xfrm>
              <a:off x="4216" y="1356"/>
              <a:ext cx="599" cy="49"/>
            </a:xfrm>
            <a:prstGeom prst="rect">
              <a:avLst/>
            </a:prstGeom>
            <a:solidFill>
              <a:srgbClr val="000000"/>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77" name="Rectangle 161"/>
            <p:cNvSpPr>
              <a:spLocks noChangeArrowheads="1"/>
            </p:cNvSpPr>
            <p:nvPr/>
          </p:nvSpPr>
          <p:spPr bwMode="auto">
            <a:xfrm>
              <a:off x="4228" y="1654"/>
              <a:ext cx="593" cy="49"/>
            </a:xfrm>
            <a:prstGeom prst="rect">
              <a:avLst/>
            </a:prstGeom>
            <a:solidFill>
              <a:srgbClr val="000000"/>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778" name="Group 162"/>
            <p:cNvGrpSpPr/>
            <p:nvPr/>
          </p:nvGrpSpPr>
          <p:grpSpPr bwMode="auto">
            <a:xfrm>
              <a:off x="4735" y="1627"/>
              <a:ext cx="582" cy="151"/>
              <a:chOff x="614" y="2568"/>
              <a:chExt cx="725" cy="139"/>
            </a:xfrm>
          </p:grpSpPr>
          <p:sp>
            <p:nvSpPr>
              <p:cNvPr id="794" name="AutoShape 163"/>
              <p:cNvSpPr>
                <a:spLocks noChangeArrowheads="1"/>
              </p:cNvSpPr>
              <p:nvPr/>
            </p:nvSpPr>
            <p:spPr bwMode="auto">
              <a:xfrm>
                <a:off x="611" y="2576"/>
                <a:ext cx="730" cy="129"/>
              </a:xfrm>
              <a:prstGeom prst="roundRect">
                <a:avLst>
                  <a:gd name="adj" fmla="val 50000"/>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95" name="AutoShape 164"/>
              <p:cNvSpPr>
                <a:spLocks noChangeArrowheads="1"/>
              </p:cNvSpPr>
              <p:nvPr/>
            </p:nvSpPr>
            <p:spPr bwMode="auto">
              <a:xfrm>
                <a:off x="627" y="2588"/>
                <a:ext cx="699"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779" name="Freeform 165"/>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780" name="Group 166"/>
            <p:cNvGrpSpPr/>
            <p:nvPr/>
          </p:nvGrpSpPr>
          <p:grpSpPr bwMode="auto">
            <a:xfrm>
              <a:off x="4739" y="1327"/>
              <a:ext cx="582" cy="139"/>
              <a:chOff x="614" y="2568"/>
              <a:chExt cx="725" cy="139"/>
            </a:xfrm>
          </p:grpSpPr>
          <p:sp>
            <p:nvSpPr>
              <p:cNvPr id="792" name="AutoShape 167"/>
              <p:cNvSpPr>
                <a:spLocks noChangeArrowheads="1"/>
              </p:cNvSpPr>
              <p:nvPr/>
            </p:nvSpPr>
            <p:spPr bwMode="auto">
              <a:xfrm>
                <a:off x="614" y="2566"/>
                <a:ext cx="723" cy="140"/>
              </a:xfrm>
              <a:prstGeom prst="roundRect">
                <a:avLst>
                  <a:gd name="adj" fmla="val 50000"/>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93" name="AutoShape 168"/>
              <p:cNvSpPr>
                <a:spLocks noChangeArrowheads="1"/>
              </p:cNvSpPr>
              <p:nvPr/>
            </p:nvSpPr>
            <p:spPr bwMode="auto">
              <a:xfrm>
                <a:off x="630" y="2585"/>
                <a:ext cx="691" cy="10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781" name="Rectangle 169"/>
            <p:cNvSpPr>
              <a:spLocks noChangeArrowheads="1"/>
            </p:cNvSpPr>
            <p:nvPr/>
          </p:nvSpPr>
          <p:spPr bwMode="auto">
            <a:xfrm>
              <a:off x="5250" y="429"/>
              <a:ext cx="69" cy="2286"/>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82" name="Freeform 170"/>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83" name="Freeform 171"/>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84" name="Oval 172"/>
            <p:cNvSpPr>
              <a:spLocks noChangeArrowheads="1"/>
            </p:cNvSpPr>
            <p:nvPr/>
          </p:nvSpPr>
          <p:spPr bwMode="auto">
            <a:xfrm>
              <a:off x="5515" y="2612"/>
              <a:ext cx="50" cy="98"/>
            </a:xfrm>
            <a:prstGeom prst="ellipse">
              <a:avLst/>
            </a:prstGeom>
            <a:solidFill>
              <a:srgbClr val="333333"/>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85" name="Freeform 173"/>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86" name="AutoShape 174"/>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87" name="AutoShape 175"/>
            <p:cNvSpPr>
              <a:spLocks noChangeArrowheads="1"/>
            </p:cNvSpPr>
            <p:nvPr/>
          </p:nvSpPr>
          <p:spPr bwMode="auto">
            <a:xfrm>
              <a:off x="4203" y="2709"/>
              <a:ext cx="1072" cy="85"/>
            </a:xfrm>
            <a:prstGeom prst="roundRect">
              <a:avLst>
                <a:gd name="adj" fmla="val 50000"/>
              </a:avLst>
            </a:prstGeom>
            <a:gradFill rotWithShape="1">
              <a:gsLst>
                <a:gs pos="0">
                  <a:srgbClr val="000000"/>
                </a:gs>
                <a:gs pos="100000">
                  <a:srgbClr val="808080"/>
                </a:gs>
              </a:gsLst>
              <a:lin ang="0" scaled="1"/>
            </a:gradFill>
            <a:ln w="9525">
              <a:solidFill>
                <a:srgbClr val="000000"/>
              </a:solidFill>
              <a:rou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88" name="Oval 176"/>
            <p:cNvSpPr>
              <a:spLocks noChangeArrowheads="1"/>
            </p:cNvSpPr>
            <p:nvPr/>
          </p:nvSpPr>
          <p:spPr bwMode="auto">
            <a:xfrm>
              <a:off x="4310" y="2386"/>
              <a:ext cx="158" cy="140"/>
            </a:xfrm>
            <a:prstGeom prst="ellipse">
              <a:avLst/>
            </a:prstGeom>
            <a:solidFill>
              <a:srgbClr val="33CC33"/>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89" name="Oval 177"/>
            <p:cNvSpPr>
              <a:spLocks noChangeArrowheads="1"/>
            </p:cNvSpPr>
            <p:nvPr/>
          </p:nvSpPr>
          <p:spPr bwMode="auto">
            <a:xfrm>
              <a:off x="4487" y="2386"/>
              <a:ext cx="158" cy="140"/>
            </a:xfrm>
            <a:prstGeom prst="ellipse">
              <a:avLst/>
            </a:prstGeom>
            <a:solidFill>
              <a:srgbClr val="FF0000"/>
            </a:solidFill>
            <a:ln>
              <a:noFill/>
            </a:ln>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endParaRPr>
            </a:p>
          </p:txBody>
        </p:sp>
        <p:sp>
          <p:nvSpPr>
            <p:cNvPr id="790" name="Oval 178"/>
            <p:cNvSpPr>
              <a:spLocks noChangeArrowheads="1"/>
            </p:cNvSpPr>
            <p:nvPr/>
          </p:nvSpPr>
          <p:spPr bwMode="auto">
            <a:xfrm>
              <a:off x="4663" y="2380"/>
              <a:ext cx="158" cy="140"/>
            </a:xfrm>
            <a:prstGeom prst="ellipse">
              <a:avLst/>
            </a:prstGeom>
            <a:solidFill>
              <a:srgbClr val="33CC33"/>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91" name="Rectangle 179"/>
            <p:cNvSpPr>
              <a:spLocks noChangeArrowheads="1"/>
            </p:cNvSpPr>
            <p:nvPr/>
          </p:nvSpPr>
          <p:spPr bwMode="auto">
            <a:xfrm>
              <a:off x="5061" y="1837"/>
              <a:ext cx="88" cy="756"/>
            </a:xfrm>
            <a:prstGeom prst="rect">
              <a:avLst/>
            </a:prstGeom>
            <a:solidFill>
              <a:srgbClr val="292929"/>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289" name="Rectangle 3"/>
          <p:cNvSpPr txBox="1">
            <a:spLocks noChangeArrowheads="1"/>
          </p:cNvSpPr>
          <p:nvPr/>
        </p:nvSpPr>
        <p:spPr bwMode="auto">
          <a:xfrm>
            <a:off x="3923754" y="1985934"/>
            <a:ext cx="4911636" cy="1179910"/>
          </a:xfrm>
          <a:prstGeom prst="rect">
            <a:avLst/>
          </a:prstGeom>
          <a:noFill/>
          <a:ln>
            <a:noFill/>
          </a:ln>
        </p:spPr>
        <p:txBody>
          <a:bodyPr vert="horz" wrap="square" lIns="68580" tIns="34290" rIns="68580" bIns="34290" numCol="1" anchor="t" anchorCtr="0" compatLnSpc="1"/>
          <a:lstStyle>
            <a:lvl1pPr marL="342900" indent="-342900" algn="l" rtl="0" eaLnBrk="0" fontAlgn="base" hangingPunct="0">
              <a:lnSpc>
                <a:spcPct val="85000"/>
              </a:lnSpc>
              <a:spcBef>
                <a:spcPct val="20000"/>
              </a:spcBef>
              <a:spcAft>
                <a:spcPct val="0"/>
              </a:spcAft>
              <a:buClr>
                <a:srgbClr val="000099"/>
              </a:buClr>
              <a:buSzPct val="100000"/>
              <a:buFont typeface="Wingdings" panose="05000000000000000000" pitchFamily="2" charset="2"/>
              <a:buChar char="§"/>
              <a:defRPr sz="2800">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lnSpc>
                <a:spcPct val="85000"/>
              </a:lnSpc>
              <a:spcBef>
                <a:spcPct val="20000"/>
              </a:spcBef>
              <a:spcAft>
                <a:spcPct val="0"/>
              </a:spcAft>
              <a:buClr>
                <a:srgbClr val="000099"/>
              </a:buClr>
              <a:buFont typeface="Arial" panose="020B0604020202020204"/>
              <a:buChar char="•"/>
              <a:defRPr sz="24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231775" indent="-231775">
              <a:lnSpc>
                <a:spcPct val="80000"/>
              </a:lnSpc>
              <a:defRPr/>
            </a:pPr>
            <a:r>
              <a:rPr lang="en-US" sz="2100" kern="0" dirty="0">
                <a:cs typeface="+mn-cs"/>
              </a:rPr>
              <a:t>DHCP server formulates </a:t>
            </a:r>
            <a:r>
              <a:rPr lang="en-US" sz="2100" kern="0" dirty="0">
                <a:solidFill>
                  <a:srgbClr val="C00000"/>
                </a:solidFill>
                <a:cs typeface="+mn-cs"/>
              </a:rPr>
              <a:t>DHCP ACK </a:t>
            </a:r>
            <a:r>
              <a:rPr lang="en-US" sz="2100" kern="0" dirty="0">
                <a:cs typeface="+mn-cs"/>
              </a:rPr>
              <a:t>containing client</a:t>
            </a:r>
            <a:r>
              <a:rPr lang="en-US" altLang="ja-JP" sz="2100" kern="0" dirty="0">
                <a:cs typeface="+mn-cs"/>
              </a:rPr>
              <a:t>’</a:t>
            </a:r>
            <a:r>
              <a:rPr lang="en-US" sz="2100" kern="0" dirty="0">
                <a:cs typeface="+mn-cs"/>
              </a:rPr>
              <a:t>s IP address, IP address of first-hop router for client, name &amp; IP address of DNS server</a:t>
            </a:r>
            <a:endParaRPr lang="en-US" sz="2100" kern="0" dirty="0">
              <a:cs typeface="+mn-cs"/>
            </a:endParaRPr>
          </a:p>
          <a:p>
            <a:pPr>
              <a:lnSpc>
                <a:spcPct val="80000"/>
              </a:lnSpc>
              <a:defRPr/>
            </a:pPr>
            <a:endParaRPr lang="en-US" sz="2100" kern="0" dirty="0">
              <a:cs typeface="+mn-cs"/>
            </a:endParaRPr>
          </a:p>
        </p:txBody>
      </p:sp>
      <p:grpSp>
        <p:nvGrpSpPr>
          <p:cNvPr id="290" name="Group 57"/>
          <p:cNvGrpSpPr/>
          <p:nvPr/>
        </p:nvGrpSpPr>
        <p:grpSpPr bwMode="auto">
          <a:xfrm>
            <a:off x="284489" y="3332769"/>
            <a:ext cx="810816" cy="875110"/>
            <a:chOff x="42" y="744"/>
            <a:chExt cx="681" cy="735"/>
          </a:xfrm>
        </p:grpSpPr>
        <p:grpSp>
          <p:nvGrpSpPr>
            <p:cNvPr id="291" name="Group 58"/>
            <p:cNvGrpSpPr/>
            <p:nvPr/>
          </p:nvGrpSpPr>
          <p:grpSpPr bwMode="auto">
            <a:xfrm>
              <a:off x="42" y="886"/>
              <a:ext cx="681" cy="487"/>
              <a:chOff x="42" y="886"/>
              <a:chExt cx="681" cy="487"/>
            </a:xfrm>
          </p:grpSpPr>
          <p:grpSp>
            <p:nvGrpSpPr>
              <p:cNvPr id="293" name="Group 59"/>
              <p:cNvGrpSpPr/>
              <p:nvPr/>
            </p:nvGrpSpPr>
            <p:grpSpPr bwMode="auto">
              <a:xfrm>
                <a:off x="278" y="886"/>
                <a:ext cx="434" cy="173"/>
                <a:chOff x="740" y="3209"/>
                <a:chExt cx="434" cy="173"/>
              </a:xfrm>
            </p:grpSpPr>
            <p:grpSp>
              <p:nvGrpSpPr>
                <p:cNvPr id="319" name="Group 60"/>
                <p:cNvGrpSpPr/>
                <p:nvPr/>
              </p:nvGrpSpPr>
              <p:grpSpPr bwMode="auto">
                <a:xfrm>
                  <a:off x="794" y="3209"/>
                  <a:ext cx="380" cy="173"/>
                  <a:chOff x="844" y="3337"/>
                  <a:chExt cx="380" cy="173"/>
                </a:xfrm>
              </p:grpSpPr>
              <p:sp>
                <p:nvSpPr>
                  <p:cNvPr id="322" name="Rectangle 61"/>
                  <p:cNvSpPr>
                    <a:spLocks noChangeArrowheads="1"/>
                  </p:cNvSpPr>
                  <p:nvPr/>
                </p:nvSpPr>
                <p:spPr bwMode="auto">
                  <a:xfrm>
                    <a:off x="889" y="3370"/>
                    <a:ext cx="245" cy="86"/>
                  </a:xfrm>
                  <a:prstGeom prst="rect">
                    <a:avLst/>
                  </a:prstGeom>
                  <a:solidFill>
                    <a:srgbClr val="FF0000"/>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23" name="Text Box 62"/>
                  <p:cNvSpPr txBox="1">
                    <a:spLocks noChangeArrowheads="1"/>
                  </p:cNvSpPr>
                  <p:nvPr/>
                </p:nvSpPr>
                <p:spPr bwMode="auto">
                  <a:xfrm>
                    <a:off x="844" y="3337"/>
                    <a:ext cx="380"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rPr>
                      <a:t>DHCP</a:t>
                    </a:r>
                    <a:endPar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endParaRPr>
                  </a:p>
                </p:txBody>
              </p:sp>
            </p:grpSp>
            <p:sp>
              <p:nvSpPr>
                <p:cNvPr id="320" name="Rectangle 63"/>
                <p:cNvSpPr>
                  <a:spLocks noChangeArrowheads="1"/>
                </p:cNvSpPr>
                <p:nvPr/>
              </p:nvSpPr>
              <p:spPr bwMode="auto">
                <a:xfrm>
                  <a:off x="750" y="3244"/>
                  <a:ext cx="88" cy="82"/>
                </a:xfrm>
                <a:prstGeom prst="rect">
                  <a:avLst/>
                </a:prstGeom>
                <a:solidFill>
                  <a:srgbClr val="00CC99"/>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21" name="Rectangle 64"/>
                <p:cNvSpPr>
                  <a:spLocks noChangeArrowheads="1"/>
                </p:cNvSpPr>
                <p:nvPr/>
              </p:nvSpPr>
              <p:spPr bwMode="auto">
                <a:xfrm>
                  <a:off x="740" y="3238"/>
                  <a:ext cx="354" cy="94"/>
                </a:xfrm>
                <a:prstGeom prst="rect">
                  <a:avLst/>
                </a:prstGeom>
                <a:noFill/>
                <a:ln w="9525">
                  <a:solidFill>
                    <a:srgbClr val="00CC99"/>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294" name="Group 65"/>
              <p:cNvGrpSpPr/>
              <p:nvPr/>
            </p:nvGrpSpPr>
            <p:grpSpPr bwMode="auto">
              <a:xfrm>
                <a:off x="278" y="1034"/>
                <a:ext cx="434" cy="173"/>
                <a:chOff x="836" y="3305"/>
                <a:chExt cx="434" cy="173"/>
              </a:xfrm>
            </p:grpSpPr>
            <p:grpSp>
              <p:nvGrpSpPr>
                <p:cNvPr id="313" name="Group 66"/>
                <p:cNvGrpSpPr/>
                <p:nvPr/>
              </p:nvGrpSpPr>
              <p:grpSpPr bwMode="auto">
                <a:xfrm>
                  <a:off x="890" y="3305"/>
                  <a:ext cx="380" cy="173"/>
                  <a:chOff x="844" y="3337"/>
                  <a:chExt cx="380" cy="173"/>
                </a:xfrm>
              </p:grpSpPr>
              <p:sp>
                <p:nvSpPr>
                  <p:cNvPr id="317" name="Rectangle 67"/>
                  <p:cNvSpPr>
                    <a:spLocks noChangeArrowheads="1"/>
                  </p:cNvSpPr>
                  <p:nvPr/>
                </p:nvSpPr>
                <p:spPr bwMode="auto">
                  <a:xfrm>
                    <a:off x="889" y="3370"/>
                    <a:ext cx="245" cy="86"/>
                  </a:xfrm>
                  <a:prstGeom prst="rect">
                    <a:avLst/>
                  </a:prstGeom>
                  <a:solidFill>
                    <a:srgbClr val="FF0000"/>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18" name="Text Box 68"/>
                  <p:cNvSpPr txBox="1">
                    <a:spLocks noChangeArrowheads="1"/>
                  </p:cNvSpPr>
                  <p:nvPr/>
                </p:nvSpPr>
                <p:spPr bwMode="auto">
                  <a:xfrm>
                    <a:off x="844" y="3337"/>
                    <a:ext cx="380"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rPr>
                      <a:t>DHCP</a:t>
                    </a:r>
                    <a:endPar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endParaRPr>
                  </a:p>
                </p:txBody>
              </p:sp>
            </p:grpSp>
            <p:grpSp>
              <p:nvGrpSpPr>
                <p:cNvPr id="314" name="Group 69"/>
                <p:cNvGrpSpPr/>
                <p:nvPr/>
              </p:nvGrpSpPr>
              <p:grpSpPr bwMode="auto">
                <a:xfrm>
                  <a:off x="836" y="3334"/>
                  <a:ext cx="354" cy="94"/>
                  <a:chOff x="836" y="3334"/>
                  <a:chExt cx="354" cy="94"/>
                </a:xfrm>
              </p:grpSpPr>
              <p:sp>
                <p:nvSpPr>
                  <p:cNvPr id="315" name="Rectangle 70"/>
                  <p:cNvSpPr>
                    <a:spLocks noChangeArrowheads="1"/>
                  </p:cNvSpPr>
                  <p:nvPr/>
                </p:nvSpPr>
                <p:spPr bwMode="auto">
                  <a:xfrm>
                    <a:off x="846" y="3340"/>
                    <a:ext cx="88" cy="82"/>
                  </a:xfrm>
                  <a:prstGeom prst="rect">
                    <a:avLst/>
                  </a:prstGeom>
                  <a:solidFill>
                    <a:srgbClr val="00CC99"/>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16" name="Rectangle 71"/>
                  <p:cNvSpPr>
                    <a:spLocks noChangeArrowheads="1"/>
                  </p:cNvSpPr>
                  <p:nvPr/>
                </p:nvSpPr>
                <p:spPr bwMode="auto">
                  <a:xfrm>
                    <a:off x="836" y="3334"/>
                    <a:ext cx="354" cy="94"/>
                  </a:xfrm>
                  <a:prstGeom prst="rect">
                    <a:avLst/>
                  </a:prstGeom>
                  <a:noFill/>
                  <a:ln w="9525">
                    <a:solidFill>
                      <a:srgbClr val="00CC99"/>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grpSp>
            <p:nvGrpSpPr>
              <p:cNvPr id="296" name="Group 72"/>
              <p:cNvGrpSpPr/>
              <p:nvPr/>
            </p:nvGrpSpPr>
            <p:grpSpPr bwMode="auto">
              <a:xfrm>
                <a:off x="165" y="1054"/>
                <a:ext cx="480" cy="112"/>
                <a:chOff x="627" y="3377"/>
                <a:chExt cx="480" cy="112"/>
              </a:xfrm>
            </p:grpSpPr>
            <p:sp>
              <p:nvSpPr>
                <p:cNvPr id="311" name="Rectangle 73"/>
                <p:cNvSpPr>
                  <a:spLocks noChangeArrowheads="1"/>
                </p:cNvSpPr>
                <p:nvPr/>
              </p:nvSpPr>
              <p:spPr bwMode="auto">
                <a:xfrm>
                  <a:off x="636" y="3388"/>
                  <a:ext cx="96" cy="93"/>
                </a:xfrm>
                <a:prstGeom prst="rect">
                  <a:avLst/>
                </a:prstGeom>
                <a:solidFill>
                  <a:srgbClr val="3333CC"/>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12" name="Rectangle 74"/>
                <p:cNvSpPr>
                  <a:spLocks noChangeArrowheads="1"/>
                </p:cNvSpPr>
                <p:nvPr/>
              </p:nvSpPr>
              <p:spPr bwMode="auto">
                <a:xfrm>
                  <a:off x="627" y="3377"/>
                  <a:ext cx="480" cy="112"/>
                </a:xfrm>
                <a:prstGeom prst="rect">
                  <a:avLst/>
                </a:prstGeom>
                <a:noFill/>
                <a:ln w="9525">
                  <a:solidFill>
                    <a:srgbClr val="3333CC"/>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297" name="Group 75"/>
              <p:cNvGrpSpPr/>
              <p:nvPr/>
            </p:nvGrpSpPr>
            <p:grpSpPr bwMode="auto">
              <a:xfrm>
                <a:off x="42" y="1200"/>
                <a:ext cx="681" cy="173"/>
                <a:chOff x="504" y="3523"/>
                <a:chExt cx="681" cy="173"/>
              </a:xfrm>
            </p:grpSpPr>
            <p:grpSp>
              <p:nvGrpSpPr>
                <p:cNvPr id="298" name="Group 76"/>
                <p:cNvGrpSpPr/>
                <p:nvPr/>
              </p:nvGrpSpPr>
              <p:grpSpPr bwMode="auto">
                <a:xfrm>
                  <a:off x="623" y="3523"/>
                  <a:ext cx="547" cy="173"/>
                  <a:chOff x="723" y="3453"/>
                  <a:chExt cx="547" cy="173"/>
                </a:xfrm>
              </p:grpSpPr>
              <p:grpSp>
                <p:nvGrpSpPr>
                  <p:cNvPr id="302" name="Group 77"/>
                  <p:cNvGrpSpPr/>
                  <p:nvPr/>
                </p:nvGrpSpPr>
                <p:grpSpPr bwMode="auto">
                  <a:xfrm>
                    <a:off x="836" y="3453"/>
                    <a:ext cx="434" cy="173"/>
                    <a:chOff x="836" y="3305"/>
                    <a:chExt cx="434" cy="173"/>
                  </a:xfrm>
                </p:grpSpPr>
                <p:grpSp>
                  <p:nvGrpSpPr>
                    <p:cNvPr id="305" name="Group 78"/>
                    <p:cNvGrpSpPr/>
                    <p:nvPr/>
                  </p:nvGrpSpPr>
                  <p:grpSpPr bwMode="auto">
                    <a:xfrm>
                      <a:off x="890" y="3305"/>
                      <a:ext cx="380" cy="173"/>
                      <a:chOff x="844" y="3337"/>
                      <a:chExt cx="380" cy="173"/>
                    </a:xfrm>
                  </p:grpSpPr>
                  <p:sp>
                    <p:nvSpPr>
                      <p:cNvPr id="309" name="Rectangle 79"/>
                      <p:cNvSpPr>
                        <a:spLocks noChangeArrowheads="1"/>
                      </p:cNvSpPr>
                      <p:nvPr/>
                    </p:nvSpPr>
                    <p:spPr bwMode="auto">
                      <a:xfrm>
                        <a:off x="889" y="3370"/>
                        <a:ext cx="245" cy="86"/>
                      </a:xfrm>
                      <a:prstGeom prst="rect">
                        <a:avLst/>
                      </a:prstGeom>
                      <a:solidFill>
                        <a:srgbClr val="FF0000"/>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10" name="Text Box 80"/>
                      <p:cNvSpPr txBox="1">
                        <a:spLocks noChangeArrowheads="1"/>
                      </p:cNvSpPr>
                      <p:nvPr/>
                    </p:nvSpPr>
                    <p:spPr bwMode="auto">
                      <a:xfrm>
                        <a:off x="844" y="3337"/>
                        <a:ext cx="380"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rPr>
                          <a:t>DHCP</a:t>
                        </a:r>
                        <a:endPar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endParaRPr>
                      </a:p>
                    </p:txBody>
                  </p:sp>
                </p:grpSp>
                <p:grpSp>
                  <p:nvGrpSpPr>
                    <p:cNvPr id="306" name="Group 81"/>
                    <p:cNvGrpSpPr/>
                    <p:nvPr/>
                  </p:nvGrpSpPr>
                  <p:grpSpPr bwMode="auto">
                    <a:xfrm>
                      <a:off x="836" y="3334"/>
                      <a:ext cx="354" cy="94"/>
                      <a:chOff x="836" y="3334"/>
                      <a:chExt cx="354" cy="94"/>
                    </a:xfrm>
                  </p:grpSpPr>
                  <p:sp>
                    <p:nvSpPr>
                      <p:cNvPr id="307" name="Rectangle 82"/>
                      <p:cNvSpPr>
                        <a:spLocks noChangeArrowheads="1"/>
                      </p:cNvSpPr>
                      <p:nvPr/>
                    </p:nvSpPr>
                    <p:spPr bwMode="auto">
                      <a:xfrm>
                        <a:off x="846" y="3340"/>
                        <a:ext cx="88" cy="82"/>
                      </a:xfrm>
                      <a:prstGeom prst="rect">
                        <a:avLst/>
                      </a:prstGeom>
                      <a:solidFill>
                        <a:srgbClr val="00CC99"/>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08" name="Rectangle 83"/>
                      <p:cNvSpPr>
                        <a:spLocks noChangeArrowheads="1"/>
                      </p:cNvSpPr>
                      <p:nvPr/>
                    </p:nvSpPr>
                    <p:spPr bwMode="auto">
                      <a:xfrm>
                        <a:off x="836" y="3334"/>
                        <a:ext cx="354" cy="94"/>
                      </a:xfrm>
                      <a:prstGeom prst="rect">
                        <a:avLst/>
                      </a:prstGeom>
                      <a:noFill/>
                      <a:ln w="9525">
                        <a:solidFill>
                          <a:srgbClr val="00CC99"/>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sp>
                <p:nvSpPr>
                  <p:cNvPr id="303" name="Rectangle 84"/>
                  <p:cNvSpPr>
                    <a:spLocks noChangeArrowheads="1"/>
                  </p:cNvSpPr>
                  <p:nvPr/>
                </p:nvSpPr>
                <p:spPr bwMode="auto">
                  <a:xfrm>
                    <a:off x="732" y="3484"/>
                    <a:ext cx="96" cy="93"/>
                  </a:xfrm>
                  <a:prstGeom prst="rect">
                    <a:avLst/>
                  </a:prstGeom>
                  <a:solidFill>
                    <a:srgbClr val="3333CC"/>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04" name="Rectangle 85"/>
                  <p:cNvSpPr>
                    <a:spLocks noChangeArrowheads="1"/>
                  </p:cNvSpPr>
                  <p:nvPr/>
                </p:nvSpPr>
                <p:spPr bwMode="auto">
                  <a:xfrm>
                    <a:off x="723" y="3473"/>
                    <a:ext cx="480" cy="112"/>
                  </a:xfrm>
                  <a:prstGeom prst="rect">
                    <a:avLst/>
                  </a:prstGeom>
                  <a:noFill/>
                  <a:ln w="9525">
                    <a:solidFill>
                      <a:srgbClr val="3333CC"/>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299" name="Rectangle 86"/>
                <p:cNvSpPr>
                  <a:spLocks noChangeArrowheads="1"/>
                </p:cNvSpPr>
                <p:nvPr/>
              </p:nvSpPr>
              <p:spPr bwMode="auto">
                <a:xfrm>
                  <a:off x="517" y="3545"/>
                  <a:ext cx="94" cy="108"/>
                </a:xfrm>
                <a:prstGeom prst="rect">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00" name="Rectangle 87"/>
                <p:cNvSpPr>
                  <a:spLocks noChangeArrowheads="1"/>
                </p:cNvSpPr>
                <p:nvPr/>
              </p:nvSpPr>
              <p:spPr bwMode="auto">
                <a:xfrm>
                  <a:off x="1115" y="3544"/>
                  <a:ext cx="60" cy="108"/>
                </a:xfrm>
                <a:prstGeom prst="rect">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01" name="Rectangle 88"/>
                <p:cNvSpPr>
                  <a:spLocks noChangeArrowheads="1"/>
                </p:cNvSpPr>
                <p:nvPr/>
              </p:nvSpPr>
              <p:spPr bwMode="auto">
                <a:xfrm>
                  <a:off x="504" y="3529"/>
                  <a:ext cx="681" cy="138"/>
                </a:xfrm>
                <a:prstGeom prst="rect">
                  <a:avLst/>
                </a:prstGeom>
                <a:no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sp>
          <p:nvSpPr>
            <p:cNvPr id="292" name="AutoShape 89"/>
            <p:cNvSpPr>
              <a:spLocks noChangeArrowheads="1"/>
            </p:cNvSpPr>
            <p:nvPr/>
          </p:nvSpPr>
          <p:spPr bwMode="auto">
            <a:xfrm>
              <a:off x="384" y="744"/>
              <a:ext cx="240" cy="735"/>
            </a:xfrm>
            <a:prstGeom prst="downArrow">
              <a:avLst>
                <a:gd name="adj1" fmla="val 54167"/>
                <a:gd name="adj2" fmla="val 49170"/>
              </a:avLst>
            </a:prstGeom>
            <a:gradFill rotWithShape="1">
              <a:gsLst>
                <a:gs pos="0">
                  <a:srgbClr val="FF0000">
                    <a:alpha val="25000"/>
                  </a:srgbClr>
                </a:gs>
                <a:gs pos="100000">
                  <a:srgbClr val="FF0000">
                    <a:alpha val="25000"/>
                  </a:srgbClr>
                </a:gs>
              </a:gsLst>
              <a:lin ang="540000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324" name="Group 90"/>
          <p:cNvGrpSpPr/>
          <p:nvPr/>
        </p:nvGrpSpPr>
        <p:grpSpPr bwMode="auto">
          <a:xfrm>
            <a:off x="357118" y="4147157"/>
            <a:ext cx="810815" cy="205978"/>
            <a:chOff x="504" y="3523"/>
            <a:chExt cx="681" cy="173"/>
          </a:xfrm>
        </p:grpSpPr>
        <p:grpSp>
          <p:nvGrpSpPr>
            <p:cNvPr id="325" name="Group 91"/>
            <p:cNvGrpSpPr/>
            <p:nvPr/>
          </p:nvGrpSpPr>
          <p:grpSpPr bwMode="auto">
            <a:xfrm>
              <a:off x="623" y="3523"/>
              <a:ext cx="547" cy="173"/>
              <a:chOff x="723" y="3453"/>
              <a:chExt cx="547" cy="173"/>
            </a:xfrm>
          </p:grpSpPr>
          <p:grpSp>
            <p:nvGrpSpPr>
              <p:cNvPr id="333" name="Group 92"/>
              <p:cNvGrpSpPr/>
              <p:nvPr/>
            </p:nvGrpSpPr>
            <p:grpSpPr bwMode="auto">
              <a:xfrm>
                <a:off x="836" y="3453"/>
                <a:ext cx="434" cy="173"/>
                <a:chOff x="836" y="3305"/>
                <a:chExt cx="434" cy="173"/>
              </a:xfrm>
            </p:grpSpPr>
            <p:grpSp>
              <p:nvGrpSpPr>
                <p:cNvPr id="336" name="Group 93"/>
                <p:cNvGrpSpPr/>
                <p:nvPr/>
              </p:nvGrpSpPr>
              <p:grpSpPr bwMode="auto">
                <a:xfrm>
                  <a:off x="890" y="3305"/>
                  <a:ext cx="380" cy="173"/>
                  <a:chOff x="844" y="3337"/>
                  <a:chExt cx="380" cy="173"/>
                </a:xfrm>
              </p:grpSpPr>
              <p:sp>
                <p:nvSpPr>
                  <p:cNvPr id="340" name="Rectangle 94"/>
                  <p:cNvSpPr>
                    <a:spLocks noChangeArrowheads="1"/>
                  </p:cNvSpPr>
                  <p:nvPr/>
                </p:nvSpPr>
                <p:spPr bwMode="auto">
                  <a:xfrm>
                    <a:off x="889" y="3370"/>
                    <a:ext cx="245" cy="86"/>
                  </a:xfrm>
                  <a:prstGeom prst="rect">
                    <a:avLst/>
                  </a:prstGeom>
                  <a:solidFill>
                    <a:srgbClr val="FF0000"/>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41" name="Text Box 95"/>
                  <p:cNvSpPr txBox="1">
                    <a:spLocks noChangeArrowheads="1"/>
                  </p:cNvSpPr>
                  <p:nvPr/>
                </p:nvSpPr>
                <p:spPr bwMode="auto">
                  <a:xfrm>
                    <a:off x="844" y="3337"/>
                    <a:ext cx="380"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rPr>
                      <a:t>DHCP</a:t>
                    </a:r>
                    <a:endPar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endParaRPr>
                  </a:p>
                </p:txBody>
              </p:sp>
            </p:grpSp>
            <p:grpSp>
              <p:nvGrpSpPr>
                <p:cNvPr id="337" name="Group 96"/>
                <p:cNvGrpSpPr/>
                <p:nvPr/>
              </p:nvGrpSpPr>
              <p:grpSpPr bwMode="auto">
                <a:xfrm>
                  <a:off x="836" y="3334"/>
                  <a:ext cx="354" cy="94"/>
                  <a:chOff x="836" y="3334"/>
                  <a:chExt cx="354" cy="94"/>
                </a:xfrm>
              </p:grpSpPr>
              <p:sp>
                <p:nvSpPr>
                  <p:cNvPr id="338" name="Rectangle 97"/>
                  <p:cNvSpPr>
                    <a:spLocks noChangeArrowheads="1"/>
                  </p:cNvSpPr>
                  <p:nvPr/>
                </p:nvSpPr>
                <p:spPr bwMode="auto">
                  <a:xfrm>
                    <a:off x="846" y="3340"/>
                    <a:ext cx="88" cy="82"/>
                  </a:xfrm>
                  <a:prstGeom prst="rect">
                    <a:avLst/>
                  </a:prstGeom>
                  <a:solidFill>
                    <a:srgbClr val="00CC99"/>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39" name="Rectangle 98"/>
                  <p:cNvSpPr>
                    <a:spLocks noChangeArrowheads="1"/>
                  </p:cNvSpPr>
                  <p:nvPr/>
                </p:nvSpPr>
                <p:spPr bwMode="auto">
                  <a:xfrm>
                    <a:off x="836" y="3334"/>
                    <a:ext cx="354" cy="94"/>
                  </a:xfrm>
                  <a:prstGeom prst="rect">
                    <a:avLst/>
                  </a:prstGeom>
                  <a:noFill/>
                  <a:ln w="9525">
                    <a:solidFill>
                      <a:srgbClr val="00CC99"/>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sp>
            <p:nvSpPr>
              <p:cNvPr id="334" name="Rectangle 99"/>
              <p:cNvSpPr>
                <a:spLocks noChangeArrowheads="1"/>
              </p:cNvSpPr>
              <p:nvPr/>
            </p:nvSpPr>
            <p:spPr bwMode="auto">
              <a:xfrm>
                <a:off x="732" y="3484"/>
                <a:ext cx="96" cy="93"/>
              </a:xfrm>
              <a:prstGeom prst="rect">
                <a:avLst/>
              </a:prstGeom>
              <a:solidFill>
                <a:srgbClr val="3333CC"/>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35" name="Rectangle 100"/>
              <p:cNvSpPr>
                <a:spLocks noChangeArrowheads="1"/>
              </p:cNvSpPr>
              <p:nvPr/>
            </p:nvSpPr>
            <p:spPr bwMode="auto">
              <a:xfrm>
                <a:off x="723" y="3473"/>
                <a:ext cx="480" cy="112"/>
              </a:xfrm>
              <a:prstGeom prst="rect">
                <a:avLst/>
              </a:prstGeom>
              <a:noFill/>
              <a:ln w="9525">
                <a:solidFill>
                  <a:srgbClr val="3333CC"/>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326" name="Rectangle 101"/>
            <p:cNvSpPr>
              <a:spLocks noChangeArrowheads="1"/>
            </p:cNvSpPr>
            <p:nvPr/>
          </p:nvSpPr>
          <p:spPr bwMode="auto">
            <a:xfrm>
              <a:off x="517" y="3545"/>
              <a:ext cx="94" cy="108"/>
            </a:xfrm>
            <a:prstGeom prst="rect">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31" name="Rectangle 102"/>
            <p:cNvSpPr>
              <a:spLocks noChangeArrowheads="1"/>
            </p:cNvSpPr>
            <p:nvPr/>
          </p:nvSpPr>
          <p:spPr bwMode="auto">
            <a:xfrm>
              <a:off x="1115" y="3544"/>
              <a:ext cx="60" cy="108"/>
            </a:xfrm>
            <a:prstGeom prst="rect">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32" name="Rectangle 103"/>
            <p:cNvSpPr>
              <a:spLocks noChangeArrowheads="1"/>
            </p:cNvSpPr>
            <p:nvPr/>
          </p:nvSpPr>
          <p:spPr bwMode="auto">
            <a:xfrm>
              <a:off x="504" y="3529"/>
              <a:ext cx="681" cy="138"/>
            </a:xfrm>
            <a:prstGeom prst="rect">
              <a:avLst/>
            </a:prstGeom>
            <a:no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342" name="Group 113"/>
          <p:cNvGrpSpPr/>
          <p:nvPr/>
        </p:nvGrpSpPr>
        <p:grpSpPr bwMode="auto">
          <a:xfrm>
            <a:off x="134261" y="1967962"/>
            <a:ext cx="810815" cy="913209"/>
            <a:chOff x="1404" y="3105"/>
            <a:chExt cx="681" cy="767"/>
          </a:xfrm>
        </p:grpSpPr>
        <p:grpSp>
          <p:nvGrpSpPr>
            <p:cNvPr id="343" name="Group 114"/>
            <p:cNvGrpSpPr/>
            <p:nvPr/>
          </p:nvGrpSpPr>
          <p:grpSpPr bwMode="auto">
            <a:xfrm>
              <a:off x="1404" y="3355"/>
              <a:ext cx="681" cy="487"/>
              <a:chOff x="42" y="886"/>
              <a:chExt cx="681" cy="487"/>
            </a:xfrm>
          </p:grpSpPr>
          <p:grpSp>
            <p:nvGrpSpPr>
              <p:cNvPr id="348" name="Group 115"/>
              <p:cNvGrpSpPr/>
              <p:nvPr/>
            </p:nvGrpSpPr>
            <p:grpSpPr bwMode="auto">
              <a:xfrm>
                <a:off x="278" y="886"/>
                <a:ext cx="434" cy="173"/>
                <a:chOff x="740" y="3209"/>
                <a:chExt cx="434" cy="173"/>
              </a:xfrm>
            </p:grpSpPr>
            <p:grpSp>
              <p:nvGrpSpPr>
                <p:cNvPr id="374" name="Group 116"/>
                <p:cNvGrpSpPr/>
                <p:nvPr/>
              </p:nvGrpSpPr>
              <p:grpSpPr bwMode="auto">
                <a:xfrm>
                  <a:off x="794" y="3209"/>
                  <a:ext cx="380" cy="173"/>
                  <a:chOff x="844" y="3337"/>
                  <a:chExt cx="380" cy="173"/>
                </a:xfrm>
              </p:grpSpPr>
              <p:sp>
                <p:nvSpPr>
                  <p:cNvPr id="377" name="Rectangle 117"/>
                  <p:cNvSpPr>
                    <a:spLocks noChangeArrowheads="1"/>
                  </p:cNvSpPr>
                  <p:nvPr/>
                </p:nvSpPr>
                <p:spPr bwMode="auto">
                  <a:xfrm>
                    <a:off x="889" y="3370"/>
                    <a:ext cx="245" cy="86"/>
                  </a:xfrm>
                  <a:prstGeom prst="rect">
                    <a:avLst/>
                  </a:prstGeom>
                  <a:solidFill>
                    <a:srgbClr val="FF0000"/>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78" name="Text Box 118"/>
                  <p:cNvSpPr txBox="1">
                    <a:spLocks noChangeArrowheads="1"/>
                  </p:cNvSpPr>
                  <p:nvPr/>
                </p:nvSpPr>
                <p:spPr bwMode="auto">
                  <a:xfrm>
                    <a:off x="844" y="3337"/>
                    <a:ext cx="380"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rPr>
                      <a:t>DHCP</a:t>
                    </a:r>
                    <a:endPar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endParaRPr>
                  </a:p>
                </p:txBody>
              </p:sp>
            </p:grpSp>
            <p:sp>
              <p:nvSpPr>
                <p:cNvPr id="375" name="Rectangle 119"/>
                <p:cNvSpPr>
                  <a:spLocks noChangeArrowheads="1"/>
                </p:cNvSpPr>
                <p:nvPr/>
              </p:nvSpPr>
              <p:spPr bwMode="auto">
                <a:xfrm>
                  <a:off x="750" y="3244"/>
                  <a:ext cx="88" cy="82"/>
                </a:xfrm>
                <a:prstGeom prst="rect">
                  <a:avLst/>
                </a:prstGeom>
                <a:solidFill>
                  <a:srgbClr val="00CC99"/>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76" name="Rectangle 120"/>
                <p:cNvSpPr>
                  <a:spLocks noChangeArrowheads="1"/>
                </p:cNvSpPr>
                <p:nvPr/>
              </p:nvSpPr>
              <p:spPr bwMode="auto">
                <a:xfrm>
                  <a:off x="740" y="3238"/>
                  <a:ext cx="354" cy="94"/>
                </a:xfrm>
                <a:prstGeom prst="rect">
                  <a:avLst/>
                </a:prstGeom>
                <a:noFill/>
                <a:ln w="9525">
                  <a:solidFill>
                    <a:srgbClr val="00CC99"/>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350" name="Group 121"/>
              <p:cNvGrpSpPr/>
              <p:nvPr/>
            </p:nvGrpSpPr>
            <p:grpSpPr bwMode="auto">
              <a:xfrm>
                <a:off x="278" y="1034"/>
                <a:ext cx="434" cy="173"/>
                <a:chOff x="836" y="3305"/>
                <a:chExt cx="434" cy="173"/>
              </a:xfrm>
            </p:grpSpPr>
            <p:grpSp>
              <p:nvGrpSpPr>
                <p:cNvPr id="368" name="Group 122"/>
                <p:cNvGrpSpPr/>
                <p:nvPr/>
              </p:nvGrpSpPr>
              <p:grpSpPr bwMode="auto">
                <a:xfrm>
                  <a:off x="890" y="3305"/>
                  <a:ext cx="380" cy="173"/>
                  <a:chOff x="844" y="3337"/>
                  <a:chExt cx="380" cy="173"/>
                </a:xfrm>
              </p:grpSpPr>
              <p:sp>
                <p:nvSpPr>
                  <p:cNvPr id="372" name="Rectangle 123"/>
                  <p:cNvSpPr>
                    <a:spLocks noChangeArrowheads="1"/>
                  </p:cNvSpPr>
                  <p:nvPr/>
                </p:nvSpPr>
                <p:spPr bwMode="auto">
                  <a:xfrm>
                    <a:off x="889" y="3370"/>
                    <a:ext cx="245" cy="86"/>
                  </a:xfrm>
                  <a:prstGeom prst="rect">
                    <a:avLst/>
                  </a:prstGeom>
                  <a:solidFill>
                    <a:srgbClr val="FF0000"/>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73" name="Text Box 124"/>
                  <p:cNvSpPr txBox="1">
                    <a:spLocks noChangeArrowheads="1"/>
                  </p:cNvSpPr>
                  <p:nvPr/>
                </p:nvSpPr>
                <p:spPr bwMode="auto">
                  <a:xfrm>
                    <a:off x="844" y="3337"/>
                    <a:ext cx="380"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rPr>
                      <a:t>DHCP</a:t>
                    </a:r>
                    <a:endPar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endParaRPr>
                  </a:p>
                </p:txBody>
              </p:sp>
            </p:grpSp>
            <p:grpSp>
              <p:nvGrpSpPr>
                <p:cNvPr id="369" name="Group 125"/>
                <p:cNvGrpSpPr/>
                <p:nvPr/>
              </p:nvGrpSpPr>
              <p:grpSpPr bwMode="auto">
                <a:xfrm>
                  <a:off x="836" y="3334"/>
                  <a:ext cx="354" cy="94"/>
                  <a:chOff x="836" y="3334"/>
                  <a:chExt cx="354" cy="94"/>
                </a:xfrm>
              </p:grpSpPr>
              <p:sp>
                <p:nvSpPr>
                  <p:cNvPr id="370" name="Rectangle 126"/>
                  <p:cNvSpPr>
                    <a:spLocks noChangeArrowheads="1"/>
                  </p:cNvSpPr>
                  <p:nvPr/>
                </p:nvSpPr>
                <p:spPr bwMode="auto">
                  <a:xfrm>
                    <a:off x="846" y="3340"/>
                    <a:ext cx="88" cy="82"/>
                  </a:xfrm>
                  <a:prstGeom prst="rect">
                    <a:avLst/>
                  </a:prstGeom>
                  <a:solidFill>
                    <a:srgbClr val="00CC99"/>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71" name="Rectangle 127"/>
                  <p:cNvSpPr>
                    <a:spLocks noChangeArrowheads="1"/>
                  </p:cNvSpPr>
                  <p:nvPr/>
                </p:nvSpPr>
                <p:spPr bwMode="auto">
                  <a:xfrm>
                    <a:off x="836" y="3334"/>
                    <a:ext cx="354" cy="94"/>
                  </a:xfrm>
                  <a:prstGeom prst="rect">
                    <a:avLst/>
                  </a:prstGeom>
                  <a:noFill/>
                  <a:ln w="9525">
                    <a:solidFill>
                      <a:srgbClr val="00CC99"/>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grpSp>
            <p:nvGrpSpPr>
              <p:cNvPr id="351" name="Group 128"/>
              <p:cNvGrpSpPr/>
              <p:nvPr/>
            </p:nvGrpSpPr>
            <p:grpSpPr bwMode="auto">
              <a:xfrm>
                <a:off x="165" y="1054"/>
                <a:ext cx="480" cy="112"/>
                <a:chOff x="627" y="3377"/>
                <a:chExt cx="480" cy="112"/>
              </a:xfrm>
            </p:grpSpPr>
            <p:sp>
              <p:nvSpPr>
                <p:cNvPr id="366" name="Rectangle 129"/>
                <p:cNvSpPr>
                  <a:spLocks noChangeArrowheads="1"/>
                </p:cNvSpPr>
                <p:nvPr/>
              </p:nvSpPr>
              <p:spPr bwMode="auto">
                <a:xfrm>
                  <a:off x="636" y="3388"/>
                  <a:ext cx="96" cy="93"/>
                </a:xfrm>
                <a:prstGeom prst="rect">
                  <a:avLst/>
                </a:prstGeom>
                <a:solidFill>
                  <a:srgbClr val="3333CC"/>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67" name="Rectangle 130"/>
                <p:cNvSpPr>
                  <a:spLocks noChangeArrowheads="1"/>
                </p:cNvSpPr>
                <p:nvPr/>
              </p:nvSpPr>
              <p:spPr bwMode="auto">
                <a:xfrm>
                  <a:off x="627" y="3377"/>
                  <a:ext cx="480" cy="112"/>
                </a:xfrm>
                <a:prstGeom prst="rect">
                  <a:avLst/>
                </a:prstGeom>
                <a:noFill/>
                <a:ln w="9525">
                  <a:solidFill>
                    <a:srgbClr val="3333CC"/>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352" name="Group 131"/>
              <p:cNvGrpSpPr/>
              <p:nvPr/>
            </p:nvGrpSpPr>
            <p:grpSpPr bwMode="auto">
              <a:xfrm>
                <a:off x="42" y="1200"/>
                <a:ext cx="681" cy="173"/>
                <a:chOff x="504" y="3523"/>
                <a:chExt cx="681" cy="173"/>
              </a:xfrm>
            </p:grpSpPr>
            <p:grpSp>
              <p:nvGrpSpPr>
                <p:cNvPr id="353" name="Group 132"/>
                <p:cNvGrpSpPr/>
                <p:nvPr/>
              </p:nvGrpSpPr>
              <p:grpSpPr bwMode="auto">
                <a:xfrm>
                  <a:off x="623" y="3523"/>
                  <a:ext cx="547" cy="173"/>
                  <a:chOff x="723" y="3453"/>
                  <a:chExt cx="547" cy="173"/>
                </a:xfrm>
              </p:grpSpPr>
              <p:grpSp>
                <p:nvGrpSpPr>
                  <p:cNvPr id="357" name="Group 133"/>
                  <p:cNvGrpSpPr/>
                  <p:nvPr/>
                </p:nvGrpSpPr>
                <p:grpSpPr bwMode="auto">
                  <a:xfrm>
                    <a:off x="836" y="3453"/>
                    <a:ext cx="434" cy="173"/>
                    <a:chOff x="836" y="3305"/>
                    <a:chExt cx="434" cy="173"/>
                  </a:xfrm>
                </p:grpSpPr>
                <p:grpSp>
                  <p:nvGrpSpPr>
                    <p:cNvPr id="360" name="Group 134"/>
                    <p:cNvGrpSpPr/>
                    <p:nvPr/>
                  </p:nvGrpSpPr>
                  <p:grpSpPr bwMode="auto">
                    <a:xfrm>
                      <a:off x="890" y="3305"/>
                      <a:ext cx="380" cy="173"/>
                      <a:chOff x="844" y="3337"/>
                      <a:chExt cx="380" cy="173"/>
                    </a:xfrm>
                  </p:grpSpPr>
                  <p:sp>
                    <p:nvSpPr>
                      <p:cNvPr id="364" name="Rectangle 135"/>
                      <p:cNvSpPr>
                        <a:spLocks noChangeArrowheads="1"/>
                      </p:cNvSpPr>
                      <p:nvPr/>
                    </p:nvSpPr>
                    <p:spPr bwMode="auto">
                      <a:xfrm>
                        <a:off x="889" y="3370"/>
                        <a:ext cx="245" cy="86"/>
                      </a:xfrm>
                      <a:prstGeom prst="rect">
                        <a:avLst/>
                      </a:prstGeom>
                      <a:solidFill>
                        <a:srgbClr val="FF0000"/>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65" name="Text Box 136"/>
                      <p:cNvSpPr txBox="1">
                        <a:spLocks noChangeArrowheads="1"/>
                      </p:cNvSpPr>
                      <p:nvPr/>
                    </p:nvSpPr>
                    <p:spPr bwMode="auto">
                      <a:xfrm>
                        <a:off x="844" y="3337"/>
                        <a:ext cx="380"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rPr>
                          <a:t>DHCP</a:t>
                        </a:r>
                        <a:endPar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endParaRPr>
                      </a:p>
                    </p:txBody>
                  </p:sp>
                </p:grpSp>
                <p:grpSp>
                  <p:nvGrpSpPr>
                    <p:cNvPr id="361" name="Group 137"/>
                    <p:cNvGrpSpPr/>
                    <p:nvPr/>
                  </p:nvGrpSpPr>
                  <p:grpSpPr bwMode="auto">
                    <a:xfrm>
                      <a:off x="836" y="3334"/>
                      <a:ext cx="354" cy="94"/>
                      <a:chOff x="836" y="3334"/>
                      <a:chExt cx="354" cy="94"/>
                    </a:xfrm>
                  </p:grpSpPr>
                  <p:sp>
                    <p:nvSpPr>
                      <p:cNvPr id="362" name="Rectangle 138"/>
                      <p:cNvSpPr>
                        <a:spLocks noChangeArrowheads="1"/>
                      </p:cNvSpPr>
                      <p:nvPr/>
                    </p:nvSpPr>
                    <p:spPr bwMode="auto">
                      <a:xfrm>
                        <a:off x="846" y="3340"/>
                        <a:ext cx="88" cy="82"/>
                      </a:xfrm>
                      <a:prstGeom prst="rect">
                        <a:avLst/>
                      </a:prstGeom>
                      <a:solidFill>
                        <a:srgbClr val="00CC99"/>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63" name="Rectangle 139"/>
                      <p:cNvSpPr>
                        <a:spLocks noChangeArrowheads="1"/>
                      </p:cNvSpPr>
                      <p:nvPr/>
                    </p:nvSpPr>
                    <p:spPr bwMode="auto">
                      <a:xfrm>
                        <a:off x="836" y="3334"/>
                        <a:ext cx="354" cy="94"/>
                      </a:xfrm>
                      <a:prstGeom prst="rect">
                        <a:avLst/>
                      </a:prstGeom>
                      <a:noFill/>
                      <a:ln w="9525">
                        <a:solidFill>
                          <a:srgbClr val="00CC99"/>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sp>
                <p:nvSpPr>
                  <p:cNvPr id="358" name="Rectangle 140"/>
                  <p:cNvSpPr>
                    <a:spLocks noChangeArrowheads="1"/>
                  </p:cNvSpPr>
                  <p:nvPr/>
                </p:nvSpPr>
                <p:spPr bwMode="auto">
                  <a:xfrm>
                    <a:off x="732" y="3484"/>
                    <a:ext cx="96" cy="93"/>
                  </a:xfrm>
                  <a:prstGeom prst="rect">
                    <a:avLst/>
                  </a:prstGeom>
                  <a:solidFill>
                    <a:srgbClr val="3333CC"/>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59" name="Rectangle 141"/>
                  <p:cNvSpPr>
                    <a:spLocks noChangeArrowheads="1"/>
                  </p:cNvSpPr>
                  <p:nvPr/>
                </p:nvSpPr>
                <p:spPr bwMode="auto">
                  <a:xfrm>
                    <a:off x="723" y="3473"/>
                    <a:ext cx="480" cy="112"/>
                  </a:xfrm>
                  <a:prstGeom prst="rect">
                    <a:avLst/>
                  </a:prstGeom>
                  <a:noFill/>
                  <a:ln w="9525">
                    <a:solidFill>
                      <a:srgbClr val="3333CC"/>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354" name="Rectangle 142"/>
                <p:cNvSpPr>
                  <a:spLocks noChangeArrowheads="1"/>
                </p:cNvSpPr>
                <p:nvPr/>
              </p:nvSpPr>
              <p:spPr bwMode="auto">
                <a:xfrm>
                  <a:off x="517" y="3545"/>
                  <a:ext cx="94" cy="108"/>
                </a:xfrm>
                <a:prstGeom prst="rect">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55" name="Rectangle 143"/>
                <p:cNvSpPr>
                  <a:spLocks noChangeArrowheads="1"/>
                </p:cNvSpPr>
                <p:nvPr/>
              </p:nvSpPr>
              <p:spPr bwMode="auto">
                <a:xfrm>
                  <a:off x="1115" y="3544"/>
                  <a:ext cx="60" cy="108"/>
                </a:xfrm>
                <a:prstGeom prst="rect">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56" name="Rectangle 144"/>
                <p:cNvSpPr>
                  <a:spLocks noChangeArrowheads="1"/>
                </p:cNvSpPr>
                <p:nvPr/>
              </p:nvSpPr>
              <p:spPr bwMode="auto">
                <a:xfrm>
                  <a:off x="504" y="3529"/>
                  <a:ext cx="681" cy="138"/>
                </a:xfrm>
                <a:prstGeom prst="rect">
                  <a:avLst/>
                </a:prstGeom>
                <a:no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sp>
          <p:nvSpPr>
            <p:cNvPr id="344" name="AutoShape 145"/>
            <p:cNvSpPr>
              <a:spLocks noChangeArrowheads="1"/>
            </p:cNvSpPr>
            <p:nvPr/>
          </p:nvSpPr>
          <p:spPr bwMode="auto">
            <a:xfrm rot="10800000">
              <a:off x="1727" y="3105"/>
              <a:ext cx="240" cy="767"/>
            </a:xfrm>
            <a:prstGeom prst="downArrow">
              <a:avLst>
                <a:gd name="adj1" fmla="val 54167"/>
                <a:gd name="adj2" fmla="val 51311"/>
              </a:avLst>
            </a:prstGeom>
            <a:gradFill rotWithShape="1">
              <a:gsLst>
                <a:gs pos="0">
                  <a:srgbClr val="FF0000">
                    <a:alpha val="25000"/>
                  </a:srgbClr>
                </a:gs>
                <a:gs pos="100000">
                  <a:srgbClr val="FF0000">
                    <a:alpha val="25000"/>
                  </a:srgbClr>
                </a:gs>
              </a:gsLst>
              <a:lin ang="540000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345" name="Group 146"/>
            <p:cNvGrpSpPr/>
            <p:nvPr/>
          </p:nvGrpSpPr>
          <p:grpSpPr bwMode="auto">
            <a:xfrm>
              <a:off x="1695" y="3227"/>
              <a:ext cx="380" cy="173"/>
              <a:chOff x="844" y="3337"/>
              <a:chExt cx="380" cy="173"/>
            </a:xfrm>
          </p:grpSpPr>
          <p:sp>
            <p:nvSpPr>
              <p:cNvPr id="346" name="Rectangle 147"/>
              <p:cNvSpPr>
                <a:spLocks noChangeArrowheads="1"/>
              </p:cNvSpPr>
              <p:nvPr/>
            </p:nvSpPr>
            <p:spPr bwMode="auto">
              <a:xfrm>
                <a:off x="889" y="3370"/>
                <a:ext cx="245" cy="86"/>
              </a:xfrm>
              <a:prstGeom prst="rect">
                <a:avLst/>
              </a:prstGeom>
              <a:solidFill>
                <a:srgbClr val="FF0000"/>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47" name="Text Box 148"/>
              <p:cNvSpPr txBox="1">
                <a:spLocks noChangeArrowheads="1"/>
              </p:cNvSpPr>
              <p:nvPr/>
            </p:nvSpPr>
            <p:spPr bwMode="auto">
              <a:xfrm>
                <a:off x="844" y="3337"/>
                <a:ext cx="380"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rPr>
                  <a:t>DHCP</a:t>
                </a:r>
                <a:endPar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endParaRPr>
              </a:p>
            </p:txBody>
          </p:sp>
        </p:grpSp>
      </p:grpSp>
      <p:grpSp>
        <p:nvGrpSpPr>
          <p:cNvPr id="379" name="Group 149"/>
          <p:cNvGrpSpPr/>
          <p:nvPr/>
        </p:nvGrpSpPr>
        <p:grpSpPr bwMode="auto">
          <a:xfrm>
            <a:off x="622627" y="3351819"/>
            <a:ext cx="452438" cy="205978"/>
            <a:chOff x="844" y="3337"/>
            <a:chExt cx="380" cy="173"/>
          </a:xfrm>
        </p:grpSpPr>
        <p:sp>
          <p:nvSpPr>
            <p:cNvPr id="380" name="Rectangle 150"/>
            <p:cNvSpPr>
              <a:spLocks noChangeArrowheads="1"/>
            </p:cNvSpPr>
            <p:nvPr/>
          </p:nvSpPr>
          <p:spPr bwMode="auto">
            <a:xfrm>
              <a:off x="889" y="3370"/>
              <a:ext cx="245" cy="86"/>
            </a:xfrm>
            <a:prstGeom prst="rect">
              <a:avLst/>
            </a:prstGeom>
            <a:solidFill>
              <a:srgbClr val="FF0000"/>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81" name="Text Box 151"/>
            <p:cNvSpPr txBox="1">
              <a:spLocks noChangeArrowheads="1"/>
            </p:cNvSpPr>
            <p:nvPr/>
          </p:nvSpPr>
          <p:spPr bwMode="auto">
            <a:xfrm>
              <a:off x="844" y="3337"/>
              <a:ext cx="380"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rPr>
                <a:t>DHCP</a:t>
              </a:r>
              <a:endPar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endParaRPr>
            </a:p>
          </p:txBody>
        </p:sp>
      </p:grpSp>
      <p:sp>
        <p:nvSpPr>
          <p:cNvPr id="382" name="Rectangle 155"/>
          <p:cNvSpPr>
            <a:spLocks noChangeArrowheads="1"/>
          </p:cNvSpPr>
          <p:nvPr/>
        </p:nvSpPr>
        <p:spPr bwMode="auto">
          <a:xfrm>
            <a:off x="3905417" y="3229185"/>
            <a:ext cx="4898000" cy="1021556"/>
          </a:xfrm>
          <a:prstGeom prst="rect">
            <a:avLst/>
          </a:prstGeom>
          <a:noFill/>
          <a:ln>
            <a:noFill/>
          </a:ln>
          <a:effectLst/>
        </p:spPr>
        <p:txBody>
          <a:bodyPr/>
          <a:lstStyle/>
          <a:p>
            <a:pPr marL="231775" indent="-231775" eaLnBrk="0" fontAlgn="base" hangingPunct="0">
              <a:lnSpc>
                <a:spcPct val="90000"/>
              </a:lnSpc>
              <a:spcBef>
                <a:spcPct val="20000"/>
              </a:spcBef>
              <a:spcAft>
                <a:spcPct val="0"/>
              </a:spcAft>
              <a:buClr>
                <a:srgbClr val="000099"/>
              </a:buClr>
              <a:buSzPct val="100000"/>
              <a:buFont typeface="Wingdings" panose="05000000000000000000" pitchFamily="2" charset="2"/>
              <a:buChar char="§"/>
              <a:defRPr/>
            </a:pPr>
            <a:r>
              <a:rPr lang="en-US" sz="2100" dirty="0">
                <a:solidFill>
                  <a:srgbClr val="000000"/>
                </a:solidFill>
                <a:ea typeface="MS PGothic" panose="020B0600070205080204" pitchFamily="34" charset="-128"/>
              </a:rPr>
              <a:t>encapsulation at DHCP server, frame forwarded (</a:t>
            </a:r>
            <a:r>
              <a:rPr lang="en-US" sz="2100" dirty="0">
                <a:solidFill>
                  <a:srgbClr val="C00000"/>
                </a:solidFill>
                <a:ea typeface="MS PGothic" panose="020B0600070205080204" pitchFamily="34" charset="-128"/>
              </a:rPr>
              <a:t>switch learning</a:t>
            </a:r>
            <a:r>
              <a:rPr lang="en-US" sz="2100" dirty="0">
                <a:solidFill>
                  <a:srgbClr val="000000"/>
                </a:solidFill>
                <a:ea typeface="MS PGothic" panose="020B0600070205080204" pitchFamily="34" charset="-128"/>
              </a:rPr>
              <a:t>) through LAN, demultiplexing at client</a:t>
            </a:r>
            <a:endParaRPr lang="en-US" sz="2100" dirty="0">
              <a:solidFill>
                <a:srgbClr val="000000"/>
              </a:solidFill>
              <a:ea typeface="MS PGothic" panose="020B0600070205080204" pitchFamily="34" charset="-128"/>
            </a:endParaRPr>
          </a:p>
          <a:p>
            <a:pPr marL="342900" indent="-342900" eaLnBrk="0" fontAlgn="base" hangingPunct="0">
              <a:lnSpc>
                <a:spcPct val="90000"/>
              </a:lnSpc>
              <a:spcBef>
                <a:spcPct val="20000"/>
              </a:spcBef>
              <a:spcAft>
                <a:spcPct val="0"/>
              </a:spcAft>
              <a:buClr>
                <a:srgbClr val="000099"/>
              </a:buClr>
              <a:buSzPct val="65000"/>
              <a:buFont typeface="Wingdings" panose="05000000000000000000" charset="0"/>
              <a:buChar char="v"/>
              <a:defRPr/>
            </a:pPr>
            <a:endParaRPr lang="en-US" sz="1800" dirty="0">
              <a:solidFill>
                <a:srgbClr val="000000"/>
              </a:solidFill>
              <a:ea typeface="MS PGothic" panose="020B0600070205080204" pitchFamily="34" charset="-128"/>
            </a:endParaRPr>
          </a:p>
        </p:txBody>
      </p:sp>
      <p:sp>
        <p:nvSpPr>
          <p:cNvPr id="383" name="Text Box 156"/>
          <p:cNvSpPr txBox="1">
            <a:spLocks noChangeArrowheads="1"/>
          </p:cNvSpPr>
          <p:nvPr/>
        </p:nvSpPr>
        <p:spPr bwMode="auto">
          <a:xfrm>
            <a:off x="-268" y="5520979"/>
            <a:ext cx="9253220" cy="953135"/>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algn="ctr" eaLnBrk="0" fontAlgn="base" hangingPunct="0">
              <a:spcBef>
                <a:spcPct val="0"/>
              </a:spcBef>
              <a:spcAft>
                <a:spcPct val="0"/>
              </a:spcAft>
              <a:defRPr/>
            </a:pPr>
            <a:r>
              <a:rPr lang="en-US" sz="2800" dirty="0">
                <a:solidFill>
                  <a:srgbClr val="0000A8"/>
                </a:solidFill>
                <a:highlight>
                  <a:srgbClr val="FFFF00"/>
                </a:highlight>
                <a:latin typeface="+mn-lt"/>
              </a:rPr>
              <a:t>Client now has IP address, knows name &amp; addr of DNS </a:t>
            </a:r>
            <a:endParaRPr lang="en-US" sz="2800" dirty="0">
              <a:solidFill>
                <a:srgbClr val="0000A8"/>
              </a:solidFill>
              <a:highlight>
                <a:srgbClr val="FFFF00"/>
              </a:highlight>
              <a:latin typeface="+mn-lt"/>
            </a:endParaRPr>
          </a:p>
          <a:p>
            <a:pPr algn="ctr" eaLnBrk="0" fontAlgn="base" hangingPunct="0">
              <a:spcBef>
                <a:spcPct val="0"/>
              </a:spcBef>
              <a:spcAft>
                <a:spcPct val="0"/>
              </a:spcAft>
              <a:defRPr/>
            </a:pPr>
            <a:r>
              <a:rPr lang="en-US" sz="2800" dirty="0">
                <a:solidFill>
                  <a:srgbClr val="0000A8"/>
                </a:solidFill>
                <a:highlight>
                  <a:srgbClr val="FFFF00"/>
                </a:highlight>
                <a:latin typeface="+mn-lt"/>
              </a:rPr>
              <a:t>server, IP address of its first-hop router</a:t>
            </a:r>
            <a:endParaRPr lang="en-US" sz="2800" dirty="0">
              <a:solidFill>
                <a:srgbClr val="0000A8"/>
              </a:solidFill>
              <a:highlight>
                <a:srgbClr val="FFFF00"/>
              </a:highlight>
              <a:latin typeface="+mn-lt"/>
            </a:endParaRPr>
          </a:p>
        </p:txBody>
      </p:sp>
      <p:sp>
        <p:nvSpPr>
          <p:cNvPr id="384" name="Rectangle 157"/>
          <p:cNvSpPr>
            <a:spLocks noChangeArrowheads="1"/>
          </p:cNvSpPr>
          <p:nvPr/>
        </p:nvSpPr>
        <p:spPr bwMode="auto">
          <a:xfrm>
            <a:off x="3922325" y="4349087"/>
            <a:ext cx="4898000" cy="550069"/>
          </a:xfrm>
          <a:prstGeom prst="rect">
            <a:avLst/>
          </a:prstGeom>
          <a:noFill/>
          <a:ln>
            <a:noFill/>
          </a:ln>
          <a:effectLst/>
        </p:spPr>
        <p:txBody>
          <a:bodyPr/>
          <a:lstStyle/>
          <a:p>
            <a:pPr marL="231775" indent="-231775" eaLnBrk="0" fontAlgn="base" hangingPunct="0">
              <a:lnSpc>
                <a:spcPct val="90000"/>
              </a:lnSpc>
              <a:spcBef>
                <a:spcPct val="20000"/>
              </a:spcBef>
              <a:spcAft>
                <a:spcPct val="0"/>
              </a:spcAft>
              <a:buClr>
                <a:srgbClr val="000099"/>
              </a:buClr>
              <a:buSzPct val="100000"/>
              <a:buFont typeface="Wingdings" panose="05000000000000000000" pitchFamily="2" charset="2"/>
              <a:buChar char="§"/>
              <a:defRPr/>
            </a:pPr>
            <a:r>
              <a:rPr lang="en-US" sz="2100" dirty="0">
                <a:solidFill>
                  <a:srgbClr val="000000"/>
                </a:solidFill>
                <a:ea typeface="MS PGothic" panose="020B0600070205080204" pitchFamily="34" charset="-128"/>
              </a:rPr>
              <a:t>DHCP client receives DHCP ACK reply</a:t>
            </a:r>
            <a:endParaRPr lang="en-US" sz="2100" dirty="0">
              <a:solidFill>
                <a:srgbClr val="000000"/>
              </a:solidFill>
              <a:ea typeface="MS PGothic" panose="020B0600070205080204" pitchFamily="34" charset="-128"/>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79"/>
                                        </p:tgtEl>
                                        <p:attrNameLst>
                                          <p:attrName>style.visibility</p:attrName>
                                        </p:attrNameLst>
                                      </p:cBhvr>
                                      <p:to>
                                        <p:strVal val="visible"/>
                                      </p:to>
                                    </p:set>
                                  </p:childTnLst>
                                </p:cTn>
                              </p:par>
                              <p:par>
                                <p:cTn id="7" presetID="9" presetClass="entr" presetSubtype="0" fill="hold" grpId="0" nodeType="withEffect">
                                  <p:stCondLst>
                                    <p:cond delay="0"/>
                                  </p:stCondLst>
                                  <p:childTnLst>
                                    <p:set>
                                      <p:cBhvr>
                                        <p:cTn id="8" dur="1" fill="hold">
                                          <p:stCondLst>
                                            <p:cond delay="0"/>
                                          </p:stCondLst>
                                        </p:cTn>
                                        <p:tgtEl>
                                          <p:spTgt spid="289">
                                            <p:txEl>
                                              <p:pRg st="0" end="0"/>
                                            </p:txEl>
                                          </p:spTgt>
                                        </p:tgtEl>
                                        <p:attrNameLst>
                                          <p:attrName>style.visibility</p:attrName>
                                        </p:attrNameLst>
                                      </p:cBhvr>
                                      <p:to>
                                        <p:strVal val="visible"/>
                                      </p:to>
                                    </p:set>
                                    <p:animEffect transition="in" filter="dissolve">
                                      <p:cBhvr>
                                        <p:cTn id="9" dur="500"/>
                                        <p:tgtEl>
                                          <p:spTgt spid="289">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290"/>
                                        </p:tgtEl>
                                        <p:attrNameLst>
                                          <p:attrName>style.visibility</p:attrName>
                                        </p:attrNameLst>
                                      </p:cBhvr>
                                      <p:to>
                                        <p:strVal val="visible"/>
                                      </p:to>
                                    </p:set>
                                    <p:animEffect transition="in" filter="wipe(up)">
                                      <p:cBhvr>
                                        <p:cTn id="14" dur="500"/>
                                        <p:tgtEl>
                                          <p:spTgt spid="290"/>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382">
                                            <p:txEl>
                                              <p:pRg st="4294967295" end="4294967295"/>
                                            </p:txEl>
                                          </p:spTgt>
                                        </p:tgtEl>
                                        <p:attrNameLst>
                                          <p:attrName>style.visibility</p:attrName>
                                        </p:attrNameLst>
                                      </p:cBhvr>
                                      <p:to>
                                        <p:strVal val="visible"/>
                                      </p:to>
                                    </p:set>
                                    <p:animEffect transition="in" filter="dissolve">
                                      <p:cBhvr>
                                        <p:cTn id="17" dur="500"/>
                                        <p:tgtEl>
                                          <p:spTgt spid="382">
                                            <p:txEl>
                                              <p:pRg st="4294967295" end="4294967295"/>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382">
                                            <p:txEl>
                                              <p:pRg st="4294967295" end="4294967295"/>
                                            </p:txEl>
                                          </p:spTgt>
                                        </p:tgtEl>
                                        <p:attrNameLst>
                                          <p:attrName>style.visibility</p:attrName>
                                        </p:attrNameLst>
                                      </p:cBhvr>
                                      <p:to>
                                        <p:strVal val="visible"/>
                                      </p:to>
                                    </p:set>
                                    <p:animEffect transition="in" filter="dissolve">
                                      <p:cBhvr>
                                        <p:cTn id="20" dur="500"/>
                                        <p:tgtEl>
                                          <p:spTgt spid="382">
                                            <p:txEl>
                                              <p:pRg st="4294967295" end="4294967295"/>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82">
                                            <p:txEl>
                                              <p:pRg st="0" end="0"/>
                                            </p:txEl>
                                          </p:spTgt>
                                        </p:tgtEl>
                                        <p:attrNameLst>
                                          <p:attrName>style.visibility</p:attrName>
                                        </p:attrNameLst>
                                      </p:cBhvr>
                                      <p:to>
                                        <p:strVal val="visible"/>
                                      </p:to>
                                    </p:set>
                                    <p:animEffect transition="in" filter="dissolve">
                                      <p:cBhvr>
                                        <p:cTn id="23" dur="500"/>
                                        <p:tgtEl>
                                          <p:spTgt spid="382">
                                            <p:txEl>
                                              <p:pRg st="0" end="0"/>
                                            </p:txEl>
                                          </p:spTgt>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324"/>
                                        </p:tgtEl>
                                        <p:attrNameLst>
                                          <p:attrName>style.visibility</p:attrName>
                                        </p:attrNameLst>
                                      </p:cBhvr>
                                      <p:to>
                                        <p:strVal val="visible"/>
                                      </p:to>
                                    </p:set>
                                  </p:childTnLst>
                                </p:cTn>
                              </p:par>
                            </p:childTnLst>
                          </p:cTn>
                        </p:par>
                        <p:par>
                          <p:cTn id="27" fill="hold">
                            <p:stCondLst>
                              <p:cond delay="500"/>
                            </p:stCondLst>
                            <p:childTnLst>
                              <p:par>
                                <p:cTn id="28" presetID="0" presetClass="path" presetSubtype="0" accel="50000" decel="50000" fill="hold" nodeType="afterEffect">
                                  <p:stCondLst>
                                    <p:cond delay="0"/>
                                  </p:stCondLst>
                                  <p:childTnLst>
                                    <p:animMotion origin="layout" path="M -0.00052 -0.00093 L 0.1612 0.00278 L 0.28347 -0.29097 L -0.02422 -0.29306 " pathEditMode="relative" rAng="0" ptsTypes="AAAA">
                                      <p:cBhvr>
                                        <p:cTn id="29" dur="2000" fill="hold"/>
                                        <p:tgtEl>
                                          <p:spTgt spid="324"/>
                                        </p:tgtEl>
                                        <p:attrNameLst>
                                          <p:attrName>ppt_x</p:attrName>
                                          <p:attrName>ppt_y</p:attrName>
                                        </p:attrNameLst>
                                      </p:cBhvr>
                                      <p:rCtr x="13008" y="-14421"/>
                                    </p:animMotion>
                                  </p:childTnLst>
                                </p:cTn>
                              </p:par>
                            </p:childTnLst>
                          </p:cTn>
                        </p:par>
                        <p:par>
                          <p:cTn id="30" fill="hold">
                            <p:stCondLst>
                              <p:cond delay="2500"/>
                            </p:stCondLst>
                            <p:childTnLst>
                              <p:par>
                                <p:cTn id="31" presetID="22" presetClass="entr" presetSubtype="4" fill="hold" nodeType="afterEffect">
                                  <p:stCondLst>
                                    <p:cond delay="0"/>
                                  </p:stCondLst>
                                  <p:childTnLst>
                                    <p:set>
                                      <p:cBhvr>
                                        <p:cTn id="32" dur="1" fill="hold">
                                          <p:stCondLst>
                                            <p:cond delay="0"/>
                                          </p:stCondLst>
                                        </p:cTn>
                                        <p:tgtEl>
                                          <p:spTgt spid="915"/>
                                        </p:tgtEl>
                                        <p:attrNameLst>
                                          <p:attrName>style.visibility</p:attrName>
                                        </p:attrNameLst>
                                      </p:cBhvr>
                                      <p:to>
                                        <p:strVal val="visible"/>
                                      </p:to>
                                    </p:set>
                                    <p:animEffect transition="in" filter="wipe(down)">
                                      <p:cBhvr>
                                        <p:cTn id="33" dur="500"/>
                                        <p:tgtEl>
                                          <p:spTgt spid="915"/>
                                        </p:tgtEl>
                                      </p:cBhvr>
                                    </p:animEffect>
                                  </p:childTnLst>
                                </p:cTn>
                              </p:par>
                              <p:par>
                                <p:cTn id="34" presetID="1" presetClass="exit" presetSubtype="0" fill="hold" nodeType="withEffect">
                                  <p:stCondLst>
                                    <p:cond delay="0"/>
                                  </p:stCondLst>
                                  <p:childTnLst>
                                    <p:set>
                                      <p:cBhvr>
                                        <p:cTn id="35" dur="1" fill="hold">
                                          <p:stCondLst>
                                            <p:cond delay="0"/>
                                          </p:stCondLst>
                                        </p:cTn>
                                        <p:tgtEl>
                                          <p:spTgt spid="379"/>
                                        </p:tgtEl>
                                        <p:attrNameLst>
                                          <p:attrName>style.visibility</p:attrName>
                                        </p:attrNameLst>
                                      </p:cBhvr>
                                      <p:to>
                                        <p:strVal val="hidden"/>
                                      </p:to>
                                    </p:set>
                                  </p:childTnLst>
                                </p:cTn>
                              </p:par>
                              <p:par>
                                <p:cTn id="36" presetID="1" presetClass="exit" presetSubtype="0" fill="hold" nodeType="withEffect">
                                  <p:stCondLst>
                                    <p:cond delay="0"/>
                                  </p:stCondLst>
                                  <p:childTnLst>
                                    <p:set>
                                      <p:cBhvr>
                                        <p:cTn id="37" dur="1" fill="hold">
                                          <p:stCondLst>
                                            <p:cond delay="0"/>
                                          </p:stCondLst>
                                        </p:cTn>
                                        <p:tgtEl>
                                          <p:spTgt spid="290"/>
                                        </p:tgtEl>
                                        <p:attrNameLst>
                                          <p:attrName>style.visibility</p:attrName>
                                        </p:attrNameLst>
                                      </p:cBhvr>
                                      <p:to>
                                        <p:strVal val="hidden"/>
                                      </p:to>
                                    </p:set>
                                  </p:childTnLst>
                                </p:cTn>
                              </p:par>
                            </p:childTnLst>
                          </p:cTn>
                        </p:par>
                        <p:par>
                          <p:cTn id="38" fill="hold">
                            <p:stCondLst>
                              <p:cond delay="3000"/>
                            </p:stCondLst>
                            <p:childTnLst>
                              <p:par>
                                <p:cTn id="39" presetID="22" presetClass="entr" presetSubtype="4" fill="hold" nodeType="afterEffect">
                                  <p:stCondLst>
                                    <p:cond delay="0"/>
                                  </p:stCondLst>
                                  <p:childTnLst>
                                    <p:set>
                                      <p:cBhvr>
                                        <p:cTn id="40" dur="1" fill="hold">
                                          <p:stCondLst>
                                            <p:cond delay="0"/>
                                          </p:stCondLst>
                                        </p:cTn>
                                        <p:tgtEl>
                                          <p:spTgt spid="342"/>
                                        </p:tgtEl>
                                        <p:attrNameLst>
                                          <p:attrName>style.visibility</p:attrName>
                                        </p:attrNameLst>
                                      </p:cBhvr>
                                      <p:to>
                                        <p:strVal val="visible"/>
                                      </p:to>
                                    </p:set>
                                    <p:animEffect transition="in" filter="wipe(down)">
                                      <p:cBhvr>
                                        <p:cTn id="41" dur="1000"/>
                                        <p:tgtEl>
                                          <p:spTgt spid="342"/>
                                        </p:tgtEl>
                                      </p:cBhvr>
                                    </p:animEffect>
                                  </p:childTnLst>
                                </p:cTn>
                              </p:par>
                              <p:par>
                                <p:cTn id="42" presetID="1" presetClass="exit" presetSubtype="0" fill="hold" nodeType="withEffect">
                                  <p:stCondLst>
                                    <p:cond delay="0"/>
                                  </p:stCondLst>
                                  <p:childTnLst>
                                    <p:set>
                                      <p:cBhvr>
                                        <p:cTn id="43" dur="1" fill="hold">
                                          <p:stCondLst>
                                            <p:cond delay="0"/>
                                          </p:stCondLst>
                                        </p:cTn>
                                        <p:tgtEl>
                                          <p:spTgt spid="324"/>
                                        </p:tgtEl>
                                        <p:attrNameLst>
                                          <p:attrName>style.visibility</p:attrName>
                                        </p:attrNameLst>
                                      </p:cBhvr>
                                      <p:to>
                                        <p:strVal val="hidden"/>
                                      </p:to>
                                    </p:set>
                                  </p:childTnLst>
                                </p:cTn>
                              </p:par>
                            </p:childTnLst>
                          </p:cTn>
                        </p:par>
                        <p:par>
                          <p:cTn id="44" fill="hold">
                            <p:stCondLst>
                              <p:cond delay="4000"/>
                            </p:stCondLst>
                            <p:childTnLst>
                              <p:par>
                                <p:cTn id="45" presetID="9" presetClass="entr" presetSubtype="0" fill="hold" grpId="0" nodeType="afterEffect">
                                  <p:stCondLst>
                                    <p:cond delay="0"/>
                                  </p:stCondLst>
                                  <p:childTnLst>
                                    <p:set>
                                      <p:cBhvr>
                                        <p:cTn id="46" dur="1" fill="hold">
                                          <p:stCondLst>
                                            <p:cond delay="0"/>
                                          </p:stCondLst>
                                        </p:cTn>
                                        <p:tgtEl>
                                          <p:spTgt spid="383"/>
                                        </p:tgtEl>
                                        <p:attrNameLst>
                                          <p:attrName>style.visibility</p:attrName>
                                        </p:attrNameLst>
                                      </p:cBhvr>
                                      <p:to>
                                        <p:strVal val="visible"/>
                                      </p:to>
                                    </p:set>
                                    <p:animEffect transition="in" filter="dissolve">
                                      <p:cBhvr>
                                        <p:cTn id="47" dur="500"/>
                                        <p:tgtEl>
                                          <p:spTgt spid="383"/>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384">
                                            <p:txEl>
                                              <p:pRg st="4294967295" end="4294967295"/>
                                            </p:txEl>
                                          </p:spTgt>
                                        </p:tgtEl>
                                        <p:attrNameLst>
                                          <p:attrName>style.visibility</p:attrName>
                                        </p:attrNameLst>
                                      </p:cBhvr>
                                      <p:to>
                                        <p:strVal val="visible"/>
                                      </p:to>
                                    </p:set>
                                    <p:animEffect transition="in" filter="dissolve">
                                      <p:cBhvr>
                                        <p:cTn id="50" dur="500"/>
                                        <p:tgtEl>
                                          <p:spTgt spid="384">
                                            <p:txEl>
                                              <p:pRg st="4294967295" end="4294967295"/>
                                            </p:txEl>
                                          </p:spTgt>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384">
                                            <p:txEl>
                                              <p:pRg st="4294967295" end="4294967295"/>
                                            </p:txEl>
                                          </p:spTgt>
                                        </p:tgtEl>
                                        <p:attrNameLst>
                                          <p:attrName>style.visibility</p:attrName>
                                        </p:attrNameLst>
                                      </p:cBhvr>
                                      <p:to>
                                        <p:strVal val="visible"/>
                                      </p:to>
                                    </p:set>
                                    <p:animEffect transition="in" filter="dissolve">
                                      <p:cBhvr>
                                        <p:cTn id="53" dur="500"/>
                                        <p:tgtEl>
                                          <p:spTgt spid="384">
                                            <p:txEl>
                                              <p:pRg st="4294967295" end="4294967295"/>
                                            </p:txEl>
                                          </p:spTgt>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84">
                                            <p:txEl>
                                              <p:pRg st="0" end="0"/>
                                            </p:txEl>
                                          </p:spTgt>
                                        </p:tgtEl>
                                        <p:attrNameLst>
                                          <p:attrName>style.visibility</p:attrName>
                                        </p:attrNameLst>
                                      </p:cBhvr>
                                      <p:to>
                                        <p:strVal val="visible"/>
                                      </p:to>
                                    </p:set>
                                    <p:animEffect transition="in" filter="dissolve">
                                      <p:cBhvr>
                                        <p:cTn id="56" dur="500"/>
                                        <p:tgtEl>
                                          <p:spTgt spid="38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 grpId="0" build="p"/>
      <p:bldP spid="382" grpId="0" build="p"/>
      <p:bldP spid="383" grpId="0" bldLvl="0" animBg="1"/>
      <p:bldP spid="38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8480" y="1085177"/>
            <a:ext cx="7886700" cy="670967"/>
          </a:xfrm>
        </p:spPr>
        <p:txBody>
          <a:bodyPr>
            <a:normAutofit fontScale="90000"/>
          </a:bodyPr>
          <a:lstStyle/>
          <a:p>
            <a:r>
              <a:rPr lang="en-US" sz="3675" dirty="0"/>
              <a:t>A day in the life… ARP  </a:t>
            </a:r>
            <a:r>
              <a:rPr lang="en-US" sz="3000" dirty="0"/>
              <a:t>(before DNS, before HTTP)</a:t>
            </a:r>
            <a:endParaRPr lang="en-US" dirty="0"/>
          </a:p>
        </p:txBody>
      </p:sp>
      <p:sp>
        <p:nvSpPr>
          <p:cNvPr id="295" name="Freeform 3"/>
          <p:cNvSpPr/>
          <p:nvPr/>
        </p:nvSpPr>
        <p:spPr bwMode="auto">
          <a:xfrm>
            <a:off x="518903" y="2265969"/>
            <a:ext cx="2665809" cy="2065735"/>
          </a:xfrm>
          <a:custGeom>
            <a:avLst/>
            <a:gdLst>
              <a:gd name="T0" fmla="*/ 2147483647 w 2406"/>
              <a:gd name="T1" fmla="*/ 2147483647 h 958"/>
              <a:gd name="T2" fmla="*/ 2147483647 w 2406"/>
              <a:gd name="T3" fmla="*/ 2147483647 h 958"/>
              <a:gd name="T4" fmla="*/ 2147483647 w 2406"/>
              <a:gd name="T5" fmla="*/ 2147483647 h 958"/>
              <a:gd name="T6" fmla="*/ 2147483647 w 2406"/>
              <a:gd name="T7" fmla="*/ 2147483647 h 958"/>
              <a:gd name="T8" fmla="*/ 2147483647 w 2406"/>
              <a:gd name="T9" fmla="*/ 2147483647 h 958"/>
              <a:gd name="T10" fmla="*/ 2147483647 w 2406"/>
              <a:gd name="T11" fmla="*/ 2147483647 h 958"/>
              <a:gd name="T12" fmla="*/ 2147483647 w 2406"/>
              <a:gd name="T13" fmla="*/ 2147483647 h 958"/>
              <a:gd name="T14" fmla="*/ 2147483647 w 2406"/>
              <a:gd name="T15" fmla="*/ 2147483647 h 958"/>
              <a:gd name="T16" fmla="*/ 2147483647 w 2406"/>
              <a:gd name="T17" fmla="*/ 2147483647 h 958"/>
              <a:gd name="T18" fmla="*/ 2147483647 w 2406"/>
              <a:gd name="T19" fmla="*/ 2147483647 h 958"/>
              <a:gd name="T20" fmla="*/ 2147483647 w 2406"/>
              <a:gd name="T21" fmla="*/ 2147483647 h 958"/>
              <a:gd name="T22" fmla="*/ 2147483647 w 2406"/>
              <a:gd name="T23" fmla="*/ 2147483647 h 958"/>
              <a:gd name="T24" fmla="*/ 2147483647 w 2406"/>
              <a:gd name="T25" fmla="*/ 2147483647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9CE0FA"/>
          </a:solidFill>
          <a:ln>
            <a:noFill/>
          </a:ln>
        </p:spPr>
        <p:txBody>
          <a:bodyPr wrap="none" anchor="ct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327" name="Line 36"/>
          <p:cNvSpPr>
            <a:spLocks noChangeShapeType="1"/>
          </p:cNvSpPr>
          <p:nvPr/>
        </p:nvSpPr>
        <p:spPr bwMode="auto">
          <a:xfrm flipV="1">
            <a:off x="2770374" y="3069641"/>
            <a:ext cx="116681" cy="107156"/>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328" name="Line 43"/>
          <p:cNvSpPr>
            <a:spLocks noChangeShapeType="1"/>
          </p:cNvSpPr>
          <p:nvPr/>
        </p:nvSpPr>
        <p:spPr bwMode="auto">
          <a:xfrm flipV="1">
            <a:off x="1938128" y="3199419"/>
            <a:ext cx="521494" cy="0"/>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329" name="Line 44"/>
          <p:cNvSpPr>
            <a:spLocks noChangeShapeType="1"/>
          </p:cNvSpPr>
          <p:nvPr/>
        </p:nvSpPr>
        <p:spPr bwMode="auto">
          <a:xfrm flipV="1">
            <a:off x="2882293" y="2962485"/>
            <a:ext cx="103585" cy="107156"/>
          </a:xfrm>
          <a:prstGeom prst="line">
            <a:avLst/>
          </a:prstGeom>
          <a:noFill/>
          <a:ln w="9525">
            <a:solidFill>
              <a:srgbClr val="000000"/>
            </a:solidFill>
            <a:prstDash val="dash"/>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330" name="Line 48"/>
          <p:cNvSpPr>
            <a:spLocks noChangeShapeType="1"/>
          </p:cNvSpPr>
          <p:nvPr/>
        </p:nvSpPr>
        <p:spPr bwMode="auto">
          <a:xfrm flipV="1">
            <a:off x="2398899" y="3363725"/>
            <a:ext cx="384572" cy="459581"/>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349" name="Line 68"/>
          <p:cNvSpPr>
            <a:spLocks noChangeShapeType="1"/>
          </p:cNvSpPr>
          <p:nvPr/>
        </p:nvSpPr>
        <p:spPr bwMode="auto">
          <a:xfrm flipV="1">
            <a:off x="2752515" y="3923179"/>
            <a:ext cx="384011" cy="135871"/>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grpSp>
        <p:nvGrpSpPr>
          <p:cNvPr id="581" name="Group 580"/>
          <p:cNvGrpSpPr/>
          <p:nvPr/>
        </p:nvGrpSpPr>
        <p:grpSpPr>
          <a:xfrm>
            <a:off x="2315562" y="3081329"/>
            <a:ext cx="720110" cy="327501"/>
            <a:chOff x="3668110" y="2448910"/>
            <a:chExt cx="3794234" cy="2165130"/>
          </a:xfrm>
        </p:grpSpPr>
        <p:sp>
          <p:nvSpPr>
            <p:cNvPr id="582" name="Rectangle 581"/>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3" name="Freeform 582"/>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584" name="Group 583"/>
            <p:cNvGrpSpPr/>
            <p:nvPr/>
          </p:nvGrpSpPr>
          <p:grpSpPr>
            <a:xfrm>
              <a:off x="3941378" y="2603243"/>
              <a:ext cx="3202061" cy="1066110"/>
              <a:chOff x="7939341" y="3037317"/>
              <a:chExt cx="897649" cy="353919"/>
            </a:xfrm>
          </p:grpSpPr>
          <p:sp>
            <p:nvSpPr>
              <p:cNvPr id="585" name="Freeform 584"/>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6" name="Freeform 585"/>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7" name="Freeform 586"/>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8" name="Freeform 587"/>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638" name="Rectangle 37"/>
          <p:cNvSpPr>
            <a:spLocks noChangeArrowheads="1"/>
          </p:cNvSpPr>
          <p:nvPr/>
        </p:nvSpPr>
        <p:spPr bwMode="auto">
          <a:xfrm rot="5400000">
            <a:off x="1986211" y="3109695"/>
            <a:ext cx="100626" cy="19169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endParaRPr>
          </a:p>
        </p:txBody>
      </p:sp>
      <p:sp>
        <p:nvSpPr>
          <p:cNvPr id="639" name="Rectangle 37"/>
          <p:cNvSpPr>
            <a:spLocks noChangeArrowheads="1"/>
          </p:cNvSpPr>
          <p:nvPr/>
        </p:nvSpPr>
        <p:spPr bwMode="auto">
          <a:xfrm rot="5400000">
            <a:off x="2641923" y="3989493"/>
            <a:ext cx="105596" cy="134906"/>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endParaRPr>
          </a:p>
        </p:txBody>
      </p:sp>
      <p:grpSp>
        <p:nvGrpSpPr>
          <p:cNvPr id="648" name="Group 647"/>
          <p:cNvGrpSpPr/>
          <p:nvPr/>
        </p:nvGrpSpPr>
        <p:grpSpPr>
          <a:xfrm>
            <a:off x="1463153" y="2865932"/>
            <a:ext cx="681616" cy="488352"/>
            <a:chOff x="7458407" y="2414528"/>
            <a:chExt cx="509280" cy="320753"/>
          </a:xfrm>
        </p:grpSpPr>
        <p:pic>
          <p:nvPicPr>
            <p:cNvPr id="650" name="Picture 1018" descr="laptop_keyboar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1" name="Freeform 1019"/>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652" name="Picture 1020" descr="scre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3" name="Freeform 1021"/>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4" name="Freeform 1022"/>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5" name="Freeform 1023"/>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6" name="Freeform 1024"/>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7" name="Freeform 1025"/>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8" name="Freeform 1026"/>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659" name="Group 1027"/>
            <p:cNvGrpSpPr/>
            <p:nvPr/>
          </p:nvGrpSpPr>
          <p:grpSpPr bwMode="auto">
            <a:xfrm>
              <a:off x="7594735" y="2642220"/>
              <a:ext cx="98740" cy="36846"/>
              <a:chOff x="1740" y="2642"/>
              <a:chExt cx="752" cy="327"/>
            </a:xfrm>
          </p:grpSpPr>
          <p:sp>
            <p:nvSpPr>
              <p:cNvPr id="666" name="Freeform 1028"/>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7" name="Freeform 1029"/>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8" name="Freeform 1030"/>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9" name="Freeform 1031"/>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0" name="Freeform 1032"/>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1" name="Freeform 1033"/>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60" name="Freeform 1034"/>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1" name="Freeform 1035"/>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2" name="Freeform 1036"/>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3" name="Freeform 1037"/>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4" name="Freeform 1038"/>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5" name="Freeform 1039"/>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72" name="Rectangle 37"/>
          <p:cNvSpPr>
            <a:spLocks noChangeArrowheads="1"/>
          </p:cNvSpPr>
          <p:nvPr/>
        </p:nvSpPr>
        <p:spPr bwMode="auto">
          <a:xfrm rot="2603620">
            <a:off x="2342306" y="3768486"/>
            <a:ext cx="105596" cy="176645"/>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endParaRPr>
          </a:p>
        </p:txBody>
      </p:sp>
      <p:grpSp>
        <p:nvGrpSpPr>
          <p:cNvPr id="589" name="Group 588"/>
          <p:cNvGrpSpPr/>
          <p:nvPr/>
        </p:nvGrpSpPr>
        <p:grpSpPr>
          <a:xfrm>
            <a:off x="1985270" y="3872154"/>
            <a:ext cx="640374" cy="354342"/>
            <a:chOff x="7493876" y="2774731"/>
            <a:chExt cx="1481958" cy="894622"/>
          </a:xfrm>
        </p:grpSpPr>
        <p:sp>
          <p:nvSpPr>
            <p:cNvPr id="590" name="Freeform 589"/>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91" name="Oval 590"/>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92" name="Group 591"/>
            <p:cNvGrpSpPr/>
            <p:nvPr/>
          </p:nvGrpSpPr>
          <p:grpSpPr>
            <a:xfrm>
              <a:off x="7713663" y="2848339"/>
              <a:ext cx="1042107" cy="425543"/>
              <a:chOff x="7786941" y="2884917"/>
              <a:chExt cx="897649" cy="353919"/>
            </a:xfrm>
          </p:grpSpPr>
          <p:sp>
            <p:nvSpPr>
              <p:cNvPr id="593" name="Freeform 592"/>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4" name="Freeform 593"/>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5" name="Freeform 594"/>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6" name="Freeform 595"/>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2" name="TextBox 1"/>
          <p:cNvSpPr txBox="1"/>
          <p:nvPr/>
        </p:nvSpPr>
        <p:spPr>
          <a:xfrm>
            <a:off x="1896035" y="4205567"/>
            <a:ext cx="1372870" cy="561975"/>
          </a:xfrm>
          <a:prstGeom prst="rect">
            <a:avLst/>
          </a:prstGeom>
          <a:noFill/>
        </p:spPr>
        <p:txBody>
          <a:bodyPr wrap="none" rtlCol="0">
            <a:spAutoFit/>
          </a:bodyPr>
          <a:lstStyle/>
          <a:p>
            <a:pPr>
              <a:lnSpc>
                <a:spcPct val="85000"/>
              </a:lnSpc>
            </a:pPr>
            <a:r>
              <a:rPr lang="en-US" sz="1800" dirty="0"/>
              <a:t>router has </a:t>
            </a:r>
            <a:endParaRPr lang="en-US" sz="1800" dirty="0"/>
          </a:p>
          <a:p>
            <a:pPr>
              <a:lnSpc>
                <a:spcPct val="85000"/>
              </a:lnSpc>
            </a:pPr>
            <a:r>
              <a:rPr lang="en-US" sz="1800" dirty="0"/>
              <a:t>ARP server</a:t>
            </a:r>
            <a:endParaRPr lang="en-US" sz="1800" dirty="0"/>
          </a:p>
        </p:txBody>
      </p:sp>
      <p:sp>
        <p:nvSpPr>
          <p:cNvPr id="800" name="TextBox 799"/>
          <p:cNvSpPr txBox="1"/>
          <p:nvPr/>
        </p:nvSpPr>
        <p:spPr>
          <a:xfrm>
            <a:off x="1677521" y="2383490"/>
            <a:ext cx="1822450" cy="561975"/>
          </a:xfrm>
          <a:prstGeom prst="rect">
            <a:avLst/>
          </a:prstGeom>
          <a:noFill/>
        </p:spPr>
        <p:txBody>
          <a:bodyPr wrap="none" rtlCol="0">
            <a:spAutoFit/>
          </a:bodyPr>
          <a:lstStyle/>
          <a:p>
            <a:pPr>
              <a:lnSpc>
                <a:spcPct val="85000"/>
              </a:lnSpc>
            </a:pPr>
            <a:r>
              <a:rPr lang="en-US" sz="1800" dirty="0"/>
              <a:t>arriving mobile:</a:t>
            </a:r>
            <a:endParaRPr lang="en-US" sz="1800" dirty="0"/>
          </a:p>
          <a:p>
            <a:pPr>
              <a:lnSpc>
                <a:spcPct val="85000"/>
              </a:lnSpc>
            </a:pPr>
            <a:r>
              <a:rPr lang="en-US" sz="1800" dirty="0"/>
              <a:t>ARP client</a:t>
            </a:r>
            <a:endParaRPr lang="en-US" sz="1800" dirty="0"/>
          </a:p>
        </p:txBody>
      </p:sp>
      <p:grpSp>
        <p:nvGrpSpPr>
          <p:cNvPr id="915" name="Group 250"/>
          <p:cNvGrpSpPr/>
          <p:nvPr/>
        </p:nvGrpSpPr>
        <p:grpSpPr bwMode="auto">
          <a:xfrm>
            <a:off x="987308" y="1854994"/>
            <a:ext cx="760809" cy="1248966"/>
            <a:chOff x="651" y="681"/>
            <a:chExt cx="639" cy="1049"/>
          </a:xfrm>
        </p:grpSpPr>
        <p:sp>
          <p:nvSpPr>
            <p:cNvPr id="916" name="Freeform 249"/>
            <p:cNvSpPr/>
            <p:nvPr/>
          </p:nvSpPr>
          <p:spPr bwMode="auto">
            <a:xfrm>
              <a:off x="662" y="698"/>
              <a:ext cx="628" cy="1032"/>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 name="connsiteX0" fmla="*/ 8212 w 10000"/>
                <a:gd name="connsiteY0" fmla="*/ 0 h 10000"/>
                <a:gd name="connsiteX1" fmla="*/ 10000 w 10000"/>
                <a:gd name="connsiteY1" fmla="*/ 10000 h 10000"/>
                <a:gd name="connsiteX2" fmla="*/ 8311 w 10000"/>
                <a:gd name="connsiteY2" fmla="*/ 9756 h 10000"/>
                <a:gd name="connsiteX3" fmla="*/ 0 w 10000"/>
                <a:gd name="connsiteY3" fmla="*/ 8726 h 10000"/>
                <a:gd name="connsiteX4" fmla="*/ 7550 w 10000"/>
                <a:gd name="connsiteY4" fmla="*/ 8306 h 10000"/>
                <a:gd name="connsiteX5" fmla="*/ 8212 w 10000"/>
                <a:gd name="connsiteY5" fmla="*/ 0 h 10000"/>
                <a:gd name="connsiteX0-1" fmla="*/ 8212 w 10000"/>
                <a:gd name="connsiteY0-2" fmla="*/ 0 h 11424"/>
                <a:gd name="connsiteX1-3" fmla="*/ 10000 w 10000"/>
                <a:gd name="connsiteY1-4" fmla="*/ 10000 h 11424"/>
                <a:gd name="connsiteX2-5" fmla="*/ 9142 w 10000"/>
                <a:gd name="connsiteY2-6" fmla="*/ 11424 h 11424"/>
                <a:gd name="connsiteX3-7" fmla="*/ 0 w 10000"/>
                <a:gd name="connsiteY3-8" fmla="*/ 8726 h 11424"/>
                <a:gd name="connsiteX4-9" fmla="*/ 7550 w 10000"/>
                <a:gd name="connsiteY4-10" fmla="*/ 8306 h 11424"/>
                <a:gd name="connsiteX5-11" fmla="*/ 8212 w 10000"/>
                <a:gd name="connsiteY5-12" fmla="*/ 0 h 11424"/>
                <a:gd name="connsiteX0-13" fmla="*/ 8212 w 10394"/>
                <a:gd name="connsiteY0-14" fmla="*/ 0 h 11424"/>
                <a:gd name="connsiteX1-15" fmla="*/ 10394 w 10394"/>
                <a:gd name="connsiteY1-16" fmla="*/ 9298 h 11424"/>
                <a:gd name="connsiteX2-17" fmla="*/ 9142 w 10394"/>
                <a:gd name="connsiteY2-18" fmla="*/ 11424 h 11424"/>
                <a:gd name="connsiteX3-19" fmla="*/ 0 w 10394"/>
                <a:gd name="connsiteY3-20" fmla="*/ 8726 h 11424"/>
                <a:gd name="connsiteX4-21" fmla="*/ 7550 w 10394"/>
                <a:gd name="connsiteY4-22" fmla="*/ 8306 h 11424"/>
                <a:gd name="connsiteX5-23" fmla="*/ 8212 w 10394"/>
                <a:gd name="connsiteY5-24" fmla="*/ 0 h 11424"/>
                <a:gd name="connsiteX0-25" fmla="*/ 8212 w 10394"/>
                <a:gd name="connsiteY0-26" fmla="*/ 0 h 11424"/>
                <a:gd name="connsiteX1-27" fmla="*/ 10394 w 10394"/>
                <a:gd name="connsiteY1-28" fmla="*/ 9298 h 11424"/>
                <a:gd name="connsiteX2-29" fmla="*/ 9142 w 10394"/>
                <a:gd name="connsiteY2-30" fmla="*/ 11424 h 11424"/>
                <a:gd name="connsiteX3-31" fmla="*/ 0 w 10394"/>
                <a:gd name="connsiteY3-32" fmla="*/ 8726 h 11424"/>
                <a:gd name="connsiteX4-33" fmla="*/ 7550 w 10394"/>
                <a:gd name="connsiteY4-34" fmla="*/ 8306 h 11424"/>
                <a:gd name="connsiteX5-35" fmla="*/ 8212 w 10394"/>
                <a:gd name="connsiteY5-36" fmla="*/ 0 h 11424"/>
                <a:gd name="connsiteX0-37" fmla="*/ 8212 w 10394"/>
                <a:gd name="connsiteY0-38" fmla="*/ 0 h 11424"/>
                <a:gd name="connsiteX1-39" fmla="*/ 10394 w 10394"/>
                <a:gd name="connsiteY1-40" fmla="*/ 9298 h 11424"/>
                <a:gd name="connsiteX2-41" fmla="*/ 9142 w 10394"/>
                <a:gd name="connsiteY2-42" fmla="*/ 11424 h 11424"/>
                <a:gd name="connsiteX3-43" fmla="*/ 0 w 10394"/>
                <a:gd name="connsiteY3-44" fmla="*/ 8726 h 11424"/>
                <a:gd name="connsiteX4-45" fmla="*/ 7550 w 10394"/>
                <a:gd name="connsiteY4-46" fmla="*/ 8306 h 11424"/>
                <a:gd name="connsiteX5-47" fmla="*/ 8212 w 10394"/>
                <a:gd name="connsiteY5-48" fmla="*/ 0 h 114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394" h="11424">
                  <a:moveTo>
                    <a:pt x="8212" y="0"/>
                  </a:moveTo>
                  <a:cubicBezTo>
                    <a:pt x="8939" y="3099"/>
                    <a:pt x="9142" y="6462"/>
                    <a:pt x="10394" y="9298"/>
                  </a:cubicBezTo>
                  <a:lnTo>
                    <a:pt x="9142" y="11424"/>
                  </a:lnTo>
                  <a:cubicBezTo>
                    <a:pt x="6926" y="10028"/>
                    <a:pt x="3047" y="9625"/>
                    <a:pt x="0" y="8726"/>
                  </a:cubicBezTo>
                  <a:lnTo>
                    <a:pt x="7550" y="8306"/>
                  </a:lnTo>
                  <a:cubicBezTo>
                    <a:pt x="7771" y="5537"/>
                    <a:pt x="7991" y="2769"/>
                    <a:pt x="8212" y="0"/>
                  </a:cubicBezTo>
                  <a:close/>
                </a:path>
              </a:pathLst>
            </a:custGeom>
            <a:gradFill rotWithShape="1">
              <a:gsLst>
                <a:gs pos="0">
                  <a:srgbClr val="FFFFFF">
                    <a:lumMod val="50000"/>
                  </a:srgbClr>
                </a:gs>
                <a:gs pos="100000">
                  <a:srgbClr val="FFFFFF"/>
                </a:gs>
              </a:gsLst>
              <a:lin ang="7200000" scaled="0"/>
            </a:gradFill>
            <a:ln>
              <a:noFill/>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917" name="Group 248"/>
            <p:cNvGrpSpPr/>
            <p:nvPr/>
          </p:nvGrpSpPr>
          <p:grpSpPr bwMode="auto">
            <a:xfrm>
              <a:off x="651" y="681"/>
              <a:ext cx="500" cy="852"/>
              <a:chOff x="569" y="2954"/>
              <a:chExt cx="500" cy="852"/>
            </a:xfrm>
          </p:grpSpPr>
          <p:sp>
            <p:nvSpPr>
              <p:cNvPr id="918" name="Rectangle 242"/>
              <p:cNvSpPr>
                <a:spLocks noChangeArrowheads="1"/>
              </p:cNvSpPr>
              <p:nvPr/>
            </p:nvSpPr>
            <p:spPr bwMode="auto">
              <a:xfrm>
                <a:off x="576" y="2973"/>
                <a:ext cx="493" cy="790"/>
              </a:xfrm>
              <a:prstGeom prst="rect">
                <a:avLst/>
              </a:prstGeom>
              <a:solidFill>
                <a:srgbClr val="FFFFFF"/>
              </a:solidFill>
              <a:ln w="9525">
                <a:solidFill>
                  <a:srgbClr val="000000"/>
                </a:solidFill>
                <a:miter lim="800000"/>
              </a:ln>
              <a:effectLst>
                <a:outerShdw blurRad="50800" dist="38100" dir="18900000" algn="bl" rotWithShape="0">
                  <a:prstClr val="black">
                    <a:alpha val="40000"/>
                  </a:prstClr>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19" name="Text Box 241"/>
              <p:cNvSpPr txBox="1">
                <a:spLocks noChangeArrowheads="1"/>
              </p:cNvSpPr>
              <p:nvPr/>
            </p:nvSpPr>
            <p:spPr bwMode="auto">
              <a:xfrm>
                <a:off x="620" y="2954"/>
                <a:ext cx="423" cy="852"/>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DNS</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UDP</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IP</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Eth</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Phy</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20" name="Line 243"/>
              <p:cNvSpPr>
                <a:spLocks noChangeShapeType="1"/>
              </p:cNvSpPr>
              <p:nvPr/>
            </p:nvSpPr>
            <p:spPr bwMode="auto">
              <a:xfrm>
                <a:off x="578" y="3130"/>
                <a:ext cx="489"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21" name="Line 244"/>
              <p:cNvSpPr>
                <a:spLocks noChangeShapeType="1"/>
              </p:cNvSpPr>
              <p:nvPr/>
            </p:nvSpPr>
            <p:spPr bwMode="auto">
              <a:xfrm>
                <a:off x="575" y="3289"/>
                <a:ext cx="489"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22" name="Line 245"/>
              <p:cNvSpPr>
                <a:spLocks noChangeShapeType="1"/>
              </p:cNvSpPr>
              <p:nvPr/>
            </p:nvSpPr>
            <p:spPr bwMode="auto">
              <a:xfrm>
                <a:off x="572" y="3448"/>
                <a:ext cx="489"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23" name="Line 246"/>
              <p:cNvSpPr>
                <a:spLocks noChangeShapeType="1"/>
              </p:cNvSpPr>
              <p:nvPr/>
            </p:nvSpPr>
            <p:spPr bwMode="auto">
              <a:xfrm>
                <a:off x="569" y="3607"/>
                <a:ext cx="489"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grpSp>
        <p:nvGrpSpPr>
          <p:cNvPr id="3" name="Group 2"/>
          <p:cNvGrpSpPr/>
          <p:nvPr/>
        </p:nvGrpSpPr>
        <p:grpSpPr>
          <a:xfrm>
            <a:off x="1202813" y="3747601"/>
            <a:ext cx="896541" cy="603996"/>
            <a:chOff x="1603750" y="3853801"/>
            <a:chExt cx="1195388" cy="805328"/>
          </a:xfrm>
        </p:grpSpPr>
        <p:grpSp>
          <p:nvGrpSpPr>
            <p:cNvPr id="974" name="Group 342"/>
            <p:cNvGrpSpPr/>
            <p:nvPr/>
          </p:nvGrpSpPr>
          <p:grpSpPr bwMode="auto">
            <a:xfrm>
              <a:off x="1603750" y="3883240"/>
              <a:ext cx="1195388" cy="775889"/>
              <a:chOff x="934" y="2316"/>
              <a:chExt cx="753" cy="462"/>
            </a:xfrm>
          </p:grpSpPr>
          <p:sp>
            <p:nvSpPr>
              <p:cNvPr id="975" name="Freeform 334"/>
              <p:cNvSpPr/>
              <p:nvPr/>
            </p:nvSpPr>
            <p:spPr bwMode="auto">
              <a:xfrm>
                <a:off x="1424" y="2316"/>
                <a:ext cx="263" cy="441"/>
              </a:xfrm>
              <a:custGeom>
                <a:avLst/>
                <a:gdLst>
                  <a:gd name="T0" fmla="*/ 1 w 551"/>
                  <a:gd name="T1" fmla="*/ 0 h 801"/>
                  <a:gd name="T2" fmla="*/ 28 w 551"/>
                  <a:gd name="T3" fmla="*/ 402 h 801"/>
                  <a:gd name="T4" fmla="*/ 1 w 551"/>
                  <a:gd name="T5" fmla="*/ 801 h 801"/>
                  <a:gd name="T6" fmla="*/ 1 w 551"/>
                  <a:gd name="T7" fmla="*/ 535 h 801"/>
                  <a:gd name="T8" fmla="*/ 0 w 551"/>
                  <a:gd name="T9" fmla="*/ 371 h 801"/>
                  <a:gd name="T10" fmla="*/ 1 w 551"/>
                  <a:gd name="T11" fmla="*/ 0 h 801"/>
                  <a:gd name="T12" fmla="*/ 0 60000 65536"/>
                  <a:gd name="T13" fmla="*/ 0 60000 65536"/>
                  <a:gd name="T14" fmla="*/ 0 60000 65536"/>
                  <a:gd name="T15" fmla="*/ 0 60000 65536"/>
                  <a:gd name="T16" fmla="*/ 0 60000 65536"/>
                  <a:gd name="T17" fmla="*/ 0 60000 65536"/>
                  <a:gd name="connsiteX0" fmla="*/ 254 w 10000"/>
                  <a:gd name="connsiteY0" fmla="*/ 0 h 10000"/>
                  <a:gd name="connsiteX1" fmla="*/ 10000 w 10000"/>
                  <a:gd name="connsiteY1" fmla="*/ 5019 h 10000"/>
                  <a:gd name="connsiteX2" fmla="*/ 109 w 10000"/>
                  <a:gd name="connsiteY2" fmla="*/ 10000 h 10000"/>
                  <a:gd name="connsiteX3" fmla="*/ 236 w 10000"/>
                  <a:gd name="connsiteY3" fmla="*/ 6679 h 10000"/>
                  <a:gd name="connsiteX4" fmla="*/ 0 w 10000"/>
                  <a:gd name="connsiteY4" fmla="*/ 4632 h 10000"/>
                  <a:gd name="connsiteX5" fmla="*/ 254 w 10000"/>
                  <a:gd name="connsiteY5" fmla="*/ 0 h 10000"/>
                  <a:gd name="connsiteX0-1" fmla="*/ 254 w 7841"/>
                  <a:gd name="connsiteY0-2" fmla="*/ 0 h 10000"/>
                  <a:gd name="connsiteX1-3" fmla="*/ 7841 w 7841"/>
                  <a:gd name="connsiteY1-4" fmla="*/ 4764 h 10000"/>
                  <a:gd name="connsiteX2-5" fmla="*/ 109 w 7841"/>
                  <a:gd name="connsiteY2-6" fmla="*/ 10000 h 10000"/>
                  <a:gd name="connsiteX3-7" fmla="*/ 236 w 7841"/>
                  <a:gd name="connsiteY3-8" fmla="*/ 6679 h 10000"/>
                  <a:gd name="connsiteX4-9" fmla="*/ 0 w 7841"/>
                  <a:gd name="connsiteY4-10" fmla="*/ 4632 h 10000"/>
                  <a:gd name="connsiteX5-11" fmla="*/ 254 w 7841"/>
                  <a:gd name="connsiteY5-12" fmla="*/ 0 h 10000"/>
                  <a:gd name="connsiteX0-13" fmla="*/ 324 w 10000"/>
                  <a:gd name="connsiteY0-14" fmla="*/ 0 h 10000"/>
                  <a:gd name="connsiteX1-15" fmla="*/ 10000 w 10000"/>
                  <a:gd name="connsiteY1-16" fmla="*/ 4764 h 10000"/>
                  <a:gd name="connsiteX2-17" fmla="*/ 139 w 10000"/>
                  <a:gd name="connsiteY2-18" fmla="*/ 10000 h 10000"/>
                  <a:gd name="connsiteX3-19" fmla="*/ 0 w 10000"/>
                  <a:gd name="connsiteY3-20" fmla="*/ 4632 h 10000"/>
                  <a:gd name="connsiteX4-21" fmla="*/ 324 w 10000"/>
                  <a:gd name="connsiteY4-22"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324" y="0"/>
                    </a:moveTo>
                    <a:cubicBezTo>
                      <a:pt x="3883" y="2374"/>
                      <a:pt x="5856" y="3091"/>
                      <a:pt x="10000" y="4764"/>
                    </a:cubicBezTo>
                    <a:lnTo>
                      <a:pt x="139" y="10000"/>
                    </a:lnTo>
                    <a:cubicBezTo>
                      <a:pt x="93" y="8211"/>
                      <a:pt x="46" y="6421"/>
                      <a:pt x="0" y="4632"/>
                    </a:cubicBezTo>
                    <a:lnTo>
                      <a:pt x="324" y="0"/>
                    </a:lnTo>
                    <a:close/>
                  </a:path>
                </a:pathLst>
              </a:custGeom>
              <a:gradFill rotWithShape="1">
                <a:gsLst>
                  <a:gs pos="0">
                    <a:srgbClr val="FFFFFF">
                      <a:lumMod val="75000"/>
                    </a:srgbClr>
                  </a:gs>
                  <a:gs pos="100000">
                    <a:srgbClr val="FFFFFF"/>
                  </a:gs>
                </a:gsLst>
                <a:lin ang="2700000" scaled="1"/>
              </a:gradFill>
              <a:ln>
                <a:noFill/>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976" name="Group 335"/>
              <p:cNvGrpSpPr/>
              <p:nvPr/>
            </p:nvGrpSpPr>
            <p:grpSpPr bwMode="auto">
              <a:xfrm>
                <a:off x="934" y="2412"/>
                <a:ext cx="497" cy="366"/>
                <a:chOff x="572" y="3425"/>
                <a:chExt cx="497" cy="366"/>
              </a:xfrm>
            </p:grpSpPr>
            <p:sp>
              <p:nvSpPr>
                <p:cNvPr id="977" name="Rectangle 336"/>
                <p:cNvSpPr>
                  <a:spLocks noChangeArrowheads="1"/>
                </p:cNvSpPr>
                <p:nvPr/>
              </p:nvSpPr>
              <p:spPr bwMode="auto">
                <a:xfrm>
                  <a:off x="576" y="3446"/>
                  <a:ext cx="493" cy="317"/>
                </a:xfrm>
                <a:prstGeom prst="rect">
                  <a:avLst/>
                </a:prstGeom>
                <a:solidFill>
                  <a:srgbClr val="FFFFFF"/>
                </a:solidFill>
                <a:ln w="9525">
                  <a:solidFill>
                    <a:srgbClr val="000000"/>
                  </a:solidFill>
                  <a:miter lim="800000"/>
                </a:ln>
                <a:effectLst>
                  <a:outerShdw blurRad="50800" dist="38100" dir="18900000" algn="bl" rotWithShape="0">
                    <a:prstClr val="black">
                      <a:alpha val="40000"/>
                    </a:prstClr>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78" name="Text Box 337"/>
                <p:cNvSpPr txBox="1">
                  <a:spLocks noChangeArrowheads="1"/>
                </p:cNvSpPr>
                <p:nvPr/>
              </p:nvSpPr>
              <p:spPr bwMode="auto">
                <a:xfrm>
                  <a:off x="628" y="3425"/>
                  <a:ext cx="374" cy="366"/>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Eth</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Phy</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81" name="Line 340"/>
                <p:cNvSpPr>
                  <a:spLocks noChangeShapeType="1"/>
                </p:cNvSpPr>
                <p:nvPr/>
              </p:nvSpPr>
              <p:spPr bwMode="auto">
                <a:xfrm>
                  <a:off x="572" y="3448"/>
                  <a:ext cx="489"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82" name="Line 341"/>
                <p:cNvSpPr>
                  <a:spLocks noChangeShapeType="1"/>
                </p:cNvSpPr>
                <p:nvPr/>
              </p:nvSpPr>
              <p:spPr bwMode="auto">
                <a:xfrm>
                  <a:off x="575" y="3607"/>
                  <a:ext cx="489"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grpSp>
          <p:nvGrpSpPr>
            <p:cNvPr id="202" name="Group 252"/>
            <p:cNvGrpSpPr/>
            <p:nvPr/>
          </p:nvGrpSpPr>
          <p:grpSpPr bwMode="auto">
            <a:xfrm>
              <a:off x="1610474" y="3853801"/>
              <a:ext cx="850900" cy="290513"/>
              <a:chOff x="187" y="1352"/>
              <a:chExt cx="536" cy="183"/>
            </a:xfrm>
          </p:grpSpPr>
          <p:sp>
            <p:nvSpPr>
              <p:cNvPr id="203" name="Rectangle 253"/>
              <p:cNvSpPr>
                <a:spLocks noChangeArrowheads="1"/>
              </p:cNvSpPr>
              <p:nvPr/>
            </p:nvSpPr>
            <p:spPr bwMode="auto">
              <a:xfrm>
                <a:off x="187" y="1365"/>
                <a:ext cx="492" cy="141"/>
              </a:xfrm>
              <a:prstGeom prst="rect">
                <a:avLst/>
              </a:prstGeom>
              <a:solidFill>
                <a:schemeClr val="bg1"/>
              </a:solidFill>
              <a:ln w="9525">
                <a:solidFill>
                  <a:schemeClr val="tx1"/>
                </a:solidFill>
                <a:miter lim="800000"/>
              </a:ln>
              <a:effectLst>
                <a:outerShdw blurRad="50800" dist="38100" dir="18900000" algn="bl" rotWithShape="0">
                  <a:prstClr val="black">
                    <a:alpha val="40000"/>
                  </a:prstClr>
                </a:outerShdw>
              </a:effectLst>
            </p:spPr>
            <p:txBody>
              <a:bodyPr wrap="none" anchor="ctr"/>
              <a:lstStyle/>
              <a:p>
                <a:pPr>
                  <a:defRPr/>
                </a:pPr>
                <a:endParaRPr lang="en-US" sz="1800" dirty="0">
                  <a:solidFill>
                    <a:srgbClr val="000000"/>
                  </a:solidFill>
                  <a:cs typeface="+mn-cs"/>
                </a:endParaRPr>
              </a:p>
            </p:txBody>
          </p:sp>
          <p:sp>
            <p:nvSpPr>
              <p:cNvPr id="204" name="Text Box 254"/>
              <p:cNvSpPr txBox="1">
                <a:spLocks noChangeArrowheads="1"/>
              </p:cNvSpPr>
              <p:nvPr/>
            </p:nvSpPr>
            <p:spPr bwMode="auto">
              <a:xfrm>
                <a:off x="212" y="1352"/>
                <a:ext cx="511" cy="183"/>
              </a:xfrm>
              <a:prstGeom prst="rect">
                <a:avLst/>
              </a:prstGeom>
              <a:noFill/>
              <a:ln>
                <a:noFill/>
              </a:ln>
              <a:effectLst/>
            </p:spPr>
            <p:txBody>
              <a:bodyPr wrap="squar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a:defRPr/>
                </a:pPr>
                <a:r>
                  <a:rPr lang="en-US" sz="750" i="0" dirty="0">
                    <a:solidFill>
                      <a:srgbClr val="000000"/>
                    </a:solidFill>
                    <a:latin typeface="Arial" panose="020B0604020202020204" pitchFamily="34" charset="0"/>
                    <a:cs typeface="+mn-cs"/>
                  </a:rPr>
                  <a:t>   </a:t>
                </a:r>
                <a:r>
                  <a:rPr lang="en-US" sz="825" i="0" dirty="0">
                    <a:solidFill>
                      <a:srgbClr val="000000"/>
                    </a:solidFill>
                    <a:latin typeface="Arial" panose="020B0604020202020204" pitchFamily="34" charset="0"/>
                    <a:cs typeface="+mn-cs"/>
                  </a:rPr>
                  <a:t>ARP</a:t>
                </a:r>
                <a:endParaRPr lang="en-US" sz="750" i="0" dirty="0">
                  <a:solidFill>
                    <a:srgbClr val="000000"/>
                  </a:solidFill>
                  <a:latin typeface="Arial" panose="020B0604020202020204" pitchFamily="34" charset="0"/>
                  <a:cs typeface="+mn-cs"/>
                </a:endParaRPr>
              </a:p>
            </p:txBody>
          </p:sp>
        </p:grpSp>
      </p:grpSp>
      <p:grpSp>
        <p:nvGrpSpPr>
          <p:cNvPr id="767" name="Group 248"/>
          <p:cNvGrpSpPr/>
          <p:nvPr/>
        </p:nvGrpSpPr>
        <p:grpSpPr bwMode="auto">
          <a:xfrm>
            <a:off x="1954517" y="3751028"/>
            <a:ext cx="269081" cy="467916"/>
            <a:chOff x="4140" y="429"/>
            <a:chExt cx="1425" cy="2396"/>
          </a:xfrm>
        </p:grpSpPr>
        <p:sp>
          <p:nvSpPr>
            <p:cNvPr id="768" name="Freeform 148"/>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69" name="Rectangle 149"/>
            <p:cNvSpPr>
              <a:spLocks noChangeArrowheads="1"/>
            </p:cNvSpPr>
            <p:nvPr/>
          </p:nvSpPr>
          <p:spPr bwMode="auto">
            <a:xfrm>
              <a:off x="4203" y="429"/>
              <a:ext cx="1053" cy="2286"/>
            </a:xfrm>
            <a:prstGeom prst="rect">
              <a:avLst/>
            </a:prstGeom>
            <a:gradFill rotWithShape="1">
              <a:gsLst>
                <a:gs pos="0">
                  <a:srgbClr val="292929"/>
                </a:gs>
                <a:gs pos="100000">
                  <a:srgbClr val="808080"/>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70" name="Freeform 150"/>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71" name="Freeform 151"/>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72" name="Rectangle 152"/>
            <p:cNvSpPr>
              <a:spLocks noChangeArrowheads="1"/>
            </p:cNvSpPr>
            <p:nvPr/>
          </p:nvSpPr>
          <p:spPr bwMode="auto">
            <a:xfrm>
              <a:off x="4209" y="691"/>
              <a:ext cx="599" cy="49"/>
            </a:xfrm>
            <a:prstGeom prst="rect">
              <a:avLst/>
            </a:prstGeom>
            <a:solidFill>
              <a:srgbClr val="000000"/>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773" name="Group 153"/>
            <p:cNvGrpSpPr/>
            <p:nvPr/>
          </p:nvGrpSpPr>
          <p:grpSpPr bwMode="auto">
            <a:xfrm>
              <a:off x="4749" y="668"/>
              <a:ext cx="581" cy="145"/>
              <a:chOff x="614" y="2568"/>
              <a:chExt cx="725" cy="139"/>
            </a:xfrm>
          </p:grpSpPr>
          <p:sp>
            <p:nvSpPr>
              <p:cNvPr id="798" name="AutoShape 154"/>
              <p:cNvSpPr>
                <a:spLocks noChangeArrowheads="1"/>
              </p:cNvSpPr>
              <p:nvPr/>
            </p:nvSpPr>
            <p:spPr bwMode="auto">
              <a:xfrm>
                <a:off x="617" y="2567"/>
                <a:ext cx="724" cy="140"/>
              </a:xfrm>
              <a:prstGeom prst="roundRect">
                <a:avLst>
                  <a:gd name="adj" fmla="val 50000"/>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99" name="AutoShape 155"/>
              <p:cNvSpPr>
                <a:spLocks noChangeArrowheads="1"/>
              </p:cNvSpPr>
              <p:nvPr/>
            </p:nvSpPr>
            <p:spPr bwMode="auto">
              <a:xfrm>
                <a:off x="633" y="2584"/>
                <a:ext cx="692"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774" name="Rectangle 156"/>
            <p:cNvSpPr>
              <a:spLocks noChangeArrowheads="1"/>
            </p:cNvSpPr>
            <p:nvPr/>
          </p:nvSpPr>
          <p:spPr bwMode="auto">
            <a:xfrm>
              <a:off x="4222" y="1020"/>
              <a:ext cx="599" cy="43"/>
            </a:xfrm>
            <a:prstGeom prst="rect">
              <a:avLst/>
            </a:prstGeom>
            <a:solidFill>
              <a:srgbClr val="000000"/>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775" name="Group 157"/>
            <p:cNvGrpSpPr/>
            <p:nvPr/>
          </p:nvGrpSpPr>
          <p:grpSpPr bwMode="auto">
            <a:xfrm>
              <a:off x="4747" y="994"/>
              <a:ext cx="581" cy="134"/>
              <a:chOff x="614" y="2568"/>
              <a:chExt cx="725" cy="139"/>
            </a:xfrm>
          </p:grpSpPr>
          <p:sp>
            <p:nvSpPr>
              <p:cNvPr id="796" name="AutoShape 158"/>
              <p:cNvSpPr>
                <a:spLocks noChangeArrowheads="1"/>
              </p:cNvSpPr>
              <p:nvPr/>
            </p:nvSpPr>
            <p:spPr bwMode="auto">
              <a:xfrm>
                <a:off x="612" y="2570"/>
                <a:ext cx="724" cy="139"/>
              </a:xfrm>
              <a:prstGeom prst="roundRect">
                <a:avLst>
                  <a:gd name="adj" fmla="val 50000"/>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97" name="AutoShape 159"/>
              <p:cNvSpPr>
                <a:spLocks noChangeArrowheads="1"/>
              </p:cNvSpPr>
              <p:nvPr/>
            </p:nvSpPr>
            <p:spPr bwMode="auto">
              <a:xfrm>
                <a:off x="628" y="2589"/>
                <a:ext cx="692"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776" name="Rectangle 160"/>
            <p:cNvSpPr>
              <a:spLocks noChangeArrowheads="1"/>
            </p:cNvSpPr>
            <p:nvPr/>
          </p:nvSpPr>
          <p:spPr bwMode="auto">
            <a:xfrm>
              <a:off x="4216" y="1356"/>
              <a:ext cx="599" cy="49"/>
            </a:xfrm>
            <a:prstGeom prst="rect">
              <a:avLst/>
            </a:prstGeom>
            <a:solidFill>
              <a:srgbClr val="000000"/>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77" name="Rectangle 161"/>
            <p:cNvSpPr>
              <a:spLocks noChangeArrowheads="1"/>
            </p:cNvSpPr>
            <p:nvPr/>
          </p:nvSpPr>
          <p:spPr bwMode="auto">
            <a:xfrm>
              <a:off x="4228" y="1654"/>
              <a:ext cx="593" cy="49"/>
            </a:xfrm>
            <a:prstGeom prst="rect">
              <a:avLst/>
            </a:prstGeom>
            <a:solidFill>
              <a:srgbClr val="000000"/>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778" name="Group 162"/>
            <p:cNvGrpSpPr/>
            <p:nvPr/>
          </p:nvGrpSpPr>
          <p:grpSpPr bwMode="auto">
            <a:xfrm>
              <a:off x="4735" y="1627"/>
              <a:ext cx="582" cy="151"/>
              <a:chOff x="614" y="2568"/>
              <a:chExt cx="725" cy="139"/>
            </a:xfrm>
          </p:grpSpPr>
          <p:sp>
            <p:nvSpPr>
              <p:cNvPr id="794" name="AutoShape 163"/>
              <p:cNvSpPr>
                <a:spLocks noChangeArrowheads="1"/>
              </p:cNvSpPr>
              <p:nvPr/>
            </p:nvSpPr>
            <p:spPr bwMode="auto">
              <a:xfrm>
                <a:off x="611" y="2576"/>
                <a:ext cx="730" cy="129"/>
              </a:xfrm>
              <a:prstGeom prst="roundRect">
                <a:avLst>
                  <a:gd name="adj" fmla="val 50000"/>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95" name="AutoShape 164"/>
              <p:cNvSpPr>
                <a:spLocks noChangeArrowheads="1"/>
              </p:cNvSpPr>
              <p:nvPr/>
            </p:nvSpPr>
            <p:spPr bwMode="auto">
              <a:xfrm>
                <a:off x="627" y="2588"/>
                <a:ext cx="699"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779" name="Freeform 165"/>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780" name="Group 166"/>
            <p:cNvGrpSpPr/>
            <p:nvPr/>
          </p:nvGrpSpPr>
          <p:grpSpPr bwMode="auto">
            <a:xfrm>
              <a:off x="4739" y="1327"/>
              <a:ext cx="582" cy="139"/>
              <a:chOff x="614" y="2568"/>
              <a:chExt cx="725" cy="139"/>
            </a:xfrm>
          </p:grpSpPr>
          <p:sp>
            <p:nvSpPr>
              <p:cNvPr id="792" name="AutoShape 167"/>
              <p:cNvSpPr>
                <a:spLocks noChangeArrowheads="1"/>
              </p:cNvSpPr>
              <p:nvPr/>
            </p:nvSpPr>
            <p:spPr bwMode="auto">
              <a:xfrm>
                <a:off x="614" y="2566"/>
                <a:ext cx="723" cy="140"/>
              </a:xfrm>
              <a:prstGeom prst="roundRect">
                <a:avLst>
                  <a:gd name="adj" fmla="val 50000"/>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93" name="AutoShape 168"/>
              <p:cNvSpPr>
                <a:spLocks noChangeArrowheads="1"/>
              </p:cNvSpPr>
              <p:nvPr/>
            </p:nvSpPr>
            <p:spPr bwMode="auto">
              <a:xfrm>
                <a:off x="630" y="2585"/>
                <a:ext cx="691" cy="10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781" name="Rectangle 169"/>
            <p:cNvSpPr>
              <a:spLocks noChangeArrowheads="1"/>
            </p:cNvSpPr>
            <p:nvPr/>
          </p:nvSpPr>
          <p:spPr bwMode="auto">
            <a:xfrm>
              <a:off x="5250" y="429"/>
              <a:ext cx="69" cy="2286"/>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82" name="Freeform 170"/>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83" name="Freeform 171"/>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84" name="Oval 172"/>
            <p:cNvSpPr>
              <a:spLocks noChangeArrowheads="1"/>
            </p:cNvSpPr>
            <p:nvPr/>
          </p:nvSpPr>
          <p:spPr bwMode="auto">
            <a:xfrm>
              <a:off x="5515" y="2612"/>
              <a:ext cx="50" cy="98"/>
            </a:xfrm>
            <a:prstGeom prst="ellipse">
              <a:avLst/>
            </a:prstGeom>
            <a:solidFill>
              <a:srgbClr val="333333"/>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85" name="Freeform 173"/>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86" name="AutoShape 174"/>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87" name="AutoShape 175"/>
            <p:cNvSpPr>
              <a:spLocks noChangeArrowheads="1"/>
            </p:cNvSpPr>
            <p:nvPr/>
          </p:nvSpPr>
          <p:spPr bwMode="auto">
            <a:xfrm>
              <a:off x="4203" y="2709"/>
              <a:ext cx="1072" cy="85"/>
            </a:xfrm>
            <a:prstGeom prst="roundRect">
              <a:avLst>
                <a:gd name="adj" fmla="val 50000"/>
              </a:avLst>
            </a:prstGeom>
            <a:gradFill rotWithShape="1">
              <a:gsLst>
                <a:gs pos="0">
                  <a:srgbClr val="000000"/>
                </a:gs>
                <a:gs pos="100000">
                  <a:srgbClr val="808080"/>
                </a:gs>
              </a:gsLst>
              <a:lin ang="0" scaled="1"/>
            </a:gradFill>
            <a:ln w="9525">
              <a:solidFill>
                <a:srgbClr val="000000"/>
              </a:solidFill>
              <a:rou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88" name="Oval 176"/>
            <p:cNvSpPr>
              <a:spLocks noChangeArrowheads="1"/>
            </p:cNvSpPr>
            <p:nvPr/>
          </p:nvSpPr>
          <p:spPr bwMode="auto">
            <a:xfrm>
              <a:off x="4310" y="2386"/>
              <a:ext cx="158" cy="140"/>
            </a:xfrm>
            <a:prstGeom prst="ellipse">
              <a:avLst/>
            </a:prstGeom>
            <a:solidFill>
              <a:srgbClr val="33CC33"/>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89" name="Oval 177"/>
            <p:cNvSpPr>
              <a:spLocks noChangeArrowheads="1"/>
            </p:cNvSpPr>
            <p:nvPr/>
          </p:nvSpPr>
          <p:spPr bwMode="auto">
            <a:xfrm>
              <a:off x="4487" y="2386"/>
              <a:ext cx="158" cy="140"/>
            </a:xfrm>
            <a:prstGeom prst="ellipse">
              <a:avLst/>
            </a:prstGeom>
            <a:solidFill>
              <a:srgbClr val="FF0000"/>
            </a:solidFill>
            <a:ln>
              <a:noFill/>
            </a:ln>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endParaRPr>
            </a:p>
          </p:txBody>
        </p:sp>
        <p:sp>
          <p:nvSpPr>
            <p:cNvPr id="790" name="Oval 178"/>
            <p:cNvSpPr>
              <a:spLocks noChangeArrowheads="1"/>
            </p:cNvSpPr>
            <p:nvPr/>
          </p:nvSpPr>
          <p:spPr bwMode="auto">
            <a:xfrm>
              <a:off x="4663" y="2380"/>
              <a:ext cx="158" cy="140"/>
            </a:xfrm>
            <a:prstGeom prst="ellipse">
              <a:avLst/>
            </a:prstGeom>
            <a:solidFill>
              <a:srgbClr val="33CC33"/>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91" name="Rectangle 179"/>
            <p:cNvSpPr>
              <a:spLocks noChangeArrowheads="1"/>
            </p:cNvSpPr>
            <p:nvPr/>
          </p:nvSpPr>
          <p:spPr bwMode="auto">
            <a:xfrm>
              <a:off x="5061" y="1837"/>
              <a:ext cx="88" cy="756"/>
            </a:xfrm>
            <a:prstGeom prst="rect">
              <a:avLst/>
            </a:prstGeom>
            <a:solidFill>
              <a:srgbClr val="292929"/>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402" name="Rectangle 3"/>
          <p:cNvSpPr txBox="1">
            <a:spLocks noChangeArrowheads="1"/>
          </p:cNvSpPr>
          <p:nvPr/>
        </p:nvSpPr>
        <p:spPr bwMode="auto">
          <a:xfrm>
            <a:off x="4072253" y="1895405"/>
            <a:ext cx="4742294" cy="946547"/>
          </a:xfrm>
          <a:prstGeom prst="rect">
            <a:avLst/>
          </a:prstGeom>
          <a:noFill/>
          <a:ln>
            <a:noFill/>
          </a:ln>
        </p:spPr>
        <p:txBody>
          <a:bodyPr vert="horz" wrap="square" lIns="68580" tIns="34290" rIns="68580" bIns="34290" numCol="1" anchor="t" anchorCtr="0" compatLnSpc="1"/>
          <a:lstStyle>
            <a:lvl1pPr marL="342900" indent="-342900" algn="l" rtl="0" eaLnBrk="0" fontAlgn="base" hangingPunct="0">
              <a:lnSpc>
                <a:spcPct val="85000"/>
              </a:lnSpc>
              <a:spcBef>
                <a:spcPct val="20000"/>
              </a:spcBef>
              <a:spcAft>
                <a:spcPct val="0"/>
              </a:spcAft>
              <a:buClr>
                <a:srgbClr val="000099"/>
              </a:buClr>
              <a:buSzPct val="100000"/>
              <a:buFont typeface="Wingdings" panose="05000000000000000000" pitchFamily="2" charset="2"/>
              <a:buChar char="§"/>
              <a:defRPr sz="2800">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lnSpc>
                <a:spcPct val="85000"/>
              </a:lnSpc>
              <a:spcBef>
                <a:spcPct val="20000"/>
              </a:spcBef>
              <a:spcAft>
                <a:spcPct val="0"/>
              </a:spcAft>
              <a:buClr>
                <a:srgbClr val="000099"/>
              </a:buClr>
              <a:buFont typeface="Arial" panose="020B0604020202020204"/>
              <a:buChar char="•"/>
              <a:defRPr sz="24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defRPr/>
            </a:pPr>
            <a:r>
              <a:rPr lang="en-US" sz="1800" kern="0" dirty="0">
                <a:cs typeface="+mn-cs"/>
              </a:rPr>
              <a:t>before sending </a:t>
            </a:r>
            <a:r>
              <a:rPr lang="en-US" sz="1800" kern="0" dirty="0">
                <a:solidFill>
                  <a:srgbClr val="C00000"/>
                </a:solidFill>
                <a:cs typeface="+mn-cs"/>
              </a:rPr>
              <a:t>HTTP</a:t>
            </a:r>
            <a:r>
              <a:rPr lang="en-US" sz="1800" b="1" i="1" kern="0" dirty="0">
                <a:solidFill>
                  <a:srgbClr val="C00000"/>
                </a:solidFill>
                <a:cs typeface="+mn-cs"/>
              </a:rPr>
              <a:t> </a:t>
            </a:r>
            <a:r>
              <a:rPr lang="en-US" sz="1800" kern="0" dirty="0">
                <a:cs typeface="+mn-cs"/>
              </a:rPr>
              <a:t>request, need IP address of </a:t>
            </a:r>
            <a:r>
              <a:rPr lang="en-US" sz="1800" kern="0" dirty="0" err="1">
                <a:cs typeface="+mn-cs"/>
              </a:rPr>
              <a:t>www.google.com</a:t>
            </a:r>
            <a:r>
              <a:rPr lang="en-US" sz="1800" kern="0" dirty="0">
                <a:cs typeface="+mn-cs"/>
              </a:rPr>
              <a:t>:  </a:t>
            </a:r>
            <a:r>
              <a:rPr lang="en-US" sz="1800" kern="0" dirty="0">
                <a:solidFill>
                  <a:srgbClr val="C00000"/>
                </a:solidFill>
                <a:cs typeface="+mn-cs"/>
              </a:rPr>
              <a:t>DNS</a:t>
            </a:r>
            <a:endParaRPr lang="en-US" sz="1800" kern="0" dirty="0">
              <a:solidFill>
                <a:srgbClr val="C00000"/>
              </a:solidFill>
              <a:cs typeface="+mn-cs"/>
            </a:endParaRPr>
          </a:p>
        </p:txBody>
      </p:sp>
      <p:grpSp>
        <p:nvGrpSpPr>
          <p:cNvPr id="404" name="Group 276"/>
          <p:cNvGrpSpPr/>
          <p:nvPr/>
        </p:nvGrpSpPr>
        <p:grpSpPr bwMode="auto">
          <a:xfrm>
            <a:off x="141685" y="1916837"/>
            <a:ext cx="582216" cy="657225"/>
            <a:chOff x="177" y="729"/>
            <a:chExt cx="489" cy="552"/>
          </a:xfrm>
        </p:grpSpPr>
        <p:grpSp>
          <p:nvGrpSpPr>
            <p:cNvPr id="405" name="Group 54"/>
            <p:cNvGrpSpPr/>
            <p:nvPr/>
          </p:nvGrpSpPr>
          <p:grpSpPr bwMode="auto">
            <a:xfrm>
              <a:off x="343" y="732"/>
              <a:ext cx="322" cy="173"/>
              <a:chOff x="844" y="3337"/>
              <a:chExt cx="322" cy="173"/>
            </a:xfrm>
          </p:grpSpPr>
          <p:sp>
            <p:nvSpPr>
              <p:cNvPr id="423" name="Rectangle 55"/>
              <p:cNvSpPr>
                <a:spLocks noChangeArrowheads="1"/>
              </p:cNvSpPr>
              <p:nvPr/>
            </p:nvSpPr>
            <p:spPr bwMode="auto">
              <a:xfrm>
                <a:off x="889" y="3370"/>
                <a:ext cx="245" cy="86"/>
              </a:xfrm>
              <a:prstGeom prst="rect">
                <a:avLst/>
              </a:prstGeom>
              <a:solidFill>
                <a:srgbClr val="FF0000"/>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424" name="Text Box 56"/>
              <p:cNvSpPr txBox="1">
                <a:spLocks noChangeArrowheads="1"/>
              </p:cNvSpPr>
              <p:nvPr/>
            </p:nvSpPr>
            <p:spPr bwMode="auto">
              <a:xfrm>
                <a:off x="844" y="3337"/>
                <a:ext cx="322"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rPr>
                  <a:t>DNS</a:t>
                </a:r>
                <a:endPar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endParaRPr>
              </a:p>
            </p:txBody>
          </p:sp>
        </p:grpSp>
        <p:grpSp>
          <p:nvGrpSpPr>
            <p:cNvPr id="406" name="Group 59"/>
            <p:cNvGrpSpPr/>
            <p:nvPr/>
          </p:nvGrpSpPr>
          <p:grpSpPr bwMode="auto">
            <a:xfrm>
              <a:off x="290" y="874"/>
              <a:ext cx="376" cy="173"/>
              <a:chOff x="740" y="3209"/>
              <a:chExt cx="376" cy="173"/>
            </a:xfrm>
          </p:grpSpPr>
          <p:grpSp>
            <p:nvGrpSpPr>
              <p:cNvPr id="418" name="Group 60"/>
              <p:cNvGrpSpPr/>
              <p:nvPr/>
            </p:nvGrpSpPr>
            <p:grpSpPr bwMode="auto">
              <a:xfrm>
                <a:off x="794" y="3209"/>
                <a:ext cx="322" cy="173"/>
                <a:chOff x="844" y="3337"/>
                <a:chExt cx="322" cy="173"/>
              </a:xfrm>
            </p:grpSpPr>
            <p:sp>
              <p:nvSpPr>
                <p:cNvPr id="421" name="Rectangle 61"/>
                <p:cNvSpPr>
                  <a:spLocks noChangeArrowheads="1"/>
                </p:cNvSpPr>
                <p:nvPr/>
              </p:nvSpPr>
              <p:spPr bwMode="auto">
                <a:xfrm>
                  <a:off x="889" y="3370"/>
                  <a:ext cx="245" cy="86"/>
                </a:xfrm>
                <a:prstGeom prst="rect">
                  <a:avLst/>
                </a:prstGeom>
                <a:solidFill>
                  <a:srgbClr val="FF0000"/>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422" name="Text Box 62"/>
                <p:cNvSpPr txBox="1">
                  <a:spLocks noChangeArrowheads="1"/>
                </p:cNvSpPr>
                <p:nvPr/>
              </p:nvSpPr>
              <p:spPr bwMode="auto">
                <a:xfrm>
                  <a:off x="844" y="3337"/>
                  <a:ext cx="322"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rPr>
                    <a:t>DNS</a:t>
                  </a:r>
                  <a:endPar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endParaRPr>
                </a:p>
              </p:txBody>
            </p:sp>
          </p:grpSp>
          <p:sp>
            <p:nvSpPr>
              <p:cNvPr id="419" name="Rectangle 63"/>
              <p:cNvSpPr>
                <a:spLocks noChangeArrowheads="1"/>
              </p:cNvSpPr>
              <p:nvPr/>
            </p:nvSpPr>
            <p:spPr bwMode="auto">
              <a:xfrm>
                <a:off x="750" y="3244"/>
                <a:ext cx="88" cy="82"/>
              </a:xfrm>
              <a:prstGeom prst="rect">
                <a:avLst/>
              </a:prstGeom>
              <a:solidFill>
                <a:srgbClr val="00CC99"/>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420" name="Rectangle 64"/>
              <p:cNvSpPr>
                <a:spLocks noChangeArrowheads="1"/>
              </p:cNvSpPr>
              <p:nvPr/>
            </p:nvSpPr>
            <p:spPr bwMode="auto">
              <a:xfrm>
                <a:off x="740" y="3238"/>
                <a:ext cx="354" cy="94"/>
              </a:xfrm>
              <a:prstGeom prst="rect">
                <a:avLst/>
              </a:prstGeom>
              <a:noFill/>
              <a:ln w="9525">
                <a:solidFill>
                  <a:srgbClr val="00CC99"/>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407" name="Group 65"/>
            <p:cNvGrpSpPr/>
            <p:nvPr/>
          </p:nvGrpSpPr>
          <p:grpSpPr bwMode="auto">
            <a:xfrm>
              <a:off x="290" y="1022"/>
              <a:ext cx="376" cy="173"/>
              <a:chOff x="836" y="3305"/>
              <a:chExt cx="376" cy="173"/>
            </a:xfrm>
          </p:grpSpPr>
          <p:grpSp>
            <p:nvGrpSpPr>
              <p:cNvPr id="412" name="Group 66"/>
              <p:cNvGrpSpPr/>
              <p:nvPr/>
            </p:nvGrpSpPr>
            <p:grpSpPr bwMode="auto">
              <a:xfrm>
                <a:off x="890" y="3305"/>
                <a:ext cx="322" cy="173"/>
                <a:chOff x="844" y="3337"/>
                <a:chExt cx="322" cy="173"/>
              </a:xfrm>
            </p:grpSpPr>
            <p:sp>
              <p:nvSpPr>
                <p:cNvPr id="416" name="Rectangle 67"/>
                <p:cNvSpPr>
                  <a:spLocks noChangeArrowheads="1"/>
                </p:cNvSpPr>
                <p:nvPr/>
              </p:nvSpPr>
              <p:spPr bwMode="auto">
                <a:xfrm>
                  <a:off x="889" y="3370"/>
                  <a:ext cx="245" cy="86"/>
                </a:xfrm>
                <a:prstGeom prst="rect">
                  <a:avLst/>
                </a:prstGeom>
                <a:solidFill>
                  <a:srgbClr val="FF0000"/>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417" name="Text Box 68"/>
                <p:cNvSpPr txBox="1">
                  <a:spLocks noChangeArrowheads="1"/>
                </p:cNvSpPr>
                <p:nvPr/>
              </p:nvSpPr>
              <p:spPr bwMode="auto">
                <a:xfrm>
                  <a:off x="844" y="3337"/>
                  <a:ext cx="322"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rPr>
                    <a:t>DNS</a:t>
                  </a:r>
                  <a:endPar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endParaRPr>
                </a:p>
              </p:txBody>
            </p:sp>
          </p:grpSp>
          <p:grpSp>
            <p:nvGrpSpPr>
              <p:cNvPr id="413" name="Group 69"/>
              <p:cNvGrpSpPr/>
              <p:nvPr/>
            </p:nvGrpSpPr>
            <p:grpSpPr bwMode="auto">
              <a:xfrm>
                <a:off x="836" y="3334"/>
                <a:ext cx="354" cy="94"/>
                <a:chOff x="836" y="3334"/>
                <a:chExt cx="354" cy="94"/>
              </a:xfrm>
            </p:grpSpPr>
            <p:sp>
              <p:nvSpPr>
                <p:cNvPr id="414" name="Rectangle 70"/>
                <p:cNvSpPr>
                  <a:spLocks noChangeArrowheads="1"/>
                </p:cNvSpPr>
                <p:nvPr/>
              </p:nvSpPr>
              <p:spPr bwMode="auto">
                <a:xfrm>
                  <a:off x="846" y="3340"/>
                  <a:ext cx="88" cy="82"/>
                </a:xfrm>
                <a:prstGeom prst="rect">
                  <a:avLst/>
                </a:prstGeom>
                <a:solidFill>
                  <a:srgbClr val="00CC99"/>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415" name="Rectangle 71"/>
                <p:cNvSpPr>
                  <a:spLocks noChangeArrowheads="1"/>
                </p:cNvSpPr>
                <p:nvPr/>
              </p:nvSpPr>
              <p:spPr bwMode="auto">
                <a:xfrm>
                  <a:off x="836" y="3334"/>
                  <a:ext cx="354" cy="94"/>
                </a:xfrm>
                <a:prstGeom prst="rect">
                  <a:avLst/>
                </a:prstGeom>
                <a:noFill/>
                <a:ln w="9525">
                  <a:solidFill>
                    <a:srgbClr val="00CC99"/>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grpSp>
          <p:nvGrpSpPr>
            <p:cNvPr id="408" name="Group 72"/>
            <p:cNvGrpSpPr/>
            <p:nvPr/>
          </p:nvGrpSpPr>
          <p:grpSpPr bwMode="auto">
            <a:xfrm>
              <a:off x="177" y="1042"/>
              <a:ext cx="480" cy="112"/>
              <a:chOff x="627" y="3377"/>
              <a:chExt cx="480" cy="112"/>
            </a:xfrm>
          </p:grpSpPr>
          <p:sp>
            <p:nvSpPr>
              <p:cNvPr id="410" name="Rectangle 73"/>
              <p:cNvSpPr>
                <a:spLocks noChangeArrowheads="1"/>
              </p:cNvSpPr>
              <p:nvPr/>
            </p:nvSpPr>
            <p:spPr bwMode="auto">
              <a:xfrm>
                <a:off x="636" y="3388"/>
                <a:ext cx="96" cy="93"/>
              </a:xfrm>
              <a:prstGeom prst="rect">
                <a:avLst/>
              </a:prstGeom>
              <a:solidFill>
                <a:srgbClr val="3333CC"/>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411" name="Rectangle 74"/>
              <p:cNvSpPr>
                <a:spLocks noChangeArrowheads="1"/>
              </p:cNvSpPr>
              <p:nvPr/>
            </p:nvSpPr>
            <p:spPr bwMode="auto">
              <a:xfrm>
                <a:off x="627" y="3377"/>
                <a:ext cx="480" cy="112"/>
              </a:xfrm>
              <a:prstGeom prst="rect">
                <a:avLst/>
              </a:prstGeom>
              <a:noFill/>
              <a:ln w="9525">
                <a:solidFill>
                  <a:srgbClr val="3333CC"/>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409" name="AutoShape 89"/>
            <p:cNvSpPr>
              <a:spLocks noChangeArrowheads="1"/>
            </p:cNvSpPr>
            <p:nvPr/>
          </p:nvSpPr>
          <p:spPr bwMode="auto">
            <a:xfrm>
              <a:off x="393" y="729"/>
              <a:ext cx="240" cy="552"/>
            </a:xfrm>
            <a:prstGeom prst="downArrow">
              <a:avLst>
                <a:gd name="adj1" fmla="val 54167"/>
                <a:gd name="adj2" fmla="val 36928"/>
              </a:avLst>
            </a:prstGeom>
            <a:gradFill rotWithShape="1">
              <a:gsLst>
                <a:gs pos="0">
                  <a:srgbClr val="FF0000">
                    <a:alpha val="25000"/>
                  </a:srgbClr>
                </a:gs>
                <a:gs pos="100000">
                  <a:srgbClr val="FF0000">
                    <a:alpha val="25000"/>
                  </a:srgbClr>
                </a:gs>
              </a:gsLst>
              <a:lin ang="540000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425" name="Rectangle 152"/>
          <p:cNvSpPr>
            <a:spLocks noChangeArrowheads="1"/>
          </p:cNvSpPr>
          <p:nvPr/>
        </p:nvSpPr>
        <p:spPr bwMode="auto">
          <a:xfrm>
            <a:off x="4069871" y="2566988"/>
            <a:ext cx="4660030" cy="979885"/>
          </a:xfrm>
          <a:prstGeom prst="rect">
            <a:avLst/>
          </a:prstGeom>
          <a:noFill/>
          <a:ln>
            <a:noFill/>
          </a:ln>
          <a:effectLst/>
        </p:spPr>
        <p:txBody>
          <a:bodyPr/>
          <a:lstStyle/>
          <a:p>
            <a:pPr marL="342900" indent="-342900" eaLnBrk="0" fontAlgn="base" hangingPunct="0">
              <a:lnSpc>
                <a:spcPct val="90000"/>
              </a:lnSpc>
              <a:spcBef>
                <a:spcPct val="20000"/>
              </a:spcBef>
              <a:spcAft>
                <a:spcPct val="0"/>
              </a:spcAft>
              <a:buClr>
                <a:srgbClr val="000099"/>
              </a:buClr>
              <a:buSzPct val="100000"/>
              <a:buFont typeface="Wingdings" panose="05000000000000000000" pitchFamily="2" charset="2"/>
              <a:buChar char="§"/>
              <a:defRPr/>
            </a:pPr>
            <a:r>
              <a:rPr lang="en-US" sz="1800" dirty="0">
                <a:solidFill>
                  <a:srgbClr val="000000"/>
                </a:solidFill>
                <a:ea typeface="MS PGothic" panose="020B0600070205080204" pitchFamily="34" charset="-128"/>
              </a:rPr>
              <a:t>DNS query created, encapsulated in UDP, encapsulated in IP, encapsulated in Eth.  To send frame to router, need MAC address of router interface: </a:t>
            </a:r>
            <a:r>
              <a:rPr lang="en-US" sz="1800" dirty="0">
                <a:solidFill>
                  <a:srgbClr val="C00000"/>
                </a:solidFill>
                <a:ea typeface="MS PGothic" panose="020B0600070205080204" pitchFamily="34" charset="-128"/>
              </a:rPr>
              <a:t>ARP</a:t>
            </a:r>
            <a:endParaRPr lang="en-US" sz="1800" dirty="0">
              <a:solidFill>
                <a:srgbClr val="C00000"/>
              </a:solidFill>
              <a:ea typeface="MS PGothic" panose="020B0600070205080204" pitchFamily="34" charset="-128"/>
            </a:endParaRPr>
          </a:p>
          <a:p>
            <a:pPr eaLnBrk="0" fontAlgn="base" hangingPunct="0">
              <a:lnSpc>
                <a:spcPct val="90000"/>
              </a:lnSpc>
              <a:spcBef>
                <a:spcPct val="20000"/>
              </a:spcBef>
              <a:spcAft>
                <a:spcPct val="0"/>
              </a:spcAft>
              <a:buClr>
                <a:srgbClr val="000099"/>
              </a:buClr>
              <a:buSzPct val="100000"/>
              <a:defRPr/>
            </a:pPr>
            <a:endParaRPr lang="en-US" sz="1800" b="1" dirty="0">
              <a:solidFill>
                <a:srgbClr val="000000"/>
              </a:solidFill>
              <a:ea typeface="MS PGothic" panose="020B0600070205080204" pitchFamily="34" charset="-128"/>
            </a:endParaRPr>
          </a:p>
        </p:txBody>
      </p:sp>
      <p:sp>
        <p:nvSpPr>
          <p:cNvPr id="426" name="Rectangle 153"/>
          <p:cNvSpPr>
            <a:spLocks noChangeArrowheads="1"/>
          </p:cNvSpPr>
          <p:nvPr/>
        </p:nvSpPr>
        <p:spPr bwMode="auto">
          <a:xfrm>
            <a:off x="4063429" y="3684565"/>
            <a:ext cx="4882227" cy="1172765"/>
          </a:xfrm>
          <a:prstGeom prst="rect">
            <a:avLst/>
          </a:prstGeom>
          <a:noFill/>
          <a:ln>
            <a:noFill/>
          </a:ln>
          <a:effectLst/>
        </p:spPr>
        <p:txBody>
          <a:bodyPr/>
          <a:lstStyle/>
          <a:p>
            <a:pPr marL="342900" indent="-342900" eaLnBrk="0" fontAlgn="base" hangingPunct="0">
              <a:lnSpc>
                <a:spcPct val="90000"/>
              </a:lnSpc>
              <a:spcBef>
                <a:spcPct val="20000"/>
              </a:spcBef>
              <a:spcAft>
                <a:spcPct val="0"/>
              </a:spcAft>
              <a:buClr>
                <a:srgbClr val="000099"/>
              </a:buClr>
              <a:buSzPct val="100000"/>
              <a:buFont typeface="Wingdings" panose="05000000000000000000" pitchFamily="2" charset="2"/>
              <a:buChar char="§"/>
              <a:defRPr/>
            </a:pPr>
            <a:r>
              <a:rPr lang="en-US" sz="1800" dirty="0">
                <a:solidFill>
                  <a:srgbClr val="C00000"/>
                </a:solidFill>
                <a:ea typeface="MS PGothic" panose="020B0600070205080204" pitchFamily="34" charset="-128"/>
              </a:rPr>
              <a:t>ARP query </a:t>
            </a:r>
            <a:r>
              <a:rPr lang="en-US" sz="1800" dirty="0">
                <a:solidFill>
                  <a:srgbClr val="000000"/>
                </a:solidFill>
                <a:ea typeface="MS PGothic" panose="020B0600070205080204" pitchFamily="34" charset="-128"/>
              </a:rPr>
              <a:t>broadcast, received by router, which replies with </a:t>
            </a:r>
            <a:r>
              <a:rPr lang="en-US" sz="1800" dirty="0">
                <a:solidFill>
                  <a:srgbClr val="C00000"/>
                </a:solidFill>
                <a:ea typeface="MS PGothic" panose="020B0600070205080204" pitchFamily="34" charset="-128"/>
              </a:rPr>
              <a:t>ARP reply </a:t>
            </a:r>
            <a:r>
              <a:rPr lang="en-US" sz="1800" dirty="0">
                <a:solidFill>
                  <a:srgbClr val="000000"/>
                </a:solidFill>
                <a:ea typeface="MS PGothic" panose="020B0600070205080204" pitchFamily="34" charset="-128"/>
              </a:rPr>
              <a:t>giving MAC address of router interface</a:t>
            </a:r>
            <a:endParaRPr lang="en-US" sz="1800" dirty="0">
              <a:solidFill>
                <a:srgbClr val="000000"/>
              </a:solidFill>
              <a:ea typeface="MS PGothic" panose="020B0600070205080204" pitchFamily="34" charset="-128"/>
            </a:endParaRPr>
          </a:p>
        </p:txBody>
      </p:sp>
      <p:sp>
        <p:nvSpPr>
          <p:cNvPr id="427" name="Rectangle 154"/>
          <p:cNvSpPr>
            <a:spLocks noChangeArrowheads="1"/>
          </p:cNvSpPr>
          <p:nvPr/>
        </p:nvSpPr>
        <p:spPr bwMode="auto">
          <a:xfrm>
            <a:off x="4052292" y="4537121"/>
            <a:ext cx="4355168" cy="969169"/>
          </a:xfrm>
          <a:prstGeom prst="rect">
            <a:avLst/>
          </a:prstGeom>
          <a:noFill/>
          <a:ln>
            <a:noFill/>
          </a:ln>
          <a:effectLst/>
        </p:spPr>
        <p:txBody>
          <a:bodyPr/>
          <a:lstStyle/>
          <a:p>
            <a:pPr marL="342900" indent="-342900" eaLnBrk="0" fontAlgn="base" hangingPunct="0">
              <a:lnSpc>
                <a:spcPct val="90000"/>
              </a:lnSpc>
              <a:spcBef>
                <a:spcPct val="20000"/>
              </a:spcBef>
              <a:spcAft>
                <a:spcPct val="0"/>
              </a:spcAft>
              <a:buClr>
                <a:srgbClr val="000099"/>
              </a:buClr>
              <a:buSzPct val="100000"/>
              <a:buFont typeface="Wingdings" panose="05000000000000000000" pitchFamily="2" charset="2"/>
              <a:buChar char="§"/>
              <a:defRPr/>
            </a:pPr>
            <a:r>
              <a:rPr lang="en-US" sz="1800" dirty="0">
                <a:solidFill>
                  <a:srgbClr val="000000"/>
                </a:solidFill>
                <a:ea typeface="MS PGothic" panose="020B0600070205080204" pitchFamily="34" charset="-128"/>
              </a:rPr>
              <a:t>client now knows MAC address of first hop router, so can now send frame containing DNS query </a:t>
            </a:r>
            <a:endParaRPr lang="en-US" sz="1800" dirty="0">
              <a:solidFill>
                <a:srgbClr val="000000"/>
              </a:solidFill>
              <a:ea typeface="MS PGothic" panose="020B0600070205080204" pitchFamily="34" charset="-128"/>
            </a:endParaRPr>
          </a:p>
        </p:txBody>
      </p:sp>
      <p:grpSp>
        <p:nvGrpSpPr>
          <p:cNvPr id="428" name="Group 263"/>
          <p:cNvGrpSpPr/>
          <p:nvPr/>
        </p:nvGrpSpPr>
        <p:grpSpPr bwMode="auto">
          <a:xfrm>
            <a:off x="0" y="2450237"/>
            <a:ext cx="810816" cy="205978"/>
            <a:chOff x="76" y="2296"/>
            <a:chExt cx="681" cy="173"/>
          </a:xfrm>
        </p:grpSpPr>
        <p:sp>
          <p:nvSpPr>
            <p:cNvPr id="429" name="Rectangle 103"/>
            <p:cNvSpPr>
              <a:spLocks noChangeArrowheads="1"/>
            </p:cNvSpPr>
            <p:nvPr/>
          </p:nvSpPr>
          <p:spPr bwMode="auto">
            <a:xfrm>
              <a:off x="76" y="2305"/>
              <a:ext cx="681" cy="138"/>
            </a:xfrm>
            <a:prstGeom prst="rect">
              <a:avLst/>
            </a:prstGeom>
            <a:solidFill>
              <a:srgbClr val="FFFFFF"/>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430" name="Rectangle 101"/>
            <p:cNvSpPr>
              <a:spLocks noChangeArrowheads="1"/>
            </p:cNvSpPr>
            <p:nvPr/>
          </p:nvSpPr>
          <p:spPr bwMode="auto">
            <a:xfrm>
              <a:off x="89" y="2321"/>
              <a:ext cx="94" cy="108"/>
            </a:xfrm>
            <a:prstGeom prst="rect">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431" name="Rectangle 102"/>
            <p:cNvSpPr>
              <a:spLocks noChangeArrowheads="1"/>
            </p:cNvSpPr>
            <p:nvPr/>
          </p:nvSpPr>
          <p:spPr bwMode="auto">
            <a:xfrm>
              <a:off x="687" y="2320"/>
              <a:ext cx="60" cy="108"/>
            </a:xfrm>
            <a:prstGeom prst="rect">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432" name="Rectangle 100"/>
            <p:cNvSpPr>
              <a:spLocks noChangeArrowheads="1"/>
            </p:cNvSpPr>
            <p:nvPr/>
          </p:nvSpPr>
          <p:spPr bwMode="auto">
            <a:xfrm>
              <a:off x="195" y="2319"/>
              <a:ext cx="480" cy="112"/>
            </a:xfrm>
            <a:prstGeom prst="rect">
              <a:avLst/>
            </a:prstGeom>
            <a:solidFill>
              <a:srgbClr val="FFFF00"/>
            </a:solidFill>
            <a:ln w="9525">
              <a:solidFill>
                <a:srgbClr val="FFFF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433" name="Text Box 95"/>
            <p:cNvSpPr txBox="1">
              <a:spLocks noChangeArrowheads="1"/>
            </p:cNvSpPr>
            <p:nvPr/>
          </p:nvSpPr>
          <p:spPr bwMode="auto">
            <a:xfrm>
              <a:off x="182" y="2296"/>
              <a:ext cx="540"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ARP query</a:t>
              </a:r>
              <a:endParaRPr kumimoji="0" lang="en-US" sz="7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434" name="Group 242"/>
          <p:cNvGrpSpPr/>
          <p:nvPr/>
        </p:nvGrpSpPr>
        <p:grpSpPr bwMode="auto">
          <a:xfrm>
            <a:off x="953971" y="2319337"/>
            <a:ext cx="378619" cy="205978"/>
            <a:chOff x="161" y="1354"/>
            <a:chExt cx="318" cy="173"/>
          </a:xfrm>
        </p:grpSpPr>
        <p:sp>
          <p:nvSpPr>
            <p:cNvPr id="435" name="Rectangle 241"/>
            <p:cNvSpPr>
              <a:spLocks noChangeArrowheads="1"/>
            </p:cNvSpPr>
            <p:nvPr/>
          </p:nvSpPr>
          <p:spPr bwMode="auto">
            <a:xfrm>
              <a:off x="192" y="1365"/>
              <a:ext cx="228" cy="141"/>
            </a:xfrm>
            <a:prstGeom prst="rect">
              <a:avLst/>
            </a:prstGeom>
            <a:solidFill>
              <a:srgbClr val="FFFFFF"/>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436" name="Text Box 240"/>
            <p:cNvSpPr txBox="1">
              <a:spLocks noChangeArrowheads="1"/>
            </p:cNvSpPr>
            <p:nvPr/>
          </p:nvSpPr>
          <p:spPr bwMode="auto">
            <a:xfrm>
              <a:off x="161" y="1354"/>
              <a:ext cx="318"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ARP</a:t>
              </a:r>
              <a:endParaRPr kumimoji="0" lang="en-US" sz="7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437" name="Group 270"/>
          <p:cNvGrpSpPr/>
          <p:nvPr/>
        </p:nvGrpSpPr>
        <p:grpSpPr bwMode="auto">
          <a:xfrm>
            <a:off x="359009" y="3913655"/>
            <a:ext cx="810816" cy="205978"/>
            <a:chOff x="76" y="2296"/>
            <a:chExt cx="681" cy="173"/>
          </a:xfrm>
        </p:grpSpPr>
        <p:sp>
          <p:nvSpPr>
            <p:cNvPr id="438" name="Rectangle 271"/>
            <p:cNvSpPr>
              <a:spLocks noChangeArrowheads="1"/>
            </p:cNvSpPr>
            <p:nvPr/>
          </p:nvSpPr>
          <p:spPr bwMode="auto">
            <a:xfrm>
              <a:off x="76" y="2305"/>
              <a:ext cx="681" cy="138"/>
            </a:xfrm>
            <a:prstGeom prst="rect">
              <a:avLst/>
            </a:prstGeom>
            <a:solidFill>
              <a:srgbClr val="FFFFFF"/>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439" name="Rectangle 272"/>
            <p:cNvSpPr>
              <a:spLocks noChangeArrowheads="1"/>
            </p:cNvSpPr>
            <p:nvPr/>
          </p:nvSpPr>
          <p:spPr bwMode="auto">
            <a:xfrm>
              <a:off x="89" y="2321"/>
              <a:ext cx="94" cy="108"/>
            </a:xfrm>
            <a:prstGeom prst="rect">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440" name="Rectangle 273"/>
            <p:cNvSpPr>
              <a:spLocks noChangeArrowheads="1"/>
            </p:cNvSpPr>
            <p:nvPr/>
          </p:nvSpPr>
          <p:spPr bwMode="auto">
            <a:xfrm>
              <a:off x="687" y="2320"/>
              <a:ext cx="60" cy="108"/>
            </a:xfrm>
            <a:prstGeom prst="rect">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441" name="Rectangle 274"/>
            <p:cNvSpPr>
              <a:spLocks noChangeArrowheads="1"/>
            </p:cNvSpPr>
            <p:nvPr/>
          </p:nvSpPr>
          <p:spPr bwMode="auto">
            <a:xfrm>
              <a:off x="195" y="2319"/>
              <a:ext cx="480" cy="112"/>
            </a:xfrm>
            <a:prstGeom prst="rect">
              <a:avLst/>
            </a:prstGeom>
            <a:solidFill>
              <a:srgbClr val="FFFF00"/>
            </a:solidFill>
            <a:ln w="9525">
              <a:solidFill>
                <a:srgbClr val="FFFF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442" name="Text Box 275"/>
            <p:cNvSpPr txBox="1">
              <a:spLocks noChangeArrowheads="1"/>
            </p:cNvSpPr>
            <p:nvPr/>
          </p:nvSpPr>
          <p:spPr bwMode="auto">
            <a:xfrm>
              <a:off x="182" y="2296"/>
              <a:ext cx="513"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ARP reply</a:t>
              </a:r>
              <a:endParaRPr kumimoji="0" lang="en-US" sz="7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915"/>
                                        </p:tgtEl>
                                        <p:attrNameLst>
                                          <p:attrName>style.visibility</p:attrName>
                                        </p:attrNameLst>
                                      </p:cBhvr>
                                      <p:to>
                                        <p:strVal val="visible"/>
                                      </p:to>
                                    </p:set>
                                    <p:animEffect transition="in" filter="wipe(down)">
                                      <p:cBhvr>
                                        <p:cTn id="7" dur="500"/>
                                        <p:tgtEl>
                                          <p:spTgt spid="9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righ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04"/>
                                        </p:tgtEl>
                                        <p:attrNameLst>
                                          <p:attrName>style.visibility</p:attrName>
                                        </p:attrNameLst>
                                      </p:cBhvr>
                                      <p:to>
                                        <p:strVal val="visible"/>
                                      </p:to>
                                    </p:set>
                                    <p:animEffect transition="in" filter="wipe(up)">
                                      <p:cBhvr>
                                        <p:cTn id="17" dur="500"/>
                                        <p:tgtEl>
                                          <p:spTgt spid="404"/>
                                        </p:tgtEl>
                                      </p:cBhvr>
                                    </p:animEffect>
                                  </p:childTnLst>
                                </p:cTn>
                              </p:par>
                              <p:par>
                                <p:cTn id="18" presetID="9" presetClass="entr" presetSubtype="0" fill="hold" nodeType="withEffect">
                                  <p:stCondLst>
                                    <p:cond delay="0"/>
                                  </p:stCondLst>
                                  <p:childTnLst>
                                    <p:set>
                                      <p:cBhvr>
                                        <p:cTn id="19" dur="1" fill="hold">
                                          <p:stCondLst>
                                            <p:cond delay="0"/>
                                          </p:stCondLst>
                                        </p:cTn>
                                        <p:tgtEl>
                                          <p:spTgt spid="434"/>
                                        </p:tgtEl>
                                        <p:attrNameLst>
                                          <p:attrName>style.visibility</p:attrName>
                                        </p:attrNameLst>
                                      </p:cBhvr>
                                      <p:to>
                                        <p:strVal val="visible"/>
                                      </p:to>
                                    </p:set>
                                    <p:animEffect transition="in" filter="dissolve">
                                      <p:cBhvr>
                                        <p:cTn id="20" dur="500"/>
                                        <p:tgtEl>
                                          <p:spTgt spid="434"/>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425"/>
                                        </p:tgtEl>
                                        <p:attrNameLst>
                                          <p:attrName>style.visibility</p:attrName>
                                        </p:attrNameLst>
                                      </p:cBhvr>
                                      <p:to>
                                        <p:strVal val="visible"/>
                                      </p:to>
                                    </p:set>
                                    <p:animEffect transition="in" filter="dissolve">
                                      <p:cBhvr>
                                        <p:cTn id="23" dur="500"/>
                                        <p:tgtEl>
                                          <p:spTgt spid="425"/>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428"/>
                                        </p:tgtEl>
                                        <p:attrNameLst>
                                          <p:attrName>style.visibility</p:attrName>
                                        </p:attrNameLst>
                                      </p:cBhvr>
                                      <p:to>
                                        <p:strVal val="visible"/>
                                      </p:to>
                                    </p:set>
                                    <p:animEffect transition="in" filter="dissolve">
                                      <p:cBhvr>
                                        <p:cTn id="28" dur="500"/>
                                        <p:tgtEl>
                                          <p:spTgt spid="428"/>
                                        </p:tgtEl>
                                      </p:cBhvr>
                                    </p:animEffect>
                                  </p:childTnLst>
                                </p:cTn>
                              </p:par>
                            </p:childTnLst>
                          </p:cTn>
                        </p:par>
                        <p:par>
                          <p:cTn id="29" fill="hold">
                            <p:stCondLst>
                              <p:cond delay="500"/>
                            </p:stCondLst>
                            <p:childTnLst>
                              <p:par>
                                <p:cTn id="30" presetID="0" presetClass="path" presetSubtype="0" accel="50000" decel="50000" fill="hold" nodeType="afterEffect">
                                  <p:stCondLst>
                                    <p:cond delay="0"/>
                                  </p:stCondLst>
                                  <p:childTnLst>
                                    <p:animMotion origin="layout" path="M -0.00247 0.02777 C -0.00247 0.06782 -0.00234 0.10856 -0.00195 0.14884 L 0.34974 0.15694 L 0.18919 0.39421 C 0.13945 0.39328 0.08893 0.39606 0.03919 0.39514 C 0.03919 0.36666 0.03932 0.31319 0.03932 0.28449 " pathEditMode="relative" rAng="0" ptsTypes="AAAAAA">
                                      <p:cBhvr>
                                        <p:cTn id="31" dur="2000" fill="hold"/>
                                        <p:tgtEl>
                                          <p:spTgt spid="428"/>
                                        </p:tgtEl>
                                        <p:attrNameLst>
                                          <p:attrName>ppt_x</p:attrName>
                                          <p:attrName>ppt_y</p:attrName>
                                        </p:attrNameLst>
                                      </p:cBhvr>
                                      <p:rCtr x="17604" y="18380"/>
                                    </p:animMotion>
                                  </p:childTnLst>
                                </p:cTn>
                              </p:par>
                            </p:childTnLst>
                          </p:cTn>
                        </p:par>
                        <p:par>
                          <p:cTn id="32" fill="hold">
                            <p:stCondLst>
                              <p:cond delay="2500"/>
                            </p:stCondLst>
                            <p:childTnLst>
                              <p:par>
                                <p:cTn id="33" presetID="9" presetClass="entr" presetSubtype="0" fill="hold" grpId="0" nodeType="afterEffect">
                                  <p:stCondLst>
                                    <p:cond delay="0"/>
                                  </p:stCondLst>
                                  <p:childTnLst>
                                    <p:set>
                                      <p:cBhvr>
                                        <p:cTn id="34" dur="1" fill="hold">
                                          <p:stCondLst>
                                            <p:cond delay="0"/>
                                          </p:stCondLst>
                                        </p:cTn>
                                        <p:tgtEl>
                                          <p:spTgt spid="426"/>
                                        </p:tgtEl>
                                        <p:attrNameLst>
                                          <p:attrName>style.visibility</p:attrName>
                                        </p:attrNameLst>
                                      </p:cBhvr>
                                      <p:to>
                                        <p:strVal val="visible"/>
                                      </p:to>
                                    </p:set>
                                    <p:animEffect transition="in" filter="dissolve">
                                      <p:cBhvr>
                                        <p:cTn id="35" dur="500"/>
                                        <p:tgtEl>
                                          <p:spTgt spid="426"/>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xit" presetSubtype="0" fill="hold" nodeType="clickEffect">
                                  <p:stCondLst>
                                    <p:cond delay="0"/>
                                  </p:stCondLst>
                                  <p:childTnLst>
                                    <p:animEffect transition="out" filter="dissolve">
                                      <p:cBhvr>
                                        <p:cTn id="39" dur="500"/>
                                        <p:tgtEl>
                                          <p:spTgt spid="428"/>
                                        </p:tgtEl>
                                      </p:cBhvr>
                                    </p:animEffect>
                                    <p:set>
                                      <p:cBhvr>
                                        <p:cTn id="40" dur="1" fill="hold">
                                          <p:stCondLst>
                                            <p:cond delay="499"/>
                                          </p:stCondLst>
                                        </p:cTn>
                                        <p:tgtEl>
                                          <p:spTgt spid="428"/>
                                        </p:tgtEl>
                                        <p:attrNameLst>
                                          <p:attrName>style.visibility</p:attrName>
                                        </p:attrNameLst>
                                      </p:cBhvr>
                                      <p:to>
                                        <p:strVal val="hidden"/>
                                      </p:to>
                                    </p:set>
                                  </p:childTnLst>
                                </p:cTn>
                              </p:par>
                              <p:par>
                                <p:cTn id="41" presetID="9" presetClass="entr" presetSubtype="0" fill="hold" nodeType="withEffect">
                                  <p:stCondLst>
                                    <p:cond delay="0"/>
                                  </p:stCondLst>
                                  <p:childTnLst>
                                    <p:set>
                                      <p:cBhvr>
                                        <p:cTn id="42" dur="1" fill="hold">
                                          <p:stCondLst>
                                            <p:cond delay="0"/>
                                          </p:stCondLst>
                                        </p:cTn>
                                        <p:tgtEl>
                                          <p:spTgt spid="437"/>
                                        </p:tgtEl>
                                        <p:attrNameLst>
                                          <p:attrName>style.visibility</p:attrName>
                                        </p:attrNameLst>
                                      </p:cBhvr>
                                      <p:to>
                                        <p:strVal val="visible"/>
                                      </p:to>
                                    </p:set>
                                    <p:animEffect transition="in" filter="dissolve">
                                      <p:cBhvr>
                                        <p:cTn id="43" dur="500"/>
                                        <p:tgtEl>
                                          <p:spTgt spid="437"/>
                                        </p:tgtEl>
                                      </p:cBhvr>
                                    </p:animEffect>
                                  </p:childTnLst>
                                </p:cTn>
                              </p:par>
                            </p:childTnLst>
                          </p:cTn>
                        </p:par>
                        <p:par>
                          <p:cTn id="44" fill="hold">
                            <p:stCondLst>
                              <p:cond delay="500"/>
                            </p:stCondLst>
                            <p:childTnLst>
                              <p:par>
                                <p:cTn id="45" presetID="0" presetClass="path" presetSubtype="0" accel="50000" decel="50000" fill="hold" nodeType="afterEffect">
                                  <p:stCondLst>
                                    <p:cond delay="0"/>
                                  </p:stCondLst>
                                  <p:childTnLst>
                                    <p:animMotion origin="layout" path="M -3.75E-6 2.96296E-6 C -3.75E-6 0.02639 -3.75E-6 0.05277 0.00026 0.07893 L 0.14662 0.08009 L 0.29414 -0.12269 C 0.15756 -0.12199 0.09532 -0.13033 -0.04127 -0.12963 C -0.04127 -0.14352 -0.0414 -0.16135 -0.0414 -0.175 C -0.04179 -0.1838 -0.04114 -0.27292 -0.04166 -0.28148 " pathEditMode="relative" rAng="0" ptsTypes="AAAAAAA">
                                      <p:cBhvr>
                                        <p:cTn id="46" dur="2000" fill="hold"/>
                                        <p:tgtEl>
                                          <p:spTgt spid="437"/>
                                        </p:tgtEl>
                                        <p:attrNameLst>
                                          <p:attrName>ppt_x</p:attrName>
                                          <p:attrName>ppt_y</p:attrName>
                                        </p:attrNameLst>
                                      </p:cBhvr>
                                      <p:rCtr x="12617" y="-10069"/>
                                    </p:animMotion>
                                  </p:childTnLst>
                                </p:cTn>
                              </p:par>
                            </p:childTnLst>
                          </p:cTn>
                        </p:par>
                      </p:childTnLst>
                    </p:cTn>
                  </p:par>
                  <p:par>
                    <p:cTn id="47" fill="hold">
                      <p:stCondLst>
                        <p:cond delay="indefinite"/>
                      </p:stCondLst>
                      <p:childTnLst>
                        <p:par>
                          <p:cTn id="48" fill="hold">
                            <p:stCondLst>
                              <p:cond delay="0"/>
                            </p:stCondLst>
                            <p:childTnLst>
                              <p:par>
                                <p:cTn id="49" presetID="9" presetClass="exit" presetSubtype="0" fill="hold" nodeType="clickEffect">
                                  <p:stCondLst>
                                    <p:cond delay="0"/>
                                  </p:stCondLst>
                                  <p:childTnLst>
                                    <p:animEffect transition="out" filter="dissolve">
                                      <p:cBhvr>
                                        <p:cTn id="50" dur="500"/>
                                        <p:tgtEl>
                                          <p:spTgt spid="437"/>
                                        </p:tgtEl>
                                      </p:cBhvr>
                                    </p:animEffect>
                                    <p:set>
                                      <p:cBhvr>
                                        <p:cTn id="51" dur="1" fill="hold">
                                          <p:stCondLst>
                                            <p:cond delay="499"/>
                                          </p:stCondLst>
                                        </p:cTn>
                                        <p:tgtEl>
                                          <p:spTgt spid="437"/>
                                        </p:tgtEl>
                                        <p:attrNameLst>
                                          <p:attrName>style.visibility</p:attrName>
                                        </p:attrNameLst>
                                      </p:cBhvr>
                                      <p:to>
                                        <p:strVal val="hidden"/>
                                      </p:to>
                                    </p:set>
                                  </p:childTnLst>
                                </p:cTn>
                              </p:par>
                              <p:par>
                                <p:cTn id="52" presetID="9" presetClass="exit" presetSubtype="0" fill="hold" nodeType="withEffect">
                                  <p:stCondLst>
                                    <p:cond delay="0"/>
                                  </p:stCondLst>
                                  <p:childTnLst>
                                    <p:animEffect transition="out" filter="dissolve">
                                      <p:cBhvr>
                                        <p:cTn id="53" dur="500"/>
                                        <p:tgtEl>
                                          <p:spTgt spid="434"/>
                                        </p:tgtEl>
                                      </p:cBhvr>
                                    </p:animEffect>
                                    <p:set>
                                      <p:cBhvr>
                                        <p:cTn id="54" dur="1" fill="hold">
                                          <p:stCondLst>
                                            <p:cond delay="499"/>
                                          </p:stCondLst>
                                        </p:cTn>
                                        <p:tgtEl>
                                          <p:spTgt spid="434"/>
                                        </p:tgtEl>
                                        <p:attrNameLst>
                                          <p:attrName>style.visibility</p:attrName>
                                        </p:attrNameLst>
                                      </p:cBhvr>
                                      <p:to>
                                        <p:strVal val="hidden"/>
                                      </p:to>
                                    </p:set>
                                  </p:childTnLst>
                                </p:cTn>
                              </p:par>
                            </p:childTnLst>
                          </p:cTn>
                        </p:par>
                        <p:par>
                          <p:cTn id="55" fill="hold">
                            <p:stCondLst>
                              <p:cond delay="500"/>
                            </p:stCondLst>
                            <p:childTnLst>
                              <p:par>
                                <p:cTn id="56" presetID="9" presetClass="entr" presetSubtype="0" fill="hold" grpId="0" nodeType="afterEffect">
                                  <p:stCondLst>
                                    <p:cond delay="0"/>
                                  </p:stCondLst>
                                  <p:childTnLst>
                                    <p:set>
                                      <p:cBhvr>
                                        <p:cTn id="57" dur="1" fill="hold">
                                          <p:stCondLst>
                                            <p:cond delay="0"/>
                                          </p:stCondLst>
                                        </p:cTn>
                                        <p:tgtEl>
                                          <p:spTgt spid="427"/>
                                        </p:tgtEl>
                                        <p:attrNameLst>
                                          <p:attrName>style.visibility</p:attrName>
                                        </p:attrNameLst>
                                      </p:cBhvr>
                                      <p:to>
                                        <p:strVal val="visible"/>
                                      </p:to>
                                    </p:set>
                                    <p:animEffect transition="in" filter="dissolve">
                                      <p:cBhvr>
                                        <p:cTn id="58" dur="500"/>
                                        <p:tgtEl>
                                          <p:spTgt spid="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 grpId="0" bldLvl="0" animBg="1"/>
      <p:bldP spid="426" grpId="0" bldLvl="0" animBg="1"/>
      <p:bldP spid="427"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382458AC-130F-4395-BCEF-6B3FE0217A23}"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Application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0243" name="灯片编号占位符 5"/>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0244" name="Rectangle 2"/>
          <p:cNvSpPr>
            <a:spLocks noGrp="1"/>
          </p:cNvSpPr>
          <p:nvPr>
            <p:ph type="title"/>
          </p:nvPr>
        </p:nvSpPr>
        <p:spPr>
          <a:xfrm>
            <a:off x="0" y="0"/>
            <a:ext cx="9144000" cy="1476375"/>
          </a:xfrm>
        </p:spPr>
        <p:txBody>
          <a:bodyPr vert="horz" wrap="square" lIns="91440" tIns="45720" rIns="91440" bIns="45720" anchor="ctr" anchorCtr="0"/>
          <a:p>
            <a:pPr eaLnBrk="1" hangingPunct="1"/>
            <a:r>
              <a:rPr lang="en-US" altLang="zh-CN" b="1" dirty="0">
                <a:solidFill>
                  <a:srgbClr val="0000FF"/>
                </a:solidFill>
                <a:ea typeface="宋体" panose="02010600030101010101" pitchFamily="2" charset="-122"/>
              </a:rPr>
              <a:t>DNS – The Domain Name System</a:t>
            </a:r>
            <a:br>
              <a:rPr lang="en-US" altLang="zh-CN" b="1" dirty="0">
                <a:solidFill>
                  <a:srgbClr val="0000FF"/>
                </a:solidFill>
                <a:ea typeface="宋体" panose="02010600030101010101" pitchFamily="2" charset="-122"/>
              </a:rPr>
            </a:br>
            <a:r>
              <a:rPr lang="zh-CN" altLang="en-US" b="1" dirty="0">
                <a:solidFill>
                  <a:srgbClr val="0000FF"/>
                </a:solidFill>
                <a:ea typeface="黑体" panose="02010609060101010101" pitchFamily="2" charset="-122"/>
              </a:rPr>
              <a:t>域名系统</a:t>
            </a:r>
            <a:endParaRPr lang="en-US" altLang="zh-CN" b="1" dirty="0">
              <a:solidFill>
                <a:srgbClr val="0000FF"/>
              </a:solidFill>
              <a:ea typeface="黑体" panose="02010609060101010101" pitchFamily="2" charset="-122"/>
            </a:endParaRPr>
          </a:p>
        </p:txBody>
      </p:sp>
      <p:sp>
        <p:nvSpPr>
          <p:cNvPr id="10245" name="Rectangle 3"/>
          <p:cNvSpPr>
            <a:spLocks noGrp="1"/>
          </p:cNvSpPr>
          <p:nvPr>
            <p:ph idx="1"/>
          </p:nvPr>
        </p:nvSpPr>
        <p:spPr>
          <a:xfrm>
            <a:off x="588963" y="1612900"/>
            <a:ext cx="8337550" cy="4581525"/>
          </a:xfrm>
        </p:spPr>
        <p:txBody>
          <a:bodyPr vert="horz" wrap="square" lIns="91440" tIns="45720" rIns="91440" bIns="45720" anchor="t" anchorCtr="0"/>
          <a:p>
            <a:pPr marL="609600" indent="-609600" algn="l" eaLnBrk="1" hangingPunct="1">
              <a:lnSpc>
                <a:spcPct val="110000"/>
              </a:lnSpc>
              <a:buBlip>
                <a:blip r:embed="rId1"/>
              </a:buBlip>
            </a:pPr>
            <a:r>
              <a:rPr lang="en-US" altLang="zh-CN" sz="3200" b="1" dirty="0">
                <a:ea typeface="宋体" panose="02010600030101010101" pitchFamily="2" charset="-122"/>
              </a:rPr>
              <a:t>Instead of using the numeric IP Address of the host, it is possible to use the host name.  For example: </a:t>
            </a:r>
            <a:endParaRPr lang="en-US" altLang="zh-CN" sz="3200" b="1" dirty="0">
              <a:ea typeface="宋体" panose="02010600030101010101" pitchFamily="2" charset="-122"/>
            </a:endParaRPr>
          </a:p>
          <a:p>
            <a:pPr lvl="2" eaLnBrk="1" hangingPunct="1">
              <a:lnSpc>
                <a:spcPct val="110000"/>
              </a:lnSpc>
              <a:spcBef>
                <a:spcPct val="10000"/>
              </a:spcBef>
              <a:buNone/>
            </a:pPr>
            <a:r>
              <a:rPr lang="en-US" altLang="zh-CN" sz="3200" b="1" dirty="0">
                <a:latin typeface="Courier New" panose="02070309020205020404" pitchFamily="49" charset="0"/>
                <a:ea typeface="宋体" panose="02010600030101010101" pitchFamily="2" charset="-122"/>
              </a:rPr>
              <a:t>www.google.com</a:t>
            </a:r>
            <a:endParaRPr lang="en-US" altLang="zh-CN" sz="3200" b="1" dirty="0">
              <a:latin typeface="Courier New" panose="02070309020205020404" pitchFamily="49" charset="0"/>
              <a:ea typeface="宋体" panose="02010600030101010101" pitchFamily="2" charset="-122"/>
            </a:endParaRPr>
          </a:p>
          <a:p>
            <a:pPr lvl="2" eaLnBrk="1" hangingPunct="1">
              <a:lnSpc>
                <a:spcPct val="110000"/>
              </a:lnSpc>
              <a:spcBef>
                <a:spcPct val="10000"/>
              </a:spcBef>
              <a:buNone/>
            </a:pPr>
            <a:r>
              <a:rPr lang="en-US" altLang="zh-CN" sz="3200" b="1" dirty="0">
                <a:latin typeface="Courier New" panose="02070309020205020404" pitchFamily="49" charset="0"/>
                <a:ea typeface="宋体" panose="02010600030101010101" pitchFamily="2" charset="-122"/>
              </a:rPr>
              <a:t>www.njtech.edu.cn</a:t>
            </a:r>
            <a:endParaRPr lang="en-US" altLang="zh-CN" sz="1800" b="1" dirty="0">
              <a:latin typeface="Courier New" panose="02070309020205020404" pitchFamily="49" charset="0"/>
              <a:ea typeface="宋体" panose="02010600030101010101" pitchFamily="2" charset="-122"/>
            </a:endParaRPr>
          </a:p>
          <a:p>
            <a:pPr marL="609600" indent="-609600" algn="l" eaLnBrk="1" hangingPunct="1">
              <a:lnSpc>
                <a:spcPct val="110000"/>
              </a:lnSpc>
              <a:buBlip>
                <a:blip r:embed="rId1"/>
              </a:buBlip>
            </a:pPr>
            <a:r>
              <a:rPr lang="en-US" altLang="zh-CN" sz="3200" b="1" dirty="0">
                <a:ea typeface="宋体" panose="02010600030101010101" pitchFamily="2" charset="-122"/>
              </a:rPr>
              <a:t>Translation of host names to IP Addresses is done by nodes called </a:t>
            </a:r>
            <a:r>
              <a:rPr lang="en-US" altLang="zh-CN" sz="3200" b="1" dirty="0">
                <a:solidFill>
                  <a:srgbClr val="FF0000"/>
                </a:solidFill>
                <a:ea typeface="宋体" panose="02010600030101010101" pitchFamily="2" charset="-122"/>
              </a:rPr>
              <a:t>Name Servers</a:t>
            </a:r>
            <a:r>
              <a:rPr lang="zh-CN" altLang="en-US" sz="3200" b="1" dirty="0">
                <a:solidFill>
                  <a:srgbClr val="FF0000"/>
                </a:solidFill>
                <a:ea typeface="黑体" panose="02010609060101010101" pitchFamily="2" charset="-122"/>
              </a:rPr>
              <a:t>域名服务器</a:t>
            </a:r>
            <a:endParaRPr lang="en-US" altLang="zh-CN" sz="3200" b="1" dirty="0">
              <a:solidFill>
                <a:srgbClr val="FF0000"/>
              </a:solidFill>
              <a:ea typeface="黑体" panose="0201060906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075" y="1119320"/>
            <a:ext cx="7886700" cy="670967"/>
          </a:xfrm>
        </p:spPr>
        <p:txBody>
          <a:bodyPr>
            <a:normAutofit fontScale="90000"/>
          </a:bodyPr>
          <a:lstStyle/>
          <a:p>
            <a:r>
              <a:rPr lang="en-US" b="0" kern="0" dirty="0">
                <a:solidFill>
                  <a:srgbClr val="000099"/>
                </a:solidFill>
                <a:latin typeface="+mn-lt"/>
                <a:ea typeface="MS PGothic" panose="020B0600070205080204" pitchFamily="34" charset="-128"/>
              </a:rPr>
              <a:t>ARP: address resolution protocol</a:t>
            </a:r>
            <a:endParaRPr lang="en-US" sz="3300" b="0" dirty="0">
              <a:latin typeface="+mn-lt"/>
            </a:endParaRPr>
          </a:p>
        </p:txBody>
      </p:sp>
      <p:sp>
        <p:nvSpPr>
          <p:cNvPr id="439" name="Slide Number Placeholder 4"/>
          <p:cNvSpPr>
            <a:spLocks noGrp="1"/>
          </p:cNvSpPr>
          <p:nvPr>
            <p:ph type="sldNum" sz="quarter" idx="4"/>
          </p:nvPr>
        </p:nvSpPr>
        <p:spPr>
          <a:xfrm>
            <a:off x="6914712" y="5689567"/>
            <a:ext cx="2057400" cy="273844"/>
          </a:xfrm>
        </p:spPr>
        <p:txBody>
          <a:bodyPr/>
          <a:lstStyle/>
          <a:p>
            <a:r>
              <a:rPr lang="en-US" sz="1050" dirty="0"/>
              <a:t>Link Layer: 6-</a:t>
            </a:r>
            <a:fld id="{C4204591-24BD-A542-B9D5-F8D8A88D2FEE}" type="slidenum">
              <a:rPr lang="en-US" sz="1050" smtClean="0"/>
            </a:fld>
            <a:endParaRPr lang="en-US" sz="1050" dirty="0"/>
          </a:p>
        </p:txBody>
      </p:sp>
      <p:sp>
        <p:nvSpPr>
          <p:cNvPr id="5" name="Rectangle 4"/>
          <p:cNvSpPr txBox="1">
            <a:spLocks noChangeArrowheads="1"/>
          </p:cNvSpPr>
          <p:nvPr/>
        </p:nvSpPr>
        <p:spPr>
          <a:xfrm>
            <a:off x="4562061" y="2615699"/>
            <a:ext cx="3894896" cy="714928"/>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charset="0"/>
              <a:buNone/>
              <a:defRPr/>
            </a:pPr>
            <a:r>
              <a:rPr lang="en-US" sz="2100" dirty="0">
                <a:solidFill>
                  <a:srgbClr val="0000A8"/>
                </a:solidFill>
              </a:rPr>
              <a:t>ARP table: </a:t>
            </a:r>
            <a:r>
              <a:rPr lang="en-US" sz="2100" dirty="0"/>
              <a:t>each IP node (host, router) on LAN has table</a:t>
            </a:r>
            <a:endParaRPr lang="en-US" sz="2100" dirty="0"/>
          </a:p>
        </p:txBody>
      </p:sp>
      <p:sp>
        <p:nvSpPr>
          <p:cNvPr id="7" name="Text Box 6"/>
          <p:cNvSpPr txBox="1">
            <a:spLocks noChangeArrowheads="1"/>
          </p:cNvSpPr>
          <p:nvPr/>
        </p:nvSpPr>
        <p:spPr bwMode="auto">
          <a:xfrm>
            <a:off x="589944" y="1843088"/>
            <a:ext cx="8275759" cy="737235"/>
          </a:xfrm>
          <a:prstGeom prst="rect">
            <a:avLst/>
          </a:prstGeom>
          <a:noFill/>
          <a:ln>
            <a:noFill/>
          </a:ln>
          <a:effectLst/>
        </p:spPr>
        <p:txBody>
          <a:bodyPr>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a:defRPr/>
            </a:pPr>
            <a:r>
              <a:rPr lang="en-US" sz="2100" dirty="0">
                <a:solidFill>
                  <a:srgbClr val="0000A8"/>
                </a:solidFill>
                <a:latin typeface="+mn-lt"/>
                <a:cs typeface="+mn-cs"/>
              </a:rPr>
              <a:t>Question:</a:t>
            </a:r>
            <a:r>
              <a:rPr lang="en-US" sz="2100" i="0" dirty="0">
                <a:solidFill>
                  <a:srgbClr val="0000A8"/>
                </a:solidFill>
                <a:latin typeface="+mn-lt"/>
                <a:cs typeface="+mn-cs"/>
              </a:rPr>
              <a:t> </a:t>
            </a:r>
            <a:r>
              <a:rPr lang="en-US" sz="2100" i="0" dirty="0">
                <a:latin typeface="+mn-lt"/>
                <a:cs typeface="+mn-cs"/>
              </a:rPr>
              <a:t>how to determine interface’s MAC address, knowing its IP address?</a:t>
            </a:r>
            <a:endParaRPr lang="en-US" sz="2100" i="0" dirty="0">
              <a:latin typeface="+mn-lt"/>
              <a:cs typeface="+mn-cs"/>
            </a:endParaRPr>
          </a:p>
        </p:txBody>
      </p:sp>
      <p:grpSp>
        <p:nvGrpSpPr>
          <p:cNvPr id="50" name="Group 49"/>
          <p:cNvGrpSpPr/>
          <p:nvPr/>
        </p:nvGrpSpPr>
        <p:grpSpPr>
          <a:xfrm>
            <a:off x="711422" y="3099767"/>
            <a:ext cx="3752428" cy="2099900"/>
            <a:chOff x="3970059" y="2973174"/>
            <a:chExt cx="6247074" cy="3638349"/>
          </a:xfrm>
        </p:grpSpPr>
        <p:sp>
          <p:nvSpPr>
            <p:cNvPr id="51" name="Line 19"/>
            <p:cNvSpPr>
              <a:spLocks noChangeShapeType="1"/>
            </p:cNvSpPr>
            <p:nvPr/>
          </p:nvSpPr>
          <p:spPr bwMode="auto">
            <a:xfrm>
              <a:off x="4951134" y="4423877"/>
              <a:ext cx="901700"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ea typeface="MS PGothic" panose="020B0600070205080204" pitchFamily="34" charset="-128"/>
              </a:endParaRPr>
            </a:p>
          </p:txBody>
        </p:sp>
        <p:sp>
          <p:nvSpPr>
            <p:cNvPr id="52" name="Line 20"/>
            <p:cNvSpPr>
              <a:spLocks noChangeShapeType="1"/>
            </p:cNvSpPr>
            <p:nvPr/>
          </p:nvSpPr>
          <p:spPr bwMode="auto">
            <a:xfrm>
              <a:off x="6735625" y="3504024"/>
              <a:ext cx="0" cy="655637"/>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ea typeface="MS PGothic" panose="020B0600070205080204" pitchFamily="34" charset="-128"/>
              </a:endParaRPr>
            </a:p>
          </p:txBody>
        </p:sp>
        <p:sp>
          <p:nvSpPr>
            <p:cNvPr id="53" name="Line 22"/>
            <p:cNvSpPr>
              <a:spLocks noChangeShapeType="1"/>
            </p:cNvSpPr>
            <p:nvPr/>
          </p:nvSpPr>
          <p:spPr bwMode="auto">
            <a:xfrm flipV="1">
              <a:off x="6511994" y="5451266"/>
              <a:ext cx="0" cy="43815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ea typeface="MS PGothic" panose="020B0600070205080204" pitchFamily="34" charset="-128"/>
              </a:endParaRPr>
            </a:p>
          </p:txBody>
        </p:sp>
        <p:sp>
          <p:nvSpPr>
            <p:cNvPr id="54" name="Freeform 8"/>
            <p:cNvSpPr/>
            <p:nvPr/>
          </p:nvSpPr>
          <p:spPr bwMode="auto">
            <a:xfrm>
              <a:off x="5578337" y="3746015"/>
              <a:ext cx="2046288" cy="2049462"/>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9CE0FA"/>
            </a:solidFill>
            <a:ln>
              <a:noFill/>
            </a:ln>
            <a:effectLst/>
          </p:spPr>
          <p:txBody>
            <a:bodyPr wrap="none" anchor="ctr"/>
            <a:lstStyle/>
            <a:p>
              <a:pPr eaLnBrk="0" fontAlgn="base" hangingPunct="0">
                <a:spcBef>
                  <a:spcPct val="0"/>
                </a:spcBef>
                <a:spcAft>
                  <a:spcPct val="0"/>
                </a:spcAft>
              </a:pPr>
              <a:endParaRPr lang="en-US" sz="3300" dirty="0">
                <a:solidFill>
                  <a:srgbClr val="000000"/>
                </a:solidFill>
                <a:ea typeface="MS PGothic" panose="020B0600070205080204" pitchFamily="34" charset="-128"/>
              </a:endParaRPr>
            </a:p>
          </p:txBody>
        </p:sp>
        <p:sp>
          <p:nvSpPr>
            <p:cNvPr id="55" name="Line 21"/>
            <p:cNvSpPr>
              <a:spLocks noChangeShapeType="1"/>
            </p:cNvSpPr>
            <p:nvPr/>
          </p:nvSpPr>
          <p:spPr bwMode="auto">
            <a:xfrm flipH="1">
              <a:off x="7599225" y="4472884"/>
              <a:ext cx="796925"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ea typeface="MS PGothic" panose="020B0600070205080204" pitchFamily="34" charset="-128"/>
              </a:endParaRPr>
            </a:p>
          </p:txBody>
        </p:sp>
        <p:sp>
          <p:nvSpPr>
            <p:cNvPr id="56" name="Text Box 24"/>
            <p:cNvSpPr txBox="1">
              <a:spLocks noChangeArrowheads="1"/>
            </p:cNvSpPr>
            <p:nvPr/>
          </p:nvSpPr>
          <p:spPr bwMode="auto">
            <a:xfrm>
              <a:off x="7043047" y="3460537"/>
              <a:ext cx="2242222" cy="437887"/>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eaLnBrk="0" fontAlgn="base" hangingPunct="0">
                <a:spcBef>
                  <a:spcPct val="0"/>
                </a:spcBef>
                <a:spcAft>
                  <a:spcPct val="0"/>
                </a:spcAft>
                <a:defRPr/>
              </a:pPr>
              <a:r>
                <a:rPr lang="en-US" sz="1050" i="0" dirty="0">
                  <a:solidFill>
                    <a:srgbClr val="000000"/>
                  </a:solidFill>
                  <a:latin typeface="+mn-lt"/>
                </a:rPr>
                <a:t>1A-2F-BB-76-09-AD</a:t>
              </a:r>
              <a:endParaRPr lang="en-US" sz="1050" i="0" dirty="0">
                <a:solidFill>
                  <a:srgbClr val="000000"/>
                </a:solidFill>
                <a:latin typeface="+mn-lt"/>
              </a:endParaRPr>
            </a:p>
          </p:txBody>
        </p:sp>
        <p:sp>
          <p:nvSpPr>
            <p:cNvPr id="57" name="Line 26"/>
            <p:cNvSpPr>
              <a:spLocks noChangeShapeType="1"/>
            </p:cNvSpPr>
            <p:nvPr/>
          </p:nvSpPr>
          <p:spPr bwMode="auto">
            <a:xfrm flipV="1">
              <a:off x="8157727" y="4588902"/>
              <a:ext cx="0" cy="373063"/>
            </a:xfrm>
            <a:prstGeom prst="line">
              <a:avLst/>
            </a:prstGeom>
            <a:noFill/>
            <a:ln w="9525">
              <a:solidFill>
                <a:srgbClr val="000000"/>
              </a:solidFill>
              <a:round/>
              <a:tailEnd type="triangle" w="med" len="me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ea typeface="MS PGothic" panose="020B0600070205080204" pitchFamily="34" charset="-128"/>
              </a:endParaRPr>
            </a:p>
          </p:txBody>
        </p:sp>
        <p:sp>
          <p:nvSpPr>
            <p:cNvPr id="58" name="Text Box 27"/>
            <p:cNvSpPr txBox="1">
              <a:spLocks noChangeArrowheads="1"/>
            </p:cNvSpPr>
            <p:nvPr/>
          </p:nvSpPr>
          <p:spPr bwMode="auto">
            <a:xfrm>
              <a:off x="8061597" y="4931465"/>
              <a:ext cx="2155536" cy="437887"/>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eaLnBrk="0" fontAlgn="base" hangingPunct="0">
                <a:spcBef>
                  <a:spcPct val="0"/>
                </a:spcBef>
                <a:spcAft>
                  <a:spcPct val="0"/>
                </a:spcAft>
                <a:defRPr/>
              </a:pPr>
              <a:r>
                <a:rPr lang="en-US" sz="1050" i="0" dirty="0">
                  <a:solidFill>
                    <a:srgbClr val="000000"/>
                  </a:solidFill>
                  <a:latin typeface="+mn-lt"/>
                </a:rPr>
                <a:t>58-23-D7-FA-20-B0</a:t>
              </a:r>
              <a:endParaRPr lang="en-US" sz="1050" i="0" dirty="0">
                <a:solidFill>
                  <a:srgbClr val="000000"/>
                </a:solidFill>
                <a:latin typeface="+mn-lt"/>
              </a:endParaRPr>
            </a:p>
          </p:txBody>
        </p:sp>
        <p:sp>
          <p:nvSpPr>
            <p:cNvPr id="59" name="Line 28"/>
            <p:cNvSpPr>
              <a:spLocks noChangeShapeType="1"/>
            </p:cNvSpPr>
            <p:nvPr/>
          </p:nvSpPr>
          <p:spPr bwMode="auto">
            <a:xfrm flipH="1">
              <a:off x="6615181" y="5886035"/>
              <a:ext cx="360363" cy="0"/>
            </a:xfrm>
            <a:prstGeom prst="line">
              <a:avLst/>
            </a:prstGeom>
            <a:noFill/>
            <a:ln w="9525">
              <a:solidFill>
                <a:srgbClr val="000000"/>
              </a:solidFill>
              <a:round/>
              <a:tailEnd type="triangle" w="med" len="me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ea typeface="MS PGothic" panose="020B0600070205080204" pitchFamily="34" charset="-128"/>
              </a:endParaRPr>
            </a:p>
          </p:txBody>
        </p:sp>
        <p:sp>
          <p:nvSpPr>
            <p:cNvPr id="60" name="Text Box 29"/>
            <p:cNvSpPr txBox="1">
              <a:spLocks noChangeArrowheads="1"/>
            </p:cNvSpPr>
            <p:nvPr/>
          </p:nvSpPr>
          <p:spPr bwMode="auto">
            <a:xfrm>
              <a:off x="6937522" y="5730174"/>
              <a:ext cx="2117478" cy="437887"/>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eaLnBrk="0" fontAlgn="base" hangingPunct="0">
                <a:spcBef>
                  <a:spcPct val="0"/>
                </a:spcBef>
                <a:spcAft>
                  <a:spcPct val="0"/>
                </a:spcAft>
                <a:defRPr/>
              </a:pPr>
              <a:r>
                <a:rPr lang="en-US" sz="1050" i="0" dirty="0">
                  <a:solidFill>
                    <a:srgbClr val="000000"/>
                  </a:solidFill>
                  <a:latin typeface="+mn-lt"/>
                </a:rPr>
                <a:t>0C-C4-11-6F-E3-98</a:t>
              </a:r>
              <a:endParaRPr lang="en-US" sz="1050" i="0" dirty="0">
                <a:solidFill>
                  <a:srgbClr val="000000"/>
                </a:solidFill>
                <a:latin typeface="+mn-lt"/>
              </a:endParaRPr>
            </a:p>
          </p:txBody>
        </p:sp>
        <p:sp>
          <p:nvSpPr>
            <p:cNvPr id="61" name="Line 30"/>
            <p:cNvSpPr>
              <a:spLocks noChangeShapeType="1"/>
            </p:cNvSpPr>
            <p:nvPr/>
          </p:nvSpPr>
          <p:spPr bwMode="auto">
            <a:xfrm flipV="1">
              <a:off x="4887634" y="4579452"/>
              <a:ext cx="0" cy="373063"/>
            </a:xfrm>
            <a:prstGeom prst="line">
              <a:avLst/>
            </a:prstGeom>
            <a:noFill/>
            <a:ln w="9525">
              <a:solidFill>
                <a:srgbClr val="000000"/>
              </a:solidFill>
              <a:round/>
              <a:tailEnd type="triangle" w="med" len="me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ea typeface="MS PGothic" panose="020B0600070205080204" pitchFamily="34" charset="-128"/>
              </a:endParaRPr>
            </a:p>
          </p:txBody>
        </p:sp>
        <p:sp>
          <p:nvSpPr>
            <p:cNvPr id="62" name="Text Box 31"/>
            <p:cNvSpPr txBox="1">
              <a:spLocks noChangeArrowheads="1"/>
            </p:cNvSpPr>
            <p:nvPr/>
          </p:nvSpPr>
          <p:spPr bwMode="auto">
            <a:xfrm>
              <a:off x="3970059" y="4954102"/>
              <a:ext cx="2056163" cy="437887"/>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eaLnBrk="0" fontAlgn="base" hangingPunct="0">
                <a:spcBef>
                  <a:spcPct val="0"/>
                </a:spcBef>
                <a:spcAft>
                  <a:spcPct val="0"/>
                </a:spcAft>
                <a:defRPr/>
              </a:pPr>
              <a:r>
                <a:rPr lang="en-US" sz="1050" i="0" dirty="0">
                  <a:solidFill>
                    <a:srgbClr val="000000"/>
                  </a:solidFill>
                  <a:latin typeface="+mn-lt"/>
                </a:rPr>
                <a:t>71-65-F7-2B-08-53</a:t>
              </a:r>
              <a:endParaRPr lang="en-US" sz="1050" i="0" dirty="0">
                <a:solidFill>
                  <a:srgbClr val="000000"/>
                </a:solidFill>
                <a:latin typeface="+mn-lt"/>
              </a:endParaRPr>
            </a:p>
          </p:txBody>
        </p:sp>
        <p:sp>
          <p:nvSpPr>
            <p:cNvPr id="63" name="Text Box 32"/>
            <p:cNvSpPr txBox="1">
              <a:spLocks noChangeArrowheads="1"/>
            </p:cNvSpPr>
            <p:nvPr/>
          </p:nvSpPr>
          <p:spPr bwMode="auto">
            <a:xfrm>
              <a:off x="5363947" y="4420079"/>
              <a:ext cx="2173356" cy="690938"/>
            </a:xfrm>
            <a:prstGeom prst="rect">
              <a:avLst/>
            </a:prstGeom>
            <a:noFill/>
            <a:ln>
              <a:noFill/>
            </a:ln>
            <a:effectLst/>
          </p:spPr>
          <p:txBody>
            <a:bodyPr wrap="squar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algn="ctr" eaLnBrk="0" fontAlgn="base" hangingPunct="0">
                <a:spcBef>
                  <a:spcPct val="0"/>
                </a:spcBef>
                <a:spcAft>
                  <a:spcPct val="0"/>
                </a:spcAft>
                <a:defRPr/>
              </a:pPr>
              <a:r>
                <a:rPr lang="en-US" sz="2000" i="0" dirty="0">
                  <a:solidFill>
                    <a:srgbClr val="000000"/>
                  </a:solidFill>
                  <a:latin typeface="+mn-lt"/>
                </a:rPr>
                <a:t>   LAN</a:t>
              </a:r>
              <a:endParaRPr lang="en-US" sz="2000" i="0" dirty="0">
                <a:solidFill>
                  <a:srgbClr val="000000"/>
                </a:solidFill>
                <a:latin typeface="+mn-lt"/>
              </a:endParaRPr>
            </a:p>
          </p:txBody>
        </p:sp>
        <p:sp>
          <p:nvSpPr>
            <p:cNvPr id="64" name="Rectangle 37"/>
            <p:cNvSpPr>
              <a:spLocks noChangeArrowheads="1"/>
            </p:cNvSpPr>
            <p:nvPr/>
          </p:nvSpPr>
          <p:spPr bwMode="auto">
            <a:xfrm>
              <a:off x="6641253" y="3505846"/>
              <a:ext cx="160338"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ea typeface="MS PGothic" panose="020B0600070205080204" pitchFamily="34" charset="-128"/>
              </a:endParaRPr>
            </a:p>
          </p:txBody>
        </p:sp>
        <p:grpSp>
          <p:nvGrpSpPr>
            <p:cNvPr id="65" name="Group 44"/>
            <p:cNvGrpSpPr/>
            <p:nvPr/>
          </p:nvGrpSpPr>
          <p:grpSpPr bwMode="auto">
            <a:xfrm>
              <a:off x="6182623" y="2973174"/>
              <a:ext cx="812800" cy="658813"/>
              <a:chOff x="-44" y="1473"/>
              <a:chExt cx="981" cy="1105"/>
            </a:xfrm>
          </p:grpSpPr>
          <p:pic>
            <p:nvPicPr>
              <p:cNvPr id="83" name="Picture 45"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p:spPr>
          </p:pic>
          <p:sp>
            <p:nvSpPr>
              <p:cNvPr id="84" name="Freeform 46"/>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ea typeface="MS PGothic" panose="020B0600070205080204" pitchFamily="34" charset="-128"/>
                </a:endParaRPr>
              </a:p>
            </p:txBody>
          </p:sp>
        </p:grpSp>
        <p:sp>
          <p:nvSpPr>
            <p:cNvPr id="66" name="Rectangle 37"/>
            <p:cNvSpPr>
              <a:spLocks noChangeArrowheads="1"/>
            </p:cNvSpPr>
            <p:nvPr/>
          </p:nvSpPr>
          <p:spPr bwMode="auto">
            <a:xfrm rot="5400000">
              <a:off x="4749555" y="4292181"/>
              <a:ext cx="160338"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ea typeface="MS PGothic" panose="020B0600070205080204" pitchFamily="34" charset="-128"/>
              </a:endParaRPr>
            </a:p>
          </p:txBody>
        </p:sp>
        <p:sp>
          <p:nvSpPr>
            <p:cNvPr id="67" name="Rectangle 37"/>
            <p:cNvSpPr>
              <a:spLocks noChangeArrowheads="1"/>
            </p:cNvSpPr>
            <p:nvPr/>
          </p:nvSpPr>
          <p:spPr bwMode="auto">
            <a:xfrm>
              <a:off x="6440078" y="5759156"/>
              <a:ext cx="160338"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ea typeface="MS PGothic" panose="020B0600070205080204" pitchFamily="34" charset="-128"/>
              </a:endParaRPr>
            </a:p>
          </p:txBody>
        </p:sp>
        <p:sp>
          <p:nvSpPr>
            <p:cNvPr id="68" name="Rectangle 37"/>
            <p:cNvSpPr>
              <a:spLocks noChangeArrowheads="1"/>
            </p:cNvSpPr>
            <p:nvPr/>
          </p:nvSpPr>
          <p:spPr bwMode="auto">
            <a:xfrm rot="5400000">
              <a:off x="8184260" y="4354101"/>
              <a:ext cx="160338"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ea typeface="MS PGothic" panose="020B0600070205080204" pitchFamily="34" charset="-128"/>
              </a:endParaRPr>
            </a:p>
          </p:txBody>
        </p:sp>
        <p:grpSp>
          <p:nvGrpSpPr>
            <p:cNvPr id="69" name="Group 38"/>
            <p:cNvGrpSpPr/>
            <p:nvPr/>
          </p:nvGrpSpPr>
          <p:grpSpPr bwMode="auto">
            <a:xfrm>
              <a:off x="4074834" y="4046052"/>
              <a:ext cx="812800" cy="658813"/>
              <a:chOff x="-44" y="1473"/>
              <a:chExt cx="981" cy="1105"/>
            </a:xfrm>
          </p:grpSpPr>
          <p:pic>
            <p:nvPicPr>
              <p:cNvPr id="81" name="Picture 39"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p:spPr>
          </p:pic>
          <p:sp>
            <p:nvSpPr>
              <p:cNvPr id="82" name="Freeform 40"/>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ea typeface="MS PGothic" panose="020B0600070205080204" pitchFamily="34" charset="-128"/>
                </a:endParaRPr>
              </a:p>
            </p:txBody>
          </p:sp>
        </p:grpSp>
        <p:grpSp>
          <p:nvGrpSpPr>
            <p:cNvPr id="70" name="Group 47"/>
            <p:cNvGrpSpPr/>
            <p:nvPr/>
          </p:nvGrpSpPr>
          <p:grpSpPr bwMode="auto">
            <a:xfrm>
              <a:off x="8032469" y="4201422"/>
              <a:ext cx="812800" cy="658812"/>
              <a:chOff x="-26" y="1473"/>
              <a:chExt cx="981" cy="1105"/>
            </a:xfrm>
          </p:grpSpPr>
          <p:pic>
            <p:nvPicPr>
              <p:cNvPr id="79" name="Picture 48"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26" y="1473"/>
                <a:ext cx="981" cy="1105"/>
              </a:xfrm>
              <a:prstGeom prst="rect">
                <a:avLst/>
              </a:prstGeom>
              <a:noFill/>
              <a:ln>
                <a:noFill/>
              </a:ln>
            </p:spPr>
          </p:pic>
          <p:sp>
            <p:nvSpPr>
              <p:cNvPr id="80" name="Freeform 49"/>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ea typeface="MS PGothic" panose="020B0600070205080204" pitchFamily="34" charset="-128"/>
                </a:endParaRPr>
              </a:p>
            </p:txBody>
          </p:sp>
        </p:grpSp>
        <p:cxnSp>
          <p:nvCxnSpPr>
            <p:cNvPr id="71" name="Straight Arrow Connector 70"/>
            <p:cNvCxnSpPr/>
            <p:nvPr/>
          </p:nvCxnSpPr>
          <p:spPr>
            <a:xfrm flipH="1">
              <a:off x="6872122" y="3639236"/>
              <a:ext cx="254833"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2" name="Group 41"/>
            <p:cNvGrpSpPr/>
            <p:nvPr/>
          </p:nvGrpSpPr>
          <p:grpSpPr bwMode="auto">
            <a:xfrm>
              <a:off x="5984944" y="5952710"/>
              <a:ext cx="812800" cy="658813"/>
              <a:chOff x="-44" y="1473"/>
              <a:chExt cx="981" cy="1105"/>
            </a:xfrm>
          </p:grpSpPr>
          <p:pic>
            <p:nvPicPr>
              <p:cNvPr id="77" name="Picture 42"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p:spPr>
          </p:pic>
          <p:sp>
            <p:nvSpPr>
              <p:cNvPr id="78" name="Freeform 43"/>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ea typeface="MS PGothic" panose="020B0600070205080204" pitchFamily="34" charset="-128"/>
                </a:endParaRPr>
              </a:p>
            </p:txBody>
          </p:sp>
        </p:grpSp>
        <p:sp>
          <p:nvSpPr>
            <p:cNvPr id="73" name="Text Box 33"/>
            <p:cNvSpPr txBox="1">
              <a:spLocks noChangeArrowheads="1"/>
            </p:cNvSpPr>
            <p:nvPr/>
          </p:nvSpPr>
          <p:spPr bwMode="auto">
            <a:xfrm>
              <a:off x="7019858" y="3246090"/>
              <a:ext cx="1471557" cy="437887"/>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a:defRPr/>
              </a:pPr>
              <a:r>
                <a:rPr lang="en-US" sz="1050" i="0" dirty="0">
                  <a:latin typeface="+mn-lt"/>
                  <a:cs typeface="+mn-cs"/>
                </a:rPr>
                <a:t>137.196.7.78</a:t>
              </a:r>
              <a:endParaRPr lang="en-US" sz="1050" i="0" dirty="0">
                <a:latin typeface="+mn-lt"/>
                <a:cs typeface="+mn-cs"/>
              </a:endParaRPr>
            </a:p>
          </p:txBody>
        </p:sp>
        <p:sp>
          <p:nvSpPr>
            <p:cNvPr id="74" name="Text Box 36"/>
            <p:cNvSpPr txBox="1">
              <a:spLocks noChangeArrowheads="1"/>
            </p:cNvSpPr>
            <p:nvPr/>
          </p:nvSpPr>
          <p:spPr bwMode="auto">
            <a:xfrm>
              <a:off x="8056009" y="5130248"/>
              <a:ext cx="1471557" cy="437887"/>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a:defRPr/>
              </a:pPr>
              <a:r>
                <a:rPr lang="en-US" sz="1050" i="0" dirty="0">
                  <a:latin typeface="+mn-lt"/>
                  <a:cs typeface="+mn-cs"/>
                </a:rPr>
                <a:t>137.196.7.14</a:t>
              </a:r>
              <a:endParaRPr lang="en-US" sz="1050" i="0" dirty="0">
                <a:latin typeface="+mn-lt"/>
                <a:cs typeface="+mn-cs"/>
              </a:endParaRPr>
            </a:p>
          </p:txBody>
        </p:sp>
        <p:sp>
          <p:nvSpPr>
            <p:cNvPr id="75" name="Text Box 39"/>
            <p:cNvSpPr txBox="1">
              <a:spLocks noChangeArrowheads="1"/>
            </p:cNvSpPr>
            <p:nvPr/>
          </p:nvSpPr>
          <p:spPr bwMode="auto">
            <a:xfrm>
              <a:off x="6899276" y="5947742"/>
              <a:ext cx="1471557" cy="437887"/>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a:defRPr/>
              </a:pPr>
              <a:r>
                <a:rPr lang="en-US" sz="1050" i="0" dirty="0">
                  <a:latin typeface="+mn-lt"/>
                  <a:cs typeface="+mn-cs"/>
                </a:rPr>
                <a:t>137.196.7.88</a:t>
              </a:r>
              <a:endParaRPr lang="en-US" sz="1050" i="0" dirty="0">
                <a:latin typeface="+mn-lt"/>
                <a:cs typeface="+mn-cs"/>
              </a:endParaRPr>
            </a:p>
          </p:txBody>
        </p:sp>
        <p:sp>
          <p:nvSpPr>
            <p:cNvPr id="76" name="Text Box 31"/>
            <p:cNvSpPr txBox="1">
              <a:spLocks noChangeArrowheads="1"/>
            </p:cNvSpPr>
            <p:nvPr/>
          </p:nvSpPr>
          <p:spPr bwMode="auto">
            <a:xfrm>
              <a:off x="3974753" y="5170004"/>
              <a:ext cx="1471557" cy="437887"/>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a:defRPr/>
              </a:pPr>
              <a:r>
                <a:rPr lang="en-US" sz="1050" i="0" dirty="0">
                  <a:latin typeface="+mn-lt"/>
                  <a:cs typeface="+mn-cs"/>
                </a:rPr>
                <a:t>137.196.7.23</a:t>
              </a:r>
              <a:endParaRPr lang="en-US" sz="1050" i="0" dirty="0">
                <a:latin typeface="+mn-lt"/>
                <a:cs typeface="+mn-cs"/>
              </a:endParaRPr>
            </a:p>
          </p:txBody>
        </p:sp>
      </p:grpSp>
      <p:grpSp>
        <p:nvGrpSpPr>
          <p:cNvPr id="86" name="Group 85"/>
          <p:cNvGrpSpPr/>
          <p:nvPr/>
        </p:nvGrpSpPr>
        <p:grpSpPr>
          <a:xfrm>
            <a:off x="1084786" y="2855015"/>
            <a:ext cx="2772851" cy="2192999"/>
            <a:chOff x="1446381" y="2663687"/>
            <a:chExt cx="3697134" cy="2923999"/>
          </a:xfrm>
        </p:grpSpPr>
        <p:grpSp>
          <p:nvGrpSpPr>
            <p:cNvPr id="85" name="Group 84"/>
            <p:cNvGrpSpPr/>
            <p:nvPr/>
          </p:nvGrpSpPr>
          <p:grpSpPr>
            <a:xfrm>
              <a:off x="2754559" y="2663687"/>
              <a:ext cx="523240" cy="437323"/>
              <a:chOff x="2317237" y="2601212"/>
              <a:chExt cx="523240" cy="437323"/>
            </a:xfrm>
          </p:grpSpPr>
          <p:sp>
            <p:nvSpPr>
              <p:cNvPr id="3" name="Rectangle 2"/>
              <p:cNvSpPr/>
              <p:nvPr/>
            </p:nvSpPr>
            <p:spPr>
              <a:xfrm>
                <a:off x="2381605" y="2654222"/>
                <a:ext cx="344557" cy="384313"/>
              </a:xfrm>
              <a:prstGeom prst="rect">
                <a:avLst/>
              </a:prstGeom>
              <a:solidFill>
                <a:schemeClr val="bg1"/>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00"/>
              </a:p>
            </p:txBody>
          </p:sp>
          <p:sp>
            <p:nvSpPr>
              <p:cNvPr id="4" name="TextBox 3"/>
              <p:cNvSpPr txBox="1"/>
              <p:nvPr/>
            </p:nvSpPr>
            <p:spPr>
              <a:xfrm>
                <a:off x="2317237" y="2601212"/>
                <a:ext cx="523240" cy="285327"/>
              </a:xfrm>
              <a:prstGeom prst="rect">
                <a:avLst/>
              </a:prstGeom>
              <a:noFill/>
            </p:spPr>
            <p:txBody>
              <a:bodyPr wrap="none" rtlCol="0">
                <a:spAutoFit/>
              </a:bodyPr>
              <a:lstStyle/>
              <a:p>
                <a:r>
                  <a:rPr lang="en-US" sz="800" dirty="0"/>
                  <a:t>ARP</a:t>
                </a:r>
                <a:endParaRPr lang="en-US" sz="800" dirty="0"/>
              </a:p>
            </p:txBody>
          </p:sp>
        </p:grpSp>
        <p:grpSp>
          <p:nvGrpSpPr>
            <p:cNvPr id="87" name="Group 86"/>
            <p:cNvGrpSpPr/>
            <p:nvPr/>
          </p:nvGrpSpPr>
          <p:grpSpPr>
            <a:xfrm>
              <a:off x="2463958" y="5150363"/>
              <a:ext cx="523240" cy="437323"/>
              <a:chOff x="2317237" y="2601212"/>
              <a:chExt cx="523240" cy="437323"/>
            </a:xfrm>
          </p:grpSpPr>
          <p:sp>
            <p:nvSpPr>
              <p:cNvPr id="88" name="Rectangle 87"/>
              <p:cNvSpPr/>
              <p:nvPr/>
            </p:nvSpPr>
            <p:spPr>
              <a:xfrm>
                <a:off x="2381605" y="2654222"/>
                <a:ext cx="344557" cy="384313"/>
              </a:xfrm>
              <a:prstGeom prst="rect">
                <a:avLst/>
              </a:prstGeom>
              <a:solidFill>
                <a:schemeClr val="bg1"/>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00"/>
              </a:p>
            </p:txBody>
          </p:sp>
          <p:sp>
            <p:nvSpPr>
              <p:cNvPr id="89" name="TextBox 88"/>
              <p:cNvSpPr txBox="1"/>
              <p:nvPr/>
            </p:nvSpPr>
            <p:spPr>
              <a:xfrm>
                <a:off x="2317237" y="2601212"/>
                <a:ext cx="523240" cy="285327"/>
              </a:xfrm>
              <a:prstGeom prst="rect">
                <a:avLst/>
              </a:prstGeom>
              <a:noFill/>
            </p:spPr>
            <p:txBody>
              <a:bodyPr wrap="none" rtlCol="0">
                <a:spAutoFit/>
              </a:bodyPr>
              <a:lstStyle/>
              <a:p>
                <a:r>
                  <a:rPr lang="en-US" sz="800" dirty="0"/>
                  <a:t>ARP</a:t>
                </a:r>
                <a:endParaRPr lang="en-US" sz="800" dirty="0"/>
              </a:p>
            </p:txBody>
          </p:sp>
        </p:grpSp>
        <p:grpSp>
          <p:nvGrpSpPr>
            <p:cNvPr id="90" name="Group 89"/>
            <p:cNvGrpSpPr/>
            <p:nvPr/>
          </p:nvGrpSpPr>
          <p:grpSpPr>
            <a:xfrm>
              <a:off x="1446381" y="3530757"/>
              <a:ext cx="523240" cy="437323"/>
              <a:chOff x="2317237" y="2601212"/>
              <a:chExt cx="523240" cy="437323"/>
            </a:xfrm>
          </p:grpSpPr>
          <p:sp>
            <p:nvSpPr>
              <p:cNvPr id="91" name="Rectangle 90"/>
              <p:cNvSpPr/>
              <p:nvPr/>
            </p:nvSpPr>
            <p:spPr>
              <a:xfrm>
                <a:off x="2381605" y="2654222"/>
                <a:ext cx="344557" cy="384313"/>
              </a:xfrm>
              <a:prstGeom prst="rect">
                <a:avLst/>
              </a:prstGeom>
              <a:solidFill>
                <a:schemeClr val="bg1"/>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00"/>
              </a:p>
            </p:txBody>
          </p:sp>
          <p:sp>
            <p:nvSpPr>
              <p:cNvPr id="92" name="TextBox 91"/>
              <p:cNvSpPr txBox="1"/>
              <p:nvPr/>
            </p:nvSpPr>
            <p:spPr>
              <a:xfrm>
                <a:off x="2317237" y="2601212"/>
                <a:ext cx="523240" cy="285327"/>
              </a:xfrm>
              <a:prstGeom prst="rect">
                <a:avLst/>
              </a:prstGeom>
              <a:noFill/>
            </p:spPr>
            <p:txBody>
              <a:bodyPr wrap="none" rtlCol="0">
                <a:spAutoFit/>
              </a:bodyPr>
              <a:lstStyle/>
              <a:p>
                <a:r>
                  <a:rPr lang="en-US" sz="800" dirty="0"/>
                  <a:t>ARP</a:t>
                </a:r>
                <a:endParaRPr lang="en-US" sz="800" dirty="0"/>
              </a:p>
            </p:txBody>
          </p:sp>
        </p:grpSp>
        <p:grpSp>
          <p:nvGrpSpPr>
            <p:cNvPr id="93" name="Group 92"/>
            <p:cNvGrpSpPr/>
            <p:nvPr/>
          </p:nvGrpSpPr>
          <p:grpSpPr>
            <a:xfrm>
              <a:off x="4620275" y="3785389"/>
              <a:ext cx="523240" cy="437323"/>
              <a:chOff x="2317237" y="2601212"/>
              <a:chExt cx="523240" cy="437323"/>
            </a:xfrm>
          </p:grpSpPr>
          <p:sp>
            <p:nvSpPr>
              <p:cNvPr id="94" name="Rectangle 93"/>
              <p:cNvSpPr/>
              <p:nvPr/>
            </p:nvSpPr>
            <p:spPr>
              <a:xfrm>
                <a:off x="2381605" y="2654222"/>
                <a:ext cx="344557" cy="384313"/>
              </a:xfrm>
              <a:prstGeom prst="rect">
                <a:avLst/>
              </a:prstGeom>
              <a:solidFill>
                <a:schemeClr val="bg1"/>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00"/>
              </a:p>
            </p:txBody>
          </p:sp>
          <p:sp>
            <p:nvSpPr>
              <p:cNvPr id="95" name="TextBox 94"/>
              <p:cNvSpPr txBox="1"/>
              <p:nvPr/>
            </p:nvSpPr>
            <p:spPr>
              <a:xfrm>
                <a:off x="2317237" y="2601212"/>
                <a:ext cx="523240" cy="285327"/>
              </a:xfrm>
              <a:prstGeom prst="rect">
                <a:avLst/>
              </a:prstGeom>
              <a:noFill/>
            </p:spPr>
            <p:txBody>
              <a:bodyPr wrap="none" rtlCol="0">
                <a:spAutoFit/>
              </a:bodyPr>
              <a:lstStyle/>
              <a:p>
                <a:r>
                  <a:rPr lang="en-US" sz="800" dirty="0"/>
                  <a:t>ARP</a:t>
                </a:r>
                <a:endParaRPr lang="en-US" sz="800" dirty="0"/>
              </a:p>
            </p:txBody>
          </p:sp>
        </p:grpSp>
      </p:grpSp>
      <p:sp>
        <p:nvSpPr>
          <p:cNvPr id="97" name="Rectangle 4"/>
          <p:cNvSpPr txBox="1">
            <a:spLocks noChangeArrowheads="1"/>
          </p:cNvSpPr>
          <p:nvPr/>
        </p:nvSpPr>
        <p:spPr>
          <a:xfrm>
            <a:off x="4339082" y="3331007"/>
            <a:ext cx="4104128" cy="2180689"/>
          </a:xfrm>
          <a:prstGeom prst="rect">
            <a:avLst/>
          </a:prstGeom>
        </p:spPr>
        <p:txBody>
          <a:bodyPr vert="horz" lIns="68580" tIns="34290" rIns="68580" bIns="34290" rtlCol="0">
            <a:normAutofit lnSpcReduction="10000"/>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defRPr/>
            </a:pPr>
            <a:r>
              <a:rPr lang="en-US" sz="2100" dirty="0"/>
              <a:t>IP/MAC address mappings for some LAN nodes:</a:t>
            </a:r>
            <a:endParaRPr lang="en-US" sz="2100" dirty="0"/>
          </a:p>
          <a:p>
            <a:pPr>
              <a:buFont typeface="Wingdings" panose="05000000000000000000" charset="0"/>
              <a:buNone/>
              <a:defRPr/>
            </a:pPr>
            <a:r>
              <a:rPr lang="en-US" sz="1500" dirty="0"/>
              <a:t>         </a:t>
            </a:r>
            <a:r>
              <a:rPr lang="en-US" sz="1500" dirty="0">
                <a:highlight>
                  <a:srgbClr val="FFFF00"/>
                </a:highlight>
              </a:rPr>
              <a:t> </a:t>
            </a:r>
            <a:r>
              <a:rPr lang="en-US" sz="1500" dirty="0">
                <a:solidFill>
                  <a:srgbClr val="0000A8"/>
                </a:solidFill>
                <a:highlight>
                  <a:srgbClr val="FFFF00"/>
                </a:highlight>
              </a:rPr>
              <a:t>&lt; IP address; MAC address; TTL&gt;</a:t>
            </a:r>
            <a:endParaRPr lang="en-US" sz="1500" dirty="0">
              <a:solidFill>
                <a:srgbClr val="0000A8"/>
              </a:solidFill>
              <a:highlight>
                <a:srgbClr val="FFFF00"/>
              </a:highlight>
            </a:endParaRPr>
          </a:p>
          <a:p>
            <a:pPr lvl="1">
              <a:defRPr/>
            </a:pPr>
            <a:r>
              <a:rPr lang="en-US" sz="2100" dirty="0"/>
              <a:t>TTL (Time To Live): time after which address mapping will be forgotten (typically 20 min)</a:t>
            </a:r>
            <a:endParaRPr lang="en-US" sz="21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9" presetClass="entr" presetSubtype="0" fill="hold" nodeType="withEffect">
                                  <p:stCondLst>
                                    <p:cond delay="0"/>
                                  </p:stCondLst>
                                  <p:childTnLst>
                                    <p:set>
                                      <p:cBhvr>
                                        <p:cTn id="8" dur="1" fill="hold">
                                          <p:stCondLst>
                                            <p:cond delay="0"/>
                                          </p:stCondLst>
                                        </p:cTn>
                                        <p:tgtEl>
                                          <p:spTgt spid="86"/>
                                        </p:tgtEl>
                                        <p:attrNameLst>
                                          <p:attrName>style.visibility</p:attrName>
                                        </p:attrNameLst>
                                      </p:cBhvr>
                                      <p:to>
                                        <p:strVal val="visible"/>
                                      </p:to>
                                    </p:set>
                                    <p:animEffect transition="in" filter="dissolve">
                                      <p:cBhvr>
                                        <p:cTn id="9" dur="500"/>
                                        <p:tgtEl>
                                          <p:spTgt spid="86"/>
                                        </p:tgtEl>
                                      </p:cBhvr>
                                    </p:animEffec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97">
                                            <p:txEl>
                                              <p:pRg st="0" end="0"/>
                                            </p:txEl>
                                          </p:spTgt>
                                        </p:tgtEl>
                                        <p:attrNameLst>
                                          <p:attrName>style.visibility</p:attrName>
                                        </p:attrNameLst>
                                      </p:cBhvr>
                                      <p:to>
                                        <p:strVal val="visible"/>
                                      </p:to>
                                    </p:set>
                                    <p:animEffect transition="in" filter="dissolve">
                                      <p:cBhvr>
                                        <p:cTn id="14" dur="500"/>
                                        <p:tgtEl>
                                          <p:spTgt spid="97">
                                            <p:txEl>
                                              <p:pRg st="0" end="0"/>
                                            </p:txEl>
                                          </p:spTgt>
                                        </p:tgtEl>
                                      </p:cBhvr>
                                    </p:animEffect>
                                  </p:childTnLst>
                                </p:cTn>
                              </p:par>
                              <p:par>
                                <p:cTn id="15" presetID="9" presetClass="entr" presetSubtype="0" fill="hold" nodeType="withEffect">
                                  <p:stCondLst>
                                    <p:cond delay="0"/>
                                  </p:stCondLst>
                                  <p:childTnLst>
                                    <p:set>
                                      <p:cBhvr>
                                        <p:cTn id="16" dur="1" fill="hold">
                                          <p:stCondLst>
                                            <p:cond delay="0"/>
                                          </p:stCondLst>
                                        </p:cTn>
                                        <p:tgtEl>
                                          <p:spTgt spid="97">
                                            <p:txEl>
                                              <p:pRg st="1" end="1"/>
                                            </p:txEl>
                                          </p:spTgt>
                                        </p:tgtEl>
                                        <p:attrNameLst>
                                          <p:attrName>style.visibility</p:attrName>
                                        </p:attrNameLst>
                                      </p:cBhvr>
                                      <p:to>
                                        <p:strVal val="visible"/>
                                      </p:to>
                                    </p:set>
                                    <p:animEffect transition="in" filter="dissolve">
                                      <p:cBhvr>
                                        <p:cTn id="17" dur="500"/>
                                        <p:tgtEl>
                                          <p:spTgt spid="9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7">
                                            <p:txEl>
                                              <p:pRg st="2" end="2"/>
                                            </p:txEl>
                                          </p:spTgt>
                                        </p:tgtEl>
                                        <p:attrNameLst>
                                          <p:attrName>style.visibility</p:attrName>
                                        </p:attrNameLst>
                                      </p:cBhvr>
                                      <p:to>
                                        <p:strVal val="visible"/>
                                      </p:to>
                                    </p:set>
                                    <p:animEffect transition="in" filter="dissolve">
                                      <p:cBhvr>
                                        <p:cTn id="22" dur="500"/>
                                        <p:tgtEl>
                                          <p:spTgt spid="9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Line 19"/>
          <p:cNvSpPr>
            <a:spLocks noChangeShapeType="1"/>
          </p:cNvSpPr>
          <p:nvPr/>
        </p:nvSpPr>
        <p:spPr bwMode="auto">
          <a:xfrm>
            <a:off x="3827650" y="4089858"/>
            <a:ext cx="676275"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49" name="Line 20"/>
          <p:cNvSpPr>
            <a:spLocks noChangeShapeType="1"/>
          </p:cNvSpPr>
          <p:nvPr/>
        </p:nvSpPr>
        <p:spPr bwMode="auto">
          <a:xfrm>
            <a:off x="5166018" y="3399968"/>
            <a:ext cx="0" cy="491728"/>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1" name="Line 22"/>
          <p:cNvSpPr>
            <a:spLocks noChangeShapeType="1"/>
          </p:cNvSpPr>
          <p:nvPr/>
        </p:nvSpPr>
        <p:spPr bwMode="auto">
          <a:xfrm flipV="1">
            <a:off x="4998295" y="4860400"/>
            <a:ext cx="0" cy="328613"/>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2" name="Title 1"/>
          <p:cNvSpPr>
            <a:spLocks noGrp="1"/>
          </p:cNvSpPr>
          <p:nvPr>
            <p:ph type="title"/>
          </p:nvPr>
        </p:nvSpPr>
        <p:spPr>
          <a:xfrm>
            <a:off x="600075" y="1119320"/>
            <a:ext cx="7886700" cy="670967"/>
          </a:xfrm>
        </p:spPr>
        <p:txBody>
          <a:bodyPr>
            <a:normAutofit fontScale="90000"/>
          </a:bodyPr>
          <a:lstStyle/>
          <a:p>
            <a:r>
              <a:rPr lang="en-US" b="0" kern="0" dirty="0">
                <a:solidFill>
                  <a:srgbClr val="000099"/>
                </a:solidFill>
                <a:latin typeface="+mn-lt"/>
                <a:ea typeface="MS PGothic" panose="020B0600070205080204" pitchFamily="34" charset="-128"/>
              </a:rPr>
              <a:t>ARP protocol in action</a:t>
            </a:r>
            <a:endParaRPr lang="en-US" sz="3300" b="0" dirty="0">
              <a:latin typeface="+mn-lt"/>
            </a:endParaRPr>
          </a:p>
        </p:txBody>
      </p:sp>
      <p:sp>
        <p:nvSpPr>
          <p:cNvPr id="439" name="Slide Number Placeholder 4"/>
          <p:cNvSpPr>
            <a:spLocks noGrp="1"/>
          </p:cNvSpPr>
          <p:nvPr>
            <p:ph type="sldNum" sz="quarter" idx="4"/>
          </p:nvPr>
        </p:nvSpPr>
        <p:spPr>
          <a:xfrm>
            <a:off x="6914712" y="5689567"/>
            <a:ext cx="2057400" cy="273844"/>
          </a:xfrm>
        </p:spPr>
        <p:txBody>
          <a:bodyPr/>
          <a:lstStyle/>
          <a:p>
            <a:r>
              <a:rPr lang="en-US" sz="1050" dirty="0"/>
              <a:t>Link Layer: 6-</a:t>
            </a:r>
            <a:fld id="{C4204591-24BD-A542-B9D5-F8D8A88D2FEE}" type="slidenum">
              <a:rPr lang="en-US" sz="1050" smtClean="0"/>
            </a:fld>
            <a:endParaRPr lang="en-US" sz="1050" dirty="0"/>
          </a:p>
        </p:txBody>
      </p:sp>
      <p:sp>
        <p:nvSpPr>
          <p:cNvPr id="47" name="Freeform 8"/>
          <p:cNvSpPr/>
          <p:nvPr/>
        </p:nvSpPr>
        <p:spPr bwMode="auto">
          <a:xfrm>
            <a:off x="4298052" y="3581462"/>
            <a:ext cx="1534716" cy="1537097"/>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9CE0FA"/>
          </a:solidFill>
          <a:ln>
            <a:noFill/>
          </a:ln>
          <a:effectLst/>
        </p:spPr>
        <p:txBody>
          <a:bodyPr wrap="none" anchor="ctr"/>
          <a:lstStyle/>
          <a:p>
            <a:pPr eaLnBrk="0" fontAlgn="base" hangingPunct="0">
              <a:spcBef>
                <a:spcPct val="0"/>
              </a:spcBef>
              <a:spcAft>
                <a:spcPct val="0"/>
              </a:spcAft>
            </a:pPr>
            <a:endParaRPr lang="en-US" sz="3300" dirty="0">
              <a:solidFill>
                <a:srgbClr val="000000"/>
              </a:solidFill>
              <a:latin typeface="Arial" panose="020B0604020202020204" pitchFamily="34" charset="0"/>
              <a:ea typeface="MS PGothic" panose="020B0600070205080204" pitchFamily="34" charset="-128"/>
            </a:endParaRPr>
          </a:p>
        </p:txBody>
      </p:sp>
      <p:sp>
        <p:nvSpPr>
          <p:cNvPr id="50" name="Line 21"/>
          <p:cNvSpPr>
            <a:spLocks noChangeShapeType="1"/>
          </p:cNvSpPr>
          <p:nvPr/>
        </p:nvSpPr>
        <p:spPr bwMode="auto">
          <a:xfrm flipH="1">
            <a:off x="5813718" y="4126613"/>
            <a:ext cx="597694"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4" name="Line 26"/>
          <p:cNvSpPr>
            <a:spLocks noChangeShapeType="1"/>
          </p:cNvSpPr>
          <p:nvPr/>
        </p:nvSpPr>
        <p:spPr bwMode="auto">
          <a:xfrm flipV="1">
            <a:off x="6232595" y="4213627"/>
            <a:ext cx="0" cy="279797"/>
          </a:xfrm>
          <a:prstGeom prst="line">
            <a:avLst/>
          </a:prstGeom>
          <a:noFill/>
          <a:ln w="9525">
            <a:solidFill>
              <a:srgbClr val="000000"/>
            </a:solidFill>
            <a:round/>
            <a:tailEnd type="triangle" w="med" len="me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5" name="Text Box 27"/>
          <p:cNvSpPr txBox="1">
            <a:spLocks noChangeArrowheads="1"/>
          </p:cNvSpPr>
          <p:nvPr/>
        </p:nvSpPr>
        <p:spPr bwMode="auto">
          <a:xfrm>
            <a:off x="6160497" y="4470550"/>
            <a:ext cx="1355090" cy="252730"/>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eaLnBrk="0" fontAlgn="base" hangingPunct="0">
              <a:spcBef>
                <a:spcPct val="0"/>
              </a:spcBef>
              <a:spcAft>
                <a:spcPct val="0"/>
              </a:spcAft>
              <a:defRPr/>
            </a:pPr>
            <a:r>
              <a:rPr lang="en-US" sz="1050" i="0" dirty="0">
                <a:solidFill>
                  <a:srgbClr val="000000"/>
                </a:solidFill>
                <a:latin typeface="Arial" panose="020B0604020202020204" pitchFamily="34" charset="0"/>
              </a:rPr>
              <a:t>58-23-D7-FA-20-B0</a:t>
            </a:r>
            <a:endParaRPr lang="en-US" sz="1050" i="0" dirty="0">
              <a:solidFill>
                <a:srgbClr val="000000"/>
              </a:solidFill>
              <a:latin typeface="Arial" panose="020B0604020202020204" pitchFamily="34" charset="0"/>
            </a:endParaRPr>
          </a:p>
        </p:txBody>
      </p:sp>
      <p:sp>
        <p:nvSpPr>
          <p:cNvPr id="61" name="Rectangle 37"/>
          <p:cNvSpPr>
            <a:spLocks noChangeArrowheads="1"/>
          </p:cNvSpPr>
          <p:nvPr/>
        </p:nvSpPr>
        <p:spPr bwMode="auto">
          <a:xfrm>
            <a:off x="5095239" y="3401335"/>
            <a:ext cx="120254" cy="19169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endParaRPr>
          </a:p>
        </p:txBody>
      </p:sp>
      <p:grpSp>
        <p:nvGrpSpPr>
          <p:cNvPr id="74" name="Group 44"/>
          <p:cNvGrpSpPr/>
          <p:nvPr/>
        </p:nvGrpSpPr>
        <p:grpSpPr bwMode="auto">
          <a:xfrm>
            <a:off x="4751267" y="3001831"/>
            <a:ext cx="609600" cy="494110"/>
            <a:chOff x="-44" y="1473"/>
            <a:chExt cx="981" cy="1105"/>
          </a:xfrm>
        </p:grpSpPr>
        <p:pic>
          <p:nvPicPr>
            <p:cNvPr id="75" name="Picture 45"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p:spPr>
        </p:pic>
        <p:sp>
          <p:nvSpPr>
            <p:cNvPr id="76" name="Freeform 46"/>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84" name="Rectangle 37"/>
          <p:cNvSpPr>
            <a:spLocks noChangeArrowheads="1"/>
          </p:cNvSpPr>
          <p:nvPr/>
        </p:nvSpPr>
        <p:spPr bwMode="auto">
          <a:xfrm>
            <a:off x="4944358" y="5091317"/>
            <a:ext cx="120254" cy="19169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endParaRPr>
          </a:p>
        </p:txBody>
      </p:sp>
      <p:sp>
        <p:nvSpPr>
          <p:cNvPr id="85" name="Rectangle 37"/>
          <p:cNvSpPr>
            <a:spLocks noChangeArrowheads="1"/>
          </p:cNvSpPr>
          <p:nvPr/>
        </p:nvSpPr>
        <p:spPr bwMode="auto">
          <a:xfrm rot="5400000">
            <a:off x="6252494" y="4037526"/>
            <a:ext cx="120254" cy="19169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endParaRPr>
          </a:p>
        </p:txBody>
      </p:sp>
      <p:grpSp>
        <p:nvGrpSpPr>
          <p:cNvPr id="79" name="Group 47"/>
          <p:cNvGrpSpPr/>
          <p:nvPr/>
        </p:nvGrpSpPr>
        <p:grpSpPr bwMode="auto">
          <a:xfrm>
            <a:off x="6138651" y="3923017"/>
            <a:ext cx="609600" cy="494109"/>
            <a:chOff x="-26" y="1473"/>
            <a:chExt cx="981" cy="1105"/>
          </a:xfrm>
        </p:grpSpPr>
        <p:pic>
          <p:nvPicPr>
            <p:cNvPr id="80" name="Picture 48"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26" y="1473"/>
              <a:ext cx="981" cy="1105"/>
            </a:xfrm>
            <a:prstGeom prst="rect">
              <a:avLst/>
            </a:prstGeom>
            <a:noFill/>
            <a:ln>
              <a:noFill/>
            </a:ln>
          </p:spPr>
        </p:pic>
        <p:sp>
          <p:nvSpPr>
            <p:cNvPr id="81" name="Freeform 49"/>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69" name="Group 41"/>
          <p:cNvGrpSpPr/>
          <p:nvPr/>
        </p:nvGrpSpPr>
        <p:grpSpPr bwMode="auto">
          <a:xfrm>
            <a:off x="4603007" y="5236483"/>
            <a:ext cx="609600" cy="494110"/>
            <a:chOff x="-44" y="1473"/>
            <a:chExt cx="981" cy="1105"/>
          </a:xfrm>
        </p:grpSpPr>
        <p:pic>
          <p:nvPicPr>
            <p:cNvPr id="70" name="Picture 42"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p:spPr>
        </p:pic>
        <p:sp>
          <p:nvSpPr>
            <p:cNvPr id="71" name="Freeform 43"/>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88" name="Text Box 36"/>
          <p:cNvSpPr txBox="1">
            <a:spLocks noChangeArrowheads="1"/>
          </p:cNvSpPr>
          <p:nvPr/>
        </p:nvSpPr>
        <p:spPr bwMode="auto">
          <a:xfrm>
            <a:off x="6156306" y="4619636"/>
            <a:ext cx="962025" cy="252730"/>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a:defRPr/>
            </a:pPr>
            <a:r>
              <a:rPr lang="en-US" sz="1050" i="0" dirty="0">
                <a:latin typeface="Arial" panose="020B0604020202020204" pitchFamily="34" charset="0"/>
                <a:cs typeface="+mn-cs"/>
              </a:rPr>
              <a:t>137.196.7.14</a:t>
            </a:r>
            <a:endParaRPr lang="en-US" sz="1050" i="0" dirty="0">
              <a:latin typeface="Arial" panose="020B0604020202020204" pitchFamily="34" charset="0"/>
              <a:cs typeface="+mn-cs"/>
            </a:endParaRPr>
          </a:p>
        </p:txBody>
      </p:sp>
      <p:sp>
        <p:nvSpPr>
          <p:cNvPr id="40" name="TextBox 39"/>
          <p:cNvSpPr txBox="1"/>
          <p:nvPr/>
        </p:nvSpPr>
        <p:spPr>
          <a:xfrm>
            <a:off x="6147352" y="3733811"/>
            <a:ext cx="335280" cy="368300"/>
          </a:xfrm>
          <a:prstGeom prst="rect">
            <a:avLst/>
          </a:prstGeom>
          <a:noFill/>
        </p:spPr>
        <p:txBody>
          <a:bodyPr wrap="none" rtlCol="0">
            <a:spAutoFit/>
          </a:bodyPr>
          <a:lstStyle/>
          <a:p>
            <a:r>
              <a:rPr lang="en-US" sz="1800" dirty="0">
                <a:solidFill>
                  <a:srgbClr val="0000A8"/>
                </a:solidFill>
              </a:rPr>
              <a:t>B</a:t>
            </a:r>
            <a:endParaRPr lang="en-US" sz="1800" dirty="0">
              <a:solidFill>
                <a:srgbClr val="0000A8"/>
              </a:solidFill>
            </a:endParaRPr>
          </a:p>
        </p:txBody>
      </p:sp>
      <p:sp>
        <p:nvSpPr>
          <p:cNvPr id="41" name="TextBox 40"/>
          <p:cNvSpPr txBox="1"/>
          <p:nvPr/>
        </p:nvSpPr>
        <p:spPr>
          <a:xfrm>
            <a:off x="5337313" y="2884015"/>
            <a:ext cx="347980" cy="368300"/>
          </a:xfrm>
          <a:prstGeom prst="rect">
            <a:avLst/>
          </a:prstGeom>
          <a:noFill/>
        </p:spPr>
        <p:txBody>
          <a:bodyPr wrap="none" rtlCol="0">
            <a:spAutoFit/>
          </a:bodyPr>
          <a:lstStyle/>
          <a:p>
            <a:r>
              <a:rPr lang="en-US" sz="1800" dirty="0">
                <a:solidFill>
                  <a:srgbClr val="0000A8"/>
                </a:solidFill>
              </a:rPr>
              <a:t>C</a:t>
            </a:r>
            <a:endParaRPr lang="en-US" sz="1800" dirty="0">
              <a:solidFill>
                <a:srgbClr val="0000A8"/>
              </a:solidFill>
            </a:endParaRPr>
          </a:p>
        </p:txBody>
      </p:sp>
      <p:sp>
        <p:nvSpPr>
          <p:cNvPr id="42" name="TextBox 41"/>
          <p:cNvSpPr txBox="1"/>
          <p:nvPr/>
        </p:nvSpPr>
        <p:spPr>
          <a:xfrm>
            <a:off x="5153439" y="5423462"/>
            <a:ext cx="347980" cy="368300"/>
          </a:xfrm>
          <a:prstGeom prst="rect">
            <a:avLst/>
          </a:prstGeom>
          <a:noFill/>
        </p:spPr>
        <p:txBody>
          <a:bodyPr wrap="none" rtlCol="0">
            <a:spAutoFit/>
          </a:bodyPr>
          <a:lstStyle/>
          <a:p>
            <a:r>
              <a:rPr lang="en-US" sz="1800" dirty="0">
                <a:solidFill>
                  <a:srgbClr val="0000A8"/>
                </a:solidFill>
              </a:rPr>
              <a:t>D</a:t>
            </a:r>
            <a:endParaRPr lang="en-US" sz="1800" dirty="0">
              <a:solidFill>
                <a:srgbClr val="0000A8"/>
              </a:solidFill>
            </a:endParaRPr>
          </a:p>
        </p:txBody>
      </p:sp>
      <p:sp>
        <p:nvSpPr>
          <p:cNvPr id="58" name="Line 30"/>
          <p:cNvSpPr>
            <a:spLocks noChangeShapeType="1"/>
          </p:cNvSpPr>
          <p:nvPr/>
        </p:nvSpPr>
        <p:spPr bwMode="auto">
          <a:xfrm flipV="1">
            <a:off x="3978805" y="4206539"/>
            <a:ext cx="0" cy="279797"/>
          </a:xfrm>
          <a:prstGeom prst="line">
            <a:avLst/>
          </a:prstGeom>
          <a:noFill/>
          <a:ln w="9525">
            <a:solidFill>
              <a:srgbClr val="000000"/>
            </a:solidFill>
            <a:round/>
            <a:tailEnd type="triangle" w="med" len="me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9" name="Text Box 31"/>
          <p:cNvSpPr txBox="1">
            <a:spLocks noChangeArrowheads="1"/>
          </p:cNvSpPr>
          <p:nvPr/>
        </p:nvSpPr>
        <p:spPr bwMode="auto">
          <a:xfrm>
            <a:off x="3290624" y="4487527"/>
            <a:ext cx="1318260" cy="252730"/>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eaLnBrk="0" fontAlgn="base" hangingPunct="0">
              <a:spcBef>
                <a:spcPct val="0"/>
              </a:spcBef>
              <a:spcAft>
                <a:spcPct val="0"/>
              </a:spcAft>
              <a:defRPr/>
            </a:pPr>
            <a:r>
              <a:rPr lang="en-US" sz="1050" i="0" dirty="0">
                <a:solidFill>
                  <a:srgbClr val="000000"/>
                </a:solidFill>
                <a:latin typeface="Arial" panose="020B0604020202020204" pitchFamily="34" charset="0"/>
              </a:rPr>
              <a:t>71-65-F7-2B-08-53</a:t>
            </a:r>
            <a:endParaRPr lang="en-US" sz="1050" i="0" dirty="0">
              <a:solidFill>
                <a:srgbClr val="000000"/>
              </a:solidFill>
              <a:latin typeface="Arial" panose="020B0604020202020204" pitchFamily="34" charset="0"/>
            </a:endParaRPr>
          </a:p>
        </p:txBody>
      </p:sp>
      <p:sp>
        <p:nvSpPr>
          <p:cNvPr id="83" name="Rectangle 37"/>
          <p:cNvSpPr>
            <a:spLocks noChangeArrowheads="1"/>
          </p:cNvSpPr>
          <p:nvPr/>
        </p:nvSpPr>
        <p:spPr bwMode="auto">
          <a:xfrm rot="5400000">
            <a:off x="3875246" y="3991086"/>
            <a:ext cx="120254" cy="19169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endParaRPr>
          </a:p>
        </p:txBody>
      </p:sp>
      <p:grpSp>
        <p:nvGrpSpPr>
          <p:cNvPr id="64" name="Group 38"/>
          <p:cNvGrpSpPr/>
          <p:nvPr/>
        </p:nvGrpSpPr>
        <p:grpSpPr bwMode="auto">
          <a:xfrm>
            <a:off x="3359266" y="3806489"/>
            <a:ext cx="609600" cy="494110"/>
            <a:chOff x="-44" y="1473"/>
            <a:chExt cx="981" cy="1105"/>
          </a:xfrm>
        </p:grpSpPr>
        <p:pic>
          <p:nvPicPr>
            <p:cNvPr id="65" name="Picture 39"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p:spPr>
        </p:pic>
        <p:sp>
          <p:nvSpPr>
            <p:cNvPr id="66" name="Freeform 40"/>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90" name="Text Box 31"/>
          <p:cNvSpPr txBox="1">
            <a:spLocks noChangeArrowheads="1"/>
          </p:cNvSpPr>
          <p:nvPr/>
        </p:nvSpPr>
        <p:spPr bwMode="auto">
          <a:xfrm>
            <a:off x="3294143" y="4649453"/>
            <a:ext cx="962025" cy="252730"/>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a:defRPr/>
            </a:pPr>
            <a:r>
              <a:rPr lang="en-US" sz="1050" i="0" dirty="0">
                <a:latin typeface="Arial" panose="020B0604020202020204" pitchFamily="34" charset="0"/>
                <a:cs typeface="+mn-cs"/>
              </a:rPr>
              <a:t>137.196.7.23</a:t>
            </a:r>
            <a:endParaRPr lang="en-US" sz="1050" i="0" dirty="0">
              <a:latin typeface="Arial" panose="020B0604020202020204" pitchFamily="34" charset="0"/>
              <a:cs typeface="+mn-cs"/>
            </a:endParaRPr>
          </a:p>
        </p:txBody>
      </p:sp>
      <p:sp>
        <p:nvSpPr>
          <p:cNvPr id="3" name="TextBox 2"/>
          <p:cNvSpPr txBox="1"/>
          <p:nvPr/>
        </p:nvSpPr>
        <p:spPr>
          <a:xfrm>
            <a:off x="3955771" y="3689084"/>
            <a:ext cx="335280" cy="368300"/>
          </a:xfrm>
          <a:prstGeom prst="rect">
            <a:avLst/>
          </a:prstGeom>
          <a:noFill/>
        </p:spPr>
        <p:txBody>
          <a:bodyPr wrap="none" rtlCol="0">
            <a:spAutoFit/>
          </a:bodyPr>
          <a:lstStyle/>
          <a:p>
            <a:r>
              <a:rPr lang="en-US" sz="1800" dirty="0">
                <a:solidFill>
                  <a:srgbClr val="0000A8"/>
                </a:solidFill>
              </a:rPr>
              <a:t>A</a:t>
            </a:r>
            <a:endParaRPr lang="en-US" sz="1800" dirty="0">
              <a:solidFill>
                <a:srgbClr val="0000A8"/>
              </a:solidFill>
            </a:endParaRPr>
          </a:p>
        </p:txBody>
      </p:sp>
      <p:grpSp>
        <p:nvGrpSpPr>
          <p:cNvPr id="17" name="Group 16"/>
          <p:cNvGrpSpPr/>
          <p:nvPr/>
        </p:nvGrpSpPr>
        <p:grpSpPr>
          <a:xfrm>
            <a:off x="427274" y="3693005"/>
            <a:ext cx="3015615" cy="1030605"/>
            <a:chOff x="404194" y="2544417"/>
            <a:chExt cx="4020820" cy="1374140"/>
          </a:xfrm>
        </p:grpSpPr>
        <p:sp>
          <p:nvSpPr>
            <p:cNvPr id="16" name="Freeform 15"/>
            <p:cNvSpPr/>
            <p:nvPr/>
          </p:nvSpPr>
          <p:spPr>
            <a:xfrm>
              <a:off x="3618141" y="2843290"/>
              <a:ext cx="806873" cy="1075267"/>
            </a:xfrm>
            <a:custGeom>
              <a:avLst/>
              <a:gdLst>
                <a:gd name="connsiteX0" fmla="*/ 477079 w 477079"/>
                <a:gd name="connsiteY0" fmla="*/ 357808 h 1166191"/>
                <a:gd name="connsiteX1" fmla="*/ 0 w 477079"/>
                <a:gd name="connsiteY1" fmla="*/ 0 h 1166191"/>
                <a:gd name="connsiteX2" fmla="*/ 13253 w 477079"/>
                <a:gd name="connsiteY2" fmla="*/ 1166191 h 1166191"/>
                <a:gd name="connsiteX3" fmla="*/ 384314 w 477079"/>
                <a:gd name="connsiteY3" fmla="*/ 649356 h 1166191"/>
                <a:gd name="connsiteX0-1" fmla="*/ 477079 w 477079"/>
                <a:gd name="connsiteY0-2" fmla="*/ 357808 h 1051327"/>
                <a:gd name="connsiteX1-3" fmla="*/ 0 w 477079"/>
                <a:gd name="connsiteY1-4" fmla="*/ 0 h 1051327"/>
                <a:gd name="connsiteX2-5" fmla="*/ 13253 w 477079"/>
                <a:gd name="connsiteY2-6" fmla="*/ 1051327 h 1051327"/>
                <a:gd name="connsiteX3-7" fmla="*/ 384314 w 477079"/>
                <a:gd name="connsiteY3-8" fmla="*/ 649356 h 1051327"/>
              </a:gdLst>
              <a:ahLst/>
              <a:cxnLst>
                <a:cxn ang="0">
                  <a:pos x="connsiteX0-1" y="connsiteY0-2"/>
                </a:cxn>
                <a:cxn ang="0">
                  <a:pos x="connsiteX1-3" y="connsiteY1-4"/>
                </a:cxn>
                <a:cxn ang="0">
                  <a:pos x="connsiteX2-5" y="connsiteY2-6"/>
                </a:cxn>
                <a:cxn ang="0">
                  <a:pos x="connsiteX3-7" y="connsiteY3-8"/>
                </a:cxn>
              </a:cxnLst>
              <a:rect l="l" t="t" r="r" b="b"/>
              <a:pathLst>
                <a:path w="477079" h="1051327">
                  <a:moveTo>
                    <a:pt x="477079" y="357808"/>
                  </a:moveTo>
                  <a:lnTo>
                    <a:pt x="0" y="0"/>
                  </a:lnTo>
                  <a:lnTo>
                    <a:pt x="13253" y="1051327"/>
                  </a:lnTo>
                  <a:lnTo>
                    <a:pt x="384314" y="649356"/>
                  </a:lnTo>
                </a:path>
              </a:pathLst>
            </a:custGeom>
            <a:gradFill>
              <a:gsLst>
                <a:gs pos="0">
                  <a:schemeClr val="bg1"/>
                </a:gs>
                <a:gs pos="99000">
                  <a:schemeClr val="bg1">
                    <a:lumMod val="7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00"/>
            </a:p>
          </p:txBody>
        </p:sp>
        <p:grpSp>
          <p:nvGrpSpPr>
            <p:cNvPr id="15" name="Group 14"/>
            <p:cNvGrpSpPr/>
            <p:nvPr/>
          </p:nvGrpSpPr>
          <p:grpSpPr>
            <a:xfrm>
              <a:off x="404194" y="2544417"/>
              <a:ext cx="3379301" cy="1368152"/>
              <a:chOff x="404194" y="2544417"/>
              <a:chExt cx="3379301" cy="1368152"/>
            </a:xfrm>
          </p:grpSpPr>
          <p:sp>
            <p:nvSpPr>
              <p:cNvPr id="6" name="Rectangle 5"/>
              <p:cNvSpPr/>
              <p:nvPr/>
            </p:nvSpPr>
            <p:spPr>
              <a:xfrm>
                <a:off x="450761" y="2849217"/>
                <a:ext cx="3205480" cy="10600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00"/>
              </a:p>
            </p:txBody>
          </p:sp>
          <p:sp>
            <p:nvSpPr>
              <p:cNvPr id="5" name="TextBox 4"/>
              <p:cNvSpPr txBox="1"/>
              <p:nvPr/>
            </p:nvSpPr>
            <p:spPr>
              <a:xfrm>
                <a:off x="530088" y="2544417"/>
                <a:ext cx="2796208" cy="408940"/>
              </a:xfrm>
              <a:prstGeom prst="rect">
                <a:avLst/>
              </a:prstGeom>
              <a:noFill/>
            </p:spPr>
            <p:txBody>
              <a:bodyPr wrap="square" rtlCol="0">
                <a:spAutoFit/>
              </a:bodyPr>
              <a:lstStyle/>
              <a:p>
                <a:pPr algn="ctr"/>
                <a:r>
                  <a:rPr lang="en-US" sz="1400" dirty="0"/>
                  <a:t>ARP table in </a:t>
                </a:r>
                <a:r>
                  <a:rPr lang="en-US" sz="1400" dirty="0">
                    <a:solidFill>
                      <a:srgbClr val="0000A8"/>
                    </a:solidFill>
                  </a:rPr>
                  <a:t>A</a:t>
                </a:r>
                <a:endParaRPr lang="en-US" sz="1400" dirty="0">
                  <a:solidFill>
                    <a:srgbClr val="0000A8"/>
                  </a:solidFill>
                </a:endParaRPr>
              </a:p>
            </p:txBody>
          </p:sp>
          <p:cxnSp>
            <p:nvCxnSpPr>
              <p:cNvPr id="8" name="Straight Connector 7"/>
              <p:cNvCxnSpPr/>
              <p:nvPr/>
            </p:nvCxnSpPr>
            <p:spPr>
              <a:xfrm>
                <a:off x="437324" y="3173896"/>
                <a:ext cx="318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404194" y="2829339"/>
                <a:ext cx="934277" cy="367453"/>
              </a:xfrm>
              <a:prstGeom prst="rect">
                <a:avLst/>
              </a:prstGeom>
              <a:noFill/>
            </p:spPr>
            <p:txBody>
              <a:bodyPr wrap="square" rtlCol="0">
                <a:spAutoFit/>
              </a:bodyPr>
              <a:lstStyle/>
              <a:p>
                <a:pPr algn="ctr"/>
                <a:r>
                  <a:rPr lang="en-US" sz="1200" dirty="0"/>
                  <a:t>IP </a:t>
                </a:r>
                <a:r>
                  <a:rPr lang="en-US" sz="1200" dirty="0" err="1"/>
                  <a:t>addr</a:t>
                </a:r>
                <a:endParaRPr lang="en-US" sz="1200" dirty="0" err="1"/>
              </a:p>
            </p:txBody>
          </p:sp>
          <p:sp>
            <p:nvSpPr>
              <p:cNvPr id="62" name="TextBox 61"/>
              <p:cNvSpPr txBox="1"/>
              <p:nvPr/>
            </p:nvSpPr>
            <p:spPr>
              <a:xfrm>
                <a:off x="1616766" y="2849217"/>
                <a:ext cx="1166189" cy="367453"/>
              </a:xfrm>
              <a:prstGeom prst="rect">
                <a:avLst/>
              </a:prstGeom>
              <a:noFill/>
            </p:spPr>
            <p:txBody>
              <a:bodyPr wrap="square" rtlCol="0">
                <a:spAutoFit/>
              </a:bodyPr>
              <a:lstStyle/>
              <a:p>
                <a:pPr algn="ctr"/>
                <a:r>
                  <a:rPr lang="en-US" sz="1200" dirty="0"/>
                  <a:t>MAC </a:t>
                </a:r>
                <a:r>
                  <a:rPr lang="en-US" sz="1200" dirty="0" err="1"/>
                  <a:t>addr</a:t>
                </a:r>
                <a:endParaRPr lang="en-US" sz="1200" dirty="0" err="1"/>
              </a:p>
            </p:txBody>
          </p:sp>
          <p:cxnSp>
            <p:nvCxnSpPr>
              <p:cNvPr id="13" name="Straight Connector 12"/>
              <p:cNvCxnSpPr/>
              <p:nvPr/>
            </p:nvCxnSpPr>
            <p:spPr>
              <a:xfrm>
                <a:off x="1325218" y="2849218"/>
                <a:ext cx="0" cy="10633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3240152" y="2848944"/>
                <a:ext cx="0" cy="10604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4505" y="2855842"/>
                <a:ext cx="708990" cy="408940"/>
              </a:xfrm>
              <a:prstGeom prst="rect">
                <a:avLst/>
              </a:prstGeom>
              <a:noFill/>
            </p:spPr>
            <p:txBody>
              <a:bodyPr wrap="square" rtlCol="0">
                <a:spAutoFit/>
              </a:bodyPr>
              <a:lstStyle/>
              <a:p>
                <a:pPr algn="ctr"/>
                <a:r>
                  <a:rPr lang="en-US" sz="1400" dirty="0"/>
                  <a:t>TTL</a:t>
                </a:r>
                <a:endParaRPr lang="en-US" sz="1400" dirty="0"/>
              </a:p>
            </p:txBody>
          </p:sp>
        </p:grpSp>
      </p:grpSp>
      <p:sp>
        <p:nvSpPr>
          <p:cNvPr id="68" name="Rectangle 3"/>
          <p:cNvSpPr txBox="1">
            <a:spLocks noChangeArrowheads="1"/>
          </p:cNvSpPr>
          <p:nvPr/>
        </p:nvSpPr>
        <p:spPr>
          <a:xfrm>
            <a:off x="787314" y="1766008"/>
            <a:ext cx="7551617" cy="665210"/>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sz="2100" dirty="0"/>
              <a:t>example: A wants to send datagram to B</a:t>
            </a:r>
            <a:endParaRPr lang="en-US" sz="2100" dirty="0"/>
          </a:p>
          <a:p>
            <a:pPr marL="352425" lvl="1" indent="-234950">
              <a:defRPr/>
            </a:pPr>
            <a:r>
              <a:rPr lang="en-US" sz="1500" dirty="0"/>
              <a:t>B</a:t>
            </a:r>
            <a:r>
              <a:rPr lang="ja-JP" altLang="en-US" sz="1500"/>
              <a:t>’</a:t>
            </a:r>
            <a:r>
              <a:rPr lang="en-US" sz="1500" dirty="0"/>
              <a:t>s MAC address not in A</a:t>
            </a:r>
            <a:r>
              <a:rPr lang="en-US" altLang="ja-JP" sz="1500" dirty="0"/>
              <a:t>’</a:t>
            </a:r>
            <a:r>
              <a:rPr lang="en-US" sz="1500" dirty="0"/>
              <a:t>s ARP table, so A uses ARP to find B’s MAC address</a:t>
            </a:r>
            <a:endParaRPr lang="en-US" sz="1800" dirty="0"/>
          </a:p>
        </p:txBody>
      </p:sp>
      <p:grpSp>
        <p:nvGrpSpPr>
          <p:cNvPr id="24" name="Group 23"/>
          <p:cNvGrpSpPr/>
          <p:nvPr/>
        </p:nvGrpSpPr>
        <p:grpSpPr>
          <a:xfrm>
            <a:off x="516835" y="2488775"/>
            <a:ext cx="4234180" cy="1222375"/>
            <a:chOff x="689113" y="2070437"/>
            <a:chExt cx="5645573" cy="1629833"/>
          </a:xfrm>
        </p:grpSpPr>
        <p:sp>
          <p:nvSpPr>
            <p:cNvPr id="18" name="TextBox 17"/>
            <p:cNvSpPr txBox="1"/>
            <p:nvPr/>
          </p:nvSpPr>
          <p:spPr>
            <a:xfrm>
              <a:off x="993913" y="2070437"/>
              <a:ext cx="5340773" cy="1629833"/>
            </a:xfrm>
            <a:prstGeom prst="rect">
              <a:avLst/>
            </a:prstGeom>
            <a:noFill/>
          </p:spPr>
          <p:txBody>
            <a:bodyPr wrap="square" rtlCol="0">
              <a:spAutoFit/>
            </a:bodyPr>
            <a:lstStyle/>
            <a:p>
              <a:pPr marL="231775" indent="-231775">
                <a:defRPr/>
              </a:pPr>
              <a:r>
                <a:rPr lang="en-US" sz="1800" dirty="0">
                  <a:solidFill>
                    <a:srgbClr val="0000A8"/>
                  </a:solidFill>
                </a:rPr>
                <a:t>A</a:t>
              </a:r>
              <a:r>
                <a:rPr lang="en-US" sz="1500" dirty="0"/>
                <a:t> broadcasts ARP query, containing B's IP </a:t>
              </a:r>
              <a:r>
                <a:rPr lang="en-US" sz="1500" dirty="0" err="1"/>
                <a:t>addr</a:t>
              </a:r>
              <a:endParaRPr lang="en-US" sz="1500" dirty="0"/>
            </a:p>
            <a:p>
              <a:pPr marL="405130" lvl="1" indent="-234950">
                <a:lnSpc>
                  <a:spcPct val="90000"/>
                </a:lnSpc>
                <a:buFont typeface="Arial" panose="020B0604020202020204" pitchFamily="34" charset="0"/>
                <a:buChar char="•"/>
                <a:defRPr/>
              </a:pPr>
              <a:r>
                <a:rPr lang="en-US" sz="1500" dirty="0"/>
                <a:t>destination MAC address = FF-FF-FF-FF-FF-FF</a:t>
              </a:r>
              <a:endParaRPr lang="en-US" sz="1500" dirty="0"/>
            </a:p>
            <a:p>
              <a:pPr marL="405130" lvl="1" indent="-234950">
                <a:lnSpc>
                  <a:spcPct val="90000"/>
                </a:lnSpc>
                <a:buFont typeface="Arial" panose="020B0604020202020204" pitchFamily="34" charset="0"/>
                <a:buChar char="•"/>
                <a:defRPr/>
              </a:pPr>
              <a:r>
                <a:rPr lang="en-US" sz="1500" dirty="0"/>
                <a:t>all nodes on LAN receive ARP query </a:t>
              </a:r>
              <a:endParaRPr lang="en-US" sz="1500" dirty="0"/>
            </a:p>
          </p:txBody>
        </p:sp>
        <p:grpSp>
          <p:nvGrpSpPr>
            <p:cNvPr id="23" name="Group 22"/>
            <p:cNvGrpSpPr/>
            <p:nvPr/>
          </p:nvGrpSpPr>
          <p:grpSpPr>
            <a:xfrm>
              <a:off x="689113" y="2438399"/>
              <a:ext cx="439677" cy="491067"/>
              <a:chOff x="2292626" y="5618921"/>
              <a:chExt cx="439677" cy="491067"/>
            </a:xfrm>
          </p:grpSpPr>
          <p:sp>
            <p:nvSpPr>
              <p:cNvPr id="21" name="Oval 20"/>
              <p:cNvSpPr/>
              <p:nvPr/>
            </p:nvSpPr>
            <p:spPr>
              <a:xfrm>
                <a:off x="2292626" y="5645426"/>
                <a:ext cx="410817" cy="410817"/>
              </a:xfrm>
              <a:prstGeom prst="ellipse">
                <a:avLst/>
              </a:prstGeom>
              <a:solidFill>
                <a:schemeClr val="bg1"/>
              </a:solidFill>
              <a:ln w="2540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00"/>
              </a:p>
            </p:txBody>
          </p:sp>
          <p:sp>
            <p:nvSpPr>
              <p:cNvPr id="22" name="TextBox 21"/>
              <p:cNvSpPr txBox="1"/>
              <p:nvPr/>
            </p:nvSpPr>
            <p:spPr>
              <a:xfrm>
                <a:off x="2319130" y="5618921"/>
                <a:ext cx="413173" cy="491067"/>
              </a:xfrm>
              <a:prstGeom prst="rect">
                <a:avLst/>
              </a:prstGeom>
              <a:noFill/>
            </p:spPr>
            <p:txBody>
              <a:bodyPr wrap="none" rtlCol="0">
                <a:spAutoFit/>
              </a:bodyPr>
              <a:lstStyle/>
              <a:p>
                <a:r>
                  <a:rPr lang="en-US" sz="1800" dirty="0"/>
                  <a:t>1</a:t>
                </a:r>
                <a:endParaRPr lang="en-US" sz="1800" dirty="0"/>
              </a:p>
            </p:txBody>
          </p:sp>
        </p:grpSp>
      </p:grpSp>
      <p:grpSp>
        <p:nvGrpSpPr>
          <p:cNvPr id="38" name="Group 37"/>
          <p:cNvGrpSpPr/>
          <p:nvPr/>
        </p:nvGrpSpPr>
        <p:grpSpPr>
          <a:xfrm>
            <a:off x="4975168" y="2943651"/>
            <a:ext cx="3491231" cy="1165554"/>
            <a:chOff x="7269663" y="106017"/>
            <a:chExt cx="4654974" cy="1554072"/>
          </a:xfrm>
        </p:grpSpPr>
        <p:sp>
          <p:nvSpPr>
            <p:cNvPr id="94" name="Freeform 93"/>
            <p:cNvSpPr/>
            <p:nvPr/>
          </p:nvSpPr>
          <p:spPr>
            <a:xfrm>
              <a:off x="7269663" y="168712"/>
              <a:ext cx="3357443" cy="1491377"/>
            </a:xfrm>
            <a:custGeom>
              <a:avLst/>
              <a:gdLst>
                <a:gd name="connsiteX0" fmla="*/ 0 w 1615044"/>
                <a:gd name="connsiteY0" fmla="*/ 641268 h 890650"/>
                <a:gd name="connsiteX1" fmla="*/ 285007 w 1615044"/>
                <a:gd name="connsiteY1" fmla="*/ 0 h 890650"/>
                <a:gd name="connsiteX2" fmla="*/ 1615044 w 1615044"/>
                <a:gd name="connsiteY2" fmla="*/ 83128 h 890650"/>
                <a:gd name="connsiteX3" fmla="*/ 166254 w 1615044"/>
                <a:gd name="connsiteY3" fmla="*/ 890650 h 890650"/>
                <a:gd name="connsiteX4" fmla="*/ 0 w 1615044"/>
                <a:gd name="connsiteY4" fmla="*/ 641268 h 890650"/>
                <a:gd name="connsiteX0-1" fmla="*/ 0 w 1615044"/>
                <a:gd name="connsiteY0-2" fmla="*/ 641268 h 890650"/>
                <a:gd name="connsiteX1-3" fmla="*/ 285007 w 1615044"/>
                <a:gd name="connsiteY1-4" fmla="*/ 0 h 890650"/>
                <a:gd name="connsiteX2-5" fmla="*/ 1615044 w 1615044"/>
                <a:gd name="connsiteY2-6" fmla="*/ 83128 h 890650"/>
                <a:gd name="connsiteX3-7" fmla="*/ 166254 w 1615044"/>
                <a:gd name="connsiteY3-8" fmla="*/ 890650 h 890650"/>
                <a:gd name="connsiteX4-9" fmla="*/ 0 w 1615044"/>
                <a:gd name="connsiteY4-10" fmla="*/ 641268 h 890650"/>
                <a:gd name="connsiteX0-11" fmla="*/ 0 w 1615044"/>
                <a:gd name="connsiteY0-12" fmla="*/ 641268 h 890650"/>
                <a:gd name="connsiteX1-13" fmla="*/ 285007 w 1615044"/>
                <a:gd name="connsiteY1-14" fmla="*/ 0 h 890650"/>
                <a:gd name="connsiteX2-15" fmla="*/ 1615044 w 1615044"/>
                <a:gd name="connsiteY2-16" fmla="*/ 83128 h 890650"/>
                <a:gd name="connsiteX3-17" fmla="*/ 166254 w 1615044"/>
                <a:gd name="connsiteY3-18" fmla="*/ 890650 h 890650"/>
                <a:gd name="connsiteX4-19" fmla="*/ 0 w 1615044"/>
                <a:gd name="connsiteY4-20" fmla="*/ 641268 h 890650"/>
                <a:gd name="connsiteX0-21" fmla="*/ 0 w 1615044"/>
                <a:gd name="connsiteY0-22" fmla="*/ 641268 h 890650"/>
                <a:gd name="connsiteX1-23" fmla="*/ 285007 w 1615044"/>
                <a:gd name="connsiteY1-24" fmla="*/ 0 h 890650"/>
                <a:gd name="connsiteX2-25" fmla="*/ 1615044 w 1615044"/>
                <a:gd name="connsiteY2-26" fmla="*/ 83128 h 890650"/>
                <a:gd name="connsiteX3-27" fmla="*/ 166254 w 1615044"/>
                <a:gd name="connsiteY3-28" fmla="*/ 890650 h 890650"/>
                <a:gd name="connsiteX4-29" fmla="*/ 0 w 1615044"/>
                <a:gd name="connsiteY4-30" fmla="*/ 641268 h 890650"/>
                <a:gd name="connsiteX0-31" fmla="*/ 0 w 1615044"/>
                <a:gd name="connsiteY0-32" fmla="*/ 641268 h 890650"/>
                <a:gd name="connsiteX1-33" fmla="*/ 285007 w 1615044"/>
                <a:gd name="connsiteY1-34" fmla="*/ 0 h 890650"/>
                <a:gd name="connsiteX2-35" fmla="*/ 1615044 w 1615044"/>
                <a:gd name="connsiteY2-36" fmla="*/ 83128 h 890650"/>
                <a:gd name="connsiteX3-37" fmla="*/ 166254 w 1615044"/>
                <a:gd name="connsiteY3-38" fmla="*/ 890650 h 890650"/>
                <a:gd name="connsiteX4-39" fmla="*/ 0 w 1615044"/>
                <a:gd name="connsiteY4-40" fmla="*/ 641268 h 890650"/>
                <a:gd name="connsiteX0-41" fmla="*/ 0 w 1615044"/>
                <a:gd name="connsiteY0-42" fmla="*/ 463138 h 890650"/>
                <a:gd name="connsiteX1-43" fmla="*/ 285007 w 1615044"/>
                <a:gd name="connsiteY1-44" fmla="*/ 0 h 890650"/>
                <a:gd name="connsiteX2-45" fmla="*/ 1615044 w 1615044"/>
                <a:gd name="connsiteY2-46" fmla="*/ 83128 h 890650"/>
                <a:gd name="connsiteX3-47" fmla="*/ 166254 w 1615044"/>
                <a:gd name="connsiteY3-48" fmla="*/ 890650 h 890650"/>
                <a:gd name="connsiteX4-49" fmla="*/ 0 w 1615044"/>
                <a:gd name="connsiteY4-50" fmla="*/ 463138 h 890650"/>
                <a:gd name="connsiteX0-51" fmla="*/ 0 w 1615044"/>
                <a:gd name="connsiteY0-52" fmla="*/ 463138 h 890650"/>
                <a:gd name="connsiteX1-53" fmla="*/ 285007 w 1615044"/>
                <a:gd name="connsiteY1-54" fmla="*/ 0 h 890650"/>
                <a:gd name="connsiteX2-55" fmla="*/ 1615044 w 1615044"/>
                <a:gd name="connsiteY2-56" fmla="*/ 83128 h 890650"/>
                <a:gd name="connsiteX3-57" fmla="*/ 166254 w 1615044"/>
                <a:gd name="connsiteY3-58" fmla="*/ 890650 h 890650"/>
                <a:gd name="connsiteX4-59" fmla="*/ 0 w 1615044"/>
                <a:gd name="connsiteY4-60" fmla="*/ 463138 h 890650"/>
                <a:gd name="connsiteX0-61" fmla="*/ 59377 w 1674421"/>
                <a:gd name="connsiteY0-62" fmla="*/ 463138 h 700645"/>
                <a:gd name="connsiteX1-63" fmla="*/ 344384 w 1674421"/>
                <a:gd name="connsiteY1-64" fmla="*/ 0 h 700645"/>
                <a:gd name="connsiteX2-65" fmla="*/ 1674421 w 1674421"/>
                <a:gd name="connsiteY2-66" fmla="*/ 83128 h 700645"/>
                <a:gd name="connsiteX3-67" fmla="*/ 0 w 1674421"/>
                <a:gd name="connsiteY3-68" fmla="*/ 700645 h 700645"/>
                <a:gd name="connsiteX4-69" fmla="*/ 59377 w 1674421"/>
                <a:gd name="connsiteY4-70" fmla="*/ 463138 h 700645"/>
                <a:gd name="connsiteX0-71" fmla="*/ 59377 w 1674421"/>
                <a:gd name="connsiteY0-72" fmla="*/ 463138 h 700645"/>
                <a:gd name="connsiteX1-73" fmla="*/ 344384 w 1674421"/>
                <a:gd name="connsiteY1-74" fmla="*/ 0 h 700645"/>
                <a:gd name="connsiteX2-75" fmla="*/ 1674421 w 1674421"/>
                <a:gd name="connsiteY2-76" fmla="*/ 83128 h 700645"/>
                <a:gd name="connsiteX3-77" fmla="*/ 0 w 1674421"/>
                <a:gd name="connsiteY3-78" fmla="*/ 700645 h 700645"/>
                <a:gd name="connsiteX4-79" fmla="*/ 59377 w 1674421"/>
                <a:gd name="connsiteY4-80" fmla="*/ 463138 h 700645"/>
                <a:gd name="connsiteX0-81" fmla="*/ 59377 w 1294411"/>
                <a:gd name="connsiteY0-82" fmla="*/ 463138 h 700645"/>
                <a:gd name="connsiteX1-83" fmla="*/ 344384 w 1294411"/>
                <a:gd name="connsiteY1-84" fmla="*/ 0 h 700645"/>
                <a:gd name="connsiteX2-85" fmla="*/ 1294411 w 1294411"/>
                <a:gd name="connsiteY2-86" fmla="*/ 296884 h 700645"/>
                <a:gd name="connsiteX3-87" fmla="*/ 0 w 1294411"/>
                <a:gd name="connsiteY3-88" fmla="*/ 700645 h 700645"/>
                <a:gd name="connsiteX4-89" fmla="*/ 59377 w 1294411"/>
                <a:gd name="connsiteY4-90" fmla="*/ 463138 h 700645"/>
                <a:gd name="connsiteX0-91" fmla="*/ 59377 w 1294411"/>
                <a:gd name="connsiteY0-92" fmla="*/ 463138 h 700645"/>
                <a:gd name="connsiteX1-93" fmla="*/ 344384 w 1294411"/>
                <a:gd name="connsiteY1-94" fmla="*/ 0 h 700645"/>
                <a:gd name="connsiteX2-95" fmla="*/ 1294411 w 1294411"/>
                <a:gd name="connsiteY2-96" fmla="*/ 296884 h 700645"/>
                <a:gd name="connsiteX3-97" fmla="*/ 0 w 1294411"/>
                <a:gd name="connsiteY3-98" fmla="*/ 700645 h 700645"/>
                <a:gd name="connsiteX4-99" fmla="*/ 59377 w 1294411"/>
                <a:gd name="connsiteY4-100" fmla="*/ 463138 h 700645"/>
                <a:gd name="connsiteX0-101" fmla="*/ 59377 w 1389414"/>
                <a:gd name="connsiteY0-102" fmla="*/ 463138 h 700645"/>
                <a:gd name="connsiteX1-103" fmla="*/ 344384 w 1389414"/>
                <a:gd name="connsiteY1-104" fmla="*/ 0 h 700645"/>
                <a:gd name="connsiteX2-105" fmla="*/ 1389414 w 1389414"/>
                <a:gd name="connsiteY2-106" fmla="*/ 439388 h 700645"/>
                <a:gd name="connsiteX3-107" fmla="*/ 0 w 1389414"/>
                <a:gd name="connsiteY3-108" fmla="*/ 700645 h 700645"/>
                <a:gd name="connsiteX4-109" fmla="*/ 59377 w 1389414"/>
                <a:gd name="connsiteY4-110" fmla="*/ 463138 h 700645"/>
                <a:gd name="connsiteX0-111" fmla="*/ 59377 w 1389414"/>
                <a:gd name="connsiteY0-112" fmla="*/ 463138 h 700645"/>
                <a:gd name="connsiteX1-113" fmla="*/ 344384 w 1389414"/>
                <a:gd name="connsiteY1-114" fmla="*/ 0 h 700645"/>
                <a:gd name="connsiteX2-115" fmla="*/ 1389414 w 1389414"/>
                <a:gd name="connsiteY2-116" fmla="*/ 439388 h 700645"/>
                <a:gd name="connsiteX3-117" fmla="*/ 0 w 1389414"/>
                <a:gd name="connsiteY3-118" fmla="*/ 700645 h 700645"/>
                <a:gd name="connsiteX4-119" fmla="*/ 59377 w 1389414"/>
                <a:gd name="connsiteY4-120" fmla="*/ 463138 h 700645"/>
                <a:gd name="connsiteX0-121" fmla="*/ 59377 w 1389414"/>
                <a:gd name="connsiteY0-122" fmla="*/ 415637 h 653144"/>
                <a:gd name="connsiteX1-123" fmla="*/ 605641 w 1389414"/>
                <a:gd name="connsiteY1-124" fmla="*/ 0 h 653144"/>
                <a:gd name="connsiteX2-125" fmla="*/ 1389414 w 1389414"/>
                <a:gd name="connsiteY2-126" fmla="*/ 391887 h 653144"/>
                <a:gd name="connsiteX3-127" fmla="*/ 0 w 1389414"/>
                <a:gd name="connsiteY3-128" fmla="*/ 653144 h 653144"/>
                <a:gd name="connsiteX4-129" fmla="*/ 59377 w 1389414"/>
                <a:gd name="connsiteY4-130" fmla="*/ 415637 h 653144"/>
                <a:gd name="connsiteX0-131" fmla="*/ 59377 w 1389414"/>
                <a:gd name="connsiteY0-132" fmla="*/ 415637 h 653144"/>
                <a:gd name="connsiteX1-133" fmla="*/ 605641 w 1389414"/>
                <a:gd name="connsiteY1-134" fmla="*/ 0 h 653144"/>
                <a:gd name="connsiteX2-135" fmla="*/ 1389414 w 1389414"/>
                <a:gd name="connsiteY2-136" fmla="*/ 391887 h 653144"/>
                <a:gd name="connsiteX3-137" fmla="*/ 0 w 1389414"/>
                <a:gd name="connsiteY3-138" fmla="*/ 653144 h 653144"/>
                <a:gd name="connsiteX4-139" fmla="*/ 59377 w 1389414"/>
                <a:gd name="connsiteY4-140" fmla="*/ 415637 h 653144"/>
                <a:gd name="connsiteX0-141" fmla="*/ 59377 w 1389414"/>
                <a:gd name="connsiteY0-142" fmla="*/ 591907 h 829414"/>
                <a:gd name="connsiteX1-143" fmla="*/ 429371 w 1389414"/>
                <a:gd name="connsiteY1-144" fmla="*/ 0 h 829414"/>
                <a:gd name="connsiteX2-145" fmla="*/ 1389414 w 1389414"/>
                <a:gd name="connsiteY2-146" fmla="*/ 568157 h 829414"/>
                <a:gd name="connsiteX3-147" fmla="*/ 0 w 1389414"/>
                <a:gd name="connsiteY3-148" fmla="*/ 829414 h 829414"/>
                <a:gd name="connsiteX4-149" fmla="*/ 59377 w 1389414"/>
                <a:gd name="connsiteY4-150" fmla="*/ 591907 h 829414"/>
                <a:gd name="connsiteX0-151" fmla="*/ 59377 w 1786022"/>
                <a:gd name="connsiteY0-152" fmla="*/ 591907 h 829414"/>
                <a:gd name="connsiteX1-153" fmla="*/ 429371 w 1786022"/>
                <a:gd name="connsiteY1-154" fmla="*/ 0 h 829414"/>
                <a:gd name="connsiteX2-155" fmla="*/ 1786022 w 1786022"/>
                <a:gd name="connsiteY2-156" fmla="*/ 369854 h 829414"/>
                <a:gd name="connsiteX3-157" fmla="*/ 0 w 1786022"/>
                <a:gd name="connsiteY3-158" fmla="*/ 829414 h 829414"/>
                <a:gd name="connsiteX4-159" fmla="*/ 59377 w 1786022"/>
                <a:gd name="connsiteY4-160" fmla="*/ 591907 h 829414"/>
                <a:gd name="connsiteX0-161" fmla="*/ 59377 w 1786022"/>
                <a:gd name="connsiteY0-162" fmla="*/ 591907 h 829414"/>
                <a:gd name="connsiteX1-163" fmla="*/ 429371 w 1786022"/>
                <a:gd name="connsiteY1-164" fmla="*/ 0 h 829414"/>
                <a:gd name="connsiteX2-165" fmla="*/ 1786022 w 1786022"/>
                <a:gd name="connsiteY2-166" fmla="*/ 369854 h 829414"/>
                <a:gd name="connsiteX3-167" fmla="*/ 0 w 1786022"/>
                <a:gd name="connsiteY3-168" fmla="*/ 829414 h 829414"/>
                <a:gd name="connsiteX4-169" fmla="*/ 59377 w 1786022"/>
                <a:gd name="connsiteY4-170" fmla="*/ 591907 h 829414"/>
                <a:gd name="connsiteX0-171" fmla="*/ 59377 w 1786022"/>
                <a:gd name="connsiteY0-172" fmla="*/ 591907 h 829414"/>
                <a:gd name="connsiteX1-173" fmla="*/ 429371 w 1786022"/>
                <a:gd name="connsiteY1-174" fmla="*/ 0 h 829414"/>
                <a:gd name="connsiteX2-175" fmla="*/ 1786022 w 1786022"/>
                <a:gd name="connsiteY2-176" fmla="*/ 369854 h 829414"/>
                <a:gd name="connsiteX3-177" fmla="*/ 0 w 1786022"/>
                <a:gd name="connsiteY3-178" fmla="*/ 829414 h 829414"/>
                <a:gd name="connsiteX4-179" fmla="*/ 59377 w 1786022"/>
                <a:gd name="connsiteY4-180" fmla="*/ 591907 h 829414"/>
                <a:gd name="connsiteX0-181" fmla="*/ 59377 w 1786022"/>
                <a:gd name="connsiteY0-182" fmla="*/ 591907 h 829414"/>
                <a:gd name="connsiteX1-183" fmla="*/ 429371 w 1786022"/>
                <a:gd name="connsiteY1-184" fmla="*/ 0 h 829414"/>
                <a:gd name="connsiteX2-185" fmla="*/ 1786022 w 1786022"/>
                <a:gd name="connsiteY2-186" fmla="*/ 369854 h 829414"/>
                <a:gd name="connsiteX3-187" fmla="*/ 0 w 1786022"/>
                <a:gd name="connsiteY3-188" fmla="*/ 829414 h 829414"/>
                <a:gd name="connsiteX4-189" fmla="*/ 59377 w 1786022"/>
                <a:gd name="connsiteY4-190" fmla="*/ 591907 h 829414"/>
                <a:gd name="connsiteX0-191" fmla="*/ 59377 w 1786022"/>
                <a:gd name="connsiteY0-192" fmla="*/ 591907 h 829414"/>
                <a:gd name="connsiteX1-193" fmla="*/ 429371 w 1786022"/>
                <a:gd name="connsiteY1-194" fmla="*/ 0 h 829414"/>
                <a:gd name="connsiteX2-195" fmla="*/ 1786022 w 1786022"/>
                <a:gd name="connsiteY2-196" fmla="*/ 369854 h 829414"/>
                <a:gd name="connsiteX3-197" fmla="*/ 0 w 1786022"/>
                <a:gd name="connsiteY3-198" fmla="*/ 829414 h 829414"/>
                <a:gd name="connsiteX4-199" fmla="*/ 59377 w 1786022"/>
                <a:gd name="connsiteY4-200" fmla="*/ 591907 h 829414"/>
                <a:gd name="connsiteX0-201" fmla="*/ 81411 w 1786022"/>
                <a:gd name="connsiteY0-202" fmla="*/ 393603 h 829414"/>
                <a:gd name="connsiteX1-203" fmla="*/ 429371 w 1786022"/>
                <a:gd name="connsiteY1-204" fmla="*/ 0 h 829414"/>
                <a:gd name="connsiteX2-205" fmla="*/ 1786022 w 1786022"/>
                <a:gd name="connsiteY2-206" fmla="*/ 369854 h 829414"/>
                <a:gd name="connsiteX3-207" fmla="*/ 0 w 1786022"/>
                <a:gd name="connsiteY3-208" fmla="*/ 829414 h 829414"/>
                <a:gd name="connsiteX4-209" fmla="*/ 81411 w 1786022"/>
                <a:gd name="connsiteY4-210" fmla="*/ 393603 h 829414"/>
                <a:gd name="connsiteX0-211" fmla="*/ 81411 w 1786022"/>
                <a:gd name="connsiteY0-212" fmla="*/ 393603 h 829414"/>
                <a:gd name="connsiteX1-213" fmla="*/ 429371 w 1786022"/>
                <a:gd name="connsiteY1-214" fmla="*/ 0 h 829414"/>
                <a:gd name="connsiteX2-215" fmla="*/ 1786022 w 1786022"/>
                <a:gd name="connsiteY2-216" fmla="*/ 369854 h 829414"/>
                <a:gd name="connsiteX3-217" fmla="*/ 0 w 1786022"/>
                <a:gd name="connsiteY3-218" fmla="*/ 829414 h 829414"/>
                <a:gd name="connsiteX4-219" fmla="*/ 81411 w 1786022"/>
                <a:gd name="connsiteY4-220" fmla="*/ 393603 h 829414"/>
                <a:gd name="connsiteX0-221" fmla="*/ 81411 w 1786022"/>
                <a:gd name="connsiteY0-222" fmla="*/ 393603 h 829414"/>
                <a:gd name="connsiteX1-223" fmla="*/ 429371 w 1786022"/>
                <a:gd name="connsiteY1-224" fmla="*/ 0 h 829414"/>
                <a:gd name="connsiteX2-225" fmla="*/ 1786022 w 1786022"/>
                <a:gd name="connsiteY2-226" fmla="*/ 325786 h 829414"/>
                <a:gd name="connsiteX3-227" fmla="*/ 0 w 1786022"/>
                <a:gd name="connsiteY3-228" fmla="*/ 829414 h 829414"/>
                <a:gd name="connsiteX4-229" fmla="*/ 81411 w 1786022"/>
                <a:gd name="connsiteY4-230" fmla="*/ 393603 h 829414"/>
                <a:gd name="connsiteX0-231" fmla="*/ 81411 w 1665100"/>
                <a:gd name="connsiteY0-232" fmla="*/ 393603 h 829414"/>
                <a:gd name="connsiteX1-233" fmla="*/ 429371 w 1665100"/>
                <a:gd name="connsiteY1-234" fmla="*/ 0 h 829414"/>
                <a:gd name="connsiteX2-235" fmla="*/ 1665100 w 1665100"/>
                <a:gd name="connsiteY2-236" fmla="*/ 303752 h 829414"/>
                <a:gd name="connsiteX3-237" fmla="*/ 0 w 1665100"/>
                <a:gd name="connsiteY3-238" fmla="*/ 829414 h 829414"/>
                <a:gd name="connsiteX4-239" fmla="*/ 81411 w 1665100"/>
                <a:gd name="connsiteY4-240" fmla="*/ 393603 h 829414"/>
                <a:gd name="connsiteX0-241" fmla="*/ 81411 w 1665100"/>
                <a:gd name="connsiteY0-242" fmla="*/ 228350 h 664161"/>
                <a:gd name="connsiteX1-243" fmla="*/ 419294 w 1665100"/>
                <a:gd name="connsiteY1-244" fmla="*/ 0 h 664161"/>
                <a:gd name="connsiteX2-245" fmla="*/ 1665100 w 1665100"/>
                <a:gd name="connsiteY2-246" fmla="*/ 138499 h 664161"/>
                <a:gd name="connsiteX3-247" fmla="*/ 0 w 1665100"/>
                <a:gd name="connsiteY3-248" fmla="*/ 664161 h 664161"/>
                <a:gd name="connsiteX4-249" fmla="*/ 81411 w 1665100"/>
                <a:gd name="connsiteY4-250" fmla="*/ 228350 h 664161"/>
                <a:gd name="connsiteX0-251" fmla="*/ 81411 w 1503869"/>
                <a:gd name="connsiteY0-252" fmla="*/ 228350 h 664161"/>
                <a:gd name="connsiteX1-253" fmla="*/ 419294 w 1503869"/>
                <a:gd name="connsiteY1-254" fmla="*/ 0 h 664161"/>
                <a:gd name="connsiteX2-255" fmla="*/ 1503869 w 1503869"/>
                <a:gd name="connsiteY2-256" fmla="*/ 105448 h 664161"/>
                <a:gd name="connsiteX3-257" fmla="*/ 0 w 1503869"/>
                <a:gd name="connsiteY3-258" fmla="*/ 664161 h 664161"/>
                <a:gd name="connsiteX4-259" fmla="*/ 81411 w 1503869"/>
                <a:gd name="connsiteY4-260" fmla="*/ 228350 h 664161"/>
                <a:gd name="connsiteX0-261" fmla="*/ 81411 w 1503869"/>
                <a:gd name="connsiteY0-262" fmla="*/ 228350 h 664161"/>
                <a:gd name="connsiteX1-263" fmla="*/ 419294 w 1503869"/>
                <a:gd name="connsiteY1-264" fmla="*/ 0 h 664161"/>
                <a:gd name="connsiteX2-265" fmla="*/ 1503869 w 1503869"/>
                <a:gd name="connsiteY2-266" fmla="*/ 105448 h 664161"/>
                <a:gd name="connsiteX3-267" fmla="*/ 0 w 1503869"/>
                <a:gd name="connsiteY3-268" fmla="*/ 664161 h 664161"/>
                <a:gd name="connsiteX4-269" fmla="*/ 81411 w 1503869"/>
                <a:gd name="connsiteY4-270" fmla="*/ 228350 h 664161"/>
                <a:gd name="connsiteX0-271" fmla="*/ 81411 w 1503869"/>
                <a:gd name="connsiteY0-272" fmla="*/ 228350 h 664161"/>
                <a:gd name="connsiteX1-273" fmla="*/ 419294 w 1503869"/>
                <a:gd name="connsiteY1-274" fmla="*/ 0 h 664161"/>
                <a:gd name="connsiteX2-275" fmla="*/ 1503869 w 1503869"/>
                <a:gd name="connsiteY2-276" fmla="*/ 105448 h 664161"/>
                <a:gd name="connsiteX3-277" fmla="*/ 0 w 1503869"/>
                <a:gd name="connsiteY3-278" fmla="*/ 664161 h 664161"/>
                <a:gd name="connsiteX4-279" fmla="*/ 81411 w 1503869"/>
                <a:gd name="connsiteY4-280" fmla="*/ 228350 h 664161"/>
                <a:gd name="connsiteX0-281" fmla="*/ 81411 w 1503869"/>
                <a:gd name="connsiteY0-282" fmla="*/ 219599 h 655410"/>
                <a:gd name="connsiteX1-283" fmla="*/ 351263 w 1503869"/>
                <a:gd name="connsiteY1-284" fmla="*/ 0 h 655410"/>
                <a:gd name="connsiteX2-285" fmla="*/ 1503869 w 1503869"/>
                <a:gd name="connsiteY2-286" fmla="*/ 96697 h 655410"/>
                <a:gd name="connsiteX3-287" fmla="*/ 0 w 1503869"/>
                <a:gd name="connsiteY3-288" fmla="*/ 655410 h 655410"/>
                <a:gd name="connsiteX4-289" fmla="*/ 81411 w 1503869"/>
                <a:gd name="connsiteY4-290" fmla="*/ 219599 h 655410"/>
                <a:gd name="connsiteX0-291" fmla="*/ 81411 w 1503869"/>
                <a:gd name="connsiteY0-292" fmla="*/ 219599 h 655410"/>
                <a:gd name="connsiteX1-293" fmla="*/ 351263 w 1503869"/>
                <a:gd name="connsiteY1-294" fmla="*/ 0 h 655410"/>
                <a:gd name="connsiteX2-295" fmla="*/ 1503869 w 1503869"/>
                <a:gd name="connsiteY2-296" fmla="*/ 96697 h 655410"/>
                <a:gd name="connsiteX3-297" fmla="*/ 0 w 1503869"/>
                <a:gd name="connsiteY3-298" fmla="*/ 655410 h 655410"/>
                <a:gd name="connsiteX4-299" fmla="*/ 81411 w 1503869"/>
                <a:gd name="connsiteY4-300" fmla="*/ 219599 h 655410"/>
                <a:gd name="connsiteX0-301" fmla="*/ 81411 w 1503869"/>
                <a:gd name="connsiteY0-302" fmla="*/ 206474 h 642285"/>
                <a:gd name="connsiteX1-303" fmla="*/ 339258 w 1503869"/>
                <a:gd name="connsiteY1-304" fmla="*/ 0 h 642285"/>
                <a:gd name="connsiteX2-305" fmla="*/ 1503869 w 1503869"/>
                <a:gd name="connsiteY2-306" fmla="*/ 83572 h 642285"/>
                <a:gd name="connsiteX3-307" fmla="*/ 0 w 1503869"/>
                <a:gd name="connsiteY3-308" fmla="*/ 642285 h 642285"/>
                <a:gd name="connsiteX4-309" fmla="*/ 81411 w 1503869"/>
                <a:gd name="connsiteY4-310" fmla="*/ 206474 h 642285"/>
                <a:gd name="connsiteX0-311" fmla="*/ 81411 w 1503869"/>
                <a:gd name="connsiteY0-312" fmla="*/ 206474 h 642285"/>
                <a:gd name="connsiteX1-313" fmla="*/ 339258 w 1503869"/>
                <a:gd name="connsiteY1-314" fmla="*/ 0 h 642285"/>
                <a:gd name="connsiteX2-315" fmla="*/ 1503869 w 1503869"/>
                <a:gd name="connsiteY2-316" fmla="*/ 83572 h 642285"/>
                <a:gd name="connsiteX3-317" fmla="*/ 0 w 1503869"/>
                <a:gd name="connsiteY3-318" fmla="*/ 642285 h 642285"/>
                <a:gd name="connsiteX4-319" fmla="*/ 81411 w 1503869"/>
                <a:gd name="connsiteY4-320" fmla="*/ 206474 h 642285"/>
                <a:gd name="connsiteX0-321" fmla="*/ 81411 w 1503869"/>
                <a:gd name="connsiteY0-322" fmla="*/ 206474 h 642285"/>
                <a:gd name="connsiteX1-323" fmla="*/ 339258 w 1503869"/>
                <a:gd name="connsiteY1-324" fmla="*/ 0 h 642285"/>
                <a:gd name="connsiteX2-325" fmla="*/ 1503869 w 1503869"/>
                <a:gd name="connsiteY2-326" fmla="*/ 83572 h 642285"/>
                <a:gd name="connsiteX3-327" fmla="*/ 0 w 1503869"/>
                <a:gd name="connsiteY3-328" fmla="*/ 642285 h 642285"/>
                <a:gd name="connsiteX4-329" fmla="*/ 81411 w 1503869"/>
                <a:gd name="connsiteY4-330" fmla="*/ 206474 h 642285"/>
                <a:gd name="connsiteX0-331" fmla="*/ 41393 w 1463851"/>
                <a:gd name="connsiteY0-332" fmla="*/ 206474 h 585409"/>
                <a:gd name="connsiteX1-333" fmla="*/ 299240 w 1463851"/>
                <a:gd name="connsiteY1-334" fmla="*/ 0 h 585409"/>
                <a:gd name="connsiteX2-335" fmla="*/ 1463851 w 1463851"/>
                <a:gd name="connsiteY2-336" fmla="*/ 83572 h 585409"/>
                <a:gd name="connsiteX3-337" fmla="*/ 0 w 1463851"/>
                <a:gd name="connsiteY3-338" fmla="*/ 585409 h 585409"/>
                <a:gd name="connsiteX4-339" fmla="*/ 41393 w 1463851"/>
                <a:gd name="connsiteY4-340" fmla="*/ 206474 h 585409"/>
                <a:gd name="connsiteX0-341" fmla="*/ 41393 w 1463851"/>
                <a:gd name="connsiteY0-342" fmla="*/ 649820 h 1028755"/>
                <a:gd name="connsiteX1-343" fmla="*/ 387948 w 1463851"/>
                <a:gd name="connsiteY1-344" fmla="*/ 0 h 1028755"/>
                <a:gd name="connsiteX2-345" fmla="*/ 1463851 w 1463851"/>
                <a:gd name="connsiteY2-346" fmla="*/ 526918 h 1028755"/>
                <a:gd name="connsiteX3-347" fmla="*/ 0 w 1463851"/>
                <a:gd name="connsiteY3-348" fmla="*/ 1028755 h 1028755"/>
                <a:gd name="connsiteX4-349" fmla="*/ 41393 w 1463851"/>
                <a:gd name="connsiteY4-350" fmla="*/ 649820 h 1028755"/>
                <a:gd name="connsiteX0-351" fmla="*/ 41393 w 1463851"/>
                <a:gd name="connsiteY0-352" fmla="*/ 649820 h 1028755"/>
                <a:gd name="connsiteX1-353" fmla="*/ 387948 w 1463851"/>
                <a:gd name="connsiteY1-354" fmla="*/ 0 h 1028755"/>
                <a:gd name="connsiteX2-355" fmla="*/ 1463851 w 1463851"/>
                <a:gd name="connsiteY2-356" fmla="*/ 526918 h 1028755"/>
                <a:gd name="connsiteX3-357" fmla="*/ 0 w 1463851"/>
                <a:gd name="connsiteY3-358" fmla="*/ 1028755 h 1028755"/>
                <a:gd name="connsiteX4-359" fmla="*/ 41393 w 1463851"/>
                <a:gd name="connsiteY4-360" fmla="*/ 649820 h 1028755"/>
                <a:gd name="connsiteX0-361" fmla="*/ 41393 w 2566355"/>
                <a:gd name="connsiteY0-362" fmla="*/ 649820 h 1028755"/>
                <a:gd name="connsiteX1-363" fmla="*/ 387948 w 2566355"/>
                <a:gd name="connsiteY1-364" fmla="*/ 0 h 1028755"/>
                <a:gd name="connsiteX2-365" fmla="*/ 2566355 w 2566355"/>
                <a:gd name="connsiteY2-366" fmla="*/ 776300 h 1028755"/>
                <a:gd name="connsiteX3-367" fmla="*/ 0 w 2566355"/>
                <a:gd name="connsiteY3-368" fmla="*/ 1028755 h 1028755"/>
                <a:gd name="connsiteX4-369" fmla="*/ 41393 w 2566355"/>
                <a:gd name="connsiteY4-370" fmla="*/ 649820 h 1028755"/>
                <a:gd name="connsiteX0-371" fmla="*/ 0 w 2524962"/>
                <a:gd name="connsiteY0-372" fmla="*/ 649820 h 1014901"/>
                <a:gd name="connsiteX1-373" fmla="*/ 346555 w 2524962"/>
                <a:gd name="connsiteY1-374" fmla="*/ 0 h 1014901"/>
                <a:gd name="connsiteX2-375" fmla="*/ 2524962 w 2524962"/>
                <a:gd name="connsiteY2-376" fmla="*/ 776300 h 1014901"/>
                <a:gd name="connsiteX3-377" fmla="*/ 9297 w 2524962"/>
                <a:gd name="connsiteY3-378" fmla="*/ 1014901 h 1014901"/>
                <a:gd name="connsiteX4-379" fmla="*/ 0 w 2524962"/>
                <a:gd name="connsiteY4-380" fmla="*/ 649820 h 1014901"/>
                <a:gd name="connsiteX0-381" fmla="*/ 16048 w 2541010"/>
                <a:gd name="connsiteY0-382" fmla="*/ 649820 h 1278137"/>
                <a:gd name="connsiteX1-383" fmla="*/ 362603 w 2541010"/>
                <a:gd name="connsiteY1-384" fmla="*/ 0 h 1278137"/>
                <a:gd name="connsiteX2-385" fmla="*/ 2541010 w 2541010"/>
                <a:gd name="connsiteY2-386" fmla="*/ 776300 h 1278137"/>
                <a:gd name="connsiteX3-387" fmla="*/ 0 w 2541010"/>
                <a:gd name="connsiteY3-388" fmla="*/ 1278137 h 1278137"/>
                <a:gd name="connsiteX4-389" fmla="*/ 16048 w 2541010"/>
                <a:gd name="connsiteY4-390" fmla="*/ 649820 h 1278137"/>
                <a:gd name="connsiteX0-391" fmla="*/ 3375 w 2541010"/>
                <a:gd name="connsiteY0-392" fmla="*/ 899202 h 1278137"/>
                <a:gd name="connsiteX1-393" fmla="*/ 362603 w 2541010"/>
                <a:gd name="connsiteY1-394" fmla="*/ 0 h 1278137"/>
                <a:gd name="connsiteX2-395" fmla="*/ 2541010 w 2541010"/>
                <a:gd name="connsiteY2-396" fmla="*/ 776300 h 1278137"/>
                <a:gd name="connsiteX3-397" fmla="*/ 0 w 2541010"/>
                <a:gd name="connsiteY3-398" fmla="*/ 1278137 h 1278137"/>
                <a:gd name="connsiteX4-399" fmla="*/ 3375 w 2541010"/>
                <a:gd name="connsiteY4-400" fmla="*/ 899202 h 1278137"/>
                <a:gd name="connsiteX0-401" fmla="*/ 3375 w 2541010"/>
                <a:gd name="connsiteY0-402" fmla="*/ 899202 h 1278137"/>
                <a:gd name="connsiteX1-403" fmla="*/ 362603 w 2541010"/>
                <a:gd name="connsiteY1-404" fmla="*/ 0 h 1278137"/>
                <a:gd name="connsiteX2-405" fmla="*/ 2541010 w 2541010"/>
                <a:gd name="connsiteY2-406" fmla="*/ 776300 h 1278137"/>
                <a:gd name="connsiteX3-407" fmla="*/ 0 w 2541010"/>
                <a:gd name="connsiteY3-408" fmla="*/ 1278137 h 1278137"/>
                <a:gd name="connsiteX4-409" fmla="*/ 3375 w 2541010"/>
                <a:gd name="connsiteY4-410" fmla="*/ 899202 h 1278137"/>
                <a:gd name="connsiteX0-411" fmla="*/ 3375 w 2541010"/>
                <a:gd name="connsiteY0-412" fmla="*/ 926911 h 1305846"/>
                <a:gd name="connsiteX1-413" fmla="*/ 337258 w 2541010"/>
                <a:gd name="connsiteY1-414" fmla="*/ 0 h 1305846"/>
                <a:gd name="connsiteX2-415" fmla="*/ 2541010 w 2541010"/>
                <a:gd name="connsiteY2-416" fmla="*/ 804009 h 1305846"/>
                <a:gd name="connsiteX3-417" fmla="*/ 0 w 2541010"/>
                <a:gd name="connsiteY3-418" fmla="*/ 1305846 h 1305846"/>
                <a:gd name="connsiteX4-419" fmla="*/ 3375 w 2541010"/>
                <a:gd name="connsiteY4-420" fmla="*/ 926911 h 1305846"/>
                <a:gd name="connsiteX0-421" fmla="*/ 3375 w 2541010"/>
                <a:gd name="connsiteY0-422" fmla="*/ 926911 h 1305846"/>
                <a:gd name="connsiteX1-423" fmla="*/ 337258 w 2541010"/>
                <a:gd name="connsiteY1-424" fmla="*/ 0 h 1305846"/>
                <a:gd name="connsiteX2-425" fmla="*/ 2541010 w 2541010"/>
                <a:gd name="connsiteY2-426" fmla="*/ 804009 h 1305846"/>
                <a:gd name="connsiteX3-427" fmla="*/ 0 w 2541010"/>
                <a:gd name="connsiteY3-428" fmla="*/ 1305846 h 1305846"/>
                <a:gd name="connsiteX4-429" fmla="*/ 3375 w 2541010"/>
                <a:gd name="connsiteY4-430" fmla="*/ 926911 h 1305846"/>
                <a:gd name="connsiteX0-431" fmla="*/ 3 w 2852797"/>
                <a:gd name="connsiteY0-432" fmla="*/ 979920 h 1305846"/>
                <a:gd name="connsiteX1-433" fmla="*/ 649045 w 2852797"/>
                <a:gd name="connsiteY1-434" fmla="*/ 0 h 1305846"/>
                <a:gd name="connsiteX2-435" fmla="*/ 2852797 w 2852797"/>
                <a:gd name="connsiteY2-436" fmla="*/ 804009 h 1305846"/>
                <a:gd name="connsiteX3-437" fmla="*/ 311787 w 2852797"/>
                <a:gd name="connsiteY3-438" fmla="*/ 1305846 h 1305846"/>
                <a:gd name="connsiteX4-439" fmla="*/ 3 w 2852797"/>
                <a:gd name="connsiteY4-440" fmla="*/ 979920 h 1305846"/>
                <a:gd name="connsiteX0-441" fmla="*/ 3 w 2852797"/>
                <a:gd name="connsiteY0-442" fmla="*/ 1284720 h 1610646"/>
                <a:gd name="connsiteX1-443" fmla="*/ 1315727 w 2852797"/>
                <a:gd name="connsiteY1-444" fmla="*/ 0 h 1610646"/>
                <a:gd name="connsiteX2-445" fmla="*/ 2852797 w 2852797"/>
                <a:gd name="connsiteY2-446" fmla="*/ 1108809 h 1610646"/>
                <a:gd name="connsiteX3-447" fmla="*/ 311787 w 2852797"/>
                <a:gd name="connsiteY3-448" fmla="*/ 1610646 h 1610646"/>
                <a:gd name="connsiteX4-449" fmla="*/ 3 w 2852797"/>
                <a:gd name="connsiteY4-450" fmla="*/ 1284720 h 1610646"/>
                <a:gd name="connsiteX0-451" fmla="*/ 3 w 3070984"/>
                <a:gd name="connsiteY0-452" fmla="*/ 1284720 h 1610646"/>
                <a:gd name="connsiteX1-453" fmla="*/ 1315727 w 3070984"/>
                <a:gd name="connsiteY1-454" fmla="*/ 0 h 1610646"/>
                <a:gd name="connsiteX2-455" fmla="*/ 3070984 w 3070984"/>
                <a:gd name="connsiteY2-456" fmla="*/ 1042548 h 1610646"/>
                <a:gd name="connsiteX3-457" fmla="*/ 311787 w 3070984"/>
                <a:gd name="connsiteY3-458" fmla="*/ 1610646 h 1610646"/>
                <a:gd name="connsiteX4-459" fmla="*/ 3 w 3070984"/>
                <a:gd name="connsiteY4-460" fmla="*/ 1284720 h 1610646"/>
                <a:gd name="connsiteX0-461" fmla="*/ 3 w 3070984"/>
                <a:gd name="connsiteY0-462" fmla="*/ 1165451 h 1491377"/>
                <a:gd name="connsiteX1-463" fmla="*/ 1279362 w 3070984"/>
                <a:gd name="connsiteY1-464" fmla="*/ 0 h 1491377"/>
                <a:gd name="connsiteX2-465" fmla="*/ 3070984 w 3070984"/>
                <a:gd name="connsiteY2-466" fmla="*/ 923279 h 1491377"/>
                <a:gd name="connsiteX3-467" fmla="*/ 311787 w 3070984"/>
                <a:gd name="connsiteY3-468" fmla="*/ 1491377 h 1491377"/>
                <a:gd name="connsiteX4-469" fmla="*/ 3 w 3070984"/>
                <a:gd name="connsiteY4-470" fmla="*/ 1165451 h 149137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70984" h="1491377">
                  <a:moveTo>
                    <a:pt x="3" y="1165451"/>
                  </a:moveTo>
                  <a:cubicBezTo>
                    <a:pt x="145598" y="1121700"/>
                    <a:pt x="1219590" y="114212"/>
                    <a:pt x="1279362" y="0"/>
                  </a:cubicBezTo>
                  <a:cubicBezTo>
                    <a:pt x="1163476" y="1035639"/>
                    <a:pt x="985249" y="923350"/>
                    <a:pt x="3070984" y="923279"/>
                  </a:cubicBezTo>
                  <a:cubicBezTo>
                    <a:pt x="2279368" y="1124493"/>
                    <a:pt x="913470" y="1245953"/>
                    <a:pt x="311787" y="1491377"/>
                  </a:cubicBezTo>
                  <a:cubicBezTo>
                    <a:pt x="312912" y="1365065"/>
                    <a:pt x="-1122" y="1291763"/>
                    <a:pt x="3" y="1165451"/>
                  </a:cubicBezTo>
                  <a:close/>
                </a:path>
              </a:pathLst>
            </a:custGeom>
            <a:gradFill>
              <a:gsLst>
                <a:gs pos="0">
                  <a:schemeClr val="bg1">
                    <a:alpha val="68000"/>
                  </a:schemeClr>
                </a:gs>
                <a:gs pos="99000">
                  <a:schemeClr val="bg1">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00" dirty="0"/>
            </a:p>
          </p:txBody>
        </p:sp>
        <p:sp>
          <p:nvSpPr>
            <p:cNvPr id="92" name="Rectangle 91"/>
            <p:cNvSpPr/>
            <p:nvPr/>
          </p:nvSpPr>
          <p:spPr>
            <a:xfrm>
              <a:off x="8613913" y="106017"/>
              <a:ext cx="2743200" cy="1020417"/>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00"/>
            </a:p>
          </p:txBody>
        </p:sp>
        <p:sp>
          <p:nvSpPr>
            <p:cNvPr id="93" name="TextBox 92"/>
            <p:cNvSpPr txBox="1"/>
            <p:nvPr/>
          </p:nvSpPr>
          <p:spPr>
            <a:xfrm>
              <a:off x="8614170" y="117870"/>
              <a:ext cx="3310467" cy="1075267"/>
            </a:xfrm>
            <a:prstGeom prst="rect">
              <a:avLst/>
            </a:prstGeom>
            <a:noFill/>
          </p:spPr>
          <p:txBody>
            <a:bodyPr wrap="square" rtlCol="0">
              <a:spAutoFit/>
            </a:bodyPr>
            <a:lstStyle/>
            <a:p>
              <a:r>
                <a:rPr lang="en-US" sz="1200" dirty="0">
                  <a:cs typeface="Courier New" panose="02070309020205020404" pitchFamily="49" charset="0"/>
                </a:rPr>
                <a:t>Source MAC:  </a:t>
              </a:r>
              <a:r>
                <a:rPr lang="en-US" sz="1200" dirty="0">
                  <a:solidFill>
                    <a:srgbClr val="FF0000"/>
                  </a:solidFill>
                </a:rPr>
                <a:t>71-65-F7-2B-08-53</a:t>
              </a:r>
              <a:endParaRPr lang="en-US" sz="1200" dirty="0">
                <a:solidFill>
                  <a:srgbClr val="FF0000"/>
                </a:solidFill>
              </a:endParaRPr>
            </a:p>
            <a:p>
              <a:r>
                <a:rPr lang="en-US" sz="1200" dirty="0">
                  <a:cs typeface="Courier New" panose="02070309020205020404" pitchFamily="49" charset="0"/>
                </a:rPr>
                <a:t>Source IP: </a:t>
              </a:r>
              <a:r>
                <a:rPr lang="en-US" sz="1200" dirty="0">
                  <a:solidFill>
                    <a:srgbClr val="0070C0"/>
                  </a:solidFill>
                </a:rPr>
                <a:t>137.196.7.23</a:t>
              </a:r>
              <a:r>
                <a:rPr lang="en-US" sz="1200" dirty="0">
                  <a:solidFill>
                    <a:srgbClr val="0070C0"/>
                  </a:solidFill>
                  <a:cs typeface="Courier New" panose="02070309020205020404" pitchFamily="49" charset="0"/>
                </a:rPr>
                <a:t> </a:t>
              </a:r>
              <a:endParaRPr lang="en-US" sz="1200" dirty="0">
                <a:solidFill>
                  <a:srgbClr val="0070C0"/>
                </a:solidFill>
                <a:cs typeface="Courier New" panose="02070309020205020404" pitchFamily="49" charset="0"/>
              </a:endParaRPr>
            </a:p>
            <a:p>
              <a:r>
                <a:rPr lang="en-US" sz="1200" dirty="0"/>
                <a:t>Target IP address: </a:t>
              </a:r>
              <a:r>
                <a:rPr lang="en-US" sz="1050" dirty="0">
                  <a:highlight>
                    <a:srgbClr val="FFFF00"/>
                  </a:highlight>
                </a:rPr>
                <a:t>137.196.7.14</a:t>
              </a:r>
              <a:endParaRPr lang="en-US" sz="1050" dirty="0">
                <a:highlight>
                  <a:srgbClr val="FFFF00"/>
                </a:highlight>
              </a:endParaRPr>
            </a:p>
            <a:p>
              <a:r>
                <a:rPr lang="en-US" sz="1050" dirty="0">
                  <a:latin typeface="Arial" panose="020B0604020202020204" pitchFamily="34" charset="0"/>
                </a:rPr>
                <a:t>…</a:t>
              </a:r>
              <a:endParaRPr lang="en-US" sz="1050" dirty="0">
                <a:latin typeface="Arial" panose="020B0604020202020204" pitchFamily="34" charset="0"/>
              </a:endParaRPr>
            </a:p>
          </p:txBody>
        </p:sp>
      </p:grpSp>
      <p:grpSp>
        <p:nvGrpSpPr>
          <p:cNvPr id="36" name="Group 35"/>
          <p:cNvGrpSpPr/>
          <p:nvPr/>
        </p:nvGrpSpPr>
        <p:grpSpPr>
          <a:xfrm>
            <a:off x="4025348" y="3554908"/>
            <a:ext cx="2136914" cy="1505780"/>
            <a:chOff x="437322" y="4803913"/>
            <a:chExt cx="2849218" cy="2007707"/>
          </a:xfrm>
        </p:grpSpPr>
        <p:sp>
          <p:nvSpPr>
            <p:cNvPr id="102" name="Right Arrow 101"/>
            <p:cNvSpPr/>
            <p:nvPr/>
          </p:nvSpPr>
          <p:spPr>
            <a:xfrm rot="5400000">
              <a:off x="1335154" y="6172202"/>
              <a:ext cx="1073429" cy="205408"/>
            </a:xfrm>
            <a:prstGeom prst="rightArrow">
              <a:avLst/>
            </a:prstGeom>
            <a:gradFill>
              <a:gsLst>
                <a:gs pos="49500">
                  <a:schemeClr val="accent1">
                    <a:lumMod val="40000"/>
                    <a:lumOff val="60000"/>
                  </a:schemeClr>
                </a:gs>
                <a:gs pos="0">
                  <a:schemeClr val="bg1">
                    <a:alpha val="68000"/>
                  </a:schemeClr>
                </a:gs>
                <a:gs pos="98000">
                  <a:srgbClr val="0000A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00"/>
            </a:p>
          </p:txBody>
        </p:sp>
        <p:sp>
          <p:nvSpPr>
            <p:cNvPr id="101" name="Right Arrow 100"/>
            <p:cNvSpPr/>
            <p:nvPr/>
          </p:nvSpPr>
          <p:spPr>
            <a:xfrm rot="16200000">
              <a:off x="1408044" y="5105399"/>
              <a:ext cx="775252" cy="172279"/>
            </a:xfrm>
            <a:prstGeom prst="rightArrow">
              <a:avLst/>
            </a:prstGeom>
            <a:gradFill>
              <a:gsLst>
                <a:gs pos="49500">
                  <a:schemeClr val="accent1">
                    <a:lumMod val="40000"/>
                    <a:lumOff val="60000"/>
                  </a:schemeClr>
                </a:gs>
                <a:gs pos="0">
                  <a:schemeClr val="bg1">
                    <a:alpha val="68000"/>
                  </a:schemeClr>
                </a:gs>
                <a:gs pos="98000">
                  <a:srgbClr val="0000A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00"/>
            </a:p>
          </p:txBody>
        </p:sp>
        <p:sp>
          <p:nvSpPr>
            <p:cNvPr id="35" name="Right Arrow 34"/>
            <p:cNvSpPr/>
            <p:nvPr/>
          </p:nvSpPr>
          <p:spPr>
            <a:xfrm>
              <a:off x="437322" y="5499652"/>
              <a:ext cx="2849218" cy="159027"/>
            </a:xfrm>
            <a:prstGeom prst="rightArrow">
              <a:avLst/>
            </a:prstGeom>
            <a:gradFill>
              <a:gsLst>
                <a:gs pos="49500">
                  <a:schemeClr val="accent1">
                    <a:lumMod val="40000"/>
                    <a:lumOff val="60000"/>
                  </a:schemeClr>
                </a:gs>
                <a:gs pos="0">
                  <a:schemeClr val="bg1">
                    <a:alpha val="68000"/>
                  </a:schemeClr>
                </a:gs>
                <a:gs pos="98000">
                  <a:srgbClr val="0000A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00"/>
            </a:p>
          </p:txBody>
        </p:sp>
        <p:grpSp>
          <p:nvGrpSpPr>
            <p:cNvPr id="95" name="Group 201"/>
            <p:cNvGrpSpPr/>
            <p:nvPr/>
          </p:nvGrpSpPr>
          <p:grpSpPr bwMode="auto">
            <a:xfrm>
              <a:off x="1487255" y="5177985"/>
              <a:ext cx="587606" cy="741718"/>
              <a:chOff x="375561" y="297711"/>
              <a:chExt cx="1252683" cy="2138362"/>
            </a:xfrm>
          </p:grpSpPr>
          <p:sp>
            <p:nvSpPr>
              <p:cNvPr id="96" name="Freeform 95"/>
              <p:cNvSpPr/>
              <p:nvPr/>
            </p:nvSpPr>
            <p:spPr>
              <a:xfrm>
                <a:off x="375561" y="297711"/>
                <a:ext cx="971072" cy="2138362"/>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787" h="2138362">
                    <a:moveTo>
                      <a:pt x="0" y="0"/>
                    </a:moveTo>
                    <a:lnTo>
                      <a:pt x="0" y="1190625"/>
                    </a:lnTo>
                    <a:lnTo>
                      <a:pt x="966787" y="2138362"/>
                    </a:lnTo>
                    <a:cubicBezTo>
                      <a:pt x="965200" y="1673225"/>
                      <a:pt x="963612" y="1208087"/>
                      <a:pt x="962025" y="742950"/>
                    </a:cubicBez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3300" dirty="0"/>
              </a:p>
            </p:txBody>
          </p:sp>
          <p:sp>
            <p:nvSpPr>
              <p:cNvPr id="97" name="Freeform 96"/>
              <p:cNvSpPr/>
              <p:nvPr/>
            </p:nvSpPr>
            <p:spPr>
              <a:xfrm>
                <a:off x="375561" y="309724"/>
                <a:ext cx="1247826" cy="768849"/>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1" fmla="*/ 928688 w 1895475"/>
                  <a:gd name="connsiteY0-2" fmla="*/ 0 h 2138362"/>
                  <a:gd name="connsiteX1-3" fmla="*/ 0 w 1895475"/>
                  <a:gd name="connsiteY1-4" fmla="*/ 461963 h 2138362"/>
                  <a:gd name="connsiteX2-5" fmla="*/ 1895475 w 1895475"/>
                  <a:gd name="connsiteY2-6" fmla="*/ 2138362 h 2138362"/>
                  <a:gd name="connsiteX3-7" fmla="*/ 1890713 w 1895475"/>
                  <a:gd name="connsiteY3-8" fmla="*/ 742950 h 2138362"/>
                  <a:gd name="connsiteX4-9" fmla="*/ 928688 w 1895475"/>
                  <a:gd name="connsiteY4-10" fmla="*/ 0 h 2138362"/>
                  <a:gd name="connsiteX0-11" fmla="*/ 247650 w 1895475"/>
                  <a:gd name="connsiteY0-12" fmla="*/ 0 h 1738312"/>
                  <a:gd name="connsiteX1-13" fmla="*/ 0 w 1895475"/>
                  <a:gd name="connsiteY1-14" fmla="*/ 61913 h 1738312"/>
                  <a:gd name="connsiteX2-15" fmla="*/ 1895475 w 1895475"/>
                  <a:gd name="connsiteY2-16" fmla="*/ 1738312 h 1738312"/>
                  <a:gd name="connsiteX3-17" fmla="*/ 1890713 w 1895475"/>
                  <a:gd name="connsiteY3-18" fmla="*/ 342900 h 1738312"/>
                  <a:gd name="connsiteX4-19" fmla="*/ 247650 w 1895475"/>
                  <a:gd name="connsiteY4-20" fmla="*/ 0 h 1738312"/>
                  <a:gd name="connsiteX0-21" fmla="*/ 247650 w 1895475"/>
                  <a:gd name="connsiteY0-22" fmla="*/ 0 h 1738312"/>
                  <a:gd name="connsiteX1-23" fmla="*/ 0 w 1895475"/>
                  <a:gd name="connsiteY1-24" fmla="*/ 61913 h 1738312"/>
                  <a:gd name="connsiteX2-25" fmla="*/ 1895475 w 1895475"/>
                  <a:gd name="connsiteY2-26" fmla="*/ 1738312 h 1738312"/>
                  <a:gd name="connsiteX3-27" fmla="*/ 1143000 w 1895475"/>
                  <a:gd name="connsiteY3-28" fmla="*/ 776288 h 1738312"/>
                  <a:gd name="connsiteX4-29" fmla="*/ 247650 w 1895475"/>
                  <a:gd name="connsiteY4-30" fmla="*/ 0 h 1738312"/>
                  <a:gd name="connsiteX0-31" fmla="*/ 247650 w 1895475"/>
                  <a:gd name="connsiteY0-32" fmla="*/ 0 h 1738312"/>
                  <a:gd name="connsiteX1-33" fmla="*/ 0 w 1895475"/>
                  <a:gd name="connsiteY1-34" fmla="*/ 61913 h 1738312"/>
                  <a:gd name="connsiteX2-35" fmla="*/ 1895475 w 1895475"/>
                  <a:gd name="connsiteY2-36" fmla="*/ 1738312 h 1738312"/>
                  <a:gd name="connsiteX3-37" fmla="*/ 1143000 w 1895475"/>
                  <a:gd name="connsiteY3-38" fmla="*/ 776288 h 1738312"/>
                  <a:gd name="connsiteX4-39" fmla="*/ 247650 w 1895475"/>
                  <a:gd name="connsiteY4-40" fmla="*/ 0 h 1738312"/>
                  <a:gd name="connsiteX0-41" fmla="*/ 247650 w 1895475"/>
                  <a:gd name="connsiteY0-42" fmla="*/ 0 h 1738312"/>
                  <a:gd name="connsiteX1-43" fmla="*/ 0 w 1895475"/>
                  <a:gd name="connsiteY1-44" fmla="*/ 61913 h 1738312"/>
                  <a:gd name="connsiteX2-45" fmla="*/ 1895475 w 1895475"/>
                  <a:gd name="connsiteY2-46" fmla="*/ 1738312 h 1738312"/>
                  <a:gd name="connsiteX3-47" fmla="*/ 1238250 w 1895475"/>
                  <a:gd name="connsiteY3-48" fmla="*/ 814388 h 1738312"/>
                  <a:gd name="connsiteX4-49" fmla="*/ 247650 w 1895475"/>
                  <a:gd name="connsiteY4-50" fmla="*/ 0 h 1738312"/>
                  <a:gd name="connsiteX0-51" fmla="*/ 247650 w 1895475"/>
                  <a:gd name="connsiteY0-52" fmla="*/ 0 h 1738312"/>
                  <a:gd name="connsiteX1-53" fmla="*/ 0 w 1895475"/>
                  <a:gd name="connsiteY1-54" fmla="*/ 61913 h 1738312"/>
                  <a:gd name="connsiteX2-55" fmla="*/ 1895475 w 1895475"/>
                  <a:gd name="connsiteY2-56" fmla="*/ 1738312 h 1738312"/>
                  <a:gd name="connsiteX3-57" fmla="*/ 1238250 w 1895475"/>
                  <a:gd name="connsiteY3-58" fmla="*/ 814388 h 1738312"/>
                  <a:gd name="connsiteX4-59" fmla="*/ 247650 w 1895475"/>
                  <a:gd name="connsiteY4-60" fmla="*/ 0 h 1738312"/>
                  <a:gd name="connsiteX0-61" fmla="*/ 247650 w 1238250"/>
                  <a:gd name="connsiteY0-62" fmla="*/ 0 h 862012"/>
                  <a:gd name="connsiteX1-63" fmla="*/ 0 w 1238250"/>
                  <a:gd name="connsiteY1-64" fmla="*/ 61913 h 862012"/>
                  <a:gd name="connsiteX2-65" fmla="*/ 947738 w 1238250"/>
                  <a:gd name="connsiteY2-66" fmla="*/ 862012 h 862012"/>
                  <a:gd name="connsiteX3-67" fmla="*/ 1238250 w 1238250"/>
                  <a:gd name="connsiteY3-68" fmla="*/ 814388 h 862012"/>
                  <a:gd name="connsiteX4-69" fmla="*/ 247650 w 1238250"/>
                  <a:gd name="connsiteY4-70" fmla="*/ 0 h 862012"/>
                  <a:gd name="connsiteX0-71" fmla="*/ 247650 w 1238250"/>
                  <a:gd name="connsiteY0-72" fmla="*/ 0 h 823912"/>
                  <a:gd name="connsiteX1-73" fmla="*/ 0 w 1238250"/>
                  <a:gd name="connsiteY1-74" fmla="*/ 61913 h 823912"/>
                  <a:gd name="connsiteX2-75" fmla="*/ 952500 w 1238250"/>
                  <a:gd name="connsiteY2-76" fmla="*/ 823912 h 823912"/>
                  <a:gd name="connsiteX3-77" fmla="*/ 1238250 w 1238250"/>
                  <a:gd name="connsiteY3-78" fmla="*/ 814388 h 823912"/>
                  <a:gd name="connsiteX4-79" fmla="*/ 247650 w 1238250"/>
                  <a:gd name="connsiteY4-80" fmla="*/ 0 h 823912"/>
                  <a:gd name="connsiteX0-81" fmla="*/ 247650 w 1238250"/>
                  <a:gd name="connsiteY0-82" fmla="*/ 0 h 823912"/>
                  <a:gd name="connsiteX1-83" fmla="*/ 0 w 1238250"/>
                  <a:gd name="connsiteY1-84" fmla="*/ 61913 h 823912"/>
                  <a:gd name="connsiteX2-85" fmla="*/ 952500 w 1238250"/>
                  <a:gd name="connsiteY2-86" fmla="*/ 823912 h 823912"/>
                  <a:gd name="connsiteX3-87" fmla="*/ 1238250 w 1238250"/>
                  <a:gd name="connsiteY3-88" fmla="*/ 814388 h 823912"/>
                  <a:gd name="connsiteX4-89" fmla="*/ 247650 w 1238250"/>
                  <a:gd name="connsiteY4-90" fmla="*/ 0 h 823912"/>
                  <a:gd name="connsiteX0-91" fmla="*/ 233363 w 1238250"/>
                  <a:gd name="connsiteY0-92" fmla="*/ 0 h 766762"/>
                  <a:gd name="connsiteX1-93" fmla="*/ 0 w 1238250"/>
                  <a:gd name="connsiteY1-94" fmla="*/ 4763 h 766762"/>
                  <a:gd name="connsiteX2-95" fmla="*/ 952500 w 1238250"/>
                  <a:gd name="connsiteY2-96" fmla="*/ 766762 h 766762"/>
                  <a:gd name="connsiteX3-97" fmla="*/ 1238250 w 1238250"/>
                  <a:gd name="connsiteY3-98" fmla="*/ 757238 h 766762"/>
                  <a:gd name="connsiteX4-99" fmla="*/ 233363 w 1238250"/>
                  <a:gd name="connsiteY4-100" fmla="*/ 0 h 766762"/>
                  <a:gd name="connsiteX0-101" fmla="*/ 233363 w 1238250"/>
                  <a:gd name="connsiteY0-102" fmla="*/ 0 h 773376"/>
                  <a:gd name="connsiteX1-103" fmla="*/ 0 w 1238250"/>
                  <a:gd name="connsiteY1-104" fmla="*/ 4763 h 773376"/>
                  <a:gd name="connsiteX2-105" fmla="*/ 952500 w 1238250"/>
                  <a:gd name="connsiteY2-106" fmla="*/ 766762 h 773376"/>
                  <a:gd name="connsiteX3-107" fmla="*/ 1238250 w 1238250"/>
                  <a:gd name="connsiteY3-108" fmla="*/ 771525 h 773376"/>
                  <a:gd name="connsiteX4-109" fmla="*/ 233363 w 1238250"/>
                  <a:gd name="connsiteY4-110" fmla="*/ 0 h 773376"/>
                  <a:gd name="connsiteX0-111" fmla="*/ 233363 w 1238250"/>
                  <a:gd name="connsiteY0-112" fmla="*/ 0 h 766762"/>
                  <a:gd name="connsiteX1-113" fmla="*/ 0 w 1238250"/>
                  <a:gd name="connsiteY1-114" fmla="*/ 4763 h 766762"/>
                  <a:gd name="connsiteX2-115" fmla="*/ 952500 w 1238250"/>
                  <a:gd name="connsiteY2-116" fmla="*/ 766762 h 766762"/>
                  <a:gd name="connsiteX3-117" fmla="*/ 1238250 w 1238250"/>
                  <a:gd name="connsiteY3-118" fmla="*/ 757236 h 766762"/>
                  <a:gd name="connsiteX4-119" fmla="*/ 233363 w 1238250"/>
                  <a:gd name="connsiteY4-120" fmla="*/ 0 h 766762"/>
                  <a:gd name="connsiteX0-121" fmla="*/ 233363 w 1238250"/>
                  <a:gd name="connsiteY0-122" fmla="*/ 0 h 773375"/>
                  <a:gd name="connsiteX1-123" fmla="*/ 0 w 1238250"/>
                  <a:gd name="connsiteY1-124" fmla="*/ 4763 h 773375"/>
                  <a:gd name="connsiteX2-125" fmla="*/ 952500 w 1238250"/>
                  <a:gd name="connsiteY2-126" fmla="*/ 766762 h 773375"/>
                  <a:gd name="connsiteX3-127" fmla="*/ 1238250 w 1238250"/>
                  <a:gd name="connsiteY3-128" fmla="*/ 771523 h 773375"/>
                  <a:gd name="connsiteX4-129" fmla="*/ 233363 w 1238250"/>
                  <a:gd name="connsiteY4-130" fmla="*/ 0 h 773375"/>
                  <a:gd name="connsiteX0-131" fmla="*/ 233363 w 1238250"/>
                  <a:gd name="connsiteY0-132" fmla="*/ 0 h 771523"/>
                  <a:gd name="connsiteX1-133" fmla="*/ 0 w 1238250"/>
                  <a:gd name="connsiteY1-134" fmla="*/ 4763 h 771523"/>
                  <a:gd name="connsiteX2-135" fmla="*/ 952500 w 1238250"/>
                  <a:gd name="connsiteY2-136" fmla="*/ 766762 h 771523"/>
                  <a:gd name="connsiteX3-137" fmla="*/ 1238250 w 1238250"/>
                  <a:gd name="connsiteY3-138" fmla="*/ 771523 h 771523"/>
                  <a:gd name="connsiteX4-139" fmla="*/ 233363 w 1238250"/>
                  <a:gd name="connsiteY4-140" fmla="*/ 0 h 771523"/>
                  <a:gd name="connsiteX0-141" fmla="*/ 233363 w 1238250"/>
                  <a:gd name="connsiteY0-142" fmla="*/ 0 h 771523"/>
                  <a:gd name="connsiteX1-143" fmla="*/ 0 w 1238250"/>
                  <a:gd name="connsiteY1-144" fmla="*/ 23466 h 771523"/>
                  <a:gd name="connsiteX2-145" fmla="*/ 952500 w 1238250"/>
                  <a:gd name="connsiteY2-146" fmla="*/ 766762 h 771523"/>
                  <a:gd name="connsiteX3-147" fmla="*/ 1238250 w 1238250"/>
                  <a:gd name="connsiteY3-148" fmla="*/ 771523 h 771523"/>
                  <a:gd name="connsiteX4-149" fmla="*/ 233363 w 1238250"/>
                  <a:gd name="connsiteY4-150" fmla="*/ 0 h 771523"/>
                  <a:gd name="connsiteX0-151" fmla="*/ 233363 w 1238250"/>
                  <a:gd name="connsiteY0-152" fmla="*/ 0 h 757496"/>
                  <a:gd name="connsiteX1-153" fmla="*/ 0 w 1238250"/>
                  <a:gd name="connsiteY1-154" fmla="*/ 9439 h 757496"/>
                  <a:gd name="connsiteX2-155" fmla="*/ 952500 w 1238250"/>
                  <a:gd name="connsiteY2-156" fmla="*/ 752735 h 757496"/>
                  <a:gd name="connsiteX3-157" fmla="*/ 1238250 w 1238250"/>
                  <a:gd name="connsiteY3-158" fmla="*/ 757496 h 757496"/>
                  <a:gd name="connsiteX4-159" fmla="*/ 233363 w 1238250"/>
                  <a:gd name="connsiteY4-160" fmla="*/ 0 h 757496"/>
                  <a:gd name="connsiteX0-161" fmla="*/ 233363 w 1238250"/>
                  <a:gd name="connsiteY0-162" fmla="*/ 0 h 757496"/>
                  <a:gd name="connsiteX1-163" fmla="*/ 0 w 1238250"/>
                  <a:gd name="connsiteY1-164" fmla="*/ 9439 h 757496"/>
                  <a:gd name="connsiteX2-165" fmla="*/ 952500 w 1238250"/>
                  <a:gd name="connsiteY2-166" fmla="*/ 752735 h 757496"/>
                  <a:gd name="connsiteX3-167" fmla="*/ 1238250 w 1238250"/>
                  <a:gd name="connsiteY3-168" fmla="*/ 757496 h 757496"/>
                  <a:gd name="connsiteX4-169" fmla="*/ 233363 w 1238250"/>
                  <a:gd name="connsiteY4-170" fmla="*/ 0 h 757496"/>
                  <a:gd name="connsiteX0-171" fmla="*/ 243561 w 1248448"/>
                  <a:gd name="connsiteY0-172" fmla="*/ 573 h 758069"/>
                  <a:gd name="connsiteX1-173" fmla="*/ 0 w 1248448"/>
                  <a:gd name="connsiteY1-174" fmla="*/ 0 h 758069"/>
                  <a:gd name="connsiteX2-175" fmla="*/ 962698 w 1248448"/>
                  <a:gd name="connsiteY2-176" fmla="*/ 753308 h 758069"/>
                  <a:gd name="connsiteX3-177" fmla="*/ 1248448 w 1248448"/>
                  <a:gd name="connsiteY3-178" fmla="*/ 758069 h 758069"/>
                  <a:gd name="connsiteX4-179" fmla="*/ 243561 w 1248448"/>
                  <a:gd name="connsiteY4-180" fmla="*/ 573 h 758069"/>
                  <a:gd name="connsiteX0-181" fmla="*/ 243561 w 1248448"/>
                  <a:gd name="connsiteY0-182" fmla="*/ 573 h 758069"/>
                  <a:gd name="connsiteX1-183" fmla="*/ 0 w 1248448"/>
                  <a:gd name="connsiteY1-184" fmla="*/ 0 h 758069"/>
                  <a:gd name="connsiteX2-185" fmla="*/ 962698 w 1248448"/>
                  <a:gd name="connsiteY2-186" fmla="*/ 753308 h 758069"/>
                  <a:gd name="connsiteX3-187" fmla="*/ 1248448 w 1248448"/>
                  <a:gd name="connsiteY3-188" fmla="*/ 758069 h 758069"/>
                  <a:gd name="connsiteX4-189" fmla="*/ 243561 w 1248448"/>
                  <a:gd name="connsiteY4-190" fmla="*/ 573 h 75806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48448" h="758069">
                    <a:moveTo>
                      <a:pt x="243561" y="573"/>
                    </a:moveTo>
                    <a:cubicBezTo>
                      <a:pt x="162374" y="382"/>
                      <a:pt x="235530" y="6639"/>
                      <a:pt x="0" y="0"/>
                    </a:cubicBezTo>
                    <a:lnTo>
                      <a:pt x="962698" y="753308"/>
                    </a:lnTo>
                    <a:cubicBezTo>
                      <a:pt x="1114838" y="758721"/>
                      <a:pt x="1045247" y="751718"/>
                      <a:pt x="1248448" y="758069"/>
                    </a:cubicBezTo>
                    <a:lnTo>
                      <a:pt x="243561" y="573"/>
                    </a:lnTo>
                    <a:close/>
                  </a:path>
                </a:pathLst>
              </a:cu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3300" dirty="0"/>
              </a:p>
            </p:txBody>
          </p:sp>
          <p:sp>
            <p:nvSpPr>
              <p:cNvPr id="98" name="Rectangle 97"/>
              <p:cNvSpPr/>
              <p:nvPr/>
            </p:nvSpPr>
            <p:spPr>
              <a:xfrm>
                <a:off x="1332065" y="1066560"/>
                <a:ext cx="296179" cy="136350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3300" dirty="0">
                  <a:solidFill>
                    <a:srgbClr val="FFFFFF"/>
                  </a:solidFill>
                  <a:ea typeface="MS PGothic" panose="020B0600070205080204" pitchFamily="34" charset="-128"/>
                  <a:cs typeface="MS PGothic" panose="020B0600070205080204" pitchFamily="34" charset="-128"/>
                </a:endParaRPr>
              </a:p>
            </p:txBody>
          </p:sp>
        </p:grpSp>
      </p:grpSp>
      <p:grpSp>
        <p:nvGrpSpPr>
          <p:cNvPr id="108" name="Group 107"/>
          <p:cNvGrpSpPr/>
          <p:nvPr/>
        </p:nvGrpSpPr>
        <p:grpSpPr>
          <a:xfrm>
            <a:off x="4363279" y="3948746"/>
            <a:ext cx="329758" cy="368300"/>
            <a:chOff x="2292626" y="5618921"/>
            <a:chExt cx="439677" cy="491067"/>
          </a:xfrm>
        </p:grpSpPr>
        <p:sp>
          <p:nvSpPr>
            <p:cNvPr id="109" name="Oval 108"/>
            <p:cNvSpPr/>
            <p:nvPr/>
          </p:nvSpPr>
          <p:spPr>
            <a:xfrm>
              <a:off x="2292626" y="5645426"/>
              <a:ext cx="410817" cy="410817"/>
            </a:xfrm>
            <a:prstGeom prst="ellipse">
              <a:avLst/>
            </a:prstGeom>
            <a:solidFill>
              <a:schemeClr val="bg1"/>
            </a:solidFill>
            <a:ln w="2540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00"/>
            </a:p>
          </p:txBody>
        </p:sp>
        <p:sp>
          <p:nvSpPr>
            <p:cNvPr id="110" name="TextBox 109"/>
            <p:cNvSpPr txBox="1"/>
            <p:nvPr/>
          </p:nvSpPr>
          <p:spPr>
            <a:xfrm>
              <a:off x="2319130" y="5618921"/>
              <a:ext cx="413173" cy="491067"/>
            </a:xfrm>
            <a:prstGeom prst="rect">
              <a:avLst/>
            </a:prstGeom>
            <a:noFill/>
          </p:spPr>
          <p:txBody>
            <a:bodyPr wrap="none" rtlCol="0">
              <a:spAutoFit/>
            </a:bodyPr>
            <a:lstStyle/>
            <a:p>
              <a:r>
                <a:rPr lang="en-US" sz="1800" dirty="0"/>
                <a:t>1</a:t>
              </a:r>
              <a:endParaRPr lang="en-US" sz="1800" dirty="0"/>
            </a:p>
          </p:txBody>
        </p:sp>
      </p:grpSp>
      <p:sp>
        <p:nvSpPr>
          <p:cNvPr id="111" name="TextBox 110"/>
          <p:cNvSpPr txBox="1"/>
          <p:nvPr/>
        </p:nvSpPr>
        <p:spPr>
          <a:xfrm>
            <a:off x="5215255" y="2608580"/>
            <a:ext cx="4017010" cy="275590"/>
          </a:xfrm>
          <a:prstGeom prst="rect">
            <a:avLst/>
          </a:prstGeom>
          <a:noFill/>
        </p:spPr>
        <p:txBody>
          <a:bodyPr wrap="square" rtlCol="0">
            <a:spAutoFit/>
          </a:bodyPr>
          <a:lstStyle/>
          <a:p>
            <a:r>
              <a:rPr lang="en-US" sz="1200" dirty="0">
                <a:cs typeface="Courier New" panose="02070309020205020404" pitchFamily="49" charset="0"/>
              </a:rPr>
              <a:t>Ethernet frame (sent to </a:t>
            </a:r>
            <a:r>
              <a:rPr lang="en-US" sz="1200" b="1" dirty="0">
                <a:solidFill>
                  <a:srgbClr val="0070C0"/>
                </a:solidFill>
              </a:rPr>
              <a:t>FF-FF-FF-FF-FF-FF</a:t>
            </a:r>
            <a:r>
              <a:rPr lang="en-US" sz="1200" dirty="0"/>
              <a:t>)</a:t>
            </a:r>
            <a:endParaRPr lang="en-US" sz="1050" dirty="0">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righ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par>
                                <p:cTn id="13" presetID="22" presetClass="entr" presetSubtype="8"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wipe(left)">
                                      <p:cBhvr>
                                        <p:cTn id="15" dur="500"/>
                                        <p:tgtEl>
                                          <p:spTgt spid="36"/>
                                        </p:tgtEl>
                                      </p:cBhvr>
                                    </p:animEffect>
                                  </p:childTnLst>
                                </p:cTn>
                              </p:par>
                              <p:par>
                                <p:cTn id="16" presetID="9" presetClass="entr" presetSubtype="0" fill="hold" nodeType="withEffect">
                                  <p:stCondLst>
                                    <p:cond delay="0"/>
                                  </p:stCondLst>
                                  <p:childTnLst>
                                    <p:set>
                                      <p:cBhvr>
                                        <p:cTn id="17" dur="1" fill="hold">
                                          <p:stCondLst>
                                            <p:cond delay="0"/>
                                          </p:stCondLst>
                                        </p:cTn>
                                        <p:tgtEl>
                                          <p:spTgt spid="108"/>
                                        </p:tgtEl>
                                        <p:attrNameLst>
                                          <p:attrName>style.visibility</p:attrName>
                                        </p:attrNameLst>
                                      </p:cBhvr>
                                      <p:to>
                                        <p:strVal val="visible"/>
                                      </p:to>
                                    </p:set>
                                    <p:animEffect transition="in" filter="dissolve">
                                      <p:cBhvr>
                                        <p:cTn id="18" dur="500"/>
                                        <p:tgtEl>
                                          <p:spTgt spid="10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wipe(left)">
                                      <p:cBhvr>
                                        <p:cTn id="23" dur="500"/>
                                        <p:tgtEl>
                                          <p:spTgt spid="3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11"/>
                                        </p:tgtEl>
                                        <p:attrNameLst>
                                          <p:attrName>style.visibility</p:attrName>
                                        </p:attrNameLst>
                                      </p:cBhvr>
                                      <p:to>
                                        <p:strVal val="visible"/>
                                      </p:to>
                                    </p:set>
                                    <p:animEffect transition="in" filter="dissolve">
                                      <p:cBhvr>
                                        <p:cTn id="26"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Line 19"/>
          <p:cNvSpPr>
            <a:spLocks noChangeShapeType="1"/>
          </p:cNvSpPr>
          <p:nvPr/>
        </p:nvSpPr>
        <p:spPr bwMode="auto">
          <a:xfrm>
            <a:off x="3827650" y="4089858"/>
            <a:ext cx="676275"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49" name="Line 20"/>
          <p:cNvSpPr>
            <a:spLocks noChangeShapeType="1"/>
          </p:cNvSpPr>
          <p:nvPr/>
        </p:nvSpPr>
        <p:spPr bwMode="auto">
          <a:xfrm>
            <a:off x="5166018" y="3399968"/>
            <a:ext cx="0" cy="491728"/>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1" name="Line 22"/>
          <p:cNvSpPr>
            <a:spLocks noChangeShapeType="1"/>
          </p:cNvSpPr>
          <p:nvPr/>
        </p:nvSpPr>
        <p:spPr bwMode="auto">
          <a:xfrm flipV="1">
            <a:off x="4998295" y="4860400"/>
            <a:ext cx="0" cy="328613"/>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2" name="Title 1"/>
          <p:cNvSpPr>
            <a:spLocks noGrp="1"/>
          </p:cNvSpPr>
          <p:nvPr>
            <p:ph type="title"/>
          </p:nvPr>
        </p:nvSpPr>
        <p:spPr>
          <a:xfrm>
            <a:off x="600075" y="1119320"/>
            <a:ext cx="7886700" cy="670967"/>
          </a:xfrm>
        </p:spPr>
        <p:txBody>
          <a:bodyPr>
            <a:normAutofit fontScale="90000"/>
          </a:bodyPr>
          <a:lstStyle/>
          <a:p>
            <a:r>
              <a:rPr lang="en-US" b="0" kern="0" dirty="0">
                <a:solidFill>
                  <a:srgbClr val="000099"/>
                </a:solidFill>
                <a:latin typeface="+mn-lt"/>
                <a:ea typeface="MS PGothic" panose="020B0600070205080204" pitchFamily="34" charset="-128"/>
              </a:rPr>
              <a:t>ARP protocol in action</a:t>
            </a:r>
            <a:endParaRPr lang="en-US" sz="3300" b="0" dirty="0">
              <a:latin typeface="+mn-lt"/>
            </a:endParaRPr>
          </a:p>
        </p:txBody>
      </p:sp>
      <p:sp>
        <p:nvSpPr>
          <p:cNvPr id="439" name="Slide Number Placeholder 4"/>
          <p:cNvSpPr>
            <a:spLocks noGrp="1"/>
          </p:cNvSpPr>
          <p:nvPr>
            <p:ph type="sldNum" sz="quarter" idx="4"/>
          </p:nvPr>
        </p:nvSpPr>
        <p:spPr>
          <a:xfrm>
            <a:off x="6914712" y="5689567"/>
            <a:ext cx="2057400" cy="273844"/>
          </a:xfrm>
        </p:spPr>
        <p:txBody>
          <a:bodyPr/>
          <a:lstStyle/>
          <a:p>
            <a:r>
              <a:rPr lang="en-US" sz="1050" dirty="0"/>
              <a:t>Link Layer: 6-</a:t>
            </a:r>
            <a:fld id="{C4204591-24BD-A542-B9D5-F8D8A88D2FEE}" type="slidenum">
              <a:rPr lang="en-US" sz="1050" smtClean="0"/>
            </a:fld>
            <a:endParaRPr lang="en-US" sz="1050" dirty="0"/>
          </a:p>
        </p:txBody>
      </p:sp>
      <p:sp>
        <p:nvSpPr>
          <p:cNvPr id="47" name="Freeform 8"/>
          <p:cNvSpPr/>
          <p:nvPr/>
        </p:nvSpPr>
        <p:spPr bwMode="auto">
          <a:xfrm>
            <a:off x="4298052" y="3581462"/>
            <a:ext cx="1534716" cy="1537097"/>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9CE0FA"/>
          </a:solidFill>
          <a:ln>
            <a:noFill/>
          </a:ln>
          <a:effectLst/>
        </p:spPr>
        <p:txBody>
          <a:bodyPr wrap="none" anchor="ctr"/>
          <a:lstStyle/>
          <a:p>
            <a:pPr eaLnBrk="0" fontAlgn="base" hangingPunct="0">
              <a:spcBef>
                <a:spcPct val="0"/>
              </a:spcBef>
              <a:spcAft>
                <a:spcPct val="0"/>
              </a:spcAft>
            </a:pPr>
            <a:endParaRPr lang="en-US" sz="3300" dirty="0">
              <a:solidFill>
                <a:srgbClr val="000000"/>
              </a:solidFill>
              <a:latin typeface="Arial" panose="020B0604020202020204" pitchFamily="34" charset="0"/>
              <a:ea typeface="MS PGothic" panose="020B0600070205080204" pitchFamily="34" charset="-128"/>
            </a:endParaRPr>
          </a:p>
        </p:txBody>
      </p:sp>
      <p:sp>
        <p:nvSpPr>
          <p:cNvPr id="50" name="Line 21"/>
          <p:cNvSpPr>
            <a:spLocks noChangeShapeType="1"/>
          </p:cNvSpPr>
          <p:nvPr/>
        </p:nvSpPr>
        <p:spPr bwMode="auto">
          <a:xfrm flipH="1">
            <a:off x="5813718" y="4126613"/>
            <a:ext cx="597694"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4" name="Line 26"/>
          <p:cNvSpPr>
            <a:spLocks noChangeShapeType="1"/>
          </p:cNvSpPr>
          <p:nvPr/>
        </p:nvSpPr>
        <p:spPr bwMode="auto">
          <a:xfrm flipV="1">
            <a:off x="6232595" y="4213627"/>
            <a:ext cx="0" cy="279797"/>
          </a:xfrm>
          <a:prstGeom prst="line">
            <a:avLst/>
          </a:prstGeom>
          <a:noFill/>
          <a:ln w="9525">
            <a:solidFill>
              <a:srgbClr val="000000"/>
            </a:solidFill>
            <a:round/>
            <a:tailEnd type="triangle" w="med" len="me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5" name="Text Box 27"/>
          <p:cNvSpPr txBox="1">
            <a:spLocks noChangeArrowheads="1"/>
          </p:cNvSpPr>
          <p:nvPr/>
        </p:nvSpPr>
        <p:spPr bwMode="auto">
          <a:xfrm>
            <a:off x="6160497" y="4470550"/>
            <a:ext cx="1355090" cy="252730"/>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eaLnBrk="0" fontAlgn="base" hangingPunct="0">
              <a:spcBef>
                <a:spcPct val="0"/>
              </a:spcBef>
              <a:spcAft>
                <a:spcPct val="0"/>
              </a:spcAft>
              <a:defRPr/>
            </a:pPr>
            <a:r>
              <a:rPr lang="en-US" sz="1050" i="0" dirty="0">
                <a:solidFill>
                  <a:srgbClr val="000000"/>
                </a:solidFill>
                <a:latin typeface="Arial" panose="020B0604020202020204" pitchFamily="34" charset="0"/>
              </a:rPr>
              <a:t>58-23-D7-FA-20-B0</a:t>
            </a:r>
            <a:endParaRPr lang="en-US" sz="1050" i="0" dirty="0">
              <a:solidFill>
                <a:srgbClr val="000000"/>
              </a:solidFill>
              <a:latin typeface="Arial" panose="020B0604020202020204" pitchFamily="34" charset="0"/>
            </a:endParaRPr>
          </a:p>
        </p:txBody>
      </p:sp>
      <p:sp>
        <p:nvSpPr>
          <p:cNvPr id="61" name="Rectangle 37"/>
          <p:cNvSpPr>
            <a:spLocks noChangeArrowheads="1"/>
          </p:cNvSpPr>
          <p:nvPr/>
        </p:nvSpPr>
        <p:spPr bwMode="auto">
          <a:xfrm>
            <a:off x="5095239" y="3401335"/>
            <a:ext cx="120254" cy="19169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endParaRPr>
          </a:p>
        </p:txBody>
      </p:sp>
      <p:grpSp>
        <p:nvGrpSpPr>
          <p:cNvPr id="74" name="Group 44"/>
          <p:cNvGrpSpPr/>
          <p:nvPr/>
        </p:nvGrpSpPr>
        <p:grpSpPr bwMode="auto">
          <a:xfrm>
            <a:off x="4751267" y="3001831"/>
            <a:ext cx="609600" cy="494110"/>
            <a:chOff x="-44" y="1473"/>
            <a:chExt cx="981" cy="1105"/>
          </a:xfrm>
        </p:grpSpPr>
        <p:pic>
          <p:nvPicPr>
            <p:cNvPr id="75" name="Picture 45"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p:spPr>
        </p:pic>
        <p:sp>
          <p:nvSpPr>
            <p:cNvPr id="76" name="Freeform 46"/>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84" name="Rectangle 37"/>
          <p:cNvSpPr>
            <a:spLocks noChangeArrowheads="1"/>
          </p:cNvSpPr>
          <p:nvPr/>
        </p:nvSpPr>
        <p:spPr bwMode="auto">
          <a:xfrm>
            <a:off x="4944358" y="5091317"/>
            <a:ext cx="120254" cy="19169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endParaRPr>
          </a:p>
        </p:txBody>
      </p:sp>
      <p:sp>
        <p:nvSpPr>
          <p:cNvPr id="85" name="Rectangle 37"/>
          <p:cNvSpPr>
            <a:spLocks noChangeArrowheads="1"/>
          </p:cNvSpPr>
          <p:nvPr/>
        </p:nvSpPr>
        <p:spPr bwMode="auto">
          <a:xfrm rot="5400000">
            <a:off x="6252494" y="4037526"/>
            <a:ext cx="120254" cy="19169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endParaRPr>
          </a:p>
        </p:txBody>
      </p:sp>
      <p:grpSp>
        <p:nvGrpSpPr>
          <p:cNvPr id="79" name="Group 47"/>
          <p:cNvGrpSpPr/>
          <p:nvPr/>
        </p:nvGrpSpPr>
        <p:grpSpPr bwMode="auto">
          <a:xfrm>
            <a:off x="6138651" y="3923017"/>
            <a:ext cx="609600" cy="494109"/>
            <a:chOff x="-26" y="1473"/>
            <a:chExt cx="981" cy="1105"/>
          </a:xfrm>
        </p:grpSpPr>
        <p:pic>
          <p:nvPicPr>
            <p:cNvPr id="80" name="Picture 48"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26" y="1473"/>
              <a:ext cx="981" cy="1105"/>
            </a:xfrm>
            <a:prstGeom prst="rect">
              <a:avLst/>
            </a:prstGeom>
            <a:noFill/>
            <a:ln>
              <a:noFill/>
            </a:ln>
          </p:spPr>
        </p:pic>
        <p:sp>
          <p:nvSpPr>
            <p:cNvPr id="81" name="Freeform 49"/>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69" name="Group 41"/>
          <p:cNvGrpSpPr/>
          <p:nvPr/>
        </p:nvGrpSpPr>
        <p:grpSpPr bwMode="auto">
          <a:xfrm>
            <a:off x="4603007" y="5236483"/>
            <a:ext cx="609600" cy="494110"/>
            <a:chOff x="-44" y="1473"/>
            <a:chExt cx="981" cy="1105"/>
          </a:xfrm>
        </p:grpSpPr>
        <p:pic>
          <p:nvPicPr>
            <p:cNvPr id="70" name="Picture 42"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p:spPr>
        </p:pic>
        <p:sp>
          <p:nvSpPr>
            <p:cNvPr id="71" name="Freeform 43"/>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88" name="Text Box 36"/>
          <p:cNvSpPr txBox="1">
            <a:spLocks noChangeArrowheads="1"/>
          </p:cNvSpPr>
          <p:nvPr/>
        </p:nvSpPr>
        <p:spPr bwMode="auto">
          <a:xfrm>
            <a:off x="6156306" y="4619636"/>
            <a:ext cx="962025" cy="252730"/>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a:defRPr/>
            </a:pPr>
            <a:r>
              <a:rPr lang="en-US" sz="1050" i="0" dirty="0">
                <a:latin typeface="Arial" panose="020B0604020202020204" pitchFamily="34" charset="0"/>
                <a:cs typeface="+mn-cs"/>
              </a:rPr>
              <a:t>137.196.7.14</a:t>
            </a:r>
            <a:endParaRPr lang="en-US" sz="1050" i="0" dirty="0">
              <a:latin typeface="Arial" panose="020B0604020202020204" pitchFamily="34" charset="0"/>
              <a:cs typeface="+mn-cs"/>
            </a:endParaRPr>
          </a:p>
        </p:txBody>
      </p:sp>
      <p:sp>
        <p:nvSpPr>
          <p:cNvPr id="40" name="TextBox 39"/>
          <p:cNvSpPr txBox="1"/>
          <p:nvPr/>
        </p:nvSpPr>
        <p:spPr>
          <a:xfrm>
            <a:off x="6147352" y="3733811"/>
            <a:ext cx="335280" cy="368300"/>
          </a:xfrm>
          <a:prstGeom prst="rect">
            <a:avLst/>
          </a:prstGeom>
          <a:noFill/>
        </p:spPr>
        <p:txBody>
          <a:bodyPr wrap="none" rtlCol="0">
            <a:spAutoFit/>
          </a:bodyPr>
          <a:lstStyle/>
          <a:p>
            <a:r>
              <a:rPr lang="en-US" sz="1800" dirty="0">
                <a:solidFill>
                  <a:srgbClr val="0000A8"/>
                </a:solidFill>
              </a:rPr>
              <a:t>B</a:t>
            </a:r>
            <a:endParaRPr lang="en-US" sz="1800" dirty="0">
              <a:solidFill>
                <a:srgbClr val="0000A8"/>
              </a:solidFill>
            </a:endParaRPr>
          </a:p>
        </p:txBody>
      </p:sp>
      <p:sp>
        <p:nvSpPr>
          <p:cNvPr id="41" name="TextBox 40"/>
          <p:cNvSpPr txBox="1"/>
          <p:nvPr/>
        </p:nvSpPr>
        <p:spPr>
          <a:xfrm>
            <a:off x="5337313" y="2884015"/>
            <a:ext cx="347980" cy="368300"/>
          </a:xfrm>
          <a:prstGeom prst="rect">
            <a:avLst/>
          </a:prstGeom>
          <a:noFill/>
        </p:spPr>
        <p:txBody>
          <a:bodyPr wrap="none" rtlCol="0">
            <a:spAutoFit/>
          </a:bodyPr>
          <a:lstStyle/>
          <a:p>
            <a:r>
              <a:rPr lang="en-US" sz="1800" dirty="0">
                <a:solidFill>
                  <a:srgbClr val="0000A8"/>
                </a:solidFill>
              </a:rPr>
              <a:t>C</a:t>
            </a:r>
            <a:endParaRPr lang="en-US" sz="1800" dirty="0">
              <a:solidFill>
                <a:srgbClr val="0000A8"/>
              </a:solidFill>
            </a:endParaRPr>
          </a:p>
        </p:txBody>
      </p:sp>
      <p:sp>
        <p:nvSpPr>
          <p:cNvPr id="42" name="TextBox 41"/>
          <p:cNvSpPr txBox="1"/>
          <p:nvPr/>
        </p:nvSpPr>
        <p:spPr>
          <a:xfrm>
            <a:off x="5153439" y="5423462"/>
            <a:ext cx="347980" cy="368300"/>
          </a:xfrm>
          <a:prstGeom prst="rect">
            <a:avLst/>
          </a:prstGeom>
          <a:noFill/>
        </p:spPr>
        <p:txBody>
          <a:bodyPr wrap="none" rtlCol="0">
            <a:spAutoFit/>
          </a:bodyPr>
          <a:lstStyle/>
          <a:p>
            <a:r>
              <a:rPr lang="en-US" sz="1800" dirty="0">
                <a:solidFill>
                  <a:srgbClr val="0000A8"/>
                </a:solidFill>
              </a:rPr>
              <a:t>D</a:t>
            </a:r>
            <a:endParaRPr lang="en-US" sz="1800" dirty="0">
              <a:solidFill>
                <a:srgbClr val="0000A8"/>
              </a:solidFill>
            </a:endParaRPr>
          </a:p>
        </p:txBody>
      </p:sp>
      <p:sp>
        <p:nvSpPr>
          <p:cNvPr id="58" name="Line 30"/>
          <p:cNvSpPr>
            <a:spLocks noChangeShapeType="1"/>
          </p:cNvSpPr>
          <p:nvPr/>
        </p:nvSpPr>
        <p:spPr bwMode="auto">
          <a:xfrm flipV="1">
            <a:off x="3978805" y="4206539"/>
            <a:ext cx="0" cy="279797"/>
          </a:xfrm>
          <a:prstGeom prst="line">
            <a:avLst/>
          </a:prstGeom>
          <a:noFill/>
          <a:ln w="9525">
            <a:solidFill>
              <a:srgbClr val="000000"/>
            </a:solidFill>
            <a:round/>
            <a:tailEnd type="triangle" w="med" len="me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9" name="Text Box 31"/>
          <p:cNvSpPr txBox="1">
            <a:spLocks noChangeArrowheads="1"/>
          </p:cNvSpPr>
          <p:nvPr/>
        </p:nvSpPr>
        <p:spPr bwMode="auto">
          <a:xfrm>
            <a:off x="3290624" y="4487527"/>
            <a:ext cx="1318260" cy="252730"/>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eaLnBrk="0" fontAlgn="base" hangingPunct="0">
              <a:spcBef>
                <a:spcPct val="0"/>
              </a:spcBef>
              <a:spcAft>
                <a:spcPct val="0"/>
              </a:spcAft>
              <a:defRPr/>
            </a:pPr>
            <a:r>
              <a:rPr lang="en-US" sz="1050" i="0" dirty="0">
                <a:solidFill>
                  <a:srgbClr val="000000"/>
                </a:solidFill>
                <a:latin typeface="Arial" panose="020B0604020202020204" pitchFamily="34" charset="0"/>
              </a:rPr>
              <a:t>71-65-F7-2B-08-53</a:t>
            </a:r>
            <a:endParaRPr lang="en-US" sz="1050" i="0" dirty="0">
              <a:solidFill>
                <a:srgbClr val="000000"/>
              </a:solidFill>
              <a:latin typeface="Arial" panose="020B0604020202020204" pitchFamily="34" charset="0"/>
            </a:endParaRPr>
          </a:p>
        </p:txBody>
      </p:sp>
      <p:sp>
        <p:nvSpPr>
          <p:cNvPr id="83" name="Rectangle 37"/>
          <p:cNvSpPr>
            <a:spLocks noChangeArrowheads="1"/>
          </p:cNvSpPr>
          <p:nvPr/>
        </p:nvSpPr>
        <p:spPr bwMode="auto">
          <a:xfrm rot="5400000">
            <a:off x="3875246" y="3991086"/>
            <a:ext cx="120254" cy="19169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endParaRPr>
          </a:p>
        </p:txBody>
      </p:sp>
      <p:grpSp>
        <p:nvGrpSpPr>
          <p:cNvPr id="64" name="Group 38"/>
          <p:cNvGrpSpPr/>
          <p:nvPr/>
        </p:nvGrpSpPr>
        <p:grpSpPr bwMode="auto">
          <a:xfrm>
            <a:off x="3359266" y="3806489"/>
            <a:ext cx="609600" cy="494110"/>
            <a:chOff x="-44" y="1473"/>
            <a:chExt cx="981" cy="1105"/>
          </a:xfrm>
        </p:grpSpPr>
        <p:pic>
          <p:nvPicPr>
            <p:cNvPr id="65" name="Picture 39"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p:spPr>
        </p:pic>
        <p:sp>
          <p:nvSpPr>
            <p:cNvPr id="66" name="Freeform 40"/>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90" name="Text Box 31"/>
          <p:cNvSpPr txBox="1">
            <a:spLocks noChangeArrowheads="1"/>
          </p:cNvSpPr>
          <p:nvPr/>
        </p:nvSpPr>
        <p:spPr bwMode="auto">
          <a:xfrm>
            <a:off x="3294143" y="4649453"/>
            <a:ext cx="962025" cy="252730"/>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a:defRPr/>
            </a:pPr>
            <a:r>
              <a:rPr lang="en-US" sz="1050" i="0" dirty="0">
                <a:latin typeface="Arial" panose="020B0604020202020204" pitchFamily="34" charset="0"/>
                <a:cs typeface="+mn-cs"/>
              </a:rPr>
              <a:t>137.196.7.23</a:t>
            </a:r>
            <a:endParaRPr lang="en-US" sz="1050" i="0" dirty="0">
              <a:latin typeface="Arial" panose="020B0604020202020204" pitchFamily="34" charset="0"/>
              <a:cs typeface="+mn-cs"/>
            </a:endParaRPr>
          </a:p>
        </p:txBody>
      </p:sp>
      <p:sp>
        <p:nvSpPr>
          <p:cNvPr id="3" name="TextBox 2"/>
          <p:cNvSpPr txBox="1"/>
          <p:nvPr/>
        </p:nvSpPr>
        <p:spPr>
          <a:xfrm>
            <a:off x="3955771" y="3689084"/>
            <a:ext cx="335280" cy="368300"/>
          </a:xfrm>
          <a:prstGeom prst="rect">
            <a:avLst/>
          </a:prstGeom>
          <a:noFill/>
        </p:spPr>
        <p:txBody>
          <a:bodyPr wrap="none" rtlCol="0">
            <a:spAutoFit/>
          </a:bodyPr>
          <a:lstStyle/>
          <a:p>
            <a:r>
              <a:rPr lang="en-US" sz="1800" dirty="0">
                <a:solidFill>
                  <a:srgbClr val="0000A8"/>
                </a:solidFill>
              </a:rPr>
              <a:t>A</a:t>
            </a:r>
            <a:endParaRPr lang="en-US" sz="1800" dirty="0">
              <a:solidFill>
                <a:srgbClr val="0000A8"/>
              </a:solidFill>
            </a:endParaRPr>
          </a:p>
        </p:txBody>
      </p:sp>
      <p:grpSp>
        <p:nvGrpSpPr>
          <p:cNvPr id="17" name="Group 16"/>
          <p:cNvGrpSpPr/>
          <p:nvPr/>
        </p:nvGrpSpPr>
        <p:grpSpPr>
          <a:xfrm>
            <a:off x="889554" y="3341215"/>
            <a:ext cx="2768046" cy="1030253"/>
            <a:chOff x="404194" y="2544417"/>
            <a:chExt cx="3690728" cy="1373671"/>
          </a:xfrm>
        </p:grpSpPr>
        <p:sp>
          <p:nvSpPr>
            <p:cNvPr id="16" name="Freeform 15"/>
            <p:cNvSpPr/>
            <p:nvPr/>
          </p:nvSpPr>
          <p:spPr>
            <a:xfrm>
              <a:off x="3617843" y="2842867"/>
              <a:ext cx="477079" cy="1075221"/>
            </a:xfrm>
            <a:custGeom>
              <a:avLst/>
              <a:gdLst>
                <a:gd name="connsiteX0" fmla="*/ 477079 w 477079"/>
                <a:gd name="connsiteY0" fmla="*/ 357808 h 1166191"/>
                <a:gd name="connsiteX1" fmla="*/ 0 w 477079"/>
                <a:gd name="connsiteY1" fmla="*/ 0 h 1166191"/>
                <a:gd name="connsiteX2" fmla="*/ 13253 w 477079"/>
                <a:gd name="connsiteY2" fmla="*/ 1166191 h 1166191"/>
                <a:gd name="connsiteX3" fmla="*/ 384314 w 477079"/>
                <a:gd name="connsiteY3" fmla="*/ 649356 h 1166191"/>
                <a:gd name="connsiteX0-1" fmla="*/ 477079 w 477079"/>
                <a:gd name="connsiteY0-2" fmla="*/ 357808 h 1051327"/>
                <a:gd name="connsiteX1-3" fmla="*/ 0 w 477079"/>
                <a:gd name="connsiteY1-4" fmla="*/ 0 h 1051327"/>
                <a:gd name="connsiteX2-5" fmla="*/ 13253 w 477079"/>
                <a:gd name="connsiteY2-6" fmla="*/ 1051327 h 1051327"/>
                <a:gd name="connsiteX3-7" fmla="*/ 384314 w 477079"/>
                <a:gd name="connsiteY3-8" fmla="*/ 649356 h 1051327"/>
              </a:gdLst>
              <a:ahLst/>
              <a:cxnLst>
                <a:cxn ang="0">
                  <a:pos x="connsiteX0-1" y="connsiteY0-2"/>
                </a:cxn>
                <a:cxn ang="0">
                  <a:pos x="connsiteX1-3" y="connsiteY1-4"/>
                </a:cxn>
                <a:cxn ang="0">
                  <a:pos x="connsiteX2-5" y="connsiteY2-6"/>
                </a:cxn>
                <a:cxn ang="0">
                  <a:pos x="connsiteX3-7" y="connsiteY3-8"/>
                </a:cxn>
              </a:cxnLst>
              <a:rect l="l" t="t" r="r" b="b"/>
              <a:pathLst>
                <a:path w="477079" h="1051327">
                  <a:moveTo>
                    <a:pt x="477079" y="357808"/>
                  </a:moveTo>
                  <a:lnTo>
                    <a:pt x="0" y="0"/>
                  </a:lnTo>
                  <a:lnTo>
                    <a:pt x="13253" y="1051327"/>
                  </a:lnTo>
                  <a:lnTo>
                    <a:pt x="384314" y="649356"/>
                  </a:lnTo>
                </a:path>
              </a:pathLst>
            </a:custGeom>
            <a:gradFill>
              <a:gsLst>
                <a:gs pos="0">
                  <a:schemeClr val="bg1"/>
                </a:gs>
                <a:gs pos="99000">
                  <a:schemeClr val="bg1">
                    <a:lumMod val="7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00"/>
            </a:p>
          </p:txBody>
        </p:sp>
        <p:grpSp>
          <p:nvGrpSpPr>
            <p:cNvPr id="15" name="Group 14"/>
            <p:cNvGrpSpPr/>
            <p:nvPr/>
          </p:nvGrpSpPr>
          <p:grpSpPr>
            <a:xfrm>
              <a:off x="404194" y="2544417"/>
              <a:ext cx="3379301" cy="1368152"/>
              <a:chOff x="404194" y="2544417"/>
              <a:chExt cx="3379301" cy="1368152"/>
            </a:xfrm>
          </p:grpSpPr>
          <p:sp>
            <p:nvSpPr>
              <p:cNvPr id="6" name="Rectangle 5"/>
              <p:cNvSpPr/>
              <p:nvPr/>
            </p:nvSpPr>
            <p:spPr>
              <a:xfrm>
                <a:off x="450575" y="2849217"/>
                <a:ext cx="3180521" cy="106017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00"/>
              </a:p>
            </p:txBody>
          </p:sp>
          <p:sp>
            <p:nvSpPr>
              <p:cNvPr id="5" name="TextBox 4"/>
              <p:cNvSpPr txBox="1"/>
              <p:nvPr/>
            </p:nvSpPr>
            <p:spPr>
              <a:xfrm>
                <a:off x="530088" y="2544417"/>
                <a:ext cx="2796208" cy="367453"/>
              </a:xfrm>
              <a:prstGeom prst="rect">
                <a:avLst/>
              </a:prstGeom>
              <a:noFill/>
            </p:spPr>
            <p:txBody>
              <a:bodyPr wrap="square" rtlCol="0">
                <a:spAutoFit/>
              </a:bodyPr>
              <a:lstStyle/>
              <a:p>
                <a:pPr algn="ctr"/>
                <a:r>
                  <a:rPr lang="en-US" sz="1200" dirty="0"/>
                  <a:t>ARP table in </a:t>
                </a:r>
                <a:r>
                  <a:rPr lang="en-US" sz="1200" dirty="0">
                    <a:solidFill>
                      <a:srgbClr val="0000A8"/>
                    </a:solidFill>
                  </a:rPr>
                  <a:t>A</a:t>
                </a:r>
                <a:endParaRPr lang="en-US" sz="1200" dirty="0">
                  <a:solidFill>
                    <a:srgbClr val="0000A8"/>
                  </a:solidFill>
                </a:endParaRPr>
              </a:p>
            </p:txBody>
          </p:sp>
          <p:cxnSp>
            <p:nvCxnSpPr>
              <p:cNvPr id="8" name="Straight Connector 7"/>
              <p:cNvCxnSpPr/>
              <p:nvPr/>
            </p:nvCxnSpPr>
            <p:spPr>
              <a:xfrm>
                <a:off x="437324" y="3173896"/>
                <a:ext cx="318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404194" y="2829339"/>
                <a:ext cx="934277" cy="367453"/>
              </a:xfrm>
              <a:prstGeom prst="rect">
                <a:avLst/>
              </a:prstGeom>
              <a:noFill/>
            </p:spPr>
            <p:txBody>
              <a:bodyPr wrap="square" rtlCol="0">
                <a:spAutoFit/>
              </a:bodyPr>
              <a:lstStyle/>
              <a:p>
                <a:pPr algn="ctr"/>
                <a:r>
                  <a:rPr lang="en-US" sz="1200" dirty="0"/>
                  <a:t>IP </a:t>
                </a:r>
                <a:r>
                  <a:rPr lang="en-US" sz="1200" dirty="0" err="1"/>
                  <a:t>addr</a:t>
                </a:r>
                <a:endParaRPr lang="en-US" sz="1200" dirty="0" err="1"/>
              </a:p>
            </p:txBody>
          </p:sp>
          <p:sp>
            <p:nvSpPr>
              <p:cNvPr id="62" name="TextBox 61"/>
              <p:cNvSpPr txBox="1"/>
              <p:nvPr/>
            </p:nvSpPr>
            <p:spPr>
              <a:xfrm>
                <a:off x="1616766" y="2849217"/>
                <a:ext cx="1166189" cy="367453"/>
              </a:xfrm>
              <a:prstGeom prst="rect">
                <a:avLst/>
              </a:prstGeom>
              <a:noFill/>
            </p:spPr>
            <p:txBody>
              <a:bodyPr wrap="square" rtlCol="0">
                <a:spAutoFit/>
              </a:bodyPr>
              <a:lstStyle/>
              <a:p>
                <a:pPr algn="ctr"/>
                <a:r>
                  <a:rPr lang="en-US" sz="1200" dirty="0"/>
                  <a:t>MAC </a:t>
                </a:r>
                <a:r>
                  <a:rPr lang="en-US" sz="1200" dirty="0" err="1"/>
                  <a:t>addr</a:t>
                </a:r>
                <a:endParaRPr lang="en-US" sz="1200" dirty="0" err="1"/>
              </a:p>
            </p:txBody>
          </p:sp>
          <p:cxnSp>
            <p:nvCxnSpPr>
              <p:cNvPr id="13" name="Straight Connector 12"/>
              <p:cNvCxnSpPr/>
              <p:nvPr/>
            </p:nvCxnSpPr>
            <p:spPr>
              <a:xfrm>
                <a:off x="1325218" y="2849218"/>
                <a:ext cx="0" cy="10633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3240152" y="2848944"/>
                <a:ext cx="0" cy="10604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4505" y="2855842"/>
                <a:ext cx="708990" cy="367453"/>
              </a:xfrm>
              <a:prstGeom prst="rect">
                <a:avLst/>
              </a:prstGeom>
              <a:noFill/>
            </p:spPr>
            <p:txBody>
              <a:bodyPr wrap="square" rtlCol="0">
                <a:spAutoFit/>
              </a:bodyPr>
              <a:lstStyle/>
              <a:p>
                <a:pPr algn="ctr"/>
                <a:r>
                  <a:rPr lang="en-US" sz="1200" dirty="0"/>
                  <a:t>TTL</a:t>
                </a:r>
                <a:endParaRPr lang="en-US" sz="1200" dirty="0"/>
              </a:p>
            </p:txBody>
          </p:sp>
        </p:grpSp>
      </p:grpSp>
      <p:sp>
        <p:nvSpPr>
          <p:cNvPr id="68" name="Rectangle 3"/>
          <p:cNvSpPr txBox="1">
            <a:spLocks noChangeArrowheads="1"/>
          </p:cNvSpPr>
          <p:nvPr/>
        </p:nvSpPr>
        <p:spPr>
          <a:xfrm>
            <a:off x="787314" y="1766008"/>
            <a:ext cx="7551617" cy="721423"/>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sz="2100" dirty="0"/>
              <a:t>example: A wants to send datagram to B</a:t>
            </a:r>
            <a:endParaRPr lang="en-US" sz="2100" dirty="0"/>
          </a:p>
          <a:p>
            <a:pPr marL="352425" lvl="1" indent="-234950">
              <a:defRPr/>
            </a:pPr>
            <a:r>
              <a:rPr lang="en-US" sz="1500" dirty="0"/>
              <a:t>B</a:t>
            </a:r>
            <a:r>
              <a:rPr lang="ja-JP" altLang="en-US" sz="1500"/>
              <a:t>’</a:t>
            </a:r>
            <a:r>
              <a:rPr lang="en-US" sz="1500" dirty="0"/>
              <a:t>s MAC address not in A</a:t>
            </a:r>
            <a:r>
              <a:rPr lang="en-US" altLang="ja-JP" sz="1500" dirty="0"/>
              <a:t>’</a:t>
            </a:r>
            <a:r>
              <a:rPr lang="en-US" sz="1500" dirty="0"/>
              <a:t>s ARP table, so A uses ARP to find B’s MAC address</a:t>
            </a:r>
            <a:endParaRPr lang="en-US" sz="1800" dirty="0"/>
          </a:p>
        </p:txBody>
      </p:sp>
      <p:grpSp>
        <p:nvGrpSpPr>
          <p:cNvPr id="24" name="Group 23"/>
          <p:cNvGrpSpPr/>
          <p:nvPr/>
        </p:nvGrpSpPr>
        <p:grpSpPr>
          <a:xfrm>
            <a:off x="5798240" y="4923863"/>
            <a:ext cx="3166856" cy="829945"/>
            <a:chOff x="689113" y="2308977"/>
            <a:chExt cx="4222474" cy="1106593"/>
          </a:xfrm>
        </p:grpSpPr>
        <p:sp>
          <p:nvSpPr>
            <p:cNvPr id="18" name="TextBox 17"/>
            <p:cNvSpPr txBox="1"/>
            <p:nvPr/>
          </p:nvSpPr>
          <p:spPr>
            <a:xfrm>
              <a:off x="1007166" y="2308977"/>
              <a:ext cx="3904421" cy="1106593"/>
            </a:xfrm>
            <a:prstGeom prst="rect">
              <a:avLst/>
            </a:prstGeom>
            <a:noFill/>
          </p:spPr>
          <p:txBody>
            <a:bodyPr wrap="square" rtlCol="0">
              <a:spAutoFit/>
            </a:bodyPr>
            <a:lstStyle/>
            <a:p>
              <a:pPr marL="234950">
                <a:defRPr/>
              </a:pPr>
              <a:r>
                <a:rPr lang="en-US" sz="1800" dirty="0">
                  <a:solidFill>
                    <a:srgbClr val="0000A8"/>
                  </a:solidFill>
                </a:rPr>
                <a:t>B</a:t>
              </a:r>
              <a:r>
                <a:rPr lang="en-US" sz="1500" dirty="0"/>
                <a:t> replies to A with ARP response, giving its MAC address</a:t>
              </a:r>
              <a:endParaRPr lang="en-US" sz="1500" dirty="0"/>
            </a:p>
          </p:txBody>
        </p:sp>
        <p:grpSp>
          <p:nvGrpSpPr>
            <p:cNvPr id="23" name="Group 22"/>
            <p:cNvGrpSpPr/>
            <p:nvPr/>
          </p:nvGrpSpPr>
          <p:grpSpPr>
            <a:xfrm>
              <a:off x="689113" y="2438399"/>
              <a:ext cx="439677" cy="491067"/>
              <a:chOff x="2292626" y="5618921"/>
              <a:chExt cx="439677" cy="491067"/>
            </a:xfrm>
          </p:grpSpPr>
          <p:sp>
            <p:nvSpPr>
              <p:cNvPr id="21" name="Oval 20"/>
              <p:cNvSpPr/>
              <p:nvPr/>
            </p:nvSpPr>
            <p:spPr>
              <a:xfrm>
                <a:off x="2292626" y="5645426"/>
                <a:ext cx="410817" cy="410817"/>
              </a:xfrm>
              <a:prstGeom prst="ellipse">
                <a:avLst/>
              </a:prstGeom>
              <a:solidFill>
                <a:schemeClr val="bg1"/>
              </a:solidFill>
              <a:ln w="2540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00"/>
              </a:p>
            </p:txBody>
          </p:sp>
          <p:sp>
            <p:nvSpPr>
              <p:cNvPr id="22" name="TextBox 21"/>
              <p:cNvSpPr txBox="1"/>
              <p:nvPr/>
            </p:nvSpPr>
            <p:spPr>
              <a:xfrm>
                <a:off x="2319130" y="5618921"/>
                <a:ext cx="413173" cy="491067"/>
              </a:xfrm>
              <a:prstGeom prst="rect">
                <a:avLst/>
              </a:prstGeom>
              <a:noFill/>
            </p:spPr>
            <p:txBody>
              <a:bodyPr wrap="none" rtlCol="0">
                <a:spAutoFit/>
              </a:bodyPr>
              <a:lstStyle/>
              <a:p>
                <a:r>
                  <a:rPr lang="en-US" sz="1800" dirty="0"/>
                  <a:t>2</a:t>
                </a:r>
                <a:endParaRPr lang="en-US" sz="1800" dirty="0"/>
              </a:p>
            </p:txBody>
          </p:sp>
        </p:grpSp>
      </p:grpSp>
      <p:grpSp>
        <p:nvGrpSpPr>
          <p:cNvPr id="38" name="Group 37"/>
          <p:cNvGrpSpPr/>
          <p:nvPr/>
        </p:nvGrpSpPr>
        <p:grpSpPr>
          <a:xfrm>
            <a:off x="4975168" y="2943651"/>
            <a:ext cx="4906010" cy="1165554"/>
            <a:chOff x="7269663" y="106017"/>
            <a:chExt cx="6541347" cy="1554072"/>
          </a:xfrm>
        </p:grpSpPr>
        <p:sp>
          <p:nvSpPr>
            <p:cNvPr id="94" name="Freeform 93"/>
            <p:cNvSpPr/>
            <p:nvPr/>
          </p:nvSpPr>
          <p:spPr>
            <a:xfrm>
              <a:off x="7269663" y="168712"/>
              <a:ext cx="3357443" cy="1491377"/>
            </a:xfrm>
            <a:custGeom>
              <a:avLst/>
              <a:gdLst>
                <a:gd name="connsiteX0" fmla="*/ 0 w 1615044"/>
                <a:gd name="connsiteY0" fmla="*/ 641268 h 890650"/>
                <a:gd name="connsiteX1" fmla="*/ 285007 w 1615044"/>
                <a:gd name="connsiteY1" fmla="*/ 0 h 890650"/>
                <a:gd name="connsiteX2" fmla="*/ 1615044 w 1615044"/>
                <a:gd name="connsiteY2" fmla="*/ 83128 h 890650"/>
                <a:gd name="connsiteX3" fmla="*/ 166254 w 1615044"/>
                <a:gd name="connsiteY3" fmla="*/ 890650 h 890650"/>
                <a:gd name="connsiteX4" fmla="*/ 0 w 1615044"/>
                <a:gd name="connsiteY4" fmla="*/ 641268 h 890650"/>
                <a:gd name="connsiteX0-1" fmla="*/ 0 w 1615044"/>
                <a:gd name="connsiteY0-2" fmla="*/ 641268 h 890650"/>
                <a:gd name="connsiteX1-3" fmla="*/ 285007 w 1615044"/>
                <a:gd name="connsiteY1-4" fmla="*/ 0 h 890650"/>
                <a:gd name="connsiteX2-5" fmla="*/ 1615044 w 1615044"/>
                <a:gd name="connsiteY2-6" fmla="*/ 83128 h 890650"/>
                <a:gd name="connsiteX3-7" fmla="*/ 166254 w 1615044"/>
                <a:gd name="connsiteY3-8" fmla="*/ 890650 h 890650"/>
                <a:gd name="connsiteX4-9" fmla="*/ 0 w 1615044"/>
                <a:gd name="connsiteY4-10" fmla="*/ 641268 h 890650"/>
                <a:gd name="connsiteX0-11" fmla="*/ 0 w 1615044"/>
                <a:gd name="connsiteY0-12" fmla="*/ 641268 h 890650"/>
                <a:gd name="connsiteX1-13" fmla="*/ 285007 w 1615044"/>
                <a:gd name="connsiteY1-14" fmla="*/ 0 h 890650"/>
                <a:gd name="connsiteX2-15" fmla="*/ 1615044 w 1615044"/>
                <a:gd name="connsiteY2-16" fmla="*/ 83128 h 890650"/>
                <a:gd name="connsiteX3-17" fmla="*/ 166254 w 1615044"/>
                <a:gd name="connsiteY3-18" fmla="*/ 890650 h 890650"/>
                <a:gd name="connsiteX4-19" fmla="*/ 0 w 1615044"/>
                <a:gd name="connsiteY4-20" fmla="*/ 641268 h 890650"/>
                <a:gd name="connsiteX0-21" fmla="*/ 0 w 1615044"/>
                <a:gd name="connsiteY0-22" fmla="*/ 641268 h 890650"/>
                <a:gd name="connsiteX1-23" fmla="*/ 285007 w 1615044"/>
                <a:gd name="connsiteY1-24" fmla="*/ 0 h 890650"/>
                <a:gd name="connsiteX2-25" fmla="*/ 1615044 w 1615044"/>
                <a:gd name="connsiteY2-26" fmla="*/ 83128 h 890650"/>
                <a:gd name="connsiteX3-27" fmla="*/ 166254 w 1615044"/>
                <a:gd name="connsiteY3-28" fmla="*/ 890650 h 890650"/>
                <a:gd name="connsiteX4-29" fmla="*/ 0 w 1615044"/>
                <a:gd name="connsiteY4-30" fmla="*/ 641268 h 890650"/>
                <a:gd name="connsiteX0-31" fmla="*/ 0 w 1615044"/>
                <a:gd name="connsiteY0-32" fmla="*/ 641268 h 890650"/>
                <a:gd name="connsiteX1-33" fmla="*/ 285007 w 1615044"/>
                <a:gd name="connsiteY1-34" fmla="*/ 0 h 890650"/>
                <a:gd name="connsiteX2-35" fmla="*/ 1615044 w 1615044"/>
                <a:gd name="connsiteY2-36" fmla="*/ 83128 h 890650"/>
                <a:gd name="connsiteX3-37" fmla="*/ 166254 w 1615044"/>
                <a:gd name="connsiteY3-38" fmla="*/ 890650 h 890650"/>
                <a:gd name="connsiteX4-39" fmla="*/ 0 w 1615044"/>
                <a:gd name="connsiteY4-40" fmla="*/ 641268 h 890650"/>
                <a:gd name="connsiteX0-41" fmla="*/ 0 w 1615044"/>
                <a:gd name="connsiteY0-42" fmla="*/ 463138 h 890650"/>
                <a:gd name="connsiteX1-43" fmla="*/ 285007 w 1615044"/>
                <a:gd name="connsiteY1-44" fmla="*/ 0 h 890650"/>
                <a:gd name="connsiteX2-45" fmla="*/ 1615044 w 1615044"/>
                <a:gd name="connsiteY2-46" fmla="*/ 83128 h 890650"/>
                <a:gd name="connsiteX3-47" fmla="*/ 166254 w 1615044"/>
                <a:gd name="connsiteY3-48" fmla="*/ 890650 h 890650"/>
                <a:gd name="connsiteX4-49" fmla="*/ 0 w 1615044"/>
                <a:gd name="connsiteY4-50" fmla="*/ 463138 h 890650"/>
                <a:gd name="connsiteX0-51" fmla="*/ 0 w 1615044"/>
                <a:gd name="connsiteY0-52" fmla="*/ 463138 h 890650"/>
                <a:gd name="connsiteX1-53" fmla="*/ 285007 w 1615044"/>
                <a:gd name="connsiteY1-54" fmla="*/ 0 h 890650"/>
                <a:gd name="connsiteX2-55" fmla="*/ 1615044 w 1615044"/>
                <a:gd name="connsiteY2-56" fmla="*/ 83128 h 890650"/>
                <a:gd name="connsiteX3-57" fmla="*/ 166254 w 1615044"/>
                <a:gd name="connsiteY3-58" fmla="*/ 890650 h 890650"/>
                <a:gd name="connsiteX4-59" fmla="*/ 0 w 1615044"/>
                <a:gd name="connsiteY4-60" fmla="*/ 463138 h 890650"/>
                <a:gd name="connsiteX0-61" fmla="*/ 59377 w 1674421"/>
                <a:gd name="connsiteY0-62" fmla="*/ 463138 h 700645"/>
                <a:gd name="connsiteX1-63" fmla="*/ 344384 w 1674421"/>
                <a:gd name="connsiteY1-64" fmla="*/ 0 h 700645"/>
                <a:gd name="connsiteX2-65" fmla="*/ 1674421 w 1674421"/>
                <a:gd name="connsiteY2-66" fmla="*/ 83128 h 700645"/>
                <a:gd name="connsiteX3-67" fmla="*/ 0 w 1674421"/>
                <a:gd name="connsiteY3-68" fmla="*/ 700645 h 700645"/>
                <a:gd name="connsiteX4-69" fmla="*/ 59377 w 1674421"/>
                <a:gd name="connsiteY4-70" fmla="*/ 463138 h 700645"/>
                <a:gd name="connsiteX0-71" fmla="*/ 59377 w 1674421"/>
                <a:gd name="connsiteY0-72" fmla="*/ 463138 h 700645"/>
                <a:gd name="connsiteX1-73" fmla="*/ 344384 w 1674421"/>
                <a:gd name="connsiteY1-74" fmla="*/ 0 h 700645"/>
                <a:gd name="connsiteX2-75" fmla="*/ 1674421 w 1674421"/>
                <a:gd name="connsiteY2-76" fmla="*/ 83128 h 700645"/>
                <a:gd name="connsiteX3-77" fmla="*/ 0 w 1674421"/>
                <a:gd name="connsiteY3-78" fmla="*/ 700645 h 700645"/>
                <a:gd name="connsiteX4-79" fmla="*/ 59377 w 1674421"/>
                <a:gd name="connsiteY4-80" fmla="*/ 463138 h 700645"/>
                <a:gd name="connsiteX0-81" fmla="*/ 59377 w 1294411"/>
                <a:gd name="connsiteY0-82" fmla="*/ 463138 h 700645"/>
                <a:gd name="connsiteX1-83" fmla="*/ 344384 w 1294411"/>
                <a:gd name="connsiteY1-84" fmla="*/ 0 h 700645"/>
                <a:gd name="connsiteX2-85" fmla="*/ 1294411 w 1294411"/>
                <a:gd name="connsiteY2-86" fmla="*/ 296884 h 700645"/>
                <a:gd name="connsiteX3-87" fmla="*/ 0 w 1294411"/>
                <a:gd name="connsiteY3-88" fmla="*/ 700645 h 700645"/>
                <a:gd name="connsiteX4-89" fmla="*/ 59377 w 1294411"/>
                <a:gd name="connsiteY4-90" fmla="*/ 463138 h 700645"/>
                <a:gd name="connsiteX0-91" fmla="*/ 59377 w 1294411"/>
                <a:gd name="connsiteY0-92" fmla="*/ 463138 h 700645"/>
                <a:gd name="connsiteX1-93" fmla="*/ 344384 w 1294411"/>
                <a:gd name="connsiteY1-94" fmla="*/ 0 h 700645"/>
                <a:gd name="connsiteX2-95" fmla="*/ 1294411 w 1294411"/>
                <a:gd name="connsiteY2-96" fmla="*/ 296884 h 700645"/>
                <a:gd name="connsiteX3-97" fmla="*/ 0 w 1294411"/>
                <a:gd name="connsiteY3-98" fmla="*/ 700645 h 700645"/>
                <a:gd name="connsiteX4-99" fmla="*/ 59377 w 1294411"/>
                <a:gd name="connsiteY4-100" fmla="*/ 463138 h 700645"/>
                <a:gd name="connsiteX0-101" fmla="*/ 59377 w 1389414"/>
                <a:gd name="connsiteY0-102" fmla="*/ 463138 h 700645"/>
                <a:gd name="connsiteX1-103" fmla="*/ 344384 w 1389414"/>
                <a:gd name="connsiteY1-104" fmla="*/ 0 h 700645"/>
                <a:gd name="connsiteX2-105" fmla="*/ 1389414 w 1389414"/>
                <a:gd name="connsiteY2-106" fmla="*/ 439388 h 700645"/>
                <a:gd name="connsiteX3-107" fmla="*/ 0 w 1389414"/>
                <a:gd name="connsiteY3-108" fmla="*/ 700645 h 700645"/>
                <a:gd name="connsiteX4-109" fmla="*/ 59377 w 1389414"/>
                <a:gd name="connsiteY4-110" fmla="*/ 463138 h 700645"/>
                <a:gd name="connsiteX0-111" fmla="*/ 59377 w 1389414"/>
                <a:gd name="connsiteY0-112" fmla="*/ 463138 h 700645"/>
                <a:gd name="connsiteX1-113" fmla="*/ 344384 w 1389414"/>
                <a:gd name="connsiteY1-114" fmla="*/ 0 h 700645"/>
                <a:gd name="connsiteX2-115" fmla="*/ 1389414 w 1389414"/>
                <a:gd name="connsiteY2-116" fmla="*/ 439388 h 700645"/>
                <a:gd name="connsiteX3-117" fmla="*/ 0 w 1389414"/>
                <a:gd name="connsiteY3-118" fmla="*/ 700645 h 700645"/>
                <a:gd name="connsiteX4-119" fmla="*/ 59377 w 1389414"/>
                <a:gd name="connsiteY4-120" fmla="*/ 463138 h 700645"/>
                <a:gd name="connsiteX0-121" fmla="*/ 59377 w 1389414"/>
                <a:gd name="connsiteY0-122" fmla="*/ 415637 h 653144"/>
                <a:gd name="connsiteX1-123" fmla="*/ 605641 w 1389414"/>
                <a:gd name="connsiteY1-124" fmla="*/ 0 h 653144"/>
                <a:gd name="connsiteX2-125" fmla="*/ 1389414 w 1389414"/>
                <a:gd name="connsiteY2-126" fmla="*/ 391887 h 653144"/>
                <a:gd name="connsiteX3-127" fmla="*/ 0 w 1389414"/>
                <a:gd name="connsiteY3-128" fmla="*/ 653144 h 653144"/>
                <a:gd name="connsiteX4-129" fmla="*/ 59377 w 1389414"/>
                <a:gd name="connsiteY4-130" fmla="*/ 415637 h 653144"/>
                <a:gd name="connsiteX0-131" fmla="*/ 59377 w 1389414"/>
                <a:gd name="connsiteY0-132" fmla="*/ 415637 h 653144"/>
                <a:gd name="connsiteX1-133" fmla="*/ 605641 w 1389414"/>
                <a:gd name="connsiteY1-134" fmla="*/ 0 h 653144"/>
                <a:gd name="connsiteX2-135" fmla="*/ 1389414 w 1389414"/>
                <a:gd name="connsiteY2-136" fmla="*/ 391887 h 653144"/>
                <a:gd name="connsiteX3-137" fmla="*/ 0 w 1389414"/>
                <a:gd name="connsiteY3-138" fmla="*/ 653144 h 653144"/>
                <a:gd name="connsiteX4-139" fmla="*/ 59377 w 1389414"/>
                <a:gd name="connsiteY4-140" fmla="*/ 415637 h 653144"/>
                <a:gd name="connsiteX0-141" fmla="*/ 59377 w 1389414"/>
                <a:gd name="connsiteY0-142" fmla="*/ 591907 h 829414"/>
                <a:gd name="connsiteX1-143" fmla="*/ 429371 w 1389414"/>
                <a:gd name="connsiteY1-144" fmla="*/ 0 h 829414"/>
                <a:gd name="connsiteX2-145" fmla="*/ 1389414 w 1389414"/>
                <a:gd name="connsiteY2-146" fmla="*/ 568157 h 829414"/>
                <a:gd name="connsiteX3-147" fmla="*/ 0 w 1389414"/>
                <a:gd name="connsiteY3-148" fmla="*/ 829414 h 829414"/>
                <a:gd name="connsiteX4-149" fmla="*/ 59377 w 1389414"/>
                <a:gd name="connsiteY4-150" fmla="*/ 591907 h 829414"/>
                <a:gd name="connsiteX0-151" fmla="*/ 59377 w 1786022"/>
                <a:gd name="connsiteY0-152" fmla="*/ 591907 h 829414"/>
                <a:gd name="connsiteX1-153" fmla="*/ 429371 w 1786022"/>
                <a:gd name="connsiteY1-154" fmla="*/ 0 h 829414"/>
                <a:gd name="connsiteX2-155" fmla="*/ 1786022 w 1786022"/>
                <a:gd name="connsiteY2-156" fmla="*/ 369854 h 829414"/>
                <a:gd name="connsiteX3-157" fmla="*/ 0 w 1786022"/>
                <a:gd name="connsiteY3-158" fmla="*/ 829414 h 829414"/>
                <a:gd name="connsiteX4-159" fmla="*/ 59377 w 1786022"/>
                <a:gd name="connsiteY4-160" fmla="*/ 591907 h 829414"/>
                <a:gd name="connsiteX0-161" fmla="*/ 59377 w 1786022"/>
                <a:gd name="connsiteY0-162" fmla="*/ 591907 h 829414"/>
                <a:gd name="connsiteX1-163" fmla="*/ 429371 w 1786022"/>
                <a:gd name="connsiteY1-164" fmla="*/ 0 h 829414"/>
                <a:gd name="connsiteX2-165" fmla="*/ 1786022 w 1786022"/>
                <a:gd name="connsiteY2-166" fmla="*/ 369854 h 829414"/>
                <a:gd name="connsiteX3-167" fmla="*/ 0 w 1786022"/>
                <a:gd name="connsiteY3-168" fmla="*/ 829414 h 829414"/>
                <a:gd name="connsiteX4-169" fmla="*/ 59377 w 1786022"/>
                <a:gd name="connsiteY4-170" fmla="*/ 591907 h 829414"/>
                <a:gd name="connsiteX0-171" fmla="*/ 59377 w 1786022"/>
                <a:gd name="connsiteY0-172" fmla="*/ 591907 h 829414"/>
                <a:gd name="connsiteX1-173" fmla="*/ 429371 w 1786022"/>
                <a:gd name="connsiteY1-174" fmla="*/ 0 h 829414"/>
                <a:gd name="connsiteX2-175" fmla="*/ 1786022 w 1786022"/>
                <a:gd name="connsiteY2-176" fmla="*/ 369854 h 829414"/>
                <a:gd name="connsiteX3-177" fmla="*/ 0 w 1786022"/>
                <a:gd name="connsiteY3-178" fmla="*/ 829414 h 829414"/>
                <a:gd name="connsiteX4-179" fmla="*/ 59377 w 1786022"/>
                <a:gd name="connsiteY4-180" fmla="*/ 591907 h 829414"/>
                <a:gd name="connsiteX0-181" fmla="*/ 59377 w 1786022"/>
                <a:gd name="connsiteY0-182" fmla="*/ 591907 h 829414"/>
                <a:gd name="connsiteX1-183" fmla="*/ 429371 w 1786022"/>
                <a:gd name="connsiteY1-184" fmla="*/ 0 h 829414"/>
                <a:gd name="connsiteX2-185" fmla="*/ 1786022 w 1786022"/>
                <a:gd name="connsiteY2-186" fmla="*/ 369854 h 829414"/>
                <a:gd name="connsiteX3-187" fmla="*/ 0 w 1786022"/>
                <a:gd name="connsiteY3-188" fmla="*/ 829414 h 829414"/>
                <a:gd name="connsiteX4-189" fmla="*/ 59377 w 1786022"/>
                <a:gd name="connsiteY4-190" fmla="*/ 591907 h 829414"/>
                <a:gd name="connsiteX0-191" fmla="*/ 59377 w 1786022"/>
                <a:gd name="connsiteY0-192" fmla="*/ 591907 h 829414"/>
                <a:gd name="connsiteX1-193" fmla="*/ 429371 w 1786022"/>
                <a:gd name="connsiteY1-194" fmla="*/ 0 h 829414"/>
                <a:gd name="connsiteX2-195" fmla="*/ 1786022 w 1786022"/>
                <a:gd name="connsiteY2-196" fmla="*/ 369854 h 829414"/>
                <a:gd name="connsiteX3-197" fmla="*/ 0 w 1786022"/>
                <a:gd name="connsiteY3-198" fmla="*/ 829414 h 829414"/>
                <a:gd name="connsiteX4-199" fmla="*/ 59377 w 1786022"/>
                <a:gd name="connsiteY4-200" fmla="*/ 591907 h 829414"/>
                <a:gd name="connsiteX0-201" fmla="*/ 81411 w 1786022"/>
                <a:gd name="connsiteY0-202" fmla="*/ 393603 h 829414"/>
                <a:gd name="connsiteX1-203" fmla="*/ 429371 w 1786022"/>
                <a:gd name="connsiteY1-204" fmla="*/ 0 h 829414"/>
                <a:gd name="connsiteX2-205" fmla="*/ 1786022 w 1786022"/>
                <a:gd name="connsiteY2-206" fmla="*/ 369854 h 829414"/>
                <a:gd name="connsiteX3-207" fmla="*/ 0 w 1786022"/>
                <a:gd name="connsiteY3-208" fmla="*/ 829414 h 829414"/>
                <a:gd name="connsiteX4-209" fmla="*/ 81411 w 1786022"/>
                <a:gd name="connsiteY4-210" fmla="*/ 393603 h 829414"/>
                <a:gd name="connsiteX0-211" fmla="*/ 81411 w 1786022"/>
                <a:gd name="connsiteY0-212" fmla="*/ 393603 h 829414"/>
                <a:gd name="connsiteX1-213" fmla="*/ 429371 w 1786022"/>
                <a:gd name="connsiteY1-214" fmla="*/ 0 h 829414"/>
                <a:gd name="connsiteX2-215" fmla="*/ 1786022 w 1786022"/>
                <a:gd name="connsiteY2-216" fmla="*/ 369854 h 829414"/>
                <a:gd name="connsiteX3-217" fmla="*/ 0 w 1786022"/>
                <a:gd name="connsiteY3-218" fmla="*/ 829414 h 829414"/>
                <a:gd name="connsiteX4-219" fmla="*/ 81411 w 1786022"/>
                <a:gd name="connsiteY4-220" fmla="*/ 393603 h 829414"/>
                <a:gd name="connsiteX0-221" fmla="*/ 81411 w 1786022"/>
                <a:gd name="connsiteY0-222" fmla="*/ 393603 h 829414"/>
                <a:gd name="connsiteX1-223" fmla="*/ 429371 w 1786022"/>
                <a:gd name="connsiteY1-224" fmla="*/ 0 h 829414"/>
                <a:gd name="connsiteX2-225" fmla="*/ 1786022 w 1786022"/>
                <a:gd name="connsiteY2-226" fmla="*/ 325786 h 829414"/>
                <a:gd name="connsiteX3-227" fmla="*/ 0 w 1786022"/>
                <a:gd name="connsiteY3-228" fmla="*/ 829414 h 829414"/>
                <a:gd name="connsiteX4-229" fmla="*/ 81411 w 1786022"/>
                <a:gd name="connsiteY4-230" fmla="*/ 393603 h 829414"/>
                <a:gd name="connsiteX0-231" fmla="*/ 81411 w 1665100"/>
                <a:gd name="connsiteY0-232" fmla="*/ 393603 h 829414"/>
                <a:gd name="connsiteX1-233" fmla="*/ 429371 w 1665100"/>
                <a:gd name="connsiteY1-234" fmla="*/ 0 h 829414"/>
                <a:gd name="connsiteX2-235" fmla="*/ 1665100 w 1665100"/>
                <a:gd name="connsiteY2-236" fmla="*/ 303752 h 829414"/>
                <a:gd name="connsiteX3-237" fmla="*/ 0 w 1665100"/>
                <a:gd name="connsiteY3-238" fmla="*/ 829414 h 829414"/>
                <a:gd name="connsiteX4-239" fmla="*/ 81411 w 1665100"/>
                <a:gd name="connsiteY4-240" fmla="*/ 393603 h 829414"/>
                <a:gd name="connsiteX0-241" fmla="*/ 81411 w 1665100"/>
                <a:gd name="connsiteY0-242" fmla="*/ 228350 h 664161"/>
                <a:gd name="connsiteX1-243" fmla="*/ 419294 w 1665100"/>
                <a:gd name="connsiteY1-244" fmla="*/ 0 h 664161"/>
                <a:gd name="connsiteX2-245" fmla="*/ 1665100 w 1665100"/>
                <a:gd name="connsiteY2-246" fmla="*/ 138499 h 664161"/>
                <a:gd name="connsiteX3-247" fmla="*/ 0 w 1665100"/>
                <a:gd name="connsiteY3-248" fmla="*/ 664161 h 664161"/>
                <a:gd name="connsiteX4-249" fmla="*/ 81411 w 1665100"/>
                <a:gd name="connsiteY4-250" fmla="*/ 228350 h 664161"/>
                <a:gd name="connsiteX0-251" fmla="*/ 81411 w 1503869"/>
                <a:gd name="connsiteY0-252" fmla="*/ 228350 h 664161"/>
                <a:gd name="connsiteX1-253" fmla="*/ 419294 w 1503869"/>
                <a:gd name="connsiteY1-254" fmla="*/ 0 h 664161"/>
                <a:gd name="connsiteX2-255" fmla="*/ 1503869 w 1503869"/>
                <a:gd name="connsiteY2-256" fmla="*/ 105448 h 664161"/>
                <a:gd name="connsiteX3-257" fmla="*/ 0 w 1503869"/>
                <a:gd name="connsiteY3-258" fmla="*/ 664161 h 664161"/>
                <a:gd name="connsiteX4-259" fmla="*/ 81411 w 1503869"/>
                <a:gd name="connsiteY4-260" fmla="*/ 228350 h 664161"/>
                <a:gd name="connsiteX0-261" fmla="*/ 81411 w 1503869"/>
                <a:gd name="connsiteY0-262" fmla="*/ 228350 h 664161"/>
                <a:gd name="connsiteX1-263" fmla="*/ 419294 w 1503869"/>
                <a:gd name="connsiteY1-264" fmla="*/ 0 h 664161"/>
                <a:gd name="connsiteX2-265" fmla="*/ 1503869 w 1503869"/>
                <a:gd name="connsiteY2-266" fmla="*/ 105448 h 664161"/>
                <a:gd name="connsiteX3-267" fmla="*/ 0 w 1503869"/>
                <a:gd name="connsiteY3-268" fmla="*/ 664161 h 664161"/>
                <a:gd name="connsiteX4-269" fmla="*/ 81411 w 1503869"/>
                <a:gd name="connsiteY4-270" fmla="*/ 228350 h 664161"/>
                <a:gd name="connsiteX0-271" fmla="*/ 81411 w 1503869"/>
                <a:gd name="connsiteY0-272" fmla="*/ 228350 h 664161"/>
                <a:gd name="connsiteX1-273" fmla="*/ 419294 w 1503869"/>
                <a:gd name="connsiteY1-274" fmla="*/ 0 h 664161"/>
                <a:gd name="connsiteX2-275" fmla="*/ 1503869 w 1503869"/>
                <a:gd name="connsiteY2-276" fmla="*/ 105448 h 664161"/>
                <a:gd name="connsiteX3-277" fmla="*/ 0 w 1503869"/>
                <a:gd name="connsiteY3-278" fmla="*/ 664161 h 664161"/>
                <a:gd name="connsiteX4-279" fmla="*/ 81411 w 1503869"/>
                <a:gd name="connsiteY4-280" fmla="*/ 228350 h 664161"/>
                <a:gd name="connsiteX0-281" fmla="*/ 81411 w 1503869"/>
                <a:gd name="connsiteY0-282" fmla="*/ 219599 h 655410"/>
                <a:gd name="connsiteX1-283" fmla="*/ 351263 w 1503869"/>
                <a:gd name="connsiteY1-284" fmla="*/ 0 h 655410"/>
                <a:gd name="connsiteX2-285" fmla="*/ 1503869 w 1503869"/>
                <a:gd name="connsiteY2-286" fmla="*/ 96697 h 655410"/>
                <a:gd name="connsiteX3-287" fmla="*/ 0 w 1503869"/>
                <a:gd name="connsiteY3-288" fmla="*/ 655410 h 655410"/>
                <a:gd name="connsiteX4-289" fmla="*/ 81411 w 1503869"/>
                <a:gd name="connsiteY4-290" fmla="*/ 219599 h 655410"/>
                <a:gd name="connsiteX0-291" fmla="*/ 81411 w 1503869"/>
                <a:gd name="connsiteY0-292" fmla="*/ 219599 h 655410"/>
                <a:gd name="connsiteX1-293" fmla="*/ 351263 w 1503869"/>
                <a:gd name="connsiteY1-294" fmla="*/ 0 h 655410"/>
                <a:gd name="connsiteX2-295" fmla="*/ 1503869 w 1503869"/>
                <a:gd name="connsiteY2-296" fmla="*/ 96697 h 655410"/>
                <a:gd name="connsiteX3-297" fmla="*/ 0 w 1503869"/>
                <a:gd name="connsiteY3-298" fmla="*/ 655410 h 655410"/>
                <a:gd name="connsiteX4-299" fmla="*/ 81411 w 1503869"/>
                <a:gd name="connsiteY4-300" fmla="*/ 219599 h 655410"/>
                <a:gd name="connsiteX0-301" fmla="*/ 81411 w 1503869"/>
                <a:gd name="connsiteY0-302" fmla="*/ 206474 h 642285"/>
                <a:gd name="connsiteX1-303" fmla="*/ 339258 w 1503869"/>
                <a:gd name="connsiteY1-304" fmla="*/ 0 h 642285"/>
                <a:gd name="connsiteX2-305" fmla="*/ 1503869 w 1503869"/>
                <a:gd name="connsiteY2-306" fmla="*/ 83572 h 642285"/>
                <a:gd name="connsiteX3-307" fmla="*/ 0 w 1503869"/>
                <a:gd name="connsiteY3-308" fmla="*/ 642285 h 642285"/>
                <a:gd name="connsiteX4-309" fmla="*/ 81411 w 1503869"/>
                <a:gd name="connsiteY4-310" fmla="*/ 206474 h 642285"/>
                <a:gd name="connsiteX0-311" fmla="*/ 81411 w 1503869"/>
                <a:gd name="connsiteY0-312" fmla="*/ 206474 h 642285"/>
                <a:gd name="connsiteX1-313" fmla="*/ 339258 w 1503869"/>
                <a:gd name="connsiteY1-314" fmla="*/ 0 h 642285"/>
                <a:gd name="connsiteX2-315" fmla="*/ 1503869 w 1503869"/>
                <a:gd name="connsiteY2-316" fmla="*/ 83572 h 642285"/>
                <a:gd name="connsiteX3-317" fmla="*/ 0 w 1503869"/>
                <a:gd name="connsiteY3-318" fmla="*/ 642285 h 642285"/>
                <a:gd name="connsiteX4-319" fmla="*/ 81411 w 1503869"/>
                <a:gd name="connsiteY4-320" fmla="*/ 206474 h 642285"/>
                <a:gd name="connsiteX0-321" fmla="*/ 81411 w 1503869"/>
                <a:gd name="connsiteY0-322" fmla="*/ 206474 h 642285"/>
                <a:gd name="connsiteX1-323" fmla="*/ 339258 w 1503869"/>
                <a:gd name="connsiteY1-324" fmla="*/ 0 h 642285"/>
                <a:gd name="connsiteX2-325" fmla="*/ 1503869 w 1503869"/>
                <a:gd name="connsiteY2-326" fmla="*/ 83572 h 642285"/>
                <a:gd name="connsiteX3-327" fmla="*/ 0 w 1503869"/>
                <a:gd name="connsiteY3-328" fmla="*/ 642285 h 642285"/>
                <a:gd name="connsiteX4-329" fmla="*/ 81411 w 1503869"/>
                <a:gd name="connsiteY4-330" fmla="*/ 206474 h 642285"/>
                <a:gd name="connsiteX0-331" fmla="*/ 41393 w 1463851"/>
                <a:gd name="connsiteY0-332" fmla="*/ 206474 h 585409"/>
                <a:gd name="connsiteX1-333" fmla="*/ 299240 w 1463851"/>
                <a:gd name="connsiteY1-334" fmla="*/ 0 h 585409"/>
                <a:gd name="connsiteX2-335" fmla="*/ 1463851 w 1463851"/>
                <a:gd name="connsiteY2-336" fmla="*/ 83572 h 585409"/>
                <a:gd name="connsiteX3-337" fmla="*/ 0 w 1463851"/>
                <a:gd name="connsiteY3-338" fmla="*/ 585409 h 585409"/>
                <a:gd name="connsiteX4-339" fmla="*/ 41393 w 1463851"/>
                <a:gd name="connsiteY4-340" fmla="*/ 206474 h 585409"/>
                <a:gd name="connsiteX0-341" fmla="*/ 41393 w 1463851"/>
                <a:gd name="connsiteY0-342" fmla="*/ 649820 h 1028755"/>
                <a:gd name="connsiteX1-343" fmla="*/ 387948 w 1463851"/>
                <a:gd name="connsiteY1-344" fmla="*/ 0 h 1028755"/>
                <a:gd name="connsiteX2-345" fmla="*/ 1463851 w 1463851"/>
                <a:gd name="connsiteY2-346" fmla="*/ 526918 h 1028755"/>
                <a:gd name="connsiteX3-347" fmla="*/ 0 w 1463851"/>
                <a:gd name="connsiteY3-348" fmla="*/ 1028755 h 1028755"/>
                <a:gd name="connsiteX4-349" fmla="*/ 41393 w 1463851"/>
                <a:gd name="connsiteY4-350" fmla="*/ 649820 h 1028755"/>
                <a:gd name="connsiteX0-351" fmla="*/ 41393 w 1463851"/>
                <a:gd name="connsiteY0-352" fmla="*/ 649820 h 1028755"/>
                <a:gd name="connsiteX1-353" fmla="*/ 387948 w 1463851"/>
                <a:gd name="connsiteY1-354" fmla="*/ 0 h 1028755"/>
                <a:gd name="connsiteX2-355" fmla="*/ 1463851 w 1463851"/>
                <a:gd name="connsiteY2-356" fmla="*/ 526918 h 1028755"/>
                <a:gd name="connsiteX3-357" fmla="*/ 0 w 1463851"/>
                <a:gd name="connsiteY3-358" fmla="*/ 1028755 h 1028755"/>
                <a:gd name="connsiteX4-359" fmla="*/ 41393 w 1463851"/>
                <a:gd name="connsiteY4-360" fmla="*/ 649820 h 1028755"/>
                <a:gd name="connsiteX0-361" fmla="*/ 41393 w 2566355"/>
                <a:gd name="connsiteY0-362" fmla="*/ 649820 h 1028755"/>
                <a:gd name="connsiteX1-363" fmla="*/ 387948 w 2566355"/>
                <a:gd name="connsiteY1-364" fmla="*/ 0 h 1028755"/>
                <a:gd name="connsiteX2-365" fmla="*/ 2566355 w 2566355"/>
                <a:gd name="connsiteY2-366" fmla="*/ 776300 h 1028755"/>
                <a:gd name="connsiteX3-367" fmla="*/ 0 w 2566355"/>
                <a:gd name="connsiteY3-368" fmla="*/ 1028755 h 1028755"/>
                <a:gd name="connsiteX4-369" fmla="*/ 41393 w 2566355"/>
                <a:gd name="connsiteY4-370" fmla="*/ 649820 h 1028755"/>
                <a:gd name="connsiteX0-371" fmla="*/ 0 w 2524962"/>
                <a:gd name="connsiteY0-372" fmla="*/ 649820 h 1014901"/>
                <a:gd name="connsiteX1-373" fmla="*/ 346555 w 2524962"/>
                <a:gd name="connsiteY1-374" fmla="*/ 0 h 1014901"/>
                <a:gd name="connsiteX2-375" fmla="*/ 2524962 w 2524962"/>
                <a:gd name="connsiteY2-376" fmla="*/ 776300 h 1014901"/>
                <a:gd name="connsiteX3-377" fmla="*/ 9297 w 2524962"/>
                <a:gd name="connsiteY3-378" fmla="*/ 1014901 h 1014901"/>
                <a:gd name="connsiteX4-379" fmla="*/ 0 w 2524962"/>
                <a:gd name="connsiteY4-380" fmla="*/ 649820 h 1014901"/>
                <a:gd name="connsiteX0-381" fmla="*/ 16048 w 2541010"/>
                <a:gd name="connsiteY0-382" fmla="*/ 649820 h 1278137"/>
                <a:gd name="connsiteX1-383" fmla="*/ 362603 w 2541010"/>
                <a:gd name="connsiteY1-384" fmla="*/ 0 h 1278137"/>
                <a:gd name="connsiteX2-385" fmla="*/ 2541010 w 2541010"/>
                <a:gd name="connsiteY2-386" fmla="*/ 776300 h 1278137"/>
                <a:gd name="connsiteX3-387" fmla="*/ 0 w 2541010"/>
                <a:gd name="connsiteY3-388" fmla="*/ 1278137 h 1278137"/>
                <a:gd name="connsiteX4-389" fmla="*/ 16048 w 2541010"/>
                <a:gd name="connsiteY4-390" fmla="*/ 649820 h 1278137"/>
                <a:gd name="connsiteX0-391" fmla="*/ 3375 w 2541010"/>
                <a:gd name="connsiteY0-392" fmla="*/ 899202 h 1278137"/>
                <a:gd name="connsiteX1-393" fmla="*/ 362603 w 2541010"/>
                <a:gd name="connsiteY1-394" fmla="*/ 0 h 1278137"/>
                <a:gd name="connsiteX2-395" fmla="*/ 2541010 w 2541010"/>
                <a:gd name="connsiteY2-396" fmla="*/ 776300 h 1278137"/>
                <a:gd name="connsiteX3-397" fmla="*/ 0 w 2541010"/>
                <a:gd name="connsiteY3-398" fmla="*/ 1278137 h 1278137"/>
                <a:gd name="connsiteX4-399" fmla="*/ 3375 w 2541010"/>
                <a:gd name="connsiteY4-400" fmla="*/ 899202 h 1278137"/>
                <a:gd name="connsiteX0-401" fmla="*/ 3375 w 2541010"/>
                <a:gd name="connsiteY0-402" fmla="*/ 899202 h 1278137"/>
                <a:gd name="connsiteX1-403" fmla="*/ 362603 w 2541010"/>
                <a:gd name="connsiteY1-404" fmla="*/ 0 h 1278137"/>
                <a:gd name="connsiteX2-405" fmla="*/ 2541010 w 2541010"/>
                <a:gd name="connsiteY2-406" fmla="*/ 776300 h 1278137"/>
                <a:gd name="connsiteX3-407" fmla="*/ 0 w 2541010"/>
                <a:gd name="connsiteY3-408" fmla="*/ 1278137 h 1278137"/>
                <a:gd name="connsiteX4-409" fmla="*/ 3375 w 2541010"/>
                <a:gd name="connsiteY4-410" fmla="*/ 899202 h 1278137"/>
                <a:gd name="connsiteX0-411" fmla="*/ 3375 w 2541010"/>
                <a:gd name="connsiteY0-412" fmla="*/ 926911 h 1305846"/>
                <a:gd name="connsiteX1-413" fmla="*/ 337258 w 2541010"/>
                <a:gd name="connsiteY1-414" fmla="*/ 0 h 1305846"/>
                <a:gd name="connsiteX2-415" fmla="*/ 2541010 w 2541010"/>
                <a:gd name="connsiteY2-416" fmla="*/ 804009 h 1305846"/>
                <a:gd name="connsiteX3-417" fmla="*/ 0 w 2541010"/>
                <a:gd name="connsiteY3-418" fmla="*/ 1305846 h 1305846"/>
                <a:gd name="connsiteX4-419" fmla="*/ 3375 w 2541010"/>
                <a:gd name="connsiteY4-420" fmla="*/ 926911 h 1305846"/>
                <a:gd name="connsiteX0-421" fmla="*/ 3375 w 2541010"/>
                <a:gd name="connsiteY0-422" fmla="*/ 926911 h 1305846"/>
                <a:gd name="connsiteX1-423" fmla="*/ 337258 w 2541010"/>
                <a:gd name="connsiteY1-424" fmla="*/ 0 h 1305846"/>
                <a:gd name="connsiteX2-425" fmla="*/ 2541010 w 2541010"/>
                <a:gd name="connsiteY2-426" fmla="*/ 804009 h 1305846"/>
                <a:gd name="connsiteX3-427" fmla="*/ 0 w 2541010"/>
                <a:gd name="connsiteY3-428" fmla="*/ 1305846 h 1305846"/>
                <a:gd name="connsiteX4-429" fmla="*/ 3375 w 2541010"/>
                <a:gd name="connsiteY4-430" fmla="*/ 926911 h 1305846"/>
                <a:gd name="connsiteX0-431" fmla="*/ 3 w 2852797"/>
                <a:gd name="connsiteY0-432" fmla="*/ 979920 h 1305846"/>
                <a:gd name="connsiteX1-433" fmla="*/ 649045 w 2852797"/>
                <a:gd name="connsiteY1-434" fmla="*/ 0 h 1305846"/>
                <a:gd name="connsiteX2-435" fmla="*/ 2852797 w 2852797"/>
                <a:gd name="connsiteY2-436" fmla="*/ 804009 h 1305846"/>
                <a:gd name="connsiteX3-437" fmla="*/ 311787 w 2852797"/>
                <a:gd name="connsiteY3-438" fmla="*/ 1305846 h 1305846"/>
                <a:gd name="connsiteX4-439" fmla="*/ 3 w 2852797"/>
                <a:gd name="connsiteY4-440" fmla="*/ 979920 h 1305846"/>
                <a:gd name="connsiteX0-441" fmla="*/ 3 w 2852797"/>
                <a:gd name="connsiteY0-442" fmla="*/ 1284720 h 1610646"/>
                <a:gd name="connsiteX1-443" fmla="*/ 1315727 w 2852797"/>
                <a:gd name="connsiteY1-444" fmla="*/ 0 h 1610646"/>
                <a:gd name="connsiteX2-445" fmla="*/ 2852797 w 2852797"/>
                <a:gd name="connsiteY2-446" fmla="*/ 1108809 h 1610646"/>
                <a:gd name="connsiteX3-447" fmla="*/ 311787 w 2852797"/>
                <a:gd name="connsiteY3-448" fmla="*/ 1610646 h 1610646"/>
                <a:gd name="connsiteX4-449" fmla="*/ 3 w 2852797"/>
                <a:gd name="connsiteY4-450" fmla="*/ 1284720 h 1610646"/>
                <a:gd name="connsiteX0-451" fmla="*/ 3 w 3070984"/>
                <a:gd name="connsiteY0-452" fmla="*/ 1284720 h 1610646"/>
                <a:gd name="connsiteX1-453" fmla="*/ 1315727 w 3070984"/>
                <a:gd name="connsiteY1-454" fmla="*/ 0 h 1610646"/>
                <a:gd name="connsiteX2-455" fmla="*/ 3070984 w 3070984"/>
                <a:gd name="connsiteY2-456" fmla="*/ 1042548 h 1610646"/>
                <a:gd name="connsiteX3-457" fmla="*/ 311787 w 3070984"/>
                <a:gd name="connsiteY3-458" fmla="*/ 1610646 h 1610646"/>
                <a:gd name="connsiteX4-459" fmla="*/ 3 w 3070984"/>
                <a:gd name="connsiteY4-460" fmla="*/ 1284720 h 1610646"/>
                <a:gd name="connsiteX0-461" fmla="*/ 3 w 3070984"/>
                <a:gd name="connsiteY0-462" fmla="*/ 1165451 h 1491377"/>
                <a:gd name="connsiteX1-463" fmla="*/ 1279362 w 3070984"/>
                <a:gd name="connsiteY1-464" fmla="*/ 0 h 1491377"/>
                <a:gd name="connsiteX2-465" fmla="*/ 3070984 w 3070984"/>
                <a:gd name="connsiteY2-466" fmla="*/ 923279 h 1491377"/>
                <a:gd name="connsiteX3-467" fmla="*/ 311787 w 3070984"/>
                <a:gd name="connsiteY3-468" fmla="*/ 1491377 h 1491377"/>
                <a:gd name="connsiteX4-469" fmla="*/ 3 w 3070984"/>
                <a:gd name="connsiteY4-470" fmla="*/ 1165451 h 149137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70984" h="1491377">
                  <a:moveTo>
                    <a:pt x="3" y="1165451"/>
                  </a:moveTo>
                  <a:cubicBezTo>
                    <a:pt x="145598" y="1121700"/>
                    <a:pt x="1219590" y="114212"/>
                    <a:pt x="1279362" y="0"/>
                  </a:cubicBezTo>
                  <a:cubicBezTo>
                    <a:pt x="1163476" y="1035639"/>
                    <a:pt x="985249" y="923350"/>
                    <a:pt x="3070984" y="923279"/>
                  </a:cubicBezTo>
                  <a:cubicBezTo>
                    <a:pt x="2279368" y="1124493"/>
                    <a:pt x="913470" y="1245953"/>
                    <a:pt x="311787" y="1491377"/>
                  </a:cubicBezTo>
                  <a:cubicBezTo>
                    <a:pt x="312912" y="1365065"/>
                    <a:pt x="-1122" y="1291763"/>
                    <a:pt x="3" y="1165451"/>
                  </a:cubicBezTo>
                  <a:close/>
                </a:path>
              </a:pathLst>
            </a:custGeom>
            <a:gradFill>
              <a:gsLst>
                <a:gs pos="0">
                  <a:schemeClr val="bg1">
                    <a:alpha val="68000"/>
                  </a:schemeClr>
                </a:gs>
                <a:gs pos="99000">
                  <a:schemeClr val="bg1">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00" dirty="0"/>
            </a:p>
          </p:txBody>
        </p:sp>
        <p:sp>
          <p:nvSpPr>
            <p:cNvPr id="92" name="Rectangle 91"/>
            <p:cNvSpPr/>
            <p:nvPr/>
          </p:nvSpPr>
          <p:spPr>
            <a:xfrm>
              <a:off x="8613913" y="106017"/>
              <a:ext cx="2743200" cy="1020417"/>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00"/>
            </a:p>
          </p:txBody>
        </p:sp>
        <p:sp>
          <p:nvSpPr>
            <p:cNvPr id="93" name="TextBox 92"/>
            <p:cNvSpPr txBox="1"/>
            <p:nvPr/>
          </p:nvSpPr>
          <p:spPr>
            <a:xfrm>
              <a:off x="8610783" y="117870"/>
              <a:ext cx="5200227" cy="1075267"/>
            </a:xfrm>
            <a:prstGeom prst="rect">
              <a:avLst/>
            </a:prstGeom>
            <a:noFill/>
          </p:spPr>
          <p:txBody>
            <a:bodyPr wrap="square" rtlCol="0">
              <a:spAutoFit/>
            </a:bodyPr>
            <a:lstStyle/>
            <a:p>
              <a:r>
                <a:rPr lang="en-US" sz="1200" dirty="0"/>
                <a:t>Target IP address: </a:t>
              </a:r>
              <a:r>
                <a:rPr lang="en-US" sz="1050" dirty="0"/>
                <a:t>137.196.7.14</a:t>
              </a:r>
              <a:endParaRPr lang="en-US" sz="1050" dirty="0"/>
            </a:p>
            <a:p>
              <a:r>
                <a:rPr lang="en-US" sz="1200" dirty="0"/>
                <a:t>Target MAC address: </a:t>
              </a:r>
              <a:endParaRPr lang="en-US" sz="1050" dirty="0"/>
            </a:p>
            <a:p>
              <a:r>
                <a:rPr lang="en-US" sz="1200" dirty="0">
                  <a:solidFill>
                    <a:srgbClr val="000000"/>
                  </a:solidFill>
                </a:rPr>
                <a:t>                    58-23-D7-FA-20-B0</a:t>
              </a:r>
              <a:endParaRPr lang="en-US" sz="1200" dirty="0"/>
            </a:p>
            <a:p>
              <a:r>
                <a:rPr lang="en-US" sz="1050" dirty="0">
                  <a:latin typeface="Arial" panose="020B0604020202020204" pitchFamily="34" charset="0"/>
                </a:rPr>
                <a:t>…</a:t>
              </a:r>
              <a:endParaRPr lang="en-US" sz="1050" dirty="0">
                <a:latin typeface="Arial" panose="020B0604020202020204" pitchFamily="34" charset="0"/>
              </a:endParaRPr>
            </a:p>
          </p:txBody>
        </p:sp>
      </p:grpSp>
      <p:grpSp>
        <p:nvGrpSpPr>
          <p:cNvPr id="4" name="Group 3"/>
          <p:cNvGrpSpPr/>
          <p:nvPr/>
        </p:nvGrpSpPr>
        <p:grpSpPr>
          <a:xfrm>
            <a:off x="4025348" y="3835462"/>
            <a:ext cx="2136914" cy="556289"/>
            <a:chOff x="5367131" y="3866019"/>
            <a:chExt cx="2849218" cy="741718"/>
          </a:xfrm>
        </p:grpSpPr>
        <p:sp>
          <p:nvSpPr>
            <p:cNvPr id="35" name="Right Arrow 34"/>
            <p:cNvSpPr/>
            <p:nvPr/>
          </p:nvSpPr>
          <p:spPr>
            <a:xfrm rot="10800000">
              <a:off x="5367131" y="4187686"/>
              <a:ext cx="2849218" cy="159027"/>
            </a:xfrm>
            <a:prstGeom prst="rightArrow">
              <a:avLst/>
            </a:prstGeom>
            <a:gradFill>
              <a:gsLst>
                <a:gs pos="49500">
                  <a:schemeClr val="accent1">
                    <a:lumMod val="40000"/>
                    <a:lumOff val="60000"/>
                  </a:schemeClr>
                </a:gs>
                <a:gs pos="0">
                  <a:schemeClr val="bg1">
                    <a:alpha val="68000"/>
                  </a:schemeClr>
                </a:gs>
                <a:gs pos="98000">
                  <a:srgbClr val="0000A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00"/>
            </a:p>
          </p:txBody>
        </p:sp>
        <p:grpSp>
          <p:nvGrpSpPr>
            <p:cNvPr id="95" name="Group 201"/>
            <p:cNvGrpSpPr/>
            <p:nvPr/>
          </p:nvGrpSpPr>
          <p:grpSpPr bwMode="auto">
            <a:xfrm>
              <a:off x="6417064" y="3866019"/>
              <a:ext cx="587606" cy="741718"/>
              <a:chOff x="375561" y="297711"/>
              <a:chExt cx="1252683" cy="2138362"/>
            </a:xfrm>
          </p:grpSpPr>
          <p:sp>
            <p:nvSpPr>
              <p:cNvPr id="96" name="Freeform 95"/>
              <p:cNvSpPr/>
              <p:nvPr/>
            </p:nvSpPr>
            <p:spPr>
              <a:xfrm>
                <a:off x="375561" y="297711"/>
                <a:ext cx="971072" cy="2138362"/>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787" h="2138362">
                    <a:moveTo>
                      <a:pt x="0" y="0"/>
                    </a:moveTo>
                    <a:lnTo>
                      <a:pt x="0" y="1190625"/>
                    </a:lnTo>
                    <a:lnTo>
                      <a:pt x="966787" y="2138362"/>
                    </a:lnTo>
                    <a:cubicBezTo>
                      <a:pt x="965200" y="1673225"/>
                      <a:pt x="963612" y="1208087"/>
                      <a:pt x="962025" y="742950"/>
                    </a:cubicBez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3300" dirty="0"/>
              </a:p>
            </p:txBody>
          </p:sp>
          <p:sp>
            <p:nvSpPr>
              <p:cNvPr id="97" name="Freeform 96"/>
              <p:cNvSpPr/>
              <p:nvPr/>
            </p:nvSpPr>
            <p:spPr>
              <a:xfrm>
                <a:off x="375561" y="309724"/>
                <a:ext cx="1247826" cy="768849"/>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1" fmla="*/ 928688 w 1895475"/>
                  <a:gd name="connsiteY0-2" fmla="*/ 0 h 2138362"/>
                  <a:gd name="connsiteX1-3" fmla="*/ 0 w 1895475"/>
                  <a:gd name="connsiteY1-4" fmla="*/ 461963 h 2138362"/>
                  <a:gd name="connsiteX2-5" fmla="*/ 1895475 w 1895475"/>
                  <a:gd name="connsiteY2-6" fmla="*/ 2138362 h 2138362"/>
                  <a:gd name="connsiteX3-7" fmla="*/ 1890713 w 1895475"/>
                  <a:gd name="connsiteY3-8" fmla="*/ 742950 h 2138362"/>
                  <a:gd name="connsiteX4-9" fmla="*/ 928688 w 1895475"/>
                  <a:gd name="connsiteY4-10" fmla="*/ 0 h 2138362"/>
                  <a:gd name="connsiteX0-11" fmla="*/ 247650 w 1895475"/>
                  <a:gd name="connsiteY0-12" fmla="*/ 0 h 1738312"/>
                  <a:gd name="connsiteX1-13" fmla="*/ 0 w 1895475"/>
                  <a:gd name="connsiteY1-14" fmla="*/ 61913 h 1738312"/>
                  <a:gd name="connsiteX2-15" fmla="*/ 1895475 w 1895475"/>
                  <a:gd name="connsiteY2-16" fmla="*/ 1738312 h 1738312"/>
                  <a:gd name="connsiteX3-17" fmla="*/ 1890713 w 1895475"/>
                  <a:gd name="connsiteY3-18" fmla="*/ 342900 h 1738312"/>
                  <a:gd name="connsiteX4-19" fmla="*/ 247650 w 1895475"/>
                  <a:gd name="connsiteY4-20" fmla="*/ 0 h 1738312"/>
                  <a:gd name="connsiteX0-21" fmla="*/ 247650 w 1895475"/>
                  <a:gd name="connsiteY0-22" fmla="*/ 0 h 1738312"/>
                  <a:gd name="connsiteX1-23" fmla="*/ 0 w 1895475"/>
                  <a:gd name="connsiteY1-24" fmla="*/ 61913 h 1738312"/>
                  <a:gd name="connsiteX2-25" fmla="*/ 1895475 w 1895475"/>
                  <a:gd name="connsiteY2-26" fmla="*/ 1738312 h 1738312"/>
                  <a:gd name="connsiteX3-27" fmla="*/ 1143000 w 1895475"/>
                  <a:gd name="connsiteY3-28" fmla="*/ 776288 h 1738312"/>
                  <a:gd name="connsiteX4-29" fmla="*/ 247650 w 1895475"/>
                  <a:gd name="connsiteY4-30" fmla="*/ 0 h 1738312"/>
                  <a:gd name="connsiteX0-31" fmla="*/ 247650 w 1895475"/>
                  <a:gd name="connsiteY0-32" fmla="*/ 0 h 1738312"/>
                  <a:gd name="connsiteX1-33" fmla="*/ 0 w 1895475"/>
                  <a:gd name="connsiteY1-34" fmla="*/ 61913 h 1738312"/>
                  <a:gd name="connsiteX2-35" fmla="*/ 1895475 w 1895475"/>
                  <a:gd name="connsiteY2-36" fmla="*/ 1738312 h 1738312"/>
                  <a:gd name="connsiteX3-37" fmla="*/ 1143000 w 1895475"/>
                  <a:gd name="connsiteY3-38" fmla="*/ 776288 h 1738312"/>
                  <a:gd name="connsiteX4-39" fmla="*/ 247650 w 1895475"/>
                  <a:gd name="connsiteY4-40" fmla="*/ 0 h 1738312"/>
                  <a:gd name="connsiteX0-41" fmla="*/ 247650 w 1895475"/>
                  <a:gd name="connsiteY0-42" fmla="*/ 0 h 1738312"/>
                  <a:gd name="connsiteX1-43" fmla="*/ 0 w 1895475"/>
                  <a:gd name="connsiteY1-44" fmla="*/ 61913 h 1738312"/>
                  <a:gd name="connsiteX2-45" fmla="*/ 1895475 w 1895475"/>
                  <a:gd name="connsiteY2-46" fmla="*/ 1738312 h 1738312"/>
                  <a:gd name="connsiteX3-47" fmla="*/ 1238250 w 1895475"/>
                  <a:gd name="connsiteY3-48" fmla="*/ 814388 h 1738312"/>
                  <a:gd name="connsiteX4-49" fmla="*/ 247650 w 1895475"/>
                  <a:gd name="connsiteY4-50" fmla="*/ 0 h 1738312"/>
                  <a:gd name="connsiteX0-51" fmla="*/ 247650 w 1895475"/>
                  <a:gd name="connsiteY0-52" fmla="*/ 0 h 1738312"/>
                  <a:gd name="connsiteX1-53" fmla="*/ 0 w 1895475"/>
                  <a:gd name="connsiteY1-54" fmla="*/ 61913 h 1738312"/>
                  <a:gd name="connsiteX2-55" fmla="*/ 1895475 w 1895475"/>
                  <a:gd name="connsiteY2-56" fmla="*/ 1738312 h 1738312"/>
                  <a:gd name="connsiteX3-57" fmla="*/ 1238250 w 1895475"/>
                  <a:gd name="connsiteY3-58" fmla="*/ 814388 h 1738312"/>
                  <a:gd name="connsiteX4-59" fmla="*/ 247650 w 1895475"/>
                  <a:gd name="connsiteY4-60" fmla="*/ 0 h 1738312"/>
                  <a:gd name="connsiteX0-61" fmla="*/ 247650 w 1238250"/>
                  <a:gd name="connsiteY0-62" fmla="*/ 0 h 862012"/>
                  <a:gd name="connsiteX1-63" fmla="*/ 0 w 1238250"/>
                  <a:gd name="connsiteY1-64" fmla="*/ 61913 h 862012"/>
                  <a:gd name="connsiteX2-65" fmla="*/ 947738 w 1238250"/>
                  <a:gd name="connsiteY2-66" fmla="*/ 862012 h 862012"/>
                  <a:gd name="connsiteX3-67" fmla="*/ 1238250 w 1238250"/>
                  <a:gd name="connsiteY3-68" fmla="*/ 814388 h 862012"/>
                  <a:gd name="connsiteX4-69" fmla="*/ 247650 w 1238250"/>
                  <a:gd name="connsiteY4-70" fmla="*/ 0 h 862012"/>
                  <a:gd name="connsiteX0-71" fmla="*/ 247650 w 1238250"/>
                  <a:gd name="connsiteY0-72" fmla="*/ 0 h 823912"/>
                  <a:gd name="connsiteX1-73" fmla="*/ 0 w 1238250"/>
                  <a:gd name="connsiteY1-74" fmla="*/ 61913 h 823912"/>
                  <a:gd name="connsiteX2-75" fmla="*/ 952500 w 1238250"/>
                  <a:gd name="connsiteY2-76" fmla="*/ 823912 h 823912"/>
                  <a:gd name="connsiteX3-77" fmla="*/ 1238250 w 1238250"/>
                  <a:gd name="connsiteY3-78" fmla="*/ 814388 h 823912"/>
                  <a:gd name="connsiteX4-79" fmla="*/ 247650 w 1238250"/>
                  <a:gd name="connsiteY4-80" fmla="*/ 0 h 823912"/>
                  <a:gd name="connsiteX0-81" fmla="*/ 247650 w 1238250"/>
                  <a:gd name="connsiteY0-82" fmla="*/ 0 h 823912"/>
                  <a:gd name="connsiteX1-83" fmla="*/ 0 w 1238250"/>
                  <a:gd name="connsiteY1-84" fmla="*/ 61913 h 823912"/>
                  <a:gd name="connsiteX2-85" fmla="*/ 952500 w 1238250"/>
                  <a:gd name="connsiteY2-86" fmla="*/ 823912 h 823912"/>
                  <a:gd name="connsiteX3-87" fmla="*/ 1238250 w 1238250"/>
                  <a:gd name="connsiteY3-88" fmla="*/ 814388 h 823912"/>
                  <a:gd name="connsiteX4-89" fmla="*/ 247650 w 1238250"/>
                  <a:gd name="connsiteY4-90" fmla="*/ 0 h 823912"/>
                  <a:gd name="connsiteX0-91" fmla="*/ 233363 w 1238250"/>
                  <a:gd name="connsiteY0-92" fmla="*/ 0 h 766762"/>
                  <a:gd name="connsiteX1-93" fmla="*/ 0 w 1238250"/>
                  <a:gd name="connsiteY1-94" fmla="*/ 4763 h 766762"/>
                  <a:gd name="connsiteX2-95" fmla="*/ 952500 w 1238250"/>
                  <a:gd name="connsiteY2-96" fmla="*/ 766762 h 766762"/>
                  <a:gd name="connsiteX3-97" fmla="*/ 1238250 w 1238250"/>
                  <a:gd name="connsiteY3-98" fmla="*/ 757238 h 766762"/>
                  <a:gd name="connsiteX4-99" fmla="*/ 233363 w 1238250"/>
                  <a:gd name="connsiteY4-100" fmla="*/ 0 h 766762"/>
                  <a:gd name="connsiteX0-101" fmla="*/ 233363 w 1238250"/>
                  <a:gd name="connsiteY0-102" fmla="*/ 0 h 773376"/>
                  <a:gd name="connsiteX1-103" fmla="*/ 0 w 1238250"/>
                  <a:gd name="connsiteY1-104" fmla="*/ 4763 h 773376"/>
                  <a:gd name="connsiteX2-105" fmla="*/ 952500 w 1238250"/>
                  <a:gd name="connsiteY2-106" fmla="*/ 766762 h 773376"/>
                  <a:gd name="connsiteX3-107" fmla="*/ 1238250 w 1238250"/>
                  <a:gd name="connsiteY3-108" fmla="*/ 771525 h 773376"/>
                  <a:gd name="connsiteX4-109" fmla="*/ 233363 w 1238250"/>
                  <a:gd name="connsiteY4-110" fmla="*/ 0 h 773376"/>
                  <a:gd name="connsiteX0-111" fmla="*/ 233363 w 1238250"/>
                  <a:gd name="connsiteY0-112" fmla="*/ 0 h 766762"/>
                  <a:gd name="connsiteX1-113" fmla="*/ 0 w 1238250"/>
                  <a:gd name="connsiteY1-114" fmla="*/ 4763 h 766762"/>
                  <a:gd name="connsiteX2-115" fmla="*/ 952500 w 1238250"/>
                  <a:gd name="connsiteY2-116" fmla="*/ 766762 h 766762"/>
                  <a:gd name="connsiteX3-117" fmla="*/ 1238250 w 1238250"/>
                  <a:gd name="connsiteY3-118" fmla="*/ 757236 h 766762"/>
                  <a:gd name="connsiteX4-119" fmla="*/ 233363 w 1238250"/>
                  <a:gd name="connsiteY4-120" fmla="*/ 0 h 766762"/>
                  <a:gd name="connsiteX0-121" fmla="*/ 233363 w 1238250"/>
                  <a:gd name="connsiteY0-122" fmla="*/ 0 h 773375"/>
                  <a:gd name="connsiteX1-123" fmla="*/ 0 w 1238250"/>
                  <a:gd name="connsiteY1-124" fmla="*/ 4763 h 773375"/>
                  <a:gd name="connsiteX2-125" fmla="*/ 952500 w 1238250"/>
                  <a:gd name="connsiteY2-126" fmla="*/ 766762 h 773375"/>
                  <a:gd name="connsiteX3-127" fmla="*/ 1238250 w 1238250"/>
                  <a:gd name="connsiteY3-128" fmla="*/ 771523 h 773375"/>
                  <a:gd name="connsiteX4-129" fmla="*/ 233363 w 1238250"/>
                  <a:gd name="connsiteY4-130" fmla="*/ 0 h 773375"/>
                  <a:gd name="connsiteX0-131" fmla="*/ 233363 w 1238250"/>
                  <a:gd name="connsiteY0-132" fmla="*/ 0 h 771523"/>
                  <a:gd name="connsiteX1-133" fmla="*/ 0 w 1238250"/>
                  <a:gd name="connsiteY1-134" fmla="*/ 4763 h 771523"/>
                  <a:gd name="connsiteX2-135" fmla="*/ 952500 w 1238250"/>
                  <a:gd name="connsiteY2-136" fmla="*/ 766762 h 771523"/>
                  <a:gd name="connsiteX3-137" fmla="*/ 1238250 w 1238250"/>
                  <a:gd name="connsiteY3-138" fmla="*/ 771523 h 771523"/>
                  <a:gd name="connsiteX4-139" fmla="*/ 233363 w 1238250"/>
                  <a:gd name="connsiteY4-140" fmla="*/ 0 h 771523"/>
                  <a:gd name="connsiteX0-141" fmla="*/ 233363 w 1238250"/>
                  <a:gd name="connsiteY0-142" fmla="*/ 0 h 771523"/>
                  <a:gd name="connsiteX1-143" fmla="*/ 0 w 1238250"/>
                  <a:gd name="connsiteY1-144" fmla="*/ 23466 h 771523"/>
                  <a:gd name="connsiteX2-145" fmla="*/ 952500 w 1238250"/>
                  <a:gd name="connsiteY2-146" fmla="*/ 766762 h 771523"/>
                  <a:gd name="connsiteX3-147" fmla="*/ 1238250 w 1238250"/>
                  <a:gd name="connsiteY3-148" fmla="*/ 771523 h 771523"/>
                  <a:gd name="connsiteX4-149" fmla="*/ 233363 w 1238250"/>
                  <a:gd name="connsiteY4-150" fmla="*/ 0 h 771523"/>
                  <a:gd name="connsiteX0-151" fmla="*/ 233363 w 1238250"/>
                  <a:gd name="connsiteY0-152" fmla="*/ 0 h 757496"/>
                  <a:gd name="connsiteX1-153" fmla="*/ 0 w 1238250"/>
                  <a:gd name="connsiteY1-154" fmla="*/ 9439 h 757496"/>
                  <a:gd name="connsiteX2-155" fmla="*/ 952500 w 1238250"/>
                  <a:gd name="connsiteY2-156" fmla="*/ 752735 h 757496"/>
                  <a:gd name="connsiteX3-157" fmla="*/ 1238250 w 1238250"/>
                  <a:gd name="connsiteY3-158" fmla="*/ 757496 h 757496"/>
                  <a:gd name="connsiteX4-159" fmla="*/ 233363 w 1238250"/>
                  <a:gd name="connsiteY4-160" fmla="*/ 0 h 757496"/>
                  <a:gd name="connsiteX0-161" fmla="*/ 233363 w 1238250"/>
                  <a:gd name="connsiteY0-162" fmla="*/ 0 h 757496"/>
                  <a:gd name="connsiteX1-163" fmla="*/ 0 w 1238250"/>
                  <a:gd name="connsiteY1-164" fmla="*/ 9439 h 757496"/>
                  <a:gd name="connsiteX2-165" fmla="*/ 952500 w 1238250"/>
                  <a:gd name="connsiteY2-166" fmla="*/ 752735 h 757496"/>
                  <a:gd name="connsiteX3-167" fmla="*/ 1238250 w 1238250"/>
                  <a:gd name="connsiteY3-168" fmla="*/ 757496 h 757496"/>
                  <a:gd name="connsiteX4-169" fmla="*/ 233363 w 1238250"/>
                  <a:gd name="connsiteY4-170" fmla="*/ 0 h 757496"/>
                  <a:gd name="connsiteX0-171" fmla="*/ 243561 w 1248448"/>
                  <a:gd name="connsiteY0-172" fmla="*/ 573 h 758069"/>
                  <a:gd name="connsiteX1-173" fmla="*/ 0 w 1248448"/>
                  <a:gd name="connsiteY1-174" fmla="*/ 0 h 758069"/>
                  <a:gd name="connsiteX2-175" fmla="*/ 962698 w 1248448"/>
                  <a:gd name="connsiteY2-176" fmla="*/ 753308 h 758069"/>
                  <a:gd name="connsiteX3-177" fmla="*/ 1248448 w 1248448"/>
                  <a:gd name="connsiteY3-178" fmla="*/ 758069 h 758069"/>
                  <a:gd name="connsiteX4-179" fmla="*/ 243561 w 1248448"/>
                  <a:gd name="connsiteY4-180" fmla="*/ 573 h 758069"/>
                  <a:gd name="connsiteX0-181" fmla="*/ 243561 w 1248448"/>
                  <a:gd name="connsiteY0-182" fmla="*/ 573 h 758069"/>
                  <a:gd name="connsiteX1-183" fmla="*/ 0 w 1248448"/>
                  <a:gd name="connsiteY1-184" fmla="*/ 0 h 758069"/>
                  <a:gd name="connsiteX2-185" fmla="*/ 962698 w 1248448"/>
                  <a:gd name="connsiteY2-186" fmla="*/ 753308 h 758069"/>
                  <a:gd name="connsiteX3-187" fmla="*/ 1248448 w 1248448"/>
                  <a:gd name="connsiteY3-188" fmla="*/ 758069 h 758069"/>
                  <a:gd name="connsiteX4-189" fmla="*/ 243561 w 1248448"/>
                  <a:gd name="connsiteY4-190" fmla="*/ 573 h 75806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48448" h="758069">
                    <a:moveTo>
                      <a:pt x="243561" y="573"/>
                    </a:moveTo>
                    <a:cubicBezTo>
                      <a:pt x="162374" y="382"/>
                      <a:pt x="235530" y="6639"/>
                      <a:pt x="0" y="0"/>
                    </a:cubicBezTo>
                    <a:lnTo>
                      <a:pt x="962698" y="753308"/>
                    </a:lnTo>
                    <a:cubicBezTo>
                      <a:pt x="1114838" y="758721"/>
                      <a:pt x="1045247" y="751718"/>
                      <a:pt x="1248448" y="758069"/>
                    </a:cubicBezTo>
                    <a:lnTo>
                      <a:pt x="243561" y="573"/>
                    </a:lnTo>
                    <a:close/>
                  </a:path>
                </a:pathLst>
              </a:cu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3300" dirty="0"/>
              </a:p>
            </p:txBody>
          </p:sp>
          <p:sp>
            <p:nvSpPr>
              <p:cNvPr id="98" name="Rectangle 97"/>
              <p:cNvSpPr/>
              <p:nvPr/>
            </p:nvSpPr>
            <p:spPr>
              <a:xfrm>
                <a:off x="1332065" y="1066560"/>
                <a:ext cx="296179" cy="136350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3300" dirty="0">
                  <a:solidFill>
                    <a:srgbClr val="FFFFFF"/>
                  </a:solidFill>
                  <a:ea typeface="MS PGothic" panose="020B0600070205080204" pitchFamily="34" charset="-128"/>
                  <a:cs typeface="MS PGothic" panose="020B0600070205080204" pitchFamily="34" charset="-128"/>
                </a:endParaRPr>
              </a:p>
            </p:txBody>
          </p:sp>
        </p:grpSp>
        <p:grpSp>
          <p:nvGrpSpPr>
            <p:cNvPr id="108" name="Group 107"/>
            <p:cNvGrpSpPr/>
            <p:nvPr/>
          </p:nvGrpSpPr>
          <p:grpSpPr>
            <a:xfrm>
              <a:off x="7434470" y="4043570"/>
              <a:ext cx="439677" cy="491067"/>
              <a:chOff x="2292626" y="5618921"/>
              <a:chExt cx="439677" cy="491067"/>
            </a:xfrm>
          </p:grpSpPr>
          <p:sp>
            <p:nvSpPr>
              <p:cNvPr id="109" name="Oval 108"/>
              <p:cNvSpPr/>
              <p:nvPr/>
            </p:nvSpPr>
            <p:spPr>
              <a:xfrm>
                <a:off x="2292626" y="5645426"/>
                <a:ext cx="410817" cy="410817"/>
              </a:xfrm>
              <a:prstGeom prst="ellipse">
                <a:avLst/>
              </a:prstGeom>
              <a:solidFill>
                <a:schemeClr val="bg1"/>
              </a:solidFill>
              <a:ln w="2540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00"/>
              </a:p>
            </p:txBody>
          </p:sp>
          <p:sp>
            <p:nvSpPr>
              <p:cNvPr id="110" name="TextBox 109"/>
              <p:cNvSpPr txBox="1"/>
              <p:nvPr/>
            </p:nvSpPr>
            <p:spPr>
              <a:xfrm>
                <a:off x="2319130" y="5618921"/>
                <a:ext cx="413173" cy="491067"/>
              </a:xfrm>
              <a:prstGeom prst="rect">
                <a:avLst/>
              </a:prstGeom>
              <a:noFill/>
            </p:spPr>
            <p:txBody>
              <a:bodyPr wrap="none" rtlCol="0">
                <a:spAutoFit/>
              </a:bodyPr>
              <a:lstStyle/>
              <a:p>
                <a:r>
                  <a:rPr lang="en-US" sz="1800" dirty="0"/>
                  <a:t>2</a:t>
                </a:r>
                <a:endParaRPr lang="en-US" sz="1800" dirty="0"/>
              </a:p>
            </p:txBody>
          </p:sp>
        </p:grpSp>
      </p:grpSp>
      <p:sp>
        <p:nvSpPr>
          <p:cNvPr id="111" name="TextBox 110"/>
          <p:cNvSpPr txBox="1"/>
          <p:nvPr/>
        </p:nvSpPr>
        <p:spPr>
          <a:xfrm>
            <a:off x="5926455" y="2528570"/>
            <a:ext cx="3046095" cy="460375"/>
          </a:xfrm>
          <a:prstGeom prst="rect">
            <a:avLst/>
          </a:prstGeom>
          <a:noFill/>
        </p:spPr>
        <p:txBody>
          <a:bodyPr wrap="square" rtlCol="0">
            <a:spAutoFit/>
          </a:bodyPr>
          <a:lstStyle/>
          <a:p>
            <a:r>
              <a:rPr lang="en-US" sz="1200" dirty="0">
                <a:cs typeface="Courier New" panose="02070309020205020404" pitchFamily="49" charset="0"/>
              </a:rPr>
              <a:t>ARP message into Ethernet frame (sent to </a:t>
            </a:r>
            <a:r>
              <a:rPr lang="en-US" sz="1200" dirty="0">
                <a:solidFill>
                  <a:srgbClr val="000000"/>
                </a:solidFill>
              </a:rPr>
              <a:t>71-65-F7-2B-08-53</a:t>
            </a:r>
            <a:r>
              <a:rPr lang="en-US" sz="1200" dirty="0"/>
              <a:t>)</a:t>
            </a:r>
            <a:endParaRPr lang="en-US" sz="1050" dirty="0">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dissolve">
                                      <p:cBhvr>
                                        <p:cTn id="7" dur="500"/>
                                        <p:tgtEl>
                                          <p:spTgt spid="24"/>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left)">
                                      <p:cBhvr>
                                        <p:cTn id="15" dur="500"/>
                                        <p:tgtEl>
                                          <p:spTgt spid="38"/>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11"/>
                                        </p:tgtEl>
                                        <p:attrNameLst>
                                          <p:attrName>style.visibility</p:attrName>
                                        </p:attrNameLst>
                                      </p:cBhvr>
                                      <p:to>
                                        <p:strVal val="visible"/>
                                      </p:to>
                                    </p:set>
                                    <p:animEffect transition="in" filter="dissolve">
                                      <p:cBhvr>
                                        <p:cTn id="18"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Line 19"/>
          <p:cNvSpPr>
            <a:spLocks noChangeShapeType="1"/>
          </p:cNvSpPr>
          <p:nvPr/>
        </p:nvSpPr>
        <p:spPr bwMode="auto">
          <a:xfrm>
            <a:off x="3827650" y="4089858"/>
            <a:ext cx="676275"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49" name="Line 20"/>
          <p:cNvSpPr>
            <a:spLocks noChangeShapeType="1"/>
          </p:cNvSpPr>
          <p:nvPr/>
        </p:nvSpPr>
        <p:spPr bwMode="auto">
          <a:xfrm>
            <a:off x="5166018" y="3399968"/>
            <a:ext cx="0" cy="491728"/>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1" name="Line 22"/>
          <p:cNvSpPr>
            <a:spLocks noChangeShapeType="1"/>
          </p:cNvSpPr>
          <p:nvPr/>
        </p:nvSpPr>
        <p:spPr bwMode="auto">
          <a:xfrm flipV="1">
            <a:off x="4998295" y="4860400"/>
            <a:ext cx="0" cy="328613"/>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2" name="Title 1"/>
          <p:cNvSpPr>
            <a:spLocks noGrp="1"/>
          </p:cNvSpPr>
          <p:nvPr>
            <p:ph type="title"/>
          </p:nvPr>
        </p:nvSpPr>
        <p:spPr>
          <a:xfrm>
            <a:off x="600075" y="1119320"/>
            <a:ext cx="7886700" cy="670967"/>
          </a:xfrm>
        </p:spPr>
        <p:txBody>
          <a:bodyPr>
            <a:normAutofit fontScale="90000"/>
          </a:bodyPr>
          <a:lstStyle/>
          <a:p>
            <a:r>
              <a:rPr lang="en-US" b="0" kern="0" dirty="0">
                <a:solidFill>
                  <a:srgbClr val="000099"/>
                </a:solidFill>
                <a:latin typeface="+mn-lt"/>
                <a:ea typeface="MS PGothic" panose="020B0600070205080204" pitchFamily="34" charset="-128"/>
              </a:rPr>
              <a:t>ARP protocol in action</a:t>
            </a:r>
            <a:endParaRPr lang="en-US" sz="3300" b="0" dirty="0">
              <a:latin typeface="+mn-lt"/>
            </a:endParaRPr>
          </a:p>
        </p:txBody>
      </p:sp>
      <p:sp>
        <p:nvSpPr>
          <p:cNvPr id="439" name="Slide Number Placeholder 4"/>
          <p:cNvSpPr>
            <a:spLocks noGrp="1"/>
          </p:cNvSpPr>
          <p:nvPr>
            <p:ph type="sldNum" sz="quarter" idx="4"/>
          </p:nvPr>
        </p:nvSpPr>
        <p:spPr>
          <a:xfrm>
            <a:off x="6914712" y="5689567"/>
            <a:ext cx="2057400" cy="273844"/>
          </a:xfrm>
        </p:spPr>
        <p:txBody>
          <a:bodyPr/>
          <a:lstStyle/>
          <a:p>
            <a:r>
              <a:rPr lang="en-US" sz="1050" dirty="0"/>
              <a:t>Link Layer: 6-</a:t>
            </a:r>
            <a:fld id="{C4204591-24BD-A542-B9D5-F8D8A88D2FEE}" type="slidenum">
              <a:rPr lang="en-US" sz="1050" smtClean="0"/>
            </a:fld>
            <a:endParaRPr lang="en-US" sz="1050" dirty="0"/>
          </a:p>
        </p:txBody>
      </p:sp>
      <p:sp>
        <p:nvSpPr>
          <p:cNvPr id="47" name="Freeform 8"/>
          <p:cNvSpPr/>
          <p:nvPr/>
        </p:nvSpPr>
        <p:spPr bwMode="auto">
          <a:xfrm>
            <a:off x="4298052" y="3581462"/>
            <a:ext cx="1534716" cy="1537097"/>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9CE0FA"/>
          </a:solidFill>
          <a:ln>
            <a:noFill/>
          </a:ln>
          <a:effectLst/>
        </p:spPr>
        <p:txBody>
          <a:bodyPr wrap="none" anchor="ctr"/>
          <a:lstStyle/>
          <a:p>
            <a:pPr eaLnBrk="0" fontAlgn="base" hangingPunct="0">
              <a:spcBef>
                <a:spcPct val="0"/>
              </a:spcBef>
              <a:spcAft>
                <a:spcPct val="0"/>
              </a:spcAft>
            </a:pPr>
            <a:endParaRPr lang="en-US" sz="3300" dirty="0">
              <a:solidFill>
                <a:srgbClr val="000000"/>
              </a:solidFill>
              <a:latin typeface="Arial" panose="020B0604020202020204" pitchFamily="34" charset="0"/>
              <a:ea typeface="MS PGothic" panose="020B0600070205080204" pitchFamily="34" charset="-128"/>
            </a:endParaRPr>
          </a:p>
        </p:txBody>
      </p:sp>
      <p:sp>
        <p:nvSpPr>
          <p:cNvPr id="50" name="Line 21"/>
          <p:cNvSpPr>
            <a:spLocks noChangeShapeType="1"/>
          </p:cNvSpPr>
          <p:nvPr/>
        </p:nvSpPr>
        <p:spPr bwMode="auto">
          <a:xfrm flipH="1">
            <a:off x="5813718" y="4126613"/>
            <a:ext cx="597694"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4" name="Line 26"/>
          <p:cNvSpPr>
            <a:spLocks noChangeShapeType="1"/>
          </p:cNvSpPr>
          <p:nvPr/>
        </p:nvSpPr>
        <p:spPr bwMode="auto">
          <a:xfrm flipV="1">
            <a:off x="6232595" y="4213627"/>
            <a:ext cx="0" cy="279797"/>
          </a:xfrm>
          <a:prstGeom prst="line">
            <a:avLst/>
          </a:prstGeom>
          <a:noFill/>
          <a:ln w="9525">
            <a:solidFill>
              <a:srgbClr val="000000"/>
            </a:solidFill>
            <a:round/>
            <a:tailEnd type="triangle" w="med" len="me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5" name="Text Box 27"/>
          <p:cNvSpPr txBox="1">
            <a:spLocks noChangeArrowheads="1"/>
          </p:cNvSpPr>
          <p:nvPr/>
        </p:nvSpPr>
        <p:spPr bwMode="auto">
          <a:xfrm>
            <a:off x="6160497" y="4470550"/>
            <a:ext cx="1355090" cy="252730"/>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eaLnBrk="0" fontAlgn="base" hangingPunct="0">
              <a:spcBef>
                <a:spcPct val="0"/>
              </a:spcBef>
              <a:spcAft>
                <a:spcPct val="0"/>
              </a:spcAft>
              <a:defRPr/>
            </a:pPr>
            <a:r>
              <a:rPr lang="en-US" sz="1050" i="0" dirty="0">
                <a:solidFill>
                  <a:srgbClr val="000000"/>
                </a:solidFill>
                <a:latin typeface="Arial" panose="020B0604020202020204" pitchFamily="34" charset="0"/>
              </a:rPr>
              <a:t>58-23-D7-FA-20-B0</a:t>
            </a:r>
            <a:endParaRPr lang="en-US" sz="1050" i="0" dirty="0">
              <a:solidFill>
                <a:srgbClr val="000000"/>
              </a:solidFill>
              <a:latin typeface="Arial" panose="020B0604020202020204" pitchFamily="34" charset="0"/>
            </a:endParaRPr>
          </a:p>
        </p:txBody>
      </p:sp>
      <p:sp>
        <p:nvSpPr>
          <p:cNvPr id="61" name="Rectangle 37"/>
          <p:cNvSpPr>
            <a:spLocks noChangeArrowheads="1"/>
          </p:cNvSpPr>
          <p:nvPr/>
        </p:nvSpPr>
        <p:spPr bwMode="auto">
          <a:xfrm>
            <a:off x="5095239" y="3401335"/>
            <a:ext cx="120254" cy="19169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endParaRPr>
          </a:p>
        </p:txBody>
      </p:sp>
      <p:grpSp>
        <p:nvGrpSpPr>
          <p:cNvPr id="74" name="Group 44"/>
          <p:cNvGrpSpPr/>
          <p:nvPr/>
        </p:nvGrpSpPr>
        <p:grpSpPr bwMode="auto">
          <a:xfrm>
            <a:off x="4751267" y="3001831"/>
            <a:ext cx="609600" cy="494110"/>
            <a:chOff x="-44" y="1473"/>
            <a:chExt cx="981" cy="1105"/>
          </a:xfrm>
        </p:grpSpPr>
        <p:pic>
          <p:nvPicPr>
            <p:cNvPr id="75" name="Picture 45"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p:spPr>
        </p:pic>
        <p:sp>
          <p:nvSpPr>
            <p:cNvPr id="76" name="Freeform 46"/>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84" name="Rectangle 37"/>
          <p:cNvSpPr>
            <a:spLocks noChangeArrowheads="1"/>
          </p:cNvSpPr>
          <p:nvPr/>
        </p:nvSpPr>
        <p:spPr bwMode="auto">
          <a:xfrm>
            <a:off x="4944358" y="5091317"/>
            <a:ext cx="120254" cy="19169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endParaRPr>
          </a:p>
        </p:txBody>
      </p:sp>
      <p:sp>
        <p:nvSpPr>
          <p:cNvPr id="85" name="Rectangle 37"/>
          <p:cNvSpPr>
            <a:spLocks noChangeArrowheads="1"/>
          </p:cNvSpPr>
          <p:nvPr/>
        </p:nvSpPr>
        <p:spPr bwMode="auto">
          <a:xfrm rot="5400000">
            <a:off x="6252494" y="4037526"/>
            <a:ext cx="120254" cy="19169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endParaRPr>
          </a:p>
        </p:txBody>
      </p:sp>
      <p:grpSp>
        <p:nvGrpSpPr>
          <p:cNvPr id="79" name="Group 47"/>
          <p:cNvGrpSpPr/>
          <p:nvPr/>
        </p:nvGrpSpPr>
        <p:grpSpPr bwMode="auto">
          <a:xfrm>
            <a:off x="6138651" y="3923017"/>
            <a:ext cx="609600" cy="494109"/>
            <a:chOff x="-26" y="1473"/>
            <a:chExt cx="981" cy="1105"/>
          </a:xfrm>
        </p:grpSpPr>
        <p:pic>
          <p:nvPicPr>
            <p:cNvPr id="80" name="Picture 48"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26" y="1473"/>
              <a:ext cx="981" cy="1105"/>
            </a:xfrm>
            <a:prstGeom prst="rect">
              <a:avLst/>
            </a:prstGeom>
            <a:noFill/>
            <a:ln>
              <a:noFill/>
            </a:ln>
          </p:spPr>
        </p:pic>
        <p:sp>
          <p:nvSpPr>
            <p:cNvPr id="81" name="Freeform 49"/>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69" name="Group 41"/>
          <p:cNvGrpSpPr/>
          <p:nvPr/>
        </p:nvGrpSpPr>
        <p:grpSpPr bwMode="auto">
          <a:xfrm>
            <a:off x="4603007" y="5236483"/>
            <a:ext cx="609600" cy="494110"/>
            <a:chOff x="-44" y="1473"/>
            <a:chExt cx="981" cy="1105"/>
          </a:xfrm>
        </p:grpSpPr>
        <p:pic>
          <p:nvPicPr>
            <p:cNvPr id="70" name="Picture 42"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p:spPr>
        </p:pic>
        <p:sp>
          <p:nvSpPr>
            <p:cNvPr id="71" name="Freeform 43"/>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88" name="Text Box 36"/>
          <p:cNvSpPr txBox="1">
            <a:spLocks noChangeArrowheads="1"/>
          </p:cNvSpPr>
          <p:nvPr/>
        </p:nvSpPr>
        <p:spPr bwMode="auto">
          <a:xfrm>
            <a:off x="6156306" y="4619636"/>
            <a:ext cx="962025" cy="252730"/>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a:defRPr/>
            </a:pPr>
            <a:r>
              <a:rPr lang="en-US" sz="1050" i="0" dirty="0">
                <a:latin typeface="Arial" panose="020B0604020202020204" pitchFamily="34" charset="0"/>
                <a:cs typeface="+mn-cs"/>
              </a:rPr>
              <a:t>137.196.7.14</a:t>
            </a:r>
            <a:endParaRPr lang="en-US" sz="1050" i="0" dirty="0">
              <a:latin typeface="Arial" panose="020B0604020202020204" pitchFamily="34" charset="0"/>
              <a:cs typeface="+mn-cs"/>
            </a:endParaRPr>
          </a:p>
        </p:txBody>
      </p:sp>
      <p:sp>
        <p:nvSpPr>
          <p:cNvPr id="40" name="TextBox 39"/>
          <p:cNvSpPr txBox="1"/>
          <p:nvPr/>
        </p:nvSpPr>
        <p:spPr>
          <a:xfrm>
            <a:off x="6147352" y="3733811"/>
            <a:ext cx="335280" cy="368300"/>
          </a:xfrm>
          <a:prstGeom prst="rect">
            <a:avLst/>
          </a:prstGeom>
          <a:noFill/>
        </p:spPr>
        <p:txBody>
          <a:bodyPr wrap="none" rtlCol="0">
            <a:spAutoFit/>
          </a:bodyPr>
          <a:lstStyle/>
          <a:p>
            <a:r>
              <a:rPr lang="en-US" sz="1800" dirty="0">
                <a:solidFill>
                  <a:srgbClr val="0000A8"/>
                </a:solidFill>
              </a:rPr>
              <a:t>B</a:t>
            </a:r>
            <a:endParaRPr lang="en-US" sz="1800" dirty="0">
              <a:solidFill>
                <a:srgbClr val="0000A8"/>
              </a:solidFill>
            </a:endParaRPr>
          </a:p>
        </p:txBody>
      </p:sp>
      <p:sp>
        <p:nvSpPr>
          <p:cNvPr id="41" name="TextBox 40"/>
          <p:cNvSpPr txBox="1"/>
          <p:nvPr/>
        </p:nvSpPr>
        <p:spPr>
          <a:xfrm>
            <a:off x="5337313" y="2884015"/>
            <a:ext cx="347980" cy="368300"/>
          </a:xfrm>
          <a:prstGeom prst="rect">
            <a:avLst/>
          </a:prstGeom>
          <a:noFill/>
        </p:spPr>
        <p:txBody>
          <a:bodyPr wrap="none" rtlCol="0">
            <a:spAutoFit/>
          </a:bodyPr>
          <a:lstStyle/>
          <a:p>
            <a:r>
              <a:rPr lang="en-US" sz="1800" dirty="0">
                <a:solidFill>
                  <a:srgbClr val="0000A8"/>
                </a:solidFill>
              </a:rPr>
              <a:t>C</a:t>
            </a:r>
            <a:endParaRPr lang="en-US" sz="1800" dirty="0">
              <a:solidFill>
                <a:srgbClr val="0000A8"/>
              </a:solidFill>
            </a:endParaRPr>
          </a:p>
        </p:txBody>
      </p:sp>
      <p:sp>
        <p:nvSpPr>
          <p:cNvPr id="42" name="TextBox 41"/>
          <p:cNvSpPr txBox="1"/>
          <p:nvPr/>
        </p:nvSpPr>
        <p:spPr>
          <a:xfrm>
            <a:off x="5153439" y="5423462"/>
            <a:ext cx="347980" cy="368300"/>
          </a:xfrm>
          <a:prstGeom prst="rect">
            <a:avLst/>
          </a:prstGeom>
          <a:noFill/>
        </p:spPr>
        <p:txBody>
          <a:bodyPr wrap="none" rtlCol="0">
            <a:spAutoFit/>
          </a:bodyPr>
          <a:lstStyle/>
          <a:p>
            <a:r>
              <a:rPr lang="en-US" sz="1800" dirty="0">
                <a:solidFill>
                  <a:srgbClr val="0000A8"/>
                </a:solidFill>
              </a:rPr>
              <a:t>D</a:t>
            </a:r>
            <a:endParaRPr lang="en-US" sz="1800" dirty="0">
              <a:solidFill>
                <a:srgbClr val="0000A8"/>
              </a:solidFill>
            </a:endParaRPr>
          </a:p>
        </p:txBody>
      </p:sp>
      <p:sp>
        <p:nvSpPr>
          <p:cNvPr id="63" name="TextBox 62"/>
          <p:cNvSpPr txBox="1"/>
          <p:nvPr/>
        </p:nvSpPr>
        <p:spPr>
          <a:xfrm>
            <a:off x="2748167" y="3569222"/>
            <a:ext cx="874642" cy="1106805"/>
          </a:xfrm>
          <a:prstGeom prst="rect">
            <a:avLst/>
          </a:prstGeom>
          <a:noFill/>
        </p:spPr>
        <p:txBody>
          <a:bodyPr wrap="square" rtlCol="0">
            <a:spAutoFit/>
          </a:bodyPr>
          <a:lstStyle/>
          <a:p>
            <a:pPr algn="ctr"/>
            <a:r>
              <a:rPr lang="en-US" sz="3300" dirty="0"/>
              <a:t>TTL</a:t>
            </a:r>
            <a:endParaRPr lang="en-US" sz="3300" dirty="0"/>
          </a:p>
        </p:txBody>
      </p:sp>
      <p:sp>
        <p:nvSpPr>
          <p:cNvPr id="58" name="Line 30"/>
          <p:cNvSpPr>
            <a:spLocks noChangeShapeType="1"/>
          </p:cNvSpPr>
          <p:nvPr/>
        </p:nvSpPr>
        <p:spPr bwMode="auto">
          <a:xfrm flipV="1">
            <a:off x="3978805" y="4206539"/>
            <a:ext cx="0" cy="279797"/>
          </a:xfrm>
          <a:prstGeom prst="line">
            <a:avLst/>
          </a:prstGeom>
          <a:noFill/>
          <a:ln w="9525">
            <a:solidFill>
              <a:srgbClr val="000000"/>
            </a:solidFill>
            <a:round/>
            <a:tailEnd type="triangle" w="med" len="me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9" name="Text Box 31"/>
          <p:cNvSpPr txBox="1">
            <a:spLocks noChangeArrowheads="1"/>
          </p:cNvSpPr>
          <p:nvPr/>
        </p:nvSpPr>
        <p:spPr bwMode="auto">
          <a:xfrm>
            <a:off x="3290624" y="4487527"/>
            <a:ext cx="1318260" cy="252730"/>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eaLnBrk="0" fontAlgn="base" hangingPunct="0">
              <a:spcBef>
                <a:spcPct val="0"/>
              </a:spcBef>
              <a:spcAft>
                <a:spcPct val="0"/>
              </a:spcAft>
              <a:defRPr/>
            </a:pPr>
            <a:r>
              <a:rPr lang="en-US" sz="1050" i="0" dirty="0">
                <a:solidFill>
                  <a:srgbClr val="000000"/>
                </a:solidFill>
                <a:latin typeface="Arial" panose="020B0604020202020204" pitchFamily="34" charset="0"/>
              </a:rPr>
              <a:t>71-65-F7-2B-08-53</a:t>
            </a:r>
            <a:endParaRPr lang="en-US" sz="1050" i="0" dirty="0">
              <a:solidFill>
                <a:srgbClr val="000000"/>
              </a:solidFill>
              <a:latin typeface="Arial" panose="020B0604020202020204" pitchFamily="34" charset="0"/>
            </a:endParaRPr>
          </a:p>
        </p:txBody>
      </p:sp>
      <p:sp>
        <p:nvSpPr>
          <p:cNvPr id="83" name="Rectangle 37"/>
          <p:cNvSpPr>
            <a:spLocks noChangeArrowheads="1"/>
          </p:cNvSpPr>
          <p:nvPr/>
        </p:nvSpPr>
        <p:spPr bwMode="auto">
          <a:xfrm rot="5400000">
            <a:off x="3875246" y="3991086"/>
            <a:ext cx="120254" cy="19169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endParaRPr>
          </a:p>
        </p:txBody>
      </p:sp>
      <p:grpSp>
        <p:nvGrpSpPr>
          <p:cNvPr id="64" name="Group 38"/>
          <p:cNvGrpSpPr/>
          <p:nvPr/>
        </p:nvGrpSpPr>
        <p:grpSpPr bwMode="auto">
          <a:xfrm>
            <a:off x="3359266" y="3806489"/>
            <a:ext cx="609600" cy="494110"/>
            <a:chOff x="-44" y="1473"/>
            <a:chExt cx="981" cy="1105"/>
          </a:xfrm>
        </p:grpSpPr>
        <p:pic>
          <p:nvPicPr>
            <p:cNvPr id="65" name="Picture 39"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p:spPr>
        </p:pic>
        <p:sp>
          <p:nvSpPr>
            <p:cNvPr id="66" name="Freeform 40"/>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90" name="Text Box 31"/>
          <p:cNvSpPr txBox="1">
            <a:spLocks noChangeArrowheads="1"/>
          </p:cNvSpPr>
          <p:nvPr/>
        </p:nvSpPr>
        <p:spPr bwMode="auto">
          <a:xfrm>
            <a:off x="3294143" y="4649453"/>
            <a:ext cx="962025" cy="252730"/>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a:defRPr/>
            </a:pPr>
            <a:r>
              <a:rPr lang="en-US" sz="1050" i="0" dirty="0">
                <a:latin typeface="Arial" panose="020B0604020202020204" pitchFamily="34" charset="0"/>
                <a:cs typeface="+mn-cs"/>
              </a:rPr>
              <a:t>137.196.7.23</a:t>
            </a:r>
            <a:endParaRPr lang="en-US" sz="1050" i="0" dirty="0">
              <a:latin typeface="Arial" panose="020B0604020202020204" pitchFamily="34" charset="0"/>
              <a:cs typeface="+mn-cs"/>
            </a:endParaRPr>
          </a:p>
        </p:txBody>
      </p:sp>
      <p:sp>
        <p:nvSpPr>
          <p:cNvPr id="3" name="TextBox 2"/>
          <p:cNvSpPr txBox="1"/>
          <p:nvPr/>
        </p:nvSpPr>
        <p:spPr>
          <a:xfrm>
            <a:off x="3955771" y="3689084"/>
            <a:ext cx="335280" cy="368300"/>
          </a:xfrm>
          <a:prstGeom prst="rect">
            <a:avLst/>
          </a:prstGeom>
          <a:noFill/>
        </p:spPr>
        <p:txBody>
          <a:bodyPr wrap="none" rtlCol="0">
            <a:spAutoFit/>
          </a:bodyPr>
          <a:lstStyle/>
          <a:p>
            <a:r>
              <a:rPr lang="en-US" sz="1800" dirty="0">
                <a:solidFill>
                  <a:srgbClr val="0000A8"/>
                </a:solidFill>
              </a:rPr>
              <a:t>A</a:t>
            </a:r>
            <a:endParaRPr lang="en-US" sz="1800" dirty="0">
              <a:solidFill>
                <a:srgbClr val="0000A8"/>
              </a:solidFill>
            </a:endParaRPr>
          </a:p>
        </p:txBody>
      </p:sp>
      <p:grpSp>
        <p:nvGrpSpPr>
          <p:cNvPr id="17" name="Group 16"/>
          <p:cNvGrpSpPr/>
          <p:nvPr/>
        </p:nvGrpSpPr>
        <p:grpSpPr>
          <a:xfrm>
            <a:off x="599440" y="3341370"/>
            <a:ext cx="3058160" cy="1029970"/>
            <a:chOff x="404194" y="2544417"/>
            <a:chExt cx="3690728" cy="1373671"/>
          </a:xfrm>
        </p:grpSpPr>
        <p:sp>
          <p:nvSpPr>
            <p:cNvPr id="16" name="Freeform 15"/>
            <p:cNvSpPr/>
            <p:nvPr/>
          </p:nvSpPr>
          <p:spPr>
            <a:xfrm>
              <a:off x="3617843" y="2842867"/>
              <a:ext cx="477079" cy="1075221"/>
            </a:xfrm>
            <a:custGeom>
              <a:avLst/>
              <a:gdLst>
                <a:gd name="connsiteX0" fmla="*/ 477079 w 477079"/>
                <a:gd name="connsiteY0" fmla="*/ 357808 h 1166191"/>
                <a:gd name="connsiteX1" fmla="*/ 0 w 477079"/>
                <a:gd name="connsiteY1" fmla="*/ 0 h 1166191"/>
                <a:gd name="connsiteX2" fmla="*/ 13253 w 477079"/>
                <a:gd name="connsiteY2" fmla="*/ 1166191 h 1166191"/>
                <a:gd name="connsiteX3" fmla="*/ 384314 w 477079"/>
                <a:gd name="connsiteY3" fmla="*/ 649356 h 1166191"/>
                <a:gd name="connsiteX0-1" fmla="*/ 477079 w 477079"/>
                <a:gd name="connsiteY0-2" fmla="*/ 357808 h 1051327"/>
                <a:gd name="connsiteX1-3" fmla="*/ 0 w 477079"/>
                <a:gd name="connsiteY1-4" fmla="*/ 0 h 1051327"/>
                <a:gd name="connsiteX2-5" fmla="*/ 13253 w 477079"/>
                <a:gd name="connsiteY2-6" fmla="*/ 1051327 h 1051327"/>
                <a:gd name="connsiteX3-7" fmla="*/ 384314 w 477079"/>
                <a:gd name="connsiteY3-8" fmla="*/ 649356 h 1051327"/>
              </a:gdLst>
              <a:ahLst/>
              <a:cxnLst>
                <a:cxn ang="0">
                  <a:pos x="connsiteX0-1" y="connsiteY0-2"/>
                </a:cxn>
                <a:cxn ang="0">
                  <a:pos x="connsiteX1-3" y="connsiteY1-4"/>
                </a:cxn>
                <a:cxn ang="0">
                  <a:pos x="connsiteX2-5" y="connsiteY2-6"/>
                </a:cxn>
                <a:cxn ang="0">
                  <a:pos x="connsiteX3-7" y="connsiteY3-8"/>
                </a:cxn>
              </a:cxnLst>
              <a:rect l="l" t="t" r="r" b="b"/>
              <a:pathLst>
                <a:path w="477079" h="1051327">
                  <a:moveTo>
                    <a:pt x="477079" y="357808"/>
                  </a:moveTo>
                  <a:lnTo>
                    <a:pt x="0" y="0"/>
                  </a:lnTo>
                  <a:lnTo>
                    <a:pt x="13253" y="1051327"/>
                  </a:lnTo>
                  <a:lnTo>
                    <a:pt x="384314" y="649356"/>
                  </a:lnTo>
                </a:path>
              </a:pathLst>
            </a:custGeom>
            <a:gradFill>
              <a:gsLst>
                <a:gs pos="0">
                  <a:schemeClr val="bg1"/>
                </a:gs>
                <a:gs pos="99000">
                  <a:schemeClr val="bg1">
                    <a:lumMod val="7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00"/>
            </a:p>
          </p:txBody>
        </p:sp>
        <p:grpSp>
          <p:nvGrpSpPr>
            <p:cNvPr id="15" name="Group 14"/>
            <p:cNvGrpSpPr/>
            <p:nvPr/>
          </p:nvGrpSpPr>
          <p:grpSpPr>
            <a:xfrm>
              <a:off x="404194" y="2544417"/>
              <a:ext cx="3379301" cy="1368152"/>
              <a:chOff x="404194" y="2544417"/>
              <a:chExt cx="3379301" cy="1368152"/>
            </a:xfrm>
          </p:grpSpPr>
          <p:sp>
            <p:nvSpPr>
              <p:cNvPr id="6" name="Rectangle 5"/>
              <p:cNvSpPr/>
              <p:nvPr/>
            </p:nvSpPr>
            <p:spPr>
              <a:xfrm>
                <a:off x="450575" y="2849217"/>
                <a:ext cx="3180521" cy="106017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00"/>
              </a:p>
            </p:txBody>
          </p:sp>
          <p:sp>
            <p:nvSpPr>
              <p:cNvPr id="5" name="TextBox 4"/>
              <p:cNvSpPr txBox="1"/>
              <p:nvPr/>
            </p:nvSpPr>
            <p:spPr>
              <a:xfrm>
                <a:off x="530088" y="2544417"/>
                <a:ext cx="2796208" cy="367554"/>
              </a:xfrm>
              <a:prstGeom prst="rect">
                <a:avLst/>
              </a:prstGeom>
              <a:noFill/>
            </p:spPr>
            <p:txBody>
              <a:bodyPr wrap="square" rtlCol="0">
                <a:spAutoFit/>
              </a:bodyPr>
              <a:lstStyle/>
              <a:p>
                <a:pPr algn="ctr"/>
                <a:r>
                  <a:rPr lang="en-US" sz="1200" dirty="0"/>
                  <a:t>ARP table in </a:t>
                </a:r>
                <a:r>
                  <a:rPr lang="en-US" sz="1200" dirty="0">
                    <a:solidFill>
                      <a:srgbClr val="0000A8"/>
                    </a:solidFill>
                  </a:rPr>
                  <a:t>A</a:t>
                </a:r>
                <a:endParaRPr lang="en-US" sz="1200" dirty="0">
                  <a:solidFill>
                    <a:srgbClr val="0000A8"/>
                  </a:solidFill>
                </a:endParaRPr>
              </a:p>
            </p:txBody>
          </p:sp>
          <p:cxnSp>
            <p:nvCxnSpPr>
              <p:cNvPr id="8" name="Straight Connector 7"/>
              <p:cNvCxnSpPr/>
              <p:nvPr/>
            </p:nvCxnSpPr>
            <p:spPr>
              <a:xfrm>
                <a:off x="437324" y="3173896"/>
                <a:ext cx="318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404194" y="2829339"/>
                <a:ext cx="934277" cy="614002"/>
              </a:xfrm>
              <a:prstGeom prst="rect">
                <a:avLst/>
              </a:prstGeom>
              <a:noFill/>
            </p:spPr>
            <p:txBody>
              <a:bodyPr wrap="square" rtlCol="0">
                <a:spAutoFit/>
              </a:bodyPr>
              <a:lstStyle/>
              <a:p>
                <a:pPr algn="ctr"/>
                <a:r>
                  <a:rPr lang="en-US" sz="1200" dirty="0"/>
                  <a:t>IP </a:t>
                </a:r>
                <a:r>
                  <a:rPr lang="en-US" sz="1200" dirty="0" err="1"/>
                  <a:t>addr</a:t>
                </a:r>
                <a:endParaRPr lang="en-US" sz="1200" dirty="0" err="1"/>
              </a:p>
            </p:txBody>
          </p:sp>
          <p:sp>
            <p:nvSpPr>
              <p:cNvPr id="62" name="TextBox 61"/>
              <p:cNvSpPr txBox="1"/>
              <p:nvPr/>
            </p:nvSpPr>
            <p:spPr>
              <a:xfrm>
                <a:off x="1616766" y="2849217"/>
                <a:ext cx="1166189" cy="614002"/>
              </a:xfrm>
              <a:prstGeom prst="rect">
                <a:avLst/>
              </a:prstGeom>
              <a:noFill/>
            </p:spPr>
            <p:txBody>
              <a:bodyPr wrap="square" rtlCol="0">
                <a:spAutoFit/>
              </a:bodyPr>
              <a:lstStyle/>
              <a:p>
                <a:pPr algn="ctr"/>
                <a:r>
                  <a:rPr lang="en-US" sz="1200" dirty="0"/>
                  <a:t>MAC </a:t>
                </a:r>
                <a:r>
                  <a:rPr lang="en-US" sz="1200" dirty="0" err="1"/>
                  <a:t>addr</a:t>
                </a:r>
                <a:endParaRPr lang="en-US" sz="1200" dirty="0" err="1"/>
              </a:p>
            </p:txBody>
          </p:sp>
          <p:cxnSp>
            <p:nvCxnSpPr>
              <p:cNvPr id="13" name="Straight Connector 12"/>
              <p:cNvCxnSpPr/>
              <p:nvPr/>
            </p:nvCxnSpPr>
            <p:spPr>
              <a:xfrm>
                <a:off x="1325218" y="2849218"/>
                <a:ext cx="0" cy="10633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3240152" y="2848944"/>
                <a:ext cx="0" cy="10604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4505" y="2855842"/>
                <a:ext cx="708990" cy="367554"/>
              </a:xfrm>
              <a:prstGeom prst="rect">
                <a:avLst/>
              </a:prstGeom>
              <a:noFill/>
            </p:spPr>
            <p:txBody>
              <a:bodyPr wrap="square" rtlCol="0">
                <a:spAutoFit/>
              </a:bodyPr>
              <a:lstStyle/>
              <a:p>
                <a:pPr algn="ctr"/>
                <a:r>
                  <a:rPr lang="en-US" sz="1200" dirty="0"/>
                  <a:t>TTL</a:t>
                </a:r>
                <a:endParaRPr lang="en-US" sz="1200" dirty="0"/>
              </a:p>
            </p:txBody>
          </p:sp>
        </p:grpSp>
      </p:grpSp>
      <p:sp>
        <p:nvSpPr>
          <p:cNvPr id="68" name="Rectangle 3"/>
          <p:cNvSpPr txBox="1">
            <a:spLocks noChangeArrowheads="1"/>
          </p:cNvSpPr>
          <p:nvPr/>
        </p:nvSpPr>
        <p:spPr>
          <a:xfrm>
            <a:off x="787314" y="1766008"/>
            <a:ext cx="7551617" cy="710180"/>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sz="2100" dirty="0"/>
              <a:t>example: A wants to send datagram to B</a:t>
            </a:r>
            <a:endParaRPr lang="en-US" sz="2100" dirty="0"/>
          </a:p>
          <a:p>
            <a:pPr marL="352425" lvl="1" indent="-234950">
              <a:defRPr/>
            </a:pPr>
            <a:r>
              <a:rPr lang="en-US" sz="1500" dirty="0"/>
              <a:t>B</a:t>
            </a:r>
            <a:r>
              <a:rPr lang="ja-JP" altLang="en-US" sz="1500"/>
              <a:t>’</a:t>
            </a:r>
            <a:r>
              <a:rPr lang="en-US" sz="1500" dirty="0"/>
              <a:t>s MAC address not in A</a:t>
            </a:r>
            <a:r>
              <a:rPr lang="en-US" altLang="ja-JP" sz="1500" dirty="0"/>
              <a:t>’</a:t>
            </a:r>
            <a:r>
              <a:rPr lang="en-US" sz="1500" dirty="0"/>
              <a:t>s ARP table, so A uses ARP to find B’s MAC address</a:t>
            </a:r>
            <a:endParaRPr lang="en-US" sz="1800" dirty="0"/>
          </a:p>
        </p:txBody>
      </p:sp>
      <p:grpSp>
        <p:nvGrpSpPr>
          <p:cNvPr id="24" name="Group 23"/>
          <p:cNvGrpSpPr/>
          <p:nvPr/>
        </p:nvGrpSpPr>
        <p:grpSpPr>
          <a:xfrm>
            <a:off x="858492" y="4864227"/>
            <a:ext cx="3166856" cy="598805"/>
            <a:chOff x="689113" y="2308977"/>
            <a:chExt cx="4222474" cy="798407"/>
          </a:xfrm>
        </p:grpSpPr>
        <p:sp>
          <p:nvSpPr>
            <p:cNvPr id="18" name="TextBox 17"/>
            <p:cNvSpPr txBox="1"/>
            <p:nvPr/>
          </p:nvSpPr>
          <p:spPr>
            <a:xfrm>
              <a:off x="1007166" y="2308977"/>
              <a:ext cx="3904421" cy="798407"/>
            </a:xfrm>
            <a:prstGeom prst="rect">
              <a:avLst/>
            </a:prstGeom>
            <a:noFill/>
          </p:spPr>
          <p:txBody>
            <a:bodyPr wrap="square" rtlCol="0">
              <a:spAutoFit/>
            </a:bodyPr>
            <a:lstStyle/>
            <a:p>
              <a:pPr marL="234950">
                <a:defRPr/>
              </a:pPr>
              <a:r>
                <a:rPr lang="en-US" sz="1800" dirty="0">
                  <a:solidFill>
                    <a:srgbClr val="0000A8"/>
                  </a:solidFill>
                </a:rPr>
                <a:t>A</a:t>
              </a:r>
              <a:r>
                <a:rPr lang="en-US" sz="1500" dirty="0"/>
                <a:t> receives B’s reply, adds B entry into its local ARP table</a:t>
              </a:r>
              <a:endParaRPr lang="en-US" sz="1500" dirty="0"/>
            </a:p>
          </p:txBody>
        </p:sp>
        <p:grpSp>
          <p:nvGrpSpPr>
            <p:cNvPr id="23" name="Group 22"/>
            <p:cNvGrpSpPr/>
            <p:nvPr/>
          </p:nvGrpSpPr>
          <p:grpSpPr>
            <a:xfrm>
              <a:off x="689113" y="2438399"/>
              <a:ext cx="439677" cy="491067"/>
              <a:chOff x="2292626" y="5618921"/>
              <a:chExt cx="439677" cy="491067"/>
            </a:xfrm>
          </p:grpSpPr>
          <p:sp>
            <p:nvSpPr>
              <p:cNvPr id="21" name="Oval 20"/>
              <p:cNvSpPr/>
              <p:nvPr/>
            </p:nvSpPr>
            <p:spPr>
              <a:xfrm>
                <a:off x="2292626" y="5645426"/>
                <a:ext cx="410817" cy="410817"/>
              </a:xfrm>
              <a:prstGeom prst="ellipse">
                <a:avLst/>
              </a:prstGeom>
              <a:solidFill>
                <a:schemeClr val="bg1"/>
              </a:solidFill>
              <a:ln w="2540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00"/>
              </a:p>
            </p:txBody>
          </p:sp>
          <p:sp>
            <p:nvSpPr>
              <p:cNvPr id="22" name="TextBox 21"/>
              <p:cNvSpPr txBox="1"/>
              <p:nvPr/>
            </p:nvSpPr>
            <p:spPr>
              <a:xfrm>
                <a:off x="2319130" y="5618921"/>
                <a:ext cx="413173" cy="491067"/>
              </a:xfrm>
              <a:prstGeom prst="rect">
                <a:avLst/>
              </a:prstGeom>
              <a:noFill/>
            </p:spPr>
            <p:txBody>
              <a:bodyPr wrap="none" rtlCol="0">
                <a:spAutoFit/>
              </a:bodyPr>
              <a:lstStyle/>
              <a:p>
                <a:r>
                  <a:rPr lang="en-US" sz="1800" dirty="0"/>
                  <a:t>3</a:t>
                </a:r>
                <a:endParaRPr lang="en-US" sz="1800" dirty="0"/>
              </a:p>
            </p:txBody>
          </p:sp>
        </p:grpSp>
      </p:grpSp>
      <p:grpSp>
        <p:nvGrpSpPr>
          <p:cNvPr id="4" name="Group 3"/>
          <p:cNvGrpSpPr/>
          <p:nvPr/>
        </p:nvGrpSpPr>
        <p:grpSpPr>
          <a:xfrm>
            <a:off x="4025348" y="3835462"/>
            <a:ext cx="1228154" cy="556289"/>
            <a:chOff x="5367131" y="3866019"/>
            <a:chExt cx="1637539" cy="741718"/>
          </a:xfrm>
        </p:grpSpPr>
        <p:sp>
          <p:nvSpPr>
            <p:cNvPr id="35" name="Right Arrow 34"/>
            <p:cNvSpPr/>
            <p:nvPr/>
          </p:nvSpPr>
          <p:spPr>
            <a:xfrm rot="10800000">
              <a:off x="5367131" y="4187685"/>
              <a:ext cx="1060173" cy="172279"/>
            </a:xfrm>
            <a:prstGeom prst="rightArrow">
              <a:avLst/>
            </a:prstGeom>
            <a:gradFill>
              <a:gsLst>
                <a:gs pos="49500">
                  <a:schemeClr val="accent1">
                    <a:lumMod val="40000"/>
                    <a:lumOff val="60000"/>
                  </a:schemeClr>
                </a:gs>
                <a:gs pos="0">
                  <a:schemeClr val="bg1">
                    <a:alpha val="68000"/>
                  </a:schemeClr>
                </a:gs>
                <a:gs pos="98000">
                  <a:srgbClr val="0000A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00"/>
            </a:p>
          </p:txBody>
        </p:sp>
        <p:grpSp>
          <p:nvGrpSpPr>
            <p:cNvPr id="95" name="Group 201"/>
            <p:cNvGrpSpPr/>
            <p:nvPr/>
          </p:nvGrpSpPr>
          <p:grpSpPr bwMode="auto">
            <a:xfrm>
              <a:off x="6417064" y="3866019"/>
              <a:ext cx="587606" cy="741718"/>
              <a:chOff x="375561" y="297711"/>
              <a:chExt cx="1252683" cy="2138362"/>
            </a:xfrm>
          </p:grpSpPr>
          <p:sp>
            <p:nvSpPr>
              <p:cNvPr id="96" name="Freeform 95"/>
              <p:cNvSpPr/>
              <p:nvPr/>
            </p:nvSpPr>
            <p:spPr>
              <a:xfrm>
                <a:off x="375561" y="297711"/>
                <a:ext cx="971072" cy="2138362"/>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787" h="2138362">
                    <a:moveTo>
                      <a:pt x="0" y="0"/>
                    </a:moveTo>
                    <a:lnTo>
                      <a:pt x="0" y="1190625"/>
                    </a:lnTo>
                    <a:lnTo>
                      <a:pt x="966787" y="2138362"/>
                    </a:lnTo>
                    <a:cubicBezTo>
                      <a:pt x="965200" y="1673225"/>
                      <a:pt x="963612" y="1208087"/>
                      <a:pt x="962025" y="742950"/>
                    </a:cubicBez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3300" dirty="0"/>
              </a:p>
            </p:txBody>
          </p:sp>
          <p:sp>
            <p:nvSpPr>
              <p:cNvPr id="97" name="Freeform 96"/>
              <p:cNvSpPr/>
              <p:nvPr/>
            </p:nvSpPr>
            <p:spPr>
              <a:xfrm>
                <a:off x="375561" y="309724"/>
                <a:ext cx="1247826" cy="768849"/>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1" fmla="*/ 928688 w 1895475"/>
                  <a:gd name="connsiteY0-2" fmla="*/ 0 h 2138362"/>
                  <a:gd name="connsiteX1-3" fmla="*/ 0 w 1895475"/>
                  <a:gd name="connsiteY1-4" fmla="*/ 461963 h 2138362"/>
                  <a:gd name="connsiteX2-5" fmla="*/ 1895475 w 1895475"/>
                  <a:gd name="connsiteY2-6" fmla="*/ 2138362 h 2138362"/>
                  <a:gd name="connsiteX3-7" fmla="*/ 1890713 w 1895475"/>
                  <a:gd name="connsiteY3-8" fmla="*/ 742950 h 2138362"/>
                  <a:gd name="connsiteX4-9" fmla="*/ 928688 w 1895475"/>
                  <a:gd name="connsiteY4-10" fmla="*/ 0 h 2138362"/>
                  <a:gd name="connsiteX0-11" fmla="*/ 247650 w 1895475"/>
                  <a:gd name="connsiteY0-12" fmla="*/ 0 h 1738312"/>
                  <a:gd name="connsiteX1-13" fmla="*/ 0 w 1895475"/>
                  <a:gd name="connsiteY1-14" fmla="*/ 61913 h 1738312"/>
                  <a:gd name="connsiteX2-15" fmla="*/ 1895475 w 1895475"/>
                  <a:gd name="connsiteY2-16" fmla="*/ 1738312 h 1738312"/>
                  <a:gd name="connsiteX3-17" fmla="*/ 1890713 w 1895475"/>
                  <a:gd name="connsiteY3-18" fmla="*/ 342900 h 1738312"/>
                  <a:gd name="connsiteX4-19" fmla="*/ 247650 w 1895475"/>
                  <a:gd name="connsiteY4-20" fmla="*/ 0 h 1738312"/>
                  <a:gd name="connsiteX0-21" fmla="*/ 247650 w 1895475"/>
                  <a:gd name="connsiteY0-22" fmla="*/ 0 h 1738312"/>
                  <a:gd name="connsiteX1-23" fmla="*/ 0 w 1895475"/>
                  <a:gd name="connsiteY1-24" fmla="*/ 61913 h 1738312"/>
                  <a:gd name="connsiteX2-25" fmla="*/ 1895475 w 1895475"/>
                  <a:gd name="connsiteY2-26" fmla="*/ 1738312 h 1738312"/>
                  <a:gd name="connsiteX3-27" fmla="*/ 1143000 w 1895475"/>
                  <a:gd name="connsiteY3-28" fmla="*/ 776288 h 1738312"/>
                  <a:gd name="connsiteX4-29" fmla="*/ 247650 w 1895475"/>
                  <a:gd name="connsiteY4-30" fmla="*/ 0 h 1738312"/>
                  <a:gd name="connsiteX0-31" fmla="*/ 247650 w 1895475"/>
                  <a:gd name="connsiteY0-32" fmla="*/ 0 h 1738312"/>
                  <a:gd name="connsiteX1-33" fmla="*/ 0 w 1895475"/>
                  <a:gd name="connsiteY1-34" fmla="*/ 61913 h 1738312"/>
                  <a:gd name="connsiteX2-35" fmla="*/ 1895475 w 1895475"/>
                  <a:gd name="connsiteY2-36" fmla="*/ 1738312 h 1738312"/>
                  <a:gd name="connsiteX3-37" fmla="*/ 1143000 w 1895475"/>
                  <a:gd name="connsiteY3-38" fmla="*/ 776288 h 1738312"/>
                  <a:gd name="connsiteX4-39" fmla="*/ 247650 w 1895475"/>
                  <a:gd name="connsiteY4-40" fmla="*/ 0 h 1738312"/>
                  <a:gd name="connsiteX0-41" fmla="*/ 247650 w 1895475"/>
                  <a:gd name="connsiteY0-42" fmla="*/ 0 h 1738312"/>
                  <a:gd name="connsiteX1-43" fmla="*/ 0 w 1895475"/>
                  <a:gd name="connsiteY1-44" fmla="*/ 61913 h 1738312"/>
                  <a:gd name="connsiteX2-45" fmla="*/ 1895475 w 1895475"/>
                  <a:gd name="connsiteY2-46" fmla="*/ 1738312 h 1738312"/>
                  <a:gd name="connsiteX3-47" fmla="*/ 1238250 w 1895475"/>
                  <a:gd name="connsiteY3-48" fmla="*/ 814388 h 1738312"/>
                  <a:gd name="connsiteX4-49" fmla="*/ 247650 w 1895475"/>
                  <a:gd name="connsiteY4-50" fmla="*/ 0 h 1738312"/>
                  <a:gd name="connsiteX0-51" fmla="*/ 247650 w 1895475"/>
                  <a:gd name="connsiteY0-52" fmla="*/ 0 h 1738312"/>
                  <a:gd name="connsiteX1-53" fmla="*/ 0 w 1895475"/>
                  <a:gd name="connsiteY1-54" fmla="*/ 61913 h 1738312"/>
                  <a:gd name="connsiteX2-55" fmla="*/ 1895475 w 1895475"/>
                  <a:gd name="connsiteY2-56" fmla="*/ 1738312 h 1738312"/>
                  <a:gd name="connsiteX3-57" fmla="*/ 1238250 w 1895475"/>
                  <a:gd name="connsiteY3-58" fmla="*/ 814388 h 1738312"/>
                  <a:gd name="connsiteX4-59" fmla="*/ 247650 w 1895475"/>
                  <a:gd name="connsiteY4-60" fmla="*/ 0 h 1738312"/>
                  <a:gd name="connsiteX0-61" fmla="*/ 247650 w 1238250"/>
                  <a:gd name="connsiteY0-62" fmla="*/ 0 h 862012"/>
                  <a:gd name="connsiteX1-63" fmla="*/ 0 w 1238250"/>
                  <a:gd name="connsiteY1-64" fmla="*/ 61913 h 862012"/>
                  <a:gd name="connsiteX2-65" fmla="*/ 947738 w 1238250"/>
                  <a:gd name="connsiteY2-66" fmla="*/ 862012 h 862012"/>
                  <a:gd name="connsiteX3-67" fmla="*/ 1238250 w 1238250"/>
                  <a:gd name="connsiteY3-68" fmla="*/ 814388 h 862012"/>
                  <a:gd name="connsiteX4-69" fmla="*/ 247650 w 1238250"/>
                  <a:gd name="connsiteY4-70" fmla="*/ 0 h 862012"/>
                  <a:gd name="connsiteX0-71" fmla="*/ 247650 w 1238250"/>
                  <a:gd name="connsiteY0-72" fmla="*/ 0 h 823912"/>
                  <a:gd name="connsiteX1-73" fmla="*/ 0 w 1238250"/>
                  <a:gd name="connsiteY1-74" fmla="*/ 61913 h 823912"/>
                  <a:gd name="connsiteX2-75" fmla="*/ 952500 w 1238250"/>
                  <a:gd name="connsiteY2-76" fmla="*/ 823912 h 823912"/>
                  <a:gd name="connsiteX3-77" fmla="*/ 1238250 w 1238250"/>
                  <a:gd name="connsiteY3-78" fmla="*/ 814388 h 823912"/>
                  <a:gd name="connsiteX4-79" fmla="*/ 247650 w 1238250"/>
                  <a:gd name="connsiteY4-80" fmla="*/ 0 h 823912"/>
                  <a:gd name="connsiteX0-81" fmla="*/ 247650 w 1238250"/>
                  <a:gd name="connsiteY0-82" fmla="*/ 0 h 823912"/>
                  <a:gd name="connsiteX1-83" fmla="*/ 0 w 1238250"/>
                  <a:gd name="connsiteY1-84" fmla="*/ 61913 h 823912"/>
                  <a:gd name="connsiteX2-85" fmla="*/ 952500 w 1238250"/>
                  <a:gd name="connsiteY2-86" fmla="*/ 823912 h 823912"/>
                  <a:gd name="connsiteX3-87" fmla="*/ 1238250 w 1238250"/>
                  <a:gd name="connsiteY3-88" fmla="*/ 814388 h 823912"/>
                  <a:gd name="connsiteX4-89" fmla="*/ 247650 w 1238250"/>
                  <a:gd name="connsiteY4-90" fmla="*/ 0 h 823912"/>
                  <a:gd name="connsiteX0-91" fmla="*/ 233363 w 1238250"/>
                  <a:gd name="connsiteY0-92" fmla="*/ 0 h 766762"/>
                  <a:gd name="connsiteX1-93" fmla="*/ 0 w 1238250"/>
                  <a:gd name="connsiteY1-94" fmla="*/ 4763 h 766762"/>
                  <a:gd name="connsiteX2-95" fmla="*/ 952500 w 1238250"/>
                  <a:gd name="connsiteY2-96" fmla="*/ 766762 h 766762"/>
                  <a:gd name="connsiteX3-97" fmla="*/ 1238250 w 1238250"/>
                  <a:gd name="connsiteY3-98" fmla="*/ 757238 h 766762"/>
                  <a:gd name="connsiteX4-99" fmla="*/ 233363 w 1238250"/>
                  <a:gd name="connsiteY4-100" fmla="*/ 0 h 766762"/>
                  <a:gd name="connsiteX0-101" fmla="*/ 233363 w 1238250"/>
                  <a:gd name="connsiteY0-102" fmla="*/ 0 h 773376"/>
                  <a:gd name="connsiteX1-103" fmla="*/ 0 w 1238250"/>
                  <a:gd name="connsiteY1-104" fmla="*/ 4763 h 773376"/>
                  <a:gd name="connsiteX2-105" fmla="*/ 952500 w 1238250"/>
                  <a:gd name="connsiteY2-106" fmla="*/ 766762 h 773376"/>
                  <a:gd name="connsiteX3-107" fmla="*/ 1238250 w 1238250"/>
                  <a:gd name="connsiteY3-108" fmla="*/ 771525 h 773376"/>
                  <a:gd name="connsiteX4-109" fmla="*/ 233363 w 1238250"/>
                  <a:gd name="connsiteY4-110" fmla="*/ 0 h 773376"/>
                  <a:gd name="connsiteX0-111" fmla="*/ 233363 w 1238250"/>
                  <a:gd name="connsiteY0-112" fmla="*/ 0 h 766762"/>
                  <a:gd name="connsiteX1-113" fmla="*/ 0 w 1238250"/>
                  <a:gd name="connsiteY1-114" fmla="*/ 4763 h 766762"/>
                  <a:gd name="connsiteX2-115" fmla="*/ 952500 w 1238250"/>
                  <a:gd name="connsiteY2-116" fmla="*/ 766762 h 766762"/>
                  <a:gd name="connsiteX3-117" fmla="*/ 1238250 w 1238250"/>
                  <a:gd name="connsiteY3-118" fmla="*/ 757236 h 766762"/>
                  <a:gd name="connsiteX4-119" fmla="*/ 233363 w 1238250"/>
                  <a:gd name="connsiteY4-120" fmla="*/ 0 h 766762"/>
                  <a:gd name="connsiteX0-121" fmla="*/ 233363 w 1238250"/>
                  <a:gd name="connsiteY0-122" fmla="*/ 0 h 773375"/>
                  <a:gd name="connsiteX1-123" fmla="*/ 0 w 1238250"/>
                  <a:gd name="connsiteY1-124" fmla="*/ 4763 h 773375"/>
                  <a:gd name="connsiteX2-125" fmla="*/ 952500 w 1238250"/>
                  <a:gd name="connsiteY2-126" fmla="*/ 766762 h 773375"/>
                  <a:gd name="connsiteX3-127" fmla="*/ 1238250 w 1238250"/>
                  <a:gd name="connsiteY3-128" fmla="*/ 771523 h 773375"/>
                  <a:gd name="connsiteX4-129" fmla="*/ 233363 w 1238250"/>
                  <a:gd name="connsiteY4-130" fmla="*/ 0 h 773375"/>
                  <a:gd name="connsiteX0-131" fmla="*/ 233363 w 1238250"/>
                  <a:gd name="connsiteY0-132" fmla="*/ 0 h 771523"/>
                  <a:gd name="connsiteX1-133" fmla="*/ 0 w 1238250"/>
                  <a:gd name="connsiteY1-134" fmla="*/ 4763 h 771523"/>
                  <a:gd name="connsiteX2-135" fmla="*/ 952500 w 1238250"/>
                  <a:gd name="connsiteY2-136" fmla="*/ 766762 h 771523"/>
                  <a:gd name="connsiteX3-137" fmla="*/ 1238250 w 1238250"/>
                  <a:gd name="connsiteY3-138" fmla="*/ 771523 h 771523"/>
                  <a:gd name="connsiteX4-139" fmla="*/ 233363 w 1238250"/>
                  <a:gd name="connsiteY4-140" fmla="*/ 0 h 771523"/>
                  <a:gd name="connsiteX0-141" fmla="*/ 233363 w 1238250"/>
                  <a:gd name="connsiteY0-142" fmla="*/ 0 h 771523"/>
                  <a:gd name="connsiteX1-143" fmla="*/ 0 w 1238250"/>
                  <a:gd name="connsiteY1-144" fmla="*/ 23466 h 771523"/>
                  <a:gd name="connsiteX2-145" fmla="*/ 952500 w 1238250"/>
                  <a:gd name="connsiteY2-146" fmla="*/ 766762 h 771523"/>
                  <a:gd name="connsiteX3-147" fmla="*/ 1238250 w 1238250"/>
                  <a:gd name="connsiteY3-148" fmla="*/ 771523 h 771523"/>
                  <a:gd name="connsiteX4-149" fmla="*/ 233363 w 1238250"/>
                  <a:gd name="connsiteY4-150" fmla="*/ 0 h 771523"/>
                  <a:gd name="connsiteX0-151" fmla="*/ 233363 w 1238250"/>
                  <a:gd name="connsiteY0-152" fmla="*/ 0 h 757496"/>
                  <a:gd name="connsiteX1-153" fmla="*/ 0 w 1238250"/>
                  <a:gd name="connsiteY1-154" fmla="*/ 9439 h 757496"/>
                  <a:gd name="connsiteX2-155" fmla="*/ 952500 w 1238250"/>
                  <a:gd name="connsiteY2-156" fmla="*/ 752735 h 757496"/>
                  <a:gd name="connsiteX3-157" fmla="*/ 1238250 w 1238250"/>
                  <a:gd name="connsiteY3-158" fmla="*/ 757496 h 757496"/>
                  <a:gd name="connsiteX4-159" fmla="*/ 233363 w 1238250"/>
                  <a:gd name="connsiteY4-160" fmla="*/ 0 h 757496"/>
                  <a:gd name="connsiteX0-161" fmla="*/ 233363 w 1238250"/>
                  <a:gd name="connsiteY0-162" fmla="*/ 0 h 757496"/>
                  <a:gd name="connsiteX1-163" fmla="*/ 0 w 1238250"/>
                  <a:gd name="connsiteY1-164" fmla="*/ 9439 h 757496"/>
                  <a:gd name="connsiteX2-165" fmla="*/ 952500 w 1238250"/>
                  <a:gd name="connsiteY2-166" fmla="*/ 752735 h 757496"/>
                  <a:gd name="connsiteX3-167" fmla="*/ 1238250 w 1238250"/>
                  <a:gd name="connsiteY3-168" fmla="*/ 757496 h 757496"/>
                  <a:gd name="connsiteX4-169" fmla="*/ 233363 w 1238250"/>
                  <a:gd name="connsiteY4-170" fmla="*/ 0 h 757496"/>
                  <a:gd name="connsiteX0-171" fmla="*/ 243561 w 1248448"/>
                  <a:gd name="connsiteY0-172" fmla="*/ 573 h 758069"/>
                  <a:gd name="connsiteX1-173" fmla="*/ 0 w 1248448"/>
                  <a:gd name="connsiteY1-174" fmla="*/ 0 h 758069"/>
                  <a:gd name="connsiteX2-175" fmla="*/ 962698 w 1248448"/>
                  <a:gd name="connsiteY2-176" fmla="*/ 753308 h 758069"/>
                  <a:gd name="connsiteX3-177" fmla="*/ 1248448 w 1248448"/>
                  <a:gd name="connsiteY3-178" fmla="*/ 758069 h 758069"/>
                  <a:gd name="connsiteX4-179" fmla="*/ 243561 w 1248448"/>
                  <a:gd name="connsiteY4-180" fmla="*/ 573 h 758069"/>
                  <a:gd name="connsiteX0-181" fmla="*/ 243561 w 1248448"/>
                  <a:gd name="connsiteY0-182" fmla="*/ 573 h 758069"/>
                  <a:gd name="connsiteX1-183" fmla="*/ 0 w 1248448"/>
                  <a:gd name="connsiteY1-184" fmla="*/ 0 h 758069"/>
                  <a:gd name="connsiteX2-185" fmla="*/ 962698 w 1248448"/>
                  <a:gd name="connsiteY2-186" fmla="*/ 753308 h 758069"/>
                  <a:gd name="connsiteX3-187" fmla="*/ 1248448 w 1248448"/>
                  <a:gd name="connsiteY3-188" fmla="*/ 758069 h 758069"/>
                  <a:gd name="connsiteX4-189" fmla="*/ 243561 w 1248448"/>
                  <a:gd name="connsiteY4-190" fmla="*/ 573 h 75806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48448" h="758069">
                    <a:moveTo>
                      <a:pt x="243561" y="573"/>
                    </a:moveTo>
                    <a:cubicBezTo>
                      <a:pt x="162374" y="382"/>
                      <a:pt x="235530" y="6639"/>
                      <a:pt x="0" y="0"/>
                    </a:cubicBezTo>
                    <a:lnTo>
                      <a:pt x="962698" y="753308"/>
                    </a:lnTo>
                    <a:cubicBezTo>
                      <a:pt x="1114838" y="758721"/>
                      <a:pt x="1045247" y="751718"/>
                      <a:pt x="1248448" y="758069"/>
                    </a:cubicBezTo>
                    <a:lnTo>
                      <a:pt x="243561" y="573"/>
                    </a:lnTo>
                    <a:close/>
                  </a:path>
                </a:pathLst>
              </a:cu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3300" dirty="0"/>
              </a:p>
            </p:txBody>
          </p:sp>
          <p:sp>
            <p:nvSpPr>
              <p:cNvPr id="98" name="Rectangle 97"/>
              <p:cNvSpPr/>
              <p:nvPr/>
            </p:nvSpPr>
            <p:spPr>
              <a:xfrm>
                <a:off x="1332065" y="1066560"/>
                <a:ext cx="296179" cy="136350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3300" dirty="0">
                  <a:solidFill>
                    <a:srgbClr val="FFFFFF"/>
                  </a:solidFill>
                  <a:ea typeface="MS PGothic" panose="020B0600070205080204" pitchFamily="34" charset="-128"/>
                  <a:cs typeface="MS PGothic" panose="020B0600070205080204" pitchFamily="34" charset="-128"/>
                </a:endParaRPr>
              </a:p>
            </p:txBody>
          </p:sp>
        </p:grpSp>
      </p:grpSp>
      <p:grpSp>
        <p:nvGrpSpPr>
          <p:cNvPr id="7" name="Group 6"/>
          <p:cNvGrpSpPr/>
          <p:nvPr/>
        </p:nvGrpSpPr>
        <p:grpSpPr>
          <a:xfrm>
            <a:off x="539400" y="3799658"/>
            <a:ext cx="2816082" cy="414020"/>
            <a:chOff x="719200" y="3818281"/>
            <a:chExt cx="3754776" cy="552027"/>
          </a:xfrm>
        </p:grpSpPr>
        <p:sp>
          <p:nvSpPr>
            <p:cNvPr id="73" name="Text Box 36"/>
            <p:cNvSpPr txBox="1">
              <a:spLocks noChangeArrowheads="1"/>
            </p:cNvSpPr>
            <p:nvPr/>
          </p:nvSpPr>
          <p:spPr bwMode="auto">
            <a:xfrm>
              <a:off x="719200" y="3818281"/>
              <a:ext cx="1497753" cy="552027"/>
            </a:xfrm>
            <a:prstGeom prst="rect">
              <a:avLst/>
            </a:prstGeom>
            <a:noFill/>
            <a:ln>
              <a:noFill/>
            </a:ln>
            <a:effectLst/>
          </p:spPr>
          <p:txBody>
            <a:bodyPr wrap="squar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a:defRPr/>
              </a:pPr>
              <a:r>
                <a:rPr lang="en-US" sz="1050" i="0" dirty="0">
                  <a:latin typeface="Arial" panose="020B0604020202020204" pitchFamily="34" charset="0"/>
                  <a:cs typeface="+mn-cs"/>
                </a:rPr>
                <a:t>137.196.</a:t>
              </a:r>
              <a:endParaRPr lang="en-US" sz="1050" i="0" dirty="0">
                <a:latin typeface="Arial" panose="020B0604020202020204" pitchFamily="34" charset="0"/>
                <a:cs typeface="+mn-cs"/>
              </a:endParaRPr>
            </a:p>
            <a:p>
              <a:pPr>
                <a:defRPr/>
              </a:pPr>
              <a:r>
                <a:rPr lang="en-US" sz="1050" i="0" dirty="0">
                  <a:latin typeface="Arial" panose="020B0604020202020204" pitchFamily="34" charset="0"/>
                </a:rPr>
                <a:t>       </a:t>
              </a:r>
              <a:r>
                <a:rPr lang="en-US" sz="1050" i="0" dirty="0">
                  <a:latin typeface="Arial" panose="020B0604020202020204" pitchFamily="34" charset="0"/>
                  <a:cs typeface="+mn-cs"/>
                </a:rPr>
                <a:t>7.14</a:t>
              </a:r>
              <a:endParaRPr lang="en-US" sz="1050" i="0" dirty="0">
                <a:latin typeface="Arial" panose="020B0604020202020204" pitchFamily="34" charset="0"/>
                <a:cs typeface="+mn-cs"/>
              </a:endParaRPr>
            </a:p>
          </p:txBody>
        </p:sp>
        <p:sp>
          <p:nvSpPr>
            <p:cNvPr id="77" name="Text Box 27"/>
            <p:cNvSpPr txBox="1">
              <a:spLocks noChangeArrowheads="1"/>
            </p:cNvSpPr>
            <p:nvPr/>
          </p:nvSpPr>
          <p:spPr bwMode="auto">
            <a:xfrm>
              <a:off x="1942221" y="3897795"/>
              <a:ext cx="1806787" cy="3369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eaLnBrk="0" fontAlgn="base" hangingPunct="0">
                <a:spcBef>
                  <a:spcPct val="0"/>
                </a:spcBef>
                <a:spcAft>
                  <a:spcPct val="0"/>
                </a:spcAft>
                <a:defRPr/>
              </a:pPr>
              <a:r>
                <a:rPr lang="en-US" sz="1050" i="0" dirty="0">
                  <a:solidFill>
                    <a:srgbClr val="000000"/>
                  </a:solidFill>
                  <a:latin typeface="Arial" panose="020B0604020202020204" pitchFamily="34" charset="0"/>
                </a:rPr>
                <a:t>58-23-D7-FA-20-B0</a:t>
              </a:r>
              <a:endParaRPr lang="en-US" sz="1050" i="0" dirty="0">
                <a:solidFill>
                  <a:srgbClr val="000000"/>
                </a:solidFill>
                <a:latin typeface="Arial" panose="020B0604020202020204" pitchFamily="34" charset="0"/>
              </a:endParaRPr>
            </a:p>
          </p:txBody>
        </p:sp>
        <p:sp>
          <p:nvSpPr>
            <p:cNvPr id="78" name="Text Box 27"/>
            <p:cNvSpPr txBox="1">
              <a:spLocks noChangeArrowheads="1"/>
            </p:cNvSpPr>
            <p:nvPr/>
          </p:nvSpPr>
          <p:spPr bwMode="auto">
            <a:xfrm>
              <a:off x="3932956" y="3891169"/>
              <a:ext cx="541020" cy="3369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eaLnBrk="0" fontAlgn="base" hangingPunct="0">
                <a:spcBef>
                  <a:spcPct val="0"/>
                </a:spcBef>
                <a:spcAft>
                  <a:spcPct val="0"/>
                </a:spcAft>
                <a:defRPr/>
              </a:pPr>
              <a:r>
                <a:rPr lang="en-US" sz="1050" i="0" dirty="0">
                  <a:solidFill>
                    <a:srgbClr val="000000"/>
                  </a:solidFill>
                  <a:latin typeface="Arial" panose="020B0604020202020204" pitchFamily="34" charset="0"/>
                </a:rPr>
                <a:t>500</a:t>
              </a:r>
              <a:endParaRPr lang="en-US" sz="1050" i="0" dirty="0">
                <a:solidFill>
                  <a:srgbClr val="000000"/>
                </a:solidFill>
                <a:latin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dissolve">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xit" presetSubtype="0" fill="hold" nodeType="withEffect">
                                  <p:stCondLst>
                                    <p:cond delay="0"/>
                                  </p:stCondLst>
                                  <p:childTnLst>
                                    <p:animEffect transition="out" filter="dissolve">
                                      <p:cBhvr>
                                        <p:cTn id="18" dur="500"/>
                                        <p:tgtEl>
                                          <p:spTgt spid="4"/>
                                        </p:tgtEl>
                                      </p:cBhvr>
                                    </p:animEffect>
                                    <p:set>
                                      <p:cBhvr>
                                        <p:cTn id="19"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8480" y="1085177"/>
            <a:ext cx="7886700" cy="670967"/>
          </a:xfrm>
        </p:spPr>
        <p:txBody>
          <a:bodyPr>
            <a:normAutofit fontScale="90000"/>
          </a:bodyPr>
          <a:lstStyle/>
          <a:p>
            <a:r>
              <a:rPr lang="en-US" sz="3675" dirty="0"/>
              <a:t>A day in the life… ARP  </a:t>
            </a:r>
            <a:r>
              <a:rPr lang="en-US" sz="3000" dirty="0"/>
              <a:t>(before DNS, before HTTP)</a:t>
            </a:r>
            <a:endParaRPr lang="en-US" dirty="0"/>
          </a:p>
        </p:txBody>
      </p:sp>
      <p:sp>
        <p:nvSpPr>
          <p:cNvPr id="295" name="Freeform 3"/>
          <p:cNvSpPr/>
          <p:nvPr/>
        </p:nvSpPr>
        <p:spPr bwMode="auto">
          <a:xfrm>
            <a:off x="518903" y="2265969"/>
            <a:ext cx="2665809" cy="2065735"/>
          </a:xfrm>
          <a:custGeom>
            <a:avLst/>
            <a:gdLst>
              <a:gd name="T0" fmla="*/ 2147483647 w 2406"/>
              <a:gd name="T1" fmla="*/ 2147483647 h 958"/>
              <a:gd name="T2" fmla="*/ 2147483647 w 2406"/>
              <a:gd name="T3" fmla="*/ 2147483647 h 958"/>
              <a:gd name="T4" fmla="*/ 2147483647 w 2406"/>
              <a:gd name="T5" fmla="*/ 2147483647 h 958"/>
              <a:gd name="T6" fmla="*/ 2147483647 w 2406"/>
              <a:gd name="T7" fmla="*/ 2147483647 h 958"/>
              <a:gd name="T8" fmla="*/ 2147483647 w 2406"/>
              <a:gd name="T9" fmla="*/ 2147483647 h 958"/>
              <a:gd name="T10" fmla="*/ 2147483647 w 2406"/>
              <a:gd name="T11" fmla="*/ 2147483647 h 958"/>
              <a:gd name="T12" fmla="*/ 2147483647 w 2406"/>
              <a:gd name="T13" fmla="*/ 2147483647 h 958"/>
              <a:gd name="T14" fmla="*/ 2147483647 w 2406"/>
              <a:gd name="T15" fmla="*/ 2147483647 h 958"/>
              <a:gd name="T16" fmla="*/ 2147483647 w 2406"/>
              <a:gd name="T17" fmla="*/ 2147483647 h 958"/>
              <a:gd name="T18" fmla="*/ 2147483647 w 2406"/>
              <a:gd name="T19" fmla="*/ 2147483647 h 958"/>
              <a:gd name="T20" fmla="*/ 2147483647 w 2406"/>
              <a:gd name="T21" fmla="*/ 2147483647 h 958"/>
              <a:gd name="T22" fmla="*/ 2147483647 w 2406"/>
              <a:gd name="T23" fmla="*/ 2147483647 h 958"/>
              <a:gd name="T24" fmla="*/ 2147483647 w 2406"/>
              <a:gd name="T25" fmla="*/ 2147483647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9CE0FA"/>
          </a:solidFill>
          <a:ln>
            <a:noFill/>
          </a:ln>
        </p:spPr>
        <p:txBody>
          <a:bodyPr wrap="none" anchor="ct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327" name="Line 36"/>
          <p:cNvSpPr>
            <a:spLocks noChangeShapeType="1"/>
          </p:cNvSpPr>
          <p:nvPr/>
        </p:nvSpPr>
        <p:spPr bwMode="auto">
          <a:xfrm flipV="1">
            <a:off x="2770374" y="3069641"/>
            <a:ext cx="116681" cy="107156"/>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328" name="Line 43"/>
          <p:cNvSpPr>
            <a:spLocks noChangeShapeType="1"/>
          </p:cNvSpPr>
          <p:nvPr/>
        </p:nvSpPr>
        <p:spPr bwMode="auto">
          <a:xfrm flipV="1">
            <a:off x="1938128" y="3199419"/>
            <a:ext cx="521494" cy="0"/>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329" name="Line 44"/>
          <p:cNvSpPr>
            <a:spLocks noChangeShapeType="1"/>
          </p:cNvSpPr>
          <p:nvPr/>
        </p:nvSpPr>
        <p:spPr bwMode="auto">
          <a:xfrm flipV="1">
            <a:off x="2882293" y="2962485"/>
            <a:ext cx="103585" cy="107156"/>
          </a:xfrm>
          <a:prstGeom prst="line">
            <a:avLst/>
          </a:prstGeom>
          <a:noFill/>
          <a:ln w="9525">
            <a:solidFill>
              <a:srgbClr val="000000"/>
            </a:solidFill>
            <a:prstDash val="dash"/>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330" name="Line 48"/>
          <p:cNvSpPr>
            <a:spLocks noChangeShapeType="1"/>
          </p:cNvSpPr>
          <p:nvPr/>
        </p:nvSpPr>
        <p:spPr bwMode="auto">
          <a:xfrm flipV="1">
            <a:off x="2398899" y="3363725"/>
            <a:ext cx="384572" cy="459581"/>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349" name="Line 68"/>
          <p:cNvSpPr>
            <a:spLocks noChangeShapeType="1"/>
          </p:cNvSpPr>
          <p:nvPr/>
        </p:nvSpPr>
        <p:spPr bwMode="auto">
          <a:xfrm flipV="1">
            <a:off x="2752515" y="3923179"/>
            <a:ext cx="384011" cy="135871"/>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grpSp>
        <p:nvGrpSpPr>
          <p:cNvPr id="581" name="Group 580"/>
          <p:cNvGrpSpPr/>
          <p:nvPr/>
        </p:nvGrpSpPr>
        <p:grpSpPr>
          <a:xfrm>
            <a:off x="2315562" y="3081329"/>
            <a:ext cx="720110" cy="327501"/>
            <a:chOff x="3668110" y="2448910"/>
            <a:chExt cx="3794234" cy="2165130"/>
          </a:xfrm>
        </p:grpSpPr>
        <p:sp>
          <p:nvSpPr>
            <p:cNvPr id="582" name="Rectangle 581"/>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3" name="Freeform 582"/>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584" name="Group 583"/>
            <p:cNvGrpSpPr/>
            <p:nvPr/>
          </p:nvGrpSpPr>
          <p:grpSpPr>
            <a:xfrm>
              <a:off x="3941378" y="2603243"/>
              <a:ext cx="3202061" cy="1066110"/>
              <a:chOff x="7939341" y="3037317"/>
              <a:chExt cx="897649" cy="353919"/>
            </a:xfrm>
          </p:grpSpPr>
          <p:sp>
            <p:nvSpPr>
              <p:cNvPr id="585" name="Freeform 584"/>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6" name="Freeform 585"/>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7" name="Freeform 586"/>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8" name="Freeform 587"/>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638" name="Rectangle 37"/>
          <p:cNvSpPr>
            <a:spLocks noChangeArrowheads="1"/>
          </p:cNvSpPr>
          <p:nvPr/>
        </p:nvSpPr>
        <p:spPr bwMode="auto">
          <a:xfrm rot="5400000">
            <a:off x="1986211" y="3109695"/>
            <a:ext cx="100626" cy="19169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endParaRPr>
          </a:p>
        </p:txBody>
      </p:sp>
      <p:sp>
        <p:nvSpPr>
          <p:cNvPr id="639" name="Rectangle 37"/>
          <p:cNvSpPr>
            <a:spLocks noChangeArrowheads="1"/>
          </p:cNvSpPr>
          <p:nvPr/>
        </p:nvSpPr>
        <p:spPr bwMode="auto">
          <a:xfrm rot="5400000">
            <a:off x="2641923" y="3989493"/>
            <a:ext cx="105596" cy="134906"/>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endParaRPr>
          </a:p>
        </p:txBody>
      </p:sp>
      <p:grpSp>
        <p:nvGrpSpPr>
          <p:cNvPr id="648" name="Group 647"/>
          <p:cNvGrpSpPr/>
          <p:nvPr/>
        </p:nvGrpSpPr>
        <p:grpSpPr>
          <a:xfrm>
            <a:off x="1463153" y="2865932"/>
            <a:ext cx="681616" cy="488352"/>
            <a:chOff x="7458407" y="2414528"/>
            <a:chExt cx="509280" cy="320753"/>
          </a:xfrm>
        </p:grpSpPr>
        <p:pic>
          <p:nvPicPr>
            <p:cNvPr id="650" name="Picture 1018" descr="laptop_keyboar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1" name="Freeform 1019"/>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652" name="Picture 1020" descr="scre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3" name="Freeform 1021"/>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4" name="Freeform 1022"/>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5" name="Freeform 1023"/>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6" name="Freeform 1024"/>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7" name="Freeform 1025"/>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8" name="Freeform 1026"/>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659" name="Group 1027"/>
            <p:cNvGrpSpPr/>
            <p:nvPr/>
          </p:nvGrpSpPr>
          <p:grpSpPr bwMode="auto">
            <a:xfrm>
              <a:off x="7594735" y="2642220"/>
              <a:ext cx="98740" cy="36846"/>
              <a:chOff x="1740" y="2642"/>
              <a:chExt cx="752" cy="327"/>
            </a:xfrm>
          </p:grpSpPr>
          <p:sp>
            <p:nvSpPr>
              <p:cNvPr id="666" name="Freeform 1028"/>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7" name="Freeform 1029"/>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8" name="Freeform 1030"/>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9" name="Freeform 1031"/>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0" name="Freeform 1032"/>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1" name="Freeform 1033"/>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60" name="Freeform 1034"/>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1" name="Freeform 1035"/>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2" name="Freeform 1036"/>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3" name="Freeform 1037"/>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4" name="Freeform 1038"/>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5" name="Freeform 1039"/>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72" name="Rectangle 37"/>
          <p:cNvSpPr>
            <a:spLocks noChangeArrowheads="1"/>
          </p:cNvSpPr>
          <p:nvPr/>
        </p:nvSpPr>
        <p:spPr bwMode="auto">
          <a:xfrm rot="2603620">
            <a:off x="2342306" y="3768486"/>
            <a:ext cx="105596" cy="176645"/>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endParaRPr>
          </a:p>
        </p:txBody>
      </p:sp>
      <p:grpSp>
        <p:nvGrpSpPr>
          <p:cNvPr id="589" name="Group 588"/>
          <p:cNvGrpSpPr/>
          <p:nvPr/>
        </p:nvGrpSpPr>
        <p:grpSpPr>
          <a:xfrm>
            <a:off x="1985270" y="3872154"/>
            <a:ext cx="640374" cy="354342"/>
            <a:chOff x="7493876" y="2774731"/>
            <a:chExt cx="1481958" cy="894622"/>
          </a:xfrm>
        </p:grpSpPr>
        <p:sp>
          <p:nvSpPr>
            <p:cNvPr id="590" name="Freeform 589"/>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91" name="Oval 590"/>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92" name="Group 591"/>
            <p:cNvGrpSpPr/>
            <p:nvPr/>
          </p:nvGrpSpPr>
          <p:grpSpPr>
            <a:xfrm>
              <a:off x="7713663" y="2848339"/>
              <a:ext cx="1042107" cy="425543"/>
              <a:chOff x="7786941" y="2884917"/>
              <a:chExt cx="897649" cy="353919"/>
            </a:xfrm>
          </p:grpSpPr>
          <p:sp>
            <p:nvSpPr>
              <p:cNvPr id="593" name="Freeform 592"/>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4" name="Freeform 593"/>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5" name="Freeform 594"/>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6" name="Freeform 595"/>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2" name="TextBox 1"/>
          <p:cNvSpPr txBox="1"/>
          <p:nvPr/>
        </p:nvSpPr>
        <p:spPr>
          <a:xfrm>
            <a:off x="1896035" y="4205567"/>
            <a:ext cx="1372870" cy="561975"/>
          </a:xfrm>
          <a:prstGeom prst="rect">
            <a:avLst/>
          </a:prstGeom>
          <a:noFill/>
        </p:spPr>
        <p:txBody>
          <a:bodyPr wrap="none" rtlCol="0">
            <a:spAutoFit/>
          </a:bodyPr>
          <a:lstStyle/>
          <a:p>
            <a:pPr>
              <a:lnSpc>
                <a:spcPct val="85000"/>
              </a:lnSpc>
            </a:pPr>
            <a:r>
              <a:rPr lang="en-US" sz="1800" dirty="0"/>
              <a:t>router has </a:t>
            </a:r>
            <a:endParaRPr lang="en-US" sz="1800" dirty="0"/>
          </a:p>
          <a:p>
            <a:pPr>
              <a:lnSpc>
                <a:spcPct val="85000"/>
              </a:lnSpc>
            </a:pPr>
            <a:r>
              <a:rPr lang="en-US" sz="1800" dirty="0"/>
              <a:t>ARP server</a:t>
            </a:r>
            <a:endParaRPr lang="en-US" sz="1800" dirty="0"/>
          </a:p>
        </p:txBody>
      </p:sp>
      <p:sp>
        <p:nvSpPr>
          <p:cNvPr id="800" name="TextBox 799"/>
          <p:cNvSpPr txBox="1"/>
          <p:nvPr/>
        </p:nvSpPr>
        <p:spPr>
          <a:xfrm>
            <a:off x="1677521" y="2383490"/>
            <a:ext cx="1822450" cy="561975"/>
          </a:xfrm>
          <a:prstGeom prst="rect">
            <a:avLst/>
          </a:prstGeom>
          <a:noFill/>
        </p:spPr>
        <p:txBody>
          <a:bodyPr wrap="none" rtlCol="0">
            <a:spAutoFit/>
          </a:bodyPr>
          <a:lstStyle/>
          <a:p>
            <a:pPr>
              <a:lnSpc>
                <a:spcPct val="85000"/>
              </a:lnSpc>
            </a:pPr>
            <a:r>
              <a:rPr lang="en-US" sz="1800" dirty="0"/>
              <a:t>arriving mobile:</a:t>
            </a:r>
            <a:endParaRPr lang="en-US" sz="1800" dirty="0"/>
          </a:p>
          <a:p>
            <a:pPr>
              <a:lnSpc>
                <a:spcPct val="85000"/>
              </a:lnSpc>
            </a:pPr>
            <a:r>
              <a:rPr lang="en-US" sz="1800" dirty="0"/>
              <a:t>ARP client</a:t>
            </a:r>
            <a:endParaRPr lang="en-US" sz="1800" dirty="0"/>
          </a:p>
        </p:txBody>
      </p:sp>
      <p:grpSp>
        <p:nvGrpSpPr>
          <p:cNvPr id="915" name="Group 250"/>
          <p:cNvGrpSpPr/>
          <p:nvPr/>
        </p:nvGrpSpPr>
        <p:grpSpPr bwMode="auto">
          <a:xfrm>
            <a:off x="987308" y="1854994"/>
            <a:ext cx="760809" cy="1248966"/>
            <a:chOff x="651" y="681"/>
            <a:chExt cx="639" cy="1049"/>
          </a:xfrm>
        </p:grpSpPr>
        <p:sp>
          <p:nvSpPr>
            <p:cNvPr id="916" name="Freeform 249"/>
            <p:cNvSpPr/>
            <p:nvPr/>
          </p:nvSpPr>
          <p:spPr bwMode="auto">
            <a:xfrm>
              <a:off x="662" y="698"/>
              <a:ext cx="628" cy="1032"/>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 name="connsiteX0" fmla="*/ 8212 w 10000"/>
                <a:gd name="connsiteY0" fmla="*/ 0 h 10000"/>
                <a:gd name="connsiteX1" fmla="*/ 10000 w 10000"/>
                <a:gd name="connsiteY1" fmla="*/ 10000 h 10000"/>
                <a:gd name="connsiteX2" fmla="*/ 8311 w 10000"/>
                <a:gd name="connsiteY2" fmla="*/ 9756 h 10000"/>
                <a:gd name="connsiteX3" fmla="*/ 0 w 10000"/>
                <a:gd name="connsiteY3" fmla="*/ 8726 h 10000"/>
                <a:gd name="connsiteX4" fmla="*/ 7550 w 10000"/>
                <a:gd name="connsiteY4" fmla="*/ 8306 h 10000"/>
                <a:gd name="connsiteX5" fmla="*/ 8212 w 10000"/>
                <a:gd name="connsiteY5" fmla="*/ 0 h 10000"/>
                <a:gd name="connsiteX0-1" fmla="*/ 8212 w 10000"/>
                <a:gd name="connsiteY0-2" fmla="*/ 0 h 11424"/>
                <a:gd name="connsiteX1-3" fmla="*/ 10000 w 10000"/>
                <a:gd name="connsiteY1-4" fmla="*/ 10000 h 11424"/>
                <a:gd name="connsiteX2-5" fmla="*/ 9142 w 10000"/>
                <a:gd name="connsiteY2-6" fmla="*/ 11424 h 11424"/>
                <a:gd name="connsiteX3-7" fmla="*/ 0 w 10000"/>
                <a:gd name="connsiteY3-8" fmla="*/ 8726 h 11424"/>
                <a:gd name="connsiteX4-9" fmla="*/ 7550 w 10000"/>
                <a:gd name="connsiteY4-10" fmla="*/ 8306 h 11424"/>
                <a:gd name="connsiteX5-11" fmla="*/ 8212 w 10000"/>
                <a:gd name="connsiteY5-12" fmla="*/ 0 h 11424"/>
                <a:gd name="connsiteX0-13" fmla="*/ 8212 w 10394"/>
                <a:gd name="connsiteY0-14" fmla="*/ 0 h 11424"/>
                <a:gd name="connsiteX1-15" fmla="*/ 10394 w 10394"/>
                <a:gd name="connsiteY1-16" fmla="*/ 9298 h 11424"/>
                <a:gd name="connsiteX2-17" fmla="*/ 9142 w 10394"/>
                <a:gd name="connsiteY2-18" fmla="*/ 11424 h 11424"/>
                <a:gd name="connsiteX3-19" fmla="*/ 0 w 10394"/>
                <a:gd name="connsiteY3-20" fmla="*/ 8726 h 11424"/>
                <a:gd name="connsiteX4-21" fmla="*/ 7550 w 10394"/>
                <a:gd name="connsiteY4-22" fmla="*/ 8306 h 11424"/>
                <a:gd name="connsiteX5-23" fmla="*/ 8212 w 10394"/>
                <a:gd name="connsiteY5-24" fmla="*/ 0 h 11424"/>
                <a:gd name="connsiteX0-25" fmla="*/ 8212 w 10394"/>
                <a:gd name="connsiteY0-26" fmla="*/ 0 h 11424"/>
                <a:gd name="connsiteX1-27" fmla="*/ 10394 w 10394"/>
                <a:gd name="connsiteY1-28" fmla="*/ 9298 h 11424"/>
                <a:gd name="connsiteX2-29" fmla="*/ 9142 w 10394"/>
                <a:gd name="connsiteY2-30" fmla="*/ 11424 h 11424"/>
                <a:gd name="connsiteX3-31" fmla="*/ 0 w 10394"/>
                <a:gd name="connsiteY3-32" fmla="*/ 8726 h 11424"/>
                <a:gd name="connsiteX4-33" fmla="*/ 7550 w 10394"/>
                <a:gd name="connsiteY4-34" fmla="*/ 8306 h 11424"/>
                <a:gd name="connsiteX5-35" fmla="*/ 8212 w 10394"/>
                <a:gd name="connsiteY5-36" fmla="*/ 0 h 11424"/>
                <a:gd name="connsiteX0-37" fmla="*/ 8212 w 10394"/>
                <a:gd name="connsiteY0-38" fmla="*/ 0 h 11424"/>
                <a:gd name="connsiteX1-39" fmla="*/ 10394 w 10394"/>
                <a:gd name="connsiteY1-40" fmla="*/ 9298 h 11424"/>
                <a:gd name="connsiteX2-41" fmla="*/ 9142 w 10394"/>
                <a:gd name="connsiteY2-42" fmla="*/ 11424 h 11424"/>
                <a:gd name="connsiteX3-43" fmla="*/ 0 w 10394"/>
                <a:gd name="connsiteY3-44" fmla="*/ 8726 h 11424"/>
                <a:gd name="connsiteX4-45" fmla="*/ 7550 w 10394"/>
                <a:gd name="connsiteY4-46" fmla="*/ 8306 h 11424"/>
                <a:gd name="connsiteX5-47" fmla="*/ 8212 w 10394"/>
                <a:gd name="connsiteY5-48" fmla="*/ 0 h 114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394" h="11424">
                  <a:moveTo>
                    <a:pt x="8212" y="0"/>
                  </a:moveTo>
                  <a:cubicBezTo>
                    <a:pt x="8939" y="3099"/>
                    <a:pt x="9142" y="6462"/>
                    <a:pt x="10394" y="9298"/>
                  </a:cubicBezTo>
                  <a:lnTo>
                    <a:pt x="9142" y="11424"/>
                  </a:lnTo>
                  <a:cubicBezTo>
                    <a:pt x="6926" y="10028"/>
                    <a:pt x="3047" y="9625"/>
                    <a:pt x="0" y="8726"/>
                  </a:cubicBezTo>
                  <a:lnTo>
                    <a:pt x="7550" y="8306"/>
                  </a:lnTo>
                  <a:cubicBezTo>
                    <a:pt x="7771" y="5537"/>
                    <a:pt x="7991" y="2769"/>
                    <a:pt x="8212" y="0"/>
                  </a:cubicBezTo>
                  <a:close/>
                </a:path>
              </a:pathLst>
            </a:custGeom>
            <a:gradFill rotWithShape="1">
              <a:gsLst>
                <a:gs pos="0">
                  <a:srgbClr val="FFFFFF">
                    <a:lumMod val="50000"/>
                  </a:srgbClr>
                </a:gs>
                <a:gs pos="100000">
                  <a:srgbClr val="FFFFFF"/>
                </a:gs>
              </a:gsLst>
              <a:lin ang="7200000" scaled="0"/>
            </a:gradFill>
            <a:ln>
              <a:noFill/>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917" name="Group 248"/>
            <p:cNvGrpSpPr/>
            <p:nvPr/>
          </p:nvGrpSpPr>
          <p:grpSpPr bwMode="auto">
            <a:xfrm>
              <a:off x="651" y="681"/>
              <a:ext cx="500" cy="852"/>
              <a:chOff x="569" y="2954"/>
              <a:chExt cx="500" cy="852"/>
            </a:xfrm>
          </p:grpSpPr>
          <p:sp>
            <p:nvSpPr>
              <p:cNvPr id="918" name="Rectangle 242"/>
              <p:cNvSpPr>
                <a:spLocks noChangeArrowheads="1"/>
              </p:cNvSpPr>
              <p:nvPr/>
            </p:nvSpPr>
            <p:spPr bwMode="auto">
              <a:xfrm>
                <a:off x="576" y="2973"/>
                <a:ext cx="493" cy="790"/>
              </a:xfrm>
              <a:prstGeom prst="rect">
                <a:avLst/>
              </a:prstGeom>
              <a:solidFill>
                <a:srgbClr val="FFFFFF"/>
              </a:solidFill>
              <a:ln w="9525">
                <a:solidFill>
                  <a:srgbClr val="000000"/>
                </a:solidFill>
                <a:miter lim="800000"/>
              </a:ln>
              <a:effectLst>
                <a:outerShdw blurRad="50800" dist="38100" dir="18900000" algn="bl" rotWithShape="0">
                  <a:prstClr val="black">
                    <a:alpha val="40000"/>
                  </a:prstClr>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19" name="Text Box 241"/>
              <p:cNvSpPr txBox="1">
                <a:spLocks noChangeArrowheads="1"/>
              </p:cNvSpPr>
              <p:nvPr/>
            </p:nvSpPr>
            <p:spPr bwMode="auto">
              <a:xfrm>
                <a:off x="620" y="2954"/>
                <a:ext cx="423" cy="852"/>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DNS</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UDP</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IP</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Eth</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Phy</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20" name="Line 243"/>
              <p:cNvSpPr>
                <a:spLocks noChangeShapeType="1"/>
              </p:cNvSpPr>
              <p:nvPr/>
            </p:nvSpPr>
            <p:spPr bwMode="auto">
              <a:xfrm>
                <a:off x="578" y="3130"/>
                <a:ext cx="489"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21" name="Line 244"/>
              <p:cNvSpPr>
                <a:spLocks noChangeShapeType="1"/>
              </p:cNvSpPr>
              <p:nvPr/>
            </p:nvSpPr>
            <p:spPr bwMode="auto">
              <a:xfrm>
                <a:off x="575" y="3289"/>
                <a:ext cx="489"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22" name="Line 245"/>
              <p:cNvSpPr>
                <a:spLocks noChangeShapeType="1"/>
              </p:cNvSpPr>
              <p:nvPr/>
            </p:nvSpPr>
            <p:spPr bwMode="auto">
              <a:xfrm>
                <a:off x="572" y="3448"/>
                <a:ext cx="489"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23" name="Line 246"/>
              <p:cNvSpPr>
                <a:spLocks noChangeShapeType="1"/>
              </p:cNvSpPr>
              <p:nvPr/>
            </p:nvSpPr>
            <p:spPr bwMode="auto">
              <a:xfrm>
                <a:off x="569" y="3607"/>
                <a:ext cx="489"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grpSp>
        <p:nvGrpSpPr>
          <p:cNvPr id="3" name="Group 2"/>
          <p:cNvGrpSpPr/>
          <p:nvPr/>
        </p:nvGrpSpPr>
        <p:grpSpPr>
          <a:xfrm>
            <a:off x="1202813" y="3747601"/>
            <a:ext cx="896541" cy="603996"/>
            <a:chOff x="1603750" y="3853801"/>
            <a:chExt cx="1195388" cy="805328"/>
          </a:xfrm>
        </p:grpSpPr>
        <p:grpSp>
          <p:nvGrpSpPr>
            <p:cNvPr id="974" name="Group 342"/>
            <p:cNvGrpSpPr/>
            <p:nvPr/>
          </p:nvGrpSpPr>
          <p:grpSpPr bwMode="auto">
            <a:xfrm>
              <a:off x="1603750" y="3883240"/>
              <a:ext cx="1195388" cy="775889"/>
              <a:chOff x="934" y="2316"/>
              <a:chExt cx="753" cy="462"/>
            </a:xfrm>
          </p:grpSpPr>
          <p:sp>
            <p:nvSpPr>
              <p:cNvPr id="975" name="Freeform 334"/>
              <p:cNvSpPr/>
              <p:nvPr/>
            </p:nvSpPr>
            <p:spPr bwMode="auto">
              <a:xfrm>
                <a:off x="1424" y="2316"/>
                <a:ext cx="263" cy="441"/>
              </a:xfrm>
              <a:custGeom>
                <a:avLst/>
                <a:gdLst>
                  <a:gd name="T0" fmla="*/ 1 w 551"/>
                  <a:gd name="T1" fmla="*/ 0 h 801"/>
                  <a:gd name="T2" fmla="*/ 28 w 551"/>
                  <a:gd name="T3" fmla="*/ 402 h 801"/>
                  <a:gd name="T4" fmla="*/ 1 w 551"/>
                  <a:gd name="T5" fmla="*/ 801 h 801"/>
                  <a:gd name="T6" fmla="*/ 1 w 551"/>
                  <a:gd name="T7" fmla="*/ 535 h 801"/>
                  <a:gd name="T8" fmla="*/ 0 w 551"/>
                  <a:gd name="T9" fmla="*/ 371 h 801"/>
                  <a:gd name="T10" fmla="*/ 1 w 551"/>
                  <a:gd name="T11" fmla="*/ 0 h 801"/>
                  <a:gd name="T12" fmla="*/ 0 60000 65536"/>
                  <a:gd name="T13" fmla="*/ 0 60000 65536"/>
                  <a:gd name="T14" fmla="*/ 0 60000 65536"/>
                  <a:gd name="T15" fmla="*/ 0 60000 65536"/>
                  <a:gd name="T16" fmla="*/ 0 60000 65536"/>
                  <a:gd name="T17" fmla="*/ 0 60000 65536"/>
                  <a:gd name="connsiteX0" fmla="*/ 254 w 10000"/>
                  <a:gd name="connsiteY0" fmla="*/ 0 h 10000"/>
                  <a:gd name="connsiteX1" fmla="*/ 10000 w 10000"/>
                  <a:gd name="connsiteY1" fmla="*/ 5019 h 10000"/>
                  <a:gd name="connsiteX2" fmla="*/ 109 w 10000"/>
                  <a:gd name="connsiteY2" fmla="*/ 10000 h 10000"/>
                  <a:gd name="connsiteX3" fmla="*/ 236 w 10000"/>
                  <a:gd name="connsiteY3" fmla="*/ 6679 h 10000"/>
                  <a:gd name="connsiteX4" fmla="*/ 0 w 10000"/>
                  <a:gd name="connsiteY4" fmla="*/ 4632 h 10000"/>
                  <a:gd name="connsiteX5" fmla="*/ 254 w 10000"/>
                  <a:gd name="connsiteY5" fmla="*/ 0 h 10000"/>
                  <a:gd name="connsiteX0-1" fmla="*/ 254 w 7841"/>
                  <a:gd name="connsiteY0-2" fmla="*/ 0 h 10000"/>
                  <a:gd name="connsiteX1-3" fmla="*/ 7841 w 7841"/>
                  <a:gd name="connsiteY1-4" fmla="*/ 4764 h 10000"/>
                  <a:gd name="connsiteX2-5" fmla="*/ 109 w 7841"/>
                  <a:gd name="connsiteY2-6" fmla="*/ 10000 h 10000"/>
                  <a:gd name="connsiteX3-7" fmla="*/ 236 w 7841"/>
                  <a:gd name="connsiteY3-8" fmla="*/ 6679 h 10000"/>
                  <a:gd name="connsiteX4-9" fmla="*/ 0 w 7841"/>
                  <a:gd name="connsiteY4-10" fmla="*/ 4632 h 10000"/>
                  <a:gd name="connsiteX5-11" fmla="*/ 254 w 7841"/>
                  <a:gd name="connsiteY5-12" fmla="*/ 0 h 10000"/>
                  <a:gd name="connsiteX0-13" fmla="*/ 324 w 10000"/>
                  <a:gd name="connsiteY0-14" fmla="*/ 0 h 10000"/>
                  <a:gd name="connsiteX1-15" fmla="*/ 10000 w 10000"/>
                  <a:gd name="connsiteY1-16" fmla="*/ 4764 h 10000"/>
                  <a:gd name="connsiteX2-17" fmla="*/ 139 w 10000"/>
                  <a:gd name="connsiteY2-18" fmla="*/ 10000 h 10000"/>
                  <a:gd name="connsiteX3-19" fmla="*/ 0 w 10000"/>
                  <a:gd name="connsiteY3-20" fmla="*/ 4632 h 10000"/>
                  <a:gd name="connsiteX4-21" fmla="*/ 324 w 10000"/>
                  <a:gd name="connsiteY4-22"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324" y="0"/>
                    </a:moveTo>
                    <a:cubicBezTo>
                      <a:pt x="3883" y="2374"/>
                      <a:pt x="5856" y="3091"/>
                      <a:pt x="10000" y="4764"/>
                    </a:cubicBezTo>
                    <a:lnTo>
                      <a:pt x="139" y="10000"/>
                    </a:lnTo>
                    <a:cubicBezTo>
                      <a:pt x="93" y="8211"/>
                      <a:pt x="46" y="6421"/>
                      <a:pt x="0" y="4632"/>
                    </a:cubicBezTo>
                    <a:lnTo>
                      <a:pt x="324" y="0"/>
                    </a:lnTo>
                    <a:close/>
                  </a:path>
                </a:pathLst>
              </a:custGeom>
              <a:gradFill rotWithShape="1">
                <a:gsLst>
                  <a:gs pos="0">
                    <a:srgbClr val="FFFFFF">
                      <a:lumMod val="75000"/>
                    </a:srgbClr>
                  </a:gs>
                  <a:gs pos="100000">
                    <a:srgbClr val="FFFFFF"/>
                  </a:gs>
                </a:gsLst>
                <a:lin ang="2700000" scaled="1"/>
              </a:gradFill>
              <a:ln>
                <a:noFill/>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976" name="Group 335"/>
              <p:cNvGrpSpPr/>
              <p:nvPr/>
            </p:nvGrpSpPr>
            <p:grpSpPr bwMode="auto">
              <a:xfrm>
                <a:off x="934" y="2412"/>
                <a:ext cx="497" cy="366"/>
                <a:chOff x="572" y="3425"/>
                <a:chExt cx="497" cy="366"/>
              </a:xfrm>
            </p:grpSpPr>
            <p:sp>
              <p:nvSpPr>
                <p:cNvPr id="977" name="Rectangle 336"/>
                <p:cNvSpPr>
                  <a:spLocks noChangeArrowheads="1"/>
                </p:cNvSpPr>
                <p:nvPr/>
              </p:nvSpPr>
              <p:spPr bwMode="auto">
                <a:xfrm>
                  <a:off x="576" y="3446"/>
                  <a:ext cx="493" cy="317"/>
                </a:xfrm>
                <a:prstGeom prst="rect">
                  <a:avLst/>
                </a:prstGeom>
                <a:solidFill>
                  <a:srgbClr val="FFFFFF"/>
                </a:solidFill>
                <a:ln w="9525">
                  <a:solidFill>
                    <a:srgbClr val="000000"/>
                  </a:solidFill>
                  <a:miter lim="800000"/>
                </a:ln>
                <a:effectLst>
                  <a:outerShdw blurRad="50800" dist="38100" dir="18900000" algn="bl" rotWithShape="0">
                    <a:prstClr val="black">
                      <a:alpha val="40000"/>
                    </a:prstClr>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78" name="Text Box 337"/>
                <p:cNvSpPr txBox="1">
                  <a:spLocks noChangeArrowheads="1"/>
                </p:cNvSpPr>
                <p:nvPr/>
              </p:nvSpPr>
              <p:spPr bwMode="auto">
                <a:xfrm>
                  <a:off x="628" y="3425"/>
                  <a:ext cx="374" cy="366"/>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Eth</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Phy</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81" name="Line 340"/>
                <p:cNvSpPr>
                  <a:spLocks noChangeShapeType="1"/>
                </p:cNvSpPr>
                <p:nvPr/>
              </p:nvSpPr>
              <p:spPr bwMode="auto">
                <a:xfrm>
                  <a:off x="572" y="3448"/>
                  <a:ext cx="489"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82" name="Line 341"/>
                <p:cNvSpPr>
                  <a:spLocks noChangeShapeType="1"/>
                </p:cNvSpPr>
                <p:nvPr/>
              </p:nvSpPr>
              <p:spPr bwMode="auto">
                <a:xfrm>
                  <a:off x="575" y="3607"/>
                  <a:ext cx="489"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grpSp>
          <p:nvGrpSpPr>
            <p:cNvPr id="202" name="Group 252"/>
            <p:cNvGrpSpPr/>
            <p:nvPr/>
          </p:nvGrpSpPr>
          <p:grpSpPr bwMode="auto">
            <a:xfrm>
              <a:off x="1610474" y="3853801"/>
              <a:ext cx="850900" cy="290513"/>
              <a:chOff x="187" y="1352"/>
              <a:chExt cx="536" cy="183"/>
            </a:xfrm>
          </p:grpSpPr>
          <p:sp>
            <p:nvSpPr>
              <p:cNvPr id="203" name="Rectangle 253"/>
              <p:cNvSpPr>
                <a:spLocks noChangeArrowheads="1"/>
              </p:cNvSpPr>
              <p:nvPr/>
            </p:nvSpPr>
            <p:spPr bwMode="auto">
              <a:xfrm>
                <a:off x="187" y="1365"/>
                <a:ext cx="492" cy="141"/>
              </a:xfrm>
              <a:prstGeom prst="rect">
                <a:avLst/>
              </a:prstGeom>
              <a:solidFill>
                <a:schemeClr val="bg1"/>
              </a:solidFill>
              <a:ln w="9525">
                <a:solidFill>
                  <a:schemeClr val="tx1"/>
                </a:solidFill>
                <a:miter lim="800000"/>
              </a:ln>
              <a:effectLst>
                <a:outerShdw blurRad="50800" dist="38100" dir="18900000" algn="bl" rotWithShape="0">
                  <a:prstClr val="black">
                    <a:alpha val="40000"/>
                  </a:prstClr>
                </a:outerShdw>
              </a:effectLst>
            </p:spPr>
            <p:txBody>
              <a:bodyPr wrap="none" anchor="ctr"/>
              <a:lstStyle/>
              <a:p>
                <a:pPr>
                  <a:defRPr/>
                </a:pPr>
                <a:endParaRPr lang="en-US" sz="1800" dirty="0">
                  <a:solidFill>
                    <a:srgbClr val="000000"/>
                  </a:solidFill>
                  <a:cs typeface="+mn-cs"/>
                </a:endParaRPr>
              </a:p>
            </p:txBody>
          </p:sp>
          <p:sp>
            <p:nvSpPr>
              <p:cNvPr id="204" name="Text Box 254"/>
              <p:cNvSpPr txBox="1">
                <a:spLocks noChangeArrowheads="1"/>
              </p:cNvSpPr>
              <p:nvPr/>
            </p:nvSpPr>
            <p:spPr bwMode="auto">
              <a:xfrm>
                <a:off x="212" y="1352"/>
                <a:ext cx="511" cy="183"/>
              </a:xfrm>
              <a:prstGeom prst="rect">
                <a:avLst/>
              </a:prstGeom>
              <a:noFill/>
              <a:ln>
                <a:noFill/>
              </a:ln>
              <a:effectLst/>
            </p:spPr>
            <p:txBody>
              <a:bodyPr wrap="squar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a:defRPr/>
                </a:pPr>
                <a:r>
                  <a:rPr lang="en-US" sz="750" i="0" dirty="0">
                    <a:solidFill>
                      <a:srgbClr val="000000"/>
                    </a:solidFill>
                    <a:latin typeface="Arial" panose="020B0604020202020204" pitchFamily="34" charset="0"/>
                    <a:cs typeface="+mn-cs"/>
                  </a:rPr>
                  <a:t>   </a:t>
                </a:r>
                <a:r>
                  <a:rPr lang="en-US" sz="825" i="0" dirty="0">
                    <a:solidFill>
                      <a:srgbClr val="000000"/>
                    </a:solidFill>
                    <a:latin typeface="Arial" panose="020B0604020202020204" pitchFamily="34" charset="0"/>
                    <a:cs typeface="+mn-cs"/>
                  </a:rPr>
                  <a:t>ARP</a:t>
                </a:r>
                <a:endParaRPr lang="en-US" sz="750" i="0" dirty="0">
                  <a:solidFill>
                    <a:srgbClr val="000000"/>
                  </a:solidFill>
                  <a:latin typeface="Arial" panose="020B0604020202020204" pitchFamily="34" charset="0"/>
                  <a:cs typeface="+mn-cs"/>
                </a:endParaRPr>
              </a:p>
            </p:txBody>
          </p:sp>
        </p:grpSp>
      </p:grpSp>
      <p:grpSp>
        <p:nvGrpSpPr>
          <p:cNvPr id="767" name="Group 248"/>
          <p:cNvGrpSpPr/>
          <p:nvPr/>
        </p:nvGrpSpPr>
        <p:grpSpPr bwMode="auto">
          <a:xfrm>
            <a:off x="1954517" y="3751028"/>
            <a:ext cx="269081" cy="467916"/>
            <a:chOff x="4140" y="429"/>
            <a:chExt cx="1425" cy="2396"/>
          </a:xfrm>
        </p:grpSpPr>
        <p:sp>
          <p:nvSpPr>
            <p:cNvPr id="768" name="Freeform 148"/>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69" name="Rectangle 149"/>
            <p:cNvSpPr>
              <a:spLocks noChangeArrowheads="1"/>
            </p:cNvSpPr>
            <p:nvPr/>
          </p:nvSpPr>
          <p:spPr bwMode="auto">
            <a:xfrm>
              <a:off x="4203" y="429"/>
              <a:ext cx="1053" cy="2286"/>
            </a:xfrm>
            <a:prstGeom prst="rect">
              <a:avLst/>
            </a:prstGeom>
            <a:gradFill rotWithShape="1">
              <a:gsLst>
                <a:gs pos="0">
                  <a:srgbClr val="292929"/>
                </a:gs>
                <a:gs pos="100000">
                  <a:srgbClr val="808080"/>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70" name="Freeform 150"/>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71" name="Freeform 151"/>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72" name="Rectangle 152"/>
            <p:cNvSpPr>
              <a:spLocks noChangeArrowheads="1"/>
            </p:cNvSpPr>
            <p:nvPr/>
          </p:nvSpPr>
          <p:spPr bwMode="auto">
            <a:xfrm>
              <a:off x="4209" y="691"/>
              <a:ext cx="599" cy="49"/>
            </a:xfrm>
            <a:prstGeom prst="rect">
              <a:avLst/>
            </a:prstGeom>
            <a:solidFill>
              <a:srgbClr val="000000"/>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773" name="Group 153"/>
            <p:cNvGrpSpPr/>
            <p:nvPr/>
          </p:nvGrpSpPr>
          <p:grpSpPr bwMode="auto">
            <a:xfrm>
              <a:off x="4749" y="668"/>
              <a:ext cx="581" cy="145"/>
              <a:chOff x="614" y="2568"/>
              <a:chExt cx="725" cy="139"/>
            </a:xfrm>
          </p:grpSpPr>
          <p:sp>
            <p:nvSpPr>
              <p:cNvPr id="798" name="AutoShape 154"/>
              <p:cNvSpPr>
                <a:spLocks noChangeArrowheads="1"/>
              </p:cNvSpPr>
              <p:nvPr/>
            </p:nvSpPr>
            <p:spPr bwMode="auto">
              <a:xfrm>
                <a:off x="617" y="2567"/>
                <a:ext cx="724" cy="140"/>
              </a:xfrm>
              <a:prstGeom prst="roundRect">
                <a:avLst>
                  <a:gd name="adj" fmla="val 50000"/>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99" name="AutoShape 155"/>
              <p:cNvSpPr>
                <a:spLocks noChangeArrowheads="1"/>
              </p:cNvSpPr>
              <p:nvPr/>
            </p:nvSpPr>
            <p:spPr bwMode="auto">
              <a:xfrm>
                <a:off x="633" y="2584"/>
                <a:ext cx="692"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774" name="Rectangle 156"/>
            <p:cNvSpPr>
              <a:spLocks noChangeArrowheads="1"/>
            </p:cNvSpPr>
            <p:nvPr/>
          </p:nvSpPr>
          <p:spPr bwMode="auto">
            <a:xfrm>
              <a:off x="4222" y="1020"/>
              <a:ext cx="599" cy="43"/>
            </a:xfrm>
            <a:prstGeom prst="rect">
              <a:avLst/>
            </a:prstGeom>
            <a:solidFill>
              <a:srgbClr val="000000"/>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775" name="Group 157"/>
            <p:cNvGrpSpPr/>
            <p:nvPr/>
          </p:nvGrpSpPr>
          <p:grpSpPr bwMode="auto">
            <a:xfrm>
              <a:off x="4747" y="994"/>
              <a:ext cx="581" cy="134"/>
              <a:chOff x="614" y="2568"/>
              <a:chExt cx="725" cy="139"/>
            </a:xfrm>
          </p:grpSpPr>
          <p:sp>
            <p:nvSpPr>
              <p:cNvPr id="796" name="AutoShape 158"/>
              <p:cNvSpPr>
                <a:spLocks noChangeArrowheads="1"/>
              </p:cNvSpPr>
              <p:nvPr/>
            </p:nvSpPr>
            <p:spPr bwMode="auto">
              <a:xfrm>
                <a:off x="612" y="2570"/>
                <a:ext cx="724" cy="139"/>
              </a:xfrm>
              <a:prstGeom prst="roundRect">
                <a:avLst>
                  <a:gd name="adj" fmla="val 50000"/>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97" name="AutoShape 159"/>
              <p:cNvSpPr>
                <a:spLocks noChangeArrowheads="1"/>
              </p:cNvSpPr>
              <p:nvPr/>
            </p:nvSpPr>
            <p:spPr bwMode="auto">
              <a:xfrm>
                <a:off x="628" y="2589"/>
                <a:ext cx="692"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776" name="Rectangle 160"/>
            <p:cNvSpPr>
              <a:spLocks noChangeArrowheads="1"/>
            </p:cNvSpPr>
            <p:nvPr/>
          </p:nvSpPr>
          <p:spPr bwMode="auto">
            <a:xfrm>
              <a:off x="4216" y="1356"/>
              <a:ext cx="599" cy="49"/>
            </a:xfrm>
            <a:prstGeom prst="rect">
              <a:avLst/>
            </a:prstGeom>
            <a:solidFill>
              <a:srgbClr val="000000"/>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77" name="Rectangle 161"/>
            <p:cNvSpPr>
              <a:spLocks noChangeArrowheads="1"/>
            </p:cNvSpPr>
            <p:nvPr/>
          </p:nvSpPr>
          <p:spPr bwMode="auto">
            <a:xfrm>
              <a:off x="4228" y="1654"/>
              <a:ext cx="593" cy="49"/>
            </a:xfrm>
            <a:prstGeom prst="rect">
              <a:avLst/>
            </a:prstGeom>
            <a:solidFill>
              <a:srgbClr val="000000"/>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778" name="Group 162"/>
            <p:cNvGrpSpPr/>
            <p:nvPr/>
          </p:nvGrpSpPr>
          <p:grpSpPr bwMode="auto">
            <a:xfrm>
              <a:off x="4735" y="1627"/>
              <a:ext cx="582" cy="151"/>
              <a:chOff x="614" y="2568"/>
              <a:chExt cx="725" cy="139"/>
            </a:xfrm>
          </p:grpSpPr>
          <p:sp>
            <p:nvSpPr>
              <p:cNvPr id="794" name="AutoShape 163"/>
              <p:cNvSpPr>
                <a:spLocks noChangeArrowheads="1"/>
              </p:cNvSpPr>
              <p:nvPr/>
            </p:nvSpPr>
            <p:spPr bwMode="auto">
              <a:xfrm>
                <a:off x="611" y="2576"/>
                <a:ext cx="730" cy="129"/>
              </a:xfrm>
              <a:prstGeom prst="roundRect">
                <a:avLst>
                  <a:gd name="adj" fmla="val 50000"/>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95" name="AutoShape 164"/>
              <p:cNvSpPr>
                <a:spLocks noChangeArrowheads="1"/>
              </p:cNvSpPr>
              <p:nvPr/>
            </p:nvSpPr>
            <p:spPr bwMode="auto">
              <a:xfrm>
                <a:off x="627" y="2588"/>
                <a:ext cx="699"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779" name="Freeform 165"/>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780" name="Group 166"/>
            <p:cNvGrpSpPr/>
            <p:nvPr/>
          </p:nvGrpSpPr>
          <p:grpSpPr bwMode="auto">
            <a:xfrm>
              <a:off x="4739" y="1327"/>
              <a:ext cx="582" cy="139"/>
              <a:chOff x="614" y="2568"/>
              <a:chExt cx="725" cy="139"/>
            </a:xfrm>
          </p:grpSpPr>
          <p:sp>
            <p:nvSpPr>
              <p:cNvPr id="792" name="AutoShape 167"/>
              <p:cNvSpPr>
                <a:spLocks noChangeArrowheads="1"/>
              </p:cNvSpPr>
              <p:nvPr/>
            </p:nvSpPr>
            <p:spPr bwMode="auto">
              <a:xfrm>
                <a:off x="614" y="2566"/>
                <a:ext cx="723" cy="140"/>
              </a:xfrm>
              <a:prstGeom prst="roundRect">
                <a:avLst>
                  <a:gd name="adj" fmla="val 50000"/>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93" name="AutoShape 168"/>
              <p:cNvSpPr>
                <a:spLocks noChangeArrowheads="1"/>
              </p:cNvSpPr>
              <p:nvPr/>
            </p:nvSpPr>
            <p:spPr bwMode="auto">
              <a:xfrm>
                <a:off x="630" y="2585"/>
                <a:ext cx="691" cy="10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781" name="Rectangle 169"/>
            <p:cNvSpPr>
              <a:spLocks noChangeArrowheads="1"/>
            </p:cNvSpPr>
            <p:nvPr/>
          </p:nvSpPr>
          <p:spPr bwMode="auto">
            <a:xfrm>
              <a:off x="5250" y="429"/>
              <a:ext cx="69" cy="2286"/>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82" name="Freeform 170"/>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83" name="Freeform 171"/>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84" name="Oval 172"/>
            <p:cNvSpPr>
              <a:spLocks noChangeArrowheads="1"/>
            </p:cNvSpPr>
            <p:nvPr/>
          </p:nvSpPr>
          <p:spPr bwMode="auto">
            <a:xfrm>
              <a:off x="5515" y="2612"/>
              <a:ext cx="50" cy="98"/>
            </a:xfrm>
            <a:prstGeom prst="ellipse">
              <a:avLst/>
            </a:prstGeom>
            <a:solidFill>
              <a:srgbClr val="333333"/>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85" name="Freeform 173"/>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86" name="AutoShape 174"/>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87" name="AutoShape 175"/>
            <p:cNvSpPr>
              <a:spLocks noChangeArrowheads="1"/>
            </p:cNvSpPr>
            <p:nvPr/>
          </p:nvSpPr>
          <p:spPr bwMode="auto">
            <a:xfrm>
              <a:off x="4203" y="2709"/>
              <a:ext cx="1072" cy="85"/>
            </a:xfrm>
            <a:prstGeom prst="roundRect">
              <a:avLst>
                <a:gd name="adj" fmla="val 50000"/>
              </a:avLst>
            </a:prstGeom>
            <a:gradFill rotWithShape="1">
              <a:gsLst>
                <a:gs pos="0">
                  <a:srgbClr val="000000"/>
                </a:gs>
                <a:gs pos="100000">
                  <a:srgbClr val="808080"/>
                </a:gs>
              </a:gsLst>
              <a:lin ang="0" scaled="1"/>
            </a:gradFill>
            <a:ln w="9525">
              <a:solidFill>
                <a:srgbClr val="000000"/>
              </a:solidFill>
              <a:rou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88" name="Oval 176"/>
            <p:cNvSpPr>
              <a:spLocks noChangeArrowheads="1"/>
            </p:cNvSpPr>
            <p:nvPr/>
          </p:nvSpPr>
          <p:spPr bwMode="auto">
            <a:xfrm>
              <a:off x="4310" y="2386"/>
              <a:ext cx="158" cy="140"/>
            </a:xfrm>
            <a:prstGeom prst="ellipse">
              <a:avLst/>
            </a:prstGeom>
            <a:solidFill>
              <a:srgbClr val="33CC33"/>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89" name="Oval 177"/>
            <p:cNvSpPr>
              <a:spLocks noChangeArrowheads="1"/>
            </p:cNvSpPr>
            <p:nvPr/>
          </p:nvSpPr>
          <p:spPr bwMode="auto">
            <a:xfrm>
              <a:off x="4487" y="2386"/>
              <a:ext cx="158" cy="140"/>
            </a:xfrm>
            <a:prstGeom prst="ellipse">
              <a:avLst/>
            </a:prstGeom>
            <a:solidFill>
              <a:srgbClr val="FF0000"/>
            </a:solidFill>
            <a:ln>
              <a:noFill/>
            </a:ln>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endParaRPr>
            </a:p>
          </p:txBody>
        </p:sp>
        <p:sp>
          <p:nvSpPr>
            <p:cNvPr id="790" name="Oval 178"/>
            <p:cNvSpPr>
              <a:spLocks noChangeArrowheads="1"/>
            </p:cNvSpPr>
            <p:nvPr/>
          </p:nvSpPr>
          <p:spPr bwMode="auto">
            <a:xfrm>
              <a:off x="4663" y="2380"/>
              <a:ext cx="158" cy="140"/>
            </a:xfrm>
            <a:prstGeom prst="ellipse">
              <a:avLst/>
            </a:prstGeom>
            <a:solidFill>
              <a:srgbClr val="33CC33"/>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91" name="Rectangle 179"/>
            <p:cNvSpPr>
              <a:spLocks noChangeArrowheads="1"/>
            </p:cNvSpPr>
            <p:nvPr/>
          </p:nvSpPr>
          <p:spPr bwMode="auto">
            <a:xfrm>
              <a:off x="5061" y="1837"/>
              <a:ext cx="88" cy="756"/>
            </a:xfrm>
            <a:prstGeom prst="rect">
              <a:avLst/>
            </a:prstGeom>
            <a:solidFill>
              <a:srgbClr val="292929"/>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402" name="Rectangle 3"/>
          <p:cNvSpPr txBox="1">
            <a:spLocks noChangeArrowheads="1"/>
          </p:cNvSpPr>
          <p:nvPr/>
        </p:nvSpPr>
        <p:spPr bwMode="auto">
          <a:xfrm>
            <a:off x="4072253" y="1895405"/>
            <a:ext cx="4742294" cy="946547"/>
          </a:xfrm>
          <a:prstGeom prst="rect">
            <a:avLst/>
          </a:prstGeom>
          <a:noFill/>
          <a:ln>
            <a:noFill/>
          </a:ln>
        </p:spPr>
        <p:txBody>
          <a:bodyPr vert="horz" wrap="square" lIns="68580" tIns="34290" rIns="68580" bIns="34290" numCol="1" anchor="t" anchorCtr="0" compatLnSpc="1"/>
          <a:lstStyle>
            <a:lvl1pPr marL="342900" indent="-342900" algn="l" rtl="0" eaLnBrk="0" fontAlgn="base" hangingPunct="0">
              <a:lnSpc>
                <a:spcPct val="85000"/>
              </a:lnSpc>
              <a:spcBef>
                <a:spcPct val="20000"/>
              </a:spcBef>
              <a:spcAft>
                <a:spcPct val="0"/>
              </a:spcAft>
              <a:buClr>
                <a:srgbClr val="000099"/>
              </a:buClr>
              <a:buSzPct val="100000"/>
              <a:buFont typeface="Wingdings" panose="05000000000000000000" pitchFamily="2" charset="2"/>
              <a:buChar char="§"/>
              <a:defRPr sz="2800">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lnSpc>
                <a:spcPct val="85000"/>
              </a:lnSpc>
              <a:spcBef>
                <a:spcPct val="20000"/>
              </a:spcBef>
              <a:spcAft>
                <a:spcPct val="0"/>
              </a:spcAft>
              <a:buClr>
                <a:srgbClr val="000099"/>
              </a:buClr>
              <a:buFont typeface="Arial" panose="020B0604020202020204"/>
              <a:buChar char="•"/>
              <a:defRPr sz="24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000">
                <a:solidFill>
                  <a:schemeClr val="tx1"/>
                </a:solidFill>
                <a:latin typeface="Comic Sans MS" panose="030F0702030302020204" pitchFamily="66" charset="0"/>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defRPr/>
            </a:pPr>
            <a:r>
              <a:rPr lang="en-US" sz="1800" kern="0" dirty="0">
                <a:cs typeface="+mn-cs"/>
              </a:rPr>
              <a:t>before sending </a:t>
            </a:r>
            <a:r>
              <a:rPr lang="en-US" sz="1800" kern="0" dirty="0">
                <a:solidFill>
                  <a:srgbClr val="C00000"/>
                </a:solidFill>
                <a:cs typeface="+mn-cs"/>
              </a:rPr>
              <a:t>HTTP</a:t>
            </a:r>
            <a:r>
              <a:rPr lang="en-US" sz="1800" b="1" i="1" kern="0" dirty="0">
                <a:solidFill>
                  <a:srgbClr val="C00000"/>
                </a:solidFill>
                <a:cs typeface="+mn-cs"/>
              </a:rPr>
              <a:t> </a:t>
            </a:r>
            <a:r>
              <a:rPr lang="en-US" sz="1800" kern="0" dirty="0">
                <a:cs typeface="+mn-cs"/>
              </a:rPr>
              <a:t>request, need IP address of </a:t>
            </a:r>
            <a:r>
              <a:rPr lang="en-US" sz="1800" kern="0" dirty="0" err="1">
                <a:cs typeface="+mn-cs"/>
              </a:rPr>
              <a:t>www.google.com</a:t>
            </a:r>
            <a:r>
              <a:rPr lang="en-US" sz="1800" kern="0" dirty="0">
                <a:cs typeface="+mn-cs"/>
              </a:rPr>
              <a:t>:  </a:t>
            </a:r>
            <a:r>
              <a:rPr lang="en-US" sz="1800" kern="0" dirty="0">
                <a:solidFill>
                  <a:srgbClr val="C00000"/>
                </a:solidFill>
                <a:cs typeface="+mn-cs"/>
              </a:rPr>
              <a:t>DNS</a:t>
            </a:r>
            <a:endParaRPr lang="en-US" sz="1800" kern="0" dirty="0">
              <a:solidFill>
                <a:srgbClr val="C00000"/>
              </a:solidFill>
              <a:cs typeface="+mn-cs"/>
            </a:endParaRPr>
          </a:p>
        </p:txBody>
      </p:sp>
      <p:grpSp>
        <p:nvGrpSpPr>
          <p:cNvPr id="404" name="Group 276"/>
          <p:cNvGrpSpPr/>
          <p:nvPr/>
        </p:nvGrpSpPr>
        <p:grpSpPr bwMode="auto">
          <a:xfrm>
            <a:off x="141685" y="1916837"/>
            <a:ext cx="582216" cy="657225"/>
            <a:chOff x="177" y="729"/>
            <a:chExt cx="489" cy="552"/>
          </a:xfrm>
        </p:grpSpPr>
        <p:grpSp>
          <p:nvGrpSpPr>
            <p:cNvPr id="405" name="Group 54"/>
            <p:cNvGrpSpPr/>
            <p:nvPr/>
          </p:nvGrpSpPr>
          <p:grpSpPr bwMode="auto">
            <a:xfrm>
              <a:off x="343" y="732"/>
              <a:ext cx="322" cy="173"/>
              <a:chOff x="844" y="3337"/>
              <a:chExt cx="322" cy="173"/>
            </a:xfrm>
          </p:grpSpPr>
          <p:sp>
            <p:nvSpPr>
              <p:cNvPr id="423" name="Rectangle 55"/>
              <p:cNvSpPr>
                <a:spLocks noChangeArrowheads="1"/>
              </p:cNvSpPr>
              <p:nvPr/>
            </p:nvSpPr>
            <p:spPr bwMode="auto">
              <a:xfrm>
                <a:off x="889" y="3370"/>
                <a:ext cx="245" cy="86"/>
              </a:xfrm>
              <a:prstGeom prst="rect">
                <a:avLst/>
              </a:prstGeom>
              <a:solidFill>
                <a:srgbClr val="FF0000"/>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424" name="Text Box 56"/>
              <p:cNvSpPr txBox="1">
                <a:spLocks noChangeArrowheads="1"/>
              </p:cNvSpPr>
              <p:nvPr/>
            </p:nvSpPr>
            <p:spPr bwMode="auto">
              <a:xfrm>
                <a:off x="844" y="3337"/>
                <a:ext cx="322"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rPr>
                  <a:t>DNS</a:t>
                </a:r>
                <a:endPar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endParaRPr>
              </a:p>
            </p:txBody>
          </p:sp>
        </p:grpSp>
        <p:grpSp>
          <p:nvGrpSpPr>
            <p:cNvPr id="406" name="Group 59"/>
            <p:cNvGrpSpPr/>
            <p:nvPr/>
          </p:nvGrpSpPr>
          <p:grpSpPr bwMode="auto">
            <a:xfrm>
              <a:off x="290" y="874"/>
              <a:ext cx="376" cy="173"/>
              <a:chOff x="740" y="3209"/>
              <a:chExt cx="376" cy="173"/>
            </a:xfrm>
          </p:grpSpPr>
          <p:grpSp>
            <p:nvGrpSpPr>
              <p:cNvPr id="418" name="Group 60"/>
              <p:cNvGrpSpPr/>
              <p:nvPr/>
            </p:nvGrpSpPr>
            <p:grpSpPr bwMode="auto">
              <a:xfrm>
                <a:off x="794" y="3209"/>
                <a:ext cx="322" cy="173"/>
                <a:chOff x="844" y="3337"/>
                <a:chExt cx="322" cy="173"/>
              </a:xfrm>
            </p:grpSpPr>
            <p:sp>
              <p:nvSpPr>
                <p:cNvPr id="421" name="Rectangle 61"/>
                <p:cNvSpPr>
                  <a:spLocks noChangeArrowheads="1"/>
                </p:cNvSpPr>
                <p:nvPr/>
              </p:nvSpPr>
              <p:spPr bwMode="auto">
                <a:xfrm>
                  <a:off x="889" y="3370"/>
                  <a:ext cx="245" cy="86"/>
                </a:xfrm>
                <a:prstGeom prst="rect">
                  <a:avLst/>
                </a:prstGeom>
                <a:solidFill>
                  <a:srgbClr val="FF0000"/>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422" name="Text Box 62"/>
                <p:cNvSpPr txBox="1">
                  <a:spLocks noChangeArrowheads="1"/>
                </p:cNvSpPr>
                <p:nvPr/>
              </p:nvSpPr>
              <p:spPr bwMode="auto">
                <a:xfrm>
                  <a:off x="844" y="3337"/>
                  <a:ext cx="322"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rPr>
                    <a:t>DNS</a:t>
                  </a:r>
                  <a:endPar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endParaRPr>
                </a:p>
              </p:txBody>
            </p:sp>
          </p:grpSp>
          <p:sp>
            <p:nvSpPr>
              <p:cNvPr id="419" name="Rectangle 63"/>
              <p:cNvSpPr>
                <a:spLocks noChangeArrowheads="1"/>
              </p:cNvSpPr>
              <p:nvPr/>
            </p:nvSpPr>
            <p:spPr bwMode="auto">
              <a:xfrm>
                <a:off x="750" y="3244"/>
                <a:ext cx="88" cy="82"/>
              </a:xfrm>
              <a:prstGeom prst="rect">
                <a:avLst/>
              </a:prstGeom>
              <a:solidFill>
                <a:srgbClr val="00CC99"/>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420" name="Rectangle 64"/>
              <p:cNvSpPr>
                <a:spLocks noChangeArrowheads="1"/>
              </p:cNvSpPr>
              <p:nvPr/>
            </p:nvSpPr>
            <p:spPr bwMode="auto">
              <a:xfrm>
                <a:off x="740" y="3238"/>
                <a:ext cx="354" cy="94"/>
              </a:xfrm>
              <a:prstGeom prst="rect">
                <a:avLst/>
              </a:prstGeom>
              <a:noFill/>
              <a:ln w="9525">
                <a:solidFill>
                  <a:srgbClr val="00CC99"/>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407" name="Group 65"/>
            <p:cNvGrpSpPr/>
            <p:nvPr/>
          </p:nvGrpSpPr>
          <p:grpSpPr bwMode="auto">
            <a:xfrm>
              <a:off x="290" y="1022"/>
              <a:ext cx="376" cy="173"/>
              <a:chOff x="836" y="3305"/>
              <a:chExt cx="376" cy="173"/>
            </a:xfrm>
          </p:grpSpPr>
          <p:grpSp>
            <p:nvGrpSpPr>
              <p:cNvPr id="412" name="Group 66"/>
              <p:cNvGrpSpPr/>
              <p:nvPr/>
            </p:nvGrpSpPr>
            <p:grpSpPr bwMode="auto">
              <a:xfrm>
                <a:off x="890" y="3305"/>
                <a:ext cx="322" cy="173"/>
                <a:chOff x="844" y="3337"/>
                <a:chExt cx="322" cy="173"/>
              </a:xfrm>
            </p:grpSpPr>
            <p:sp>
              <p:nvSpPr>
                <p:cNvPr id="416" name="Rectangle 67"/>
                <p:cNvSpPr>
                  <a:spLocks noChangeArrowheads="1"/>
                </p:cNvSpPr>
                <p:nvPr/>
              </p:nvSpPr>
              <p:spPr bwMode="auto">
                <a:xfrm>
                  <a:off x="889" y="3370"/>
                  <a:ext cx="245" cy="86"/>
                </a:xfrm>
                <a:prstGeom prst="rect">
                  <a:avLst/>
                </a:prstGeom>
                <a:solidFill>
                  <a:srgbClr val="FF0000"/>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417" name="Text Box 68"/>
                <p:cNvSpPr txBox="1">
                  <a:spLocks noChangeArrowheads="1"/>
                </p:cNvSpPr>
                <p:nvPr/>
              </p:nvSpPr>
              <p:spPr bwMode="auto">
                <a:xfrm>
                  <a:off x="844" y="3337"/>
                  <a:ext cx="322"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rPr>
                    <a:t>DNS</a:t>
                  </a:r>
                  <a:endPar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endParaRPr>
                </a:p>
              </p:txBody>
            </p:sp>
          </p:grpSp>
          <p:grpSp>
            <p:nvGrpSpPr>
              <p:cNvPr id="413" name="Group 69"/>
              <p:cNvGrpSpPr/>
              <p:nvPr/>
            </p:nvGrpSpPr>
            <p:grpSpPr bwMode="auto">
              <a:xfrm>
                <a:off x="836" y="3334"/>
                <a:ext cx="354" cy="94"/>
                <a:chOff x="836" y="3334"/>
                <a:chExt cx="354" cy="94"/>
              </a:xfrm>
            </p:grpSpPr>
            <p:sp>
              <p:nvSpPr>
                <p:cNvPr id="414" name="Rectangle 70"/>
                <p:cNvSpPr>
                  <a:spLocks noChangeArrowheads="1"/>
                </p:cNvSpPr>
                <p:nvPr/>
              </p:nvSpPr>
              <p:spPr bwMode="auto">
                <a:xfrm>
                  <a:off x="846" y="3340"/>
                  <a:ext cx="88" cy="82"/>
                </a:xfrm>
                <a:prstGeom prst="rect">
                  <a:avLst/>
                </a:prstGeom>
                <a:solidFill>
                  <a:srgbClr val="00CC99"/>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415" name="Rectangle 71"/>
                <p:cNvSpPr>
                  <a:spLocks noChangeArrowheads="1"/>
                </p:cNvSpPr>
                <p:nvPr/>
              </p:nvSpPr>
              <p:spPr bwMode="auto">
                <a:xfrm>
                  <a:off x="836" y="3334"/>
                  <a:ext cx="354" cy="94"/>
                </a:xfrm>
                <a:prstGeom prst="rect">
                  <a:avLst/>
                </a:prstGeom>
                <a:noFill/>
                <a:ln w="9525">
                  <a:solidFill>
                    <a:srgbClr val="00CC99"/>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grpSp>
          <p:nvGrpSpPr>
            <p:cNvPr id="408" name="Group 72"/>
            <p:cNvGrpSpPr/>
            <p:nvPr/>
          </p:nvGrpSpPr>
          <p:grpSpPr bwMode="auto">
            <a:xfrm>
              <a:off x="177" y="1042"/>
              <a:ext cx="480" cy="112"/>
              <a:chOff x="627" y="3377"/>
              <a:chExt cx="480" cy="112"/>
            </a:xfrm>
          </p:grpSpPr>
          <p:sp>
            <p:nvSpPr>
              <p:cNvPr id="410" name="Rectangle 73"/>
              <p:cNvSpPr>
                <a:spLocks noChangeArrowheads="1"/>
              </p:cNvSpPr>
              <p:nvPr/>
            </p:nvSpPr>
            <p:spPr bwMode="auto">
              <a:xfrm>
                <a:off x="636" y="3388"/>
                <a:ext cx="96" cy="93"/>
              </a:xfrm>
              <a:prstGeom prst="rect">
                <a:avLst/>
              </a:prstGeom>
              <a:solidFill>
                <a:srgbClr val="3333CC"/>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411" name="Rectangle 74"/>
              <p:cNvSpPr>
                <a:spLocks noChangeArrowheads="1"/>
              </p:cNvSpPr>
              <p:nvPr/>
            </p:nvSpPr>
            <p:spPr bwMode="auto">
              <a:xfrm>
                <a:off x="627" y="3377"/>
                <a:ext cx="480" cy="112"/>
              </a:xfrm>
              <a:prstGeom prst="rect">
                <a:avLst/>
              </a:prstGeom>
              <a:noFill/>
              <a:ln w="9525">
                <a:solidFill>
                  <a:srgbClr val="3333CC"/>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409" name="AutoShape 89"/>
            <p:cNvSpPr>
              <a:spLocks noChangeArrowheads="1"/>
            </p:cNvSpPr>
            <p:nvPr/>
          </p:nvSpPr>
          <p:spPr bwMode="auto">
            <a:xfrm>
              <a:off x="393" y="729"/>
              <a:ext cx="240" cy="552"/>
            </a:xfrm>
            <a:prstGeom prst="downArrow">
              <a:avLst>
                <a:gd name="adj1" fmla="val 54167"/>
                <a:gd name="adj2" fmla="val 36928"/>
              </a:avLst>
            </a:prstGeom>
            <a:gradFill rotWithShape="1">
              <a:gsLst>
                <a:gs pos="0">
                  <a:srgbClr val="FF0000">
                    <a:alpha val="25000"/>
                  </a:srgbClr>
                </a:gs>
                <a:gs pos="100000">
                  <a:srgbClr val="FF0000">
                    <a:alpha val="25000"/>
                  </a:srgbClr>
                </a:gs>
              </a:gsLst>
              <a:lin ang="540000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425" name="Rectangle 152"/>
          <p:cNvSpPr>
            <a:spLocks noChangeArrowheads="1"/>
          </p:cNvSpPr>
          <p:nvPr/>
        </p:nvSpPr>
        <p:spPr bwMode="auto">
          <a:xfrm>
            <a:off x="4069871" y="2566988"/>
            <a:ext cx="4660030" cy="979885"/>
          </a:xfrm>
          <a:prstGeom prst="rect">
            <a:avLst/>
          </a:prstGeom>
          <a:noFill/>
          <a:ln>
            <a:noFill/>
          </a:ln>
          <a:effectLst/>
        </p:spPr>
        <p:txBody>
          <a:bodyPr/>
          <a:lstStyle/>
          <a:p>
            <a:pPr marL="342900" indent="-342900" eaLnBrk="0" fontAlgn="base" hangingPunct="0">
              <a:lnSpc>
                <a:spcPct val="90000"/>
              </a:lnSpc>
              <a:spcBef>
                <a:spcPct val="20000"/>
              </a:spcBef>
              <a:spcAft>
                <a:spcPct val="0"/>
              </a:spcAft>
              <a:buClr>
                <a:srgbClr val="000099"/>
              </a:buClr>
              <a:buSzPct val="100000"/>
              <a:buFont typeface="Wingdings" panose="05000000000000000000" pitchFamily="2" charset="2"/>
              <a:buChar char="§"/>
              <a:defRPr/>
            </a:pPr>
            <a:r>
              <a:rPr lang="en-US" sz="1800" dirty="0">
                <a:solidFill>
                  <a:srgbClr val="000000"/>
                </a:solidFill>
                <a:ea typeface="MS PGothic" panose="020B0600070205080204" pitchFamily="34" charset="-128"/>
              </a:rPr>
              <a:t>DNS query created, encapsulated in UDP, encapsulated in IP, encapsulated in Eth.  To send frame to router, need MAC address of router interface: </a:t>
            </a:r>
            <a:r>
              <a:rPr lang="en-US" sz="1800" dirty="0">
                <a:solidFill>
                  <a:srgbClr val="C00000"/>
                </a:solidFill>
                <a:ea typeface="MS PGothic" panose="020B0600070205080204" pitchFamily="34" charset="-128"/>
              </a:rPr>
              <a:t>ARP</a:t>
            </a:r>
            <a:endParaRPr lang="en-US" sz="1800" dirty="0">
              <a:solidFill>
                <a:srgbClr val="C00000"/>
              </a:solidFill>
              <a:ea typeface="MS PGothic" panose="020B0600070205080204" pitchFamily="34" charset="-128"/>
            </a:endParaRPr>
          </a:p>
          <a:p>
            <a:pPr eaLnBrk="0" fontAlgn="base" hangingPunct="0">
              <a:lnSpc>
                <a:spcPct val="90000"/>
              </a:lnSpc>
              <a:spcBef>
                <a:spcPct val="20000"/>
              </a:spcBef>
              <a:spcAft>
                <a:spcPct val="0"/>
              </a:spcAft>
              <a:buClr>
                <a:srgbClr val="000099"/>
              </a:buClr>
              <a:buSzPct val="100000"/>
              <a:defRPr/>
            </a:pPr>
            <a:endParaRPr lang="en-US" sz="1800" b="1" dirty="0">
              <a:solidFill>
                <a:srgbClr val="000000"/>
              </a:solidFill>
              <a:ea typeface="MS PGothic" panose="020B0600070205080204" pitchFamily="34" charset="-128"/>
            </a:endParaRPr>
          </a:p>
        </p:txBody>
      </p:sp>
      <p:sp>
        <p:nvSpPr>
          <p:cNvPr id="426" name="Rectangle 153"/>
          <p:cNvSpPr>
            <a:spLocks noChangeArrowheads="1"/>
          </p:cNvSpPr>
          <p:nvPr/>
        </p:nvSpPr>
        <p:spPr bwMode="auto">
          <a:xfrm>
            <a:off x="4063429" y="3684565"/>
            <a:ext cx="4882227" cy="1172765"/>
          </a:xfrm>
          <a:prstGeom prst="rect">
            <a:avLst/>
          </a:prstGeom>
          <a:noFill/>
          <a:ln>
            <a:noFill/>
          </a:ln>
          <a:effectLst/>
        </p:spPr>
        <p:txBody>
          <a:bodyPr/>
          <a:lstStyle/>
          <a:p>
            <a:pPr marL="342900" indent="-342900" eaLnBrk="0" fontAlgn="base" hangingPunct="0">
              <a:lnSpc>
                <a:spcPct val="90000"/>
              </a:lnSpc>
              <a:spcBef>
                <a:spcPct val="20000"/>
              </a:spcBef>
              <a:spcAft>
                <a:spcPct val="0"/>
              </a:spcAft>
              <a:buClr>
                <a:srgbClr val="000099"/>
              </a:buClr>
              <a:buSzPct val="100000"/>
              <a:buFont typeface="Wingdings" panose="05000000000000000000" pitchFamily="2" charset="2"/>
              <a:buChar char="§"/>
              <a:defRPr/>
            </a:pPr>
            <a:r>
              <a:rPr lang="en-US" sz="1800" dirty="0">
                <a:solidFill>
                  <a:srgbClr val="C00000"/>
                </a:solidFill>
                <a:ea typeface="MS PGothic" panose="020B0600070205080204" pitchFamily="34" charset="-128"/>
              </a:rPr>
              <a:t>ARP query </a:t>
            </a:r>
            <a:r>
              <a:rPr lang="en-US" sz="1800" dirty="0">
                <a:solidFill>
                  <a:srgbClr val="000000"/>
                </a:solidFill>
                <a:ea typeface="MS PGothic" panose="020B0600070205080204" pitchFamily="34" charset="-128"/>
              </a:rPr>
              <a:t>broadcast, received by router, which replies with </a:t>
            </a:r>
            <a:r>
              <a:rPr lang="en-US" sz="1800" dirty="0">
                <a:solidFill>
                  <a:srgbClr val="C00000"/>
                </a:solidFill>
                <a:ea typeface="MS PGothic" panose="020B0600070205080204" pitchFamily="34" charset="-128"/>
              </a:rPr>
              <a:t>ARP reply </a:t>
            </a:r>
            <a:r>
              <a:rPr lang="en-US" sz="1800" dirty="0">
                <a:solidFill>
                  <a:srgbClr val="000000"/>
                </a:solidFill>
                <a:ea typeface="MS PGothic" panose="020B0600070205080204" pitchFamily="34" charset="-128"/>
              </a:rPr>
              <a:t>giving MAC address of router interface</a:t>
            </a:r>
            <a:endParaRPr lang="en-US" sz="1800" dirty="0">
              <a:solidFill>
                <a:srgbClr val="000000"/>
              </a:solidFill>
              <a:ea typeface="MS PGothic" panose="020B0600070205080204" pitchFamily="34" charset="-128"/>
            </a:endParaRPr>
          </a:p>
        </p:txBody>
      </p:sp>
      <p:sp>
        <p:nvSpPr>
          <p:cNvPr id="427" name="Rectangle 154"/>
          <p:cNvSpPr>
            <a:spLocks noChangeArrowheads="1"/>
          </p:cNvSpPr>
          <p:nvPr/>
        </p:nvSpPr>
        <p:spPr bwMode="auto">
          <a:xfrm>
            <a:off x="4052570" y="4537075"/>
            <a:ext cx="4494530" cy="1343660"/>
          </a:xfrm>
          <a:prstGeom prst="rect">
            <a:avLst/>
          </a:prstGeom>
          <a:noFill/>
          <a:ln>
            <a:noFill/>
          </a:ln>
          <a:effectLst/>
        </p:spPr>
        <p:txBody>
          <a:bodyPr/>
          <a:lstStyle/>
          <a:p>
            <a:pPr marL="342900" indent="-342900" eaLnBrk="0" fontAlgn="base" hangingPunct="0">
              <a:lnSpc>
                <a:spcPct val="90000"/>
              </a:lnSpc>
              <a:spcBef>
                <a:spcPct val="20000"/>
              </a:spcBef>
              <a:spcAft>
                <a:spcPct val="0"/>
              </a:spcAft>
              <a:buClr>
                <a:srgbClr val="000099"/>
              </a:buClr>
              <a:buSzPct val="100000"/>
              <a:buFont typeface="Wingdings" panose="05000000000000000000" pitchFamily="2" charset="2"/>
              <a:buChar char="§"/>
              <a:defRPr/>
            </a:pPr>
            <a:r>
              <a:rPr lang="en-US" sz="1800" dirty="0">
                <a:solidFill>
                  <a:srgbClr val="000000"/>
                </a:solidFill>
                <a:highlight>
                  <a:srgbClr val="FFFF00"/>
                </a:highlight>
                <a:ea typeface="MS PGothic" panose="020B0600070205080204" pitchFamily="34" charset="-128"/>
              </a:rPr>
              <a:t>client now knows MAC address of first hop router, so can now send frame containing DNS query </a:t>
            </a:r>
            <a:endParaRPr lang="en-US" sz="1800" dirty="0">
              <a:solidFill>
                <a:srgbClr val="000000"/>
              </a:solidFill>
              <a:highlight>
                <a:srgbClr val="FFFF00"/>
              </a:highlight>
              <a:ea typeface="MS PGothic" panose="020B0600070205080204" pitchFamily="34" charset="-128"/>
            </a:endParaRPr>
          </a:p>
        </p:txBody>
      </p:sp>
      <p:grpSp>
        <p:nvGrpSpPr>
          <p:cNvPr id="428" name="Group 263"/>
          <p:cNvGrpSpPr/>
          <p:nvPr/>
        </p:nvGrpSpPr>
        <p:grpSpPr bwMode="auto">
          <a:xfrm>
            <a:off x="0" y="2450237"/>
            <a:ext cx="810816" cy="205978"/>
            <a:chOff x="76" y="2296"/>
            <a:chExt cx="681" cy="173"/>
          </a:xfrm>
        </p:grpSpPr>
        <p:sp>
          <p:nvSpPr>
            <p:cNvPr id="429" name="Rectangle 103"/>
            <p:cNvSpPr>
              <a:spLocks noChangeArrowheads="1"/>
            </p:cNvSpPr>
            <p:nvPr/>
          </p:nvSpPr>
          <p:spPr bwMode="auto">
            <a:xfrm>
              <a:off x="76" y="2305"/>
              <a:ext cx="681" cy="138"/>
            </a:xfrm>
            <a:prstGeom prst="rect">
              <a:avLst/>
            </a:prstGeom>
            <a:solidFill>
              <a:srgbClr val="FFFFFF"/>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430" name="Rectangle 101"/>
            <p:cNvSpPr>
              <a:spLocks noChangeArrowheads="1"/>
            </p:cNvSpPr>
            <p:nvPr/>
          </p:nvSpPr>
          <p:spPr bwMode="auto">
            <a:xfrm>
              <a:off x="89" y="2321"/>
              <a:ext cx="94" cy="108"/>
            </a:xfrm>
            <a:prstGeom prst="rect">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431" name="Rectangle 102"/>
            <p:cNvSpPr>
              <a:spLocks noChangeArrowheads="1"/>
            </p:cNvSpPr>
            <p:nvPr/>
          </p:nvSpPr>
          <p:spPr bwMode="auto">
            <a:xfrm>
              <a:off x="687" y="2320"/>
              <a:ext cx="60" cy="108"/>
            </a:xfrm>
            <a:prstGeom prst="rect">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432" name="Rectangle 100"/>
            <p:cNvSpPr>
              <a:spLocks noChangeArrowheads="1"/>
            </p:cNvSpPr>
            <p:nvPr/>
          </p:nvSpPr>
          <p:spPr bwMode="auto">
            <a:xfrm>
              <a:off x="195" y="2319"/>
              <a:ext cx="480" cy="112"/>
            </a:xfrm>
            <a:prstGeom prst="rect">
              <a:avLst/>
            </a:prstGeom>
            <a:solidFill>
              <a:srgbClr val="FFFF00"/>
            </a:solidFill>
            <a:ln w="9525">
              <a:solidFill>
                <a:srgbClr val="FFFF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433" name="Text Box 95"/>
            <p:cNvSpPr txBox="1">
              <a:spLocks noChangeArrowheads="1"/>
            </p:cNvSpPr>
            <p:nvPr/>
          </p:nvSpPr>
          <p:spPr bwMode="auto">
            <a:xfrm>
              <a:off x="182" y="2296"/>
              <a:ext cx="540"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ARP query</a:t>
              </a:r>
              <a:endParaRPr kumimoji="0" lang="en-US" sz="7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434" name="Group 242"/>
          <p:cNvGrpSpPr/>
          <p:nvPr/>
        </p:nvGrpSpPr>
        <p:grpSpPr bwMode="auto">
          <a:xfrm>
            <a:off x="953971" y="2319337"/>
            <a:ext cx="378619" cy="205978"/>
            <a:chOff x="161" y="1354"/>
            <a:chExt cx="318" cy="173"/>
          </a:xfrm>
        </p:grpSpPr>
        <p:sp>
          <p:nvSpPr>
            <p:cNvPr id="435" name="Rectangle 241"/>
            <p:cNvSpPr>
              <a:spLocks noChangeArrowheads="1"/>
            </p:cNvSpPr>
            <p:nvPr/>
          </p:nvSpPr>
          <p:spPr bwMode="auto">
            <a:xfrm>
              <a:off x="192" y="1365"/>
              <a:ext cx="228" cy="141"/>
            </a:xfrm>
            <a:prstGeom prst="rect">
              <a:avLst/>
            </a:prstGeom>
            <a:solidFill>
              <a:srgbClr val="FFFFFF"/>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436" name="Text Box 240"/>
            <p:cNvSpPr txBox="1">
              <a:spLocks noChangeArrowheads="1"/>
            </p:cNvSpPr>
            <p:nvPr/>
          </p:nvSpPr>
          <p:spPr bwMode="auto">
            <a:xfrm>
              <a:off x="161" y="1354"/>
              <a:ext cx="318"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ARP</a:t>
              </a:r>
              <a:endParaRPr kumimoji="0" lang="en-US" sz="7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437" name="Group 270"/>
          <p:cNvGrpSpPr/>
          <p:nvPr/>
        </p:nvGrpSpPr>
        <p:grpSpPr bwMode="auto">
          <a:xfrm>
            <a:off x="359009" y="3913655"/>
            <a:ext cx="810816" cy="205978"/>
            <a:chOff x="76" y="2296"/>
            <a:chExt cx="681" cy="173"/>
          </a:xfrm>
        </p:grpSpPr>
        <p:sp>
          <p:nvSpPr>
            <p:cNvPr id="438" name="Rectangle 271"/>
            <p:cNvSpPr>
              <a:spLocks noChangeArrowheads="1"/>
            </p:cNvSpPr>
            <p:nvPr/>
          </p:nvSpPr>
          <p:spPr bwMode="auto">
            <a:xfrm>
              <a:off x="76" y="2305"/>
              <a:ext cx="681" cy="138"/>
            </a:xfrm>
            <a:prstGeom prst="rect">
              <a:avLst/>
            </a:prstGeom>
            <a:solidFill>
              <a:srgbClr val="FFFFFF"/>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439" name="Rectangle 272"/>
            <p:cNvSpPr>
              <a:spLocks noChangeArrowheads="1"/>
            </p:cNvSpPr>
            <p:nvPr/>
          </p:nvSpPr>
          <p:spPr bwMode="auto">
            <a:xfrm>
              <a:off x="89" y="2321"/>
              <a:ext cx="94" cy="108"/>
            </a:xfrm>
            <a:prstGeom prst="rect">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440" name="Rectangle 273"/>
            <p:cNvSpPr>
              <a:spLocks noChangeArrowheads="1"/>
            </p:cNvSpPr>
            <p:nvPr/>
          </p:nvSpPr>
          <p:spPr bwMode="auto">
            <a:xfrm>
              <a:off x="687" y="2320"/>
              <a:ext cx="60" cy="108"/>
            </a:xfrm>
            <a:prstGeom prst="rect">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441" name="Rectangle 274"/>
            <p:cNvSpPr>
              <a:spLocks noChangeArrowheads="1"/>
            </p:cNvSpPr>
            <p:nvPr/>
          </p:nvSpPr>
          <p:spPr bwMode="auto">
            <a:xfrm>
              <a:off x="195" y="2319"/>
              <a:ext cx="480" cy="112"/>
            </a:xfrm>
            <a:prstGeom prst="rect">
              <a:avLst/>
            </a:prstGeom>
            <a:solidFill>
              <a:srgbClr val="FFFF00"/>
            </a:solidFill>
            <a:ln w="9525">
              <a:solidFill>
                <a:srgbClr val="FFFF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442" name="Text Box 275"/>
            <p:cNvSpPr txBox="1">
              <a:spLocks noChangeArrowheads="1"/>
            </p:cNvSpPr>
            <p:nvPr/>
          </p:nvSpPr>
          <p:spPr bwMode="auto">
            <a:xfrm>
              <a:off x="182" y="2296"/>
              <a:ext cx="513"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ARP reply</a:t>
              </a:r>
              <a:endParaRPr kumimoji="0" lang="en-US" sz="7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915"/>
                                        </p:tgtEl>
                                        <p:attrNameLst>
                                          <p:attrName>style.visibility</p:attrName>
                                        </p:attrNameLst>
                                      </p:cBhvr>
                                      <p:to>
                                        <p:strVal val="visible"/>
                                      </p:to>
                                    </p:set>
                                    <p:animEffect transition="in" filter="wipe(down)">
                                      <p:cBhvr>
                                        <p:cTn id="7" dur="500"/>
                                        <p:tgtEl>
                                          <p:spTgt spid="9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righ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04"/>
                                        </p:tgtEl>
                                        <p:attrNameLst>
                                          <p:attrName>style.visibility</p:attrName>
                                        </p:attrNameLst>
                                      </p:cBhvr>
                                      <p:to>
                                        <p:strVal val="visible"/>
                                      </p:to>
                                    </p:set>
                                    <p:animEffect transition="in" filter="wipe(up)">
                                      <p:cBhvr>
                                        <p:cTn id="17" dur="500"/>
                                        <p:tgtEl>
                                          <p:spTgt spid="404"/>
                                        </p:tgtEl>
                                      </p:cBhvr>
                                    </p:animEffect>
                                  </p:childTnLst>
                                </p:cTn>
                              </p:par>
                              <p:par>
                                <p:cTn id="18" presetID="9" presetClass="entr" presetSubtype="0" fill="hold" nodeType="withEffect">
                                  <p:stCondLst>
                                    <p:cond delay="0"/>
                                  </p:stCondLst>
                                  <p:childTnLst>
                                    <p:set>
                                      <p:cBhvr>
                                        <p:cTn id="19" dur="1" fill="hold">
                                          <p:stCondLst>
                                            <p:cond delay="0"/>
                                          </p:stCondLst>
                                        </p:cTn>
                                        <p:tgtEl>
                                          <p:spTgt spid="434"/>
                                        </p:tgtEl>
                                        <p:attrNameLst>
                                          <p:attrName>style.visibility</p:attrName>
                                        </p:attrNameLst>
                                      </p:cBhvr>
                                      <p:to>
                                        <p:strVal val="visible"/>
                                      </p:to>
                                    </p:set>
                                    <p:animEffect transition="in" filter="dissolve">
                                      <p:cBhvr>
                                        <p:cTn id="20" dur="500"/>
                                        <p:tgtEl>
                                          <p:spTgt spid="434"/>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425"/>
                                        </p:tgtEl>
                                        <p:attrNameLst>
                                          <p:attrName>style.visibility</p:attrName>
                                        </p:attrNameLst>
                                      </p:cBhvr>
                                      <p:to>
                                        <p:strVal val="visible"/>
                                      </p:to>
                                    </p:set>
                                    <p:animEffect transition="in" filter="dissolve">
                                      <p:cBhvr>
                                        <p:cTn id="23" dur="500"/>
                                        <p:tgtEl>
                                          <p:spTgt spid="425"/>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428"/>
                                        </p:tgtEl>
                                        <p:attrNameLst>
                                          <p:attrName>style.visibility</p:attrName>
                                        </p:attrNameLst>
                                      </p:cBhvr>
                                      <p:to>
                                        <p:strVal val="visible"/>
                                      </p:to>
                                    </p:set>
                                    <p:animEffect transition="in" filter="dissolve">
                                      <p:cBhvr>
                                        <p:cTn id="28" dur="500"/>
                                        <p:tgtEl>
                                          <p:spTgt spid="428"/>
                                        </p:tgtEl>
                                      </p:cBhvr>
                                    </p:animEffect>
                                  </p:childTnLst>
                                </p:cTn>
                              </p:par>
                            </p:childTnLst>
                          </p:cTn>
                        </p:par>
                        <p:par>
                          <p:cTn id="29" fill="hold">
                            <p:stCondLst>
                              <p:cond delay="500"/>
                            </p:stCondLst>
                            <p:childTnLst>
                              <p:par>
                                <p:cTn id="30" presetID="0" presetClass="path" presetSubtype="0" accel="50000" decel="50000" fill="hold" nodeType="afterEffect">
                                  <p:stCondLst>
                                    <p:cond delay="0"/>
                                  </p:stCondLst>
                                  <p:childTnLst>
                                    <p:animMotion origin="layout" path="M -0.00247 0.02777 C -0.00247 0.06782 -0.00234 0.10856 -0.00195 0.14884 L 0.34974 0.15694 L 0.18919 0.39421 C 0.13945 0.39328 0.08893 0.39606 0.03919 0.39514 C 0.03919 0.36666 0.03932 0.31319 0.03932 0.28449 " pathEditMode="relative" rAng="0" ptsTypes="AAAAAA">
                                      <p:cBhvr>
                                        <p:cTn id="31" dur="2000" fill="hold"/>
                                        <p:tgtEl>
                                          <p:spTgt spid="428"/>
                                        </p:tgtEl>
                                        <p:attrNameLst>
                                          <p:attrName>ppt_x</p:attrName>
                                          <p:attrName>ppt_y</p:attrName>
                                        </p:attrNameLst>
                                      </p:cBhvr>
                                      <p:rCtr x="17604" y="18380"/>
                                    </p:animMotion>
                                  </p:childTnLst>
                                </p:cTn>
                              </p:par>
                            </p:childTnLst>
                          </p:cTn>
                        </p:par>
                        <p:par>
                          <p:cTn id="32" fill="hold">
                            <p:stCondLst>
                              <p:cond delay="2500"/>
                            </p:stCondLst>
                            <p:childTnLst>
                              <p:par>
                                <p:cTn id="33" presetID="9" presetClass="entr" presetSubtype="0" fill="hold" grpId="0" nodeType="afterEffect">
                                  <p:stCondLst>
                                    <p:cond delay="0"/>
                                  </p:stCondLst>
                                  <p:childTnLst>
                                    <p:set>
                                      <p:cBhvr>
                                        <p:cTn id="34" dur="1" fill="hold">
                                          <p:stCondLst>
                                            <p:cond delay="0"/>
                                          </p:stCondLst>
                                        </p:cTn>
                                        <p:tgtEl>
                                          <p:spTgt spid="426"/>
                                        </p:tgtEl>
                                        <p:attrNameLst>
                                          <p:attrName>style.visibility</p:attrName>
                                        </p:attrNameLst>
                                      </p:cBhvr>
                                      <p:to>
                                        <p:strVal val="visible"/>
                                      </p:to>
                                    </p:set>
                                    <p:animEffect transition="in" filter="dissolve">
                                      <p:cBhvr>
                                        <p:cTn id="35" dur="500"/>
                                        <p:tgtEl>
                                          <p:spTgt spid="426"/>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xit" presetSubtype="0" fill="hold" nodeType="clickEffect">
                                  <p:stCondLst>
                                    <p:cond delay="0"/>
                                  </p:stCondLst>
                                  <p:childTnLst>
                                    <p:animEffect transition="out" filter="dissolve">
                                      <p:cBhvr>
                                        <p:cTn id="39" dur="500"/>
                                        <p:tgtEl>
                                          <p:spTgt spid="428"/>
                                        </p:tgtEl>
                                      </p:cBhvr>
                                    </p:animEffect>
                                    <p:set>
                                      <p:cBhvr>
                                        <p:cTn id="40" dur="1" fill="hold">
                                          <p:stCondLst>
                                            <p:cond delay="499"/>
                                          </p:stCondLst>
                                        </p:cTn>
                                        <p:tgtEl>
                                          <p:spTgt spid="428"/>
                                        </p:tgtEl>
                                        <p:attrNameLst>
                                          <p:attrName>style.visibility</p:attrName>
                                        </p:attrNameLst>
                                      </p:cBhvr>
                                      <p:to>
                                        <p:strVal val="hidden"/>
                                      </p:to>
                                    </p:set>
                                  </p:childTnLst>
                                </p:cTn>
                              </p:par>
                              <p:par>
                                <p:cTn id="41" presetID="9" presetClass="entr" presetSubtype="0" fill="hold" nodeType="withEffect">
                                  <p:stCondLst>
                                    <p:cond delay="0"/>
                                  </p:stCondLst>
                                  <p:childTnLst>
                                    <p:set>
                                      <p:cBhvr>
                                        <p:cTn id="42" dur="1" fill="hold">
                                          <p:stCondLst>
                                            <p:cond delay="0"/>
                                          </p:stCondLst>
                                        </p:cTn>
                                        <p:tgtEl>
                                          <p:spTgt spid="437"/>
                                        </p:tgtEl>
                                        <p:attrNameLst>
                                          <p:attrName>style.visibility</p:attrName>
                                        </p:attrNameLst>
                                      </p:cBhvr>
                                      <p:to>
                                        <p:strVal val="visible"/>
                                      </p:to>
                                    </p:set>
                                    <p:animEffect transition="in" filter="dissolve">
                                      <p:cBhvr>
                                        <p:cTn id="43" dur="500"/>
                                        <p:tgtEl>
                                          <p:spTgt spid="437"/>
                                        </p:tgtEl>
                                      </p:cBhvr>
                                    </p:animEffect>
                                  </p:childTnLst>
                                </p:cTn>
                              </p:par>
                            </p:childTnLst>
                          </p:cTn>
                        </p:par>
                        <p:par>
                          <p:cTn id="44" fill="hold">
                            <p:stCondLst>
                              <p:cond delay="500"/>
                            </p:stCondLst>
                            <p:childTnLst>
                              <p:par>
                                <p:cTn id="45" presetID="0" presetClass="path" presetSubtype="0" accel="50000" decel="50000" fill="hold" nodeType="afterEffect">
                                  <p:stCondLst>
                                    <p:cond delay="0"/>
                                  </p:stCondLst>
                                  <p:childTnLst>
                                    <p:animMotion origin="layout" path="M -3.75E-6 2.96296E-6 C -3.75E-6 0.02639 -3.75E-6 0.05277 0.00026 0.07893 L 0.14662 0.08009 L 0.29414 -0.12269 C 0.15756 -0.12199 0.09532 -0.13033 -0.04127 -0.12963 C -0.04127 -0.14352 -0.0414 -0.16135 -0.0414 -0.175 C -0.04179 -0.1838 -0.04114 -0.27292 -0.04166 -0.28148 " pathEditMode="relative" rAng="0" ptsTypes="AAAAAAA">
                                      <p:cBhvr>
                                        <p:cTn id="46" dur="2000" fill="hold"/>
                                        <p:tgtEl>
                                          <p:spTgt spid="437"/>
                                        </p:tgtEl>
                                        <p:attrNameLst>
                                          <p:attrName>ppt_x</p:attrName>
                                          <p:attrName>ppt_y</p:attrName>
                                        </p:attrNameLst>
                                      </p:cBhvr>
                                      <p:rCtr x="12617" y="-10069"/>
                                    </p:animMotion>
                                  </p:childTnLst>
                                </p:cTn>
                              </p:par>
                            </p:childTnLst>
                          </p:cTn>
                        </p:par>
                      </p:childTnLst>
                    </p:cTn>
                  </p:par>
                  <p:par>
                    <p:cTn id="47" fill="hold">
                      <p:stCondLst>
                        <p:cond delay="indefinite"/>
                      </p:stCondLst>
                      <p:childTnLst>
                        <p:par>
                          <p:cTn id="48" fill="hold">
                            <p:stCondLst>
                              <p:cond delay="0"/>
                            </p:stCondLst>
                            <p:childTnLst>
                              <p:par>
                                <p:cTn id="49" presetID="9" presetClass="exit" presetSubtype="0" fill="hold" nodeType="clickEffect">
                                  <p:stCondLst>
                                    <p:cond delay="0"/>
                                  </p:stCondLst>
                                  <p:childTnLst>
                                    <p:animEffect transition="out" filter="dissolve">
                                      <p:cBhvr>
                                        <p:cTn id="50" dur="500"/>
                                        <p:tgtEl>
                                          <p:spTgt spid="437"/>
                                        </p:tgtEl>
                                      </p:cBhvr>
                                    </p:animEffect>
                                    <p:set>
                                      <p:cBhvr>
                                        <p:cTn id="51" dur="1" fill="hold">
                                          <p:stCondLst>
                                            <p:cond delay="499"/>
                                          </p:stCondLst>
                                        </p:cTn>
                                        <p:tgtEl>
                                          <p:spTgt spid="437"/>
                                        </p:tgtEl>
                                        <p:attrNameLst>
                                          <p:attrName>style.visibility</p:attrName>
                                        </p:attrNameLst>
                                      </p:cBhvr>
                                      <p:to>
                                        <p:strVal val="hidden"/>
                                      </p:to>
                                    </p:set>
                                  </p:childTnLst>
                                </p:cTn>
                              </p:par>
                              <p:par>
                                <p:cTn id="52" presetID="9" presetClass="exit" presetSubtype="0" fill="hold" nodeType="withEffect">
                                  <p:stCondLst>
                                    <p:cond delay="0"/>
                                  </p:stCondLst>
                                  <p:childTnLst>
                                    <p:animEffect transition="out" filter="dissolve">
                                      <p:cBhvr>
                                        <p:cTn id="53" dur="500"/>
                                        <p:tgtEl>
                                          <p:spTgt spid="434"/>
                                        </p:tgtEl>
                                      </p:cBhvr>
                                    </p:animEffect>
                                    <p:set>
                                      <p:cBhvr>
                                        <p:cTn id="54" dur="1" fill="hold">
                                          <p:stCondLst>
                                            <p:cond delay="499"/>
                                          </p:stCondLst>
                                        </p:cTn>
                                        <p:tgtEl>
                                          <p:spTgt spid="434"/>
                                        </p:tgtEl>
                                        <p:attrNameLst>
                                          <p:attrName>style.visibility</p:attrName>
                                        </p:attrNameLst>
                                      </p:cBhvr>
                                      <p:to>
                                        <p:strVal val="hidden"/>
                                      </p:to>
                                    </p:set>
                                  </p:childTnLst>
                                </p:cTn>
                              </p:par>
                            </p:childTnLst>
                          </p:cTn>
                        </p:par>
                        <p:par>
                          <p:cTn id="55" fill="hold">
                            <p:stCondLst>
                              <p:cond delay="500"/>
                            </p:stCondLst>
                            <p:childTnLst>
                              <p:par>
                                <p:cTn id="56" presetID="9" presetClass="entr" presetSubtype="0" fill="hold" grpId="0" nodeType="afterEffect">
                                  <p:stCondLst>
                                    <p:cond delay="0"/>
                                  </p:stCondLst>
                                  <p:childTnLst>
                                    <p:set>
                                      <p:cBhvr>
                                        <p:cTn id="57" dur="1" fill="hold">
                                          <p:stCondLst>
                                            <p:cond delay="0"/>
                                          </p:stCondLst>
                                        </p:cTn>
                                        <p:tgtEl>
                                          <p:spTgt spid="427"/>
                                        </p:tgtEl>
                                        <p:attrNameLst>
                                          <p:attrName>style.visibility</p:attrName>
                                        </p:attrNameLst>
                                      </p:cBhvr>
                                      <p:to>
                                        <p:strVal val="visible"/>
                                      </p:to>
                                    </p:set>
                                    <p:animEffect transition="in" filter="dissolve">
                                      <p:cBhvr>
                                        <p:cTn id="58" dur="500"/>
                                        <p:tgtEl>
                                          <p:spTgt spid="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 grpId="0" bldLvl="0" animBg="1"/>
      <p:bldP spid="426" grpId="0" bldLvl="0" animBg="1"/>
      <p:bldP spid="427"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8480" y="1085177"/>
            <a:ext cx="7886700" cy="670967"/>
          </a:xfrm>
        </p:spPr>
        <p:txBody>
          <a:bodyPr>
            <a:normAutofit fontScale="90000"/>
          </a:bodyPr>
          <a:lstStyle/>
          <a:p>
            <a:r>
              <a:rPr lang="en-US" sz="3675" dirty="0"/>
              <a:t>A day in the life… using DNS</a:t>
            </a:r>
            <a:endParaRPr lang="en-US" dirty="0"/>
          </a:p>
        </p:txBody>
      </p:sp>
      <p:sp>
        <p:nvSpPr>
          <p:cNvPr id="295" name="Freeform 3"/>
          <p:cNvSpPr/>
          <p:nvPr/>
        </p:nvSpPr>
        <p:spPr bwMode="auto">
          <a:xfrm>
            <a:off x="518903" y="2265969"/>
            <a:ext cx="2665809" cy="2065735"/>
          </a:xfrm>
          <a:custGeom>
            <a:avLst/>
            <a:gdLst>
              <a:gd name="T0" fmla="*/ 2147483647 w 2406"/>
              <a:gd name="T1" fmla="*/ 2147483647 h 958"/>
              <a:gd name="T2" fmla="*/ 2147483647 w 2406"/>
              <a:gd name="T3" fmla="*/ 2147483647 h 958"/>
              <a:gd name="T4" fmla="*/ 2147483647 w 2406"/>
              <a:gd name="T5" fmla="*/ 2147483647 h 958"/>
              <a:gd name="T6" fmla="*/ 2147483647 w 2406"/>
              <a:gd name="T7" fmla="*/ 2147483647 h 958"/>
              <a:gd name="T8" fmla="*/ 2147483647 w 2406"/>
              <a:gd name="T9" fmla="*/ 2147483647 h 958"/>
              <a:gd name="T10" fmla="*/ 2147483647 w 2406"/>
              <a:gd name="T11" fmla="*/ 2147483647 h 958"/>
              <a:gd name="T12" fmla="*/ 2147483647 w 2406"/>
              <a:gd name="T13" fmla="*/ 2147483647 h 958"/>
              <a:gd name="T14" fmla="*/ 2147483647 w 2406"/>
              <a:gd name="T15" fmla="*/ 2147483647 h 958"/>
              <a:gd name="T16" fmla="*/ 2147483647 w 2406"/>
              <a:gd name="T17" fmla="*/ 2147483647 h 958"/>
              <a:gd name="T18" fmla="*/ 2147483647 w 2406"/>
              <a:gd name="T19" fmla="*/ 2147483647 h 958"/>
              <a:gd name="T20" fmla="*/ 2147483647 w 2406"/>
              <a:gd name="T21" fmla="*/ 2147483647 h 958"/>
              <a:gd name="T22" fmla="*/ 2147483647 w 2406"/>
              <a:gd name="T23" fmla="*/ 2147483647 h 958"/>
              <a:gd name="T24" fmla="*/ 2147483647 w 2406"/>
              <a:gd name="T25" fmla="*/ 2147483647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9CE0FA"/>
          </a:solidFill>
          <a:ln>
            <a:noFill/>
          </a:ln>
        </p:spPr>
        <p:txBody>
          <a:bodyPr wrap="none" anchor="ct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327" name="Line 36"/>
          <p:cNvSpPr>
            <a:spLocks noChangeShapeType="1"/>
          </p:cNvSpPr>
          <p:nvPr/>
        </p:nvSpPr>
        <p:spPr bwMode="auto">
          <a:xfrm flipV="1">
            <a:off x="2770374" y="3069641"/>
            <a:ext cx="116681" cy="107156"/>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328" name="Line 43"/>
          <p:cNvSpPr>
            <a:spLocks noChangeShapeType="1"/>
          </p:cNvSpPr>
          <p:nvPr/>
        </p:nvSpPr>
        <p:spPr bwMode="auto">
          <a:xfrm flipV="1">
            <a:off x="1938128" y="3199419"/>
            <a:ext cx="521494" cy="0"/>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329" name="Line 44"/>
          <p:cNvSpPr>
            <a:spLocks noChangeShapeType="1"/>
          </p:cNvSpPr>
          <p:nvPr/>
        </p:nvSpPr>
        <p:spPr bwMode="auto">
          <a:xfrm flipV="1">
            <a:off x="2882293" y="2962485"/>
            <a:ext cx="103585" cy="107156"/>
          </a:xfrm>
          <a:prstGeom prst="line">
            <a:avLst/>
          </a:prstGeom>
          <a:noFill/>
          <a:ln w="9525">
            <a:solidFill>
              <a:srgbClr val="000000"/>
            </a:solidFill>
            <a:prstDash val="dash"/>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330" name="Line 48"/>
          <p:cNvSpPr>
            <a:spLocks noChangeShapeType="1"/>
          </p:cNvSpPr>
          <p:nvPr/>
        </p:nvSpPr>
        <p:spPr bwMode="auto">
          <a:xfrm flipV="1">
            <a:off x="2398899" y="3363725"/>
            <a:ext cx="384572" cy="459581"/>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grpSp>
        <p:nvGrpSpPr>
          <p:cNvPr id="581" name="Group 580"/>
          <p:cNvGrpSpPr/>
          <p:nvPr/>
        </p:nvGrpSpPr>
        <p:grpSpPr>
          <a:xfrm>
            <a:off x="2315562" y="3081329"/>
            <a:ext cx="720110" cy="327501"/>
            <a:chOff x="3668110" y="2448910"/>
            <a:chExt cx="3794234" cy="2165130"/>
          </a:xfrm>
        </p:grpSpPr>
        <p:sp>
          <p:nvSpPr>
            <p:cNvPr id="582" name="Rectangle 581"/>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3" name="Freeform 582"/>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584" name="Group 583"/>
            <p:cNvGrpSpPr/>
            <p:nvPr/>
          </p:nvGrpSpPr>
          <p:grpSpPr>
            <a:xfrm>
              <a:off x="3941378" y="2603243"/>
              <a:ext cx="3202061" cy="1066110"/>
              <a:chOff x="7939341" y="3037317"/>
              <a:chExt cx="897649" cy="353919"/>
            </a:xfrm>
          </p:grpSpPr>
          <p:sp>
            <p:nvSpPr>
              <p:cNvPr id="585" name="Freeform 584"/>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6" name="Freeform 585"/>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7" name="Freeform 586"/>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8" name="Freeform 587"/>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638" name="Rectangle 37"/>
          <p:cNvSpPr>
            <a:spLocks noChangeArrowheads="1"/>
          </p:cNvSpPr>
          <p:nvPr/>
        </p:nvSpPr>
        <p:spPr bwMode="auto">
          <a:xfrm rot="5400000">
            <a:off x="1986211" y="3109695"/>
            <a:ext cx="100626" cy="19169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endParaRPr>
          </a:p>
        </p:txBody>
      </p:sp>
      <p:sp>
        <p:nvSpPr>
          <p:cNvPr id="639" name="Rectangle 37"/>
          <p:cNvSpPr>
            <a:spLocks noChangeArrowheads="1"/>
          </p:cNvSpPr>
          <p:nvPr/>
        </p:nvSpPr>
        <p:spPr bwMode="auto">
          <a:xfrm rot="5400000">
            <a:off x="2641923" y="3989493"/>
            <a:ext cx="105596" cy="134906"/>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endParaRPr>
          </a:p>
        </p:txBody>
      </p:sp>
      <p:grpSp>
        <p:nvGrpSpPr>
          <p:cNvPr id="648" name="Group 647"/>
          <p:cNvGrpSpPr/>
          <p:nvPr/>
        </p:nvGrpSpPr>
        <p:grpSpPr>
          <a:xfrm>
            <a:off x="1463153" y="2865932"/>
            <a:ext cx="681616" cy="488352"/>
            <a:chOff x="7458407" y="2414528"/>
            <a:chExt cx="509280" cy="320753"/>
          </a:xfrm>
        </p:grpSpPr>
        <p:pic>
          <p:nvPicPr>
            <p:cNvPr id="650" name="Picture 1018" descr="laptop_keyboar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1" name="Freeform 1019"/>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652" name="Picture 1020" descr="scre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3" name="Freeform 1021"/>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4" name="Freeform 1022"/>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5" name="Freeform 1023"/>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6" name="Freeform 1024"/>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7" name="Freeform 1025"/>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8" name="Freeform 1026"/>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659" name="Group 1027"/>
            <p:cNvGrpSpPr/>
            <p:nvPr/>
          </p:nvGrpSpPr>
          <p:grpSpPr bwMode="auto">
            <a:xfrm>
              <a:off x="7594735" y="2642220"/>
              <a:ext cx="98740" cy="36846"/>
              <a:chOff x="1740" y="2642"/>
              <a:chExt cx="752" cy="327"/>
            </a:xfrm>
          </p:grpSpPr>
          <p:sp>
            <p:nvSpPr>
              <p:cNvPr id="666" name="Freeform 1028"/>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7" name="Freeform 1029"/>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8" name="Freeform 1030"/>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9" name="Freeform 1031"/>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0" name="Freeform 1032"/>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1" name="Freeform 1033"/>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60" name="Freeform 1034"/>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1" name="Freeform 1035"/>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2" name="Freeform 1036"/>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3" name="Freeform 1037"/>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4" name="Freeform 1038"/>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5" name="Freeform 1039"/>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72" name="Rectangle 37"/>
          <p:cNvSpPr>
            <a:spLocks noChangeArrowheads="1"/>
          </p:cNvSpPr>
          <p:nvPr/>
        </p:nvSpPr>
        <p:spPr bwMode="auto">
          <a:xfrm rot="2603620">
            <a:off x="2342306" y="3768486"/>
            <a:ext cx="105596" cy="176645"/>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endParaRPr>
          </a:p>
        </p:txBody>
      </p:sp>
      <p:grpSp>
        <p:nvGrpSpPr>
          <p:cNvPr id="589" name="Group 588"/>
          <p:cNvGrpSpPr/>
          <p:nvPr/>
        </p:nvGrpSpPr>
        <p:grpSpPr>
          <a:xfrm>
            <a:off x="1985270" y="3872154"/>
            <a:ext cx="640374" cy="354342"/>
            <a:chOff x="7493876" y="2774731"/>
            <a:chExt cx="1481958" cy="894622"/>
          </a:xfrm>
        </p:grpSpPr>
        <p:sp>
          <p:nvSpPr>
            <p:cNvPr id="590" name="Freeform 589"/>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91" name="Oval 590"/>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92" name="Group 591"/>
            <p:cNvGrpSpPr/>
            <p:nvPr/>
          </p:nvGrpSpPr>
          <p:grpSpPr>
            <a:xfrm>
              <a:off x="7713663" y="2848339"/>
              <a:ext cx="1042107" cy="425543"/>
              <a:chOff x="7786941" y="2884917"/>
              <a:chExt cx="897649" cy="353919"/>
            </a:xfrm>
          </p:grpSpPr>
          <p:sp>
            <p:nvSpPr>
              <p:cNvPr id="593" name="Freeform 592"/>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4" name="Freeform 593"/>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5" name="Freeform 594"/>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6" name="Freeform 595"/>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915" name="Group 250"/>
          <p:cNvGrpSpPr/>
          <p:nvPr/>
        </p:nvGrpSpPr>
        <p:grpSpPr bwMode="auto">
          <a:xfrm>
            <a:off x="987308" y="1854994"/>
            <a:ext cx="760809" cy="1248966"/>
            <a:chOff x="651" y="681"/>
            <a:chExt cx="639" cy="1049"/>
          </a:xfrm>
        </p:grpSpPr>
        <p:sp>
          <p:nvSpPr>
            <p:cNvPr id="916" name="Freeform 249"/>
            <p:cNvSpPr/>
            <p:nvPr/>
          </p:nvSpPr>
          <p:spPr bwMode="auto">
            <a:xfrm>
              <a:off x="662" y="698"/>
              <a:ext cx="628" cy="1032"/>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 name="connsiteX0" fmla="*/ 8212 w 10000"/>
                <a:gd name="connsiteY0" fmla="*/ 0 h 10000"/>
                <a:gd name="connsiteX1" fmla="*/ 10000 w 10000"/>
                <a:gd name="connsiteY1" fmla="*/ 10000 h 10000"/>
                <a:gd name="connsiteX2" fmla="*/ 8311 w 10000"/>
                <a:gd name="connsiteY2" fmla="*/ 9756 h 10000"/>
                <a:gd name="connsiteX3" fmla="*/ 0 w 10000"/>
                <a:gd name="connsiteY3" fmla="*/ 8726 h 10000"/>
                <a:gd name="connsiteX4" fmla="*/ 7550 w 10000"/>
                <a:gd name="connsiteY4" fmla="*/ 8306 h 10000"/>
                <a:gd name="connsiteX5" fmla="*/ 8212 w 10000"/>
                <a:gd name="connsiteY5" fmla="*/ 0 h 10000"/>
                <a:gd name="connsiteX0-1" fmla="*/ 8212 w 10000"/>
                <a:gd name="connsiteY0-2" fmla="*/ 0 h 11424"/>
                <a:gd name="connsiteX1-3" fmla="*/ 10000 w 10000"/>
                <a:gd name="connsiteY1-4" fmla="*/ 10000 h 11424"/>
                <a:gd name="connsiteX2-5" fmla="*/ 9142 w 10000"/>
                <a:gd name="connsiteY2-6" fmla="*/ 11424 h 11424"/>
                <a:gd name="connsiteX3-7" fmla="*/ 0 w 10000"/>
                <a:gd name="connsiteY3-8" fmla="*/ 8726 h 11424"/>
                <a:gd name="connsiteX4-9" fmla="*/ 7550 w 10000"/>
                <a:gd name="connsiteY4-10" fmla="*/ 8306 h 11424"/>
                <a:gd name="connsiteX5-11" fmla="*/ 8212 w 10000"/>
                <a:gd name="connsiteY5-12" fmla="*/ 0 h 11424"/>
                <a:gd name="connsiteX0-13" fmla="*/ 8212 w 10394"/>
                <a:gd name="connsiteY0-14" fmla="*/ 0 h 11424"/>
                <a:gd name="connsiteX1-15" fmla="*/ 10394 w 10394"/>
                <a:gd name="connsiteY1-16" fmla="*/ 9298 h 11424"/>
                <a:gd name="connsiteX2-17" fmla="*/ 9142 w 10394"/>
                <a:gd name="connsiteY2-18" fmla="*/ 11424 h 11424"/>
                <a:gd name="connsiteX3-19" fmla="*/ 0 w 10394"/>
                <a:gd name="connsiteY3-20" fmla="*/ 8726 h 11424"/>
                <a:gd name="connsiteX4-21" fmla="*/ 7550 w 10394"/>
                <a:gd name="connsiteY4-22" fmla="*/ 8306 h 11424"/>
                <a:gd name="connsiteX5-23" fmla="*/ 8212 w 10394"/>
                <a:gd name="connsiteY5-24" fmla="*/ 0 h 11424"/>
                <a:gd name="connsiteX0-25" fmla="*/ 8212 w 10394"/>
                <a:gd name="connsiteY0-26" fmla="*/ 0 h 11424"/>
                <a:gd name="connsiteX1-27" fmla="*/ 10394 w 10394"/>
                <a:gd name="connsiteY1-28" fmla="*/ 9298 h 11424"/>
                <a:gd name="connsiteX2-29" fmla="*/ 9142 w 10394"/>
                <a:gd name="connsiteY2-30" fmla="*/ 11424 h 11424"/>
                <a:gd name="connsiteX3-31" fmla="*/ 0 w 10394"/>
                <a:gd name="connsiteY3-32" fmla="*/ 8726 h 11424"/>
                <a:gd name="connsiteX4-33" fmla="*/ 7550 w 10394"/>
                <a:gd name="connsiteY4-34" fmla="*/ 8306 h 11424"/>
                <a:gd name="connsiteX5-35" fmla="*/ 8212 w 10394"/>
                <a:gd name="connsiteY5-36" fmla="*/ 0 h 11424"/>
                <a:gd name="connsiteX0-37" fmla="*/ 8212 w 10394"/>
                <a:gd name="connsiteY0-38" fmla="*/ 0 h 11424"/>
                <a:gd name="connsiteX1-39" fmla="*/ 10394 w 10394"/>
                <a:gd name="connsiteY1-40" fmla="*/ 9298 h 11424"/>
                <a:gd name="connsiteX2-41" fmla="*/ 9142 w 10394"/>
                <a:gd name="connsiteY2-42" fmla="*/ 11424 h 11424"/>
                <a:gd name="connsiteX3-43" fmla="*/ 0 w 10394"/>
                <a:gd name="connsiteY3-44" fmla="*/ 8726 h 11424"/>
                <a:gd name="connsiteX4-45" fmla="*/ 7550 w 10394"/>
                <a:gd name="connsiteY4-46" fmla="*/ 8306 h 11424"/>
                <a:gd name="connsiteX5-47" fmla="*/ 8212 w 10394"/>
                <a:gd name="connsiteY5-48" fmla="*/ 0 h 114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394" h="11424">
                  <a:moveTo>
                    <a:pt x="8212" y="0"/>
                  </a:moveTo>
                  <a:cubicBezTo>
                    <a:pt x="8939" y="3099"/>
                    <a:pt x="9142" y="6462"/>
                    <a:pt x="10394" y="9298"/>
                  </a:cubicBezTo>
                  <a:lnTo>
                    <a:pt x="9142" y="11424"/>
                  </a:lnTo>
                  <a:cubicBezTo>
                    <a:pt x="6926" y="10028"/>
                    <a:pt x="3047" y="9625"/>
                    <a:pt x="0" y="8726"/>
                  </a:cubicBezTo>
                  <a:lnTo>
                    <a:pt x="7550" y="8306"/>
                  </a:lnTo>
                  <a:cubicBezTo>
                    <a:pt x="7771" y="5537"/>
                    <a:pt x="7991" y="2769"/>
                    <a:pt x="8212" y="0"/>
                  </a:cubicBezTo>
                  <a:close/>
                </a:path>
              </a:pathLst>
            </a:custGeom>
            <a:gradFill rotWithShape="1">
              <a:gsLst>
                <a:gs pos="0">
                  <a:srgbClr val="FFFFFF">
                    <a:lumMod val="50000"/>
                  </a:srgbClr>
                </a:gs>
                <a:gs pos="100000">
                  <a:srgbClr val="FFFFFF"/>
                </a:gs>
              </a:gsLst>
              <a:lin ang="7200000" scaled="0"/>
            </a:gradFill>
            <a:ln>
              <a:noFill/>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917" name="Group 248"/>
            <p:cNvGrpSpPr/>
            <p:nvPr/>
          </p:nvGrpSpPr>
          <p:grpSpPr bwMode="auto">
            <a:xfrm>
              <a:off x="651" y="681"/>
              <a:ext cx="500" cy="852"/>
              <a:chOff x="569" y="2954"/>
              <a:chExt cx="500" cy="852"/>
            </a:xfrm>
          </p:grpSpPr>
          <p:sp>
            <p:nvSpPr>
              <p:cNvPr id="918" name="Rectangle 242"/>
              <p:cNvSpPr>
                <a:spLocks noChangeArrowheads="1"/>
              </p:cNvSpPr>
              <p:nvPr/>
            </p:nvSpPr>
            <p:spPr bwMode="auto">
              <a:xfrm>
                <a:off x="576" y="2973"/>
                <a:ext cx="493" cy="790"/>
              </a:xfrm>
              <a:prstGeom prst="rect">
                <a:avLst/>
              </a:prstGeom>
              <a:solidFill>
                <a:srgbClr val="FFFFFF"/>
              </a:solidFill>
              <a:ln w="9525">
                <a:solidFill>
                  <a:srgbClr val="000000"/>
                </a:solidFill>
                <a:miter lim="800000"/>
              </a:ln>
              <a:effectLst>
                <a:outerShdw blurRad="50800" dist="38100" dir="18900000" algn="bl" rotWithShape="0">
                  <a:prstClr val="black">
                    <a:alpha val="40000"/>
                  </a:prstClr>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19" name="Text Box 241"/>
              <p:cNvSpPr txBox="1">
                <a:spLocks noChangeArrowheads="1"/>
              </p:cNvSpPr>
              <p:nvPr/>
            </p:nvSpPr>
            <p:spPr bwMode="auto">
              <a:xfrm>
                <a:off x="620" y="2954"/>
                <a:ext cx="423" cy="852"/>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DNS</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UDP</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IP</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Eth</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Phy</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20" name="Line 243"/>
              <p:cNvSpPr>
                <a:spLocks noChangeShapeType="1"/>
              </p:cNvSpPr>
              <p:nvPr/>
            </p:nvSpPr>
            <p:spPr bwMode="auto">
              <a:xfrm>
                <a:off x="578" y="3130"/>
                <a:ext cx="489"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21" name="Line 244"/>
              <p:cNvSpPr>
                <a:spLocks noChangeShapeType="1"/>
              </p:cNvSpPr>
              <p:nvPr/>
            </p:nvSpPr>
            <p:spPr bwMode="auto">
              <a:xfrm>
                <a:off x="575" y="3289"/>
                <a:ext cx="489"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22" name="Line 245"/>
              <p:cNvSpPr>
                <a:spLocks noChangeShapeType="1"/>
              </p:cNvSpPr>
              <p:nvPr/>
            </p:nvSpPr>
            <p:spPr bwMode="auto">
              <a:xfrm>
                <a:off x="572" y="3448"/>
                <a:ext cx="489"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23" name="Line 246"/>
              <p:cNvSpPr>
                <a:spLocks noChangeShapeType="1"/>
              </p:cNvSpPr>
              <p:nvPr/>
            </p:nvSpPr>
            <p:spPr bwMode="auto">
              <a:xfrm>
                <a:off x="569" y="3607"/>
                <a:ext cx="489"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grpSp>
        <p:nvGrpSpPr>
          <p:cNvPr id="767" name="Group 248"/>
          <p:cNvGrpSpPr/>
          <p:nvPr/>
        </p:nvGrpSpPr>
        <p:grpSpPr bwMode="auto">
          <a:xfrm>
            <a:off x="1954517" y="3751028"/>
            <a:ext cx="269081" cy="467916"/>
            <a:chOff x="4140" y="429"/>
            <a:chExt cx="1425" cy="2396"/>
          </a:xfrm>
        </p:grpSpPr>
        <p:sp>
          <p:nvSpPr>
            <p:cNvPr id="768" name="Freeform 148"/>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69" name="Rectangle 149"/>
            <p:cNvSpPr>
              <a:spLocks noChangeArrowheads="1"/>
            </p:cNvSpPr>
            <p:nvPr/>
          </p:nvSpPr>
          <p:spPr bwMode="auto">
            <a:xfrm>
              <a:off x="4203" y="429"/>
              <a:ext cx="1053" cy="2286"/>
            </a:xfrm>
            <a:prstGeom prst="rect">
              <a:avLst/>
            </a:prstGeom>
            <a:gradFill rotWithShape="1">
              <a:gsLst>
                <a:gs pos="0">
                  <a:srgbClr val="292929"/>
                </a:gs>
                <a:gs pos="100000">
                  <a:srgbClr val="808080"/>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70" name="Freeform 150"/>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71" name="Freeform 151"/>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72" name="Rectangle 152"/>
            <p:cNvSpPr>
              <a:spLocks noChangeArrowheads="1"/>
            </p:cNvSpPr>
            <p:nvPr/>
          </p:nvSpPr>
          <p:spPr bwMode="auto">
            <a:xfrm>
              <a:off x="4209" y="691"/>
              <a:ext cx="599" cy="49"/>
            </a:xfrm>
            <a:prstGeom prst="rect">
              <a:avLst/>
            </a:prstGeom>
            <a:solidFill>
              <a:srgbClr val="000000"/>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773" name="Group 153"/>
            <p:cNvGrpSpPr/>
            <p:nvPr/>
          </p:nvGrpSpPr>
          <p:grpSpPr bwMode="auto">
            <a:xfrm>
              <a:off x="4749" y="668"/>
              <a:ext cx="581" cy="145"/>
              <a:chOff x="614" y="2568"/>
              <a:chExt cx="725" cy="139"/>
            </a:xfrm>
          </p:grpSpPr>
          <p:sp>
            <p:nvSpPr>
              <p:cNvPr id="798" name="AutoShape 154"/>
              <p:cNvSpPr>
                <a:spLocks noChangeArrowheads="1"/>
              </p:cNvSpPr>
              <p:nvPr/>
            </p:nvSpPr>
            <p:spPr bwMode="auto">
              <a:xfrm>
                <a:off x="617" y="2567"/>
                <a:ext cx="724" cy="140"/>
              </a:xfrm>
              <a:prstGeom prst="roundRect">
                <a:avLst>
                  <a:gd name="adj" fmla="val 50000"/>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99" name="AutoShape 155"/>
              <p:cNvSpPr>
                <a:spLocks noChangeArrowheads="1"/>
              </p:cNvSpPr>
              <p:nvPr/>
            </p:nvSpPr>
            <p:spPr bwMode="auto">
              <a:xfrm>
                <a:off x="633" y="2584"/>
                <a:ext cx="692"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774" name="Rectangle 156"/>
            <p:cNvSpPr>
              <a:spLocks noChangeArrowheads="1"/>
            </p:cNvSpPr>
            <p:nvPr/>
          </p:nvSpPr>
          <p:spPr bwMode="auto">
            <a:xfrm>
              <a:off x="4222" y="1020"/>
              <a:ext cx="599" cy="43"/>
            </a:xfrm>
            <a:prstGeom prst="rect">
              <a:avLst/>
            </a:prstGeom>
            <a:solidFill>
              <a:srgbClr val="000000"/>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775" name="Group 157"/>
            <p:cNvGrpSpPr/>
            <p:nvPr/>
          </p:nvGrpSpPr>
          <p:grpSpPr bwMode="auto">
            <a:xfrm>
              <a:off x="4747" y="994"/>
              <a:ext cx="581" cy="134"/>
              <a:chOff x="614" y="2568"/>
              <a:chExt cx="725" cy="139"/>
            </a:xfrm>
          </p:grpSpPr>
          <p:sp>
            <p:nvSpPr>
              <p:cNvPr id="796" name="AutoShape 158"/>
              <p:cNvSpPr>
                <a:spLocks noChangeArrowheads="1"/>
              </p:cNvSpPr>
              <p:nvPr/>
            </p:nvSpPr>
            <p:spPr bwMode="auto">
              <a:xfrm>
                <a:off x="612" y="2570"/>
                <a:ext cx="724" cy="139"/>
              </a:xfrm>
              <a:prstGeom prst="roundRect">
                <a:avLst>
                  <a:gd name="adj" fmla="val 50000"/>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97" name="AutoShape 159"/>
              <p:cNvSpPr>
                <a:spLocks noChangeArrowheads="1"/>
              </p:cNvSpPr>
              <p:nvPr/>
            </p:nvSpPr>
            <p:spPr bwMode="auto">
              <a:xfrm>
                <a:off x="628" y="2589"/>
                <a:ext cx="692"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776" name="Rectangle 160"/>
            <p:cNvSpPr>
              <a:spLocks noChangeArrowheads="1"/>
            </p:cNvSpPr>
            <p:nvPr/>
          </p:nvSpPr>
          <p:spPr bwMode="auto">
            <a:xfrm>
              <a:off x="4216" y="1356"/>
              <a:ext cx="599" cy="49"/>
            </a:xfrm>
            <a:prstGeom prst="rect">
              <a:avLst/>
            </a:prstGeom>
            <a:solidFill>
              <a:srgbClr val="000000"/>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77" name="Rectangle 161"/>
            <p:cNvSpPr>
              <a:spLocks noChangeArrowheads="1"/>
            </p:cNvSpPr>
            <p:nvPr/>
          </p:nvSpPr>
          <p:spPr bwMode="auto">
            <a:xfrm>
              <a:off x="4228" y="1654"/>
              <a:ext cx="593" cy="49"/>
            </a:xfrm>
            <a:prstGeom prst="rect">
              <a:avLst/>
            </a:prstGeom>
            <a:solidFill>
              <a:srgbClr val="000000"/>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778" name="Group 162"/>
            <p:cNvGrpSpPr/>
            <p:nvPr/>
          </p:nvGrpSpPr>
          <p:grpSpPr bwMode="auto">
            <a:xfrm>
              <a:off x="4735" y="1627"/>
              <a:ext cx="582" cy="151"/>
              <a:chOff x="614" y="2568"/>
              <a:chExt cx="725" cy="139"/>
            </a:xfrm>
          </p:grpSpPr>
          <p:sp>
            <p:nvSpPr>
              <p:cNvPr id="794" name="AutoShape 163"/>
              <p:cNvSpPr>
                <a:spLocks noChangeArrowheads="1"/>
              </p:cNvSpPr>
              <p:nvPr/>
            </p:nvSpPr>
            <p:spPr bwMode="auto">
              <a:xfrm>
                <a:off x="611" y="2576"/>
                <a:ext cx="730" cy="129"/>
              </a:xfrm>
              <a:prstGeom prst="roundRect">
                <a:avLst>
                  <a:gd name="adj" fmla="val 50000"/>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95" name="AutoShape 164"/>
              <p:cNvSpPr>
                <a:spLocks noChangeArrowheads="1"/>
              </p:cNvSpPr>
              <p:nvPr/>
            </p:nvSpPr>
            <p:spPr bwMode="auto">
              <a:xfrm>
                <a:off x="627" y="2588"/>
                <a:ext cx="699"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779" name="Freeform 165"/>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780" name="Group 166"/>
            <p:cNvGrpSpPr/>
            <p:nvPr/>
          </p:nvGrpSpPr>
          <p:grpSpPr bwMode="auto">
            <a:xfrm>
              <a:off x="4739" y="1327"/>
              <a:ext cx="582" cy="139"/>
              <a:chOff x="614" y="2568"/>
              <a:chExt cx="725" cy="139"/>
            </a:xfrm>
          </p:grpSpPr>
          <p:sp>
            <p:nvSpPr>
              <p:cNvPr id="792" name="AutoShape 167"/>
              <p:cNvSpPr>
                <a:spLocks noChangeArrowheads="1"/>
              </p:cNvSpPr>
              <p:nvPr/>
            </p:nvSpPr>
            <p:spPr bwMode="auto">
              <a:xfrm>
                <a:off x="614" y="2566"/>
                <a:ext cx="723" cy="140"/>
              </a:xfrm>
              <a:prstGeom prst="roundRect">
                <a:avLst>
                  <a:gd name="adj" fmla="val 50000"/>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93" name="AutoShape 168"/>
              <p:cNvSpPr>
                <a:spLocks noChangeArrowheads="1"/>
              </p:cNvSpPr>
              <p:nvPr/>
            </p:nvSpPr>
            <p:spPr bwMode="auto">
              <a:xfrm>
                <a:off x="630" y="2585"/>
                <a:ext cx="691" cy="10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781" name="Rectangle 169"/>
            <p:cNvSpPr>
              <a:spLocks noChangeArrowheads="1"/>
            </p:cNvSpPr>
            <p:nvPr/>
          </p:nvSpPr>
          <p:spPr bwMode="auto">
            <a:xfrm>
              <a:off x="5250" y="429"/>
              <a:ext cx="69" cy="2286"/>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82" name="Freeform 170"/>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83" name="Freeform 171"/>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84" name="Oval 172"/>
            <p:cNvSpPr>
              <a:spLocks noChangeArrowheads="1"/>
            </p:cNvSpPr>
            <p:nvPr/>
          </p:nvSpPr>
          <p:spPr bwMode="auto">
            <a:xfrm>
              <a:off x="5515" y="2612"/>
              <a:ext cx="50" cy="98"/>
            </a:xfrm>
            <a:prstGeom prst="ellipse">
              <a:avLst/>
            </a:prstGeom>
            <a:solidFill>
              <a:srgbClr val="333333"/>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85" name="Freeform 173"/>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86" name="AutoShape 174"/>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87" name="AutoShape 175"/>
            <p:cNvSpPr>
              <a:spLocks noChangeArrowheads="1"/>
            </p:cNvSpPr>
            <p:nvPr/>
          </p:nvSpPr>
          <p:spPr bwMode="auto">
            <a:xfrm>
              <a:off x="4203" y="2709"/>
              <a:ext cx="1072" cy="85"/>
            </a:xfrm>
            <a:prstGeom prst="roundRect">
              <a:avLst>
                <a:gd name="adj" fmla="val 50000"/>
              </a:avLst>
            </a:prstGeom>
            <a:gradFill rotWithShape="1">
              <a:gsLst>
                <a:gs pos="0">
                  <a:srgbClr val="000000"/>
                </a:gs>
                <a:gs pos="100000">
                  <a:srgbClr val="808080"/>
                </a:gs>
              </a:gsLst>
              <a:lin ang="0" scaled="1"/>
            </a:gradFill>
            <a:ln w="9525">
              <a:solidFill>
                <a:srgbClr val="000000"/>
              </a:solidFill>
              <a:rou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88" name="Oval 176"/>
            <p:cNvSpPr>
              <a:spLocks noChangeArrowheads="1"/>
            </p:cNvSpPr>
            <p:nvPr/>
          </p:nvSpPr>
          <p:spPr bwMode="auto">
            <a:xfrm>
              <a:off x="4310" y="2386"/>
              <a:ext cx="158" cy="140"/>
            </a:xfrm>
            <a:prstGeom prst="ellipse">
              <a:avLst/>
            </a:prstGeom>
            <a:solidFill>
              <a:srgbClr val="33CC33"/>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89" name="Oval 177"/>
            <p:cNvSpPr>
              <a:spLocks noChangeArrowheads="1"/>
            </p:cNvSpPr>
            <p:nvPr/>
          </p:nvSpPr>
          <p:spPr bwMode="auto">
            <a:xfrm>
              <a:off x="4487" y="2386"/>
              <a:ext cx="158" cy="140"/>
            </a:xfrm>
            <a:prstGeom prst="ellipse">
              <a:avLst/>
            </a:prstGeom>
            <a:solidFill>
              <a:srgbClr val="FF0000"/>
            </a:solidFill>
            <a:ln>
              <a:noFill/>
            </a:ln>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endParaRPr>
            </a:p>
          </p:txBody>
        </p:sp>
        <p:sp>
          <p:nvSpPr>
            <p:cNvPr id="790" name="Oval 178"/>
            <p:cNvSpPr>
              <a:spLocks noChangeArrowheads="1"/>
            </p:cNvSpPr>
            <p:nvPr/>
          </p:nvSpPr>
          <p:spPr bwMode="auto">
            <a:xfrm>
              <a:off x="4663" y="2380"/>
              <a:ext cx="158" cy="140"/>
            </a:xfrm>
            <a:prstGeom prst="ellipse">
              <a:avLst/>
            </a:prstGeom>
            <a:solidFill>
              <a:srgbClr val="33CC33"/>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91" name="Rectangle 179"/>
            <p:cNvSpPr>
              <a:spLocks noChangeArrowheads="1"/>
            </p:cNvSpPr>
            <p:nvPr/>
          </p:nvSpPr>
          <p:spPr bwMode="auto">
            <a:xfrm>
              <a:off x="5061" y="1837"/>
              <a:ext cx="88" cy="756"/>
            </a:xfrm>
            <a:prstGeom prst="rect">
              <a:avLst/>
            </a:prstGeom>
            <a:solidFill>
              <a:srgbClr val="292929"/>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148" name="Freeform 406"/>
          <p:cNvSpPr/>
          <p:nvPr/>
        </p:nvSpPr>
        <p:spPr bwMode="auto">
          <a:xfrm>
            <a:off x="3586254" y="2201544"/>
            <a:ext cx="2620898" cy="1943204"/>
          </a:xfrm>
          <a:custGeom>
            <a:avLst/>
            <a:gdLst>
              <a:gd name="T0" fmla="*/ 2147483647 w 2453"/>
              <a:gd name="T1" fmla="*/ 2147483647 h 2011"/>
              <a:gd name="T2" fmla="*/ 2147483647 w 2453"/>
              <a:gd name="T3" fmla="*/ 2147483647 h 2011"/>
              <a:gd name="T4" fmla="*/ 2147483647 w 2453"/>
              <a:gd name="T5" fmla="*/ 2147483647 h 2011"/>
              <a:gd name="T6" fmla="*/ 2147483647 w 2453"/>
              <a:gd name="T7" fmla="*/ 2147483647 h 2011"/>
              <a:gd name="T8" fmla="*/ 2147483647 w 2453"/>
              <a:gd name="T9" fmla="*/ 2147483647 h 2011"/>
              <a:gd name="T10" fmla="*/ 2147483647 w 2453"/>
              <a:gd name="T11" fmla="*/ 2147483647 h 2011"/>
              <a:gd name="T12" fmla="*/ 2147483647 w 2453"/>
              <a:gd name="T13" fmla="*/ 2147483647 h 2011"/>
              <a:gd name="T14" fmla="*/ 2147483647 w 2453"/>
              <a:gd name="T15" fmla="*/ 2147483647 h 2011"/>
              <a:gd name="T16" fmla="*/ 2147483647 w 2453"/>
              <a:gd name="T17" fmla="*/ 2147483647 h 2011"/>
              <a:gd name="T18" fmla="*/ 2147483647 w 2453"/>
              <a:gd name="T19" fmla="*/ 2147483647 h 2011"/>
              <a:gd name="T20" fmla="*/ 2147483647 w 2453"/>
              <a:gd name="T21" fmla="*/ 2147483647 h 2011"/>
              <a:gd name="T22" fmla="*/ 2147483647 w 2453"/>
              <a:gd name="T23" fmla="*/ 2147483647 h 2011"/>
              <a:gd name="T24" fmla="*/ 2147483647 w 2453"/>
              <a:gd name="T25" fmla="*/ 2147483647 h 2011"/>
              <a:gd name="T26" fmla="*/ 2147483647 w 2453"/>
              <a:gd name="T27" fmla="*/ 2147483647 h 2011"/>
              <a:gd name="T28" fmla="*/ 2147483647 w 2453"/>
              <a:gd name="T29" fmla="*/ 2147483647 h 2011"/>
              <a:gd name="T30" fmla="*/ 2147483647 w 2453"/>
              <a:gd name="T31" fmla="*/ 2147483647 h 2011"/>
              <a:gd name="T32" fmla="*/ 2147483647 w 2453"/>
              <a:gd name="T33" fmla="*/ 2147483647 h 2011"/>
              <a:gd name="T34" fmla="*/ 2147483647 w 2453"/>
              <a:gd name="T35" fmla="*/ 2147483647 h 2011"/>
              <a:gd name="T36" fmla="*/ 2147483647 w 2453"/>
              <a:gd name="T37" fmla="*/ 2147483647 h 2011"/>
              <a:gd name="T38" fmla="*/ 2147483647 w 2453"/>
              <a:gd name="T39" fmla="*/ 2147483647 h 2011"/>
              <a:gd name="T40" fmla="*/ 2147483647 w 2453"/>
              <a:gd name="T41" fmla="*/ 2147483647 h 2011"/>
              <a:gd name="T42" fmla="*/ 2147483647 w 2453"/>
              <a:gd name="T43" fmla="*/ 2147483647 h 2011"/>
              <a:gd name="T44" fmla="*/ 2147483647 w 2453"/>
              <a:gd name="T45" fmla="*/ 2147483647 h 2011"/>
              <a:gd name="T46" fmla="*/ 2147483647 w 2453"/>
              <a:gd name="T47" fmla="*/ 2147483647 h 201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connsiteX0" fmla="*/ 326 w 9852"/>
              <a:gd name="connsiteY0" fmla="*/ 3101 h 9830"/>
              <a:gd name="connsiteX1" fmla="*/ 49 w 9852"/>
              <a:gd name="connsiteY1" fmla="*/ 3981 h 9830"/>
              <a:gd name="connsiteX2" fmla="*/ 21 w 9852"/>
              <a:gd name="connsiteY2" fmla="*/ 4956 h 9830"/>
              <a:gd name="connsiteX3" fmla="*/ 269 w 9852"/>
              <a:gd name="connsiteY3" fmla="*/ 5662 h 9830"/>
              <a:gd name="connsiteX4" fmla="*/ 657 w 9852"/>
              <a:gd name="connsiteY4" fmla="*/ 6741 h 9830"/>
              <a:gd name="connsiteX5" fmla="*/ 1125 w 9852"/>
              <a:gd name="connsiteY5" fmla="*/ 7148 h 9830"/>
              <a:gd name="connsiteX6" fmla="*/ 2222 w 9852"/>
              <a:gd name="connsiteY6" fmla="*/ 8049 h 9830"/>
              <a:gd name="connsiteX7" fmla="*/ 4680 w 9852"/>
              <a:gd name="connsiteY7" fmla="*/ 8347 h 9830"/>
              <a:gd name="connsiteX8" fmla="*/ 6812 w 9852"/>
              <a:gd name="connsiteY8" fmla="*/ 9729 h 9830"/>
              <a:gd name="connsiteX9" fmla="*/ 7864 w 9852"/>
              <a:gd name="connsiteY9" fmla="*/ 9630 h 9830"/>
              <a:gd name="connsiteX10" fmla="*/ 9670 w 9852"/>
              <a:gd name="connsiteY10" fmla="*/ 8874 h 9830"/>
              <a:gd name="connsiteX11" fmla="*/ 9752 w 9852"/>
              <a:gd name="connsiteY11" fmla="*/ 7457 h 9830"/>
              <a:gd name="connsiteX12" fmla="*/ 9332 w 9852"/>
              <a:gd name="connsiteY12" fmla="*/ 6408 h 9830"/>
              <a:gd name="connsiteX13" fmla="*/ 9552 w 9852"/>
              <a:gd name="connsiteY13" fmla="*/ 4150 h 9830"/>
              <a:gd name="connsiteX14" fmla="*/ 9523 w 9852"/>
              <a:gd name="connsiteY14" fmla="*/ 3205 h 9830"/>
              <a:gd name="connsiteX15" fmla="*/ 8859 w 9852"/>
              <a:gd name="connsiteY15" fmla="*/ 2226 h 9830"/>
              <a:gd name="connsiteX16" fmla="*/ 7811 w 9852"/>
              <a:gd name="connsiteY16" fmla="*/ 778 h 9830"/>
              <a:gd name="connsiteX17" fmla="*/ 6511 w 9852"/>
              <a:gd name="connsiteY17" fmla="*/ 137 h 9830"/>
              <a:gd name="connsiteX18" fmla="*/ 4994 w 9852"/>
              <a:gd name="connsiteY18" fmla="*/ 38 h 9830"/>
              <a:gd name="connsiteX19" fmla="*/ 3722 w 9852"/>
              <a:gd name="connsiteY19" fmla="*/ 609 h 9830"/>
              <a:gd name="connsiteX20" fmla="*/ 1929 w 9852"/>
              <a:gd name="connsiteY20" fmla="*/ 1251 h 9830"/>
              <a:gd name="connsiteX21" fmla="*/ 848 w 9852"/>
              <a:gd name="connsiteY21" fmla="*/ 1823 h 9830"/>
              <a:gd name="connsiteX22" fmla="*/ 326 w 9852"/>
              <a:gd name="connsiteY22" fmla="*/ 3101 h 9830"/>
              <a:gd name="connsiteX0-1" fmla="*/ 331 w 9999"/>
              <a:gd name="connsiteY0-2" fmla="*/ 3155 h 9906"/>
              <a:gd name="connsiteX1-3" fmla="*/ 50 w 9999"/>
              <a:gd name="connsiteY1-4" fmla="*/ 4050 h 9906"/>
              <a:gd name="connsiteX2-5" fmla="*/ 21 w 9999"/>
              <a:gd name="connsiteY2-6" fmla="*/ 5042 h 9906"/>
              <a:gd name="connsiteX3-7" fmla="*/ 273 w 9999"/>
              <a:gd name="connsiteY3-8" fmla="*/ 5760 h 9906"/>
              <a:gd name="connsiteX4-9" fmla="*/ 667 w 9999"/>
              <a:gd name="connsiteY4-10" fmla="*/ 6858 h 9906"/>
              <a:gd name="connsiteX5-11" fmla="*/ 1142 w 9999"/>
              <a:gd name="connsiteY5-12" fmla="*/ 7272 h 9906"/>
              <a:gd name="connsiteX6-13" fmla="*/ 2255 w 9999"/>
              <a:gd name="connsiteY6-14" fmla="*/ 8188 h 9906"/>
              <a:gd name="connsiteX7-15" fmla="*/ 4750 w 9999"/>
              <a:gd name="connsiteY7-16" fmla="*/ 8491 h 9906"/>
              <a:gd name="connsiteX8-17" fmla="*/ 6914 w 9999"/>
              <a:gd name="connsiteY8-18" fmla="*/ 9897 h 9906"/>
              <a:gd name="connsiteX9-19" fmla="*/ 9815 w 9999"/>
              <a:gd name="connsiteY9-20" fmla="*/ 9027 h 9906"/>
              <a:gd name="connsiteX10-21" fmla="*/ 9898 w 9999"/>
              <a:gd name="connsiteY10-22" fmla="*/ 7586 h 9906"/>
              <a:gd name="connsiteX11-23" fmla="*/ 9472 w 9999"/>
              <a:gd name="connsiteY11-24" fmla="*/ 6519 h 9906"/>
              <a:gd name="connsiteX12-25" fmla="*/ 9695 w 9999"/>
              <a:gd name="connsiteY12-26" fmla="*/ 4222 h 9906"/>
              <a:gd name="connsiteX13-27" fmla="*/ 9666 w 9999"/>
              <a:gd name="connsiteY13-28" fmla="*/ 3260 h 9906"/>
              <a:gd name="connsiteX14-29" fmla="*/ 8992 w 9999"/>
              <a:gd name="connsiteY14-30" fmla="*/ 2264 h 9906"/>
              <a:gd name="connsiteX15-31" fmla="*/ 7928 w 9999"/>
              <a:gd name="connsiteY15-32" fmla="*/ 791 h 9906"/>
              <a:gd name="connsiteX16-33" fmla="*/ 6609 w 9999"/>
              <a:gd name="connsiteY16-34" fmla="*/ 139 h 9906"/>
              <a:gd name="connsiteX17-35" fmla="*/ 5069 w 9999"/>
              <a:gd name="connsiteY17-36" fmla="*/ 39 h 9906"/>
              <a:gd name="connsiteX18-37" fmla="*/ 3778 w 9999"/>
              <a:gd name="connsiteY18-38" fmla="*/ 620 h 9906"/>
              <a:gd name="connsiteX19-39" fmla="*/ 1958 w 9999"/>
              <a:gd name="connsiteY19-40" fmla="*/ 1273 h 9906"/>
              <a:gd name="connsiteX20-41" fmla="*/ 861 w 9999"/>
              <a:gd name="connsiteY20-42" fmla="*/ 1855 h 9906"/>
              <a:gd name="connsiteX21-43" fmla="*/ 331 w 9999"/>
              <a:gd name="connsiteY21-44" fmla="*/ 3155 h 9906"/>
              <a:gd name="connsiteX0-45" fmla="*/ 331 w 9946"/>
              <a:gd name="connsiteY0-46" fmla="*/ 3185 h 10000"/>
              <a:gd name="connsiteX1-47" fmla="*/ 50 w 9946"/>
              <a:gd name="connsiteY1-48" fmla="*/ 4088 h 10000"/>
              <a:gd name="connsiteX2-49" fmla="*/ 21 w 9946"/>
              <a:gd name="connsiteY2-50" fmla="*/ 5090 h 10000"/>
              <a:gd name="connsiteX3-51" fmla="*/ 273 w 9946"/>
              <a:gd name="connsiteY3-52" fmla="*/ 5815 h 10000"/>
              <a:gd name="connsiteX4-53" fmla="*/ 667 w 9946"/>
              <a:gd name="connsiteY4-54" fmla="*/ 6923 h 10000"/>
              <a:gd name="connsiteX5-55" fmla="*/ 1142 w 9946"/>
              <a:gd name="connsiteY5-56" fmla="*/ 7341 h 10000"/>
              <a:gd name="connsiteX6-57" fmla="*/ 2255 w 9946"/>
              <a:gd name="connsiteY6-58" fmla="*/ 8266 h 10000"/>
              <a:gd name="connsiteX7-59" fmla="*/ 4750 w 9946"/>
              <a:gd name="connsiteY7-60" fmla="*/ 8572 h 10000"/>
              <a:gd name="connsiteX8-61" fmla="*/ 6915 w 9946"/>
              <a:gd name="connsiteY8-62" fmla="*/ 9991 h 10000"/>
              <a:gd name="connsiteX9-63" fmla="*/ 9816 w 9946"/>
              <a:gd name="connsiteY9-64" fmla="*/ 9113 h 10000"/>
              <a:gd name="connsiteX10-65" fmla="*/ 9473 w 9946"/>
              <a:gd name="connsiteY10-66" fmla="*/ 6581 h 10000"/>
              <a:gd name="connsiteX11-67" fmla="*/ 9696 w 9946"/>
              <a:gd name="connsiteY11-68" fmla="*/ 4262 h 10000"/>
              <a:gd name="connsiteX12-69" fmla="*/ 9667 w 9946"/>
              <a:gd name="connsiteY12-70" fmla="*/ 3291 h 10000"/>
              <a:gd name="connsiteX13-71" fmla="*/ 8993 w 9946"/>
              <a:gd name="connsiteY13-72" fmla="*/ 2285 h 10000"/>
              <a:gd name="connsiteX14-73" fmla="*/ 7929 w 9946"/>
              <a:gd name="connsiteY14-74" fmla="*/ 799 h 10000"/>
              <a:gd name="connsiteX15-75" fmla="*/ 6610 w 9946"/>
              <a:gd name="connsiteY15-76" fmla="*/ 140 h 10000"/>
              <a:gd name="connsiteX16-77" fmla="*/ 5070 w 9946"/>
              <a:gd name="connsiteY16-78" fmla="*/ 39 h 10000"/>
              <a:gd name="connsiteX17-79" fmla="*/ 3778 w 9946"/>
              <a:gd name="connsiteY17-80" fmla="*/ 626 h 10000"/>
              <a:gd name="connsiteX18-81" fmla="*/ 1958 w 9946"/>
              <a:gd name="connsiteY18-82" fmla="*/ 1285 h 10000"/>
              <a:gd name="connsiteX19-83" fmla="*/ 861 w 9946"/>
              <a:gd name="connsiteY19-84" fmla="*/ 1873 h 10000"/>
              <a:gd name="connsiteX20-85" fmla="*/ 331 w 9946"/>
              <a:gd name="connsiteY20-86" fmla="*/ 3185 h 10000"/>
              <a:gd name="connsiteX0-87" fmla="*/ 333 w 10000"/>
              <a:gd name="connsiteY0-88" fmla="*/ 3185 h 10000"/>
              <a:gd name="connsiteX1-89" fmla="*/ 50 w 10000"/>
              <a:gd name="connsiteY1-90" fmla="*/ 4088 h 10000"/>
              <a:gd name="connsiteX2-91" fmla="*/ 21 w 10000"/>
              <a:gd name="connsiteY2-92" fmla="*/ 5090 h 10000"/>
              <a:gd name="connsiteX3-93" fmla="*/ 274 w 10000"/>
              <a:gd name="connsiteY3-94" fmla="*/ 5815 h 10000"/>
              <a:gd name="connsiteX4-95" fmla="*/ 671 w 10000"/>
              <a:gd name="connsiteY4-96" fmla="*/ 6923 h 10000"/>
              <a:gd name="connsiteX5-97" fmla="*/ 1148 w 10000"/>
              <a:gd name="connsiteY5-98" fmla="*/ 7341 h 10000"/>
              <a:gd name="connsiteX6-99" fmla="*/ 2267 w 10000"/>
              <a:gd name="connsiteY6-100" fmla="*/ 8266 h 10000"/>
              <a:gd name="connsiteX7-101" fmla="*/ 4776 w 10000"/>
              <a:gd name="connsiteY7-102" fmla="*/ 8572 h 10000"/>
              <a:gd name="connsiteX8-103" fmla="*/ 6953 w 10000"/>
              <a:gd name="connsiteY8-104" fmla="*/ 9991 h 10000"/>
              <a:gd name="connsiteX9-105" fmla="*/ 9869 w 10000"/>
              <a:gd name="connsiteY9-106" fmla="*/ 9113 h 10000"/>
              <a:gd name="connsiteX10-107" fmla="*/ 9524 w 10000"/>
              <a:gd name="connsiteY10-108" fmla="*/ 6581 h 10000"/>
              <a:gd name="connsiteX11-109" fmla="*/ 9749 w 10000"/>
              <a:gd name="connsiteY11-110" fmla="*/ 4262 h 10000"/>
              <a:gd name="connsiteX12-111" fmla="*/ 9042 w 10000"/>
              <a:gd name="connsiteY12-112" fmla="*/ 2285 h 10000"/>
              <a:gd name="connsiteX13-113" fmla="*/ 7972 w 10000"/>
              <a:gd name="connsiteY13-114" fmla="*/ 799 h 10000"/>
              <a:gd name="connsiteX14-115" fmla="*/ 6646 w 10000"/>
              <a:gd name="connsiteY14-116" fmla="*/ 140 h 10000"/>
              <a:gd name="connsiteX15-117" fmla="*/ 5098 w 10000"/>
              <a:gd name="connsiteY15-118" fmla="*/ 39 h 10000"/>
              <a:gd name="connsiteX16-119" fmla="*/ 3799 w 10000"/>
              <a:gd name="connsiteY16-120" fmla="*/ 626 h 10000"/>
              <a:gd name="connsiteX17-121" fmla="*/ 1969 w 10000"/>
              <a:gd name="connsiteY17-122" fmla="*/ 1285 h 10000"/>
              <a:gd name="connsiteX18-123" fmla="*/ 866 w 10000"/>
              <a:gd name="connsiteY18-124" fmla="*/ 1873 h 10000"/>
              <a:gd name="connsiteX19-125" fmla="*/ 333 w 10000"/>
              <a:gd name="connsiteY19-126" fmla="*/ 3185 h 10000"/>
              <a:gd name="connsiteX0-127" fmla="*/ 333 w 10000"/>
              <a:gd name="connsiteY0-128" fmla="*/ 3268 h 10083"/>
              <a:gd name="connsiteX1-129" fmla="*/ 50 w 10000"/>
              <a:gd name="connsiteY1-130" fmla="*/ 4171 h 10083"/>
              <a:gd name="connsiteX2-131" fmla="*/ 21 w 10000"/>
              <a:gd name="connsiteY2-132" fmla="*/ 5173 h 10083"/>
              <a:gd name="connsiteX3-133" fmla="*/ 274 w 10000"/>
              <a:gd name="connsiteY3-134" fmla="*/ 5898 h 10083"/>
              <a:gd name="connsiteX4-135" fmla="*/ 671 w 10000"/>
              <a:gd name="connsiteY4-136" fmla="*/ 7006 h 10083"/>
              <a:gd name="connsiteX5-137" fmla="*/ 1148 w 10000"/>
              <a:gd name="connsiteY5-138" fmla="*/ 7424 h 10083"/>
              <a:gd name="connsiteX6-139" fmla="*/ 2267 w 10000"/>
              <a:gd name="connsiteY6-140" fmla="*/ 8349 h 10083"/>
              <a:gd name="connsiteX7-141" fmla="*/ 4776 w 10000"/>
              <a:gd name="connsiteY7-142" fmla="*/ 8655 h 10083"/>
              <a:gd name="connsiteX8-143" fmla="*/ 6953 w 10000"/>
              <a:gd name="connsiteY8-144" fmla="*/ 10074 h 10083"/>
              <a:gd name="connsiteX9-145" fmla="*/ 9869 w 10000"/>
              <a:gd name="connsiteY9-146" fmla="*/ 9196 h 10083"/>
              <a:gd name="connsiteX10-147" fmla="*/ 9524 w 10000"/>
              <a:gd name="connsiteY10-148" fmla="*/ 6664 h 10083"/>
              <a:gd name="connsiteX11-149" fmla="*/ 9749 w 10000"/>
              <a:gd name="connsiteY11-150" fmla="*/ 4345 h 10083"/>
              <a:gd name="connsiteX12-151" fmla="*/ 9042 w 10000"/>
              <a:gd name="connsiteY12-152" fmla="*/ 2368 h 10083"/>
              <a:gd name="connsiteX13-153" fmla="*/ 6646 w 10000"/>
              <a:gd name="connsiteY13-154" fmla="*/ 223 h 10083"/>
              <a:gd name="connsiteX14-155" fmla="*/ 5098 w 10000"/>
              <a:gd name="connsiteY14-156" fmla="*/ 122 h 10083"/>
              <a:gd name="connsiteX15-157" fmla="*/ 3799 w 10000"/>
              <a:gd name="connsiteY15-158" fmla="*/ 709 h 10083"/>
              <a:gd name="connsiteX16-159" fmla="*/ 1969 w 10000"/>
              <a:gd name="connsiteY16-160" fmla="*/ 1368 h 10083"/>
              <a:gd name="connsiteX17-161" fmla="*/ 866 w 10000"/>
              <a:gd name="connsiteY17-162" fmla="*/ 1956 h 10083"/>
              <a:gd name="connsiteX18-163" fmla="*/ 333 w 10000"/>
              <a:gd name="connsiteY18-164" fmla="*/ 3268 h 10083"/>
              <a:gd name="connsiteX0-165" fmla="*/ 333 w 10000"/>
              <a:gd name="connsiteY0-166" fmla="*/ 3214 h 10029"/>
              <a:gd name="connsiteX1-167" fmla="*/ 50 w 10000"/>
              <a:gd name="connsiteY1-168" fmla="*/ 4117 h 10029"/>
              <a:gd name="connsiteX2-169" fmla="*/ 21 w 10000"/>
              <a:gd name="connsiteY2-170" fmla="*/ 5119 h 10029"/>
              <a:gd name="connsiteX3-171" fmla="*/ 274 w 10000"/>
              <a:gd name="connsiteY3-172" fmla="*/ 5844 h 10029"/>
              <a:gd name="connsiteX4-173" fmla="*/ 671 w 10000"/>
              <a:gd name="connsiteY4-174" fmla="*/ 6952 h 10029"/>
              <a:gd name="connsiteX5-175" fmla="*/ 1148 w 10000"/>
              <a:gd name="connsiteY5-176" fmla="*/ 7370 h 10029"/>
              <a:gd name="connsiteX6-177" fmla="*/ 2267 w 10000"/>
              <a:gd name="connsiteY6-178" fmla="*/ 8295 h 10029"/>
              <a:gd name="connsiteX7-179" fmla="*/ 4776 w 10000"/>
              <a:gd name="connsiteY7-180" fmla="*/ 8601 h 10029"/>
              <a:gd name="connsiteX8-181" fmla="*/ 6953 w 10000"/>
              <a:gd name="connsiteY8-182" fmla="*/ 10020 h 10029"/>
              <a:gd name="connsiteX9-183" fmla="*/ 9869 w 10000"/>
              <a:gd name="connsiteY9-184" fmla="*/ 9142 h 10029"/>
              <a:gd name="connsiteX10-185" fmla="*/ 9524 w 10000"/>
              <a:gd name="connsiteY10-186" fmla="*/ 6610 h 10029"/>
              <a:gd name="connsiteX11-187" fmla="*/ 9749 w 10000"/>
              <a:gd name="connsiteY11-188" fmla="*/ 4291 h 10029"/>
              <a:gd name="connsiteX12-189" fmla="*/ 9042 w 10000"/>
              <a:gd name="connsiteY12-190" fmla="*/ 2314 h 10029"/>
              <a:gd name="connsiteX13-191" fmla="*/ 5098 w 10000"/>
              <a:gd name="connsiteY13-192" fmla="*/ 68 h 10029"/>
              <a:gd name="connsiteX14-193" fmla="*/ 3799 w 10000"/>
              <a:gd name="connsiteY14-194" fmla="*/ 655 h 10029"/>
              <a:gd name="connsiteX15-195" fmla="*/ 1969 w 10000"/>
              <a:gd name="connsiteY15-196" fmla="*/ 1314 h 10029"/>
              <a:gd name="connsiteX16-197" fmla="*/ 866 w 10000"/>
              <a:gd name="connsiteY16-198" fmla="*/ 1902 h 10029"/>
              <a:gd name="connsiteX17-199" fmla="*/ 333 w 10000"/>
              <a:gd name="connsiteY17-200" fmla="*/ 3214 h 10029"/>
              <a:gd name="connsiteX0-201" fmla="*/ 333 w 10000"/>
              <a:gd name="connsiteY0-202" fmla="*/ 2561 h 9376"/>
              <a:gd name="connsiteX1-203" fmla="*/ 50 w 10000"/>
              <a:gd name="connsiteY1-204" fmla="*/ 3464 h 9376"/>
              <a:gd name="connsiteX2-205" fmla="*/ 21 w 10000"/>
              <a:gd name="connsiteY2-206" fmla="*/ 4466 h 9376"/>
              <a:gd name="connsiteX3-207" fmla="*/ 274 w 10000"/>
              <a:gd name="connsiteY3-208" fmla="*/ 5191 h 9376"/>
              <a:gd name="connsiteX4-209" fmla="*/ 671 w 10000"/>
              <a:gd name="connsiteY4-210" fmla="*/ 6299 h 9376"/>
              <a:gd name="connsiteX5-211" fmla="*/ 1148 w 10000"/>
              <a:gd name="connsiteY5-212" fmla="*/ 6717 h 9376"/>
              <a:gd name="connsiteX6-213" fmla="*/ 2267 w 10000"/>
              <a:gd name="connsiteY6-214" fmla="*/ 7642 h 9376"/>
              <a:gd name="connsiteX7-215" fmla="*/ 4776 w 10000"/>
              <a:gd name="connsiteY7-216" fmla="*/ 7948 h 9376"/>
              <a:gd name="connsiteX8-217" fmla="*/ 6953 w 10000"/>
              <a:gd name="connsiteY8-218" fmla="*/ 9367 h 9376"/>
              <a:gd name="connsiteX9-219" fmla="*/ 9869 w 10000"/>
              <a:gd name="connsiteY9-220" fmla="*/ 8489 h 9376"/>
              <a:gd name="connsiteX10-221" fmla="*/ 9524 w 10000"/>
              <a:gd name="connsiteY10-222" fmla="*/ 5957 h 9376"/>
              <a:gd name="connsiteX11-223" fmla="*/ 9749 w 10000"/>
              <a:gd name="connsiteY11-224" fmla="*/ 3638 h 9376"/>
              <a:gd name="connsiteX12-225" fmla="*/ 9042 w 10000"/>
              <a:gd name="connsiteY12-226" fmla="*/ 1661 h 9376"/>
              <a:gd name="connsiteX13-227" fmla="*/ 6085 w 10000"/>
              <a:gd name="connsiteY13-228" fmla="*/ 540 h 9376"/>
              <a:gd name="connsiteX14-229" fmla="*/ 3799 w 10000"/>
              <a:gd name="connsiteY14-230" fmla="*/ 2 h 9376"/>
              <a:gd name="connsiteX15-231" fmla="*/ 1969 w 10000"/>
              <a:gd name="connsiteY15-232" fmla="*/ 661 h 9376"/>
              <a:gd name="connsiteX16-233" fmla="*/ 866 w 10000"/>
              <a:gd name="connsiteY16-234" fmla="*/ 1249 h 9376"/>
              <a:gd name="connsiteX17-235" fmla="*/ 333 w 10000"/>
              <a:gd name="connsiteY17-236" fmla="*/ 2561 h 9376"/>
              <a:gd name="connsiteX0-237" fmla="*/ 333 w 10000"/>
              <a:gd name="connsiteY0-238" fmla="*/ 2230 h 9498"/>
              <a:gd name="connsiteX1-239" fmla="*/ 50 w 10000"/>
              <a:gd name="connsiteY1-240" fmla="*/ 3194 h 9498"/>
              <a:gd name="connsiteX2-241" fmla="*/ 21 w 10000"/>
              <a:gd name="connsiteY2-242" fmla="*/ 4262 h 9498"/>
              <a:gd name="connsiteX3-243" fmla="*/ 274 w 10000"/>
              <a:gd name="connsiteY3-244" fmla="*/ 5035 h 9498"/>
              <a:gd name="connsiteX4-245" fmla="*/ 671 w 10000"/>
              <a:gd name="connsiteY4-246" fmla="*/ 6217 h 9498"/>
              <a:gd name="connsiteX5-247" fmla="*/ 1148 w 10000"/>
              <a:gd name="connsiteY5-248" fmla="*/ 6663 h 9498"/>
              <a:gd name="connsiteX6-249" fmla="*/ 2267 w 10000"/>
              <a:gd name="connsiteY6-250" fmla="*/ 7650 h 9498"/>
              <a:gd name="connsiteX7-251" fmla="*/ 4776 w 10000"/>
              <a:gd name="connsiteY7-252" fmla="*/ 7976 h 9498"/>
              <a:gd name="connsiteX8-253" fmla="*/ 6953 w 10000"/>
              <a:gd name="connsiteY8-254" fmla="*/ 9489 h 9498"/>
              <a:gd name="connsiteX9-255" fmla="*/ 9869 w 10000"/>
              <a:gd name="connsiteY9-256" fmla="*/ 8553 h 9498"/>
              <a:gd name="connsiteX10-257" fmla="*/ 9524 w 10000"/>
              <a:gd name="connsiteY10-258" fmla="*/ 5852 h 9498"/>
              <a:gd name="connsiteX11-259" fmla="*/ 9749 w 10000"/>
              <a:gd name="connsiteY11-260" fmla="*/ 3379 h 9498"/>
              <a:gd name="connsiteX12-261" fmla="*/ 9042 w 10000"/>
              <a:gd name="connsiteY12-262" fmla="*/ 1271 h 9498"/>
              <a:gd name="connsiteX13-263" fmla="*/ 6085 w 10000"/>
              <a:gd name="connsiteY13-264" fmla="*/ 75 h 9498"/>
              <a:gd name="connsiteX14-265" fmla="*/ 1969 w 10000"/>
              <a:gd name="connsiteY14-266" fmla="*/ 204 h 9498"/>
              <a:gd name="connsiteX15-267" fmla="*/ 866 w 10000"/>
              <a:gd name="connsiteY15-268" fmla="*/ 831 h 9498"/>
              <a:gd name="connsiteX16-269" fmla="*/ 333 w 10000"/>
              <a:gd name="connsiteY16-270" fmla="*/ 2230 h 9498"/>
              <a:gd name="connsiteX0-271" fmla="*/ 333 w 10000"/>
              <a:gd name="connsiteY0-272" fmla="*/ 2316 h 9969"/>
              <a:gd name="connsiteX1-273" fmla="*/ 50 w 10000"/>
              <a:gd name="connsiteY1-274" fmla="*/ 3331 h 9969"/>
              <a:gd name="connsiteX2-275" fmla="*/ 21 w 10000"/>
              <a:gd name="connsiteY2-276" fmla="*/ 4455 h 9969"/>
              <a:gd name="connsiteX3-277" fmla="*/ 274 w 10000"/>
              <a:gd name="connsiteY3-278" fmla="*/ 5269 h 9969"/>
              <a:gd name="connsiteX4-279" fmla="*/ 671 w 10000"/>
              <a:gd name="connsiteY4-280" fmla="*/ 6514 h 9969"/>
              <a:gd name="connsiteX5-281" fmla="*/ 1148 w 10000"/>
              <a:gd name="connsiteY5-282" fmla="*/ 6983 h 9969"/>
              <a:gd name="connsiteX6-283" fmla="*/ 2267 w 10000"/>
              <a:gd name="connsiteY6-284" fmla="*/ 8022 h 9969"/>
              <a:gd name="connsiteX7-285" fmla="*/ 4776 w 10000"/>
              <a:gd name="connsiteY7-286" fmla="*/ 8366 h 9969"/>
              <a:gd name="connsiteX8-287" fmla="*/ 6953 w 10000"/>
              <a:gd name="connsiteY8-288" fmla="*/ 9959 h 9969"/>
              <a:gd name="connsiteX9-289" fmla="*/ 9869 w 10000"/>
              <a:gd name="connsiteY9-290" fmla="*/ 8973 h 9969"/>
              <a:gd name="connsiteX10-291" fmla="*/ 9524 w 10000"/>
              <a:gd name="connsiteY10-292" fmla="*/ 6129 h 9969"/>
              <a:gd name="connsiteX11-293" fmla="*/ 9749 w 10000"/>
              <a:gd name="connsiteY11-294" fmla="*/ 3526 h 9969"/>
              <a:gd name="connsiteX12-295" fmla="*/ 9042 w 10000"/>
              <a:gd name="connsiteY12-296" fmla="*/ 1306 h 9969"/>
              <a:gd name="connsiteX13-297" fmla="*/ 6085 w 10000"/>
              <a:gd name="connsiteY13-298" fmla="*/ 47 h 9969"/>
              <a:gd name="connsiteX14-299" fmla="*/ 2392 w 10000"/>
              <a:gd name="connsiteY14-300" fmla="*/ 329 h 9969"/>
              <a:gd name="connsiteX15-301" fmla="*/ 866 w 10000"/>
              <a:gd name="connsiteY15-302" fmla="*/ 843 h 9969"/>
              <a:gd name="connsiteX16-303" fmla="*/ 333 w 10000"/>
              <a:gd name="connsiteY16-304" fmla="*/ 2316 h 9969"/>
              <a:gd name="connsiteX0-305" fmla="*/ 333 w 10000"/>
              <a:gd name="connsiteY0-306" fmla="*/ 2322 h 9999"/>
              <a:gd name="connsiteX1-307" fmla="*/ 50 w 10000"/>
              <a:gd name="connsiteY1-308" fmla="*/ 3340 h 9999"/>
              <a:gd name="connsiteX2-309" fmla="*/ 21 w 10000"/>
              <a:gd name="connsiteY2-310" fmla="*/ 4468 h 9999"/>
              <a:gd name="connsiteX3-311" fmla="*/ 274 w 10000"/>
              <a:gd name="connsiteY3-312" fmla="*/ 5284 h 9999"/>
              <a:gd name="connsiteX4-313" fmla="*/ 671 w 10000"/>
              <a:gd name="connsiteY4-314" fmla="*/ 6533 h 9999"/>
              <a:gd name="connsiteX5-315" fmla="*/ 1148 w 10000"/>
              <a:gd name="connsiteY5-316" fmla="*/ 7004 h 9999"/>
              <a:gd name="connsiteX6-317" fmla="*/ 2267 w 10000"/>
              <a:gd name="connsiteY6-318" fmla="*/ 8046 h 9999"/>
              <a:gd name="connsiteX7-319" fmla="*/ 4776 w 10000"/>
              <a:gd name="connsiteY7-320" fmla="*/ 8391 h 9999"/>
              <a:gd name="connsiteX8-321" fmla="*/ 6953 w 10000"/>
              <a:gd name="connsiteY8-322" fmla="*/ 9989 h 9999"/>
              <a:gd name="connsiteX9-323" fmla="*/ 9869 w 10000"/>
              <a:gd name="connsiteY9-324" fmla="*/ 9000 h 9999"/>
              <a:gd name="connsiteX10-325" fmla="*/ 9524 w 10000"/>
              <a:gd name="connsiteY10-326" fmla="*/ 6147 h 9999"/>
              <a:gd name="connsiteX11-327" fmla="*/ 9749 w 10000"/>
              <a:gd name="connsiteY11-328" fmla="*/ 3536 h 9999"/>
              <a:gd name="connsiteX12-329" fmla="*/ 9042 w 10000"/>
              <a:gd name="connsiteY12-330" fmla="*/ 1309 h 9999"/>
              <a:gd name="connsiteX13-331" fmla="*/ 6085 w 10000"/>
              <a:gd name="connsiteY13-332" fmla="*/ 46 h 9999"/>
              <a:gd name="connsiteX14-333" fmla="*/ 2392 w 10000"/>
              <a:gd name="connsiteY14-334" fmla="*/ 329 h 9999"/>
              <a:gd name="connsiteX15-335" fmla="*/ 333 w 10000"/>
              <a:gd name="connsiteY15-336" fmla="*/ 2322 h 9999"/>
              <a:gd name="connsiteX0-337" fmla="*/ 315 w 9982"/>
              <a:gd name="connsiteY0-338" fmla="*/ 2322 h 10000"/>
              <a:gd name="connsiteX1-339" fmla="*/ 3 w 9982"/>
              <a:gd name="connsiteY1-340" fmla="*/ 4468 h 10000"/>
              <a:gd name="connsiteX2-341" fmla="*/ 256 w 9982"/>
              <a:gd name="connsiteY2-342" fmla="*/ 5285 h 10000"/>
              <a:gd name="connsiteX3-343" fmla="*/ 653 w 9982"/>
              <a:gd name="connsiteY3-344" fmla="*/ 6534 h 10000"/>
              <a:gd name="connsiteX4-345" fmla="*/ 1130 w 9982"/>
              <a:gd name="connsiteY4-346" fmla="*/ 7005 h 10000"/>
              <a:gd name="connsiteX5-347" fmla="*/ 2249 w 9982"/>
              <a:gd name="connsiteY5-348" fmla="*/ 8047 h 10000"/>
              <a:gd name="connsiteX6-349" fmla="*/ 4758 w 9982"/>
              <a:gd name="connsiteY6-350" fmla="*/ 8392 h 10000"/>
              <a:gd name="connsiteX7-351" fmla="*/ 6935 w 9982"/>
              <a:gd name="connsiteY7-352" fmla="*/ 9990 h 10000"/>
              <a:gd name="connsiteX8-353" fmla="*/ 9851 w 9982"/>
              <a:gd name="connsiteY8-354" fmla="*/ 9001 h 10000"/>
              <a:gd name="connsiteX9-355" fmla="*/ 9506 w 9982"/>
              <a:gd name="connsiteY9-356" fmla="*/ 6148 h 10000"/>
              <a:gd name="connsiteX10-357" fmla="*/ 9731 w 9982"/>
              <a:gd name="connsiteY10-358" fmla="*/ 3536 h 10000"/>
              <a:gd name="connsiteX11-359" fmla="*/ 9024 w 9982"/>
              <a:gd name="connsiteY11-360" fmla="*/ 1309 h 10000"/>
              <a:gd name="connsiteX12-361" fmla="*/ 6067 w 9982"/>
              <a:gd name="connsiteY12-362" fmla="*/ 46 h 10000"/>
              <a:gd name="connsiteX13-363" fmla="*/ 2374 w 9982"/>
              <a:gd name="connsiteY13-364" fmla="*/ 329 h 10000"/>
              <a:gd name="connsiteX14-365" fmla="*/ 315 w 9982"/>
              <a:gd name="connsiteY14-366" fmla="*/ 2322 h 10000"/>
              <a:gd name="connsiteX0-367" fmla="*/ 191 w 9876"/>
              <a:gd name="connsiteY0-368" fmla="*/ 2322 h 10000"/>
              <a:gd name="connsiteX1-369" fmla="*/ 131 w 9876"/>
              <a:gd name="connsiteY1-370" fmla="*/ 5285 h 10000"/>
              <a:gd name="connsiteX2-371" fmla="*/ 529 w 9876"/>
              <a:gd name="connsiteY2-372" fmla="*/ 6534 h 10000"/>
              <a:gd name="connsiteX3-373" fmla="*/ 1007 w 9876"/>
              <a:gd name="connsiteY3-374" fmla="*/ 7005 h 10000"/>
              <a:gd name="connsiteX4-375" fmla="*/ 2128 w 9876"/>
              <a:gd name="connsiteY4-376" fmla="*/ 8047 h 10000"/>
              <a:gd name="connsiteX5-377" fmla="*/ 4642 w 9876"/>
              <a:gd name="connsiteY5-378" fmla="*/ 8392 h 10000"/>
              <a:gd name="connsiteX6-379" fmla="*/ 6823 w 9876"/>
              <a:gd name="connsiteY6-380" fmla="*/ 9990 h 10000"/>
              <a:gd name="connsiteX7-381" fmla="*/ 9744 w 9876"/>
              <a:gd name="connsiteY7-382" fmla="*/ 9001 h 10000"/>
              <a:gd name="connsiteX8-383" fmla="*/ 9398 w 9876"/>
              <a:gd name="connsiteY8-384" fmla="*/ 6148 h 10000"/>
              <a:gd name="connsiteX9-385" fmla="*/ 9624 w 9876"/>
              <a:gd name="connsiteY9-386" fmla="*/ 3536 h 10000"/>
              <a:gd name="connsiteX10-387" fmla="*/ 8915 w 9876"/>
              <a:gd name="connsiteY10-388" fmla="*/ 1309 h 10000"/>
              <a:gd name="connsiteX11-389" fmla="*/ 5953 w 9876"/>
              <a:gd name="connsiteY11-390" fmla="*/ 46 h 10000"/>
              <a:gd name="connsiteX12-391" fmla="*/ 2253 w 9876"/>
              <a:gd name="connsiteY12-392" fmla="*/ 329 h 10000"/>
              <a:gd name="connsiteX13-393" fmla="*/ 191 w 9876"/>
              <a:gd name="connsiteY13-394" fmla="*/ 2322 h 10000"/>
              <a:gd name="connsiteX0-395" fmla="*/ 193 w 10000"/>
              <a:gd name="connsiteY0-396" fmla="*/ 2322 h 10000"/>
              <a:gd name="connsiteX1-397" fmla="*/ 133 w 10000"/>
              <a:gd name="connsiteY1-398" fmla="*/ 5285 h 10000"/>
              <a:gd name="connsiteX2-399" fmla="*/ 1020 w 10000"/>
              <a:gd name="connsiteY2-400" fmla="*/ 7005 h 10000"/>
              <a:gd name="connsiteX3-401" fmla="*/ 2155 w 10000"/>
              <a:gd name="connsiteY3-402" fmla="*/ 8047 h 10000"/>
              <a:gd name="connsiteX4-403" fmla="*/ 4700 w 10000"/>
              <a:gd name="connsiteY4-404" fmla="*/ 8392 h 10000"/>
              <a:gd name="connsiteX5-405" fmla="*/ 6909 w 10000"/>
              <a:gd name="connsiteY5-406" fmla="*/ 9990 h 10000"/>
              <a:gd name="connsiteX6-407" fmla="*/ 9866 w 10000"/>
              <a:gd name="connsiteY6-408" fmla="*/ 9001 h 10000"/>
              <a:gd name="connsiteX7-409" fmla="*/ 9516 w 10000"/>
              <a:gd name="connsiteY7-410" fmla="*/ 6148 h 10000"/>
              <a:gd name="connsiteX8-411" fmla="*/ 9745 w 10000"/>
              <a:gd name="connsiteY8-412" fmla="*/ 3536 h 10000"/>
              <a:gd name="connsiteX9-413" fmla="*/ 9027 w 10000"/>
              <a:gd name="connsiteY9-414" fmla="*/ 1309 h 10000"/>
              <a:gd name="connsiteX10-415" fmla="*/ 6028 w 10000"/>
              <a:gd name="connsiteY10-416" fmla="*/ 46 h 10000"/>
              <a:gd name="connsiteX11-417" fmla="*/ 2281 w 10000"/>
              <a:gd name="connsiteY11-418" fmla="*/ 329 h 10000"/>
              <a:gd name="connsiteX12-419" fmla="*/ 193 w 10000"/>
              <a:gd name="connsiteY12-420" fmla="*/ 2322 h 10000"/>
              <a:gd name="connsiteX0-421" fmla="*/ 535 w 9877"/>
              <a:gd name="connsiteY0-422" fmla="*/ 2468 h 10000"/>
              <a:gd name="connsiteX1-423" fmla="*/ 10 w 9877"/>
              <a:gd name="connsiteY1-424" fmla="*/ 5285 h 10000"/>
              <a:gd name="connsiteX2-425" fmla="*/ 897 w 9877"/>
              <a:gd name="connsiteY2-426" fmla="*/ 7005 h 10000"/>
              <a:gd name="connsiteX3-427" fmla="*/ 2032 w 9877"/>
              <a:gd name="connsiteY3-428" fmla="*/ 8047 h 10000"/>
              <a:gd name="connsiteX4-429" fmla="*/ 4577 w 9877"/>
              <a:gd name="connsiteY4-430" fmla="*/ 8392 h 10000"/>
              <a:gd name="connsiteX5-431" fmla="*/ 6786 w 9877"/>
              <a:gd name="connsiteY5-432" fmla="*/ 9990 h 10000"/>
              <a:gd name="connsiteX6-433" fmla="*/ 9743 w 9877"/>
              <a:gd name="connsiteY6-434" fmla="*/ 9001 h 10000"/>
              <a:gd name="connsiteX7-435" fmla="*/ 9393 w 9877"/>
              <a:gd name="connsiteY7-436" fmla="*/ 6148 h 10000"/>
              <a:gd name="connsiteX8-437" fmla="*/ 9622 w 9877"/>
              <a:gd name="connsiteY8-438" fmla="*/ 3536 h 10000"/>
              <a:gd name="connsiteX9-439" fmla="*/ 8904 w 9877"/>
              <a:gd name="connsiteY9-440" fmla="*/ 1309 h 10000"/>
              <a:gd name="connsiteX10-441" fmla="*/ 5905 w 9877"/>
              <a:gd name="connsiteY10-442" fmla="*/ 46 h 10000"/>
              <a:gd name="connsiteX11-443" fmla="*/ 2158 w 9877"/>
              <a:gd name="connsiteY11-444" fmla="*/ 329 h 10000"/>
              <a:gd name="connsiteX12-445" fmla="*/ 535 w 9877"/>
              <a:gd name="connsiteY12-446" fmla="*/ 2468 h 10000"/>
              <a:gd name="connsiteX0-447" fmla="*/ 224 w 9682"/>
              <a:gd name="connsiteY0-448" fmla="*/ 2468 h 10000"/>
              <a:gd name="connsiteX1-449" fmla="*/ 54 w 9682"/>
              <a:gd name="connsiteY1-450" fmla="*/ 5334 h 10000"/>
              <a:gd name="connsiteX2-451" fmla="*/ 590 w 9682"/>
              <a:gd name="connsiteY2-452" fmla="*/ 7005 h 10000"/>
              <a:gd name="connsiteX3-453" fmla="*/ 1739 w 9682"/>
              <a:gd name="connsiteY3-454" fmla="*/ 8047 h 10000"/>
              <a:gd name="connsiteX4-455" fmla="*/ 4316 w 9682"/>
              <a:gd name="connsiteY4-456" fmla="*/ 8392 h 10000"/>
              <a:gd name="connsiteX5-457" fmla="*/ 6553 w 9682"/>
              <a:gd name="connsiteY5-458" fmla="*/ 9990 h 10000"/>
              <a:gd name="connsiteX6-459" fmla="*/ 9546 w 9682"/>
              <a:gd name="connsiteY6-460" fmla="*/ 9001 h 10000"/>
              <a:gd name="connsiteX7-461" fmla="*/ 9192 w 9682"/>
              <a:gd name="connsiteY7-462" fmla="*/ 6148 h 10000"/>
              <a:gd name="connsiteX8-463" fmla="*/ 9424 w 9682"/>
              <a:gd name="connsiteY8-464" fmla="*/ 3536 h 10000"/>
              <a:gd name="connsiteX9-465" fmla="*/ 8697 w 9682"/>
              <a:gd name="connsiteY9-466" fmla="*/ 1309 h 10000"/>
              <a:gd name="connsiteX10-467" fmla="*/ 5661 w 9682"/>
              <a:gd name="connsiteY10-468" fmla="*/ 46 h 10000"/>
              <a:gd name="connsiteX11-469" fmla="*/ 1867 w 9682"/>
              <a:gd name="connsiteY11-470" fmla="*/ 329 h 10000"/>
              <a:gd name="connsiteX12-471" fmla="*/ 224 w 9682"/>
              <a:gd name="connsiteY12-472" fmla="*/ 2468 h 10000"/>
              <a:gd name="connsiteX0-473" fmla="*/ 369 w 9951"/>
              <a:gd name="connsiteY0-474" fmla="*/ 2078 h 10000"/>
              <a:gd name="connsiteX1-475" fmla="*/ 7 w 9951"/>
              <a:gd name="connsiteY1-476" fmla="*/ 5334 h 10000"/>
              <a:gd name="connsiteX2-477" fmla="*/ 560 w 9951"/>
              <a:gd name="connsiteY2-478" fmla="*/ 7005 h 10000"/>
              <a:gd name="connsiteX3-479" fmla="*/ 1747 w 9951"/>
              <a:gd name="connsiteY3-480" fmla="*/ 8047 h 10000"/>
              <a:gd name="connsiteX4-481" fmla="*/ 4409 w 9951"/>
              <a:gd name="connsiteY4-482" fmla="*/ 8392 h 10000"/>
              <a:gd name="connsiteX5-483" fmla="*/ 6719 w 9951"/>
              <a:gd name="connsiteY5-484" fmla="*/ 9990 h 10000"/>
              <a:gd name="connsiteX6-485" fmla="*/ 9811 w 9951"/>
              <a:gd name="connsiteY6-486" fmla="*/ 9001 h 10000"/>
              <a:gd name="connsiteX7-487" fmla="*/ 9445 w 9951"/>
              <a:gd name="connsiteY7-488" fmla="*/ 6148 h 10000"/>
              <a:gd name="connsiteX8-489" fmla="*/ 9685 w 9951"/>
              <a:gd name="connsiteY8-490" fmla="*/ 3536 h 10000"/>
              <a:gd name="connsiteX9-491" fmla="*/ 8934 w 9951"/>
              <a:gd name="connsiteY9-492" fmla="*/ 1309 h 10000"/>
              <a:gd name="connsiteX10-493" fmla="*/ 5798 w 9951"/>
              <a:gd name="connsiteY10-494" fmla="*/ 46 h 10000"/>
              <a:gd name="connsiteX11-495" fmla="*/ 1879 w 9951"/>
              <a:gd name="connsiteY11-496" fmla="*/ 329 h 10000"/>
              <a:gd name="connsiteX12-497" fmla="*/ 369 w 9951"/>
              <a:gd name="connsiteY12-498" fmla="*/ 2078 h 10000"/>
              <a:gd name="connsiteX0-499" fmla="*/ 378 w 10007"/>
              <a:gd name="connsiteY0-500" fmla="*/ 2035 h 9957"/>
              <a:gd name="connsiteX1-501" fmla="*/ 14 w 10007"/>
              <a:gd name="connsiteY1-502" fmla="*/ 5291 h 9957"/>
              <a:gd name="connsiteX2-503" fmla="*/ 570 w 10007"/>
              <a:gd name="connsiteY2-504" fmla="*/ 6962 h 9957"/>
              <a:gd name="connsiteX3-505" fmla="*/ 1763 w 10007"/>
              <a:gd name="connsiteY3-506" fmla="*/ 8004 h 9957"/>
              <a:gd name="connsiteX4-507" fmla="*/ 4438 w 10007"/>
              <a:gd name="connsiteY4-508" fmla="*/ 8349 h 9957"/>
              <a:gd name="connsiteX5-509" fmla="*/ 6759 w 10007"/>
              <a:gd name="connsiteY5-510" fmla="*/ 9947 h 9957"/>
              <a:gd name="connsiteX6-511" fmla="*/ 9866 w 10007"/>
              <a:gd name="connsiteY6-512" fmla="*/ 8958 h 9957"/>
              <a:gd name="connsiteX7-513" fmla="*/ 9499 w 10007"/>
              <a:gd name="connsiteY7-514" fmla="*/ 6105 h 9957"/>
              <a:gd name="connsiteX8-515" fmla="*/ 9740 w 10007"/>
              <a:gd name="connsiteY8-516" fmla="*/ 3493 h 9957"/>
              <a:gd name="connsiteX9-517" fmla="*/ 8985 w 10007"/>
              <a:gd name="connsiteY9-518" fmla="*/ 1266 h 9957"/>
              <a:gd name="connsiteX10-519" fmla="*/ 5834 w 10007"/>
              <a:gd name="connsiteY10-520" fmla="*/ 3 h 9957"/>
              <a:gd name="connsiteX11-521" fmla="*/ 2496 w 10007"/>
              <a:gd name="connsiteY11-522" fmla="*/ 1553 h 9957"/>
              <a:gd name="connsiteX12-523" fmla="*/ 378 w 10007"/>
              <a:gd name="connsiteY12-524" fmla="*/ 2035 h 9957"/>
              <a:gd name="connsiteX0-525" fmla="*/ 378 w 10000"/>
              <a:gd name="connsiteY0-526" fmla="*/ 2044 h 10000"/>
              <a:gd name="connsiteX1-527" fmla="*/ 14 w 10000"/>
              <a:gd name="connsiteY1-528" fmla="*/ 5314 h 10000"/>
              <a:gd name="connsiteX2-529" fmla="*/ 570 w 10000"/>
              <a:gd name="connsiteY2-530" fmla="*/ 6992 h 10000"/>
              <a:gd name="connsiteX3-531" fmla="*/ 1762 w 10000"/>
              <a:gd name="connsiteY3-532" fmla="*/ 8039 h 10000"/>
              <a:gd name="connsiteX4-533" fmla="*/ 4435 w 10000"/>
              <a:gd name="connsiteY4-534" fmla="*/ 8385 h 10000"/>
              <a:gd name="connsiteX5-535" fmla="*/ 6754 w 10000"/>
              <a:gd name="connsiteY5-536" fmla="*/ 9990 h 10000"/>
              <a:gd name="connsiteX6-537" fmla="*/ 9859 w 10000"/>
              <a:gd name="connsiteY6-538" fmla="*/ 8997 h 10000"/>
              <a:gd name="connsiteX7-539" fmla="*/ 9492 w 10000"/>
              <a:gd name="connsiteY7-540" fmla="*/ 6131 h 10000"/>
              <a:gd name="connsiteX8-541" fmla="*/ 9733 w 10000"/>
              <a:gd name="connsiteY8-542" fmla="*/ 3508 h 10000"/>
              <a:gd name="connsiteX9-543" fmla="*/ 8979 w 10000"/>
              <a:gd name="connsiteY9-544" fmla="*/ 1271 h 10000"/>
              <a:gd name="connsiteX10-545" fmla="*/ 5830 w 10000"/>
              <a:gd name="connsiteY10-546" fmla="*/ 3 h 10000"/>
              <a:gd name="connsiteX11-547" fmla="*/ 2494 w 10000"/>
              <a:gd name="connsiteY11-548" fmla="*/ 1560 h 10000"/>
              <a:gd name="connsiteX12-549" fmla="*/ 378 w 10000"/>
              <a:gd name="connsiteY12-550" fmla="*/ 2044 h 10000"/>
              <a:gd name="connsiteX0-551" fmla="*/ 326 w 10023"/>
              <a:gd name="connsiteY0-552" fmla="*/ 2533 h 10000"/>
              <a:gd name="connsiteX1-553" fmla="*/ 37 w 10023"/>
              <a:gd name="connsiteY1-554" fmla="*/ 5314 h 10000"/>
              <a:gd name="connsiteX2-555" fmla="*/ 593 w 10023"/>
              <a:gd name="connsiteY2-556" fmla="*/ 6992 h 10000"/>
              <a:gd name="connsiteX3-557" fmla="*/ 1785 w 10023"/>
              <a:gd name="connsiteY3-558" fmla="*/ 8039 h 10000"/>
              <a:gd name="connsiteX4-559" fmla="*/ 4458 w 10023"/>
              <a:gd name="connsiteY4-560" fmla="*/ 8385 h 10000"/>
              <a:gd name="connsiteX5-561" fmla="*/ 6777 w 10023"/>
              <a:gd name="connsiteY5-562" fmla="*/ 9990 h 10000"/>
              <a:gd name="connsiteX6-563" fmla="*/ 9882 w 10023"/>
              <a:gd name="connsiteY6-564" fmla="*/ 8997 h 10000"/>
              <a:gd name="connsiteX7-565" fmla="*/ 9515 w 10023"/>
              <a:gd name="connsiteY7-566" fmla="*/ 6131 h 10000"/>
              <a:gd name="connsiteX8-567" fmla="*/ 9756 w 10023"/>
              <a:gd name="connsiteY8-568" fmla="*/ 3508 h 10000"/>
              <a:gd name="connsiteX9-569" fmla="*/ 9002 w 10023"/>
              <a:gd name="connsiteY9-570" fmla="*/ 1271 h 10000"/>
              <a:gd name="connsiteX10-571" fmla="*/ 5853 w 10023"/>
              <a:gd name="connsiteY10-572" fmla="*/ 3 h 10000"/>
              <a:gd name="connsiteX11-573" fmla="*/ 2517 w 10023"/>
              <a:gd name="connsiteY11-574" fmla="*/ 1560 h 10000"/>
              <a:gd name="connsiteX12-575" fmla="*/ 326 w 10023"/>
              <a:gd name="connsiteY12-576" fmla="*/ 2533 h 10000"/>
              <a:gd name="connsiteX0-577" fmla="*/ 326 w 10023"/>
              <a:gd name="connsiteY0-578" fmla="*/ 1901 h 9368"/>
              <a:gd name="connsiteX1-579" fmla="*/ 37 w 10023"/>
              <a:gd name="connsiteY1-580" fmla="*/ 4682 h 9368"/>
              <a:gd name="connsiteX2-581" fmla="*/ 593 w 10023"/>
              <a:gd name="connsiteY2-582" fmla="*/ 6360 h 9368"/>
              <a:gd name="connsiteX3-583" fmla="*/ 1785 w 10023"/>
              <a:gd name="connsiteY3-584" fmla="*/ 7407 h 9368"/>
              <a:gd name="connsiteX4-585" fmla="*/ 4458 w 10023"/>
              <a:gd name="connsiteY4-586" fmla="*/ 7753 h 9368"/>
              <a:gd name="connsiteX5-587" fmla="*/ 6777 w 10023"/>
              <a:gd name="connsiteY5-588" fmla="*/ 9358 h 9368"/>
              <a:gd name="connsiteX6-589" fmla="*/ 9882 w 10023"/>
              <a:gd name="connsiteY6-590" fmla="*/ 8365 h 9368"/>
              <a:gd name="connsiteX7-591" fmla="*/ 9515 w 10023"/>
              <a:gd name="connsiteY7-592" fmla="*/ 5499 h 9368"/>
              <a:gd name="connsiteX8-593" fmla="*/ 9756 w 10023"/>
              <a:gd name="connsiteY8-594" fmla="*/ 2876 h 9368"/>
              <a:gd name="connsiteX9-595" fmla="*/ 9002 w 10023"/>
              <a:gd name="connsiteY9-596" fmla="*/ 639 h 9368"/>
              <a:gd name="connsiteX10-597" fmla="*/ 5628 w 10023"/>
              <a:gd name="connsiteY10-598" fmla="*/ 7 h 9368"/>
              <a:gd name="connsiteX11-599" fmla="*/ 2517 w 10023"/>
              <a:gd name="connsiteY11-600" fmla="*/ 928 h 9368"/>
              <a:gd name="connsiteX12-601" fmla="*/ 326 w 10023"/>
              <a:gd name="connsiteY12-602" fmla="*/ 1901 h 9368"/>
              <a:gd name="connsiteX0-603" fmla="*/ 325 w 9734"/>
              <a:gd name="connsiteY0-604" fmla="*/ 2029 h 10093"/>
              <a:gd name="connsiteX1-605" fmla="*/ 37 w 9734"/>
              <a:gd name="connsiteY1-606" fmla="*/ 4998 h 10093"/>
              <a:gd name="connsiteX2-607" fmla="*/ 592 w 9734"/>
              <a:gd name="connsiteY2-608" fmla="*/ 6789 h 10093"/>
              <a:gd name="connsiteX3-609" fmla="*/ 1781 w 9734"/>
              <a:gd name="connsiteY3-610" fmla="*/ 7907 h 10093"/>
              <a:gd name="connsiteX4-611" fmla="*/ 4448 w 9734"/>
              <a:gd name="connsiteY4-612" fmla="*/ 8276 h 10093"/>
              <a:gd name="connsiteX5-613" fmla="*/ 6761 w 9734"/>
              <a:gd name="connsiteY5-614" fmla="*/ 9989 h 10093"/>
              <a:gd name="connsiteX6-615" fmla="*/ 9484 w 9734"/>
              <a:gd name="connsiteY6-616" fmla="*/ 9608 h 10093"/>
              <a:gd name="connsiteX7-617" fmla="*/ 9493 w 9734"/>
              <a:gd name="connsiteY7-618" fmla="*/ 5870 h 10093"/>
              <a:gd name="connsiteX8-619" fmla="*/ 9734 w 9734"/>
              <a:gd name="connsiteY8-620" fmla="*/ 3070 h 10093"/>
              <a:gd name="connsiteX9-621" fmla="*/ 8981 w 9734"/>
              <a:gd name="connsiteY9-622" fmla="*/ 682 h 10093"/>
              <a:gd name="connsiteX10-623" fmla="*/ 5615 w 9734"/>
              <a:gd name="connsiteY10-624" fmla="*/ 7 h 10093"/>
              <a:gd name="connsiteX11-625" fmla="*/ 2511 w 9734"/>
              <a:gd name="connsiteY11-626" fmla="*/ 991 h 10093"/>
              <a:gd name="connsiteX12-627" fmla="*/ 325 w 9734"/>
              <a:gd name="connsiteY12-628" fmla="*/ 2029 h 10093"/>
              <a:gd name="connsiteX0-629" fmla="*/ 334 w 10000"/>
              <a:gd name="connsiteY0-630" fmla="*/ 2010 h 9973"/>
              <a:gd name="connsiteX1-631" fmla="*/ 38 w 10000"/>
              <a:gd name="connsiteY1-632" fmla="*/ 4952 h 9973"/>
              <a:gd name="connsiteX2-633" fmla="*/ 608 w 10000"/>
              <a:gd name="connsiteY2-634" fmla="*/ 6726 h 9973"/>
              <a:gd name="connsiteX3-635" fmla="*/ 1830 w 10000"/>
              <a:gd name="connsiteY3-636" fmla="*/ 7834 h 9973"/>
              <a:gd name="connsiteX4-637" fmla="*/ 4532 w 10000"/>
              <a:gd name="connsiteY4-638" fmla="*/ 8562 h 9973"/>
              <a:gd name="connsiteX5-639" fmla="*/ 6946 w 10000"/>
              <a:gd name="connsiteY5-640" fmla="*/ 9897 h 9973"/>
              <a:gd name="connsiteX6-641" fmla="*/ 9743 w 10000"/>
              <a:gd name="connsiteY6-642" fmla="*/ 9519 h 9973"/>
              <a:gd name="connsiteX7-643" fmla="*/ 9752 w 10000"/>
              <a:gd name="connsiteY7-644" fmla="*/ 5816 h 9973"/>
              <a:gd name="connsiteX8-645" fmla="*/ 10000 w 10000"/>
              <a:gd name="connsiteY8-646" fmla="*/ 3042 h 9973"/>
              <a:gd name="connsiteX9-647" fmla="*/ 9226 w 10000"/>
              <a:gd name="connsiteY9-648" fmla="*/ 676 h 9973"/>
              <a:gd name="connsiteX10-649" fmla="*/ 5768 w 10000"/>
              <a:gd name="connsiteY10-650" fmla="*/ 7 h 9973"/>
              <a:gd name="connsiteX11-651" fmla="*/ 2580 w 10000"/>
              <a:gd name="connsiteY11-652" fmla="*/ 982 h 9973"/>
              <a:gd name="connsiteX12-653" fmla="*/ 334 w 10000"/>
              <a:gd name="connsiteY12-654" fmla="*/ 2010 h 997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10000" h="9973">
                <a:moveTo>
                  <a:pt x="334" y="2010"/>
                </a:moveTo>
                <a:cubicBezTo>
                  <a:pt x="-90" y="2671"/>
                  <a:pt x="-7" y="4166"/>
                  <a:pt x="38" y="4952"/>
                </a:cubicBezTo>
                <a:cubicBezTo>
                  <a:pt x="83" y="5738"/>
                  <a:pt x="308" y="6246"/>
                  <a:pt x="608" y="6726"/>
                </a:cubicBezTo>
                <a:cubicBezTo>
                  <a:pt x="906" y="7207"/>
                  <a:pt x="1176" y="7528"/>
                  <a:pt x="1830" y="7834"/>
                </a:cubicBezTo>
                <a:cubicBezTo>
                  <a:pt x="2484" y="8140"/>
                  <a:pt x="3678" y="8218"/>
                  <a:pt x="4532" y="8562"/>
                </a:cubicBezTo>
                <a:cubicBezTo>
                  <a:pt x="5384" y="8905"/>
                  <a:pt x="6078" y="9738"/>
                  <a:pt x="6946" y="9897"/>
                </a:cubicBezTo>
                <a:cubicBezTo>
                  <a:pt x="7814" y="10056"/>
                  <a:pt x="9200" y="9984"/>
                  <a:pt x="9743" y="9519"/>
                </a:cubicBezTo>
                <a:cubicBezTo>
                  <a:pt x="10214" y="8840"/>
                  <a:pt x="9709" y="6896"/>
                  <a:pt x="9752" y="5816"/>
                </a:cubicBezTo>
                <a:cubicBezTo>
                  <a:pt x="9796" y="4736"/>
                  <a:pt x="9959" y="3695"/>
                  <a:pt x="10000" y="3042"/>
                </a:cubicBezTo>
                <a:cubicBezTo>
                  <a:pt x="9911" y="2184"/>
                  <a:pt x="9932" y="1181"/>
                  <a:pt x="9226" y="676"/>
                </a:cubicBezTo>
                <a:cubicBezTo>
                  <a:pt x="8522" y="170"/>
                  <a:pt x="6876" y="-44"/>
                  <a:pt x="5768" y="7"/>
                </a:cubicBezTo>
                <a:cubicBezTo>
                  <a:pt x="4662" y="58"/>
                  <a:pt x="3493" y="270"/>
                  <a:pt x="2580" y="982"/>
                </a:cubicBezTo>
                <a:cubicBezTo>
                  <a:pt x="1535" y="1383"/>
                  <a:pt x="757" y="1348"/>
                  <a:pt x="334" y="2010"/>
                </a:cubicBezTo>
                <a:close/>
              </a:path>
            </a:pathLst>
          </a:custGeom>
          <a:solidFill>
            <a:srgbClr val="9CE0FA"/>
          </a:solidFill>
          <a:ln>
            <a:noFill/>
          </a:ln>
          <a:effectLst/>
        </p:spPr>
        <p:txBody>
          <a:bodyPr wrap="none"/>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149" name="Text Box 34"/>
          <p:cNvSpPr txBox="1">
            <a:spLocks noChangeArrowheads="1"/>
          </p:cNvSpPr>
          <p:nvPr/>
        </p:nvSpPr>
        <p:spPr bwMode="auto">
          <a:xfrm>
            <a:off x="4143375" y="3610955"/>
            <a:ext cx="1401445" cy="460375"/>
          </a:xfrm>
          <a:prstGeom prst="rect">
            <a:avLst/>
          </a:prstGeom>
          <a:noFill/>
          <a:ln>
            <a:noFill/>
          </a:ln>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cs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fontAlgn="base">
              <a:spcBef>
                <a:spcPct val="0"/>
              </a:spcBef>
              <a:spcAft>
                <a:spcPct val="0"/>
              </a:spcAft>
            </a:pPr>
            <a:r>
              <a:rPr lang="en-US" sz="1200" i="0" dirty="0">
                <a:solidFill>
                  <a:srgbClr val="000000"/>
                </a:solidFill>
                <a:latin typeface="Arial" panose="020B0604020202020204" pitchFamily="34" charset="0"/>
              </a:rPr>
              <a:t>Comcast network </a:t>
            </a:r>
            <a:endParaRPr lang="en-US" sz="1200" i="0" dirty="0">
              <a:solidFill>
                <a:srgbClr val="000000"/>
              </a:solidFill>
              <a:latin typeface="Arial" panose="020B0604020202020204" pitchFamily="34" charset="0"/>
            </a:endParaRPr>
          </a:p>
          <a:p>
            <a:pPr fontAlgn="base">
              <a:spcBef>
                <a:spcPct val="0"/>
              </a:spcBef>
              <a:spcAft>
                <a:spcPct val="0"/>
              </a:spcAft>
            </a:pPr>
            <a:r>
              <a:rPr lang="en-US" sz="1200" i="0" dirty="0">
                <a:solidFill>
                  <a:srgbClr val="000000"/>
                </a:solidFill>
                <a:latin typeface="Arial" panose="020B0604020202020204" pitchFamily="34" charset="0"/>
              </a:rPr>
              <a:t>68.80.0.0/13</a:t>
            </a:r>
            <a:endParaRPr lang="en-US" sz="1200" i="0" dirty="0">
              <a:solidFill>
                <a:srgbClr val="000000"/>
              </a:solidFill>
              <a:latin typeface="Arial" panose="020B0604020202020204" pitchFamily="34" charset="0"/>
            </a:endParaRPr>
          </a:p>
        </p:txBody>
      </p:sp>
      <p:sp>
        <p:nvSpPr>
          <p:cNvPr id="150" name="Line 68"/>
          <p:cNvSpPr>
            <a:spLocks noChangeShapeType="1"/>
          </p:cNvSpPr>
          <p:nvPr/>
        </p:nvSpPr>
        <p:spPr bwMode="auto">
          <a:xfrm flipV="1">
            <a:off x="2752515" y="3508982"/>
            <a:ext cx="1364456" cy="550069"/>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151" name="Line 93"/>
          <p:cNvSpPr>
            <a:spLocks noChangeShapeType="1"/>
          </p:cNvSpPr>
          <p:nvPr/>
        </p:nvSpPr>
        <p:spPr bwMode="auto">
          <a:xfrm flipH="1">
            <a:off x="5212416" y="2906036"/>
            <a:ext cx="195263" cy="194072"/>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152" name="Text Box 139"/>
          <p:cNvSpPr txBox="1">
            <a:spLocks noChangeArrowheads="1"/>
          </p:cNvSpPr>
          <p:nvPr/>
        </p:nvSpPr>
        <p:spPr bwMode="auto">
          <a:xfrm>
            <a:off x="5551745" y="2470337"/>
            <a:ext cx="605790" cy="607695"/>
          </a:xfrm>
          <a:prstGeom prst="rect">
            <a:avLst/>
          </a:prstGeom>
          <a:noFill/>
          <a:ln>
            <a:noFill/>
          </a:ln>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cs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fontAlgn="base">
              <a:lnSpc>
                <a:spcPct val="90000"/>
              </a:lnSpc>
              <a:spcBef>
                <a:spcPct val="0"/>
              </a:spcBef>
              <a:spcAft>
                <a:spcPct val="0"/>
              </a:spcAft>
            </a:pPr>
            <a:r>
              <a:rPr lang="en-US" sz="1200" i="0" dirty="0">
                <a:solidFill>
                  <a:srgbClr val="000000"/>
                </a:solidFill>
                <a:latin typeface="Arial" panose="020B0604020202020204" pitchFamily="34" charset="0"/>
              </a:rPr>
              <a:t>DNS </a:t>
            </a:r>
            <a:endParaRPr lang="en-US" sz="1200" i="0" dirty="0">
              <a:solidFill>
                <a:srgbClr val="000000"/>
              </a:solidFill>
              <a:latin typeface="Arial" panose="020B0604020202020204" pitchFamily="34" charset="0"/>
            </a:endParaRPr>
          </a:p>
          <a:p>
            <a:pPr fontAlgn="base">
              <a:lnSpc>
                <a:spcPct val="90000"/>
              </a:lnSpc>
              <a:spcBef>
                <a:spcPct val="0"/>
              </a:spcBef>
              <a:spcAft>
                <a:spcPct val="0"/>
              </a:spcAft>
            </a:pPr>
            <a:r>
              <a:rPr lang="en-US" sz="1200" i="0" dirty="0">
                <a:solidFill>
                  <a:srgbClr val="000000"/>
                </a:solidFill>
                <a:latin typeface="Arial" panose="020B0604020202020204" pitchFamily="34" charset="0"/>
              </a:rPr>
              <a:t>server</a:t>
            </a:r>
            <a:endParaRPr lang="en-US" sz="1200" i="0" dirty="0">
              <a:solidFill>
                <a:srgbClr val="000000"/>
              </a:solidFill>
              <a:latin typeface="Arial" panose="020B0604020202020204" pitchFamily="34" charset="0"/>
            </a:endParaRPr>
          </a:p>
          <a:p>
            <a:pPr fontAlgn="base">
              <a:spcBef>
                <a:spcPct val="0"/>
              </a:spcBef>
              <a:spcAft>
                <a:spcPct val="0"/>
              </a:spcAft>
            </a:pPr>
            <a:endParaRPr lang="en-US" sz="1200" i="0" dirty="0">
              <a:solidFill>
                <a:srgbClr val="000000"/>
              </a:solidFill>
              <a:latin typeface="Arial" panose="020B0604020202020204" pitchFamily="34" charset="0"/>
            </a:endParaRPr>
          </a:p>
        </p:txBody>
      </p:sp>
      <p:grpSp>
        <p:nvGrpSpPr>
          <p:cNvPr id="153" name="Group 167"/>
          <p:cNvGrpSpPr/>
          <p:nvPr/>
        </p:nvGrpSpPr>
        <p:grpSpPr bwMode="auto">
          <a:xfrm flipH="1">
            <a:off x="4226579" y="3577548"/>
            <a:ext cx="300038" cy="114300"/>
            <a:chOff x="3228" y="1776"/>
            <a:chExt cx="252" cy="96"/>
          </a:xfrm>
        </p:grpSpPr>
        <p:sp>
          <p:nvSpPr>
            <p:cNvPr id="154" name="Line 168"/>
            <p:cNvSpPr>
              <a:spLocks noChangeShapeType="1"/>
            </p:cNvSpPr>
            <p:nvPr/>
          </p:nvSpPr>
          <p:spPr bwMode="auto">
            <a:xfrm flipV="1">
              <a:off x="3339" y="1776"/>
              <a:ext cx="141" cy="51"/>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155" name="Line 169"/>
            <p:cNvSpPr>
              <a:spLocks noChangeShapeType="1"/>
            </p:cNvSpPr>
            <p:nvPr/>
          </p:nvSpPr>
          <p:spPr bwMode="auto">
            <a:xfrm flipV="1">
              <a:off x="3228" y="1833"/>
              <a:ext cx="102" cy="39"/>
            </a:xfrm>
            <a:prstGeom prst="line">
              <a:avLst/>
            </a:prstGeom>
            <a:noFill/>
            <a:ln w="9525">
              <a:solidFill>
                <a:srgbClr val="000000"/>
              </a:solidFill>
              <a:prstDash val="dash"/>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grpSp>
      <p:grpSp>
        <p:nvGrpSpPr>
          <p:cNvPr id="156" name="Group 170"/>
          <p:cNvGrpSpPr/>
          <p:nvPr/>
        </p:nvGrpSpPr>
        <p:grpSpPr bwMode="auto">
          <a:xfrm flipH="1" flipV="1">
            <a:off x="4340879" y="3184642"/>
            <a:ext cx="300038" cy="114300"/>
            <a:chOff x="3228" y="1776"/>
            <a:chExt cx="252" cy="96"/>
          </a:xfrm>
        </p:grpSpPr>
        <p:sp>
          <p:nvSpPr>
            <p:cNvPr id="157" name="Line 171"/>
            <p:cNvSpPr>
              <a:spLocks noChangeShapeType="1"/>
            </p:cNvSpPr>
            <p:nvPr/>
          </p:nvSpPr>
          <p:spPr bwMode="auto">
            <a:xfrm flipV="1">
              <a:off x="3339" y="1776"/>
              <a:ext cx="141" cy="51"/>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158" name="Line 172"/>
            <p:cNvSpPr>
              <a:spLocks noChangeShapeType="1"/>
            </p:cNvSpPr>
            <p:nvPr/>
          </p:nvSpPr>
          <p:spPr bwMode="auto">
            <a:xfrm flipV="1">
              <a:off x="3228" y="1833"/>
              <a:ext cx="102" cy="39"/>
            </a:xfrm>
            <a:prstGeom prst="line">
              <a:avLst/>
            </a:prstGeom>
            <a:noFill/>
            <a:ln w="9525">
              <a:solidFill>
                <a:srgbClr val="000000"/>
              </a:solidFill>
              <a:prstDash val="dash"/>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grpSp>
      <p:grpSp>
        <p:nvGrpSpPr>
          <p:cNvPr id="159" name="Group 173"/>
          <p:cNvGrpSpPr/>
          <p:nvPr/>
        </p:nvGrpSpPr>
        <p:grpSpPr bwMode="auto">
          <a:xfrm flipH="1" flipV="1">
            <a:off x="5916076" y="3702563"/>
            <a:ext cx="300038" cy="114300"/>
            <a:chOff x="3228" y="1776"/>
            <a:chExt cx="252" cy="96"/>
          </a:xfrm>
        </p:grpSpPr>
        <p:sp>
          <p:nvSpPr>
            <p:cNvPr id="160" name="Line 174"/>
            <p:cNvSpPr>
              <a:spLocks noChangeShapeType="1"/>
            </p:cNvSpPr>
            <p:nvPr/>
          </p:nvSpPr>
          <p:spPr bwMode="auto">
            <a:xfrm flipV="1">
              <a:off x="3339" y="1776"/>
              <a:ext cx="141" cy="51"/>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161" name="Line 175"/>
            <p:cNvSpPr>
              <a:spLocks noChangeShapeType="1"/>
            </p:cNvSpPr>
            <p:nvPr/>
          </p:nvSpPr>
          <p:spPr bwMode="auto">
            <a:xfrm flipV="1">
              <a:off x="3228" y="1833"/>
              <a:ext cx="102" cy="39"/>
            </a:xfrm>
            <a:prstGeom prst="line">
              <a:avLst/>
            </a:prstGeom>
            <a:noFill/>
            <a:ln w="9525">
              <a:solidFill>
                <a:srgbClr val="000000"/>
              </a:solidFill>
              <a:prstDash val="dash"/>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grpSp>
      <p:grpSp>
        <p:nvGrpSpPr>
          <p:cNvPr id="162" name="Group 176"/>
          <p:cNvGrpSpPr/>
          <p:nvPr/>
        </p:nvGrpSpPr>
        <p:grpSpPr bwMode="auto">
          <a:xfrm flipV="1">
            <a:off x="5298141" y="3716851"/>
            <a:ext cx="221456" cy="85725"/>
            <a:chOff x="3228" y="1776"/>
            <a:chExt cx="252" cy="96"/>
          </a:xfrm>
        </p:grpSpPr>
        <p:sp>
          <p:nvSpPr>
            <p:cNvPr id="163" name="Line 177"/>
            <p:cNvSpPr>
              <a:spLocks noChangeShapeType="1"/>
            </p:cNvSpPr>
            <p:nvPr/>
          </p:nvSpPr>
          <p:spPr bwMode="auto">
            <a:xfrm flipV="1">
              <a:off x="3339" y="1776"/>
              <a:ext cx="141" cy="51"/>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164" name="Line 178"/>
            <p:cNvSpPr>
              <a:spLocks noChangeShapeType="1"/>
            </p:cNvSpPr>
            <p:nvPr/>
          </p:nvSpPr>
          <p:spPr bwMode="auto">
            <a:xfrm flipV="1">
              <a:off x="3228" y="1833"/>
              <a:ext cx="102" cy="39"/>
            </a:xfrm>
            <a:prstGeom prst="line">
              <a:avLst/>
            </a:prstGeom>
            <a:noFill/>
            <a:ln w="9525">
              <a:solidFill>
                <a:srgbClr val="000000"/>
              </a:solidFill>
              <a:prstDash val="dash"/>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grpSp>
      <p:grpSp>
        <p:nvGrpSpPr>
          <p:cNvPr id="165" name="Group 179"/>
          <p:cNvGrpSpPr/>
          <p:nvPr/>
        </p:nvGrpSpPr>
        <p:grpSpPr bwMode="auto">
          <a:xfrm rot="409689" flipH="1" flipV="1">
            <a:off x="5501738" y="3223932"/>
            <a:ext cx="339328" cy="42863"/>
            <a:chOff x="3228" y="1776"/>
            <a:chExt cx="252" cy="96"/>
          </a:xfrm>
        </p:grpSpPr>
        <p:sp>
          <p:nvSpPr>
            <p:cNvPr id="166" name="Line 180"/>
            <p:cNvSpPr>
              <a:spLocks noChangeShapeType="1"/>
            </p:cNvSpPr>
            <p:nvPr/>
          </p:nvSpPr>
          <p:spPr bwMode="auto">
            <a:xfrm flipV="1">
              <a:off x="3339" y="1776"/>
              <a:ext cx="141" cy="51"/>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167" name="Line 181"/>
            <p:cNvSpPr>
              <a:spLocks noChangeShapeType="1"/>
            </p:cNvSpPr>
            <p:nvPr/>
          </p:nvSpPr>
          <p:spPr bwMode="auto">
            <a:xfrm flipV="1">
              <a:off x="3228" y="1833"/>
              <a:ext cx="102" cy="39"/>
            </a:xfrm>
            <a:prstGeom prst="line">
              <a:avLst/>
            </a:prstGeom>
            <a:noFill/>
            <a:ln w="9525">
              <a:solidFill>
                <a:srgbClr val="000000"/>
              </a:solidFill>
              <a:prstDash val="dash"/>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grpSp>
      <p:grpSp>
        <p:nvGrpSpPr>
          <p:cNvPr id="168" name="Group 182"/>
          <p:cNvGrpSpPr/>
          <p:nvPr/>
        </p:nvGrpSpPr>
        <p:grpSpPr bwMode="auto">
          <a:xfrm>
            <a:off x="4858801" y="3377523"/>
            <a:ext cx="221456" cy="85725"/>
            <a:chOff x="3228" y="1776"/>
            <a:chExt cx="252" cy="96"/>
          </a:xfrm>
        </p:grpSpPr>
        <p:sp>
          <p:nvSpPr>
            <p:cNvPr id="169" name="Line 183"/>
            <p:cNvSpPr>
              <a:spLocks noChangeShapeType="1"/>
            </p:cNvSpPr>
            <p:nvPr/>
          </p:nvSpPr>
          <p:spPr bwMode="auto">
            <a:xfrm flipV="1">
              <a:off x="3339" y="1776"/>
              <a:ext cx="141" cy="51"/>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170" name="Line 184"/>
            <p:cNvSpPr>
              <a:spLocks noChangeShapeType="1"/>
            </p:cNvSpPr>
            <p:nvPr/>
          </p:nvSpPr>
          <p:spPr bwMode="auto">
            <a:xfrm flipV="1">
              <a:off x="3228" y="1833"/>
              <a:ext cx="102" cy="39"/>
            </a:xfrm>
            <a:prstGeom prst="line">
              <a:avLst/>
            </a:prstGeom>
            <a:noFill/>
            <a:ln w="9525">
              <a:solidFill>
                <a:srgbClr val="000000"/>
              </a:solidFill>
              <a:prstDash val="dash"/>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grpSp>
      <p:grpSp>
        <p:nvGrpSpPr>
          <p:cNvPr id="171" name="Group 185"/>
          <p:cNvGrpSpPr/>
          <p:nvPr/>
        </p:nvGrpSpPr>
        <p:grpSpPr bwMode="auto">
          <a:xfrm flipH="1">
            <a:off x="5337432" y="3377523"/>
            <a:ext cx="221456" cy="85725"/>
            <a:chOff x="3228" y="1776"/>
            <a:chExt cx="252" cy="96"/>
          </a:xfrm>
        </p:grpSpPr>
        <p:sp>
          <p:nvSpPr>
            <p:cNvPr id="172" name="Line 186"/>
            <p:cNvSpPr>
              <a:spLocks noChangeShapeType="1"/>
            </p:cNvSpPr>
            <p:nvPr/>
          </p:nvSpPr>
          <p:spPr bwMode="auto">
            <a:xfrm flipV="1">
              <a:off x="3339" y="1776"/>
              <a:ext cx="141" cy="51"/>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173" name="Line 187"/>
            <p:cNvSpPr>
              <a:spLocks noChangeShapeType="1"/>
            </p:cNvSpPr>
            <p:nvPr/>
          </p:nvSpPr>
          <p:spPr bwMode="auto">
            <a:xfrm flipV="1">
              <a:off x="3228" y="1833"/>
              <a:ext cx="102" cy="39"/>
            </a:xfrm>
            <a:prstGeom prst="line">
              <a:avLst/>
            </a:prstGeom>
            <a:noFill/>
            <a:ln w="9525">
              <a:solidFill>
                <a:srgbClr val="000000"/>
              </a:solidFill>
              <a:prstDash val="dash"/>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grpSp>
      <p:grpSp>
        <p:nvGrpSpPr>
          <p:cNvPr id="210" name="Group 209"/>
          <p:cNvGrpSpPr/>
          <p:nvPr/>
        </p:nvGrpSpPr>
        <p:grpSpPr>
          <a:xfrm>
            <a:off x="3881199" y="3279726"/>
            <a:ext cx="640374" cy="354342"/>
            <a:chOff x="7493876" y="2774731"/>
            <a:chExt cx="1481958" cy="894622"/>
          </a:xfrm>
        </p:grpSpPr>
        <p:sp>
          <p:nvSpPr>
            <p:cNvPr id="211" name="Freeform 210"/>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2" name="Oval 211"/>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13" name="Group 212"/>
            <p:cNvGrpSpPr/>
            <p:nvPr/>
          </p:nvGrpSpPr>
          <p:grpSpPr>
            <a:xfrm>
              <a:off x="7713663" y="2848339"/>
              <a:ext cx="1042107" cy="425543"/>
              <a:chOff x="7786941" y="2884917"/>
              <a:chExt cx="897649" cy="353919"/>
            </a:xfrm>
          </p:grpSpPr>
          <p:sp>
            <p:nvSpPr>
              <p:cNvPr id="214" name="Freeform 213"/>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5" name="Freeform 214"/>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6" name="Freeform 215"/>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7" name="Freeform 216"/>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18" name="Group 217"/>
          <p:cNvGrpSpPr/>
          <p:nvPr/>
        </p:nvGrpSpPr>
        <p:grpSpPr>
          <a:xfrm>
            <a:off x="4872919" y="3091468"/>
            <a:ext cx="640374" cy="354342"/>
            <a:chOff x="7493876" y="2774731"/>
            <a:chExt cx="1481958" cy="894622"/>
          </a:xfrm>
        </p:grpSpPr>
        <p:sp>
          <p:nvSpPr>
            <p:cNvPr id="219" name="Freeform 218"/>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0" name="Oval 219"/>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21" name="Group 220"/>
            <p:cNvGrpSpPr/>
            <p:nvPr/>
          </p:nvGrpSpPr>
          <p:grpSpPr>
            <a:xfrm>
              <a:off x="7713663" y="2848339"/>
              <a:ext cx="1042107" cy="425543"/>
              <a:chOff x="7786941" y="2884917"/>
              <a:chExt cx="897649" cy="353919"/>
            </a:xfrm>
          </p:grpSpPr>
          <p:sp>
            <p:nvSpPr>
              <p:cNvPr id="222" name="Freeform 221"/>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3" name="Freeform 222"/>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4" name="Freeform 223"/>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5" name="Freeform 224"/>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26" name="Group 225"/>
          <p:cNvGrpSpPr/>
          <p:nvPr/>
        </p:nvGrpSpPr>
        <p:grpSpPr>
          <a:xfrm>
            <a:off x="5430971" y="3639437"/>
            <a:ext cx="640374" cy="354342"/>
            <a:chOff x="7493876" y="2774731"/>
            <a:chExt cx="1481958" cy="894622"/>
          </a:xfrm>
        </p:grpSpPr>
        <p:sp>
          <p:nvSpPr>
            <p:cNvPr id="227" name="Freeform 226"/>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8" name="Oval 227"/>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29" name="Group 228"/>
            <p:cNvGrpSpPr/>
            <p:nvPr/>
          </p:nvGrpSpPr>
          <p:grpSpPr>
            <a:xfrm>
              <a:off x="7713663" y="2848339"/>
              <a:ext cx="1042107" cy="425543"/>
              <a:chOff x="7786941" y="2884917"/>
              <a:chExt cx="897649" cy="353919"/>
            </a:xfrm>
          </p:grpSpPr>
          <p:sp>
            <p:nvSpPr>
              <p:cNvPr id="230" name="Freeform 229"/>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1" name="Freeform 230"/>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2" name="Freeform 231"/>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3" name="Freeform 232"/>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577" name="Group 53"/>
          <p:cNvGrpSpPr/>
          <p:nvPr/>
        </p:nvGrpSpPr>
        <p:grpSpPr bwMode="auto">
          <a:xfrm>
            <a:off x="454321" y="1744737"/>
            <a:ext cx="383381" cy="205978"/>
            <a:chOff x="844" y="3337"/>
            <a:chExt cx="322" cy="173"/>
          </a:xfrm>
        </p:grpSpPr>
        <p:sp>
          <p:nvSpPr>
            <p:cNvPr id="578" name="Rectangle 54"/>
            <p:cNvSpPr>
              <a:spLocks noChangeArrowheads="1"/>
            </p:cNvSpPr>
            <p:nvPr/>
          </p:nvSpPr>
          <p:spPr bwMode="auto">
            <a:xfrm>
              <a:off x="889" y="3370"/>
              <a:ext cx="245" cy="86"/>
            </a:xfrm>
            <a:prstGeom prst="rect">
              <a:avLst/>
            </a:prstGeom>
            <a:solidFill>
              <a:srgbClr val="FF0000"/>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79" name="Text Box 55"/>
            <p:cNvSpPr txBox="1">
              <a:spLocks noChangeArrowheads="1"/>
            </p:cNvSpPr>
            <p:nvPr/>
          </p:nvSpPr>
          <p:spPr bwMode="auto">
            <a:xfrm>
              <a:off x="844" y="3337"/>
              <a:ext cx="322"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rPr>
                <a:t>DNS</a:t>
              </a:r>
              <a:endPar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endParaRPr>
            </a:p>
          </p:txBody>
        </p:sp>
      </p:grpSp>
      <p:grpSp>
        <p:nvGrpSpPr>
          <p:cNvPr id="580" name="Group 58"/>
          <p:cNvGrpSpPr/>
          <p:nvPr/>
        </p:nvGrpSpPr>
        <p:grpSpPr bwMode="auto">
          <a:xfrm>
            <a:off x="409077" y="1913806"/>
            <a:ext cx="447675" cy="205978"/>
            <a:chOff x="740" y="3209"/>
            <a:chExt cx="376" cy="173"/>
          </a:xfrm>
        </p:grpSpPr>
        <p:grpSp>
          <p:nvGrpSpPr>
            <p:cNvPr id="597" name="Group 59"/>
            <p:cNvGrpSpPr/>
            <p:nvPr/>
          </p:nvGrpSpPr>
          <p:grpSpPr bwMode="auto">
            <a:xfrm>
              <a:off x="794" y="3209"/>
              <a:ext cx="322" cy="173"/>
              <a:chOff x="844" y="3337"/>
              <a:chExt cx="322" cy="173"/>
            </a:xfrm>
          </p:grpSpPr>
          <p:sp>
            <p:nvSpPr>
              <p:cNvPr id="600" name="Rectangle 60"/>
              <p:cNvSpPr>
                <a:spLocks noChangeArrowheads="1"/>
              </p:cNvSpPr>
              <p:nvPr/>
            </p:nvSpPr>
            <p:spPr bwMode="auto">
              <a:xfrm>
                <a:off x="889" y="3370"/>
                <a:ext cx="245" cy="86"/>
              </a:xfrm>
              <a:prstGeom prst="rect">
                <a:avLst/>
              </a:prstGeom>
              <a:solidFill>
                <a:srgbClr val="FF0000"/>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601" name="Text Box 61"/>
              <p:cNvSpPr txBox="1">
                <a:spLocks noChangeArrowheads="1"/>
              </p:cNvSpPr>
              <p:nvPr/>
            </p:nvSpPr>
            <p:spPr bwMode="auto">
              <a:xfrm>
                <a:off x="844" y="3337"/>
                <a:ext cx="322"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rPr>
                  <a:t>DNS</a:t>
                </a:r>
                <a:endPar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endParaRPr>
              </a:p>
            </p:txBody>
          </p:sp>
        </p:grpSp>
        <p:sp>
          <p:nvSpPr>
            <p:cNvPr id="598" name="Rectangle 62"/>
            <p:cNvSpPr>
              <a:spLocks noChangeArrowheads="1"/>
            </p:cNvSpPr>
            <p:nvPr/>
          </p:nvSpPr>
          <p:spPr bwMode="auto">
            <a:xfrm>
              <a:off x="750" y="3244"/>
              <a:ext cx="88" cy="82"/>
            </a:xfrm>
            <a:prstGeom prst="rect">
              <a:avLst/>
            </a:prstGeom>
            <a:solidFill>
              <a:srgbClr val="00CC99"/>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99" name="Rectangle 63"/>
            <p:cNvSpPr>
              <a:spLocks noChangeArrowheads="1"/>
            </p:cNvSpPr>
            <p:nvPr/>
          </p:nvSpPr>
          <p:spPr bwMode="auto">
            <a:xfrm>
              <a:off x="740" y="3238"/>
              <a:ext cx="354" cy="94"/>
            </a:xfrm>
            <a:prstGeom prst="rect">
              <a:avLst/>
            </a:prstGeom>
            <a:noFill/>
            <a:ln w="9525">
              <a:solidFill>
                <a:srgbClr val="00CC99"/>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602" name="Group 64"/>
          <p:cNvGrpSpPr/>
          <p:nvPr/>
        </p:nvGrpSpPr>
        <p:grpSpPr bwMode="auto">
          <a:xfrm>
            <a:off x="409077" y="2090018"/>
            <a:ext cx="447675" cy="205978"/>
            <a:chOff x="836" y="3305"/>
            <a:chExt cx="376" cy="173"/>
          </a:xfrm>
        </p:grpSpPr>
        <p:grpSp>
          <p:nvGrpSpPr>
            <p:cNvPr id="603" name="Group 65"/>
            <p:cNvGrpSpPr/>
            <p:nvPr/>
          </p:nvGrpSpPr>
          <p:grpSpPr bwMode="auto">
            <a:xfrm>
              <a:off x="890" y="3305"/>
              <a:ext cx="322" cy="173"/>
              <a:chOff x="844" y="3337"/>
              <a:chExt cx="322" cy="173"/>
            </a:xfrm>
          </p:grpSpPr>
          <p:sp>
            <p:nvSpPr>
              <p:cNvPr id="607" name="Rectangle 66"/>
              <p:cNvSpPr>
                <a:spLocks noChangeArrowheads="1"/>
              </p:cNvSpPr>
              <p:nvPr/>
            </p:nvSpPr>
            <p:spPr bwMode="auto">
              <a:xfrm>
                <a:off x="889" y="3370"/>
                <a:ext cx="245" cy="86"/>
              </a:xfrm>
              <a:prstGeom prst="rect">
                <a:avLst/>
              </a:prstGeom>
              <a:solidFill>
                <a:srgbClr val="FF0000"/>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608" name="Text Box 67"/>
              <p:cNvSpPr txBox="1">
                <a:spLocks noChangeArrowheads="1"/>
              </p:cNvSpPr>
              <p:nvPr/>
            </p:nvSpPr>
            <p:spPr bwMode="auto">
              <a:xfrm>
                <a:off x="844" y="3337"/>
                <a:ext cx="322"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rPr>
                  <a:t>DNS</a:t>
                </a:r>
                <a:endPar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endParaRPr>
              </a:p>
            </p:txBody>
          </p:sp>
        </p:grpSp>
        <p:grpSp>
          <p:nvGrpSpPr>
            <p:cNvPr id="604" name="Group 68"/>
            <p:cNvGrpSpPr/>
            <p:nvPr/>
          </p:nvGrpSpPr>
          <p:grpSpPr bwMode="auto">
            <a:xfrm>
              <a:off x="836" y="3334"/>
              <a:ext cx="354" cy="94"/>
              <a:chOff x="836" y="3334"/>
              <a:chExt cx="354" cy="94"/>
            </a:xfrm>
          </p:grpSpPr>
          <p:sp>
            <p:nvSpPr>
              <p:cNvPr id="605" name="Rectangle 69"/>
              <p:cNvSpPr>
                <a:spLocks noChangeArrowheads="1"/>
              </p:cNvSpPr>
              <p:nvPr/>
            </p:nvSpPr>
            <p:spPr bwMode="auto">
              <a:xfrm>
                <a:off x="846" y="3340"/>
                <a:ext cx="88" cy="82"/>
              </a:xfrm>
              <a:prstGeom prst="rect">
                <a:avLst/>
              </a:prstGeom>
              <a:solidFill>
                <a:srgbClr val="00CC99"/>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606" name="Rectangle 70"/>
              <p:cNvSpPr>
                <a:spLocks noChangeArrowheads="1"/>
              </p:cNvSpPr>
              <p:nvPr/>
            </p:nvSpPr>
            <p:spPr bwMode="auto">
              <a:xfrm>
                <a:off x="836" y="3334"/>
                <a:ext cx="354" cy="94"/>
              </a:xfrm>
              <a:prstGeom prst="rect">
                <a:avLst/>
              </a:prstGeom>
              <a:noFill/>
              <a:ln w="9525">
                <a:solidFill>
                  <a:srgbClr val="00CC99"/>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grpSp>
        <p:nvGrpSpPr>
          <p:cNvPr id="609" name="Group 71"/>
          <p:cNvGrpSpPr/>
          <p:nvPr/>
        </p:nvGrpSpPr>
        <p:grpSpPr bwMode="auto">
          <a:xfrm>
            <a:off x="274537" y="2113831"/>
            <a:ext cx="571500" cy="133350"/>
            <a:chOff x="627" y="3377"/>
            <a:chExt cx="480" cy="112"/>
          </a:xfrm>
        </p:grpSpPr>
        <p:sp>
          <p:nvSpPr>
            <p:cNvPr id="610" name="Rectangle 72"/>
            <p:cNvSpPr>
              <a:spLocks noChangeArrowheads="1"/>
            </p:cNvSpPr>
            <p:nvPr/>
          </p:nvSpPr>
          <p:spPr bwMode="auto">
            <a:xfrm>
              <a:off x="636" y="3388"/>
              <a:ext cx="96" cy="93"/>
            </a:xfrm>
            <a:prstGeom prst="rect">
              <a:avLst/>
            </a:prstGeom>
            <a:solidFill>
              <a:srgbClr val="3333CC"/>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611" name="Rectangle 73"/>
            <p:cNvSpPr>
              <a:spLocks noChangeArrowheads="1"/>
            </p:cNvSpPr>
            <p:nvPr/>
          </p:nvSpPr>
          <p:spPr bwMode="auto">
            <a:xfrm>
              <a:off x="627" y="3377"/>
              <a:ext cx="480" cy="112"/>
            </a:xfrm>
            <a:prstGeom prst="rect">
              <a:avLst/>
            </a:prstGeom>
            <a:noFill/>
            <a:ln w="9525">
              <a:solidFill>
                <a:srgbClr val="3333CC"/>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612" name="Group 74"/>
          <p:cNvGrpSpPr/>
          <p:nvPr/>
        </p:nvGrpSpPr>
        <p:grpSpPr bwMode="auto">
          <a:xfrm>
            <a:off x="128090" y="2287662"/>
            <a:ext cx="810816" cy="205978"/>
            <a:chOff x="504" y="3523"/>
            <a:chExt cx="681" cy="173"/>
          </a:xfrm>
        </p:grpSpPr>
        <p:grpSp>
          <p:nvGrpSpPr>
            <p:cNvPr id="613" name="Group 75"/>
            <p:cNvGrpSpPr/>
            <p:nvPr/>
          </p:nvGrpSpPr>
          <p:grpSpPr bwMode="auto">
            <a:xfrm>
              <a:off x="623" y="3523"/>
              <a:ext cx="489" cy="173"/>
              <a:chOff x="723" y="3453"/>
              <a:chExt cx="489" cy="173"/>
            </a:xfrm>
          </p:grpSpPr>
          <p:grpSp>
            <p:nvGrpSpPr>
              <p:cNvPr id="617" name="Group 76"/>
              <p:cNvGrpSpPr/>
              <p:nvPr/>
            </p:nvGrpSpPr>
            <p:grpSpPr bwMode="auto">
              <a:xfrm>
                <a:off x="836" y="3453"/>
                <a:ext cx="376" cy="173"/>
                <a:chOff x="836" y="3305"/>
                <a:chExt cx="376" cy="173"/>
              </a:xfrm>
            </p:grpSpPr>
            <p:grpSp>
              <p:nvGrpSpPr>
                <p:cNvPr id="620" name="Group 77"/>
                <p:cNvGrpSpPr/>
                <p:nvPr/>
              </p:nvGrpSpPr>
              <p:grpSpPr bwMode="auto">
                <a:xfrm>
                  <a:off x="890" y="3305"/>
                  <a:ext cx="322" cy="173"/>
                  <a:chOff x="844" y="3337"/>
                  <a:chExt cx="322" cy="173"/>
                </a:xfrm>
              </p:grpSpPr>
              <p:sp>
                <p:nvSpPr>
                  <p:cNvPr id="624" name="Rectangle 78"/>
                  <p:cNvSpPr>
                    <a:spLocks noChangeArrowheads="1"/>
                  </p:cNvSpPr>
                  <p:nvPr/>
                </p:nvSpPr>
                <p:spPr bwMode="auto">
                  <a:xfrm>
                    <a:off x="889" y="3370"/>
                    <a:ext cx="245" cy="86"/>
                  </a:xfrm>
                  <a:prstGeom prst="rect">
                    <a:avLst/>
                  </a:prstGeom>
                  <a:solidFill>
                    <a:srgbClr val="FF0000"/>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625" name="Text Box 79"/>
                  <p:cNvSpPr txBox="1">
                    <a:spLocks noChangeArrowheads="1"/>
                  </p:cNvSpPr>
                  <p:nvPr/>
                </p:nvSpPr>
                <p:spPr bwMode="auto">
                  <a:xfrm>
                    <a:off x="844" y="3337"/>
                    <a:ext cx="322"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rPr>
                      <a:t>DNS</a:t>
                    </a:r>
                    <a:endPar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endParaRPr>
                  </a:p>
                </p:txBody>
              </p:sp>
            </p:grpSp>
            <p:grpSp>
              <p:nvGrpSpPr>
                <p:cNvPr id="621" name="Group 80"/>
                <p:cNvGrpSpPr/>
                <p:nvPr/>
              </p:nvGrpSpPr>
              <p:grpSpPr bwMode="auto">
                <a:xfrm>
                  <a:off x="836" y="3334"/>
                  <a:ext cx="354" cy="94"/>
                  <a:chOff x="836" y="3334"/>
                  <a:chExt cx="354" cy="94"/>
                </a:xfrm>
              </p:grpSpPr>
              <p:sp>
                <p:nvSpPr>
                  <p:cNvPr id="622" name="Rectangle 81"/>
                  <p:cNvSpPr>
                    <a:spLocks noChangeArrowheads="1"/>
                  </p:cNvSpPr>
                  <p:nvPr/>
                </p:nvSpPr>
                <p:spPr bwMode="auto">
                  <a:xfrm>
                    <a:off x="846" y="3340"/>
                    <a:ext cx="88" cy="82"/>
                  </a:xfrm>
                  <a:prstGeom prst="rect">
                    <a:avLst/>
                  </a:prstGeom>
                  <a:solidFill>
                    <a:srgbClr val="00CC99"/>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623" name="Rectangle 82"/>
                  <p:cNvSpPr>
                    <a:spLocks noChangeArrowheads="1"/>
                  </p:cNvSpPr>
                  <p:nvPr/>
                </p:nvSpPr>
                <p:spPr bwMode="auto">
                  <a:xfrm>
                    <a:off x="836" y="3334"/>
                    <a:ext cx="354" cy="94"/>
                  </a:xfrm>
                  <a:prstGeom prst="rect">
                    <a:avLst/>
                  </a:prstGeom>
                  <a:noFill/>
                  <a:ln w="9525">
                    <a:solidFill>
                      <a:srgbClr val="00CC99"/>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sp>
            <p:nvSpPr>
              <p:cNvPr id="618" name="Rectangle 83"/>
              <p:cNvSpPr>
                <a:spLocks noChangeArrowheads="1"/>
              </p:cNvSpPr>
              <p:nvPr/>
            </p:nvSpPr>
            <p:spPr bwMode="auto">
              <a:xfrm>
                <a:off x="732" y="3484"/>
                <a:ext cx="96" cy="93"/>
              </a:xfrm>
              <a:prstGeom prst="rect">
                <a:avLst/>
              </a:prstGeom>
              <a:solidFill>
                <a:srgbClr val="3333CC"/>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619" name="Rectangle 84"/>
              <p:cNvSpPr>
                <a:spLocks noChangeArrowheads="1"/>
              </p:cNvSpPr>
              <p:nvPr/>
            </p:nvSpPr>
            <p:spPr bwMode="auto">
              <a:xfrm>
                <a:off x="723" y="3473"/>
                <a:ext cx="480" cy="112"/>
              </a:xfrm>
              <a:prstGeom prst="rect">
                <a:avLst/>
              </a:prstGeom>
              <a:noFill/>
              <a:ln w="9525">
                <a:solidFill>
                  <a:srgbClr val="3333CC"/>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614" name="Rectangle 85"/>
            <p:cNvSpPr>
              <a:spLocks noChangeArrowheads="1"/>
            </p:cNvSpPr>
            <p:nvPr/>
          </p:nvSpPr>
          <p:spPr bwMode="auto">
            <a:xfrm>
              <a:off x="517" y="3545"/>
              <a:ext cx="94" cy="108"/>
            </a:xfrm>
            <a:prstGeom prst="rect">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615" name="Rectangle 86"/>
            <p:cNvSpPr>
              <a:spLocks noChangeArrowheads="1"/>
            </p:cNvSpPr>
            <p:nvPr/>
          </p:nvSpPr>
          <p:spPr bwMode="auto">
            <a:xfrm>
              <a:off x="1115" y="3544"/>
              <a:ext cx="60" cy="108"/>
            </a:xfrm>
            <a:prstGeom prst="rect">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616" name="Rectangle 87"/>
            <p:cNvSpPr>
              <a:spLocks noChangeArrowheads="1"/>
            </p:cNvSpPr>
            <p:nvPr/>
          </p:nvSpPr>
          <p:spPr bwMode="auto">
            <a:xfrm>
              <a:off x="504" y="3529"/>
              <a:ext cx="681" cy="138"/>
            </a:xfrm>
            <a:prstGeom prst="rect">
              <a:avLst/>
            </a:prstGeom>
            <a:no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626" name="AutoShape 88"/>
          <p:cNvSpPr>
            <a:spLocks noChangeArrowheads="1"/>
          </p:cNvSpPr>
          <p:nvPr/>
        </p:nvSpPr>
        <p:spPr bwMode="auto">
          <a:xfrm>
            <a:off x="535283" y="1744737"/>
            <a:ext cx="285750" cy="875110"/>
          </a:xfrm>
          <a:prstGeom prst="downArrow">
            <a:avLst>
              <a:gd name="adj1" fmla="val 54167"/>
              <a:gd name="adj2" fmla="val 49170"/>
            </a:avLst>
          </a:prstGeom>
          <a:gradFill rotWithShape="1">
            <a:gsLst>
              <a:gs pos="0">
                <a:srgbClr val="FF0000">
                  <a:alpha val="25000"/>
                </a:srgbClr>
              </a:gs>
              <a:gs pos="100000">
                <a:srgbClr val="FF0000">
                  <a:alpha val="25000"/>
                </a:srgbClr>
              </a:gs>
            </a:gsLst>
            <a:lin ang="5400000" scaled="1"/>
          </a:gradFill>
          <a:ln>
            <a:noFill/>
          </a:ln>
          <a:effectLst/>
        </p:spPr>
        <p:txBody>
          <a:bodyPr wrap="none" anchor="ctr"/>
          <a:lstStyle/>
          <a:p>
            <a:pPr eaLnBrk="0" fontAlgn="base" hangingPunct="0">
              <a:spcBef>
                <a:spcPct val="0"/>
              </a:spcBef>
              <a:spcAft>
                <a:spcPct val="0"/>
              </a:spcAft>
              <a:defRPr/>
            </a:pPr>
            <a:endParaRPr lang="en-US" sz="1800" dirty="0">
              <a:solidFill>
                <a:srgbClr val="000000"/>
              </a:solidFill>
              <a:latin typeface="Arial" panose="020B0604020202020204" pitchFamily="34" charset="0"/>
              <a:ea typeface="MS PGothic" panose="020B0600070205080204" pitchFamily="34" charset="-128"/>
            </a:endParaRPr>
          </a:p>
        </p:txBody>
      </p:sp>
      <p:grpSp>
        <p:nvGrpSpPr>
          <p:cNvPr id="627" name="Group 89"/>
          <p:cNvGrpSpPr/>
          <p:nvPr/>
        </p:nvGrpSpPr>
        <p:grpSpPr bwMode="auto">
          <a:xfrm>
            <a:off x="139441" y="2623839"/>
            <a:ext cx="810816" cy="205978"/>
            <a:chOff x="504" y="3523"/>
            <a:chExt cx="681" cy="173"/>
          </a:xfrm>
        </p:grpSpPr>
        <p:grpSp>
          <p:nvGrpSpPr>
            <p:cNvPr id="628" name="Group 90"/>
            <p:cNvGrpSpPr/>
            <p:nvPr/>
          </p:nvGrpSpPr>
          <p:grpSpPr bwMode="auto">
            <a:xfrm>
              <a:off x="623" y="3523"/>
              <a:ext cx="489" cy="173"/>
              <a:chOff x="723" y="3453"/>
              <a:chExt cx="489" cy="173"/>
            </a:xfrm>
          </p:grpSpPr>
          <p:grpSp>
            <p:nvGrpSpPr>
              <p:cNvPr id="632" name="Group 91"/>
              <p:cNvGrpSpPr/>
              <p:nvPr/>
            </p:nvGrpSpPr>
            <p:grpSpPr bwMode="auto">
              <a:xfrm>
                <a:off x="836" y="3453"/>
                <a:ext cx="376" cy="173"/>
                <a:chOff x="836" y="3305"/>
                <a:chExt cx="376" cy="173"/>
              </a:xfrm>
            </p:grpSpPr>
            <p:grpSp>
              <p:nvGrpSpPr>
                <p:cNvPr id="635" name="Group 92"/>
                <p:cNvGrpSpPr/>
                <p:nvPr/>
              </p:nvGrpSpPr>
              <p:grpSpPr bwMode="auto">
                <a:xfrm>
                  <a:off x="890" y="3305"/>
                  <a:ext cx="322" cy="173"/>
                  <a:chOff x="844" y="3337"/>
                  <a:chExt cx="322" cy="173"/>
                </a:xfrm>
              </p:grpSpPr>
              <p:sp>
                <p:nvSpPr>
                  <p:cNvPr id="641" name="Rectangle 93"/>
                  <p:cNvSpPr>
                    <a:spLocks noChangeArrowheads="1"/>
                  </p:cNvSpPr>
                  <p:nvPr/>
                </p:nvSpPr>
                <p:spPr bwMode="auto">
                  <a:xfrm>
                    <a:off x="889" y="3370"/>
                    <a:ext cx="245" cy="86"/>
                  </a:xfrm>
                  <a:prstGeom prst="rect">
                    <a:avLst/>
                  </a:prstGeom>
                  <a:solidFill>
                    <a:srgbClr val="FF0000"/>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642" name="Text Box 94"/>
                  <p:cNvSpPr txBox="1">
                    <a:spLocks noChangeArrowheads="1"/>
                  </p:cNvSpPr>
                  <p:nvPr/>
                </p:nvSpPr>
                <p:spPr bwMode="auto">
                  <a:xfrm>
                    <a:off x="844" y="3337"/>
                    <a:ext cx="322"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rPr>
                      <a:t>DNS</a:t>
                    </a:r>
                    <a:endPar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endParaRPr>
                  </a:p>
                </p:txBody>
              </p:sp>
            </p:grpSp>
            <p:grpSp>
              <p:nvGrpSpPr>
                <p:cNvPr id="636" name="Group 95"/>
                <p:cNvGrpSpPr/>
                <p:nvPr/>
              </p:nvGrpSpPr>
              <p:grpSpPr bwMode="auto">
                <a:xfrm>
                  <a:off x="836" y="3334"/>
                  <a:ext cx="354" cy="94"/>
                  <a:chOff x="836" y="3334"/>
                  <a:chExt cx="354" cy="94"/>
                </a:xfrm>
              </p:grpSpPr>
              <p:sp>
                <p:nvSpPr>
                  <p:cNvPr id="637" name="Rectangle 96"/>
                  <p:cNvSpPr>
                    <a:spLocks noChangeArrowheads="1"/>
                  </p:cNvSpPr>
                  <p:nvPr/>
                </p:nvSpPr>
                <p:spPr bwMode="auto">
                  <a:xfrm>
                    <a:off x="846" y="3340"/>
                    <a:ext cx="88" cy="82"/>
                  </a:xfrm>
                  <a:prstGeom prst="rect">
                    <a:avLst/>
                  </a:prstGeom>
                  <a:solidFill>
                    <a:srgbClr val="00CC99"/>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640" name="Rectangle 97"/>
                  <p:cNvSpPr>
                    <a:spLocks noChangeArrowheads="1"/>
                  </p:cNvSpPr>
                  <p:nvPr/>
                </p:nvSpPr>
                <p:spPr bwMode="auto">
                  <a:xfrm>
                    <a:off x="836" y="3334"/>
                    <a:ext cx="354" cy="94"/>
                  </a:xfrm>
                  <a:prstGeom prst="rect">
                    <a:avLst/>
                  </a:prstGeom>
                  <a:noFill/>
                  <a:ln w="9525">
                    <a:solidFill>
                      <a:srgbClr val="00CC99"/>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sp>
            <p:nvSpPr>
              <p:cNvPr id="633" name="Rectangle 98"/>
              <p:cNvSpPr>
                <a:spLocks noChangeArrowheads="1"/>
              </p:cNvSpPr>
              <p:nvPr/>
            </p:nvSpPr>
            <p:spPr bwMode="auto">
              <a:xfrm>
                <a:off x="732" y="3484"/>
                <a:ext cx="96" cy="93"/>
              </a:xfrm>
              <a:prstGeom prst="rect">
                <a:avLst/>
              </a:prstGeom>
              <a:solidFill>
                <a:srgbClr val="3333CC"/>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634" name="Rectangle 99"/>
              <p:cNvSpPr>
                <a:spLocks noChangeArrowheads="1"/>
              </p:cNvSpPr>
              <p:nvPr/>
            </p:nvSpPr>
            <p:spPr bwMode="auto">
              <a:xfrm>
                <a:off x="723" y="3473"/>
                <a:ext cx="480" cy="112"/>
              </a:xfrm>
              <a:prstGeom prst="rect">
                <a:avLst/>
              </a:prstGeom>
              <a:noFill/>
              <a:ln w="9525">
                <a:solidFill>
                  <a:srgbClr val="3333CC"/>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629" name="Rectangle 100"/>
            <p:cNvSpPr>
              <a:spLocks noChangeArrowheads="1"/>
            </p:cNvSpPr>
            <p:nvPr/>
          </p:nvSpPr>
          <p:spPr bwMode="auto">
            <a:xfrm>
              <a:off x="517" y="3545"/>
              <a:ext cx="94" cy="108"/>
            </a:xfrm>
            <a:prstGeom prst="rect">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630" name="Rectangle 101"/>
            <p:cNvSpPr>
              <a:spLocks noChangeArrowheads="1"/>
            </p:cNvSpPr>
            <p:nvPr/>
          </p:nvSpPr>
          <p:spPr bwMode="auto">
            <a:xfrm>
              <a:off x="1115" y="3544"/>
              <a:ext cx="60" cy="108"/>
            </a:xfrm>
            <a:prstGeom prst="rect">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631" name="Rectangle 102"/>
            <p:cNvSpPr>
              <a:spLocks noChangeArrowheads="1"/>
            </p:cNvSpPr>
            <p:nvPr/>
          </p:nvSpPr>
          <p:spPr bwMode="auto">
            <a:xfrm>
              <a:off x="504" y="3529"/>
              <a:ext cx="681" cy="138"/>
            </a:xfrm>
            <a:prstGeom prst="rect">
              <a:avLst/>
            </a:prstGeom>
            <a:no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643" name="Rectangle 103"/>
          <p:cNvSpPr>
            <a:spLocks noChangeArrowheads="1"/>
          </p:cNvSpPr>
          <p:nvPr/>
        </p:nvSpPr>
        <p:spPr bwMode="auto">
          <a:xfrm>
            <a:off x="302087" y="4195847"/>
            <a:ext cx="2412538" cy="979884"/>
          </a:xfrm>
          <a:prstGeom prst="rect">
            <a:avLst/>
          </a:prstGeom>
          <a:noFill/>
          <a:ln>
            <a:noFill/>
          </a:ln>
          <a:effectLst/>
        </p:spPr>
        <p:txBody>
          <a:bodyPr/>
          <a:lstStyle/>
          <a:p>
            <a:pPr marL="342900" indent="-342900" eaLnBrk="0" fontAlgn="base" hangingPunct="0">
              <a:lnSpc>
                <a:spcPct val="90000"/>
              </a:lnSpc>
              <a:spcBef>
                <a:spcPct val="20000"/>
              </a:spcBef>
              <a:spcAft>
                <a:spcPct val="0"/>
              </a:spcAft>
              <a:buClr>
                <a:srgbClr val="000099"/>
              </a:buClr>
              <a:buSzPct val="100000"/>
              <a:buFont typeface="Wingdings" panose="05000000000000000000" pitchFamily="2" charset="2"/>
              <a:buChar char="§"/>
              <a:defRPr/>
            </a:pPr>
            <a:r>
              <a:rPr lang="en-US" sz="1800" dirty="0">
                <a:solidFill>
                  <a:srgbClr val="000000"/>
                </a:solidFill>
                <a:ea typeface="MS PGothic" panose="020B0600070205080204" pitchFamily="34" charset="-128"/>
              </a:rPr>
              <a:t>IP datagram containing DNS query forwarded via LAN switch from client to 1</a:t>
            </a:r>
            <a:r>
              <a:rPr lang="en-US" sz="1800" baseline="30000" dirty="0">
                <a:solidFill>
                  <a:srgbClr val="000000"/>
                </a:solidFill>
                <a:ea typeface="MS PGothic" panose="020B0600070205080204" pitchFamily="34" charset="-128"/>
              </a:rPr>
              <a:t>st</a:t>
            </a:r>
            <a:r>
              <a:rPr lang="en-US" sz="1800" dirty="0">
                <a:solidFill>
                  <a:srgbClr val="000000"/>
                </a:solidFill>
                <a:ea typeface="MS PGothic" panose="020B0600070205080204" pitchFamily="34" charset="-128"/>
              </a:rPr>
              <a:t> hop router</a:t>
            </a:r>
            <a:endParaRPr lang="en-US" sz="1800" dirty="0">
              <a:solidFill>
                <a:srgbClr val="000000"/>
              </a:solidFill>
              <a:ea typeface="MS PGothic" panose="020B0600070205080204" pitchFamily="34" charset="-128"/>
            </a:endParaRPr>
          </a:p>
        </p:txBody>
      </p:sp>
      <p:sp>
        <p:nvSpPr>
          <p:cNvPr id="644" name="Rectangle 104"/>
          <p:cNvSpPr>
            <a:spLocks noChangeArrowheads="1"/>
          </p:cNvSpPr>
          <p:nvPr/>
        </p:nvSpPr>
        <p:spPr bwMode="auto">
          <a:xfrm>
            <a:off x="3297422" y="4327021"/>
            <a:ext cx="3855854" cy="1111754"/>
          </a:xfrm>
          <a:prstGeom prst="rect">
            <a:avLst/>
          </a:prstGeom>
          <a:noFill/>
          <a:ln>
            <a:noFill/>
          </a:ln>
          <a:effectLst/>
        </p:spPr>
        <p:txBody>
          <a:bodyPr/>
          <a:lstStyle/>
          <a:p>
            <a:pPr marL="342900" indent="-342900" eaLnBrk="0" fontAlgn="base" hangingPunct="0">
              <a:lnSpc>
                <a:spcPct val="90000"/>
              </a:lnSpc>
              <a:spcBef>
                <a:spcPct val="20000"/>
              </a:spcBef>
              <a:spcAft>
                <a:spcPct val="0"/>
              </a:spcAft>
              <a:buClr>
                <a:srgbClr val="000090"/>
              </a:buClr>
              <a:buSzPct val="100000"/>
              <a:buFont typeface="Wingdings" panose="05000000000000000000" pitchFamily="2" charset="2"/>
              <a:buChar char="§"/>
              <a:defRPr/>
            </a:pPr>
            <a:r>
              <a:rPr lang="en-US" sz="1800" dirty="0">
                <a:solidFill>
                  <a:srgbClr val="000000"/>
                </a:solidFill>
                <a:ea typeface="MS PGothic" panose="020B0600070205080204" pitchFamily="34" charset="-128"/>
              </a:rPr>
              <a:t>IP datagram forwarded from campus network into Comcast network, routed (tables created by </a:t>
            </a:r>
            <a:r>
              <a:rPr lang="en-US" sz="1800" dirty="0">
                <a:solidFill>
                  <a:srgbClr val="C00000"/>
                </a:solidFill>
                <a:ea typeface="MS PGothic" panose="020B0600070205080204" pitchFamily="34" charset="-128"/>
              </a:rPr>
              <a:t>RIP, OSPF, IS-IS </a:t>
            </a:r>
            <a:r>
              <a:rPr lang="en-US" sz="1800" dirty="0">
                <a:solidFill>
                  <a:srgbClr val="000000"/>
                </a:solidFill>
                <a:ea typeface="MS PGothic" panose="020B0600070205080204" pitchFamily="34" charset="-128"/>
              </a:rPr>
              <a:t>and/or </a:t>
            </a:r>
            <a:r>
              <a:rPr lang="en-US" sz="1800" dirty="0">
                <a:solidFill>
                  <a:srgbClr val="C00000"/>
                </a:solidFill>
                <a:ea typeface="MS PGothic" panose="020B0600070205080204" pitchFamily="34" charset="-128"/>
              </a:rPr>
              <a:t>BGP</a:t>
            </a:r>
            <a:r>
              <a:rPr lang="en-US" sz="1800" dirty="0">
                <a:solidFill>
                  <a:srgbClr val="000000"/>
                </a:solidFill>
                <a:ea typeface="MS PGothic" panose="020B0600070205080204" pitchFamily="34" charset="-128"/>
              </a:rPr>
              <a:t> routing protocols) to DNS server</a:t>
            </a:r>
            <a:endParaRPr lang="en-US" sz="1800" dirty="0">
              <a:solidFill>
                <a:srgbClr val="000000"/>
              </a:solidFill>
              <a:ea typeface="MS PGothic" panose="020B0600070205080204" pitchFamily="34" charset="-128"/>
            </a:endParaRPr>
          </a:p>
        </p:txBody>
      </p:sp>
      <p:sp>
        <p:nvSpPr>
          <p:cNvPr id="645" name="Rectangle 105"/>
          <p:cNvSpPr>
            <a:spLocks noChangeArrowheads="1"/>
          </p:cNvSpPr>
          <p:nvPr/>
        </p:nvSpPr>
        <p:spPr bwMode="auto">
          <a:xfrm>
            <a:off x="6473428" y="1949387"/>
            <a:ext cx="2422922" cy="969169"/>
          </a:xfrm>
          <a:prstGeom prst="rect">
            <a:avLst/>
          </a:prstGeom>
          <a:noFill/>
          <a:ln>
            <a:noFill/>
          </a:ln>
          <a:effectLst/>
        </p:spPr>
        <p:txBody>
          <a:bodyPr/>
          <a:lstStyle/>
          <a:p>
            <a:pPr marL="342900" indent="-342900" eaLnBrk="0" fontAlgn="base" hangingPunct="0">
              <a:lnSpc>
                <a:spcPct val="90000"/>
              </a:lnSpc>
              <a:spcBef>
                <a:spcPct val="20000"/>
              </a:spcBef>
              <a:spcAft>
                <a:spcPct val="0"/>
              </a:spcAft>
              <a:buClr>
                <a:srgbClr val="000090"/>
              </a:buClr>
              <a:buSzPct val="100000"/>
              <a:buFont typeface="Wingdings" panose="05000000000000000000" pitchFamily="2" charset="2"/>
              <a:buChar char="§"/>
            </a:pPr>
            <a:r>
              <a:rPr lang="en-US" sz="1800" dirty="0">
                <a:solidFill>
                  <a:srgbClr val="000000"/>
                </a:solidFill>
                <a:ea typeface="MS PGothic" panose="020B0600070205080204" pitchFamily="34" charset="-128"/>
              </a:rPr>
              <a:t>demux</a:t>
            </a:r>
            <a:r>
              <a:rPr lang="en-US" altLang="ja-JP" sz="1800" dirty="0">
                <a:solidFill>
                  <a:srgbClr val="000000"/>
                </a:solidFill>
                <a:ea typeface="MS PGothic" panose="020B0600070205080204" pitchFamily="34" charset="-128"/>
              </a:rPr>
              <a:t>ed to DNS</a:t>
            </a:r>
            <a:endParaRPr lang="en-US" altLang="ja-JP" sz="1800" dirty="0">
              <a:solidFill>
                <a:srgbClr val="000000"/>
              </a:solidFill>
              <a:ea typeface="MS PGothic" panose="020B0600070205080204" pitchFamily="34" charset="-128"/>
            </a:endParaRPr>
          </a:p>
          <a:p>
            <a:pPr marL="342900" indent="-342900" eaLnBrk="0" fontAlgn="base" hangingPunct="0">
              <a:lnSpc>
                <a:spcPct val="90000"/>
              </a:lnSpc>
              <a:spcBef>
                <a:spcPct val="20000"/>
              </a:spcBef>
              <a:spcAft>
                <a:spcPct val="0"/>
              </a:spcAft>
              <a:buClr>
                <a:srgbClr val="000090"/>
              </a:buClr>
              <a:buSzPct val="100000"/>
              <a:buFont typeface="Wingdings" panose="05000000000000000000" pitchFamily="2" charset="2"/>
              <a:buChar char="§"/>
            </a:pPr>
            <a:r>
              <a:rPr lang="en-US" sz="1800" dirty="0">
                <a:solidFill>
                  <a:srgbClr val="000000"/>
                </a:solidFill>
                <a:ea typeface="MS PGothic" panose="020B0600070205080204" pitchFamily="34" charset="-128"/>
              </a:rPr>
              <a:t>DNS replies to client with IP address of www.google.com </a:t>
            </a:r>
            <a:endParaRPr lang="en-US" sz="1800" dirty="0">
              <a:solidFill>
                <a:srgbClr val="000000"/>
              </a:solidFill>
              <a:ea typeface="MS PGothic" panose="020B0600070205080204" pitchFamily="34" charset="-128"/>
            </a:endParaRPr>
          </a:p>
        </p:txBody>
      </p:sp>
      <p:grpSp>
        <p:nvGrpSpPr>
          <p:cNvPr id="674" name="Group 187"/>
          <p:cNvGrpSpPr/>
          <p:nvPr/>
        </p:nvGrpSpPr>
        <p:grpSpPr bwMode="auto">
          <a:xfrm>
            <a:off x="4357493" y="1967357"/>
            <a:ext cx="988218" cy="1014413"/>
            <a:chOff x="931" y="1941"/>
            <a:chExt cx="830" cy="852"/>
          </a:xfrm>
        </p:grpSpPr>
        <p:sp>
          <p:nvSpPr>
            <p:cNvPr id="675" name="Freeform 188"/>
            <p:cNvSpPr/>
            <p:nvPr/>
          </p:nvSpPr>
          <p:spPr bwMode="auto">
            <a:xfrm>
              <a:off x="1424" y="1965"/>
              <a:ext cx="337" cy="801"/>
            </a:xfrm>
            <a:custGeom>
              <a:avLst/>
              <a:gdLst>
                <a:gd name="T0" fmla="*/ 1 w 551"/>
                <a:gd name="T1" fmla="*/ 0 h 801"/>
                <a:gd name="T2" fmla="*/ 46 w 551"/>
                <a:gd name="T3" fmla="*/ 402 h 801"/>
                <a:gd name="T4" fmla="*/ 1 w 551"/>
                <a:gd name="T5" fmla="*/ 801 h 801"/>
                <a:gd name="T6" fmla="*/ 1 w 551"/>
                <a:gd name="T7" fmla="*/ 535 h 801"/>
                <a:gd name="T8" fmla="*/ 0 w 551"/>
                <a:gd name="T9" fmla="*/ 371 h 801"/>
                <a:gd name="T10" fmla="*/ 1 w 551"/>
                <a:gd name="T11" fmla="*/ 0 h 801"/>
                <a:gd name="T12" fmla="*/ 0 60000 65536"/>
                <a:gd name="T13" fmla="*/ 0 60000 65536"/>
                <a:gd name="T14" fmla="*/ 0 60000 65536"/>
                <a:gd name="T15" fmla="*/ 0 60000 65536"/>
                <a:gd name="T16" fmla="*/ 0 60000 65536"/>
                <a:gd name="T17" fmla="*/ 0 60000 65536"/>
                <a:gd name="connsiteX0" fmla="*/ 254 w 10000"/>
                <a:gd name="connsiteY0" fmla="*/ 0 h 10000"/>
                <a:gd name="connsiteX1" fmla="*/ 10000 w 10000"/>
                <a:gd name="connsiteY1" fmla="*/ 5019 h 10000"/>
                <a:gd name="connsiteX2" fmla="*/ 5720 w 10000"/>
                <a:gd name="connsiteY2" fmla="*/ 7201 h 10000"/>
                <a:gd name="connsiteX3" fmla="*/ 109 w 10000"/>
                <a:gd name="connsiteY3" fmla="*/ 10000 h 10000"/>
                <a:gd name="connsiteX4" fmla="*/ 236 w 10000"/>
                <a:gd name="connsiteY4" fmla="*/ 6679 h 10000"/>
                <a:gd name="connsiteX5" fmla="*/ 0 w 10000"/>
                <a:gd name="connsiteY5" fmla="*/ 4632 h 10000"/>
                <a:gd name="connsiteX6" fmla="*/ 254 w 10000"/>
                <a:gd name="connsiteY6" fmla="*/ 0 h 10000"/>
                <a:gd name="connsiteX0-1" fmla="*/ 254 w 10024"/>
                <a:gd name="connsiteY0-2" fmla="*/ 0 h 10000"/>
                <a:gd name="connsiteX1-3" fmla="*/ 10000 w 10024"/>
                <a:gd name="connsiteY1-4" fmla="*/ 5019 h 10000"/>
                <a:gd name="connsiteX2-5" fmla="*/ 10024 w 10024"/>
                <a:gd name="connsiteY2-6" fmla="*/ 6921 h 10000"/>
                <a:gd name="connsiteX3-7" fmla="*/ 109 w 10024"/>
                <a:gd name="connsiteY3-8" fmla="*/ 10000 h 10000"/>
                <a:gd name="connsiteX4-9" fmla="*/ 236 w 10024"/>
                <a:gd name="connsiteY4-10" fmla="*/ 6679 h 10000"/>
                <a:gd name="connsiteX5-11" fmla="*/ 0 w 10024"/>
                <a:gd name="connsiteY5-12" fmla="*/ 4632 h 10000"/>
                <a:gd name="connsiteX6-13" fmla="*/ 254 w 10024"/>
                <a:gd name="connsiteY6-14" fmla="*/ 0 h 10000"/>
                <a:gd name="connsiteX0-15" fmla="*/ 254 w 10024"/>
                <a:gd name="connsiteY0-16" fmla="*/ 0 h 10000"/>
                <a:gd name="connsiteX1-17" fmla="*/ 10000 w 10024"/>
                <a:gd name="connsiteY1-18" fmla="*/ 5019 h 10000"/>
                <a:gd name="connsiteX2-19" fmla="*/ 10024 w 10024"/>
                <a:gd name="connsiteY2-20" fmla="*/ 6921 h 10000"/>
                <a:gd name="connsiteX3-21" fmla="*/ 109 w 10024"/>
                <a:gd name="connsiteY3-22" fmla="*/ 10000 h 10000"/>
                <a:gd name="connsiteX4-23" fmla="*/ 236 w 10024"/>
                <a:gd name="connsiteY4-24" fmla="*/ 6679 h 10000"/>
                <a:gd name="connsiteX5-25" fmla="*/ 0 w 10024"/>
                <a:gd name="connsiteY5-26" fmla="*/ 4632 h 10000"/>
                <a:gd name="connsiteX6-27" fmla="*/ 254 w 10024"/>
                <a:gd name="connsiteY6-28" fmla="*/ 0 h 10000"/>
                <a:gd name="connsiteX0-29" fmla="*/ 254 w 10024"/>
                <a:gd name="connsiteY0-30" fmla="*/ 0 h 10000"/>
                <a:gd name="connsiteX1-31" fmla="*/ 10000 w 10024"/>
                <a:gd name="connsiteY1-32" fmla="*/ 5019 h 10000"/>
                <a:gd name="connsiteX2-33" fmla="*/ 10024 w 10024"/>
                <a:gd name="connsiteY2-34" fmla="*/ 6921 h 10000"/>
                <a:gd name="connsiteX3-35" fmla="*/ 109 w 10024"/>
                <a:gd name="connsiteY3-36" fmla="*/ 10000 h 10000"/>
                <a:gd name="connsiteX4-37" fmla="*/ 236 w 10024"/>
                <a:gd name="connsiteY4-38" fmla="*/ 6679 h 10000"/>
                <a:gd name="connsiteX5-39" fmla="*/ 0 w 10024"/>
                <a:gd name="connsiteY5-40" fmla="*/ 4632 h 10000"/>
                <a:gd name="connsiteX6-41" fmla="*/ 254 w 10024"/>
                <a:gd name="connsiteY6-42" fmla="*/ 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0024" h="10000">
                  <a:moveTo>
                    <a:pt x="254" y="0"/>
                  </a:moveTo>
                  <a:cubicBezTo>
                    <a:pt x="3503" y="1673"/>
                    <a:pt x="6158" y="3657"/>
                    <a:pt x="10000" y="5019"/>
                  </a:cubicBezTo>
                  <a:lnTo>
                    <a:pt x="10024" y="6921"/>
                  </a:lnTo>
                  <a:cubicBezTo>
                    <a:pt x="4939" y="8134"/>
                    <a:pt x="3414" y="8974"/>
                    <a:pt x="109" y="10000"/>
                  </a:cubicBezTo>
                  <a:cubicBezTo>
                    <a:pt x="151" y="8893"/>
                    <a:pt x="194" y="7786"/>
                    <a:pt x="236" y="6679"/>
                  </a:cubicBezTo>
                  <a:cubicBezTo>
                    <a:pt x="157" y="5997"/>
                    <a:pt x="79" y="5314"/>
                    <a:pt x="0" y="4632"/>
                  </a:cubicBezTo>
                  <a:cubicBezTo>
                    <a:pt x="85" y="3088"/>
                    <a:pt x="169" y="1544"/>
                    <a:pt x="254" y="0"/>
                  </a:cubicBezTo>
                  <a:close/>
                </a:path>
              </a:pathLst>
            </a:custGeom>
            <a:gradFill rotWithShape="1">
              <a:gsLst>
                <a:gs pos="0">
                  <a:schemeClr val="bg1">
                    <a:lumMod val="85000"/>
                  </a:schemeClr>
                </a:gs>
                <a:gs pos="99000">
                  <a:schemeClr val="bg1"/>
                </a:gs>
              </a:gsLst>
              <a:lin ang="0" scaled="0"/>
            </a:gradFill>
            <a:ln>
              <a:noFill/>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676" name="Group 189"/>
            <p:cNvGrpSpPr/>
            <p:nvPr/>
          </p:nvGrpSpPr>
          <p:grpSpPr bwMode="auto">
            <a:xfrm>
              <a:off x="931" y="1941"/>
              <a:ext cx="500" cy="852"/>
              <a:chOff x="569" y="2954"/>
              <a:chExt cx="500" cy="852"/>
            </a:xfrm>
          </p:grpSpPr>
          <p:sp>
            <p:nvSpPr>
              <p:cNvPr id="677" name="Rectangle 190"/>
              <p:cNvSpPr>
                <a:spLocks noChangeArrowheads="1"/>
              </p:cNvSpPr>
              <p:nvPr/>
            </p:nvSpPr>
            <p:spPr bwMode="auto">
              <a:xfrm>
                <a:off x="576" y="2973"/>
                <a:ext cx="493" cy="790"/>
              </a:xfrm>
              <a:prstGeom prst="rect">
                <a:avLst/>
              </a:prstGeom>
              <a:solidFill>
                <a:srgbClr val="FFFFFF"/>
              </a:solidFill>
              <a:ln w="9525">
                <a:solidFill>
                  <a:srgbClr val="000000"/>
                </a:solidFill>
                <a:miter lim="800000"/>
              </a:ln>
              <a:effectLst>
                <a:outerShdw blurRad="50800" dist="38100" dir="18900000" algn="bl" rotWithShape="0">
                  <a:prstClr val="black">
                    <a:alpha val="40000"/>
                  </a:prstClr>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678" name="Text Box 191"/>
              <p:cNvSpPr txBox="1">
                <a:spLocks noChangeArrowheads="1"/>
              </p:cNvSpPr>
              <p:nvPr/>
            </p:nvSpPr>
            <p:spPr bwMode="auto">
              <a:xfrm>
                <a:off x="620" y="2954"/>
                <a:ext cx="423" cy="852"/>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DNS</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UDP</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IP</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Eth</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Phy</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679" name="Line 192"/>
              <p:cNvSpPr>
                <a:spLocks noChangeShapeType="1"/>
              </p:cNvSpPr>
              <p:nvPr/>
            </p:nvSpPr>
            <p:spPr bwMode="auto">
              <a:xfrm>
                <a:off x="578" y="3130"/>
                <a:ext cx="489"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680" name="Line 193"/>
              <p:cNvSpPr>
                <a:spLocks noChangeShapeType="1"/>
              </p:cNvSpPr>
              <p:nvPr/>
            </p:nvSpPr>
            <p:spPr bwMode="auto">
              <a:xfrm>
                <a:off x="575" y="3289"/>
                <a:ext cx="489"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681" name="Line 194"/>
              <p:cNvSpPr>
                <a:spLocks noChangeShapeType="1"/>
              </p:cNvSpPr>
              <p:nvPr/>
            </p:nvSpPr>
            <p:spPr bwMode="auto">
              <a:xfrm>
                <a:off x="572" y="3448"/>
                <a:ext cx="489"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682" name="Line 195"/>
              <p:cNvSpPr>
                <a:spLocks noChangeShapeType="1"/>
              </p:cNvSpPr>
              <p:nvPr/>
            </p:nvSpPr>
            <p:spPr bwMode="auto">
              <a:xfrm>
                <a:off x="569" y="3607"/>
                <a:ext cx="489"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grpSp>
        <p:nvGrpSpPr>
          <p:cNvPr id="683" name="Group 196"/>
          <p:cNvGrpSpPr/>
          <p:nvPr/>
        </p:nvGrpSpPr>
        <p:grpSpPr bwMode="auto">
          <a:xfrm>
            <a:off x="3533582" y="2057844"/>
            <a:ext cx="810815" cy="913210"/>
            <a:chOff x="1404" y="3105"/>
            <a:chExt cx="681" cy="767"/>
          </a:xfrm>
        </p:grpSpPr>
        <p:grpSp>
          <p:nvGrpSpPr>
            <p:cNvPr id="684" name="Group 197"/>
            <p:cNvGrpSpPr/>
            <p:nvPr/>
          </p:nvGrpSpPr>
          <p:grpSpPr bwMode="auto">
            <a:xfrm>
              <a:off x="1404" y="3355"/>
              <a:ext cx="681" cy="487"/>
              <a:chOff x="42" y="886"/>
              <a:chExt cx="681" cy="487"/>
            </a:xfrm>
          </p:grpSpPr>
          <p:grpSp>
            <p:nvGrpSpPr>
              <p:cNvPr id="689" name="Group 198"/>
              <p:cNvGrpSpPr/>
              <p:nvPr/>
            </p:nvGrpSpPr>
            <p:grpSpPr bwMode="auto">
              <a:xfrm>
                <a:off x="278" y="886"/>
                <a:ext cx="376" cy="173"/>
                <a:chOff x="740" y="3209"/>
                <a:chExt cx="376" cy="173"/>
              </a:xfrm>
            </p:grpSpPr>
            <p:grpSp>
              <p:nvGrpSpPr>
                <p:cNvPr id="714" name="Group 199"/>
                <p:cNvGrpSpPr/>
                <p:nvPr/>
              </p:nvGrpSpPr>
              <p:grpSpPr bwMode="auto">
                <a:xfrm>
                  <a:off x="794" y="3209"/>
                  <a:ext cx="322" cy="173"/>
                  <a:chOff x="844" y="3337"/>
                  <a:chExt cx="322" cy="173"/>
                </a:xfrm>
              </p:grpSpPr>
              <p:sp>
                <p:nvSpPr>
                  <p:cNvPr id="717" name="Rectangle 200"/>
                  <p:cNvSpPr>
                    <a:spLocks noChangeArrowheads="1"/>
                  </p:cNvSpPr>
                  <p:nvPr/>
                </p:nvSpPr>
                <p:spPr bwMode="auto">
                  <a:xfrm>
                    <a:off x="889" y="3370"/>
                    <a:ext cx="245" cy="86"/>
                  </a:xfrm>
                  <a:prstGeom prst="rect">
                    <a:avLst/>
                  </a:prstGeom>
                  <a:solidFill>
                    <a:srgbClr val="FF0000"/>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18" name="Text Box 201"/>
                  <p:cNvSpPr txBox="1">
                    <a:spLocks noChangeArrowheads="1"/>
                  </p:cNvSpPr>
                  <p:nvPr/>
                </p:nvSpPr>
                <p:spPr bwMode="auto">
                  <a:xfrm>
                    <a:off x="844" y="3337"/>
                    <a:ext cx="322"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rPr>
                      <a:t>DNS</a:t>
                    </a:r>
                    <a:endPar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endParaRPr>
                  </a:p>
                </p:txBody>
              </p:sp>
            </p:grpSp>
            <p:sp>
              <p:nvSpPr>
                <p:cNvPr id="715" name="Rectangle 202"/>
                <p:cNvSpPr>
                  <a:spLocks noChangeArrowheads="1"/>
                </p:cNvSpPr>
                <p:nvPr/>
              </p:nvSpPr>
              <p:spPr bwMode="auto">
                <a:xfrm>
                  <a:off x="750" y="3244"/>
                  <a:ext cx="88" cy="82"/>
                </a:xfrm>
                <a:prstGeom prst="rect">
                  <a:avLst/>
                </a:prstGeom>
                <a:solidFill>
                  <a:srgbClr val="00CC99"/>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16" name="Rectangle 203"/>
                <p:cNvSpPr>
                  <a:spLocks noChangeArrowheads="1"/>
                </p:cNvSpPr>
                <p:nvPr/>
              </p:nvSpPr>
              <p:spPr bwMode="auto">
                <a:xfrm>
                  <a:off x="740" y="3238"/>
                  <a:ext cx="354" cy="94"/>
                </a:xfrm>
                <a:prstGeom prst="rect">
                  <a:avLst/>
                </a:prstGeom>
                <a:noFill/>
                <a:ln w="9525">
                  <a:solidFill>
                    <a:srgbClr val="00CC99"/>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690" name="Group 204"/>
              <p:cNvGrpSpPr/>
              <p:nvPr/>
            </p:nvGrpSpPr>
            <p:grpSpPr bwMode="auto">
              <a:xfrm>
                <a:off x="278" y="1034"/>
                <a:ext cx="376" cy="173"/>
                <a:chOff x="836" y="3305"/>
                <a:chExt cx="376" cy="173"/>
              </a:xfrm>
            </p:grpSpPr>
            <p:grpSp>
              <p:nvGrpSpPr>
                <p:cNvPr id="708" name="Group 205"/>
                <p:cNvGrpSpPr/>
                <p:nvPr/>
              </p:nvGrpSpPr>
              <p:grpSpPr bwMode="auto">
                <a:xfrm>
                  <a:off x="890" y="3305"/>
                  <a:ext cx="322" cy="173"/>
                  <a:chOff x="844" y="3337"/>
                  <a:chExt cx="322" cy="173"/>
                </a:xfrm>
              </p:grpSpPr>
              <p:sp>
                <p:nvSpPr>
                  <p:cNvPr id="712" name="Rectangle 206"/>
                  <p:cNvSpPr>
                    <a:spLocks noChangeArrowheads="1"/>
                  </p:cNvSpPr>
                  <p:nvPr/>
                </p:nvSpPr>
                <p:spPr bwMode="auto">
                  <a:xfrm>
                    <a:off x="889" y="3370"/>
                    <a:ext cx="245" cy="86"/>
                  </a:xfrm>
                  <a:prstGeom prst="rect">
                    <a:avLst/>
                  </a:prstGeom>
                  <a:solidFill>
                    <a:srgbClr val="FF0000"/>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13" name="Text Box 207"/>
                  <p:cNvSpPr txBox="1">
                    <a:spLocks noChangeArrowheads="1"/>
                  </p:cNvSpPr>
                  <p:nvPr/>
                </p:nvSpPr>
                <p:spPr bwMode="auto">
                  <a:xfrm>
                    <a:off x="844" y="3337"/>
                    <a:ext cx="322"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rPr>
                      <a:t>DNS</a:t>
                    </a:r>
                    <a:endPar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endParaRPr>
                  </a:p>
                </p:txBody>
              </p:sp>
            </p:grpSp>
            <p:grpSp>
              <p:nvGrpSpPr>
                <p:cNvPr id="709" name="Group 208"/>
                <p:cNvGrpSpPr/>
                <p:nvPr/>
              </p:nvGrpSpPr>
              <p:grpSpPr bwMode="auto">
                <a:xfrm>
                  <a:off x="836" y="3334"/>
                  <a:ext cx="354" cy="94"/>
                  <a:chOff x="836" y="3334"/>
                  <a:chExt cx="354" cy="94"/>
                </a:xfrm>
              </p:grpSpPr>
              <p:sp>
                <p:nvSpPr>
                  <p:cNvPr id="710" name="Rectangle 209"/>
                  <p:cNvSpPr>
                    <a:spLocks noChangeArrowheads="1"/>
                  </p:cNvSpPr>
                  <p:nvPr/>
                </p:nvSpPr>
                <p:spPr bwMode="auto">
                  <a:xfrm>
                    <a:off x="846" y="3340"/>
                    <a:ext cx="88" cy="82"/>
                  </a:xfrm>
                  <a:prstGeom prst="rect">
                    <a:avLst/>
                  </a:prstGeom>
                  <a:solidFill>
                    <a:srgbClr val="00CC99"/>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11" name="Rectangle 210"/>
                  <p:cNvSpPr>
                    <a:spLocks noChangeArrowheads="1"/>
                  </p:cNvSpPr>
                  <p:nvPr/>
                </p:nvSpPr>
                <p:spPr bwMode="auto">
                  <a:xfrm>
                    <a:off x="836" y="3334"/>
                    <a:ext cx="354" cy="94"/>
                  </a:xfrm>
                  <a:prstGeom prst="rect">
                    <a:avLst/>
                  </a:prstGeom>
                  <a:noFill/>
                  <a:ln w="9525">
                    <a:solidFill>
                      <a:srgbClr val="00CC99"/>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grpSp>
            <p:nvGrpSpPr>
              <p:cNvPr id="691" name="Group 211"/>
              <p:cNvGrpSpPr/>
              <p:nvPr/>
            </p:nvGrpSpPr>
            <p:grpSpPr bwMode="auto">
              <a:xfrm>
                <a:off x="165" y="1054"/>
                <a:ext cx="480" cy="112"/>
                <a:chOff x="627" y="3377"/>
                <a:chExt cx="480" cy="112"/>
              </a:xfrm>
            </p:grpSpPr>
            <p:sp>
              <p:nvSpPr>
                <p:cNvPr id="706" name="Rectangle 212"/>
                <p:cNvSpPr>
                  <a:spLocks noChangeArrowheads="1"/>
                </p:cNvSpPr>
                <p:nvPr/>
              </p:nvSpPr>
              <p:spPr bwMode="auto">
                <a:xfrm>
                  <a:off x="636" y="3388"/>
                  <a:ext cx="96" cy="93"/>
                </a:xfrm>
                <a:prstGeom prst="rect">
                  <a:avLst/>
                </a:prstGeom>
                <a:solidFill>
                  <a:srgbClr val="3333CC"/>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07" name="Rectangle 213"/>
                <p:cNvSpPr>
                  <a:spLocks noChangeArrowheads="1"/>
                </p:cNvSpPr>
                <p:nvPr/>
              </p:nvSpPr>
              <p:spPr bwMode="auto">
                <a:xfrm>
                  <a:off x="627" y="3377"/>
                  <a:ext cx="480" cy="112"/>
                </a:xfrm>
                <a:prstGeom prst="rect">
                  <a:avLst/>
                </a:prstGeom>
                <a:noFill/>
                <a:ln w="9525">
                  <a:solidFill>
                    <a:srgbClr val="3333CC"/>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692" name="Group 214"/>
              <p:cNvGrpSpPr/>
              <p:nvPr/>
            </p:nvGrpSpPr>
            <p:grpSpPr bwMode="auto">
              <a:xfrm>
                <a:off x="42" y="1200"/>
                <a:ext cx="681" cy="173"/>
                <a:chOff x="504" y="3523"/>
                <a:chExt cx="681" cy="173"/>
              </a:xfrm>
            </p:grpSpPr>
            <p:grpSp>
              <p:nvGrpSpPr>
                <p:cNvPr id="693" name="Group 215"/>
                <p:cNvGrpSpPr/>
                <p:nvPr/>
              </p:nvGrpSpPr>
              <p:grpSpPr bwMode="auto">
                <a:xfrm>
                  <a:off x="623" y="3523"/>
                  <a:ext cx="489" cy="173"/>
                  <a:chOff x="723" y="3453"/>
                  <a:chExt cx="489" cy="173"/>
                </a:xfrm>
              </p:grpSpPr>
              <p:grpSp>
                <p:nvGrpSpPr>
                  <p:cNvPr id="697" name="Group 216"/>
                  <p:cNvGrpSpPr/>
                  <p:nvPr/>
                </p:nvGrpSpPr>
                <p:grpSpPr bwMode="auto">
                  <a:xfrm>
                    <a:off x="836" y="3453"/>
                    <a:ext cx="376" cy="173"/>
                    <a:chOff x="836" y="3305"/>
                    <a:chExt cx="376" cy="173"/>
                  </a:xfrm>
                </p:grpSpPr>
                <p:grpSp>
                  <p:nvGrpSpPr>
                    <p:cNvPr id="700" name="Group 217"/>
                    <p:cNvGrpSpPr/>
                    <p:nvPr/>
                  </p:nvGrpSpPr>
                  <p:grpSpPr bwMode="auto">
                    <a:xfrm>
                      <a:off x="890" y="3305"/>
                      <a:ext cx="322" cy="173"/>
                      <a:chOff x="844" y="3337"/>
                      <a:chExt cx="322" cy="173"/>
                    </a:xfrm>
                  </p:grpSpPr>
                  <p:sp>
                    <p:nvSpPr>
                      <p:cNvPr id="704" name="Rectangle 218"/>
                      <p:cNvSpPr>
                        <a:spLocks noChangeArrowheads="1"/>
                      </p:cNvSpPr>
                      <p:nvPr/>
                    </p:nvSpPr>
                    <p:spPr bwMode="auto">
                      <a:xfrm>
                        <a:off x="889" y="3370"/>
                        <a:ext cx="245" cy="86"/>
                      </a:xfrm>
                      <a:prstGeom prst="rect">
                        <a:avLst/>
                      </a:prstGeom>
                      <a:solidFill>
                        <a:srgbClr val="FF0000"/>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05" name="Text Box 219"/>
                      <p:cNvSpPr txBox="1">
                        <a:spLocks noChangeArrowheads="1"/>
                      </p:cNvSpPr>
                      <p:nvPr/>
                    </p:nvSpPr>
                    <p:spPr bwMode="auto">
                      <a:xfrm>
                        <a:off x="844" y="3337"/>
                        <a:ext cx="322"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rPr>
                          <a:t>DNS</a:t>
                        </a:r>
                        <a:endPar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endParaRPr>
                      </a:p>
                    </p:txBody>
                  </p:sp>
                </p:grpSp>
                <p:grpSp>
                  <p:nvGrpSpPr>
                    <p:cNvPr id="701" name="Group 220"/>
                    <p:cNvGrpSpPr/>
                    <p:nvPr/>
                  </p:nvGrpSpPr>
                  <p:grpSpPr bwMode="auto">
                    <a:xfrm>
                      <a:off x="836" y="3334"/>
                      <a:ext cx="354" cy="94"/>
                      <a:chOff x="836" y="3334"/>
                      <a:chExt cx="354" cy="94"/>
                    </a:xfrm>
                  </p:grpSpPr>
                  <p:sp>
                    <p:nvSpPr>
                      <p:cNvPr id="702" name="Rectangle 221"/>
                      <p:cNvSpPr>
                        <a:spLocks noChangeArrowheads="1"/>
                      </p:cNvSpPr>
                      <p:nvPr/>
                    </p:nvSpPr>
                    <p:spPr bwMode="auto">
                      <a:xfrm>
                        <a:off x="846" y="3340"/>
                        <a:ext cx="88" cy="82"/>
                      </a:xfrm>
                      <a:prstGeom prst="rect">
                        <a:avLst/>
                      </a:prstGeom>
                      <a:solidFill>
                        <a:srgbClr val="00CC99"/>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03" name="Rectangle 222"/>
                      <p:cNvSpPr>
                        <a:spLocks noChangeArrowheads="1"/>
                      </p:cNvSpPr>
                      <p:nvPr/>
                    </p:nvSpPr>
                    <p:spPr bwMode="auto">
                      <a:xfrm>
                        <a:off x="836" y="3334"/>
                        <a:ext cx="354" cy="94"/>
                      </a:xfrm>
                      <a:prstGeom prst="rect">
                        <a:avLst/>
                      </a:prstGeom>
                      <a:noFill/>
                      <a:ln w="9525">
                        <a:solidFill>
                          <a:srgbClr val="00CC99"/>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sp>
                <p:nvSpPr>
                  <p:cNvPr id="698" name="Rectangle 223"/>
                  <p:cNvSpPr>
                    <a:spLocks noChangeArrowheads="1"/>
                  </p:cNvSpPr>
                  <p:nvPr/>
                </p:nvSpPr>
                <p:spPr bwMode="auto">
                  <a:xfrm>
                    <a:off x="732" y="3484"/>
                    <a:ext cx="96" cy="93"/>
                  </a:xfrm>
                  <a:prstGeom prst="rect">
                    <a:avLst/>
                  </a:prstGeom>
                  <a:solidFill>
                    <a:srgbClr val="3333CC"/>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699" name="Rectangle 224"/>
                  <p:cNvSpPr>
                    <a:spLocks noChangeArrowheads="1"/>
                  </p:cNvSpPr>
                  <p:nvPr/>
                </p:nvSpPr>
                <p:spPr bwMode="auto">
                  <a:xfrm>
                    <a:off x="723" y="3473"/>
                    <a:ext cx="480" cy="112"/>
                  </a:xfrm>
                  <a:prstGeom prst="rect">
                    <a:avLst/>
                  </a:prstGeom>
                  <a:noFill/>
                  <a:ln w="9525">
                    <a:solidFill>
                      <a:srgbClr val="3333CC"/>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694" name="Rectangle 225"/>
                <p:cNvSpPr>
                  <a:spLocks noChangeArrowheads="1"/>
                </p:cNvSpPr>
                <p:nvPr/>
              </p:nvSpPr>
              <p:spPr bwMode="auto">
                <a:xfrm>
                  <a:off x="517" y="3545"/>
                  <a:ext cx="94" cy="108"/>
                </a:xfrm>
                <a:prstGeom prst="rect">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695" name="Rectangle 226"/>
                <p:cNvSpPr>
                  <a:spLocks noChangeArrowheads="1"/>
                </p:cNvSpPr>
                <p:nvPr/>
              </p:nvSpPr>
              <p:spPr bwMode="auto">
                <a:xfrm>
                  <a:off x="1115" y="3544"/>
                  <a:ext cx="60" cy="108"/>
                </a:xfrm>
                <a:prstGeom prst="rect">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696" name="Rectangle 227"/>
                <p:cNvSpPr>
                  <a:spLocks noChangeArrowheads="1"/>
                </p:cNvSpPr>
                <p:nvPr/>
              </p:nvSpPr>
              <p:spPr bwMode="auto">
                <a:xfrm>
                  <a:off x="504" y="3529"/>
                  <a:ext cx="681" cy="138"/>
                </a:xfrm>
                <a:prstGeom prst="rect">
                  <a:avLst/>
                </a:prstGeom>
                <a:no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sp>
          <p:nvSpPr>
            <p:cNvPr id="685" name="AutoShape 228"/>
            <p:cNvSpPr>
              <a:spLocks noChangeArrowheads="1"/>
            </p:cNvSpPr>
            <p:nvPr/>
          </p:nvSpPr>
          <p:spPr bwMode="auto">
            <a:xfrm rot="10800000">
              <a:off x="1727" y="3105"/>
              <a:ext cx="240" cy="767"/>
            </a:xfrm>
            <a:prstGeom prst="downArrow">
              <a:avLst>
                <a:gd name="adj1" fmla="val 54167"/>
                <a:gd name="adj2" fmla="val 51311"/>
              </a:avLst>
            </a:prstGeom>
            <a:gradFill rotWithShape="1">
              <a:gsLst>
                <a:gs pos="0">
                  <a:srgbClr val="FF0000">
                    <a:alpha val="25000"/>
                  </a:srgbClr>
                </a:gs>
                <a:gs pos="100000">
                  <a:srgbClr val="FF0000">
                    <a:alpha val="25000"/>
                  </a:srgbClr>
                </a:gs>
              </a:gsLst>
              <a:lin ang="540000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686" name="Group 229"/>
            <p:cNvGrpSpPr/>
            <p:nvPr/>
          </p:nvGrpSpPr>
          <p:grpSpPr bwMode="auto">
            <a:xfrm>
              <a:off x="1695" y="3227"/>
              <a:ext cx="322" cy="173"/>
              <a:chOff x="844" y="3337"/>
              <a:chExt cx="322" cy="173"/>
            </a:xfrm>
          </p:grpSpPr>
          <p:sp>
            <p:nvSpPr>
              <p:cNvPr id="687" name="Rectangle 230"/>
              <p:cNvSpPr>
                <a:spLocks noChangeArrowheads="1"/>
              </p:cNvSpPr>
              <p:nvPr/>
            </p:nvSpPr>
            <p:spPr bwMode="auto">
              <a:xfrm>
                <a:off x="889" y="3370"/>
                <a:ext cx="245" cy="86"/>
              </a:xfrm>
              <a:prstGeom prst="rect">
                <a:avLst/>
              </a:prstGeom>
              <a:solidFill>
                <a:srgbClr val="FF0000"/>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688" name="Text Box 231"/>
              <p:cNvSpPr txBox="1">
                <a:spLocks noChangeArrowheads="1"/>
              </p:cNvSpPr>
              <p:nvPr/>
            </p:nvSpPr>
            <p:spPr bwMode="auto">
              <a:xfrm>
                <a:off x="844" y="3337"/>
                <a:ext cx="322"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rPr>
                  <a:t>DNS</a:t>
                </a:r>
                <a:endPar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endParaRPr>
              </a:p>
            </p:txBody>
          </p:sp>
        </p:grpSp>
      </p:grpSp>
      <p:grpSp>
        <p:nvGrpSpPr>
          <p:cNvPr id="174" name="Group 248"/>
          <p:cNvGrpSpPr/>
          <p:nvPr/>
        </p:nvGrpSpPr>
        <p:grpSpPr bwMode="auto">
          <a:xfrm>
            <a:off x="5282663" y="2450026"/>
            <a:ext cx="269081" cy="467916"/>
            <a:chOff x="4140" y="429"/>
            <a:chExt cx="1425" cy="2396"/>
          </a:xfrm>
        </p:grpSpPr>
        <p:sp>
          <p:nvSpPr>
            <p:cNvPr id="175" name="Freeform 148"/>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76" name="Rectangle 149"/>
            <p:cNvSpPr>
              <a:spLocks noChangeArrowheads="1"/>
            </p:cNvSpPr>
            <p:nvPr/>
          </p:nvSpPr>
          <p:spPr bwMode="auto">
            <a:xfrm>
              <a:off x="4203" y="429"/>
              <a:ext cx="1053" cy="2286"/>
            </a:xfrm>
            <a:prstGeom prst="rect">
              <a:avLst/>
            </a:prstGeom>
            <a:gradFill rotWithShape="1">
              <a:gsLst>
                <a:gs pos="0">
                  <a:srgbClr val="292929"/>
                </a:gs>
                <a:gs pos="100000">
                  <a:srgbClr val="808080"/>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77" name="Freeform 150"/>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78" name="Freeform 151"/>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79" name="Rectangle 152"/>
            <p:cNvSpPr>
              <a:spLocks noChangeArrowheads="1"/>
            </p:cNvSpPr>
            <p:nvPr/>
          </p:nvSpPr>
          <p:spPr bwMode="auto">
            <a:xfrm>
              <a:off x="4209" y="691"/>
              <a:ext cx="599" cy="49"/>
            </a:xfrm>
            <a:prstGeom prst="rect">
              <a:avLst/>
            </a:prstGeom>
            <a:solidFill>
              <a:srgbClr val="000000"/>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180" name="Group 153"/>
            <p:cNvGrpSpPr/>
            <p:nvPr/>
          </p:nvGrpSpPr>
          <p:grpSpPr bwMode="auto">
            <a:xfrm>
              <a:off x="4749" y="668"/>
              <a:ext cx="581" cy="145"/>
              <a:chOff x="614" y="2568"/>
              <a:chExt cx="725" cy="139"/>
            </a:xfrm>
          </p:grpSpPr>
          <p:sp>
            <p:nvSpPr>
              <p:cNvPr id="208" name="AutoShape 154"/>
              <p:cNvSpPr>
                <a:spLocks noChangeArrowheads="1"/>
              </p:cNvSpPr>
              <p:nvPr/>
            </p:nvSpPr>
            <p:spPr bwMode="auto">
              <a:xfrm>
                <a:off x="617" y="2567"/>
                <a:ext cx="724" cy="140"/>
              </a:xfrm>
              <a:prstGeom prst="roundRect">
                <a:avLst>
                  <a:gd name="adj" fmla="val 50000"/>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209" name="AutoShape 155"/>
              <p:cNvSpPr>
                <a:spLocks noChangeArrowheads="1"/>
              </p:cNvSpPr>
              <p:nvPr/>
            </p:nvSpPr>
            <p:spPr bwMode="auto">
              <a:xfrm>
                <a:off x="633" y="2584"/>
                <a:ext cx="692"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181" name="Rectangle 156"/>
            <p:cNvSpPr>
              <a:spLocks noChangeArrowheads="1"/>
            </p:cNvSpPr>
            <p:nvPr/>
          </p:nvSpPr>
          <p:spPr bwMode="auto">
            <a:xfrm>
              <a:off x="4222" y="1020"/>
              <a:ext cx="599" cy="43"/>
            </a:xfrm>
            <a:prstGeom prst="rect">
              <a:avLst/>
            </a:prstGeom>
            <a:solidFill>
              <a:srgbClr val="000000"/>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182" name="Group 157"/>
            <p:cNvGrpSpPr/>
            <p:nvPr/>
          </p:nvGrpSpPr>
          <p:grpSpPr bwMode="auto">
            <a:xfrm>
              <a:off x="4747" y="994"/>
              <a:ext cx="581" cy="134"/>
              <a:chOff x="614" y="2568"/>
              <a:chExt cx="725" cy="139"/>
            </a:xfrm>
          </p:grpSpPr>
          <p:sp>
            <p:nvSpPr>
              <p:cNvPr id="206" name="AutoShape 158"/>
              <p:cNvSpPr>
                <a:spLocks noChangeArrowheads="1"/>
              </p:cNvSpPr>
              <p:nvPr/>
            </p:nvSpPr>
            <p:spPr bwMode="auto">
              <a:xfrm>
                <a:off x="612" y="2570"/>
                <a:ext cx="724" cy="139"/>
              </a:xfrm>
              <a:prstGeom prst="roundRect">
                <a:avLst>
                  <a:gd name="adj" fmla="val 50000"/>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207" name="AutoShape 159"/>
              <p:cNvSpPr>
                <a:spLocks noChangeArrowheads="1"/>
              </p:cNvSpPr>
              <p:nvPr/>
            </p:nvSpPr>
            <p:spPr bwMode="auto">
              <a:xfrm>
                <a:off x="628" y="2589"/>
                <a:ext cx="692"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183" name="Rectangle 160"/>
            <p:cNvSpPr>
              <a:spLocks noChangeArrowheads="1"/>
            </p:cNvSpPr>
            <p:nvPr/>
          </p:nvSpPr>
          <p:spPr bwMode="auto">
            <a:xfrm>
              <a:off x="4216" y="1356"/>
              <a:ext cx="599" cy="49"/>
            </a:xfrm>
            <a:prstGeom prst="rect">
              <a:avLst/>
            </a:prstGeom>
            <a:solidFill>
              <a:srgbClr val="000000"/>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84" name="Rectangle 161"/>
            <p:cNvSpPr>
              <a:spLocks noChangeArrowheads="1"/>
            </p:cNvSpPr>
            <p:nvPr/>
          </p:nvSpPr>
          <p:spPr bwMode="auto">
            <a:xfrm>
              <a:off x="4228" y="1654"/>
              <a:ext cx="593" cy="49"/>
            </a:xfrm>
            <a:prstGeom prst="rect">
              <a:avLst/>
            </a:prstGeom>
            <a:solidFill>
              <a:srgbClr val="000000"/>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185" name="Group 162"/>
            <p:cNvGrpSpPr/>
            <p:nvPr/>
          </p:nvGrpSpPr>
          <p:grpSpPr bwMode="auto">
            <a:xfrm>
              <a:off x="4735" y="1627"/>
              <a:ext cx="582" cy="151"/>
              <a:chOff x="614" y="2568"/>
              <a:chExt cx="725" cy="139"/>
            </a:xfrm>
          </p:grpSpPr>
          <p:sp>
            <p:nvSpPr>
              <p:cNvPr id="201" name="AutoShape 163"/>
              <p:cNvSpPr>
                <a:spLocks noChangeArrowheads="1"/>
              </p:cNvSpPr>
              <p:nvPr/>
            </p:nvSpPr>
            <p:spPr bwMode="auto">
              <a:xfrm>
                <a:off x="611" y="2576"/>
                <a:ext cx="730" cy="129"/>
              </a:xfrm>
              <a:prstGeom prst="roundRect">
                <a:avLst>
                  <a:gd name="adj" fmla="val 50000"/>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205" name="AutoShape 164"/>
              <p:cNvSpPr>
                <a:spLocks noChangeArrowheads="1"/>
              </p:cNvSpPr>
              <p:nvPr/>
            </p:nvSpPr>
            <p:spPr bwMode="auto">
              <a:xfrm>
                <a:off x="627" y="2588"/>
                <a:ext cx="699"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186" name="Freeform 165"/>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187" name="Group 166"/>
            <p:cNvGrpSpPr/>
            <p:nvPr/>
          </p:nvGrpSpPr>
          <p:grpSpPr bwMode="auto">
            <a:xfrm>
              <a:off x="4739" y="1327"/>
              <a:ext cx="582" cy="139"/>
              <a:chOff x="614" y="2568"/>
              <a:chExt cx="725" cy="139"/>
            </a:xfrm>
          </p:grpSpPr>
          <p:sp>
            <p:nvSpPr>
              <p:cNvPr id="199" name="AutoShape 167"/>
              <p:cNvSpPr>
                <a:spLocks noChangeArrowheads="1"/>
              </p:cNvSpPr>
              <p:nvPr/>
            </p:nvSpPr>
            <p:spPr bwMode="auto">
              <a:xfrm>
                <a:off x="614" y="2566"/>
                <a:ext cx="723" cy="140"/>
              </a:xfrm>
              <a:prstGeom prst="roundRect">
                <a:avLst>
                  <a:gd name="adj" fmla="val 50000"/>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200" name="AutoShape 168"/>
              <p:cNvSpPr>
                <a:spLocks noChangeArrowheads="1"/>
              </p:cNvSpPr>
              <p:nvPr/>
            </p:nvSpPr>
            <p:spPr bwMode="auto">
              <a:xfrm>
                <a:off x="630" y="2585"/>
                <a:ext cx="691" cy="10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188" name="Rectangle 169"/>
            <p:cNvSpPr>
              <a:spLocks noChangeArrowheads="1"/>
            </p:cNvSpPr>
            <p:nvPr/>
          </p:nvSpPr>
          <p:spPr bwMode="auto">
            <a:xfrm>
              <a:off x="5250" y="429"/>
              <a:ext cx="69" cy="2286"/>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89" name="Freeform 170"/>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90" name="Freeform 171"/>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91" name="Oval 172"/>
            <p:cNvSpPr>
              <a:spLocks noChangeArrowheads="1"/>
            </p:cNvSpPr>
            <p:nvPr/>
          </p:nvSpPr>
          <p:spPr bwMode="auto">
            <a:xfrm>
              <a:off x="5515" y="2612"/>
              <a:ext cx="50" cy="98"/>
            </a:xfrm>
            <a:prstGeom prst="ellipse">
              <a:avLst/>
            </a:prstGeom>
            <a:solidFill>
              <a:srgbClr val="333333"/>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92" name="Freeform 173"/>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93" name="AutoShape 174"/>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94" name="AutoShape 175"/>
            <p:cNvSpPr>
              <a:spLocks noChangeArrowheads="1"/>
            </p:cNvSpPr>
            <p:nvPr/>
          </p:nvSpPr>
          <p:spPr bwMode="auto">
            <a:xfrm>
              <a:off x="4203" y="2709"/>
              <a:ext cx="1072" cy="85"/>
            </a:xfrm>
            <a:prstGeom prst="roundRect">
              <a:avLst>
                <a:gd name="adj" fmla="val 50000"/>
              </a:avLst>
            </a:prstGeom>
            <a:gradFill rotWithShape="1">
              <a:gsLst>
                <a:gs pos="0">
                  <a:srgbClr val="000000"/>
                </a:gs>
                <a:gs pos="100000">
                  <a:srgbClr val="808080"/>
                </a:gs>
              </a:gsLst>
              <a:lin ang="0" scaled="1"/>
            </a:gradFill>
            <a:ln w="9525">
              <a:solidFill>
                <a:srgbClr val="000000"/>
              </a:solidFill>
              <a:rou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95" name="Oval 176"/>
            <p:cNvSpPr>
              <a:spLocks noChangeArrowheads="1"/>
            </p:cNvSpPr>
            <p:nvPr/>
          </p:nvSpPr>
          <p:spPr bwMode="auto">
            <a:xfrm>
              <a:off x="4310" y="2386"/>
              <a:ext cx="158" cy="140"/>
            </a:xfrm>
            <a:prstGeom prst="ellipse">
              <a:avLst/>
            </a:prstGeom>
            <a:solidFill>
              <a:srgbClr val="33CC33"/>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96" name="Oval 177"/>
            <p:cNvSpPr>
              <a:spLocks noChangeArrowheads="1"/>
            </p:cNvSpPr>
            <p:nvPr/>
          </p:nvSpPr>
          <p:spPr bwMode="auto">
            <a:xfrm>
              <a:off x="4487" y="2386"/>
              <a:ext cx="158" cy="140"/>
            </a:xfrm>
            <a:prstGeom prst="ellipse">
              <a:avLst/>
            </a:prstGeom>
            <a:solidFill>
              <a:srgbClr val="FF0000"/>
            </a:solidFill>
            <a:ln>
              <a:noFill/>
            </a:ln>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endParaRPr>
            </a:p>
          </p:txBody>
        </p:sp>
        <p:sp>
          <p:nvSpPr>
            <p:cNvPr id="197" name="Oval 178"/>
            <p:cNvSpPr>
              <a:spLocks noChangeArrowheads="1"/>
            </p:cNvSpPr>
            <p:nvPr/>
          </p:nvSpPr>
          <p:spPr bwMode="auto">
            <a:xfrm>
              <a:off x="4663" y="2380"/>
              <a:ext cx="158" cy="140"/>
            </a:xfrm>
            <a:prstGeom prst="ellipse">
              <a:avLst/>
            </a:prstGeom>
            <a:solidFill>
              <a:srgbClr val="33CC33"/>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98" name="Rectangle 179"/>
            <p:cNvSpPr>
              <a:spLocks noChangeArrowheads="1"/>
            </p:cNvSpPr>
            <p:nvPr/>
          </p:nvSpPr>
          <p:spPr bwMode="auto">
            <a:xfrm>
              <a:off x="5061" y="1837"/>
              <a:ext cx="88" cy="756"/>
            </a:xfrm>
            <a:prstGeom prst="rect">
              <a:avLst/>
            </a:prstGeom>
            <a:solidFill>
              <a:srgbClr val="292929"/>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7" name="Group 6"/>
          <p:cNvGrpSpPr/>
          <p:nvPr/>
        </p:nvGrpSpPr>
        <p:grpSpPr>
          <a:xfrm>
            <a:off x="3296995" y="1975291"/>
            <a:ext cx="383381" cy="365469"/>
            <a:chOff x="4568161" y="1475417"/>
            <a:chExt cx="511175" cy="487292"/>
          </a:xfrm>
        </p:grpSpPr>
        <p:grpSp>
          <p:nvGrpSpPr>
            <p:cNvPr id="719" name="Group 53"/>
            <p:cNvGrpSpPr/>
            <p:nvPr/>
          </p:nvGrpSpPr>
          <p:grpSpPr bwMode="auto">
            <a:xfrm>
              <a:off x="4568161" y="1500816"/>
              <a:ext cx="511175" cy="274638"/>
              <a:chOff x="844" y="3337"/>
              <a:chExt cx="322" cy="173"/>
            </a:xfrm>
          </p:grpSpPr>
          <p:sp>
            <p:nvSpPr>
              <p:cNvPr id="720" name="Rectangle 54"/>
              <p:cNvSpPr>
                <a:spLocks noChangeArrowheads="1"/>
              </p:cNvSpPr>
              <p:nvPr/>
            </p:nvSpPr>
            <p:spPr bwMode="auto">
              <a:xfrm>
                <a:off x="889" y="3370"/>
                <a:ext cx="245" cy="86"/>
              </a:xfrm>
              <a:prstGeom prst="rect">
                <a:avLst/>
              </a:prstGeom>
              <a:solidFill>
                <a:srgbClr val="FF0000"/>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21" name="Text Box 55"/>
              <p:cNvSpPr txBox="1">
                <a:spLocks noChangeArrowheads="1"/>
              </p:cNvSpPr>
              <p:nvPr/>
            </p:nvSpPr>
            <p:spPr bwMode="auto">
              <a:xfrm>
                <a:off x="844" y="3337"/>
                <a:ext cx="322"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rPr>
                  <a:t>DNS</a:t>
                </a:r>
                <a:endPar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endParaRPr>
              </a:p>
            </p:txBody>
          </p:sp>
        </p:grpSp>
        <p:sp>
          <p:nvSpPr>
            <p:cNvPr id="722" name="AutoShape 88"/>
            <p:cNvSpPr>
              <a:spLocks noChangeArrowheads="1"/>
            </p:cNvSpPr>
            <p:nvPr/>
          </p:nvSpPr>
          <p:spPr bwMode="auto">
            <a:xfrm>
              <a:off x="4627915" y="1475417"/>
              <a:ext cx="381000" cy="487292"/>
            </a:xfrm>
            <a:prstGeom prst="downArrow">
              <a:avLst>
                <a:gd name="adj1" fmla="val 54167"/>
                <a:gd name="adj2" fmla="val 49170"/>
              </a:avLst>
            </a:prstGeom>
            <a:gradFill rotWithShape="1">
              <a:gsLst>
                <a:gs pos="0">
                  <a:srgbClr val="FF0000">
                    <a:alpha val="25000"/>
                  </a:srgbClr>
                </a:gs>
                <a:gs pos="100000">
                  <a:srgbClr val="FF0000">
                    <a:alpha val="25000"/>
                  </a:srgbClr>
                </a:gs>
              </a:gsLst>
              <a:lin ang="5400000" scaled="1"/>
            </a:gradFill>
            <a:ln>
              <a:noFill/>
            </a:ln>
            <a:effectLst/>
          </p:spPr>
          <p:txBody>
            <a:bodyPr wrap="none" anchor="ctr"/>
            <a:lstStyle/>
            <a:p>
              <a:pPr eaLnBrk="0" fontAlgn="base" hangingPunct="0">
                <a:spcBef>
                  <a:spcPct val="0"/>
                </a:spcBef>
                <a:spcAft>
                  <a:spcPct val="0"/>
                </a:spcAft>
                <a:defRPr/>
              </a:pPr>
              <a:endParaRPr lang="en-US" sz="1800" dirty="0">
                <a:solidFill>
                  <a:srgbClr val="000000"/>
                </a:solidFill>
                <a:latin typeface="Arial" panose="020B0604020202020204" pitchFamily="34" charset="0"/>
                <a:ea typeface="MS PGothic" panose="020B0600070205080204" pitchFamily="34" charset="-128"/>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77"/>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27"/>
                                        </p:tgtEl>
                                        <p:attrNameLst>
                                          <p:attrName>style.visibility</p:attrName>
                                        </p:attrNameLst>
                                      </p:cBhvr>
                                      <p:to>
                                        <p:strVal val="visible"/>
                                      </p:to>
                                    </p:set>
                                  </p:childTnLst>
                                </p:cTn>
                              </p:par>
                            </p:childTnLst>
                          </p:cTn>
                        </p:par>
                        <p:par>
                          <p:cTn id="10" fill="hold">
                            <p:stCondLst>
                              <p:cond delay="0"/>
                            </p:stCondLst>
                            <p:childTnLst>
                              <p:par>
                                <p:cTn id="11" presetID="0" presetClass="path" presetSubtype="0" accel="50000" decel="50000" fill="hold" nodeType="afterEffect">
                                  <p:stCondLst>
                                    <p:cond delay="0"/>
                                  </p:stCondLst>
                                  <p:childTnLst>
                                    <p:animMotion origin="layout" path="M 4.375E-6 -2.96296E-6 L 0.30208 0.00047 C 0.26822 0.07408 0.22513 0.17477 0.19544 0.24746 " pathEditMode="relative" rAng="0" ptsTypes="AAA">
                                      <p:cBhvr>
                                        <p:cTn id="12" dur="2000" fill="hold"/>
                                        <p:tgtEl>
                                          <p:spTgt spid="627"/>
                                        </p:tgtEl>
                                        <p:attrNameLst>
                                          <p:attrName>ppt_x</p:attrName>
                                          <p:attrName>ppt_y</p:attrName>
                                        </p:attrNameLst>
                                      </p:cBhvr>
                                      <p:rCtr x="15104" y="12361"/>
                                    </p:animMotion>
                                  </p:childTnLst>
                                </p:cTn>
                              </p:par>
                              <p:par>
                                <p:cTn id="13" presetID="9" presetClass="entr" presetSubtype="0" fill="hold" grpId="0" nodeType="withEffect">
                                  <p:stCondLst>
                                    <p:cond delay="0"/>
                                  </p:stCondLst>
                                  <p:childTnLst>
                                    <p:set>
                                      <p:cBhvr>
                                        <p:cTn id="14" dur="1" fill="hold">
                                          <p:stCondLst>
                                            <p:cond delay="0"/>
                                          </p:stCondLst>
                                        </p:cTn>
                                        <p:tgtEl>
                                          <p:spTgt spid="643"/>
                                        </p:tgtEl>
                                        <p:attrNameLst>
                                          <p:attrName>style.visibility</p:attrName>
                                        </p:attrNameLst>
                                      </p:cBhvr>
                                      <p:to>
                                        <p:strVal val="visible"/>
                                      </p:to>
                                    </p:set>
                                    <p:animEffect transition="in" filter="dissolve">
                                      <p:cBhvr>
                                        <p:cTn id="15" dur="1000"/>
                                        <p:tgtEl>
                                          <p:spTgt spid="643"/>
                                        </p:tgtEl>
                                      </p:cBhvr>
                                    </p:animEffect>
                                  </p:childTnLst>
                                </p:cTn>
                              </p:par>
                            </p:childTnLst>
                          </p:cTn>
                        </p:par>
                      </p:childTnLst>
                    </p:cTn>
                  </p:par>
                  <p:par>
                    <p:cTn id="16" fill="hold">
                      <p:stCondLst>
                        <p:cond delay="indefinite"/>
                      </p:stCondLst>
                      <p:childTnLst>
                        <p:par>
                          <p:cTn id="17" fill="hold">
                            <p:stCondLst>
                              <p:cond delay="0"/>
                            </p:stCondLst>
                            <p:childTnLst>
                              <p:par>
                                <p:cTn id="18" presetID="0" presetClass="path" presetSubtype="0" accel="50000" decel="50000" fill="hold" nodeType="clickEffect">
                                  <p:stCondLst>
                                    <p:cond delay="0"/>
                                  </p:stCondLst>
                                  <p:childTnLst>
                                    <p:animMotion origin="layout" path="M 0.19544 0.24746 C 0.22916 0.21204 0.2526 0.20463 0.31184 0.16389 C 0.37122 0.12315 0.45169 0.08102 0.50768 0.0206 C 0.48984 0.02084 0.39205 0.01922 0.37057 0.02037 " pathEditMode="relative" rAng="0" ptsTypes="AAAA">
                                      <p:cBhvr>
                                        <p:cTn id="19" dur="2000" fill="hold"/>
                                        <p:tgtEl>
                                          <p:spTgt spid="627"/>
                                        </p:tgtEl>
                                        <p:attrNameLst>
                                          <p:attrName>ppt_x</p:attrName>
                                          <p:attrName>ppt_y</p:attrName>
                                        </p:attrNameLst>
                                      </p:cBhvr>
                                      <p:rCtr x="15612" y="-11366"/>
                                    </p:animMotion>
                                  </p:childTnLst>
                                </p:cTn>
                              </p:par>
                              <p:par>
                                <p:cTn id="20" presetID="22" presetClass="entr" presetSubtype="2" fill="hold" nodeType="withEffect">
                                  <p:stCondLst>
                                    <p:cond delay="0"/>
                                  </p:stCondLst>
                                  <p:childTnLst>
                                    <p:set>
                                      <p:cBhvr>
                                        <p:cTn id="21" dur="1" fill="hold">
                                          <p:stCondLst>
                                            <p:cond delay="0"/>
                                          </p:stCondLst>
                                        </p:cTn>
                                        <p:tgtEl>
                                          <p:spTgt spid="674"/>
                                        </p:tgtEl>
                                        <p:attrNameLst>
                                          <p:attrName>style.visibility</p:attrName>
                                        </p:attrNameLst>
                                      </p:cBhvr>
                                      <p:to>
                                        <p:strVal val="visible"/>
                                      </p:to>
                                    </p:set>
                                    <p:animEffect transition="in" filter="wipe(right)">
                                      <p:cBhvr>
                                        <p:cTn id="22" dur="500"/>
                                        <p:tgtEl>
                                          <p:spTgt spid="674"/>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44"/>
                                        </p:tgtEl>
                                        <p:attrNameLst>
                                          <p:attrName>style.visibility</p:attrName>
                                        </p:attrNameLst>
                                      </p:cBhvr>
                                      <p:to>
                                        <p:strVal val="visible"/>
                                      </p:to>
                                    </p:set>
                                    <p:animEffect transition="in" filter="dissolve">
                                      <p:cBhvr>
                                        <p:cTn id="25" dur="1000"/>
                                        <p:tgtEl>
                                          <p:spTgt spid="644"/>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0"/>
                                          </p:stCondLst>
                                        </p:cTn>
                                        <p:tgtEl>
                                          <p:spTgt spid="627"/>
                                        </p:tgtEl>
                                        <p:attrNameLst>
                                          <p:attrName>style.visibility</p:attrName>
                                        </p:attrNameLst>
                                      </p:cBhvr>
                                      <p:to>
                                        <p:strVal val="hidden"/>
                                      </p:to>
                                    </p:set>
                                  </p:childTnLst>
                                </p:cTn>
                              </p:par>
                            </p:childTnLst>
                          </p:cTn>
                        </p:par>
                        <p:par>
                          <p:cTn id="30" fill="hold">
                            <p:stCondLst>
                              <p:cond delay="0"/>
                            </p:stCondLst>
                            <p:childTnLst>
                              <p:par>
                                <p:cTn id="31" presetID="22" presetClass="entr" presetSubtype="4" fill="hold" nodeType="afterEffect">
                                  <p:stCondLst>
                                    <p:cond delay="0"/>
                                  </p:stCondLst>
                                  <p:childTnLst>
                                    <p:set>
                                      <p:cBhvr>
                                        <p:cTn id="32" dur="1" fill="hold">
                                          <p:stCondLst>
                                            <p:cond delay="0"/>
                                          </p:stCondLst>
                                        </p:cTn>
                                        <p:tgtEl>
                                          <p:spTgt spid="683"/>
                                        </p:tgtEl>
                                        <p:attrNameLst>
                                          <p:attrName>style.visibility</p:attrName>
                                        </p:attrNameLst>
                                      </p:cBhvr>
                                      <p:to>
                                        <p:strVal val="visible"/>
                                      </p:to>
                                    </p:set>
                                    <p:animEffect transition="in" filter="wipe(down)">
                                      <p:cBhvr>
                                        <p:cTn id="33" dur="1000"/>
                                        <p:tgtEl>
                                          <p:spTgt spid="683"/>
                                        </p:tgtEl>
                                      </p:cBhvr>
                                    </p:animEffect>
                                  </p:childTnLst>
                                </p:cTn>
                              </p:par>
                              <p:par>
                                <p:cTn id="34" presetID="9" presetClass="entr" presetSubtype="0" fill="hold" nodeType="withEffect">
                                  <p:stCondLst>
                                    <p:cond delay="0"/>
                                  </p:stCondLst>
                                  <p:childTnLst>
                                    <p:set>
                                      <p:cBhvr>
                                        <p:cTn id="35" dur="1" fill="hold">
                                          <p:stCondLst>
                                            <p:cond delay="0"/>
                                          </p:stCondLst>
                                        </p:cTn>
                                        <p:tgtEl>
                                          <p:spTgt spid="645">
                                            <p:txEl>
                                              <p:pRg st="0" end="0"/>
                                            </p:txEl>
                                          </p:spTgt>
                                        </p:tgtEl>
                                        <p:attrNameLst>
                                          <p:attrName>style.visibility</p:attrName>
                                        </p:attrNameLst>
                                      </p:cBhvr>
                                      <p:to>
                                        <p:strVal val="visible"/>
                                      </p:to>
                                    </p:set>
                                    <p:animEffect transition="in" filter="dissolve">
                                      <p:cBhvr>
                                        <p:cTn id="36" dur="1000"/>
                                        <p:tgtEl>
                                          <p:spTgt spid="645">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645">
                                            <p:txEl>
                                              <p:pRg st="1" end="1"/>
                                            </p:txEl>
                                          </p:spTgt>
                                        </p:tgtEl>
                                        <p:attrNameLst>
                                          <p:attrName>style.visibility</p:attrName>
                                        </p:attrNameLst>
                                      </p:cBhvr>
                                      <p:to>
                                        <p:strVal val="visible"/>
                                      </p:to>
                                    </p:set>
                                    <p:animEffect transition="in" filter="dissolve">
                                      <p:cBhvr>
                                        <p:cTn id="41" dur="1000"/>
                                        <p:tgtEl>
                                          <p:spTgt spid="645">
                                            <p:txEl>
                                              <p:pRg st="1" end="1"/>
                                            </p:txEl>
                                          </p:spTgt>
                                        </p:tgtEl>
                                      </p:cBhvr>
                                    </p:animEffect>
                                  </p:childTnLst>
                                </p:cTn>
                              </p:par>
                              <p:par>
                                <p:cTn id="42" presetID="22" presetClass="entr" presetSubtype="1" fill="hold"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up)">
                                      <p:cBhvr>
                                        <p:cTn id="4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3" grpId="0" bldLvl="0" animBg="1"/>
      <p:bldP spid="644"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8480" y="1085177"/>
            <a:ext cx="8249771" cy="670967"/>
          </a:xfrm>
        </p:spPr>
        <p:txBody>
          <a:bodyPr>
            <a:noAutofit/>
          </a:bodyPr>
          <a:lstStyle/>
          <a:p>
            <a:r>
              <a:rPr lang="en-US" b="0" dirty="0">
                <a:latin typeface="+mn-lt"/>
              </a:rPr>
              <a:t>A day in the life…TCP connection carrying HTTP</a:t>
            </a:r>
            <a:endParaRPr lang="en-US" sz="2400" b="0" dirty="0">
              <a:latin typeface="+mn-lt"/>
            </a:endParaRPr>
          </a:p>
        </p:txBody>
      </p:sp>
      <p:sp>
        <p:nvSpPr>
          <p:cNvPr id="295" name="Freeform 3"/>
          <p:cNvSpPr/>
          <p:nvPr/>
        </p:nvSpPr>
        <p:spPr bwMode="auto">
          <a:xfrm>
            <a:off x="518903" y="2265969"/>
            <a:ext cx="2665809" cy="2065735"/>
          </a:xfrm>
          <a:custGeom>
            <a:avLst/>
            <a:gdLst>
              <a:gd name="T0" fmla="*/ 2147483647 w 2406"/>
              <a:gd name="T1" fmla="*/ 2147483647 h 958"/>
              <a:gd name="T2" fmla="*/ 2147483647 w 2406"/>
              <a:gd name="T3" fmla="*/ 2147483647 h 958"/>
              <a:gd name="T4" fmla="*/ 2147483647 w 2406"/>
              <a:gd name="T5" fmla="*/ 2147483647 h 958"/>
              <a:gd name="T6" fmla="*/ 2147483647 w 2406"/>
              <a:gd name="T7" fmla="*/ 2147483647 h 958"/>
              <a:gd name="T8" fmla="*/ 2147483647 w 2406"/>
              <a:gd name="T9" fmla="*/ 2147483647 h 958"/>
              <a:gd name="T10" fmla="*/ 2147483647 w 2406"/>
              <a:gd name="T11" fmla="*/ 2147483647 h 958"/>
              <a:gd name="T12" fmla="*/ 2147483647 w 2406"/>
              <a:gd name="T13" fmla="*/ 2147483647 h 958"/>
              <a:gd name="T14" fmla="*/ 2147483647 w 2406"/>
              <a:gd name="T15" fmla="*/ 2147483647 h 958"/>
              <a:gd name="T16" fmla="*/ 2147483647 w 2406"/>
              <a:gd name="T17" fmla="*/ 2147483647 h 958"/>
              <a:gd name="T18" fmla="*/ 2147483647 w 2406"/>
              <a:gd name="T19" fmla="*/ 2147483647 h 958"/>
              <a:gd name="T20" fmla="*/ 2147483647 w 2406"/>
              <a:gd name="T21" fmla="*/ 2147483647 h 958"/>
              <a:gd name="T22" fmla="*/ 2147483647 w 2406"/>
              <a:gd name="T23" fmla="*/ 2147483647 h 958"/>
              <a:gd name="T24" fmla="*/ 2147483647 w 2406"/>
              <a:gd name="T25" fmla="*/ 2147483647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9CE0FA"/>
          </a:solidFill>
          <a:ln>
            <a:noFill/>
          </a:ln>
        </p:spPr>
        <p:txBody>
          <a:bodyPr wrap="none" anchor="ct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327" name="Line 36"/>
          <p:cNvSpPr>
            <a:spLocks noChangeShapeType="1"/>
          </p:cNvSpPr>
          <p:nvPr/>
        </p:nvSpPr>
        <p:spPr bwMode="auto">
          <a:xfrm flipV="1">
            <a:off x="2770374" y="3069641"/>
            <a:ext cx="116681" cy="107156"/>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328" name="Line 43"/>
          <p:cNvSpPr>
            <a:spLocks noChangeShapeType="1"/>
          </p:cNvSpPr>
          <p:nvPr/>
        </p:nvSpPr>
        <p:spPr bwMode="auto">
          <a:xfrm flipV="1">
            <a:off x="1938128" y="3199419"/>
            <a:ext cx="521494" cy="0"/>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329" name="Line 44"/>
          <p:cNvSpPr>
            <a:spLocks noChangeShapeType="1"/>
          </p:cNvSpPr>
          <p:nvPr/>
        </p:nvSpPr>
        <p:spPr bwMode="auto">
          <a:xfrm flipV="1">
            <a:off x="2882293" y="2962485"/>
            <a:ext cx="103585" cy="107156"/>
          </a:xfrm>
          <a:prstGeom prst="line">
            <a:avLst/>
          </a:prstGeom>
          <a:noFill/>
          <a:ln w="9525">
            <a:solidFill>
              <a:srgbClr val="000000"/>
            </a:solidFill>
            <a:prstDash val="dash"/>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330" name="Line 48"/>
          <p:cNvSpPr>
            <a:spLocks noChangeShapeType="1"/>
          </p:cNvSpPr>
          <p:nvPr/>
        </p:nvSpPr>
        <p:spPr bwMode="auto">
          <a:xfrm flipV="1">
            <a:off x="2398899" y="3363725"/>
            <a:ext cx="384572" cy="459581"/>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grpSp>
        <p:nvGrpSpPr>
          <p:cNvPr id="581" name="Group 580"/>
          <p:cNvGrpSpPr/>
          <p:nvPr/>
        </p:nvGrpSpPr>
        <p:grpSpPr>
          <a:xfrm>
            <a:off x="2315562" y="3081329"/>
            <a:ext cx="720110" cy="327501"/>
            <a:chOff x="3668110" y="2448910"/>
            <a:chExt cx="3794234" cy="2165130"/>
          </a:xfrm>
        </p:grpSpPr>
        <p:sp>
          <p:nvSpPr>
            <p:cNvPr id="582" name="Rectangle 581"/>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3" name="Freeform 582"/>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584" name="Group 583"/>
            <p:cNvGrpSpPr/>
            <p:nvPr/>
          </p:nvGrpSpPr>
          <p:grpSpPr>
            <a:xfrm>
              <a:off x="3941378" y="2603243"/>
              <a:ext cx="3202061" cy="1066110"/>
              <a:chOff x="7939341" y="3037317"/>
              <a:chExt cx="897649" cy="353919"/>
            </a:xfrm>
          </p:grpSpPr>
          <p:sp>
            <p:nvSpPr>
              <p:cNvPr id="585" name="Freeform 584"/>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6" name="Freeform 585"/>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7" name="Freeform 586"/>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8" name="Freeform 587"/>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638" name="Rectangle 37"/>
          <p:cNvSpPr>
            <a:spLocks noChangeArrowheads="1"/>
          </p:cNvSpPr>
          <p:nvPr/>
        </p:nvSpPr>
        <p:spPr bwMode="auto">
          <a:xfrm rot="5400000">
            <a:off x="1986211" y="3109695"/>
            <a:ext cx="100626" cy="19169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endParaRPr>
          </a:p>
        </p:txBody>
      </p:sp>
      <p:sp>
        <p:nvSpPr>
          <p:cNvPr id="639" name="Rectangle 37"/>
          <p:cNvSpPr>
            <a:spLocks noChangeArrowheads="1"/>
          </p:cNvSpPr>
          <p:nvPr/>
        </p:nvSpPr>
        <p:spPr bwMode="auto">
          <a:xfrm rot="5400000">
            <a:off x="2641923" y="3989493"/>
            <a:ext cx="105596" cy="134906"/>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endParaRPr>
          </a:p>
        </p:txBody>
      </p:sp>
      <p:sp>
        <p:nvSpPr>
          <p:cNvPr id="672" name="Rectangle 37"/>
          <p:cNvSpPr>
            <a:spLocks noChangeArrowheads="1"/>
          </p:cNvSpPr>
          <p:nvPr/>
        </p:nvSpPr>
        <p:spPr bwMode="auto">
          <a:xfrm rot="2603620">
            <a:off x="2342306" y="3768486"/>
            <a:ext cx="105596" cy="176645"/>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endParaRPr>
          </a:p>
        </p:txBody>
      </p:sp>
      <p:grpSp>
        <p:nvGrpSpPr>
          <p:cNvPr id="589" name="Group 588"/>
          <p:cNvGrpSpPr/>
          <p:nvPr/>
        </p:nvGrpSpPr>
        <p:grpSpPr>
          <a:xfrm>
            <a:off x="1985270" y="3872154"/>
            <a:ext cx="640374" cy="354342"/>
            <a:chOff x="7493876" y="2774731"/>
            <a:chExt cx="1481958" cy="894622"/>
          </a:xfrm>
        </p:grpSpPr>
        <p:sp>
          <p:nvSpPr>
            <p:cNvPr id="590" name="Freeform 589"/>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91" name="Oval 590"/>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92" name="Group 591"/>
            <p:cNvGrpSpPr/>
            <p:nvPr/>
          </p:nvGrpSpPr>
          <p:grpSpPr>
            <a:xfrm>
              <a:off x="7713663" y="2848339"/>
              <a:ext cx="1042107" cy="425543"/>
              <a:chOff x="7786941" y="2884917"/>
              <a:chExt cx="897649" cy="353919"/>
            </a:xfrm>
          </p:grpSpPr>
          <p:sp>
            <p:nvSpPr>
              <p:cNvPr id="593" name="Freeform 592"/>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4" name="Freeform 593"/>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5" name="Freeform 594"/>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6" name="Freeform 595"/>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767" name="Group 248"/>
          <p:cNvGrpSpPr/>
          <p:nvPr/>
        </p:nvGrpSpPr>
        <p:grpSpPr bwMode="auto">
          <a:xfrm>
            <a:off x="1954517" y="3751028"/>
            <a:ext cx="269081" cy="467916"/>
            <a:chOff x="4140" y="429"/>
            <a:chExt cx="1425" cy="2396"/>
          </a:xfrm>
        </p:grpSpPr>
        <p:sp>
          <p:nvSpPr>
            <p:cNvPr id="768" name="Freeform 148"/>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69" name="Rectangle 149"/>
            <p:cNvSpPr>
              <a:spLocks noChangeArrowheads="1"/>
            </p:cNvSpPr>
            <p:nvPr/>
          </p:nvSpPr>
          <p:spPr bwMode="auto">
            <a:xfrm>
              <a:off x="4203" y="429"/>
              <a:ext cx="1053" cy="2286"/>
            </a:xfrm>
            <a:prstGeom prst="rect">
              <a:avLst/>
            </a:prstGeom>
            <a:gradFill rotWithShape="1">
              <a:gsLst>
                <a:gs pos="0">
                  <a:srgbClr val="292929"/>
                </a:gs>
                <a:gs pos="100000">
                  <a:srgbClr val="808080"/>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70" name="Freeform 150"/>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71" name="Freeform 151"/>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72" name="Rectangle 152"/>
            <p:cNvSpPr>
              <a:spLocks noChangeArrowheads="1"/>
            </p:cNvSpPr>
            <p:nvPr/>
          </p:nvSpPr>
          <p:spPr bwMode="auto">
            <a:xfrm>
              <a:off x="4209" y="691"/>
              <a:ext cx="599" cy="49"/>
            </a:xfrm>
            <a:prstGeom prst="rect">
              <a:avLst/>
            </a:prstGeom>
            <a:solidFill>
              <a:srgbClr val="000000"/>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773" name="Group 153"/>
            <p:cNvGrpSpPr/>
            <p:nvPr/>
          </p:nvGrpSpPr>
          <p:grpSpPr bwMode="auto">
            <a:xfrm>
              <a:off x="4749" y="668"/>
              <a:ext cx="581" cy="145"/>
              <a:chOff x="614" y="2568"/>
              <a:chExt cx="725" cy="139"/>
            </a:xfrm>
          </p:grpSpPr>
          <p:sp>
            <p:nvSpPr>
              <p:cNvPr id="798" name="AutoShape 154"/>
              <p:cNvSpPr>
                <a:spLocks noChangeArrowheads="1"/>
              </p:cNvSpPr>
              <p:nvPr/>
            </p:nvSpPr>
            <p:spPr bwMode="auto">
              <a:xfrm>
                <a:off x="617" y="2567"/>
                <a:ext cx="724" cy="140"/>
              </a:xfrm>
              <a:prstGeom prst="roundRect">
                <a:avLst>
                  <a:gd name="adj" fmla="val 50000"/>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99" name="AutoShape 155"/>
              <p:cNvSpPr>
                <a:spLocks noChangeArrowheads="1"/>
              </p:cNvSpPr>
              <p:nvPr/>
            </p:nvSpPr>
            <p:spPr bwMode="auto">
              <a:xfrm>
                <a:off x="633" y="2584"/>
                <a:ext cx="692"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774" name="Rectangle 156"/>
            <p:cNvSpPr>
              <a:spLocks noChangeArrowheads="1"/>
            </p:cNvSpPr>
            <p:nvPr/>
          </p:nvSpPr>
          <p:spPr bwMode="auto">
            <a:xfrm>
              <a:off x="4222" y="1020"/>
              <a:ext cx="599" cy="43"/>
            </a:xfrm>
            <a:prstGeom prst="rect">
              <a:avLst/>
            </a:prstGeom>
            <a:solidFill>
              <a:srgbClr val="000000"/>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775" name="Group 157"/>
            <p:cNvGrpSpPr/>
            <p:nvPr/>
          </p:nvGrpSpPr>
          <p:grpSpPr bwMode="auto">
            <a:xfrm>
              <a:off x="4747" y="994"/>
              <a:ext cx="581" cy="134"/>
              <a:chOff x="614" y="2568"/>
              <a:chExt cx="725" cy="139"/>
            </a:xfrm>
          </p:grpSpPr>
          <p:sp>
            <p:nvSpPr>
              <p:cNvPr id="796" name="AutoShape 158"/>
              <p:cNvSpPr>
                <a:spLocks noChangeArrowheads="1"/>
              </p:cNvSpPr>
              <p:nvPr/>
            </p:nvSpPr>
            <p:spPr bwMode="auto">
              <a:xfrm>
                <a:off x="612" y="2570"/>
                <a:ext cx="724" cy="139"/>
              </a:xfrm>
              <a:prstGeom prst="roundRect">
                <a:avLst>
                  <a:gd name="adj" fmla="val 50000"/>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97" name="AutoShape 159"/>
              <p:cNvSpPr>
                <a:spLocks noChangeArrowheads="1"/>
              </p:cNvSpPr>
              <p:nvPr/>
            </p:nvSpPr>
            <p:spPr bwMode="auto">
              <a:xfrm>
                <a:off x="628" y="2589"/>
                <a:ext cx="692"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776" name="Rectangle 160"/>
            <p:cNvSpPr>
              <a:spLocks noChangeArrowheads="1"/>
            </p:cNvSpPr>
            <p:nvPr/>
          </p:nvSpPr>
          <p:spPr bwMode="auto">
            <a:xfrm>
              <a:off x="4216" y="1356"/>
              <a:ext cx="599" cy="49"/>
            </a:xfrm>
            <a:prstGeom prst="rect">
              <a:avLst/>
            </a:prstGeom>
            <a:solidFill>
              <a:srgbClr val="000000"/>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77" name="Rectangle 161"/>
            <p:cNvSpPr>
              <a:spLocks noChangeArrowheads="1"/>
            </p:cNvSpPr>
            <p:nvPr/>
          </p:nvSpPr>
          <p:spPr bwMode="auto">
            <a:xfrm>
              <a:off x="4228" y="1654"/>
              <a:ext cx="593" cy="49"/>
            </a:xfrm>
            <a:prstGeom prst="rect">
              <a:avLst/>
            </a:prstGeom>
            <a:solidFill>
              <a:srgbClr val="000000"/>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778" name="Group 162"/>
            <p:cNvGrpSpPr/>
            <p:nvPr/>
          </p:nvGrpSpPr>
          <p:grpSpPr bwMode="auto">
            <a:xfrm>
              <a:off x="4735" y="1627"/>
              <a:ext cx="582" cy="151"/>
              <a:chOff x="614" y="2568"/>
              <a:chExt cx="725" cy="139"/>
            </a:xfrm>
          </p:grpSpPr>
          <p:sp>
            <p:nvSpPr>
              <p:cNvPr id="794" name="AutoShape 163"/>
              <p:cNvSpPr>
                <a:spLocks noChangeArrowheads="1"/>
              </p:cNvSpPr>
              <p:nvPr/>
            </p:nvSpPr>
            <p:spPr bwMode="auto">
              <a:xfrm>
                <a:off x="611" y="2576"/>
                <a:ext cx="730" cy="129"/>
              </a:xfrm>
              <a:prstGeom prst="roundRect">
                <a:avLst>
                  <a:gd name="adj" fmla="val 50000"/>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95" name="AutoShape 164"/>
              <p:cNvSpPr>
                <a:spLocks noChangeArrowheads="1"/>
              </p:cNvSpPr>
              <p:nvPr/>
            </p:nvSpPr>
            <p:spPr bwMode="auto">
              <a:xfrm>
                <a:off x="627" y="2588"/>
                <a:ext cx="699"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779" name="Freeform 165"/>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780" name="Group 166"/>
            <p:cNvGrpSpPr/>
            <p:nvPr/>
          </p:nvGrpSpPr>
          <p:grpSpPr bwMode="auto">
            <a:xfrm>
              <a:off x="4739" y="1327"/>
              <a:ext cx="582" cy="139"/>
              <a:chOff x="614" y="2568"/>
              <a:chExt cx="725" cy="139"/>
            </a:xfrm>
          </p:grpSpPr>
          <p:sp>
            <p:nvSpPr>
              <p:cNvPr id="792" name="AutoShape 167"/>
              <p:cNvSpPr>
                <a:spLocks noChangeArrowheads="1"/>
              </p:cNvSpPr>
              <p:nvPr/>
            </p:nvSpPr>
            <p:spPr bwMode="auto">
              <a:xfrm>
                <a:off x="614" y="2566"/>
                <a:ext cx="723" cy="140"/>
              </a:xfrm>
              <a:prstGeom prst="roundRect">
                <a:avLst>
                  <a:gd name="adj" fmla="val 50000"/>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93" name="AutoShape 168"/>
              <p:cNvSpPr>
                <a:spLocks noChangeArrowheads="1"/>
              </p:cNvSpPr>
              <p:nvPr/>
            </p:nvSpPr>
            <p:spPr bwMode="auto">
              <a:xfrm>
                <a:off x="630" y="2585"/>
                <a:ext cx="691" cy="10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781" name="Rectangle 169"/>
            <p:cNvSpPr>
              <a:spLocks noChangeArrowheads="1"/>
            </p:cNvSpPr>
            <p:nvPr/>
          </p:nvSpPr>
          <p:spPr bwMode="auto">
            <a:xfrm>
              <a:off x="5250" y="429"/>
              <a:ext cx="69" cy="2286"/>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82" name="Freeform 170"/>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83" name="Freeform 171"/>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84" name="Oval 172"/>
            <p:cNvSpPr>
              <a:spLocks noChangeArrowheads="1"/>
            </p:cNvSpPr>
            <p:nvPr/>
          </p:nvSpPr>
          <p:spPr bwMode="auto">
            <a:xfrm>
              <a:off x="5515" y="2612"/>
              <a:ext cx="50" cy="98"/>
            </a:xfrm>
            <a:prstGeom prst="ellipse">
              <a:avLst/>
            </a:prstGeom>
            <a:solidFill>
              <a:srgbClr val="333333"/>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85" name="Freeform 173"/>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86" name="AutoShape 174"/>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87" name="AutoShape 175"/>
            <p:cNvSpPr>
              <a:spLocks noChangeArrowheads="1"/>
            </p:cNvSpPr>
            <p:nvPr/>
          </p:nvSpPr>
          <p:spPr bwMode="auto">
            <a:xfrm>
              <a:off x="4203" y="2709"/>
              <a:ext cx="1072" cy="85"/>
            </a:xfrm>
            <a:prstGeom prst="roundRect">
              <a:avLst>
                <a:gd name="adj" fmla="val 50000"/>
              </a:avLst>
            </a:prstGeom>
            <a:gradFill rotWithShape="1">
              <a:gsLst>
                <a:gs pos="0">
                  <a:srgbClr val="000000"/>
                </a:gs>
                <a:gs pos="100000">
                  <a:srgbClr val="808080"/>
                </a:gs>
              </a:gsLst>
              <a:lin ang="0" scaled="1"/>
            </a:gradFill>
            <a:ln w="9525">
              <a:solidFill>
                <a:srgbClr val="000000"/>
              </a:solidFill>
              <a:rou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88" name="Oval 176"/>
            <p:cNvSpPr>
              <a:spLocks noChangeArrowheads="1"/>
            </p:cNvSpPr>
            <p:nvPr/>
          </p:nvSpPr>
          <p:spPr bwMode="auto">
            <a:xfrm>
              <a:off x="4310" y="2386"/>
              <a:ext cx="158" cy="140"/>
            </a:xfrm>
            <a:prstGeom prst="ellipse">
              <a:avLst/>
            </a:prstGeom>
            <a:solidFill>
              <a:srgbClr val="33CC33"/>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89" name="Oval 177"/>
            <p:cNvSpPr>
              <a:spLocks noChangeArrowheads="1"/>
            </p:cNvSpPr>
            <p:nvPr/>
          </p:nvSpPr>
          <p:spPr bwMode="auto">
            <a:xfrm>
              <a:off x="4487" y="2386"/>
              <a:ext cx="158" cy="140"/>
            </a:xfrm>
            <a:prstGeom prst="ellipse">
              <a:avLst/>
            </a:prstGeom>
            <a:solidFill>
              <a:srgbClr val="FF0000"/>
            </a:solidFill>
            <a:ln>
              <a:noFill/>
            </a:ln>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endParaRPr>
            </a:p>
          </p:txBody>
        </p:sp>
        <p:sp>
          <p:nvSpPr>
            <p:cNvPr id="790" name="Oval 178"/>
            <p:cNvSpPr>
              <a:spLocks noChangeArrowheads="1"/>
            </p:cNvSpPr>
            <p:nvPr/>
          </p:nvSpPr>
          <p:spPr bwMode="auto">
            <a:xfrm>
              <a:off x="4663" y="2380"/>
              <a:ext cx="158" cy="140"/>
            </a:xfrm>
            <a:prstGeom prst="ellipse">
              <a:avLst/>
            </a:prstGeom>
            <a:solidFill>
              <a:srgbClr val="33CC33"/>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91" name="Rectangle 179"/>
            <p:cNvSpPr>
              <a:spLocks noChangeArrowheads="1"/>
            </p:cNvSpPr>
            <p:nvPr/>
          </p:nvSpPr>
          <p:spPr bwMode="auto">
            <a:xfrm>
              <a:off x="5061" y="1837"/>
              <a:ext cx="88" cy="756"/>
            </a:xfrm>
            <a:prstGeom prst="rect">
              <a:avLst/>
            </a:prstGeom>
            <a:solidFill>
              <a:srgbClr val="292929"/>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148" name="Freeform 406"/>
          <p:cNvSpPr/>
          <p:nvPr/>
        </p:nvSpPr>
        <p:spPr bwMode="auto">
          <a:xfrm>
            <a:off x="3586255" y="2201544"/>
            <a:ext cx="2614521" cy="1943204"/>
          </a:xfrm>
          <a:custGeom>
            <a:avLst/>
            <a:gdLst>
              <a:gd name="T0" fmla="*/ 2147483647 w 2453"/>
              <a:gd name="T1" fmla="*/ 2147483647 h 2011"/>
              <a:gd name="T2" fmla="*/ 2147483647 w 2453"/>
              <a:gd name="T3" fmla="*/ 2147483647 h 2011"/>
              <a:gd name="T4" fmla="*/ 2147483647 w 2453"/>
              <a:gd name="T5" fmla="*/ 2147483647 h 2011"/>
              <a:gd name="T6" fmla="*/ 2147483647 w 2453"/>
              <a:gd name="T7" fmla="*/ 2147483647 h 2011"/>
              <a:gd name="T8" fmla="*/ 2147483647 w 2453"/>
              <a:gd name="T9" fmla="*/ 2147483647 h 2011"/>
              <a:gd name="T10" fmla="*/ 2147483647 w 2453"/>
              <a:gd name="T11" fmla="*/ 2147483647 h 2011"/>
              <a:gd name="T12" fmla="*/ 2147483647 w 2453"/>
              <a:gd name="T13" fmla="*/ 2147483647 h 2011"/>
              <a:gd name="T14" fmla="*/ 2147483647 w 2453"/>
              <a:gd name="T15" fmla="*/ 2147483647 h 2011"/>
              <a:gd name="T16" fmla="*/ 2147483647 w 2453"/>
              <a:gd name="T17" fmla="*/ 2147483647 h 2011"/>
              <a:gd name="T18" fmla="*/ 2147483647 w 2453"/>
              <a:gd name="T19" fmla="*/ 2147483647 h 2011"/>
              <a:gd name="T20" fmla="*/ 2147483647 w 2453"/>
              <a:gd name="T21" fmla="*/ 2147483647 h 2011"/>
              <a:gd name="T22" fmla="*/ 2147483647 w 2453"/>
              <a:gd name="T23" fmla="*/ 2147483647 h 2011"/>
              <a:gd name="T24" fmla="*/ 2147483647 w 2453"/>
              <a:gd name="T25" fmla="*/ 2147483647 h 2011"/>
              <a:gd name="T26" fmla="*/ 2147483647 w 2453"/>
              <a:gd name="T27" fmla="*/ 2147483647 h 2011"/>
              <a:gd name="T28" fmla="*/ 2147483647 w 2453"/>
              <a:gd name="T29" fmla="*/ 2147483647 h 2011"/>
              <a:gd name="T30" fmla="*/ 2147483647 w 2453"/>
              <a:gd name="T31" fmla="*/ 2147483647 h 2011"/>
              <a:gd name="T32" fmla="*/ 2147483647 w 2453"/>
              <a:gd name="T33" fmla="*/ 2147483647 h 2011"/>
              <a:gd name="T34" fmla="*/ 2147483647 w 2453"/>
              <a:gd name="T35" fmla="*/ 2147483647 h 2011"/>
              <a:gd name="T36" fmla="*/ 2147483647 w 2453"/>
              <a:gd name="T37" fmla="*/ 2147483647 h 2011"/>
              <a:gd name="T38" fmla="*/ 2147483647 w 2453"/>
              <a:gd name="T39" fmla="*/ 2147483647 h 2011"/>
              <a:gd name="T40" fmla="*/ 2147483647 w 2453"/>
              <a:gd name="T41" fmla="*/ 2147483647 h 2011"/>
              <a:gd name="T42" fmla="*/ 2147483647 w 2453"/>
              <a:gd name="T43" fmla="*/ 2147483647 h 2011"/>
              <a:gd name="T44" fmla="*/ 2147483647 w 2453"/>
              <a:gd name="T45" fmla="*/ 2147483647 h 2011"/>
              <a:gd name="T46" fmla="*/ 2147483647 w 2453"/>
              <a:gd name="T47" fmla="*/ 2147483647 h 201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connsiteX0" fmla="*/ 326 w 9852"/>
              <a:gd name="connsiteY0" fmla="*/ 3101 h 9830"/>
              <a:gd name="connsiteX1" fmla="*/ 49 w 9852"/>
              <a:gd name="connsiteY1" fmla="*/ 3981 h 9830"/>
              <a:gd name="connsiteX2" fmla="*/ 21 w 9852"/>
              <a:gd name="connsiteY2" fmla="*/ 4956 h 9830"/>
              <a:gd name="connsiteX3" fmla="*/ 269 w 9852"/>
              <a:gd name="connsiteY3" fmla="*/ 5662 h 9830"/>
              <a:gd name="connsiteX4" fmla="*/ 657 w 9852"/>
              <a:gd name="connsiteY4" fmla="*/ 6741 h 9830"/>
              <a:gd name="connsiteX5" fmla="*/ 1125 w 9852"/>
              <a:gd name="connsiteY5" fmla="*/ 7148 h 9830"/>
              <a:gd name="connsiteX6" fmla="*/ 2222 w 9852"/>
              <a:gd name="connsiteY6" fmla="*/ 8049 h 9830"/>
              <a:gd name="connsiteX7" fmla="*/ 4680 w 9852"/>
              <a:gd name="connsiteY7" fmla="*/ 8347 h 9830"/>
              <a:gd name="connsiteX8" fmla="*/ 6812 w 9852"/>
              <a:gd name="connsiteY8" fmla="*/ 9729 h 9830"/>
              <a:gd name="connsiteX9" fmla="*/ 7864 w 9852"/>
              <a:gd name="connsiteY9" fmla="*/ 9630 h 9830"/>
              <a:gd name="connsiteX10" fmla="*/ 9670 w 9852"/>
              <a:gd name="connsiteY10" fmla="*/ 8874 h 9830"/>
              <a:gd name="connsiteX11" fmla="*/ 9752 w 9852"/>
              <a:gd name="connsiteY11" fmla="*/ 7457 h 9830"/>
              <a:gd name="connsiteX12" fmla="*/ 9332 w 9852"/>
              <a:gd name="connsiteY12" fmla="*/ 6408 h 9830"/>
              <a:gd name="connsiteX13" fmla="*/ 9552 w 9852"/>
              <a:gd name="connsiteY13" fmla="*/ 4150 h 9830"/>
              <a:gd name="connsiteX14" fmla="*/ 9523 w 9852"/>
              <a:gd name="connsiteY14" fmla="*/ 3205 h 9830"/>
              <a:gd name="connsiteX15" fmla="*/ 8859 w 9852"/>
              <a:gd name="connsiteY15" fmla="*/ 2226 h 9830"/>
              <a:gd name="connsiteX16" fmla="*/ 7811 w 9852"/>
              <a:gd name="connsiteY16" fmla="*/ 778 h 9830"/>
              <a:gd name="connsiteX17" fmla="*/ 6511 w 9852"/>
              <a:gd name="connsiteY17" fmla="*/ 137 h 9830"/>
              <a:gd name="connsiteX18" fmla="*/ 4994 w 9852"/>
              <a:gd name="connsiteY18" fmla="*/ 38 h 9830"/>
              <a:gd name="connsiteX19" fmla="*/ 3722 w 9852"/>
              <a:gd name="connsiteY19" fmla="*/ 609 h 9830"/>
              <a:gd name="connsiteX20" fmla="*/ 1929 w 9852"/>
              <a:gd name="connsiteY20" fmla="*/ 1251 h 9830"/>
              <a:gd name="connsiteX21" fmla="*/ 848 w 9852"/>
              <a:gd name="connsiteY21" fmla="*/ 1823 h 9830"/>
              <a:gd name="connsiteX22" fmla="*/ 326 w 9852"/>
              <a:gd name="connsiteY22" fmla="*/ 3101 h 9830"/>
              <a:gd name="connsiteX0-1" fmla="*/ 331 w 9999"/>
              <a:gd name="connsiteY0-2" fmla="*/ 3155 h 9906"/>
              <a:gd name="connsiteX1-3" fmla="*/ 50 w 9999"/>
              <a:gd name="connsiteY1-4" fmla="*/ 4050 h 9906"/>
              <a:gd name="connsiteX2-5" fmla="*/ 21 w 9999"/>
              <a:gd name="connsiteY2-6" fmla="*/ 5042 h 9906"/>
              <a:gd name="connsiteX3-7" fmla="*/ 273 w 9999"/>
              <a:gd name="connsiteY3-8" fmla="*/ 5760 h 9906"/>
              <a:gd name="connsiteX4-9" fmla="*/ 667 w 9999"/>
              <a:gd name="connsiteY4-10" fmla="*/ 6858 h 9906"/>
              <a:gd name="connsiteX5-11" fmla="*/ 1142 w 9999"/>
              <a:gd name="connsiteY5-12" fmla="*/ 7272 h 9906"/>
              <a:gd name="connsiteX6-13" fmla="*/ 2255 w 9999"/>
              <a:gd name="connsiteY6-14" fmla="*/ 8188 h 9906"/>
              <a:gd name="connsiteX7-15" fmla="*/ 4750 w 9999"/>
              <a:gd name="connsiteY7-16" fmla="*/ 8491 h 9906"/>
              <a:gd name="connsiteX8-17" fmla="*/ 6914 w 9999"/>
              <a:gd name="connsiteY8-18" fmla="*/ 9897 h 9906"/>
              <a:gd name="connsiteX9-19" fmla="*/ 9815 w 9999"/>
              <a:gd name="connsiteY9-20" fmla="*/ 9027 h 9906"/>
              <a:gd name="connsiteX10-21" fmla="*/ 9898 w 9999"/>
              <a:gd name="connsiteY10-22" fmla="*/ 7586 h 9906"/>
              <a:gd name="connsiteX11-23" fmla="*/ 9472 w 9999"/>
              <a:gd name="connsiteY11-24" fmla="*/ 6519 h 9906"/>
              <a:gd name="connsiteX12-25" fmla="*/ 9695 w 9999"/>
              <a:gd name="connsiteY12-26" fmla="*/ 4222 h 9906"/>
              <a:gd name="connsiteX13-27" fmla="*/ 9666 w 9999"/>
              <a:gd name="connsiteY13-28" fmla="*/ 3260 h 9906"/>
              <a:gd name="connsiteX14-29" fmla="*/ 8992 w 9999"/>
              <a:gd name="connsiteY14-30" fmla="*/ 2264 h 9906"/>
              <a:gd name="connsiteX15-31" fmla="*/ 7928 w 9999"/>
              <a:gd name="connsiteY15-32" fmla="*/ 791 h 9906"/>
              <a:gd name="connsiteX16-33" fmla="*/ 6609 w 9999"/>
              <a:gd name="connsiteY16-34" fmla="*/ 139 h 9906"/>
              <a:gd name="connsiteX17-35" fmla="*/ 5069 w 9999"/>
              <a:gd name="connsiteY17-36" fmla="*/ 39 h 9906"/>
              <a:gd name="connsiteX18-37" fmla="*/ 3778 w 9999"/>
              <a:gd name="connsiteY18-38" fmla="*/ 620 h 9906"/>
              <a:gd name="connsiteX19-39" fmla="*/ 1958 w 9999"/>
              <a:gd name="connsiteY19-40" fmla="*/ 1273 h 9906"/>
              <a:gd name="connsiteX20-41" fmla="*/ 861 w 9999"/>
              <a:gd name="connsiteY20-42" fmla="*/ 1855 h 9906"/>
              <a:gd name="connsiteX21-43" fmla="*/ 331 w 9999"/>
              <a:gd name="connsiteY21-44" fmla="*/ 3155 h 9906"/>
              <a:gd name="connsiteX0-45" fmla="*/ 331 w 9946"/>
              <a:gd name="connsiteY0-46" fmla="*/ 3185 h 10000"/>
              <a:gd name="connsiteX1-47" fmla="*/ 50 w 9946"/>
              <a:gd name="connsiteY1-48" fmla="*/ 4088 h 10000"/>
              <a:gd name="connsiteX2-49" fmla="*/ 21 w 9946"/>
              <a:gd name="connsiteY2-50" fmla="*/ 5090 h 10000"/>
              <a:gd name="connsiteX3-51" fmla="*/ 273 w 9946"/>
              <a:gd name="connsiteY3-52" fmla="*/ 5815 h 10000"/>
              <a:gd name="connsiteX4-53" fmla="*/ 667 w 9946"/>
              <a:gd name="connsiteY4-54" fmla="*/ 6923 h 10000"/>
              <a:gd name="connsiteX5-55" fmla="*/ 1142 w 9946"/>
              <a:gd name="connsiteY5-56" fmla="*/ 7341 h 10000"/>
              <a:gd name="connsiteX6-57" fmla="*/ 2255 w 9946"/>
              <a:gd name="connsiteY6-58" fmla="*/ 8266 h 10000"/>
              <a:gd name="connsiteX7-59" fmla="*/ 4750 w 9946"/>
              <a:gd name="connsiteY7-60" fmla="*/ 8572 h 10000"/>
              <a:gd name="connsiteX8-61" fmla="*/ 6915 w 9946"/>
              <a:gd name="connsiteY8-62" fmla="*/ 9991 h 10000"/>
              <a:gd name="connsiteX9-63" fmla="*/ 9816 w 9946"/>
              <a:gd name="connsiteY9-64" fmla="*/ 9113 h 10000"/>
              <a:gd name="connsiteX10-65" fmla="*/ 9473 w 9946"/>
              <a:gd name="connsiteY10-66" fmla="*/ 6581 h 10000"/>
              <a:gd name="connsiteX11-67" fmla="*/ 9696 w 9946"/>
              <a:gd name="connsiteY11-68" fmla="*/ 4262 h 10000"/>
              <a:gd name="connsiteX12-69" fmla="*/ 9667 w 9946"/>
              <a:gd name="connsiteY12-70" fmla="*/ 3291 h 10000"/>
              <a:gd name="connsiteX13-71" fmla="*/ 8993 w 9946"/>
              <a:gd name="connsiteY13-72" fmla="*/ 2285 h 10000"/>
              <a:gd name="connsiteX14-73" fmla="*/ 7929 w 9946"/>
              <a:gd name="connsiteY14-74" fmla="*/ 799 h 10000"/>
              <a:gd name="connsiteX15-75" fmla="*/ 6610 w 9946"/>
              <a:gd name="connsiteY15-76" fmla="*/ 140 h 10000"/>
              <a:gd name="connsiteX16-77" fmla="*/ 5070 w 9946"/>
              <a:gd name="connsiteY16-78" fmla="*/ 39 h 10000"/>
              <a:gd name="connsiteX17-79" fmla="*/ 3778 w 9946"/>
              <a:gd name="connsiteY17-80" fmla="*/ 626 h 10000"/>
              <a:gd name="connsiteX18-81" fmla="*/ 1958 w 9946"/>
              <a:gd name="connsiteY18-82" fmla="*/ 1285 h 10000"/>
              <a:gd name="connsiteX19-83" fmla="*/ 861 w 9946"/>
              <a:gd name="connsiteY19-84" fmla="*/ 1873 h 10000"/>
              <a:gd name="connsiteX20-85" fmla="*/ 331 w 9946"/>
              <a:gd name="connsiteY20-86" fmla="*/ 3185 h 10000"/>
              <a:gd name="connsiteX0-87" fmla="*/ 333 w 10000"/>
              <a:gd name="connsiteY0-88" fmla="*/ 3185 h 10000"/>
              <a:gd name="connsiteX1-89" fmla="*/ 50 w 10000"/>
              <a:gd name="connsiteY1-90" fmla="*/ 4088 h 10000"/>
              <a:gd name="connsiteX2-91" fmla="*/ 21 w 10000"/>
              <a:gd name="connsiteY2-92" fmla="*/ 5090 h 10000"/>
              <a:gd name="connsiteX3-93" fmla="*/ 274 w 10000"/>
              <a:gd name="connsiteY3-94" fmla="*/ 5815 h 10000"/>
              <a:gd name="connsiteX4-95" fmla="*/ 671 w 10000"/>
              <a:gd name="connsiteY4-96" fmla="*/ 6923 h 10000"/>
              <a:gd name="connsiteX5-97" fmla="*/ 1148 w 10000"/>
              <a:gd name="connsiteY5-98" fmla="*/ 7341 h 10000"/>
              <a:gd name="connsiteX6-99" fmla="*/ 2267 w 10000"/>
              <a:gd name="connsiteY6-100" fmla="*/ 8266 h 10000"/>
              <a:gd name="connsiteX7-101" fmla="*/ 4776 w 10000"/>
              <a:gd name="connsiteY7-102" fmla="*/ 8572 h 10000"/>
              <a:gd name="connsiteX8-103" fmla="*/ 6953 w 10000"/>
              <a:gd name="connsiteY8-104" fmla="*/ 9991 h 10000"/>
              <a:gd name="connsiteX9-105" fmla="*/ 9869 w 10000"/>
              <a:gd name="connsiteY9-106" fmla="*/ 9113 h 10000"/>
              <a:gd name="connsiteX10-107" fmla="*/ 9524 w 10000"/>
              <a:gd name="connsiteY10-108" fmla="*/ 6581 h 10000"/>
              <a:gd name="connsiteX11-109" fmla="*/ 9749 w 10000"/>
              <a:gd name="connsiteY11-110" fmla="*/ 4262 h 10000"/>
              <a:gd name="connsiteX12-111" fmla="*/ 9042 w 10000"/>
              <a:gd name="connsiteY12-112" fmla="*/ 2285 h 10000"/>
              <a:gd name="connsiteX13-113" fmla="*/ 7972 w 10000"/>
              <a:gd name="connsiteY13-114" fmla="*/ 799 h 10000"/>
              <a:gd name="connsiteX14-115" fmla="*/ 6646 w 10000"/>
              <a:gd name="connsiteY14-116" fmla="*/ 140 h 10000"/>
              <a:gd name="connsiteX15-117" fmla="*/ 5098 w 10000"/>
              <a:gd name="connsiteY15-118" fmla="*/ 39 h 10000"/>
              <a:gd name="connsiteX16-119" fmla="*/ 3799 w 10000"/>
              <a:gd name="connsiteY16-120" fmla="*/ 626 h 10000"/>
              <a:gd name="connsiteX17-121" fmla="*/ 1969 w 10000"/>
              <a:gd name="connsiteY17-122" fmla="*/ 1285 h 10000"/>
              <a:gd name="connsiteX18-123" fmla="*/ 866 w 10000"/>
              <a:gd name="connsiteY18-124" fmla="*/ 1873 h 10000"/>
              <a:gd name="connsiteX19-125" fmla="*/ 333 w 10000"/>
              <a:gd name="connsiteY19-126" fmla="*/ 3185 h 10000"/>
              <a:gd name="connsiteX0-127" fmla="*/ 333 w 10000"/>
              <a:gd name="connsiteY0-128" fmla="*/ 3268 h 10083"/>
              <a:gd name="connsiteX1-129" fmla="*/ 50 w 10000"/>
              <a:gd name="connsiteY1-130" fmla="*/ 4171 h 10083"/>
              <a:gd name="connsiteX2-131" fmla="*/ 21 w 10000"/>
              <a:gd name="connsiteY2-132" fmla="*/ 5173 h 10083"/>
              <a:gd name="connsiteX3-133" fmla="*/ 274 w 10000"/>
              <a:gd name="connsiteY3-134" fmla="*/ 5898 h 10083"/>
              <a:gd name="connsiteX4-135" fmla="*/ 671 w 10000"/>
              <a:gd name="connsiteY4-136" fmla="*/ 7006 h 10083"/>
              <a:gd name="connsiteX5-137" fmla="*/ 1148 w 10000"/>
              <a:gd name="connsiteY5-138" fmla="*/ 7424 h 10083"/>
              <a:gd name="connsiteX6-139" fmla="*/ 2267 w 10000"/>
              <a:gd name="connsiteY6-140" fmla="*/ 8349 h 10083"/>
              <a:gd name="connsiteX7-141" fmla="*/ 4776 w 10000"/>
              <a:gd name="connsiteY7-142" fmla="*/ 8655 h 10083"/>
              <a:gd name="connsiteX8-143" fmla="*/ 6953 w 10000"/>
              <a:gd name="connsiteY8-144" fmla="*/ 10074 h 10083"/>
              <a:gd name="connsiteX9-145" fmla="*/ 9869 w 10000"/>
              <a:gd name="connsiteY9-146" fmla="*/ 9196 h 10083"/>
              <a:gd name="connsiteX10-147" fmla="*/ 9524 w 10000"/>
              <a:gd name="connsiteY10-148" fmla="*/ 6664 h 10083"/>
              <a:gd name="connsiteX11-149" fmla="*/ 9749 w 10000"/>
              <a:gd name="connsiteY11-150" fmla="*/ 4345 h 10083"/>
              <a:gd name="connsiteX12-151" fmla="*/ 9042 w 10000"/>
              <a:gd name="connsiteY12-152" fmla="*/ 2368 h 10083"/>
              <a:gd name="connsiteX13-153" fmla="*/ 6646 w 10000"/>
              <a:gd name="connsiteY13-154" fmla="*/ 223 h 10083"/>
              <a:gd name="connsiteX14-155" fmla="*/ 5098 w 10000"/>
              <a:gd name="connsiteY14-156" fmla="*/ 122 h 10083"/>
              <a:gd name="connsiteX15-157" fmla="*/ 3799 w 10000"/>
              <a:gd name="connsiteY15-158" fmla="*/ 709 h 10083"/>
              <a:gd name="connsiteX16-159" fmla="*/ 1969 w 10000"/>
              <a:gd name="connsiteY16-160" fmla="*/ 1368 h 10083"/>
              <a:gd name="connsiteX17-161" fmla="*/ 866 w 10000"/>
              <a:gd name="connsiteY17-162" fmla="*/ 1956 h 10083"/>
              <a:gd name="connsiteX18-163" fmla="*/ 333 w 10000"/>
              <a:gd name="connsiteY18-164" fmla="*/ 3268 h 10083"/>
              <a:gd name="connsiteX0-165" fmla="*/ 333 w 10000"/>
              <a:gd name="connsiteY0-166" fmla="*/ 3214 h 10029"/>
              <a:gd name="connsiteX1-167" fmla="*/ 50 w 10000"/>
              <a:gd name="connsiteY1-168" fmla="*/ 4117 h 10029"/>
              <a:gd name="connsiteX2-169" fmla="*/ 21 w 10000"/>
              <a:gd name="connsiteY2-170" fmla="*/ 5119 h 10029"/>
              <a:gd name="connsiteX3-171" fmla="*/ 274 w 10000"/>
              <a:gd name="connsiteY3-172" fmla="*/ 5844 h 10029"/>
              <a:gd name="connsiteX4-173" fmla="*/ 671 w 10000"/>
              <a:gd name="connsiteY4-174" fmla="*/ 6952 h 10029"/>
              <a:gd name="connsiteX5-175" fmla="*/ 1148 w 10000"/>
              <a:gd name="connsiteY5-176" fmla="*/ 7370 h 10029"/>
              <a:gd name="connsiteX6-177" fmla="*/ 2267 w 10000"/>
              <a:gd name="connsiteY6-178" fmla="*/ 8295 h 10029"/>
              <a:gd name="connsiteX7-179" fmla="*/ 4776 w 10000"/>
              <a:gd name="connsiteY7-180" fmla="*/ 8601 h 10029"/>
              <a:gd name="connsiteX8-181" fmla="*/ 6953 w 10000"/>
              <a:gd name="connsiteY8-182" fmla="*/ 10020 h 10029"/>
              <a:gd name="connsiteX9-183" fmla="*/ 9869 w 10000"/>
              <a:gd name="connsiteY9-184" fmla="*/ 9142 h 10029"/>
              <a:gd name="connsiteX10-185" fmla="*/ 9524 w 10000"/>
              <a:gd name="connsiteY10-186" fmla="*/ 6610 h 10029"/>
              <a:gd name="connsiteX11-187" fmla="*/ 9749 w 10000"/>
              <a:gd name="connsiteY11-188" fmla="*/ 4291 h 10029"/>
              <a:gd name="connsiteX12-189" fmla="*/ 9042 w 10000"/>
              <a:gd name="connsiteY12-190" fmla="*/ 2314 h 10029"/>
              <a:gd name="connsiteX13-191" fmla="*/ 5098 w 10000"/>
              <a:gd name="connsiteY13-192" fmla="*/ 68 h 10029"/>
              <a:gd name="connsiteX14-193" fmla="*/ 3799 w 10000"/>
              <a:gd name="connsiteY14-194" fmla="*/ 655 h 10029"/>
              <a:gd name="connsiteX15-195" fmla="*/ 1969 w 10000"/>
              <a:gd name="connsiteY15-196" fmla="*/ 1314 h 10029"/>
              <a:gd name="connsiteX16-197" fmla="*/ 866 w 10000"/>
              <a:gd name="connsiteY16-198" fmla="*/ 1902 h 10029"/>
              <a:gd name="connsiteX17-199" fmla="*/ 333 w 10000"/>
              <a:gd name="connsiteY17-200" fmla="*/ 3214 h 10029"/>
              <a:gd name="connsiteX0-201" fmla="*/ 333 w 10000"/>
              <a:gd name="connsiteY0-202" fmla="*/ 2561 h 9376"/>
              <a:gd name="connsiteX1-203" fmla="*/ 50 w 10000"/>
              <a:gd name="connsiteY1-204" fmla="*/ 3464 h 9376"/>
              <a:gd name="connsiteX2-205" fmla="*/ 21 w 10000"/>
              <a:gd name="connsiteY2-206" fmla="*/ 4466 h 9376"/>
              <a:gd name="connsiteX3-207" fmla="*/ 274 w 10000"/>
              <a:gd name="connsiteY3-208" fmla="*/ 5191 h 9376"/>
              <a:gd name="connsiteX4-209" fmla="*/ 671 w 10000"/>
              <a:gd name="connsiteY4-210" fmla="*/ 6299 h 9376"/>
              <a:gd name="connsiteX5-211" fmla="*/ 1148 w 10000"/>
              <a:gd name="connsiteY5-212" fmla="*/ 6717 h 9376"/>
              <a:gd name="connsiteX6-213" fmla="*/ 2267 w 10000"/>
              <a:gd name="connsiteY6-214" fmla="*/ 7642 h 9376"/>
              <a:gd name="connsiteX7-215" fmla="*/ 4776 w 10000"/>
              <a:gd name="connsiteY7-216" fmla="*/ 7948 h 9376"/>
              <a:gd name="connsiteX8-217" fmla="*/ 6953 w 10000"/>
              <a:gd name="connsiteY8-218" fmla="*/ 9367 h 9376"/>
              <a:gd name="connsiteX9-219" fmla="*/ 9869 w 10000"/>
              <a:gd name="connsiteY9-220" fmla="*/ 8489 h 9376"/>
              <a:gd name="connsiteX10-221" fmla="*/ 9524 w 10000"/>
              <a:gd name="connsiteY10-222" fmla="*/ 5957 h 9376"/>
              <a:gd name="connsiteX11-223" fmla="*/ 9749 w 10000"/>
              <a:gd name="connsiteY11-224" fmla="*/ 3638 h 9376"/>
              <a:gd name="connsiteX12-225" fmla="*/ 9042 w 10000"/>
              <a:gd name="connsiteY12-226" fmla="*/ 1661 h 9376"/>
              <a:gd name="connsiteX13-227" fmla="*/ 6085 w 10000"/>
              <a:gd name="connsiteY13-228" fmla="*/ 540 h 9376"/>
              <a:gd name="connsiteX14-229" fmla="*/ 3799 w 10000"/>
              <a:gd name="connsiteY14-230" fmla="*/ 2 h 9376"/>
              <a:gd name="connsiteX15-231" fmla="*/ 1969 w 10000"/>
              <a:gd name="connsiteY15-232" fmla="*/ 661 h 9376"/>
              <a:gd name="connsiteX16-233" fmla="*/ 866 w 10000"/>
              <a:gd name="connsiteY16-234" fmla="*/ 1249 h 9376"/>
              <a:gd name="connsiteX17-235" fmla="*/ 333 w 10000"/>
              <a:gd name="connsiteY17-236" fmla="*/ 2561 h 9376"/>
              <a:gd name="connsiteX0-237" fmla="*/ 333 w 10000"/>
              <a:gd name="connsiteY0-238" fmla="*/ 2230 h 9498"/>
              <a:gd name="connsiteX1-239" fmla="*/ 50 w 10000"/>
              <a:gd name="connsiteY1-240" fmla="*/ 3194 h 9498"/>
              <a:gd name="connsiteX2-241" fmla="*/ 21 w 10000"/>
              <a:gd name="connsiteY2-242" fmla="*/ 4262 h 9498"/>
              <a:gd name="connsiteX3-243" fmla="*/ 274 w 10000"/>
              <a:gd name="connsiteY3-244" fmla="*/ 5035 h 9498"/>
              <a:gd name="connsiteX4-245" fmla="*/ 671 w 10000"/>
              <a:gd name="connsiteY4-246" fmla="*/ 6217 h 9498"/>
              <a:gd name="connsiteX5-247" fmla="*/ 1148 w 10000"/>
              <a:gd name="connsiteY5-248" fmla="*/ 6663 h 9498"/>
              <a:gd name="connsiteX6-249" fmla="*/ 2267 w 10000"/>
              <a:gd name="connsiteY6-250" fmla="*/ 7650 h 9498"/>
              <a:gd name="connsiteX7-251" fmla="*/ 4776 w 10000"/>
              <a:gd name="connsiteY7-252" fmla="*/ 7976 h 9498"/>
              <a:gd name="connsiteX8-253" fmla="*/ 6953 w 10000"/>
              <a:gd name="connsiteY8-254" fmla="*/ 9489 h 9498"/>
              <a:gd name="connsiteX9-255" fmla="*/ 9869 w 10000"/>
              <a:gd name="connsiteY9-256" fmla="*/ 8553 h 9498"/>
              <a:gd name="connsiteX10-257" fmla="*/ 9524 w 10000"/>
              <a:gd name="connsiteY10-258" fmla="*/ 5852 h 9498"/>
              <a:gd name="connsiteX11-259" fmla="*/ 9749 w 10000"/>
              <a:gd name="connsiteY11-260" fmla="*/ 3379 h 9498"/>
              <a:gd name="connsiteX12-261" fmla="*/ 9042 w 10000"/>
              <a:gd name="connsiteY12-262" fmla="*/ 1271 h 9498"/>
              <a:gd name="connsiteX13-263" fmla="*/ 6085 w 10000"/>
              <a:gd name="connsiteY13-264" fmla="*/ 75 h 9498"/>
              <a:gd name="connsiteX14-265" fmla="*/ 1969 w 10000"/>
              <a:gd name="connsiteY14-266" fmla="*/ 204 h 9498"/>
              <a:gd name="connsiteX15-267" fmla="*/ 866 w 10000"/>
              <a:gd name="connsiteY15-268" fmla="*/ 831 h 9498"/>
              <a:gd name="connsiteX16-269" fmla="*/ 333 w 10000"/>
              <a:gd name="connsiteY16-270" fmla="*/ 2230 h 9498"/>
              <a:gd name="connsiteX0-271" fmla="*/ 333 w 10000"/>
              <a:gd name="connsiteY0-272" fmla="*/ 2316 h 9969"/>
              <a:gd name="connsiteX1-273" fmla="*/ 50 w 10000"/>
              <a:gd name="connsiteY1-274" fmla="*/ 3331 h 9969"/>
              <a:gd name="connsiteX2-275" fmla="*/ 21 w 10000"/>
              <a:gd name="connsiteY2-276" fmla="*/ 4455 h 9969"/>
              <a:gd name="connsiteX3-277" fmla="*/ 274 w 10000"/>
              <a:gd name="connsiteY3-278" fmla="*/ 5269 h 9969"/>
              <a:gd name="connsiteX4-279" fmla="*/ 671 w 10000"/>
              <a:gd name="connsiteY4-280" fmla="*/ 6514 h 9969"/>
              <a:gd name="connsiteX5-281" fmla="*/ 1148 w 10000"/>
              <a:gd name="connsiteY5-282" fmla="*/ 6983 h 9969"/>
              <a:gd name="connsiteX6-283" fmla="*/ 2267 w 10000"/>
              <a:gd name="connsiteY6-284" fmla="*/ 8022 h 9969"/>
              <a:gd name="connsiteX7-285" fmla="*/ 4776 w 10000"/>
              <a:gd name="connsiteY7-286" fmla="*/ 8366 h 9969"/>
              <a:gd name="connsiteX8-287" fmla="*/ 6953 w 10000"/>
              <a:gd name="connsiteY8-288" fmla="*/ 9959 h 9969"/>
              <a:gd name="connsiteX9-289" fmla="*/ 9869 w 10000"/>
              <a:gd name="connsiteY9-290" fmla="*/ 8973 h 9969"/>
              <a:gd name="connsiteX10-291" fmla="*/ 9524 w 10000"/>
              <a:gd name="connsiteY10-292" fmla="*/ 6129 h 9969"/>
              <a:gd name="connsiteX11-293" fmla="*/ 9749 w 10000"/>
              <a:gd name="connsiteY11-294" fmla="*/ 3526 h 9969"/>
              <a:gd name="connsiteX12-295" fmla="*/ 9042 w 10000"/>
              <a:gd name="connsiteY12-296" fmla="*/ 1306 h 9969"/>
              <a:gd name="connsiteX13-297" fmla="*/ 6085 w 10000"/>
              <a:gd name="connsiteY13-298" fmla="*/ 47 h 9969"/>
              <a:gd name="connsiteX14-299" fmla="*/ 2392 w 10000"/>
              <a:gd name="connsiteY14-300" fmla="*/ 329 h 9969"/>
              <a:gd name="connsiteX15-301" fmla="*/ 866 w 10000"/>
              <a:gd name="connsiteY15-302" fmla="*/ 843 h 9969"/>
              <a:gd name="connsiteX16-303" fmla="*/ 333 w 10000"/>
              <a:gd name="connsiteY16-304" fmla="*/ 2316 h 9969"/>
              <a:gd name="connsiteX0-305" fmla="*/ 333 w 10000"/>
              <a:gd name="connsiteY0-306" fmla="*/ 2322 h 9999"/>
              <a:gd name="connsiteX1-307" fmla="*/ 50 w 10000"/>
              <a:gd name="connsiteY1-308" fmla="*/ 3340 h 9999"/>
              <a:gd name="connsiteX2-309" fmla="*/ 21 w 10000"/>
              <a:gd name="connsiteY2-310" fmla="*/ 4468 h 9999"/>
              <a:gd name="connsiteX3-311" fmla="*/ 274 w 10000"/>
              <a:gd name="connsiteY3-312" fmla="*/ 5284 h 9999"/>
              <a:gd name="connsiteX4-313" fmla="*/ 671 w 10000"/>
              <a:gd name="connsiteY4-314" fmla="*/ 6533 h 9999"/>
              <a:gd name="connsiteX5-315" fmla="*/ 1148 w 10000"/>
              <a:gd name="connsiteY5-316" fmla="*/ 7004 h 9999"/>
              <a:gd name="connsiteX6-317" fmla="*/ 2267 w 10000"/>
              <a:gd name="connsiteY6-318" fmla="*/ 8046 h 9999"/>
              <a:gd name="connsiteX7-319" fmla="*/ 4776 w 10000"/>
              <a:gd name="connsiteY7-320" fmla="*/ 8391 h 9999"/>
              <a:gd name="connsiteX8-321" fmla="*/ 6953 w 10000"/>
              <a:gd name="connsiteY8-322" fmla="*/ 9989 h 9999"/>
              <a:gd name="connsiteX9-323" fmla="*/ 9869 w 10000"/>
              <a:gd name="connsiteY9-324" fmla="*/ 9000 h 9999"/>
              <a:gd name="connsiteX10-325" fmla="*/ 9524 w 10000"/>
              <a:gd name="connsiteY10-326" fmla="*/ 6147 h 9999"/>
              <a:gd name="connsiteX11-327" fmla="*/ 9749 w 10000"/>
              <a:gd name="connsiteY11-328" fmla="*/ 3536 h 9999"/>
              <a:gd name="connsiteX12-329" fmla="*/ 9042 w 10000"/>
              <a:gd name="connsiteY12-330" fmla="*/ 1309 h 9999"/>
              <a:gd name="connsiteX13-331" fmla="*/ 6085 w 10000"/>
              <a:gd name="connsiteY13-332" fmla="*/ 46 h 9999"/>
              <a:gd name="connsiteX14-333" fmla="*/ 2392 w 10000"/>
              <a:gd name="connsiteY14-334" fmla="*/ 329 h 9999"/>
              <a:gd name="connsiteX15-335" fmla="*/ 333 w 10000"/>
              <a:gd name="connsiteY15-336" fmla="*/ 2322 h 9999"/>
              <a:gd name="connsiteX0-337" fmla="*/ 315 w 9982"/>
              <a:gd name="connsiteY0-338" fmla="*/ 2322 h 10000"/>
              <a:gd name="connsiteX1-339" fmla="*/ 3 w 9982"/>
              <a:gd name="connsiteY1-340" fmla="*/ 4468 h 10000"/>
              <a:gd name="connsiteX2-341" fmla="*/ 256 w 9982"/>
              <a:gd name="connsiteY2-342" fmla="*/ 5285 h 10000"/>
              <a:gd name="connsiteX3-343" fmla="*/ 653 w 9982"/>
              <a:gd name="connsiteY3-344" fmla="*/ 6534 h 10000"/>
              <a:gd name="connsiteX4-345" fmla="*/ 1130 w 9982"/>
              <a:gd name="connsiteY4-346" fmla="*/ 7005 h 10000"/>
              <a:gd name="connsiteX5-347" fmla="*/ 2249 w 9982"/>
              <a:gd name="connsiteY5-348" fmla="*/ 8047 h 10000"/>
              <a:gd name="connsiteX6-349" fmla="*/ 4758 w 9982"/>
              <a:gd name="connsiteY6-350" fmla="*/ 8392 h 10000"/>
              <a:gd name="connsiteX7-351" fmla="*/ 6935 w 9982"/>
              <a:gd name="connsiteY7-352" fmla="*/ 9990 h 10000"/>
              <a:gd name="connsiteX8-353" fmla="*/ 9851 w 9982"/>
              <a:gd name="connsiteY8-354" fmla="*/ 9001 h 10000"/>
              <a:gd name="connsiteX9-355" fmla="*/ 9506 w 9982"/>
              <a:gd name="connsiteY9-356" fmla="*/ 6148 h 10000"/>
              <a:gd name="connsiteX10-357" fmla="*/ 9731 w 9982"/>
              <a:gd name="connsiteY10-358" fmla="*/ 3536 h 10000"/>
              <a:gd name="connsiteX11-359" fmla="*/ 9024 w 9982"/>
              <a:gd name="connsiteY11-360" fmla="*/ 1309 h 10000"/>
              <a:gd name="connsiteX12-361" fmla="*/ 6067 w 9982"/>
              <a:gd name="connsiteY12-362" fmla="*/ 46 h 10000"/>
              <a:gd name="connsiteX13-363" fmla="*/ 2374 w 9982"/>
              <a:gd name="connsiteY13-364" fmla="*/ 329 h 10000"/>
              <a:gd name="connsiteX14-365" fmla="*/ 315 w 9982"/>
              <a:gd name="connsiteY14-366" fmla="*/ 2322 h 10000"/>
              <a:gd name="connsiteX0-367" fmla="*/ 191 w 9876"/>
              <a:gd name="connsiteY0-368" fmla="*/ 2322 h 10000"/>
              <a:gd name="connsiteX1-369" fmla="*/ 131 w 9876"/>
              <a:gd name="connsiteY1-370" fmla="*/ 5285 h 10000"/>
              <a:gd name="connsiteX2-371" fmla="*/ 529 w 9876"/>
              <a:gd name="connsiteY2-372" fmla="*/ 6534 h 10000"/>
              <a:gd name="connsiteX3-373" fmla="*/ 1007 w 9876"/>
              <a:gd name="connsiteY3-374" fmla="*/ 7005 h 10000"/>
              <a:gd name="connsiteX4-375" fmla="*/ 2128 w 9876"/>
              <a:gd name="connsiteY4-376" fmla="*/ 8047 h 10000"/>
              <a:gd name="connsiteX5-377" fmla="*/ 4642 w 9876"/>
              <a:gd name="connsiteY5-378" fmla="*/ 8392 h 10000"/>
              <a:gd name="connsiteX6-379" fmla="*/ 6823 w 9876"/>
              <a:gd name="connsiteY6-380" fmla="*/ 9990 h 10000"/>
              <a:gd name="connsiteX7-381" fmla="*/ 9744 w 9876"/>
              <a:gd name="connsiteY7-382" fmla="*/ 9001 h 10000"/>
              <a:gd name="connsiteX8-383" fmla="*/ 9398 w 9876"/>
              <a:gd name="connsiteY8-384" fmla="*/ 6148 h 10000"/>
              <a:gd name="connsiteX9-385" fmla="*/ 9624 w 9876"/>
              <a:gd name="connsiteY9-386" fmla="*/ 3536 h 10000"/>
              <a:gd name="connsiteX10-387" fmla="*/ 8915 w 9876"/>
              <a:gd name="connsiteY10-388" fmla="*/ 1309 h 10000"/>
              <a:gd name="connsiteX11-389" fmla="*/ 5953 w 9876"/>
              <a:gd name="connsiteY11-390" fmla="*/ 46 h 10000"/>
              <a:gd name="connsiteX12-391" fmla="*/ 2253 w 9876"/>
              <a:gd name="connsiteY12-392" fmla="*/ 329 h 10000"/>
              <a:gd name="connsiteX13-393" fmla="*/ 191 w 9876"/>
              <a:gd name="connsiteY13-394" fmla="*/ 2322 h 10000"/>
              <a:gd name="connsiteX0-395" fmla="*/ 193 w 10000"/>
              <a:gd name="connsiteY0-396" fmla="*/ 2322 h 10000"/>
              <a:gd name="connsiteX1-397" fmla="*/ 133 w 10000"/>
              <a:gd name="connsiteY1-398" fmla="*/ 5285 h 10000"/>
              <a:gd name="connsiteX2-399" fmla="*/ 1020 w 10000"/>
              <a:gd name="connsiteY2-400" fmla="*/ 7005 h 10000"/>
              <a:gd name="connsiteX3-401" fmla="*/ 2155 w 10000"/>
              <a:gd name="connsiteY3-402" fmla="*/ 8047 h 10000"/>
              <a:gd name="connsiteX4-403" fmla="*/ 4700 w 10000"/>
              <a:gd name="connsiteY4-404" fmla="*/ 8392 h 10000"/>
              <a:gd name="connsiteX5-405" fmla="*/ 6909 w 10000"/>
              <a:gd name="connsiteY5-406" fmla="*/ 9990 h 10000"/>
              <a:gd name="connsiteX6-407" fmla="*/ 9866 w 10000"/>
              <a:gd name="connsiteY6-408" fmla="*/ 9001 h 10000"/>
              <a:gd name="connsiteX7-409" fmla="*/ 9516 w 10000"/>
              <a:gd name="connsiteY7-410" fmla="*/ 6148 h 10000"/>
              <a:gd name="connsiteX8-411" fmla="*/ 9745 w 10000"/>
              <a:gd name="connsiteY8-412" fmla="*/ 3536 h 10000"/>
              <a:gd name="connsiteX9-413" fmla="*/ 9027 w 10000"/>
              <a:gd name="connsiteY9-414" fmla="*/ 1309 h 10000"/>
              <a:gd name="connsiteX10-415" fmla="*/ 6028 w 10000"/>
              <a:gd name="connsiteY10-416" fmla="*/ 46 h 10000"/>
              <a:gd name="connsiteX11-417" fmla="*/ 2281 w 10000"/>
              <a:gd name="connsiteY11-418" fmla="*/ 329 h 10000"/>
              <a:gd name="connsiteX12-419" fmla="*/ 193 w 10000"/>
              <a:gd name="connsiteY12-420" fmla="*/ 2322 h 10000"/>
              <a:gd name="connsiteX0-421" fmla="*/ 535 w 9877"/>
              <a:gd name="connsiteY0-422" fmla="*/ 2468 h 10000"/>
              <a:gd name="connsiteX1-423" fmla="*/ 10 w 9877"/>
              <a:gd name="connsiteY1-424" fmla="*/ 5285 h 10000"/>
              <a:gd name="connsiteX2-425" fmla="*/ 897 w 9877"/>
              <a:gd name="connsiteY2-426" fmla="*/ 7005 h 10000"/>
              <a:gd name="connsiteX3-427" fmla="*/ 2032 w 9877"/>
              <a:gd name="connsiteY3-428" fmla="*/ 8047 h 10000"/>
              <a:gd name="connsiteX4-429" fmla="*/ 4577 w 9877"/>
              <a:gd name="connsiteY4-430" fmla="*/ 8392 h 10000"/>
              <a:gd name="connsiteX5-431" fmla="*/ 6786 w 9877"/>
              <a:gd name="connsiteY5-432" fmla="*/ 9990 h 10000"/>
              <a:gd name="connsiteX6-433" fmla="*/ 9743 w 9877"/>
              <a:gd name="connsiteY6-434" fmla="*/ 9001 h 10000"/>
              <a:gd name="connsiteX7-435" fmla="*/ 9393 w 9877"/>
              <a:gd name="connsiteY7-436" fmla="*/ 6148 h 10000"/>
              <a:gd name="connsiteX8-437" fmla="*/ 9622 w 9877"/>
              <a:gd name="connsiteY8-438" fmla="*/ 3536 h 10000"/>
              <a:gd name="connsiteX9-439" fmla="*/ 8904 w 9877"/>
              <a:gd name="connsiteY9-440" fmla="*/ 1309 h 10000"/>
              <a:gd name="connsiteX10-441" fmla="*/ 5905 w 9877"/>
              <a:gd name="connsiteY10-442" fmla="*/ 46 h 10000"/>
              <a:gd name="connsiteX11-443" fmla="*/ 2158 w 9877"/>
              <a:gd name="connsiteY11-444" fmla="*/ 329 h 10000"/>
              <a:gd name="connsiteX12-445" fmla="*/ 535 w 9877"/>
              <a:gd name="connsiteY12-446" fmla="*/ 2468 h 10000"/>
              <a:gd name="connsiteX0-447" fmla="*/ 224 w 9682"/>
              <a:gd name="connsiteY0-448" fmla="*/ 2468 h 10000"/>
              <a:gd name="connsiteX1-449" fmla="*/ 54 w 9682"/>
              <a:gd name="connsiteY1-450" fmla="*/ 5334 h 10000"/>
              <a:gd name="connsiteX2-451" fmla="*/ 590 w 9682"/>
              <a:gd name="connsiteY2-452" fmla="*/ 7005 h 10000"/>
              <a:gd name="connsiteX3-453" fmla="*/ 1739 w 9682"/>
              <a:gd name="connsiteY3-454" fmla="*/ 8047 h 10000"/>
              <a:gd name="connsiteX4-455" fmla="*/ 4316 w 9682"/>
              <a:gd name="connsiteY4-456" fmla="*/ 8392 h 10000"/>
              <a:gd name="connsiteX5-457" fmla="*/ 6553 w 9682"/>
              <a:gd name="connsiteY5-458" fmla="*/ 9990 h 10000"/>
              <a:gd name="connsiteX6-459" fmla="*/ 9546 w 9682"/>
              <a:gd name="connsiteY6-460" fmla="*/ 9001 h 10000"/>
              <a:gd name="connsiteX7-461" fmla="*/ 9192 w 9682"/>
              <a:gd name="connsiteY7-462" fmla="*/ 6148 h 10000"/>
              <a:gd name="connsiteX8-463" fmla="*/ 9424 w 9682"/>
              <a:gd name="connsiteY8-464" fmla="*/ 3536 h 10000"/>
              <a:gd name="connsiteX9-465" fmla="*/ 8697 w 9682"/>
              <a:gd name="connsiteY9-466" fmla="*/ 1309 h 10000"/>
              <a:gd name="connsiteX10-467" fmla="*/ 5661 w 9682"/>
              <a:gd name="connsiteY10-468" fmla="*/ 46 h 10000"/>
              <a:gd name="connsiteX11-469" fmla="*/ 1867 w 9682"/>
              <a:gd name="connsiteY11-470" fmla="*/ 329 h 10000"/>
              <a:gd name="connsiteX12-471" fmla="*/ 224 w 9682"/>
              <a:gd name="connsiteY12-472" fmla="*/ 2468 h 10000"/>
              <a:gd name="connsiteX0-473" fmla="*/ 369 w 9951"/>
              <a:gd name="connsiteY0-474" fmla="*/ 2078 h 10000"/>
              <a:gd name="connsiteX1-475" fmla="*/ 7 w 9951"/>
              <a:gd name="connsiteY1-476" fmla="*/ 5334 h 10000"/>
              <a:gd name="connsiteX2-477" fmla="*/ 560 w 9951"/>
              <a:gd name="connsiteY2-478" fmla="*/ 7005 h 10000"/>
              <a:gd name="connsiteX3-479" fmla="*/ 1747 w 9951"/>
              <a:gd name="connsiteY3-480" fmla="*/ 8047 h 10000"/>
              <a:gd name="connsiteX4-481" fmla="*/ 4409 w 9951"/>
              <a:gd name="connsiteY4-482" fmla="*/ 8392 h 10000"/>
              <a:gd name="connsiteX5-483" fmla="*/ 6719 w 9951"/>
              <a:gd name="connsiteY5-484" fmla="*/ 9990 h 10000"/>
              <a:gd name="connsiteX6-485" fmla="*/ 9811 w 9951"/>
              <a:gd name="connsiteY6-486" fmla="*/ 9001 h 10000"/>
              <a:gd name="connsiteX7-487" fmla="*/ 9445 w 9951"/>
              <a:gd name="connsiteY7-488" fmla="*/ 6148 h 10000"/>
              <a:gd name="connsiteX8-489" fmla="*/ 9685 w 9951"/>
              <a:gd name="connsiteY8-490" fmla="*/ 3536 h 10000"/>
              <a:gd name="connsiteX9-491" fmla="*/ 8934 w 9951"/>
              <a:gd name="connsiteY9-492" fmla="*/ 1309 h 10000"/>
              <a:gd name="connsiteX10-493" fmla="*/ 5798 w 9951"/>
              <a:gd name="connsiteY10-494" fmla="*/ 46 h 10000"/>
              <a:gd name="connsiteX11-495" fmla="*/ 1879 w 9951"/>
              <a:gd name="connsiteY11-496" fmla="*/ 329 h 10000"/>
              <a:gd name="connsiteX12-497" fmla="*/ 369 w 9951"/>
              <a:gd name="connsiteY12-498" fmla="*/ 2078 h 10000"/>
              <a:gd name="connsiteX0-499" fmla="*/ 378 w 10007"/>
              <a:gd name="connsiteY0-500" fmla="*/ 2035 h 9957"/>
              <a:gd name="connsiteX1-501" fmla="*/ 14 w 10007"/>
              <a:gd name="connsiteY1-502" fmla="*/ 5291 h 9957"/>
              <a:gd name="connsiteX2-503" fmla="*/ 570 w 10007"/>
              <a:gd name="connsiteY2-504" fmla="*/ 6962 h 9957"/>
              <a:gd name="connsiteX3-505" fmla="*/ 1763 w 10007"/>
              <a:gd name="connsiteY3-506" fmla="*/ 8004 h 9957"/>
              <a:gd name="connsiteX4-507" fmla="*/ 4438 w 10007"/>
              <a:gd name="connsiteY4-508" fmla="*/ 8349 h 9957"/>
              <a:gd name="connsiteX5-509" fmla="*/ 6759 w 10007"/>
              <a:gd name="connsiteY5-510" fmla="*/ 9947 h 9957"/>
              <a:gd name="connsiteX6-511" fmla="*/ 9866 w 10007"/>
              <a:gd name="connsiteY6-512" fmla="*/ 8958 h 9957"/>
              <a:gd name="connsiteX7-513" fmla="*/ 9499 w 10007"/>
              <a:gd name="connsiteY7-514" fmla="*/ 6105 h 9957"/>
              <a:gd name="connsiteX8-515" fmla="*/ 9740 w 10007"/>
              <a:gd name="connsiteY8-516" fmla="*/ 3493 h 9957"/>
              <a:gd name="connsiteX9-517" fmla="*/ 8985 w 10007"/>
              <a:gd name="connsiteY9-518" fmla="*/ 1266 h 9957"/>
              <a:gd name="connsiteX10-519" fmla="*/ 5834 w 10007"/>
              <a:gd name="connsiteY10-520" fmla="*/ 3 h 9957"/>
              <a:gd name="connsiteX11-521" fmla="*/ 2496 w 10007"/>
              <a:gd name="connsiteY11-522" fmla="*/ 1553 h 9957"/>
              <a:gd name="connsiteX12-523" fmla="*/ 378 w 10007"/>
              <a:gd name="connsiteY12-524" fmla="*/ 2035 h 9957"/>
              <a:gd name="connsiteX0-525" fmla="*/ 378 w 10000"/>
              <a:gd name="connsiteY0-526" fmla="*/ 2044 h 10000"/>
              <a:gd name="connsiteX1-527" fmla="*/ 14 w 10000"/>
              <a:gd name="connsiteY1-528" fmla="*/ 5314 h 10000"/>
              <a:gd name="connsiteX2-529" fmla="*/ 570 w 10000"/>
              <a:gd name="connsiteY2-530" fmla="*/ 6992 h 10000"/>
              <a:gd name="connsiteX3-531" fmla="*/ 1762 w 10000"/>
              <a:gd name="connsiteY3-532" fmla="*/ 8039 h 10000"/>
              <a:gd name="connsiteX4-533" fmla="*/ 4435 w 10000"/>
              <a:gd name="connsiteY4-534" fmla="*/ 8385 h 10000"/>
              <a:gd name="connsiteX5-535" fmla="*/ 6754 w 10000"/>
              <a:gd name="connsiteY5-536" fmla="*/ 9990 h 10000"/>
              <a:gd name="connsiteX6-537" fmla="*/ 9859 w 10000"/>
              <a:gd name="connsiteY6-538" fmla="*/ 8997 h 10000"/>
              <a:gd name="connsiteX7-539" fmla="*/ 9492 w 10000"/>
              <a:gd name="connsiteY7-540" fmla="*/ 6131 h 10000"/>
              <a:gd name="connsiteX8-541" fmla="*/ 9733 w 10000"/>
              <a:gd name="connsiteY8-542" fmla="*/ 3508 h 10000"/>
              <a:gd name="connsiteX9-543" fmla="*/ 8979 w 10000"/>
              <a:gd name="connsiteY9-544" fmla="*/ 1271 h 10000"/>
              <a:gd name="connsiteX10-545" fmla="*/ 5830 w 10000"/>
              <a:gd name="connsiteY10-546" fmla="*/ 3 h 10000"/>
              <a:gd name="connsiteX11-547" fmla="*/ 2494 w 10000"/>
              <a:gd name="connsiteY11-548" fmla="*/ 1560 h 10000"/>
              <a:gd name="connsiteX12-549" fmla="*/ 378 w 10000"/>
              <a:gd name="connsiteY12-550" fmla="*/ 2044 h 10000"/>
              <a:gd name="connsiteX0-551" fmla="*/ 326 w 10023"/>
              <a:gd name="connsiteY0-552" fmla="*/ 2533 h 10000"/>
              <a:gd name="connsiteX1-553" fmla="*/ 37 w 10023"/>
              <a:gd name="connsiteY1-554" fmla="*/ 5314 h 10000"/>
              <a:gd name="connsiteX2-555" fmla="*/ 593 w 10023"/>
              <a:gd name="connsiteY2-556" fmla="*/ 6992 h 10000"/>
              <a:gd name="connsiteX3-557" fmla="*/ 1785 w 10023"/>
              <a:gd name="connsiteY3-558" fmla="*/ 8039 h 10000"/>
              <a:gd name="connsiteX4-559" fmla="*/ 4458 w 10023"/>
              <a:gd name="connsiteY4-560" fmla="*/ 8385 h 10000"/>
              <a:gd name="connsiteX5-561" fmla="*/ 6777 w 10023"/>
              <a:gd name="connsiteY5-562" fmla="*/ 9990 h 10000"/>
              <a:gd name="connsiteX6-563" fmla="*/ 9882 w 10023"/>
              <a:gd name="connsiteY6-564" fmla="*/ 8997 h 10000"/>
              <a:gd name="connsiteX7-565" fmla="*/ 9515 w 10023"/>
              <a:gd name="connsiteY7-566" fmla="*/ 6131 h 10000"/>
              <a:gd name="connsiteX8-567" fmla="*/ 9756 w 10023"/>
              <a:gd name="connsiteY8-568" fmla="*/ 3508 h 10000"/>
              <a:gd name="connsiteX9-569" fmla="*/ 9002 w 10023"/>
              <a:gd name="connsiteY9-570" fmla="*/ 1271 h 10000"/>
              <a:gd name="connsiteX10-571" fmla="*/ 5853 w 10023"/>
              <a:gd name="connsiteY10-572" fmla="*/ 3 h 10000"/>
              <a:gd name="connsiteX11-573" fmla="*/ 2517 w 10023"/>
              <a:gd name="connsiteY11-574" fmla="*/ 1560 h 10000"/>
              <a:gd name="connsiteX12-575" fmla="*/ 326 w 10023"/>
              <a:gd name="connsiteY12-576" fmla="*/ 2533 h 10000"/>
              <a:gd name="connsiteX0-577" fmla="*/ 326 w 10023"/>
              <a:gd name="connsiteY0-578" fmla="*/ 1901 h 9368"/>
              <a:gd name="connsiteX1-579" fmla="*/ 37 w 10023"/>
              <a:gd name="connsiteY1-580" fmla="*/ 4682 h 9368"/>
              <a:gd name="connsiteX2-581" fmla="*/ 593 w 10023"/>
              <a:gd name="connsiteY2-582" fmla="*/ 6360 h 9368"/>
              <a:gd name="connsiteX3-583" fmla="*/ 1785 w 10023"/>
              <a:gd name="connsiteY3-584" fmla="*/ 7407 h 9368"/>
              <a:gd name="connsiteX4-585" fmla="*/ 4458 w 10023"/>
              <a:gd name="connsiteY4-586" fmla="*/ 7753 h 9368"/>
              <a:gd name="connsiteX5-587" fmla="*/ 6777 w 10023"/>
              <a:gd name="connsiteY5-588" fmla="*/ 9358 h 9368"/>
              <a:gd name="connsiteX6-589" fmla="*/ 9882 w 10023"/>
              <a:gd name="connsiteY6-590" fmla="*/ 8365 h 9368"/>
              <a:gd name="connsiteX7-591" fmla="*/ 9515 w 10023"/>
              <a:gd name="connsiteY7-592" fmla="*/ 5499 h 9368"/>
              <a:gd name="connsiteX8-593" fmla="*/ 9756 w 10023"/>
              <a:gd name="connsiteY8-594" fmla="*/ 2876 h 9368"/>
              <a:gd name="connsiteX9-595" fmla="*/ 9002 w 10023"/>
              <a:gd name="connsiteY9-596" fmla="*/ 639 h 9368"/>
              <a:gd name="connsiteX10-597" fmla="*/ 5628 w 10023"/>
              <a:gd name="connsiteY10-598" fmla="*/ 7 h 9368"/>
              <a:gd name="connsiteX11-599" fmla="*/ 2517 w 10023"/>
              <a:gd name="connsiteY11-600" fmla="*/ 928 h 9368"/>
              <a:gd name="connsiteX12-601" fmla="*/ 326 w 10023"/>
              <a:gd name="connsiteY12-602" fmla="*/ 1901 h 9368"/>
              <a:gd name="connsiteX0-603" fmla="*/ 325 w 9734"/>
              <a:gd name="connsiteY0-604" fmla="*/ 2029 h 10093"/>
              <a:gd name="connsiteX1-605" fmla="*/ 37 w 9734"/>
              <a:gd name="connsiteY1-606" fmla="*/ 4998 h 10093"/>
              <a:gd name="connsiteX2-607" fmla="*/ 592 w 9734"/>
              <a:gd name="connsiteY2-608" fmla="*/ 6789 h 10093"/>
              <a:gd name="connsiteX3-609" fmla="*/ 1781 w 9734"/>
              <a:gd name="connsiteY3-610" fmla="*/ 7907 h 10093"/>
              <a:gd name="connsiteX4-611" fmla="*/ 4448 w 9734"/>
              <a:gd name="connsiteY4-612" fmla="*/ 8276 h 10093"/>
              <a:gd name="connsiteX5-613" fmla="*/ 6761 w 9734"/>
              <a:gd name="connsiteY5-614" fmla="*/ 9989 h 10093"/>
              <a:gd name="connsiteX6-615" fmla="*/ 9484 w 9734"/>
              <a:gd name="connsiteY6-616" fmla="*/ 9608 h 10093"/>
              <a:gd name="connsiteX7-617" fmla="*/ 9493 w 9734"/>
              <a:gd name="connsiteY7-618" fmla="*/ 5870 h 10093"/>
              <a:gd name="connsiteX8-619" fmla="*/ 9734 w 9734"/>
              <a:gd name="connsiteY8-620" fmla="*/ 3070 h 10093"/>
              <a:gd name="connsiteX9-621" fmla="*/ 8981 w 9734"/>
              <a:gd name="connsiteY9-622" fmla="*/ 682 h 10093"/>
              <a:gd name="connsiteX10-623" fmla="*/ 5615 w 9734"/>
              <a:gd name="connsiteY10-624" fmla="*/ 7 h 10093"/>
              <a:gd name="connsiteX11-625" fmla="*/ 2511 w 9734"/>
              <a:gd name="connsiteY11-626" fmla="*/ 991 h 10093"/>
              <a:gd name="connsiteX12-627" fmla="*/ 325 w 9734"/>
              <a:gd name="connsiteY12-628" fmla="*/ 2029 h 10093"/>
              <a:gd name="connsiteX0-629" fmla="*/ 334 w 10000"/>
              <a:gd name="connsiteY0-630" fmla="*/ 2010 h 9973"/>
              <a:gd name="connsiteX1-631" fmla="*/ 38 w 10000"/>
              <a:gd name="connsiteY1-632" fmla="*/ 4952 h 9973"/>
              <a:gd name="connsiteX2-633" fmla="*/ 608 w 10000"/>
              <a:gd name="connsiteY2-634" fmla="*/ 6726 h 9973"/>
              <a:gd name="connsiteX3-635" fmla="*/ 1830 w 10000"/>
              <a:gd name="connsiteY3-636" fmla="*/ 7834 h 9973"/>
              <a:gd name="connsiteX4-637" fmla="*/ 4532 w 10000"/>
              <a:gd name="connsiteY4-638" fmla="*/ 8562 h 9973"/>
              <a:gd name="connsiteX5-639" fmla="*/ 6946 w 10000"/>
              <a:gd name="connsiteY5-640" fmla="*/ 9897 h 9973"/>
              <a:gd name="connsiteX6-641" fmla="*/ 9743 w 10000"/>
              <a:gd name="connsiteY6-642" fmla="*/ 9519 h 9973"/>
              <a:gd name="connsiteX7-643" fmla="*/ 9752 w 10000"/>
              <a:gd name="connsiteY7-644" fmla="*/ 5816 h 9973"/>
              <a:gd name="connsiteX8-645" fmla="*/ 10000 w 10000"/>
              <a:gd name="connsiteY8-646" fmla="*/ 3042 h 9973"/>
              <a:gd name="connsiteX9-647" fmla="*/ 9226 w 10000"/>
              <a:gd name="connsiteY9-648" fmla="*/ 676 h 9973"/>
              <a:gd name="connsiteX10-649" fmla="*/ 5768 w 10000"/>
              <a:gd name="connsiteY10-650" fmla="*/ 7 h 9973"/>
              <a:gd name="connsiteX11-651" fmla="*/ 2580 w 10000"/>
              <a:gd name="connsiteY11-652" fmla="*/ 982 h 9973"/>
              <a:gd name="connsiteX12-653" fmla="*/ 334 w 10000"/>
              <a:gd name="connsiteY12-654" fmla="*/ 2010 h 997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10000" h="9973">
                <a:moveTo>
                  <a:pt x="334" y="2010"/>
                </a:moveTo>
                <a:cubicBezTo>
                  <a:pt x="-90" y="2671"/>
                  <a:pt x="-7" y="4166"/>
                  <a:pt x="38" y="4952"/>
                </a:cubicBezTo>
                <a:cubicBezTo>
                  <a:pt x="83" y="5738"/>
                  <a:pt x="308" y="6246"/>
                  <a:pt x="608" y="6726"/>
                </a:cubicBezTo>
                <a:cubicBezTo>
                  <a:pt x="906" y="7207"/>
                  <a:pt x="1176" y="7528"/>
                  <a:pt x="1830" y="7834"/>
                </a:cubicBezTo>
                <a:cubicBezTo>
                  <a:pt x="2484" y="8140"/>
                  <a:pt x="3678" y="8218"/>
                  <a:pt x="4532" y="8562"/>
                </a:cubicBezTo>
                <a:cubicBezTo>
                  <a:pt x="5384" y="8905"/>
                  <a:pt x="6078" y="9738"/>
                  <a:pt x="6946" y="9897"/>
                </a:cubicBezTo>
                <a:cubicBezTo>
                  <a:pt x="7814" y="10056"/>
                  <a:pt x="9200" y="9984"/>
                  <a:pt x="9743" y="9519"/>
                </a:cubicBezTo>
                <a:cubicBezTo>
                  <a:pt x="10214" y="8840"/>
                  <a:pt x="9709" y="6896"/>
                  <a:pt x="9752" y="5816"/>
                </a:cubicBezTo>
                <a:cubicBezTo>
                  <a:pt x="9796" y="4736"/>
                  <a:pt x="9959" y="3695"/>
                  <a:pt x="10000" y="3042"/>
                </a:cubicBezTo>
                <a:cubicBezTo>
                  <a:pt x="9911" y="2184"/>
                  <a:pt x="9932" y="1181"/>
                  <a:pt x="9226" y="676"/>
                </a:cubicBezTo>
                <a:cubicBezTo>
                  <a:pt x="8522" y="170"/>
                  <a:pt x="6876" y="-44"/>
                  <a:pt x="5768" y="7"/>
                </a:cubicBezTo>
                <a:cubicBezTo>
                  <a:pt x="4662" y="58"/>
                  <a:pt x="3493" y="270"/>
                  <a:pt x="2580" y="982"/>
                </a:cubicBezTo>
                <a:cubicBezTo>
                  <a:pt x="1535" y="1383"/>
                  <a:pt x="757" y="1348"/>
                  <a:pt x="334" y="2010"/>
                </a:cubicBezTo>
                <a:close/>
              </a:path>
            </a:pathLst>
          </a:custGeom>
          <a:gradFill>
            <a:gsLst>
              <a:gs pos="0">
                <a:srgbClr val="9CE0FA"/>
              </a:gs>
              <a:gs pos="65000">
                <a:schemeClr val="bg1"/>
              </a:gs>
              <a:gs pos="100000">
                <a:schemeClr val="bg1"/>
              </a:gs>
            </a:gsLst>
            <a:lin ang="0" scaled="0"/>
          </a:gradFill>
          <a:ln>
            <a:noFill/>
          </a:ln>
          <a:effectLst/>
        </p:spPr>
        <p:txBody>
          <a:bodyPr wrap="none"/>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149" name="Text Box 34"/>
          <p:cNvSpPr txBox="1">
            <a:spLocks noChangeArrowheads="1"/>
          </p:cNvSpPr>
          <p:nvPr/>
        </p:nvSpPr>
        <p:spPr bwMode="auto">
          <a:xfrm>
            <a:off x="3629025" y="2782280"/>
            <a:ext cx="1401445" cy="460375"/>
          </a:xfrm>
          <a:prstGeom prst="rect">
            <a:avLst/>
          </a:prstGeom>
          <a:noFill/>
          <a:ln>
            <a:noFill/>
          </a:ln>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cs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fontAlgn="base">
              <a:spcBef>
                <a:spcPct val="0"/>
              </a:spcBef>
              <a:spcAft>
                <a:spcPct val="0"/>
              </a:spcAft>
            </a:pPr>
            <a:r>
              <a:rPr lang="en-US" sz="1200" i="0" dirty="0">
                <a:solidFill>
                  <a:srgbClr val="000000"/>
                </a:solidFill>
                <a:latin typeface="Arial" panose="020B0604020202020204" pitchFamily="34" charset="0"/>
              </a:rPr>
              <a:t>Comcast network </a:t>
            </a:r>
            <a:endParaRPr lang="en-US" sz="1200" i="0" dirty="0">
              <a:solidFill>
                <a:srgbClr val="000000"/>
              </a:solidFill>
              <a:latin typeface="Arial" panose="020B0604020202020204" pitchFamily="34" charset="0"/>
            </a:endParaRPr>
          </a:p>
          <a:p>
            <a:pPr fontAlgn="base">
              <a:spcBef>
                <a:spcPct val="0"/>
              </a:spcBef>
              <a:spcAft>
                <a:spcPct val="0"/>
              </a:spcAft>
            </a:pPr>
            <a:r>
              <a:rPr lang="en-US" sz="1200" i="0" dirty="0">
                <a:solidFill>
                  <a:srgbClr val="000000"/>
                </a:solidFill>
                <a:latin typeface="Arial" panose="020B0604020202020204" pitchFamily="34" charset="0"/>
              </a:rPr>
              <a:t>68.80.0.0/13</a:t>
            </a:r>
            <a:endParaRPr lang="en-US" sz="1200" i="0" dirty="0">
              <a:solidFill>
                <a:srgbClr val="000000"/>
              </a:solidFill>
              <a:latin typeface="Arial" panose="020B0604020202020204" pitchFamily="34" charset="0"/>
            </a:endParaRPr>
          </a:p>
        </p:txBody>
      </p:sp>
      <p:sp>
        <p:nvSpPr>
          <p:cNvPr id="150" name="Line 68"/>
          <p:cNvSpPr>
            <a:spLocks noChangeShapeType="1"/>
          </p:cNvSpPr>
          <p:nvPr/>
        </p:nvSpPr>
        <p:spPr bwMode="auto">
          <a:xfrm flipV="1">
            <a:off x="2752515" y="3508982"/>
            <a:ext cx="1364456" cy="550069"/>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grpSp>
        <p:nvGrpSpPr>
          <p:cNvPr id="153" name="Group 167"/>
          <p:cNvGrpSpPr/>
          <p:nvPr/>
        </p:nvGrpSpPr>
        <p:grpSpPr bwMode="auto">
          <a:xfrm flipH="1">
            <a:off x="4226579" y="3577548"/>
            <a:ext cx="300038" cy="114300"/>
            <a:chOff x="3228" y="1776"/>
            <a:chExt cx="252" cy="96"/>
          </a:xfrm>
        </p:grpSpPr>
        <p:sp>
          <p:nvSpPr>
            <p:cNvPr id="154" name="Line 168"/>
            <p:cNvSpPr>
              <a:spLocks noChangeShapeType="1"/>
            </p:cNvSpPr>
            <p:nvPr/>
          </p:nvSpPr>
          <p:spPr bwMode="auto">
            <a:xfrm flipV="1">
              <a:off x="3339" y="1776"/>
              <a:ext cx="141" cy="51"/>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155" name="Line 169"/>
            <p:cNvSpPr>
              <a:spLocks noChangeShapeType="1"/>
            </p:cNvSpPr>
            <p:nvPr/>
          </p:nvSpPr>
          <p:spPr bwMode="auto">
            <a:xfrm flipV="1">
              <a:off x="3228" y="1833"/>
              <a:ext cx="102" cy="39"/>
            </a:xfrm>
            <a:prstGeom prst="line">
              <a:avLst/>
            </a:prstGeom>
            <a:noFill/>
            <a:ln w="9525">
              <a:solidFill>
                <a:srgbClr val="000000"/>
              </a:solidFill>
              <a:prstDash val="dash"/>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grpSp>
      <p:grpSp>
        <p:nvGrpSpPr>
          <p:cNvPr id="156" name="Group 170"/>
          <p:cNvGrpSpPr/>
          <p:nvPr/>
        </p:nvGrpSpPr>
        <p:grpSpPr bwMode="auto">
          <a:xfrm flipH="1" flipV="1">
            <a:off x="4340879" y="3184642"/>
            <a:ext cx="300038" cy="114300"/>
            <a:chOff x="3228" y="1776"/>
            <a:chExt cx="252" cy="96"/>
          </a:xfrm>
        </p:grpSpPr>
        <p:sp>
          <p:nvSpPr>
            <p:cNvPr id="157" name="Line 171"/>
            <p:cNvSpPr>
              <a:spLocks noChangeShapeType="1"/>
            </p:cNvSpPr>
            <p:nvPr/>
          </p:nvSpPr>
          <p:spPr bwMode="auto">
            <a:xfrm flipV="1">
              <a:off x="3339" y="1776"/>
              <a:ext cx="141" cy="51"/>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158" name="Line 172"/>
            <p:cNvSpPr>
              <a:spLocks noChangeShapeType="1"/>
            </p:cNvSpPr>
            <p:nvPr/>
          </p:nvSpPr>
          <p:spPr bwMode="auto">
            <a:xfrm flipV="1">
              <a:off x="3228" y="1833"/>
              <a:ext cx="102" cy="39"/>
            </a:xfrm>
            <a:prstGeom prst="line">
              <a:avLst/>
            </a:prstGeom>
            <a:noFill/>
            <a:ln w="9525">
              <a:solidFill>
                <a:srgbClr val="000000"/>
              </a:solidFill>
              <a:prstDash val="dash"/>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grpSp>
      <p:grpSp>
        <p:nvGrpSpPr>
          <p:cNvPr id="210" name="Group 209"/>
          <p:cNvGrpSpPr/>
          <p:nvPr/>
        </p:nvGrpSpPr>
        <p:grpSpPr>
          <a:xfrm>
            <a:off x="3881199" y="3279726"/>
            <a:ext cx="640374" cy="354342"/>
            <a:chOff x="7493876" y="2774731"/>
            <a:chExt cx="1481958" cy="894622"/>
          </a:xfrm>
        </p:grpSpPr>
        <p:sp>
          <p:nvSpPr>
            <p:cNvPr id="211" name="Freeform 210"/>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2" name="Oval 211"/>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13" name="Group 212"/>
            <p:cNvGrpSpPr/>
            <p:nvPr/>
          </p:nvGrpSpPr>
          <p:grpSpPr>
            <a:xfrm>
              <a:off x="7713663" y="2848339"/>
              <a:ext cx="1042107" cy="425543"/>
              <a:chOff x="7786941" y="2884917"/>
              <a:chExt cx="897649" cy="353919"/>
            </a:xfrm>
          </p:grpSpPr>
          <p:sp>
            <p:nvSpPr>
              <p:cNvPr id="214" name="Freeform 213"/>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5" name="Freeform 214"/>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6" name="Freeform 215"/>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7" name="Freeform 216"/>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300" name="Freeform 94"/>
          <p:cNvSpPr/>
          <p:nvPr/>
        </p:nvSpPr>
        <p:spPr bwMode="auto">
          <a:xfrm>
            <a:off x="686780" y="4430525"/>
            <a:ext cx="4814888" cy="1215629"/>
          </a:xfrm>
          <a:custGeom>
            <a:avLst/>
            <a:gdLst>
              <a:gd name="T0" fmla="*/ 2147483647 w 2406"/>
              <a:gd name="T1" fmla="*/ 2147483647 h 958"/>
              <a:gd name="T2" fmla="*/ 2147483647 w 2406"/>
              <a:gd name="T3" fmla="*/ 2147483647 h 958"/>
              <a:gd name="T4" fmla="*/ 2147483647 w 2406"/>
              <a:gd name="T5" fmla="*/ 2147483647 h 958"/>
              <a:gd name="T6" fmla="*/ 2147483647 w 2406"/>
              <a:gd name="T7" fmla="*/ 2147483647 h 958"/>
              <a:gd name="T8" fmla="*/ 2147483647 w 2406"/>
              <a:gd name="T9" fmla="*/ 2147483647 h 958"/>
              <a:gd name="T10" fmla="*/ 2147483647 w 2406"/>
              <a:gd name="T11" fmla="*/ 2147483647 h 958"/>
              <a:gd name="T12" fmla="*/ 2147483647 w 2406"/>
              <a:gd name="T13" fmla="*/ 2147483647 h 958"/>
              <a:gd name="T14" fmla="*/ 2147483647 w 2406"/>
              <a:gd name="T15" fmla="*/ 2147483647 h 958"/>
              <a:gd name="T16" fmla="*/ 2147483647 w 2406"/>
              <a:gd name="T17" fmla="*/ 2147483647 h 958"/>
              <a:gd name="T18" fmla="*/ 2147483647 w 2406"/>
              <a:gd name="T19" fmla="*/ 2147483647 h 958"/>
              <a:gd name="T20" fmla="*/ 2147483647 w 2406"/>
              <a:gd name="T21" fmla="*/ 2147483647 h 958"/>
              <a:gd name="T22" fmla="*/ 2147483647 w 2406"/>
              <a:gd name="T23" fmla="*/ 2147483647 h 958"/>
              <a:gd name="T24" fmla="*/ 2147483647 w 2406"/>
              <a:gd name="T25" fmla="*/ 2147483647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gradFill>
            <a:gsLst>
              <a:gs pos="0">
                <a:srgbClr val="9CE0FA"/>
              </a:gs>
              <a:gs pos="65000">
                <a:schemeClr val="bg1"/>
              </a:gs>
              <a:gs pos="100000">
                <a:schemeClr val="bg1"/>
              </a:gs>
            </a:gsLst>
            <a:lin ang="0" scaled="0"/>
          </a:gradFill>
          <a:ln>
            <a:noFill/>
          </a:ln>
        </p:spPr>
        <p:txBody>
          <a:bodyPr wrap="none" anchor="ct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301" name="Line 134"/>
          <p:cNvSpPr>
            <a:spLocks noChangeShapeType="1"/>
          </p:cNvSpPr>
          <p:nvPr/>
        </p:nvSpPr>
        <p:spPr bwMode="auto">
          <a:xfrm flipV="1">
            <a:off x="3229955" y="3626854"/>
            <a:ext cx="881063" cy="1238250"/>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303" name="Line 136"/>
          <p:cNvSpPr>
            <a:spLocks noChangeShapeType="1"/>
          </p:cNvSpPr>
          <p:nvPr/>
        </p:nvSpPr>
        <p:spPr bwMode="auto">
          <a:xfrm flipV="1">
            <a:off x="2164346" y="4991310"/>
            <a:ext cx="707231" cy="1190"/>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304" name="Text Box 137"/>
          <p:cNvSpPr txBox="1">
            <a:spLocks noChangeArrowheads="1"/>
          </p:cNvSpPr>
          <p:nvPr/>
        </p:nvSpPr>
        <p:spPr bwMode="auto">
          <a:xfrm>
            <a:off x="1348768" y="5285394"/>
            <a:ext cx="1239520" cy="275590"/>
          </a:xfrm>
          <a:prstGeom prst="rect">
            <a:avLst/>
          </a:prstGeom>
          <a:noFill/>
          <a:ln>
            <a:noFill/>
          </a:ln>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cs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fontAlgn="base">
              <a:spcBef>
                <a:spcPct val="0"/>
              </a:spcBef>
              <a:spcAft>
                <a:spcPct val="0"/>
              </a:spcAft>
            </a:pPr>
            <a:r>
              <a:rPr lang="en-US" sz="1200" i="0" dirty="0">
                <a:solidFill>
                  <a:srgbClr val="000000"/>
                </a:solidFill>
                <a:latin typeface="Arial" panose="020B0604020202020204" pitchFamily="34" charset="0"/>
              </a:rPr>
              <a:t>64.233.169.105</a:t>
            </a:r>
            <a:endParaRPr lang="en-US" sz="1200" i="0" dirty="0">
              <a:solidFill>
                <a:srgbClr val="000000"/>
              </a:solidFill>
              <a:latin typeface="Arial" panose="020B0604020202020204" pitchFamily="34" charset="0"/>
            </a:endParaRPr>
          </a:p>
        </p:txBody>
      </p:sp>
      <p:sp>
        <p:nvSpPr>
          <p:cNvPr id="305" name="Text Box 138"/>
          <p:cNvSpPr txBox="1">
            <a:spLocks noChangeArrowheads="1"/>
          </p:cNvSpPr>
          <p:nvPr/>
        </p:nvSpPr>
        <p:spPr bwMode="auto">
          <a:xfrm>
            <a:off x="1334480" y="5093704"/>
            <a:ext cx="1459865" cy="275590"/>
          </a:xfrm>
          <a:prstGeom prst="rect">
            <a:avLst/>
          </a:prstGeom>
          <a:noFill/>
          <a:ln>
            <a:noFill/>
          </a:ln>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cs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fontAlgn="base">
              <a:spcBef>
                <a:spcPct val="0"/>
              </a:spcBef>
              <a:spcAft>
                <a:spcPct val="0"/>
              </a:spcAft>
            </a:pPr>
            <a:r>
              <a:rPr lang="en-US" sz="1200" i="0" dirty="0">
                <a:solidFill>
                  <a:srgbClr val="000000"/>
                </a:solidFill>
                <a:latin typeface="Arial" panose="020B0604020202020204" pitchFamily="34" charset="0"/>
              </a:rPr>
              <a:t>Google web server</a:t>
            </a:r>
            <a:endParaRPr lang="en-US" sz="1200" i="0" dirty="0">
              <a:solidFill>
                <a:srgbClr val="000000"/>
              </a:solidFill>
              <a:latin typeface="Arial" panose="020B0604020202020204" pitchFamily="34" charset="0"/>
            </a:endParaRPr>
          </a:p>
        </p:txBody>
      </p:sp>
      <p:grpSp>
        <p:nvGrpSpPr>
          <p:cNvPr id="312" name="Group 194"/>
          <p:cNvGrpSpPr/>
          <p:nvPr/>
        </p:nvGrpSpPr>
        <p:grpSpPr bwMode="auto">
          <a:xfrm>
            <a:off x="2823953" y="5146091"/>
            <a:ext cx="221456" cy="85725"/>
            <a:chOff x="3228" y="1776"/>
            <a:chExt cx="252" cy="96"/>
          </a:xfrm>
        </p:grpSpPr>
        <p:sp>
          <p:nvSpPr>
            <p:cNvPr id="313" name="Line 195"/>
            <p:cNvSpPr>
              <a:spLocks noChangeShapeType="1"/>
            </p:cNvSpPr>
            <p:nvPr/>
          </p:nvSpPr>
          <p:spPr bwMode="auto">
            <a:xfrm flipV="1">
              <a:off x="3339" y="1776"/>
              <a:ext cx="141" cy="51"/>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314" name="Line 196"/>
            <p:cNvSpPr>
              <a:spLocks noChangeShapeType="1"/>
            </p:cNvSpPr>
            <p:nvPr/>
          </p:nvSpPr>
          <p:spPr bwMode="auto">
            <a:xfrm flipV="1">
              <a:off x="3228" y="1833"/>
              <a:ext cx="102" cy="39"/>
            </a:xfrm>
            <a:prstGeom prst="line">
              <a:avLst/>
            </a:prstGeom>
            <a:noFill/>
            <a:ln w="9525">
              <a:solidFill>
                <a:srgbClr val="000000"/>
              </a:solidFill>
              <a:prstDash val="dash"/>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grpSp>
      <p:grpSp>
        <p:nvGrpSpPr>
          <p:cNvPr id="315" name="Group 197"/>
          <p:cNvGrpSpPr/>
          <p:nvPr/>
        </p:nvGrpSpPr>
        <p:grpSpPr bwMode="auto">
          <a:xfrm flipH="1">
            <a:off x="3302584" y="5146091"/>
            <a:ext cx="221456" cy="85725"/>
            <a:chOff x="3228" y="1776"/>
            <a:chExt cx="252" cy="96"/>
          </a:xfrm>
        </p:grpSpPr>
        <p:sp>
          <p:nvSpPr>
            <p:cNvPr id="316" name="Line 198"/>
            <p:cNvSpPr>
              <a:spLocks noChangeShapeType="1"/>
            </p:cNvSpPr>
            <p:nvPr/>
          </p:nvSpPr>
          <p:spPr bwMode="auto">
            <a:xfrm flipV="1">
              <a:off x="3339" y="1776"/>
              <a:ext cx="141" cy="51"/>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317" name="Line 199"/>
            <p:cNvSpPr>
              <a:spLocks noChangeShapeType="1"/>
            </p:cNvSpPr>
            <p:nvPr/>
          </p:nvSpPr>
          <p:spPr bwMode="auto">
            <a:xfrm flipV="1">
              <a:off x="3228" y="1833"/>
              <a:ext cx="102" cy="39"/>
            </a:xfrm>
            <a:prstGeom prst="line">
              <a:avLst/>
            </a:prstGeom>
            <a:noFill/>
            <a:ln w="9525">
              <a:solidFill>
                <a:srgbClr val="000000"/>
              </a:solidFill>
              <a:prstDash val="dash"/>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grpSp>
      <p:grpSp>
        <p:nvGrpSpPr>
          <p:cNvPr id="318" name="Group 200"/>
          <p:cNvGrpSpPr/>
          <p:nvPr/>
        </p:nvGrpSpPr>
        <p:grpSpPr bwMode="auto">
          <a:xfrm flipH="1" flipV="1">
            <a:off x="3456174" y="4924635"/>
            <a:ext cx="221456" cy="85725"/>
            <a:chOff x="3228" y="1776"/>
            <a:chExt cx="252" cy="96"/>
          </a:xfrm>
        </p:grpSpPr>
        <p:sp>
          <p:nvSpPr>
            <p:cNvPr id="319" name="Line 201"/>
            <p:cNvSpPr>
              <a:spLocks noChangeShapeType="1"/>
            </p:cNvSpPr>
            <p:nvPr/>
          </p:nvSpPr>
          <p:spPr bwMode="auto">
            <a:xfrm flipV="1">
              <a:off x="3339" y="1776"/>
              <a:ext cx="141" cy="51"/>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320" name="Line 202"/>
            <p:cNvSpPr>
              <a:spLocks noChangeShapeType="1"/>
            </p:cNvSpPr>
            <p:nvPr/>
          </p:nvSpPr>
          <p:spPr bwMode="auto">
            <a:xfrm flipV="1">
              <a:off x="3228" y="1833"/>
              <a:ext cx="102" cy="39"/>
            </a:xfrm>
            <a:prstGeom prst="line">
              <a:avLst/>
            </a:prstGeom>
            <a:noFill/>
            <a:ln w="9525">
              <a:solidFill>
                <a:srgbClr val="000000"/>
              </a:solidFill>
              <a:prstDash val="dash"/>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grpSp>
      <p:grpSp>
        <p:nvGrpSpPr>
          <p:cNvPr id="321" name="Group 320"/>
          <p:cNvGrpSpPr/>
          <p:nvPr/>
        </p:nvGrpSpPr>
        <p:grpSpPr>
          <a:xfrm>
            <a:off x="2914130" y="4840381"/>
            <a:ext cx="606758" cy="376520"/>
            <a:chOff x="7493876" y="2774731"/>
            <a:chExt cx="1481958" cy="894622"/>
          </a:xfrm>
        </p:grpSpPr>
        <p:sp>
          <p:nvSpPr>
            <p:cNvPr id="322" name="Freeform 321"/>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3" name="Oval 322"/>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324" name="Group 323"/>
            <p:cNvGrpSpPr/>
            <p:nvPr/>
          </p:nvGrpSpPr>
          <p:grpSpPr>
            <a:xfrm>
              <a:off x="7713663" y="2848339"/>
              <a:ext cx="1042107" cy="425543"/>
              <a:chOff x="7786941" y="2884917"/>
              <a:chExt cx="897649" cy="353919"/>
            </a:xfrm>
          </p:grpSpPr>
          <p:sp>
            <p:nvSpPr>
              <p:cNvPr id="325" name="Freeform 324"/>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6" name="Freeform 325"/>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1" name="Freeform 330"/>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2" name="Freeform 331"/>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345" name="Group 248"/>
          <p:cNvGrpSpPr/>
          <p:nvPr/>
        </p:nvGrpSpPr>
        <p:grpSpPr bwMode="auto">
          <a:xfrm>
            <a:off x="2027424" y="4661507"/>
            <a:ext cx="269081" cy="467916"/>
            <a:chOff x="4140" y="429"/>
            <a:chExt cx="1425" cy="2396"/>
          </a:xfrm>
        </p:grpSpPr>
        <p:sp>
          <p:nvSpPr>
            <p:cNvPr id="346" name="Freeform 148"/>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47" name="Rectangle 149"/>
            <p:cNvSpPr>
              <a:spLocks noChangeArrowheads="1"/>
            </p:cNvSpPr>
            <p:nvPr/>
          </p:nvSpPr>
          <p:spPr bwMode="auto">
            <a:xfrm>
              <a:off x="4203" y="429"/>
              <a:ext cx="1053" cy="2286"/>
            </a:xfrm>
            <a:prstGeom prst="rect">
              <a:avLst/>
            </a:prstGeom>
            <a:gradFill rotWithShape="1">
              <a:gsLst>
                <a:gs pos="0">
                  <a:srgbClr val="292929"/>
                </a:gs>
                <a:gs pos="100000">
                  <a:srgbClr val="808080"/>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48" name="Freeform 150"/>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49" name="Freeform 151"/>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50" name="Rectangle 152"/>
            <p:cNvSpPr>
              <a:spLocks noChangeArrowheads="1"/>
            </p:cNvSpPr>
            <p:nvPr/>
          </p:nvSpPr>
          <p:spPr bwMode="auto">
            <a:xfrm>
              <a:off x="4209" y="691"/>
              <a:ext cx="599" cy="49"/>
            </a:xfrm>
            <a:prstGeom prst="rect">
              <a:avLst/>
            </a:prstGeom>
            <a:solidFill>
              <a:srgbClr val="000000"/>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351" name="Group 153"/>
            <p:cNvGrpSpPr/>
            <p:nvPr/>
          </p:nvGrpSpPr>
          <p:grpSpPr bwMode="auto">
            <a:xfrm>
              <a:off x="4749" y="668"/>
              <a:ext cx="581" cy="145"/>
              <a:chOff x="614" y="2568"/>
              <a:chExt cx="725" cy="139"/>
            </a:xfrm>
          </p:grpSpPr>
          <p:sp>
            <p:nvSpPr>
              <p:cNvPr id="376" name="AutoShape 154"/>
              <p:cNvSpPr>
                <a:spLocks noChangeArrowheads="1"/>
              </p:cNvSpPr>
              <p:nvPr/>
            </p:nvSpPr>
            <p:spPr bwMode="auto">
              <a:xfrm>
                <a:off x="617" y="2567"/>
                <a:ext cx="724" cy="140"/>
              </a:xfrm>
              <a:prstGeom prst="roundRect">
                <a:avLst>
                  <a:gd name="adj" fmla="val 50000"/>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77" name="AutoShape 155"/>
              <p:cNvSpPr>
                <a:spLocks noChangeArrowheads="1"/>
              </p:cNvSpPr>
              <p:nvPr/>
            </p:nvSpPr>
            <p:spPr bwMode="auto">
              <a:xfrm>
                <a:off x="633" y="2584"/>
                <a:ext cx="692"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352" name="Rectangle 156"/>
            <p:cNvSpPr>
              <a:spLocks noChangeArrowheads="1"/>
            </p:cNvSpPr>
            <p:nvPr/>
          </p:nvSpPr>
          <p:spPr bwMode="auto">
            <a:xfrm>
              <a:off x="4222" y="1020"/>
              <a:ext cx="599" cy="43"/>
            </a:xfrm>
            <a:prstGeom prst="rect">
              <a:avLst/>
            </a:prstGeom>
            <a:solidFill>
              <a:srgbClr val="000000"/>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353" name="Group 157"/>
            <p:cNvGrpSpPr/>
            <p:nvPr/>
          </p:nvGrpSpPr>
          <p:grpSpPr bwMode="auto">
            <a:xfrm>
              <a:off x="4747" y="994"/>
              <a:ext cx="581" cy="134"/>
              <a:chOff x="614" y="2568"/>
              <a:chExt cx="725" cy="139"/>
            </a:xfrm>
          </p:grpSpPr>
          <p:sp>
            <p:nvSpPr>
              <p:cNvPr id="374" name="AutoShape 158"/>
              <p:cNvSpPr>
                <a:spLocks noChangeArrowheads="1"/>
              </p:cNvSpPr>
              <p:nvPr/>
            </p:nvSpPr>
            <p:spPr bwMode="auto">
              <a:xfrm>
                <a:off x="612" y="2570"/>
                <a:ext cx="724" cy="139"/>
              </a:xfrm>
              <a:prstGeom prst="roundRect">
                <a:avLst>
                  <a:gd name="adj" fmla="val 50000"/>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75" name="AutoShape 159"/>
              <p:cNvSpPr>
                <a:spLocks noChangeArrowheads="1"/>
              </p:cNvSpPr>
              <p:nvPr/>
            </p:nvSpPr>
            <p:spPr bwMode="auto">
              <a:xfrm>
                <a:off x="628" y="2589"/>
                <a:ext cx="692"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354" name="Rectangle 160"/>
            <p:cNvSpPr>
              <a:spLocks noChangeArrowheads="1"/>
            </p:cNvSpPr>
            <p:nvPr/>
          </p:nvSpPr>
          <p:spPr bwMode="auto">
            <a:xfrm>
              <a:off x="4216" y="1356"/>
              <a:ext cx="599" cy="49"/>
            </a:xfrm>
            <a:prstGeom prst="rect">
              <a:avLst/>
            </a:prstGeom>
            <a:solidFill>
              <a:srgbClr val="000000"/>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55" name="Rectangle 161"/>
            <p:cNvSpPr>
              <a:spLocks noChangeArrowheads="1"/>
            </p:cNvSpPr>
            <p:nvPr/>
          </p:nvSpPr>
          <p:spPr bwMode="auto">
            <a:xfrm>
              <a:off x="4228" y="1654"/>
              <a:ext cx="593" cy="49"/>
            </a:xfrm>
            <a:prstGeom prst="rect">
              <a:avLst/>
            </a:prstGeom>
            <a:solidFill>
              <a:srgbClr val="000000"/>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356" name="Group 162"/>
            <p:cNvGrpSpPr/>
            <p:nvPr/>
          </p:nvGrpSpPr>
          <p:grpSpPr bwMode="auto">
            <a:xfrm>
              <a:off x="4735" y="1627"/>
              <a:ext cx="582" cy="151"/>
              <a:chOff x="614" y="2568"/>
              <a:chExt cx="725" cy="139"/>
            </a:xfrm>
          </p:grpSpPr>
          <p:sp>
            <p:nvSpPr>
              <p:cNvPr id="372" name="AutoShape 163"/>
              <p:cNvSpPr>
                <a:spLocks noChangeArrowheads="1"/>
              </p:cNvSpPr>
              <p:nvPr/>
            </p:nvSpPr>
            <p:spPr bwMode="auto">
              <a:xfrm>
                <a:off x="611" y="2576"/>
                <a:ext cx="730" cy="129"/>
              </a:xfrm>
              <a:prstGeom prst="roundRect">
                <a:avLst>
                  <a:gd name="adj" fmla="val 50000"/>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73" name="AutoShape 164"/>
              <p:cNvSpPr>
                <a:spLocks noChangeArrowheads="1"/>
              </p:cNvSpPr>
              <p:nvPr/>
            </p:nvSpPr>
            <p:spPr bwMode="auto">
              <a:xfrm>
                <a:off x="627" y="2588"/>
                <a:ext cx="699"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357" name="Freeform 165"/>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358" name="Group 166"/>
            <p:cNvGrpSpPr/>
            <p:nvPr/>
          </p:nvGrpSpPr>
          <p:grpSpPr bwMode="auto">
            <a:xfrm>
              <a:off x="4739" y="1327"/>
              <a:ext cx="582" cy="139"/>
              <a:chOff x="614" y="2568"/>
              <a:chExt cx="725" cy="139"/>
            </a:xfrm>
          </p:grpSpPr>
          <p:sp>
            <p:nvSpPr>
              <p:cNvPr id="370" name="AutoShape 167"/>
              <p:cNvSpPr>
                <a:spLocks noChangeArrowheads="1"/>
              </p:cNvSpPr>
              <p:nvPr/>
            </p:nvSpPr>
            <p:spPr bwMode="auto">
              <a:xfrm>
                <a:off x="614" y="2566"/>
                <a:ext cx="723" cy="140"/>
              </a:xfrm>
              <a:prstGeom prst="roundRect">
                <a:avLst>
                  <a:gd name="adj" fmla="val 50000"/>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71" name="AutoShape 168"/>
              <p:cNvSpPr>
                <a:spLocks noChangeArrowheads="1"/>
              </p:cNvSpPr>
              <p:nvPr/>
            </p:nvSpPr>
            <p:spPr bwMode="auto">
              <a:xfrm>
                <a:off x="630" y="2585"/>
                <a:ext cx="691" cy="10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359" name="Rectangle 169"/>
            <p:cNvSpPr>
              <a:spLocks noChangeArrowheads="1"/>
            </p:cNvSpPr>
            <p:nvPr/>
          </p:nvSpPr>
          <p:spPr bwMode="auto">
            <a:xfrm>
              <a:off x="5250" y="429"/>
              <a:ext cx="69" cy="2286"/>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60" name="Freeform 170"/>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61" name="Freeform 171"/>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62" name="Oval 172"/>
            <p:cNvSpPr>
              <a:spLocks noChangeArrowheads="1"/>
            </p:cNvSpPr>
            <p:nvPr/>
          </p:nvSpPr>
          <p:spPr bwMode="auto">
            <a:xfrm>
              <a:off x="5515" y="2612"/>
              <a:ext cx="50" cy="98"/>
            </a:xfrm>
            <a:prstGeom prst="ellipse">
              <a:avLst/>
            </a:prstGeom>
            <a:solidFill>
              <a:srgbClr val="333333"/>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63" name="Freeform 173"/>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64" name="AutoShape 174"/>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65" name="AutoShape 175"/>
            <p:cNvSpPr>
              <a:spLocks noChangeArrowheads="1"/>
            </p:cNvSpPr>
            <p:nvPr/>
          </p:nvSpPr>
          <p:spPr bwMode="auto">
            <a:xfrm>
              <a:off x="4203" y="2709"/>
              <a:ext cx="1072" cy="85"/>
            </a:xfrm>
            <a:prstGeom prst="roundRect">
              <a:avLst>
                <a:gd name="adj" fmla="val 50000"/>
              </a:avLst>
            </a:prstGeom>
            <a:gradFill rotWithShape="1">
              <a:gsLst>
                <a:gs pos="0">
                  <a:srgbClr val="000000"/>
                </a:gs>
                <a:gs pos="100000">
                  <a:srgbClr val="808080"/>
                </a:gs>
              </a:gsLst>
              <a:lin ang="0" scaled="1"/>
            </a:gradFill>
            <a:ln w="9525">
              <a:solidFill>
                <a:srgbClr val="000000"/>
              </a:solidFill>
              <a:rou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66" name="Oval 176"/>
            <p:cNvSpPr>
              <a:spLocks noChangeArrowheads="1"/>
            </p:cNvSpPr>
            <p:nvPr/>
          </p:nvSpPr>
          <p:spPr bwMode="auto">
            <a:xfrm>
              <a:off x="4310" y="2386"/>
              <a:ext cx="158" cy="140"/>
            </a:xfrm>
            <a:prstGeom prst="ellipse">
              <a:avLst/>
            </a:prstGeom>
            <a:solidFill>
              <a:srgbClr val="33CC33"/>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67" name="Oval 177"/>
            <p:cNvSpPr>
              <a:spLocks noChangeArrowheads="1"/>
            </p:cNvSpPr>
            <p:nvPr/>
          </p:nvSpPr>
          <p:spPr bwMode="auto">
            <a:xfrm>
              <a:off x="4487" y="2386"/>
              <a:ext cx="158" cy="140"/>
            </a:xfrm>
            <a:prstGeom prst="ellipse">
              <a:avLst/>
            </a:prstGeom>
            <a:solidFill>
              <a:srgbClr val="FF0000"/>
            </a:solidFill>
            <a:ln>
              <a:noFill/>
            </a:ln>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endParaRPr>
            </a:p>
          </p:txBody>
        </p:sp>
        <p:sp>
          <p:nvSpPr>
            <p:cNvPr id="368" name="Oval 178"/>
            <p:cNvSpPr>
              <a:spLocks noChangeArrowheads="1"/>
            </p:cNvSpPr>
            <p:nvPr/>
          </p:nvSpPr>
          <p:spPr bwMode="auto">
            <a:xfrm>
              <a:off x="4663" y="2380"/>
              <a:ext cx="158" cy="140"/>
            </a:xfrm>
            <a:prstGeom prst="ellipse">
              <a:avLst/>
            </a:prstGeom>
            <a:solidFill>
              <a:srgbClr val="33CC33"/>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69" name="Rectangle 179"/>
            <p:cNvSpPr>
              <a:spLocks noChangeArrowheads="1"/>
            </p:cNvSpPr>
            <p:nvPr/>
          </p:nvSpPr>
          <p:spPr bwMode="auto">
            <a:xfrm>
              <a:off x="5061" y="1837"/>
              <a:ext cx="88" cy="756"/>
            </a:xfrm>
            <a:prstGeom prst="rect">
              <a:avLst/>
            </a:prstGeom>
            <a:solidFill>
              <a:srgbClr val="292929"/>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533" name="Group 43"/>
          <p:cNvGrpSpPr/>
          <p:nvPr/>
        </p:nvGrpSpPr>
        <p:grpSpPr bwMode="auto">
          <a:xfrm>
            <a:off x="992981" y="2053829"/>
            <a:ext cx="732234" cy="1095375"/>
            <a:chOff x="651" y="681"/>
            <a:chExt cx="615" cy="920"/>
          </a:xfrm>
        </p:grpSpPr>
        <p:sp>
          <p:nvSpPr>
            <p:cNvPr id="534" name="Freeform 44"/>
            <p:cNvSpPr/>
            <p:nvPr/>
          </p:nvSpPr>
          <p:spPr bwMode="auto">
            <a:xfrm>
              <a:off x="662" y="698"/>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 name="connsiteX0" fmla="*/ 8212 w 10000"/>
                <a:gd name="connsiteY0" fmla="*/ 0 h 10000"/>
                <a:gd name="connsiteX1" fmla="*/ 10000 w 10000"/>
                <a:gd name="connsiteY1" fmla="*/ 10000 h 10000"/>
                <a:gd name="connsiteX2" fmla="*/ 0 w 10000"/>
                <a:gd name="connsiteY2" fmla="*/ 8726 h 10000"/>
                <a:gd name="connsiteX3" fmla="*/ 7951 w 10000"/>
                <a:gd name="connsiteY3" fmla="*/ 8723 h 10000"/>
                <a:gd name="connsiteX4" fmla="*/ 8212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8212" y="0"/>
                  </a:moveTo>
                  <a:lnTo>
                    <a:pt x="10000" y="10000"/>
                  </a:lnTo>
                  <a:lnTo>
                    <a:pt x="0" y="8726"/>
                  </a:lnTo>
                  <a:lnTo>
                    <a:pt x="7951" y="8723"/>
                  </a:lnTo>
                  <a:lnTo>
                    <a:pt x="8212" y="0"/>
                  </a:lnTo>
                  <a:close/>
                </a:path>
              </a:pathLst>
            </a:custGeom>
            <a:gradFill rotWithShape="1">
              <a:gsLst>
                <a:gs pos="0">
                  <a:schemeClr val="bg1">
                    <a:lumMod val="50000"/>
                  </a:schemeClr>
                </a:gs>
                <a:gs pos="100000">
                  <a:schemeClr val="bg1">
                    <a:alpha val="78000"/>
                  </a:schemeClr>
                </a:gs>
              </a:gsLst>
              <a:lin ang="2700000" scaled="1"/>
            </a:gradFill>
            <a:ln>
              <a:noFill/>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535" name="Group 45"/>
            <p:cNvGrpSpPr/>
            <p:nvPr/>
          </p:nvGrpSpPr>
          <p:grpSpPr bwMode="auto">
            <a:xfrm>
              <a:off x="651" y="681"/>
              <a:ext cx="506" cy="852"/>
              <a:chOff x="569" y="2954"/>
              <a:chExt cx="506" cy="852"/>
            </a:xfrm>
          </p:grpSpPr>
          <p:sp>
            <p:nvSpPr>
              <p:cNvPr id="536" name="Rectangle 46"/>
              <p:cNvSpPr>
                <a:spLocks noChangeArrowheads="1"/>
              </p:cNvSpPr>
              <p:nvPr/>
            </p:nvSpPr>
            <p:spPr bwMode="auto">
              <a:xfrm>
                <a:off x="576" y="2973"/>
                <a:ext cx="493" cy="790"/>
              </a:xfrm>
              <a:prstGeom prst="rect">
                <a:avLst/>
              </a:prstGeom>
              <a:solidFill>
                <a:srgbClr val="FFFFFF"/>
              </a:solidFill>
              <a:ln w="9525">
                <a:solidFill>
                  <a:srgbClr val="000000"/>
                </a:solidFill>
                <a:miter lim="800000"/>
              </a:ln>
              <a:effectLst>
                <a:outerShdw blurRad="50800" dist="38100" dir="18900000" algn="bl" rotWithShape="0">
                  <a:prstClr val="black">
                    <a:alpha val="40000"/>
                  </a:prstClr>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37" name="Text Box 47"/>
              <p:cNvSpPr txBox="1">
                <a:spLocks noChangeArrowheads="1"/>
              </p:cNvSpPr>
              <p:nvPr/>
            </p:nvSpPr>
            <p:spPr bwMode="auto">
              <a:xfrm>
                <a:off x="587" y="2954"/>
                <a:ext cx="488" cy="852"/>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HTTP</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TCP</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IP</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Eth</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Phy</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38" name="Line 48"/>
              <p:cNvSpPr>
                <a:spLocks noChangeShapeType="1"/>
              </p:cNvSpPr>
              <p:nvPr/>
            </p:nvSpPr>
            <p:spPr bwMode="auto">
              <a:xfrm>
                <a:off x="578" y="3130"/>
                <a:ext cx="489"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39" name="Line 49"/>
              <p:cNvSpPr>
                <a:spLocks noChangeShapeType="1"/>
              </p:cNvSpPr>
              <p:nvPr/>
            </p:nvSpPr>
            <p:spPr bwMode="auto">
              <a:xfrm>
                <a:off x="575" y="3289"/>
                <a:ext cx="489"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40" name="Line 50"/>
              <p:cNvSpPr>
                <a:spLocks noChangeShapeType="1"/>
              </p:cNvSpPr>
              <p:nvPr/>
            </p:nvSpPr>
            <p:spPr bwMode="auto">
              <a:xfrm>
                <a:off x="572" y="3448"/>
                <a:ext cx="489"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41" name="Line 51"/>
              <p:cNvSpPr>
                <a:spLocks noChangeShapeType="1"/>
              </p:cNvSpPr>
              <p:nvPr/>
            </p:nvSpPr>
            <p:spPr bwMode="auto">
              <a:xfrm>
                <a:off x="569" y="3607"/>
                <a:ext cx="489"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grpSp>
        <p:nvGrpSpPr>
          <p:cNvPr id="542" name="Group 325"/>
          <p:cNvGrpSpPr/>
          <p:nvPr/>
        </p:nvGrpSpPr>
        <p:grpSpPr bwMode="auto">
          <a:xfrm>
            <a:off x="428625" y="2033588"/>
            <a:ext cx="432196" cy="250031"/>
            <a:chOff x="328" y="678"/>
            <a:chExt cx="363" cy="210"/>
          </a:xfrm>
        </p:grpSpPr>
        <p:grpSp>
          <p:nvGrpSpPr>
            <p:cNvPr id="543" name="Group 52"/>
            <p:cNvGrpSpPr/>
            <p:nvPr/>
          </p:nvGrpSpPr>
          <p:grpSpPr bwMode="auto">
            <a:xfrm>
              <a:off x="328" y="693"/>
              <a:ext cx="363" cy="173"/>
              <a:chOff x="844" y="3337"/>
              <a:chExt cx="363" cy="173"/>
            </a:xfrm>
          </p:grpSpPr>
          <p:sp>
            <p:nvSpPr>
              <p:cNvPr id="545" name="Rectangle 53"/>
              <p:cNvSpPr>
                <a:spLocks noChangeArrowheads="1"/>
              </p:cNvSpPr>
              <p:nvPr/>
            </p:nvSpPr>
            <p:spPr bwMode="auto">
              <a:xfrm>
                <a:off x="889" y="3370"/>
                <a:ext cx="245" cy="86"/>
              </a:xfrm>
              <a:prstGeom prst="rect">
                <a:avLst/>
              </a:prstGeom>
              <a:solidFill>
                <a:srgbClr val="FF0000"/>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46" name="Text Box 54"/>
              <p:cNvSpPr txBox="1">
                <a:spLocks noChangeArrowheads="1"/>
              </p:cNvSpPr>
              <p:nvPr/>
            </p:nvSpPr>
            <p:spPr bwMode="auto">
              <a:xfrm>
                <a:off x="844" y="3337"/>
                <a:ext cx="363"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rPr>
                  <a:t>HTTP</a:t>
                </a:r>
                <a:endPar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endParaRPr>
              </a:p>
            </p:txBody>
          </p:sp>
        </p:grpSp>
        <p:sp>
          <p:nvSpPr>
            <p:cNvPr id="544" name="AutoShape 85"/>
            <p:cNvSpPr>
              <a:spLocks noChangeArrowheads="1"/>
            </p:cNvSpPr>
            <p:nvPr/>
          </p:nvSpPr>
          <p:spPr bwMode="auto">
            <a:xfrm>
              <a:off x="396" y="678"/>
              <a:ext cx="240" cy="210"/>
            </a:xfrm>
            <a:prstGeom prst="downArrow">
              <a:avLst>
                <a:gd name="adj1" fmla="val 49167"/>
                <a:gd name="adj2" fmla="val 24292"/>
              </a:avLst>
            </a:prstGeom>
            <a:gradFill rotWithShape="1">
              <a:gsLst>
                <a:gs pos="0">
                  <a:srgbClr val="FF0000">
                    <a:alpha val="25000"/>
                  </a:srgbClr>
                </a:gs>
                <a:gs pos="100000">
                  <a:srgbClr val="FF0000">
                    <a:alpha val="25000"/>
                  </a:srgbClr>
                </a:gs>
              </a:gsLst>
              <a:lin ang="540000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547" name="Rectangle 100"/>
          <p:cNvSpPr>
            <a:spLocks noChangeArrowheads="1"/>
          </p:cNvSpPr>
          <p:nvPr/>
        </p:nvSpPr>
        <p:spPr bwMode="auto">
          <a:xfrm>
            <a:off x="5316141" y="2033588"/>
            <a:ext cx="3170634" cy="713185"/>
          </a:xfrm>
          <a:prstGeom prst="rect">
            <a:avLst/>
          </a:prstGeom>
          <a:noFill/>
          <a:ln>
            <a:noFill/>
          </a:ln>
          <a:effectLst/>
        </p:spPr>
        <p:txBody>
          <a:bodyPr/>
          <a:lstStyle/>
          <a:p>
            <a:pPr marL="342900" indent="-342900" eaLnBrk="0" fontAlgn="base" hangingPunct="0">
              <a:lnSpc>
                <a:spcPct val="90000"/>
              </a:lnSpc>
              <a:spcBef>
                <a:spcPct val="20000"/>
              </a:spcBef>
              <a:spcAft>
                <a:spcPct val="0"/>
              </a:spcAft>
              <a:buClr>
                <a:srgbClr val="000099"/>
              </a:buClr>
              <a:buSzPct val="100000"/>
              <a:buFont typeface="Wingdings" panose="05000000000000000000" pitchFamily="2" charset="2"/>
              <a:buChar char="§"/>
              <a:defRPr/>
            </a:pPr>
            <a:r>
              <a:rPr lang="en-US" sz="2100" dirty="0">
                <a:solidFill>
                  <a:srgbClr val="000000"/>
                </a:solidFill>
                <a:ea typeface="MS PGothic" panose="020B0600070205080204" pitchFamily="34" charset="-128"/>
              </a:rPr>
              <a:t>to send HTTP request, client first opens </a:t>
            </a:r>
            <a:r>
              <a:rPr lang="en-US" sz="2100" dirty="0">
                <a:solidFill>
                  <a:srgbClr val="C00000"/>
                </a:solidFill>
                <a:ea typeface="MS PGothic" panose="020B0600070205080204" pitchFamily="34" charset="-128"/>
              </a:rPr>
              <a:t>TCP socket</a:t>
            </a:r>
            <a:r>
              <a:rPr lang="en-US" sz="2100" dirty="0">
                <a:solidFill>
                  <a:srgbClr val="000000"/>
                </a:solidFill>
                <a:ea typeface="MS PGothic" panose="020B0600070205080204" pitchFamily="34" charset="-128"/>
              </a:rPr>
              <a:t> to web server</a:t>
            </a:r>
            <a:endParaRPr lang="en-US" sz="2100" dirty="0">
              <a:solidFill>
                <a:srgbClr val="000000"/>
              </a:solidFill>
              <a:ea typeface="MS PGothic" panose="020B0600070205080204" pitchFamily="34" charset="-128"/>
            </a:endParaRPr>
          </a:p>
        </p:txBody>
      </p:sp>
      <p:sp>
        <p:nvSpPr>
          <p:cNvPr id="548" name="Rectangle 101"/>
          <p:cNvSpPr>
            <a:spLocks noChangeArrowheads="1"/>
          </p:cNvSpPr>
          <p:nvPr/>
        </p:nvSpPr>
        <p:spPr bwMode="auto">
          <a:xfrm>
            <a:off x="5280422" y="3259931"/>
            <a:ext cx="3587354" cy="739379"/>
          </a:xfrm>
          <a:prstGeom prst="rect">
            <a:avLst/>
          </a:prstGeom>
          <a:noFill/>
          <a:ln>
            <a:noFill/>
          </a:ln>
          <a:effectLst/>
        </p:spPr>
        <p:txBody>
          <a:bodyPr/>
          <a:lstStyle/>
          <a:p>
            <a:pPr marL="342900" indent="-342900" eaLnBrk="0" fontAlgn="base" hangingPunct="0">
              <a:lnSpc>
                <a:spcPct val="90000"/>
              </a:lnSpc>
              <a:spcBef>
                <a:spcPct val="20000"/>
              </a:spcBef>
              <a:spcAft>
                <a:spcPct val="0"/>
              </a:spcAft>
              <a:buClr>
                <a:srgbClr val="000099"/>
              </a:buClr>
              <a:buSzPct val="100000"/>
              <a:buFont typeface="Wingdings" panose="05000000000000000000" pitchFamily="2" charset="2"/>
              <a:buChar char="§"/>
              <a:defRPr/>
            </a:pPr>
            <a:r>
              <a:rPr lang="en-US" sz="2100" dirty="0">
                <a:solidFill>
                  <a:srgbClr val="000000"/>
                </a:solidFill>
                <a:ea typeface="MS PGothic" panose="020B0600070205080204" pitchFamily="34" charset="-128"/>
              </a:rPr>
              <a:t>TCP </a:t>
            </a:r>
            <a:r>
              <a:rPr lang="en-US" sz="2100" dirty="0">
                <a:solidFill>
                  <a:srgbClr val="C00000"/>
                </a:solidFill>
                <a:ea typeface="MS PGothic" panose="020B0600070205080204" pitchFamily="34" charset="-128"/>
              </a:rPr>
              <a:t>SYN segment </a:t>
            </a:r>
            <a:r>
              <a:rPr lang="en-US" sz="1800" dirty="0">
                <a:solidFill>
                  <a:srgbClr val="000000"/>
                </a:solidFill>
                <a:ea typeface="MS PGothic" panose="020B0600070205080204" pitchFamily="34" charset="-128"/>
              </a:rPr>
              <a:t>(step 1 in TCP 3-way handshake)</a:t>
            </a:r>
            <a:r>
              <a:rPr lang="en-US" sz="2100" dirty="0">
                <a:solidFill>
                  <a:srgbClr val="000000"/>
                </a:solidFill>
                <a:ea typeface="MS PGothic" panose="020B0600070205080204" pitchFamily="34" charset="-128"/>
              </a:rPr>
              <a:t> inter-domain routed to web server</a:t>
            </a:r>
            <a:endParaRPr lang="en-US" sz="2100" dirty="0">
              <a:solidFill>
                <a:srgbClr val="000000"/>
              </a:solidFill>
              <a:ea typeface="MS PGothic" panose="020B0600070205080204" pitchFamily="34" charset="-128"/>
            </a:endParaRPr>
          </a:p>
        </p:txBody>
      </p:sp>
      <p:sp>
        <p:nvSpPr>
          <p:cNvPr id="549" name="Rectangle 102"/>
          <p:cNvSpPr>
            <a:spLocks noChangeArrowheads="1"/>
          </p:cNvSpPr>
          <p:nvPr/>
        </p:nvSpPr>
        <p:spPr bwMode="auto">
          <a:xfrm>
            <a:off x="5311378" y="5560695"/>
            <a:ext cx="3748309" cy="402431"/>
          </a:xfrm>
          <a:prstGeom prst="rect">
            <a:avLst/>
          </a:prstGeom>
          <a:noFill/>
          <a:ln>
            <a:noFill/>
          </a:ln>
          <a:effectLst/>
        </p:spPr>
        <p:txBody>
          <a:bodyPr/>
          <a:lstStyle/>
          <a:p>
            <a:pPr marL="342900" indent="-342900" eaLnBrk="0" fontAlgn="base" hangingPunct="0">
              <a:lnSpc>
                <a:spcPct val="90000"/>
              </a:lnSpc>
              <a:spcBef>
                <a:spcPct val="20000"/>
              </a:spcBef>
              <a:spcAft>
                <a:spcPct val="0"/>
              </a:spcAft>
              <a:buClr>
                <a:srgbClr val="000099"/>
              </a:buClr>
              <a:buSzPct val="100000"/>
              <a:buFont typeface="Wingdings" panose="05000000000000000000" pitchFamily="2" charset="2"/>
              <a:buChar char="§"/>
              <a:defRPr/>
            </a:pPr>
            <a:r>
              <a:rPr lang="en-US" sz="2100" dirty="0">
                <a:solidFill>
                  <a:srgbClr val="000000"/>
                </a:solidFill>
                <a:ea typeface="MS PGothic" panose="020B0600070205080204" pitchFamily="34" charset="-128"/>
              </a:rPr>
              <a:t>TCP </a:t>
            </a:r>
            <a:r>
              <a:rPr lang="en-US" sz="2100" dirty="0">
                <a:solidFill>
                  <a:srgbClr val="C00000"/>
                </a:solidFill>
                <a:ea typeface="MS PGothic" panose="020B0600070205080204" pitchFamily="34" charset="-128"/>
              </a:rPr>
              <a:t>connection established!</a:t>
            </a:r>
            <a:endParaRPr lang="en-US" sz="2100" dirty="0">
              <a:solidFill>
                <a:srgbClr val="C00000"/>
              </a:solidFill>
              <a:ea typeface="MS PGothic" panose="020B0600070205080204" pitchFamily="34" charset="-128"/>
            </a:endParaRPr>
          </a:p>
        </p:txBody>
      </p:sp>
      <p:grpSp>
        <p:nvGrpSpPr>
          <p:cNvPr id="550" name="Group 314"/>
          <p:cNvGrpSpPr/>
          <p:nvPr/>
        </p:nvGrpSpPr>
        <p:grpSpPr bwMode="auto">
          <a:xfrm>
            <a:off x="155971" y="2668191"/>
            <a:ext cx="810816" cy="205978"/>
            <a:chOff x="410" y="1508"/>
            <a:chExt cx="681" cy="173"/>
          </a:xfrm>
        </p:grpSpPr>
        <p:sp>
          <p:nvSpPr>
            <p:cNvPr id="551" name="Rectangle 99"/>
            <p:cNvSpPr>
              <a:spLocks noChangeArrowheads="1"/>
            </p:cNvSpPr>
            <p:nvPr/>
          </p:nvSpPr>
          <p:spPr bwMode="auto">
            <a:xfrm>
              <a:off x="410" y="1511"/>
              <a:ext cx="681" cy="138"/>
            </a:xfrm>
            <a:prstGeom prst="rect">
              <a:avLst/>
            </a:prstGeom>
            <a:solidFill>
              <a:srgbClr val="FFFFFF"/>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52" name="Rectangle 95"/>
            <p:cNvSpPr>
              <a:spLocks noChangeArrowheads="1"/>
            </p:cNvSpPr>
            <p:nvPr/>
          </p:nvSpPr>
          <p:spPr bwMode="auto">
            <a:xfrm>
              <a:off x="538" y="1536"/>
              <a:ext cx="96" cy="93"/>
            </a:xfrm>
            <a:prstGeom prst="rect">
              <a:avLst/>
            </a:prstGeom>
            <a:solidFill>
              <a:srgbClr val="3333CC"/>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53" name="Rectangle 96"/>
            <p:cNvSpPr>
              <a:spLocks noChangeArrowheads="1"/>
            </p:cNvSpPr>
            <p:nvPr/>
          </p:nvSpPr>
          <p:spPr bwMode="auto">
            <a:xfrm>
              <a:off x="529" y="1525"/>
              <a:ext cx="480" cy="112"/>
            </a:xfrm>
            <a:prstGeom prst="rect">
              <a:avLst/>
            </a:prstGeom>
            <a:noFill/>
            <a:ln w="9525">
              <a:solidFill>
                <a:srgbClr val="3333CC"/>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54" name="Rectangle 97"/>
            <p:cNvSpPr>
              <a:spLocks noChangeArrowheads="1"/>
            </p:cNvSpPr>
            <p:nvPr/>
          </p:nvSpPr>
          <p:spPr bwMode="auto">
            <a:xfrm>
              <a:off x="423" y="1527"/>
              <a:ext cx="94" cy="108"/>
            </a:xfrm>
            <a:prstGeom prst="rect">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55" name="Rectangle 98"/>
            <p:cNvSpPr>
              <a:spLocks noChangeArrowheads="1"/>
            </p:cNvSpPr>
            <p:nvPr/>
          </p:nvSpPr>
          <p:spPr bwMode="auto">
            <a:xfrm>
              <a:off x="1021" y="1526"/>
              <a:ext cx="60" cy="108"/>
            </a:xfrm>
            <a:prstGeom prst="rect">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556" name="Group 310"/>
            <p:cNvGrpSpPr/>
            <p:nvPr/>
          </p:nvGrpSpPr>
          <p:grpSpPr bwMode="auto">
            <a:xfrm>
              <a:off x="647" y="1508"/>
              <a:ext cx="360" cy="173"/>
              <a:chOff x="290" y="875"/>
              <a:chExt cx="360" cy="173"/>
            </a:xfrm>
          </p:grpSpPr>
          <p:sp>
            <p:nvSpPr>
              <p:cNvPr id="557" name="Rectangle 311"/>
              <p:cNvSpPr>
                <a:spLocks noChangeArrowheads="1"/>
              </p:cNvSpPr>
              <p:nvPr/>
            </p:nvSpPr>
            <p:spPr bwMode="auto">
              <a:xfrm>
                <a:off x="306" y="909"/>
                <a:ext cx="328" cy="82"/>
              </a:xfrm>
              <a:prstGeom prst="rect">
                <a:avLst/>
              </a:prstGeom>
              <a:solidFill>
                <a:srgbClr val="00CC99"/>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58" name="Rectangle 312"/>
              <p:cNvSpPr>
                <a:spLocks noChangeArrowheads="1"/>
              </p:cNvSpPr>
              <p:nvPr/>
            </p:nvSpPr>
            <p:spPr bwMode="auto">
              <a:xfrm>
                <a:off x="290" y="903"/>
                <a:ext cx="354" cy="94"/>
              </a:xfrm>
              <a:prstGeom prst="rect">
                <a:avLst/>
              </a:prstGeom>
              <a:noFill/>
              <a:ln w="9525">
                <a:solidFill>
                  <a:srgbClr val="00CC99"/>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59" name="Text Box 313"/>
              <p:cNvSpPr txBox="1">
                <a:spLocks noChangeArrowheads="1"/>
              </p:cNvSpPr>
              <p:nvPr/>
            </p:nvSpPr>
            <p:spPr bwMode="auto">
              <a:xfrm>
                <a:off x="332" y="875"/>
                <a:ext cx="318"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SYN</a:t>
                </a:r>
                <a:endParaRPr kumimoji="0" lang="en-US" sz="7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grpSp>
        <p:nvGrpSpPr>
          <p:cNvPr id="560" name="Group 326"/>
          <p:cNvGrpSpPr/>
          <p:nvPr/>
        </p:nvGrpSpPr>
        <p:grpSpPr bwMode="auto">
          <a:xfrm>
            <a:off x="411956" y="4267200"/>
            <a:ext cx="810816" cy="609600"/>
            <a:chOff x="59" y="863"/>
            <a:chExt cx="681" cy="512"/>
          </a:xfrm>
        </p:grpSpPr>
        <p:grpSp>
          <p:nvGrpSpPr>
            <p:cNvPr id="561" name="Group 68"/>
            <p:cNvGrpSpPr/>
            <p:nvPr/>
          </p:nvGrpSpPr>
          <p:grpSpPr bwMode="auto">
            <a:xfrm>
              <a:off x="177" y="1042"/>
              <a:ext cx="480" cy="112"/>
              <a:chOff x="627" y="3377"/>
              <a:chExt cx="480" cy="112"/>
            </a:xfrm>
          </p:grpSpPr>
          <p:sp>
            <p:nvSpPr>
              <p:cNvPr id="723" name="Rectangle 69"/>
              <p:cNvSpPr>
                <a:spLocks noChangeArrowheads="1"/>
              </p:cNvSpPr>
              <p:nvPr/>
            </p:nvSpPr>
            <p:spPr bwMode="auto">
              <a:xfrm>
                <a:off x="636" y="3388"/>
                <a:ext cx="96" cy="93"/>
              </a:xfrm>
              <a:prstGeom prst="rect">
                <a:avLst/>
              </a:prstGeom>
              <a:solidFill>
                <a:srgbClr val="3333CC"/>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24" name="Rectangle 70"/>
              <p:cNvSpPr>
                <a:spLocks noChangeArrowheads="1"/>
              </p:cNvSpPr>
              <p:nvPr/>
            </p:nvSpPr>
            <p:spPr bwMode="auto">
              <a:xfrm>
                <a:off x="627" y="3377"/>
                <a:ext cx="480" cy="112"/>
              </a:xfrm>
              <a:prstGeom prst="rect">
                <a:avLst/>
              </a:prstGeom>
              <a:noFill/>
              <a:ln w="9525">
                <a:solidFill>
                  <a:srgbClr val="3333CC"/>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562" name="Group 301"/>
            <p:cNvGrpSpPr/>
            <p:nvPr/>
          </p:nvGrpSpPr>
          <p:grpSpPr bwMode="auto">
            <a:xfrm>
              <a:off x="290" y="863"/>
              <a:ext cx="360" cy="173"/>
              <a:chOff x="290" y="875"/>
              <a:chExt cx="360" cy="173"/>
            </a:xfrm>
          </p:grpSpPr>
          <p:sp>
            <p:nvSpPr>
              <p:cNvPr id="646" name="Rectangle 59"/>
              <p:cNvSpPr>
                <a:spLocks noChangeArrowheads="1"/>
              </p:cNvSpPr>
              <p:nvPr/>
            </p:nvSpPr>
            <p:spPr bwMode="auto">
              <a:xfrm>
                <a:off x="306" y="909"/>
                <a:ext cx="328" cy="82"/>
              </a:xfrm>
              <a:prstGeom prst="rect">
                <a:avLst/>
              </a:prstGeom>
              <a:solidFill>
                <a:srgbClr val="00CC99"/>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647" name="Rectangle 60"/>
              <p:cNvSpPr>
                <a:spLocks noChangeArrowheads="1"/>
              </p:cNvSpPr>
              <p:nvPr/>
            </p:nvSpPr>
            <p:spPr bwMode="auto">
              <a:xfrm>
                <a:off x="290" y="903"/>
                <a:ext cx="354" cy="94"/>
              </a:xfrm>
              <a:prstGeom prst="rect">
                <a:avLst/>
              </a:prstGeom>
              <a:noFill/>
              <a:ln w="9525">
                <a:solidFill>
                  <a:srgbClr val="00CC99"/>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673" name="Text Box 297"/>
              <p:cNvSpPr txBox="1">
                <a:spLocks noChangeArrowheads="1"/>
              </p:cNvSpPr>
              <p:nvPr/>
            </p:nvSpPr>
            <p:spPr bwMode="auto">
              <a:xfrm>
                <a:off x="332" y="875"/>
                <a:ext cx="318"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SYN</a:t>
                </a:r>
                <a:endParaRPr kumimoji="0" lang="en-US" sz="7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563" name="Group 302"/>
            <p:cNvGrpSpPr/>
            <p:nvPr/>
          </p:nvGrpSpPr>
          <p:grpSpPr bwMode="auto">
            <a:xfrm>
              <a:off x="284" y="1022"/>
              <a:ext cx="360" cy="173"/>
              <a:chOff x="290" y="875"/>
              <a:chExt cx="360" cy="173"/>
            </a:xfrm>
          </p:grpSpPr>
          <p:sp>
            <p:nvSpPr>
              <p:cNvPr id="574" name="Rectangle 303"/>
              <p:cNvSpPr>
                <a:spLocks noChangeArrowheads="1"/>
              </p:cNvSpPr>
              <p:nvPr/>
            </p:nvSpPr>
            <p:spPr bwMode="auto">
              <a:xfrm>
                <a:off x="306" y="909"/>
                <a:ext cx="328" cy="82"/>
              </a:xfrm>
              <a:prstGeom prst="rect">
                <a:avLst/>
              </a:prstGeom>
              <a:solidFill>
                <a:srgbClr val="00CC99"/>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75" name="Rectangle 304"/>
              <p:cNvSpPr>
                <a:spLocks noChangeArrowheads="1"/>
              </p:cNvSpPr>
              <p:nvPr/>
            </p:nvSpPr>
            <p:spPr bwMode="auto">
              <a:xfrm>
                <a:off x="290" y="903"/>
                <a:ext cx="354" cy="94"/>
              </a:xfrm>
              <a:prstGeom prst="rect">
                <a:avLst/>
              </a:prstGeom>
              <a:noFill/>
              <a:ln w="9525">
                <a:solidFill>
                  <a:srgbClr val="00CC99"/>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76" name="Text Box 305"/>
              <p:cNvSpPr txBox="1">
                <a:spLocks noChangeArrowheads="1"/>
              </p:cNvSpPr>
              <p:nvPr/>
            </p:nvSpPr>
            <p:spPr bwMode="auto">
              <a:xfrm>
                <a:off x="332" y="875"/>
                <a:ext cx="318"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SYN</a:t>
                </a:r>
                <a:endParaRPr kumimoji="0" lang="en-US" sz="7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564" name="Group 315"/>
            <p:cNvGrpSpPr/>
            <p:nvPr/>
          </p:nvGrpSpPr>
          <p:grpSpPr bwMode="auto">
            <a:xfrm>
              <a:off x="59" y="1202"/>
              <a:ext cx="681" cy="173"/>
              <a:chOff x="410" y="1508"/>
              <a:chExt cx="681" cy="173"/>
            </a:xfrm>
          </p:grpSpPr>
          <p:sp>
            <p:nvSpPr>
              <p:cNvPr id="565" name="Rectangle 316"/>
              <p:cNvSpPr>
                <a:spLocks noChangeArrowheads="1"/>
              </p:cNvSpPr>
              <p:nvPr/>
            </p:nvSpPr>
            <p:spPr bwMode="auto">
              <a:xfrm>
                <a:off x="410" y="1511"/>
                <a:ext cx="681" cy="138"/>
              </a:xfrm>
              <a:prstGeom prst="rect">
                <a:avLst/>
              </a:prstGeom>
              <a:solidFill>
                <a:srgbClr val="FFFFFF"/>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66" name="Rectangle 317"/>
              <p:cNvSpPr>
                <a:spLocks noChangeArrowheads="1"/>
              </p:cNvSpPr>
              <p:nvPr/>
            </p:nvSpPr>
            <p:spPr bwMode="auto">
              <a:xfrm>
                <a:off x="538" y="1536"/>
                <a:ext cx="96" cy="93"/>
              </a:xfrm>
              <a:prstGeom prst="rect">
                <a:avLst/>
              </a:prstGeom>
              <a:solidFill>
                <a:srgbClr val="3333CC"/>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67" name="Rectangle 318"/>
              <p:cNvSpPr>
                <a:spLocks noChangeArrowheads="1"/>
              </p:cNvSpPr>
              <p:nvPr/>
            </p:nvSpPr>
            <p:spPr bwMode="auto">
              <a:xfrm>
                <a:off x="529" y="1525"/>
                <a:ext cx="480" cy="112"/>
              </a:xfrm>
              <a:prstGeom prst="rect">
                <a:avLst/>
              </a:prstGeom>
              <a:noFill/>
              <a:ln w="9525">
                <a:solidFill>
                  <a:srgbClr val="3333CC"/>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68" name="Rectangle 319"/>
              <p:cNvSpPr>
                <a:spLocks noChangeArrowheads="1"/>
              </p:cNvSpPr>
              <p:nvPr/>
            </p:nvSpPr>
            <p:spPr bwMode="auto">
              <a:xfrm>
                <a:off x="423" y="1527"/>
                <a:ext cx="94" cy="108"/>
              </a:xfrm>
              <a:prstGeom prst="rect">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69" name="Rectangle 320"/>
              <p:cNvSpPr>
                <a:spLocks noChangeArrowheads="1"/>
              </p:cNvSpPr>
              <p:nvPr/>
            </p:nvSpPr>
            <p:spPr bwMode="auto">
              <a:xfrm>
                <a:off x="1021" y="1526"/>
                <a:ext cx="60" cy="108"/>
              </a:xfrm>
              <a:prstGeom prst="rect">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570" name="Group 321"/>
              <p:cNvGrpSpPr/>
              <p:nvPr/>
            </p:nvGrpSpPr>
            <p:grpSpPr bwMode="auto">
              <a:xfrm>
                <a:off x="647" y="1508"/>
                <a:ext cx="360" cy="173"/>
                <a:chOff x="290" y="875"/>
                <a:chExt cx="360" cy="173"/>
              </a:xfrm>
            </p:grpSpPr>
            <p:sp>
              <p:nvSpPr>
                <p:cNvPr id="571" name="Rectangle 322"/>
                <p:cNvSpPr>
                  <a:spLocks noChangeArrowheads="1"/>
                </p:cNvSpPr>
                <p:nvPr/>
              </p:nvSpPr>
              <p:spPr bwMode="auto">
                <a:xfrm>
                  <a:off x="306" y="909"/>
                  <a:ext cx="328" cy="82"/>
                </a:xfrm>
                <a:prstGeom prst="rect">
                  <a:avLst/>
                </a:prstGeom>
                <a:solidFill>
                  <a:srgbClr val="00CC99"/>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72" name="Rectangle 323"/>
                <p:cNvSpPr>
                  <a:spLocks noChangeArrowheads="1"/>
                </p:cNvSpPr>
                <p:nvPr/>
              </p:nvSpPr>
              <p:spPr bwMode="auto">
                <a:xfrm>
                  <a:off x="290" y="903"/>
                  <a:ext cx="354" cy="94"/>
                </a:xfrm>
                <a:prstGeom prst="rect">
                  <a:avLst/>
                </a:prstGeom>
                <a:noFill/>
                <a:ln w="9525">
                  <a:solidFill>
                    <a:srgbClr val="00CC99"/>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73" name="Text Box 324"/>
                <p:cNvSpPr txBox="1">
                  <a:spLocks noChangeArrowheads="1"/>
                </p:cNvSpPr>
                <p:nvPr/>
              </p:nvSpPr>
              <p:spPr bwMode="auto">
                <a:xfrm>
                  <a:off x="332" y="875"/>
                  <a:ext cx="318"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SYN</a:t>
                  </a:r>
                  <a:endParaRPr kumimoji="0" lang="en-US" sz="7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grpSp>
      <p:grpSp>
        <p:nvGrpSpPr>
          <p:cNvPr id="725" name="Group 336"/>
          <p:cNvGrpSpPr/>
          <p:nvPr/>
        </p:nvGrpSpPr>
        <p:grpSpPr bwMode="auto">
          <a:xfrm>
            <a:off x="1313260" y="4060031"/>
            <a:ext cx="729853" cy="1062038"/>
            <a:chOff x="4000" y="1895"/>
            <a:chExt cx="613" cy="892"/>
          </a:xfrm>
        </p:grpSpPr>
        <p:sp>
          <p:nvSpPr>
            <p:cNvPr id="726" name="Freeform 328"/>
            <p:cNvSpPr/>
            <p:nvPr/>
          </p:nvSpPr>
          <p:spPr bwMode="auto">
            <a:xfrm>
              <a:off x="4011" y="1912"/>
              <a:ext cx="602" cy="875"/>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 name="connsiteX0" fmla="*/ 8212 w 10000"/>
                <a:gd name="connsiteY0" fmla="*/ 0 h 10000"/>
                <a:gd name="connsiteX1" fmla="*/ 9536 w 10000"/>
                <a:gd name="connsiteY1" fmla="*/ 7497 h 10000"/>
                <a:gd name="connsiteX2" fmla="*/ 10000 w 10000"/>
                <a:gd name="connsiteY2" fmla="*/ 10000 h 10000"/>
                <a:gd name="connsiteX3" fmla="*/ 0 w 10000"/>
                <a:gd name="connsiteY3" fmla="*/ 8726 h 10000"/>
                <a:gd name="connsiteX4" fmla="*/ 7550 w 10000"/>
                <a:gd name="connsiteY4" fmla="*/ 8306 h 10000"/>
                <a:gd name="connsiteX5" fmla="*/ 8212 w 10000"/>
                <a:gd name="connsiteY5" fmla="*/ 0 h 10000"/>
                <a:gd name="connsiteX0-1" fmla="*/ 8212 w 10000"/>
                <a:gd name="connsiteY0-2" fmla="*/ 0 h 10000"/>
                <a:gd name="connsiteX1-3" fmla="*/ 9867 w 10000"/>
                <a:gd name="connsiteY1-4" fmla="*/ 6212 h 10000"/>
                <a:gd name="connsiteX2-5" fmla="*/ 10000 w 10000"/>
                <a:gd name="connsiteY2-6" fmla="*/ 10000 h 10000"/>
                <a:gd name="connsiteX3-7" fmla="*/ 0 w 10000"/>
                <a:gd name="connsiteY3-8" fmla="*/ 8726 h 10000"/>
                <a:gd name="connsiteX4-9" fmla="*/ 7550 w 10000"/>
                <a:gd name="connsiteY4-10" fmla="*/ 8306 h 10000"/>
                <a:gd name="connsiteX5-11" fmla="*/ 8212 w 10000"/>
                <a:gd name="connsiteY5-12" fmla="*/ 0 h 10000"/>
                <a:gd name="connsiteX0-13" fmla="*/ 8212 w 10000"/>
                <a:gd name="connsiteY0-14" fmla="*/ 0 h 10000"/>
                <a:gd name="connsiteX1-15" fmla="*/ 9867 w 10000"/>
                <a:gd name="connsiteY1-16" fmla="*/ 6212 h 10000"/>
                <a:gd name="connsiteX2-17" fmla="*/ 10000 w 10000"/>
                <a:gd name="connsiteY2-18" fmla="*/ 10000 h 10000"/>
                <a:gd name="connsiteX3-19" fmla="*/ 0 w 10000"/>
                <a:gd name="connsiteY3-20" fmla="*/ 8726 h 10000"/>
                <a:gd name="connsiteX4-21" fmla="*/ 7550 w 10000"/>
                <a:gd name="connsiteY4-22" fmla="*/ 8306 h 10000"/>
                <a:gd name="connsiteX5-23" fmla="*/ 8212 w 10000"/>
                <a:gd name="connsiteY5-24" fmla="*/ 0 h 10000"/>
                <a:gd name="connsiteX0-25" fmla="*/ 8212 w 9967"/>
                <a:gd name="connsiteY0-26" fmla="*/ 0 h 9690"/>
                <a:gd name="connsiteX1-27" fmla="*/ 9867 w 9967"/>
                <a:gd name="connsiteY1-28" fmla="*/ 6212 h 9690"/>
                <a:gd name="connsiteX2-29" fmla="*/ 9967 w 9967"/>
                <a:gd name="connsiteY2-30" fmla="*/ 9690 h 9690"/>
                <a:gd name="connsiteX3-31" fmla="*/ 0 w 9967"/>
                <a:gd name="connsiteY3-32" fmla="*/ 8726 h 9690"/>
                <a:gd name="connsiteX4-33" fmla="*/ 7550 w 9967"/>
                <a:gd name="connsiteY4-34" fmla="*/ 8306 h 9690"/>
                <a:gd name="connsiteX5-35" fmla="*/ 8212 w 9967"/>
                <a:gd name="connsiteY5-36" fmla="*/ 0 h 9690"/>
                <a:gd name="connsiteX0-37" fmla="*/ 8239 w 10000"/>
                <a:gd name="connsiteY0-38" fmla="*/ 0 h 10000"/>
                <a:gd name="connsiteX1-39" fmla="*/ 9900 w 10000"/>
                <a:gd name="connsiteY1-40" fmla="*/ 6411 h 10000"/>
                <a:gd name="connsiteX2-41" fmla="*/ 10000 w 10000"/>
                <a:gd name="connsiteY2-42" fmla="*/ 10000 h 10000"/>
                <a:gd name="connsiteX3-43" fmla="*/ 0 w 10000"/>
                <a:gd name="connsiteY3-44" fmla="*/ 9005 h 10000"/>
                <a:gd name="connsiteX4-45" fmla="*/ 7575 w 10000"/>
                <a:gd name="connsiteY4-46" fmla="*/ 8572 h 10000"/>
                <a:gd name="connsiteX5-47" fmla="*/ 8239 w 10000"/>
                <a:gd name="connsiteY5-48" fmla="*/ 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000" h="10000">
                  <a:moveTo>
                    <a:pt x="8239" y="0"/>
                  </a:moveTo>
                  <a:cubicBezTo>
                    <a:pt x="8793" y="2137"/>
                    <a:pt x="8981" y="4731"/>
                    <a:pt x="9900" y="6411"/>
                  </a:cubicBezTo>
                  <a:cubicBezTo>
                    <a:pt x="10055" y="7271"/>
                    <a:pt x="9844" y="9139"/>
                    <a:pt x="10000" y="10000"/>
                  </a:cubicBezTo>
                  <a:cubicBezTo>
                    <a:pt x="6733" y="9577"/>
                    <a:pt x="3333" y="9337"/>
                    <a:pt x="0" y="9005"/>
                  </a:cubicBezTo>
                  <a:lnTo>
                    <a:pt x="7575" y="8572"/>
                  </a:lnTo>
                  <a:cubicBezTo>
                    <a:pt x="7797" y="5714"/>
                    <a:pt x="8017" y="2858"/>
                    <a:pt x="8239" y="0"/>
                  </a:cubicBezTo>
                  <a:close/>
                </a:path>
              </a:pathLst>
            </a:custGeom>
            <a:gradFill rotWithShape="1">
              <a:gsLst>
                <a:gs pos="0">
                  <a:schemeClr val="bg1">
                    <a:lumMod val="50000"/>
                  </a:schemeClr>
                </a:gs>
                <a:gs pos="99000">
                  <a:schemeClr val="bg1">
                    <a:alpha val="82000"/>
                  </a:schemeClr>
                </a:gs>
              </a:gsLst>
              <a:lin ang="0" scaled="0"/>
            </a:gradFill>
            <a:ln>
              <a:noFill/>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727" name="Group 329"/>
            <p:cNvGrpSpPr/>
            <p:nvPr/>
          </p:nvGrpSpPr>
          <p:grpSpPr bwMode="auto">
            <a:xfrm>
              <a:off x="4000" y="1895"/>
              <a:ext cx="500" cy="852"/>
              <a:chOff x="569" y="2954"/>
              <a:chExt cx="500" cy="852"/>
            </a:xfrm>
          </p:grpSpPr>
          <p:sp>
            <p:nvSpPr>
              <p:cNvPr id="728" name="Rectangle 330"/>
              <p:cNvSpPr>
                <a:spLocks noChangeArrowheads="1"/>
              </p:cNvSpPr>
              <p:nvPr/>
            </p:nvSpPr>
            <p:spPr bwMode="auto">
              <a:xfrm>
                <a:off x="576" y="2973"/>
                <a:ext cx="493" cy="790"/>
              </a:xfrm>
              <a:prstGeom prst="rect">
                <a:avLst/>
              </a:prstGeom>
              <a:solidFill>
                <a:srgbClr val="FFFFFF"/>
              </a:solidFill>
              <a:ln w="9525">
                <a:solidFill>
                  <a:srgbClr val="000000"/>
                </a:solidFill>
                <a:miter lim="800000"/>
              </a:ln>
              <a:effectLst>
                <a:outerShdw blurRad="50800" dist="38100" dir="18900000" algn="bl" rotWithShape="0">
                  <a:prstClr val="black">
                    <a:alpha val="40000"/>
                  </a:prstClr>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29" name="Text Box 331"/>
              <p:cNvSpPr txBox="1">
                <a:spLocks noChangeArrowheads="1"/>
              </p:cNvSpPr>
              <p:nvPr/>
            </p:nvSpPr>
            <p:spPr bwMode="auto">
              <a:xfrm>
                <a:off x="627" y="2954"/>
                <a:ext cx="410" cy="852"/>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TCP</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IP</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Eth</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Phy</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30" name="Line 332"/>
              <p:cNvSpPr>
                <a:spLocks noChangeShapeType="1"/>
              </p:cNvSpPr>
              <p:nvPr/>
            </p:nvSpPr>
            <p:spPr bwMode="auto">
              <a:xfrm>
                <a:off x="578" y="3130"/>
                <a:ext cx="489"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31" name="Line 333"/>
              <p:cNvSpPr>
                <a:spLocks noChangeShapeType="1"/>
              </p:cNvSpPr>
              <p:nvPr/>
            </p:nvSpPr>
            <p:spPr bwMode="auto">
              <a:xfrm>
                <a:off x="575" y="3289"/>
                <a:ext cx="489"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32" name="Line 334"/>
              <p:cNvSpPr>
                <a:spLocks noChangeShapeType="1"/>
              </p:cNvSpPr>
              <p:nvPr/>
            </p:nvSpPr>
            <p:spPr bwMode="auto">
              <a:xfrm>
                <a:off x="572" y="3448"/>
                <a:ext cx="489"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33" name="Line 335"/>
              <p:cNvSpPr>
                <a:spLocks noChangeShapeType="1"/>
              </p:cNvSpPr>
              <p:nvPr/>
            </p:nvSpPr>
            <p:spPr bwMode="auto">
              <a:xfrm>
                <a:off x="569" y="3607"/>
                <a:ext cx="489"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grpSp>
        <p:nvGrpSpPr>
          <p:cNvPr id="734" name="Group 337"/>
          <p:cNvGrpSpPr/>
          <p:nvPr/>
        </p:nvGrpSpPr>
        <p:grpSpPr bwMode="auto">
          <a:xfrm>
            <a:off x="155971" y="2259806"/>
            <a:ext cx="810816" cy="609600"/>
            <a:chOff x="59" y="863"/>
            <a:chExt cx="681" cy="512"/>
          </a:xfrm>
        </p:grpSpPr>
        <p:grpSp>
          <p:nvGrpSpPr>
            <p:cNvPr id="735" name="Group 338"/>
            <p:cNvGrpSpPr/>
            <p:nvPr/>
          </p:nvGrpSpPr>
          <p:grpSpPr bwMode="auto">
            <a:xfrm>
              <a:off x="177" y="1042"/>
              <a:ext cx="480" cy="112"/>
              <a:chOff x="627" y="3377"/>
              <a:chExt cx="480" cy="112"/>
            </a:xfrm>
          </p:grpSpPr>
          <p:sp>
            <p:nvSpPr>
              <p:cNvPr id="754" name="Rectangle 339"/>
              <p:cNvSpPr>
                <a:spLocks noChangeArrowheads="1"/>
              </p:cNvSpPr>
              <p:nvPr/>
            </p:nvSpPr>
            <p:spPr bwMode="auto">
              <a:xfrm>
                <a:off x="636" y="3388"/>
                <a:ext cx="96" cy="93"/>
              </a:xfrm>
              <a:prstGeom prst="rect">
                <a:avLst/>
              </a:prstGeom>
              <a:solidFill>
                <a:srgbClr val="3333CC"/>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55" name="Rectangle 340"/>
              <p:cNvSpPr>
                <a:spLocks noChangeArrowheads="1"/>
              </p:cNvSpPr>
              <p:nvPr/>
            </p:nvSpPr>
            <p:spPr bwMode="auto">
              <a:xfrm>
                <a:off x="627" y="3377"/>
                <a:ext cx="480" cy="112"/>
              </a:xfrm>
              <a:prstGeom prst="rect">
                <a:avLst/>
              </a:prstGeom>
              <a:noFill/>
              <a:ln w="9525">
                <a:solidFill>
                  <a:srgbClr val="3333CC"/>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736" name="Group 341"/>
            <p:cNvGrpSpPr/>
            <p:nvPr/>
          </p:nvGrpSpPr>
          <p:grpSpPr bwMode="auto">
            <a:xfrm>
              <a:off x="290" y="863"/>
              <a:ext cx="360" cy="173"/>
              <a:chOff x="290" y="875"/>
              <a:chExt cx="360" cy="173"/>
            </a:xfrm>
          </p:grpSpPr>
          <p:sp>
            <p:nvSpPr>
              <p:cNvPr id="751" name="Rectangle 342"/>
              <p:cNvSpPr>
                <a:spLocks noChangeArrowheads="1"/>
              </p:cNvSpPr>
              <p:nvPr/>
            </p:nvSpPr>
            <p:spPr bwMode="auto">
              <a:xfrm>
                <a:off x="306" y="909"/>
                <a:ext cx="328" cy="82"/>
              </a:xfrm>
              <a:prstGeom prst="rect">
                <a:avLst/>
              </a:prstGeom>
              <a:solidFill>
                <a:srgbClr val="00CC99"/>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52" name="Rectangle 343"/>
              <p:cNvSpPr>
                <a:spLocks noChangeArrowheads="1"/>
              </p:cNvSpPr>
              <p:nvPr/>
            </p:nvSpPr>
            <p:spPr bwMode="auto">
              <a:xfrm>
                <a:off x="290" y="903"/>
                <a:ext cx="354" cy="94"/>
              </a:xfrm>
              <a:prstGeom prst="rect">
                <a:avLst/>
              </a:prstGeom>
              <a:noFill/>
              <a:ln w="9525">
                <a:solidFill>
                  <a:srgbClr val="00CC99"/>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53" name="Text Box 344"/>
              <p:cNvSpPr txBox="1">
                <a:spLocks noChangeArrowheads="1"/>
              </p:cNvSpPr>
              <p:nvPr/>
            </p:nvSpPr>
            <p:spPr bwMode="auto">
              <a:xfrm>
                <a:off x="332" y="875"/>
                <a:ext cx="318"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SYN</a:t>
                </a:r>
                <a:endParaRPr kumimoji="0" lang="en-US" sz="7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737" name="Group 345"/>
            <p:cNvGrpSpPr/>
            <p:nvPr/>
          </p:nvGrpSpPr>
          <p:grpSpPr bwMode="auto">
            <a:xfrm>
              <a:off x="284" y="1022"/>
              <a:ext cx="360" cy="173"/>
              <a:chOff x="290" y="875"/>
              <a:chExt cx="360" cy="173"/>
            </a:xfrm>
          </p:grpSpPr>
          <p:sp>
            <p:nvSpPr>
              <p:cNvPr id="748" name="Rectangle 346"/>
              <p:cNvSpPr>
                <a:spLocks noChangeArrowheads="1"/>
              </p:cNvSpPr>
              <p:nvPr/>
            </p:nvSpPr>
            <p:spPr bwMode="auto">
              <a:xfrm>
                <a:off x="306" y="909"/>
                <a:ext cx="328" cy="82"/>
              </a:xfrm>
              <a:prstGeom prst="rect">
                <a:avLst/>
              </a:prstGeom>
              <a:solidFill>
                <a:srgbClr val="00CC99"/>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49" name="Rectangle 347"/>
              <p:cNvSpPr>
                <a:spLocks noChangeArrowheads="1"/>
              </p:cNvSpPr>
              <p:nvPr/>
            </p:nvSpPr>
            <p:spPr bwMode="auto">
              <a:xfrm>
                <a:off x="290" y="903"/>
                <a:ext cx="354" cy="94"/>
              </a:xfrm>
              <a:prstGeom prst="rect">
                <a:avLst/>
              </a:prstGeom>
              <a:noFill/>
              <a:ln w="9525">
                <a:solidFill>
                  <a:srgbClr val="00CC99"/>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50" name="Text Box 348"/>
              <p:cNvSpPr txBox="1">
                <a:spLocks noChangeArrowheads="1"/>
              </p:cNvSpPr>
              <p:nvPr/>
            </p:nvSpPr>
            <p:spPr bwMode="auto">
              <a:xfrm>
                <a:off x="332" y="875"/>
                <a:ext cx="318"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SYN</a:t>
                </a:r>
                <a:endParaRPr kumimoji="0" lang="en-US" sz="7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738" name="Group 349"/>
            <p:cNvGrpSpPr/>
            <p:nvPr/>
          </p:nvGrpSpPr>
          <p:grpSpPr bwMode="auto">
            <a:xfrm>
              <a:off x="59" y="1202"/>
              <a:ext cx="681" cy="173"/>
              <a:chOff x="410" y="1508"/>
              <a:chExt cx="681" cy="173"/>
            </a:xfrm>
          </p:grpSpPr>
          <p:sp>
            <p:nvSpPr>
              <p:cNvPr id="739" name="Rectangle 350"/>
              <p:cNvSpPr>
                <a:spLocks noChangeArrowheads="1"/>
              </p:cNvSpPr>
              <p:nvPr/>
            </p:nvSpPr>
            <p:spPr bwMode="auto">
              <a:xfrm>
                <a:off x="410" y="1511"/>
                <a:ext cx="681" cy="138"/>
              </a:xfrm>
              <a:prstGeom prst="rect">
                <a:avLst/>
              </a:prstGeom>
              <a:solidFill>
                <a:srgbClr val="FFFFFF"/>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40" name="Rectangle 351"/>
              <p:cNvSpPr>
                <a:spLocks noChangeArrowheads="1"/>
              </p:cNvSpPr>
              <p:nvPr/>
            </p:nvSpPr>
            <p:spPr bwMode="auto">
              <a:xfrm>
                <a:off x="538" y="1536"/>
                <a:ext cx="96" cy="93"/>
              </a:xfrm>
              <a:prstGeom prst="rect">
                <a:avLst/>
              </a:prstGeom>
              <a:solidFill>
                <a:srgbClr val="3333CC"/>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41" name="Rectangle 352"/>
              <p:cNvSpPr>
                <a:spLocks noChangeArrowheads="1"/>
              </p:cNvSpPr>
              <p:nvPr/>
            </p:nvSpPr>
            <p:spPr bwMode="auto">
              <a:xfrm>
                <a:off x="529" y="1525"/>
                <a:ext cx="480" cy="112"/>
              </a:xfrm>
              <a:prstGeom prst="rect">
                <a:avLst/>
              </a:prstGeom>
              <a:noFill/>
              <a:ln w="9525">
                <a:solidFill>
                  <a:srgbClr val="3333CC"/>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42" name="Rectangle 353"/>
              <p:cNvSpPr>
                <a:spLocks noChangeArrowheads="1"/>
              </p:cNvSpPr>
              <p:nvPr/>
            </p:nvSpPr>
            <p:spPr bwMode="auto">
              <a:xfrm>
                <a:off x="423" y="1527"/>
                <a:ext cx="94" cy="108"/>
              </a:xfrm>
              <a:prstGeom prst="rect">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43" name="Rectangle 354"/>
              <p:cNvSpPr>
                <a:spLocks noChangeArrowheads="1"/>
              </p:cNvSpPr>
              <p:nvPr/>
            </p:nvSpPr>
            <p:spPr bwMode="auto">
              <a:xfrm>
                <a:off x="1021" y="1526"/>
                <a:ext cx="60" cy="108"/>
              </a:xfrm>
              <a:prstGeom prst="rect">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744" name="Group 355"/>
              <p:cNvGrpSpPr/>
              <p:nvPr/>
            </p:nvGrpSpPr>
            <p:grpSpPr bwMode="auto">
              <a:xfrm>
                <a:off x="647" y="1508"/>
                <a:ext cx="360" cy="173"/>
                <a:chOff x="290" y="875"/>
                <a:chExt cx="360" cy="173"/>
              </a:xfrm>
            </p:grpSpPr>
            <p:sp>
              <p:nvSpPr>
                <p:cNvPr id="745" name="Rectangle 356"/>
                <p:cNvSpPr>
                  <a:spLocks noChangeArrowheads="1"/>
                </p:cNvSpPr>
                <p:nvPr/>
              </p:nvSpPr>
              <p:spPr bwMode="auto">
                <a:xfrm>
                  <a:off x="306" y="909"/>
                  <a:ext cx="328" cy="82"/>
                </a:xfrm>
                <a:prstGeom prst="rect">
                  <a:avLst/>
                </a:prstGeom>
                <a:solidFill>
                  <a:srgbClr val="00CC99"/>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46" name="Rectangle 357"/>
                <p:cNvSpPr>
                  <a:spLocks noChangeArrowheads="1"/>
                </p:cNvSpPr>
                <p:nvPr/>
              </p:nvSpPr>
              <p:spPr bwMode="auto">
                <a:xfrm>
                  <a:off x="290" y="903"/>
                  <a:ext cx="354" cy="94"/>
                </a:xfrm>
                <a:prstGeom prst="rect">
                  <a:avLst/>
                </a:prstGeom>
                <a:noFill/>
                <a:ln w="9525">
                  <a:solidFill>
                    <a:srgbClr val="00CC99"/>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47" name="Text Box 358"/>
                <p:cNvSpPr txBox="1">
                  <a:spLocks noChangeArrowheads="1"/>
                </p:cNvSpPr>
                <p:nvPr/>
              </p:nvSpPr>
              <p:spPr bwMode="auto">
                <a:xfrm>
                  <a:off x="332" y="875"/>
                  <a:ext cx="318"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SYN</a:t>
                  </a:r>
                  <a:endParaRPr kumimoji="0" lang="en-US" sz="7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grpSp>
      <p:sp>
        <p:nvSpPr>
          <p:cNvPr id="756" name="Rectangle 359"/>
          <p:cNvSpPr>
            <a:spLocks noChangeArrowheads="1"/>
          </p:cNvSpPr>
          <p:nvPr/>
        </p:nvSpPr>
        <p:spPr bwMode="auto">
          <a:xfrm>
            <a:off x="915591" y="4425554"/>
            <a:ext cx="309880" cy="206375"/>
          </a:xfrm>
          <a:prstGeom prst="rect">
            <a:avLst/>
          </a:prstGeom>
          <a:noFill/>
          <a:ln>
            <a:noFill/>
          </a:ln>
          <a:effectLst/>
        </p:spPr>
        <p:txBody>
          <a:bodyPr wrap="none">
            <a:spAutoFit/>
          </a:bodyPr>
          <a:lstStyle/>
          <a:p>
            <a:pPr eaLnBrk="0" fontAlgn="base" hangingPunct="0">
              <a:spcBef>
                <a:spcPct val="0"/>
              </a:spcBef>
              <a:spcAft>
                <a:spcPct val="0"/>
              </a:spcAft>
              <a:defRPr/>
            </a:pPr>
            <a:endParaRPr lang="en-US" sz="750" dirty="0">
              <a:solidFill>
                <a:srgbClr val="000000"/>
              </a:solidFill>
              <a:latin typeface="Arial" panose="020B0604020202020204" pitchFamily="34" charset="0"/>
              <a:ea typeface="MS PGothic" panose="020B0600070205080204" pitchFamily="34" charset="-128"/>
            </a:endParaRPr>
          </a:p>
        </p:txBody>
      </p:sp>
      <p:grpSp>
        <p:nvGrpSpPr>
          <p:cNvPr id="757" name="Group 391"/>
          <p:cNvGrpSpPr/>
          <p:nvPr/>
        </p:nvGrpSpPr>
        <p:grpSpPr bwMode="auto">
          <a:xfrm>
            <a:off x="410766" y="4267200"/>
            <a:ext cx="810815" cy="609600"/>
            <a:chOff x="2675" y="3676"/>
            <a:chExt cx="681" cy="512"/>
          </a:xfrm>
        </p:grpSpPr>
        <p:grpSp>
          <p:nvGrpSpPr>
            <p:cNvPr id="758" name="Group 361"/>
            <p:cNvGrpSpPr/>
            <p:nvPr/>
          </p:nvGrpSpPr>
          <p:grpSpPr bwMode="auto">
            <a:xfrm>
              <a:off x="2793" y="3855"/>
              <a:ext cx="480" cy="112"/>
              <a:chOff x="627" y="3377"/>
              <a:chExt cx="480" cy="112"/>
            </a:xfrm>
          </p:grpSpPr>
          <p:sp>
            <p:nvSpPr>
              <p:cNvPr id="810" name="Rectangle 362"/>
              <p:cNvSpPr>
                <a:spLocks noChangeArrowheads="1"/>
              </p:cNvSpPr>
              <p:nvPr/>
            </p:nvSpPr>
            <p:spPr bwMode="auto">
              <a:xfrm>
                <a:off x="636" y="3388"/>
                <a:ext cx="96" cy="93"/>
              </a:xfrm>
              <a:prstGeom prst="rect">
                <a:avLst/>
              </a:prstGeom>
              <a:solidFill>
                <a:srgbClr val="3333CC"/>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811" name="Rectangle 363"/>
              <p:cNvSpPr>
                <a:spLocks noChangeArrowheads="1"/>
              </p:cNvSpPr>
              <p:nvPr/>
            </p:nvSpPr>
            <p:spPr bwMode="auto">
              <a:xfrm>
                <a:off x="627" y="3377"/>
                <a:ext cx="480" cy="112"/>
              </a:xfrm>
              <a:prstGeom prst="rect">
                <a:avLst/>
              </a:prstGeom>
              <a:noFill/>
              <a:ln w="9525">
                <a:solidFill>
                  <a:srgbClr val="3333CC"/>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759" name="Group 382"/>
            <p:cNvGrpSpPr/>
            <p:nvPr/>
          </p:nvGrpSpPr>
          <p:grpSpPr bwMode="auto">
            <a:xfrm>
              <a:off x="2855" y="3676"/>
              <a:ext cx="482" cy="173"/>
              <a:chOff x="2717" y="3676"/>
              <a:chExt cx="482" cy="173"/>
            </a:xfrm>
          </p:grpSpPr>
          <p:sp>
            <p:nvSpPr>
              <p:cNvPr id="807" name="Rectangle 365"/>
              <p:cNvSpPr>
                <a:spLocks noChangeArrowheads="1"/>
              </p:cNvSpPr>
              <p:nvPr/>
            </p:nvSpPr>
            <p:spPr bwMode="auto">
              <a:xfrm>
                <a:off x="2775" y="3710"/>
                <a:ext cx="328" cy="82"/>
              </a:xfrm>
              <a:prstGeom prst="rect">
                <a:avLst/>
              </a:prstGeom>
              <a:solidFill>
                <a:srgbClr val="00CC99"/>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808" name="Rectangle 366"/>
              <p:cNvSpPr>
                <a:spLocks noChangeArrowheads="1"/>
              </p:cNvSpPr>
              <p:nvPr/>
            </p:nvSpPr>
            <p:spPr bwMode="auto">
              <a:xfrm>
                <a:off x="2759" y="3704"/>
                <a:ext cx="354" cy="94"/>
              </a:xfrm>
              <a:prstGeom prst="rect">
                <a:avLst/>
              </a:prstGeom>
              <a:noFill/>
              <a:ln w="9525">
                <a:solidFill>
                  <a:srgbClr val="00CC99"/>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809" name="Text Box 367"/>
              <p:cNvSpPr txBox="1">
                <a:spLocks noChangeArrowheads="1"/>
              </p:cNvSpPr>
              <p:nvPr/>
            </p:nvSpPr>
            <p:spPr bwMode="auto">
              <a:xfrm>
                <a:off x="2717" y="3676"/>
                <a:ext cx="482"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SYNACK</a:t>
                </a:r>
                <a:endParaRPr kumimoji="0" lang="en-US" sz="7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760" name="Rectangle 373"/>
            <p:cNvSpPr>
              <a:spLocks noChangeArrowheads="1"/>
            </p:cNvSpPr>
            <p:nvPr/>
          </p:nvSpPr>
          <p:spPr bwMode="auto">
            <a:xfrm>
              <a:off x="2675" y="4018"/>
              <a:ext cx="681" cy="138"/>
            </a:xfrm>
            <a:prstGeom prst="rect">
              <a:avLst/>
            </a:prstGeom>
            <a:solidFill>
              <a:srgbClr val="FFFFFF"/>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61" name="Rectangle 374"/>
            <p:cNvSpPr>
              <a:spLocks noChangeArrowheads="1"/>
            </p:cNvSpPr>
            <p:nvPr/>
          </p:nvSpPr>
          <p:spPr bwMode="auto">
            <a:xfrm>
              <a:off x="2803" y="4043"/>
              <a:ext cx="96" cy="93"/>
            </a:xfrm>
            <a:prstGeom prst="rect">
              <a:avLst/>
            </a:prstGeom>
            <a:solidFill>
              <a:srgbClr val="3333CC"/>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62" name="Rectangle 375"/>
            <p:cNvSpPr>
              <a:spLocks noChangeArrowheads="1"/>
            </p:cNvSpPr>
            <p:nvPr/>
          </p:nvSpPr>
          <p:spPr bwMode="auto">
            <a:xfrm>
              <a:off x="2794" y="4032"/>
              <a:ext cx="480" cy="112"/>
            </a:xfrm>
            <a:prstGeom prst="rect">
              <a:avLst/>
            </a:prstGeom>
            <a:noFill/>
            <a:ln w="9525">
              <a:solidFill>
                <a:srgbClr val="3333CC"/>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63" name="Rectangle 376"/>
            <p:cNvSpPr>
              <a:spLocks noChangeArrowheads="1"/>
            </p:cNvSpPr>
            <p:nvPr/>
          </p:nvSpPr>
          <p:spPr bwMode="auto">
            <a:xfrm>
              <a:off x="2688" y="4034"/>
              <a:ext cx="94" cy="108"/>
            </a:xfrm>
            <a:prstGeom prst="rect">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64" name="Rectangle 377"/>
            <p:cNvSpPr>
              <a:spLocks noChangeArrowheads="1"/>
            </p:cNvSpPr>
            <p:nvPr/>
          </p:nvSpPr>
          <p:spPr bwMode="auto">
            <a:xfrm>
              <a:off x="3286" y="4033"/>
              <a:ext cx="60" cy="108"/>
            </a:xfrm>
            <a:prstGeom prst="rect">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765" name="Group 383"/>
            <p:cNvGrpSpPr/>
            <p:nvPr/>
          </p:nvGrpSpPr>
          <p:grpSpPr bwMode="auto">
            <a:xfrm>
              <a:off x="2864" y="3835"/>
              <a:ext cx="482" cy="173"/>
              <a:chOff x="2717" y="3676"/>
              <a:chExt cx="482" cy="173"/>
            </a:xfrm>
          </p:grpSpPr>
          <p:sp>
            <p:nvSpPr>
              <p:cNvPr id="804" name="Rectangle 384"/>
              <p:cNvSpPr>
                <a:spLocks noChangeArrowheads="1"/>
              </p:cNvSpPr>
              <p:nvPr/>
            </p:nvSpPr>
            <p:spPr bwMode="auto">
              <a:xfrm>
                <a:off x="2775" y="3710"/>
                <a:ext cx="328" cy="82"/>
              </a:xfrm>
              <a:prstGeom prst="rect">
                <a:avLst/>
              </a:prstGeom>
              <a:solidFill>
                <a:srgbClr val="00CC99"/>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805" name="Rectangle 385"/>
              <p:cNvSpPr>
                <a:spLocks noChangeArrowheads="1"/>
              </p:cNvSpPr>
              <p:nvPr/>
            </p:nvSpPr>
            <p:spPr bwMode="auto">
              <a:xfrm>
                <a:off x="2759" y="3704"/>
                <a:ext cx="354" cy="94"/>
              </a:xfrm>
              <a:prstGeom prst="rect">
                <a:avLst/>
              </a:prstGeom>
              <a:noFill/>
              <a:ln w="9525">
                <a:solidFill>
                  <a:srgbClr val="00CC99"/>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806" name="Text Box 386"/>
              <p:cNvSpPr txBox="1">
                <a:spLocks noChangeArrowheads="1"/>
              </p:cNvSpPr>
              <p:nvPr/>
            </p:nvSpPr>
            <p:spPr bwMode="auto">
              <a:xfrm>
                <a:off x="2717" y="3676"/>
                <a:ext cx="482"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SYNACK</a:t>
                </a:r>
                <a:endParaRPr kumimoji="0" lang="en-US" sz="7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766" name="Group 387"/>
            <p:cNvGrpSpPr/>
            <p:nvPr/>
          </p:nvGrpSpPr>
          <p:grpSpPr bwMode="auto">
            <a:xfrm>
              <a:off x="2867" y="4015"/>
              <a:ext cx="482" cy="173"/>
              <a:chOff x="2717" y="3676"/>
              <a:chExt cx="482" cy="173"/>
            </a:xfrm>
          </p:grpSpPr>
          <p:sp>
            <p:nvSpPr>
              <p:cNvPr id="801" name="Rectangle 388"/>
              <p:cNvSpPr>
                <a:spLocks noChangeArrowheads="1"/>
              </p:cNvSpPr>
              <p:nvPr/>
            </p:nvSpPr>
            <p:spPr bwMode="auto">
              <a:xfrm>
                <a:off x="2775" y="3710"/>
                <a:ext cx="328" cy="82"/>
              </a:xfrm>
              <a:prstGeom prst="rect">
                <a:avLst/>
              </a:prstGeom>
              <a:solidFill>
                <a:srgbClr val="00CC99"/>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802" name="Rectangle 389"/>
              <p:cNvSpPr>
                <a:spLocks noChangeArrowheads="1"/>
              </p:cNvSpPr>
              <p:nvPr/>
            </p:nvSpPr>
            <p:spPr bwMode="auto">
              <a:xfrm>
                <a:off x="2759" y="3704"/>
                <a:ext cx="354" cy="94"/>
              </a:xfrm>
              <a:prstGeom prst="rect">
                <a:avLst/>
              </a:prstGeom>
              <a:noFill/>
              <a:ln w="9525">
                <a:solidFill>
                  <a:srgbClr val="00CC99"/>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803" name="Text Box 390"/>
              <p:cNvSpPr txBox="1">
                <a:spLocks noChangeArrowheads="1"/>
              </p:cNvSpPr>
              <p:nvPr/>
            </p:nvSpPr>
            <p:spPr bwMode="auto">
              <a:xfrm>
                <a:off x="2717" y="3676"/>
                <a:ext cx="482"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SYNACK</a:t>
                </a:r>
                <a:endParaRPr kumimoji="0" lang="en-US" sz="7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grpSp>
        <p:nvGrpSpPr>
          <p:cNvPr id="812" name="Group 423"/>
          <p:cNvGrpSpPr/>
          <p:nvPr/>
        </p:nvGrpSpPr>
        <p:grpSpPr bwMode="auto">
          <a:xfrm>
            <a:off x="158353" y="2258616"/>
            <a:ext cx="810816" cy="609600"/>
            <a:chOff x="2613" y="3554"/>
            <a:chExt cx="681" cy="512"/>
          </a:xfrm>
        </p:grpSpPr>
        <p:grpSp>
          <p:nvGrpSpPr>
            <p:cNvPr id="813" name="Group 393"/>
            <p:cNvGrpSpPr/>
            <p:nvPr/>
          </p:nvGrpSpPr>
          <p:grpSpPr bwMode="auto">
            <a:xfrm>
              <a:off x="2731" y="3733"/>
              <a:ext cx="480" cy="112"/>
              <a:chOff x="627" y="3377"/>
              <a:chExt cx="480" cy="112"/>
            </a:xfrm>
          </p:grpSpPr>
          <p:sp>
            <p:nvSpPr>
              <p:cNvPr id="831" name="Rectangle 394"/>
              <p:cNvSpPr>
                <a:spLocks noChangeArrowheads="1"/>
              </p:cNvSpPr>
              <p:nvPr/>
            </p:nvSpPr>
            <p:spPr bwMode="auto">
              <a:xfrm>
                <a:off x="636" y="3388"/>
                <a:ext cx="96" cy="93"/>
              </a:xfrm>
              <a:prstGeom prst="rect">
                <a:avLst/>
              </a:prstGeom>
              <a:solidFill>
                <a:srgbClr val="3333CC"/>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832" name="Rectangle 395"/>
              <p:cNvSpPr>
                <a:spLocks noChangeArrowheads="1"/>
              </p:cNvSpPr>
              <p:nvPr/>
            </p:nvSpPr>
            <p:spPr bwMode="auto">
              <a:xfrm>
                <a:off x="627" y="3377"/>
                <a:ext cx="480" cy="112"/>
              </a:xfrm>
              <a:prstGeom prst="rect">
                <a:avLst/>
              </a:prstGeom>
              <a:noFill/>
              <a:ln w="9525">
                <a:solidFill>
                  <a:srgbClr val="3333CC"/>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814" name="Group 396"/>
            <p:cNvGrpSpPr/>
            <p:nvPr/>
          </p:nvGrpSpPr>
          <p:grpSpPr bwMode="auto">
            <a:xfrm>
              <a:off x="2793" y="3554"/>
              <a:ext cx="482" cy="173"/>
              <a:chOff x="2717" y="3676"/>
              <a:chExt cx="482" cy="173"/>
            </a:xfrm>
          </p:grpSpPr>
          <p:sp>
            <p:nvSpPr>
              <p:cNvPr id="828" name="Rectangle 397"/>
              <p:cNvSpPr>
                <a:spLocks noChangeArrowheads="1"/>
              </p:cNvSpPr>
              <p:nvPr/>
            </p:nvSpPr>
            <p:spPr bwMode="auto">
              <a:xfrm>
                <a:off x="2775" y="3710"/>
                <a:ext cx="328" cy="82"/>
              </a:xfrm>
              <a:prstGeom prst="rect">
                <a:avLst/>
              </a:prstGeom>
              <a:solidFill>
                <a:srgbClr val="00CC99"/>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829" name="Rectangle 398"/>
              <p:cNvSpPr>
                <a:spLocks noChangeArrowheads="1"/>
              </p:cNvSpPr>
              <p:nvPr/>
            </p:nvSpPr>
            <p:spPr bwMode="auto">
              <a:xfrm>
                <a:off x="2759" y="3704"/>
                <a:ext cx="354" cy="94"/>
              </a:xfrm>
              <a:prstGeom prst="rect">
                <a:avLst/>
              </a:prstGeom>
              <a:noFill/>
              <a:ln w="9525">
                <a:solidFill>
                  <a:srgbClr val="00CC99"/>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830" name="Text Box 399"/>
              <p:cNvSpPr txBox="1">
                <a:spLocks noChangeArrowheads="1"/>
              </p:cNvSpPr>
              <p:nvPr/>
            </p:nvSpPr>
            <p:spPr bwMode="auto">
              <a:xfrm>
                <a:off x="2717" y="3676"/>
                <a:ext cx="482"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SYNACK</a:t>
                </a:r>
                <a:endParaRPr kumimoji="0" lang="en-US" sz="7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815" name="Rectangle 400"/>
            <p:cNvSpPr>
              <a:spLocks noChangeArrowheads="1"/>
            </p:cNvSpPr>
            <p:nvPr/>
          </p:nvSpPr>
          <p:spPr bwMode="auto">
            <a:xfrm>
              <a:off x="2613" y="3896"/>
              <a:ext cx="681" cy="138"/>
            </a:xfrm>
            <a:prstGeom prst="rect">
              <a:avLst/>
            </a:prstGeom>
            <a:solidFill>
              <a:srgbClr val="FFFFFF"/>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816" name="Rectangle 401"/>
            <p:cNvSpPr>
              <a:spLocks noChangeArrowheads="1"/>
            </p:cNvSpPr>
            <p:nvPr/>
          </p:nvSpPr>
          <p:spPr bwMode="auto">
            <a:xfrm>
              <a:off x="2741" y="3921"/>
              <a:ext cx="96" cy="93"/>
            </a:xfrm>
            <a:prstGeom prst="rect">
              <a:avLst/>
            </a:prstGeom>
            <a:solidFill>
              <a:srgbClr val="3333CC"/>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817" name="Rectangle 402"/>
            <p:cNvSpPr>
              <a:spLocks noChangeArrowheads="1"/>
            </p:cNvSpPr>
            <p:nvPr/>
          </p:nvSpPr>
          <p:spPr bwMode="auto">
            <a:xfrm>
              <a:off x="2732" y="3910"/>
              <a:ext cx="480" cy="112"/>
            </a:xfrm>
            <a:prstGeom prst="rect">
              <a:avLst/>
            </a:prstGeom>
            <a:noFill/>
            <a:ln w="9525">
              <a:solidFill>
                <a:srgbClr val="3333CC"/>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818" name="Rectangle 403"/>
            <p:cNvSpPr>
              <a:spLocks noChangeArrowheads="1"/>
            </p:cNvSpPr>
            <p:nvPr/>
          </p:nvSpPr>
          <p:spPr bwMode="auto">
            <a:xfrm>
              <a:off x="2626" y="3912"/>
              <a:ext cx="94" cy="108"/>
            </a:xfrm>
            <a:prstGeom prst="rect">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819" name="Rectangle 404"/>
            <p:cNvSpPr>
              <a:spLocks noChangeArrowheads="1"/>
            </p:cNvSpPr>
            <p:nvPr/>
          </p:nvSpPr>
          <p:spPr bwMode="auto">
            <a:xfrm>
              <a:off x="3224" y="3911"/>
              <a:ext cx="60" cy="108"/>
            </a:xfrm>
            <a:prstGeom prst="rect">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820" name="Group 405"/>
            <p:cNvGrpSpPr/>
            <p:nvPr/>
          </p:nvGrpSpPr>
          <p:grpSpPr bwMode="auto">
            <a:xfrm>
              <a:off x="2802" y="3713"/>
              <a:ext cx="482" cy="173"/>
              <a:chOff x="2717" y="3676"/>
              <a:chExt cx="482" cy="173"/>
            </a:xfrm>
          </p:grpSpPr>
          <p:sp>
            <p:nvSpPr>
              <p:cNvPr id="825" name="Rectangle 406"/>
              <p:cNvSpPr>
                <a:spLocks noChangeArrowheads="1"/>
              </p:cNvSpPr>
              <p:nvPr/>
            </p:nvSpPr>
            <p:spPr bwMode="auto">
              <a:xfrm>
                <a:off x="2775" y="3710"/>
                <a:ext cx="328" cy="82"/>
              </a:xfrm>
              <a:prstGeom prst="rect">
                <a:avLst/>
              </a:prstGeom>
              <a:solidFill>
                <a:srgbClr val="00CC99"/>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826" name="Rectangle 407"/>
              <p:cNvSpPr>
                <a:spLocks noChangeArrowheads="1"/>
              </p:cNvSpPr>
              <p:nvPr/>
            </p:nvSpPr>
            <p:spPr bwMode="auto">
              <a:xfrm>
                <a:off x="2759" y="3704"/>
                <a:ext cx="354" cy="94"/>
              </a:xfrm>
              <a:prstGeom prst="rect">
                <a:avLst/>
              </a:prstGeom>
              <a:noFill/>
              <a:ln w="9525">
                <a:solidFill>
                  <a:srgbClr val="00CC99"/>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827" name="Text Box 408"/>
              <p:cNvSpPr txBox="1">
                <a:spLocks noChangeArrowheads="1"/>
              </p:cNvSpPr>
              <p:nvPr/>
            </p:nvSpPr>
            <p:spPr bwMode="auto">
              <a:xfrm>
                <a:off x="2717" y="3676"/>
                <a:ext cx="482"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SYNACK</a:t>
                </a:r>
                <a:endParaRPr kumimoji="0" lang="en-US" sz="7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821" name="Group 409"/>
            <p:cNvGrpSpPr/>
            <p:nvPr/>
          </p:nvGrpSpPr>
          <p:grpSpPr bwMode="auto">
            <a:xfrm>
              <a:off x="2805" y="3893"/>
              <a:ext cx="482" cy="173"/>
              <a:chOff x="2717" y="3676"/>
              <a:chExt cx="482" cy="173"/>
            </a:xfrm>
          </p:grpSpPr>
          <p:sp>
            <p:nvSpPr>
              <p:cNvPr id="822" name="Rectangle 410"/>
              <p:cNvSpPr>
                <a:spLocks noChangeArrowheads="1"/>
              </p:cNvSpPr>
              <p:nvPr/>
            </p:nvSpPr>
            <p:spPr bwMode="auto">
              <a:xfrm>
                <a:off x="2775" y="3710"/>
                <a:ext cx="328" cy="82"/>
              </a:xfrm>
              <a:prstGeom prst="rect">
                <a:avLst/>
              </a:prstGeom>
              <a:solidFill>
                <a:srgbClr val="00CC99"/>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823" name="Rectangle 411"/>
              <p:cNvSpPr>
                <a:spLocks noChangeArrowheads="1"/>
              </p:cNvSpPr>
              <p:nvPr/>
            </p:nvSpPr>
            <p:spPr bwMode="auto">
              <a:xfrm>
                <a:off x="2759" y="3704"/>
                <a:ext cx="354" cy="94"/>
              </a:xfrm>
              <a:prstGeom prst="rect">
                <a:avLst/>
              </a:prstGeom>
              <a:noFill/>
              <a:ln w="9525">
                <a:solidFill>
                  <a:srgbClr val="00CC99"/>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824" name="Text Box 412"/>
              <p:cNvSpPr txBox="1">
                <a:spLocks noChangeArrowheads="1"/>
              </p:cNvSpPr>
              <p:nvPr/>
            </p:nvSpPr>
            <p:spPr bwMode="auto">
              <a:xfrm>
                <a:off x="2717" y="3676"/>
                <a:ext cx="482"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SYNACK</a:t>
                </a:r>
                <a:endParaRPr kumimoji="0" lang="en-US" sz="7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grpSp>
        <p:nvGrpSpPr>
          <p:cNvPr id="833" name="Group 422"/>
          <p:cNvGrpSpPr/>
          <p:nvPr/>
        </p:nvGrpSpPr>
        <p:grpSpPr bwMode="auto">
          <a:xfrm>
            <a:off x="414338" y="4664869"/>
            <a:ext cx="810816" cy="205978"/>
            <a:chOff x="2709" y="3989"/>
            <a:chExt cx="681" cy="173"/>
          </a:xfrm>
        </p:grpSpPr>
        <p:sp>
          <p:nvSpPr>
            <p:cNvPr id="834" name="Rectangle 413"/>
            <p:cNvSpPr>
              <a:spLocks noChangeArrowheads="1"/>
            </p:cNvSpPr>
            <p:nvPr/>
          </p:nvSpPr>
          <p:spPr bwMode="auto">
            <a:xfrm>
              <a:off x="2709" y="3992"/>
              <a:ext cx="681" cy="138"/>
            </a:xfrm>
            <a:prstGeom prst="rect">
              <a:avLst/>
            </a:prstGeom>
            <a:solidFill>
              <a:srgbClr val="FFFFFF"/>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835" name="Rectangle 414"/>
            <p:cNvSpPr>
              <a:spLocks noChangeArrowheads="1"/>
            </p:cNvSpPr>
            <p:nvPr/>
          </p:nvSpPr>
          <p:spPr bwMode="auto">
            <a:xfrm>
              <a:off x="2837" y="4017"/>
              <a:ext cx="96" cy="93"/>
            </a:xfrm>
            <a:prstGeom prst="rect">
              <a:avLst/>
            </a:prstGeom>
            <a:solidFill>
              <a:srgbClr val="3333CC"/>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836" name="Rectangle 415"/>
            <p:cNvSpPr>
              <a:spLocks noChangeArrowheads="1"/>
            </p:cNvSpPr>
            <p:nvPr/>
          </p:nvSpPr>
          <p:spPr bwMode="auto">
            <a:xfrm>
              <a:off x="2828" y="4006"/>
              <a:ext cx="480" cy="112"/>
            </a:xfrm>
            <a:prstGeom prst="rect">
              <a:avLst/>
            </a:prstGeom>
            <a:noFill/>
            <a:ln w="9525">
              <a:solidFill>
                <a:srgbClr val="3333CC"/>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837" name="Rectangle 416"/>
            <p:cNvSpPr>
              <a:spLocks noChangeArrowheads="1"/>
            </p:cNvSpPr>
            <p:nvPr/>
          </p:nvSpPr>
          <p:spPr bwMode="auto">
            <a:xfrm>
              <a:off x="2722" y="4008"/>
              <a:ext cx="94" cy="108"/>
            </a:xfrm>
            <a:prstGeom prst="rect">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838" name="Rectangle 417"/>
            <p:cNvSpPr>
              <a:spLocks noChangeArrowheads="1"/>
            </p:cNvSpPr>
            <p:nvPr/>
          </p:nvSpPr>
          <p:spPr bwMode="auto">
            <a:xfrm>
              <a:off x="3320" y="4007"/>
              <a:ext cx="60" cy="108"/>
            </a:xfrm>
            <a:prstGeom prst="rect">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839" name="Group 418"/>
            <p:cNvGrpSpPr/>
            <p:nvPr/>
          </p:nvGrpSpPr>
          <p:grpSpPr bwMode="auto">
            <a:xfrm>
              <a:off x="2901" y="3989"/>
              <a:ext cx="482" cy="173"/>
              <a:chOff x="2717" y="3676"/>
              <a:chExt cx="482" cy="173"/>
            </a:xfrm>
          </p:grpSpPr>
          <p:sp>
            <p:nvSpPr>
              <p:cNvPr id="840" name="Rectangle 419"/>
              <p:cNvSpPr>
                <a:spLocks noChangeArrowheads="1"/>
              </p:cNvSpPr>
              <p:nvPr/>
            </p:nvSpPr>
            <p:spPr bwMode="auto">
              <a:xfrm>
                <a:off x="2775" y="3710"/>
                <a:ext cx="328" cy="82"/>
              </a:xfrm>
              <a:prstGeom prst="rect">
                <a:avLst/>
              </a:prstGeom>
              <a:solidFill>
                <a:srgbClr val="00CC99"/>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841" name="Rectangle 420"/>
              <p:cNvSpPr>
                <a:spLocks noChangeArrowheads="1"/>
              </p:cNvSpPr>
              <p:nvPr/>
            </p:nvSpPr>
            <p:spPr bwMode="auto">
              <a:xfrm>
                <a:off x="2759" y="3704"/>
                <a:ext cx="354" cy="94"/>
              </a:xfrm>
              <a:prstGeom prst="rect">
                <a:avLst/>
              </a:prstGeom>
              <a:noFill/>
              <a:ln w="9525">
                <a:solidFill>
                  <a:srgbClr val="00CC99"/>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842" name="Text Box 421"/>
              <p:cNvSpPr txBox="1">
                <a:spLocks noChangeArrowheads="1"/>
              </p:cNvSpPr>
              <p:nvPr/>
            </p:nvSpPr>
            <p:spPr bwMode="auto">
              <a:xfrm>
                <a:off x="2717" y="3676"/>
                <a:ext cx="482"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SYNACK</a:t>
                </a:r>
                <a:endParaRPr kumimoji="0" lang="en-US" sz="7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sp>
        <p:nvSpPr>
          <p:cNvPr id="843" name="Rectangle 424"/>
          <p:cNvSpPr>
            <a:spLocks noChangeArrowheads="1"/>
          </p:cNvSpPr>
          <p:nvPr/>
        </p:nvSpPr>
        <p:spPr bwMode="auto">
          <a:xfrm>
            <a:off x="5278041" y="4458891"/>
            <a:ext cx="3489452" cy="739378"/>
          </a:xfrm>
          <a:prstGeom prst="rect">
            <a:avLst/>
          </a:prstGeom>
          <a:noFill/>
          <a:ln>
            <a:noFill/>
          </a:ln>
          <a:effectLst/>
        </p:spPr>
        <p:txBody>
          <a:bodyPr/>
          <a:lstStyle/>
          <a:p>
            <a:pPr marL="342900" indent="-342900" eaLnBrk="0" fontAlgn="base" hangingPunct="0">
              <a:lnSpc>
                <a:spcPct val="90000"/>
              </a:lnSpc>
              <a:spcBef>
                <a:spcPct val="20000"/>
              </a:spcBef>
              <a:spcAft>
                <a:spcPct val="0"/>
              </a:spcAft>
              <a:buClr>
                <a:srgbClr val="000099"/>
              </a:buClr>
              <a:buSzPct val="100000"/>
              <a:buFont typeface="Wingdings" panose="05000000000000000000" pitchFamily="2" charset="2"/>
              <a:buChar char="§"/>
              <a:defRPr/>
            </a:pPr>
            <a:r>
              <a:rPr lang="en-US" sz="2100" dirty="0">
                <a:solidFill>
                  <a:srgbClr val="000000"/>
                </a:solidFill>
                <a:ea typeface="MS PGothic" panose="020B0600070205080204" pitchFamily="34" charset="-128"/>
              </a:rPr>
              <a:t>web server responds with </a:t>
            </a:r>
            <a:r>
              <a:rPr lang="en-US" sz="2100" dirty="0">
                <a:solidFill>
                  <a:srgbClr val="C00000"/>
                </a:solidFill>
                <a:ea typeface="MS PGothic" panose="020B0600070205080204" pitchFamily="34" charset="-128"/>
              </a:rPr>
              <a:t>TCP SYNACK </a:t>
            </a:r>
            <a:r>
              <a:rPr lang="en-US" sz="1800" dirty="0">
                <a:solidFill>
                  <a:srgbClr val="000000"/>
                </a:solidFill>
                <a:ea typeface="MS PGothic" panose="020B0600070205080204" pitchFamily="34" charset="-128"/>
              </a:rPr>
              <a:t>(step 2 in TCP 3-way handshake)</a:t>
            </a:r>
            <a:endParaRPr lang="en-US" sz="2100" dirty="0">
              <a:solidFill>
                <a:srgbClr val="000000"/>
              </a:solidFill>
              <a:ea typeface="MS PGothic" panose="020B0600070205080204" pitchFamily="34" charset="-128"/>
            </a:endParaRPr>
          </a:p>
        </p:txBody>
      </p:sp>
      <p:grpSp>
        <p:nvGrpSpPr>
          <p:cNvPr id="648" name="Group 647"/>
          <p:cNvGrpSpPr/>
          <p:nvPr/>
        </p:nvGrpSpPr>
        <p:grpSpPr>
          <a:xfrm>
            <a:off x="1463153" y="2865932"/>
            <a:ext cx="681616" cy="488352"/>
            <a:chOff x="7458407" y="2414528"/>
            <a:chExt cx="509280" cy="320753"/>
          </a:xfrm>
        </p:grpSpPr>
        <p:pic>
          <p:nvPicPr>
            <p:cNvPr id="650" name="Picture 1018" descr="laptop_keyboar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1" name="Freeform 1019"/>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652" name="Picture 1020" descr="scre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3" name="Freeform 1021"/>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4" name="Freeform 1022"/>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5" name="Freeform 1023"/>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6" name="Freeform 1024"/>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7" name="Freeform 1025"/>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8" name="Freeform 1026"/>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659" name="Group 1027"/>
            <p:cNvGrpSpPr/>
            <p:nvPr/>
          </p:nvGrpSpPr>
          <p:grpSpPr bwMode="auto">
            <a:xfrm>
              <a:off x="7594735" y="2642220"/>
              <a:ext cx="98740" cy="36846"/>
              <a:chOff x="1740" y="2642"/>
              <a:chExt cx="752" cy="327"/>
            </a:xfrm>
          </p:grpSpPr>
          <p:sp>
            <p:nvSpPr>
              <p:cNvPr id="666" name="Freeform 1028"/>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7" name="Freeform 1029"/>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8" name="Freeform 1030"/>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9" name="Freeform 1031"/>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0" name="Freeform 1032"/>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1" name="Freeform 1033"/>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60" name="Freeform 1034"/>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1" name="Freeform 1035"/>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2" name="Freeform 1036"/>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3" name="Freeform 1037"/>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4" name="Freeform 1038"/>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5" name="Freeform 1039"/>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33"/>
                                        </p:tgtEl>
                                        <p:attrNameLst>
                                          <p:attrName>style.visibility</p:attrName>
                                        </p:attrNameLst>
                                      </p:cBhvr>
                                      <p:to>
                                        <p:strVal val="visible"/>
                                      </p:to>
                                    </p:set>
                                    <p:animEffect transition="in" filter="wipe(down)">
                                      <p:cBhvr>
                                        <p:cTn id="7" dur="500"/>
                                        <p:tgtEl>
                                          <p:spTgt spid="53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42"/>
                                        </p:tgtEl>
                                        <p:attrNameLst>
                                          <p:attrName>style.visibility</p:attrName>
                                        </p:attrNameLst>
                                      </p:cBhvr>
                                      <p:to>
                                        <p:strVal val="visible"/>
                                      </p:to>
                                    </p:set>
                                    <p:animEffect transition="in" filter="wipe(up)">
                                      <p:cBhvr>
                                        <p:cTn id="11" dur="1000"/>
                                        <p:tgtEl>
                                          <p:spTgt spid="542"/>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547"/>
                                        </p:tgtEl>
                                        <p:attrNameLst>
                                          <p:attrName>style.visibility</p:attrName>
                                        </p:attrNameLst>
                                      </p:cBhvr>
                                      <p:to>
                                        <p:strVal val="visible"/>
                                      </p:to>
                                    </p:set>
                                    <p:animEffect transition="in" filter="dissolve">
                                      <p:cBhvr>
                                        <p:cTn id="16" dur="500"/>
                                        <p:tgtEl>
                                          <p:spTgt spid="547"/>
                                        </p:tgtEl>
                                      </p:cBhvr>
                                    </p:animEffect>
                                  </p:childTnLst>
                                </p:cTn>
                              </p:par>
                              <p:par>
                                <p:cTn id="17" presetID="22" presetClass="entr" presetSubtype="1" fill="hold" nodeType="withEffect">
                                  <p:stCondLst>
                                    <p:cond delay="0"/>
                                  </p:stCondLst>
                                  <p:childTnLst>
                                    <p:set>
                                      <p:cBhvr>
                                        <p:cTn id="18" dur="1" fill="hold">
                                          <p:stCondLst>
                                            <p:cond delay="0"/>
                                          </p:stCondLst>
                                        </p:cTn>
                                        <p:tgtEl>
                                          <p:spTgt spid="734"/>
                                        </p:tgtEl>
                                        <p:attrNameLst>
                                          <p:attrName>style.visibility</p:attrName>
                                        </p:attrNameLst>
                                      </p:cBhvr>
                                      <p:to>
                                        <p:strVal val="visible"/>
                                      </p:to>
                                    </p:set>
                                    <p:animEffect transition="in" filter="wipe(up)">
                                      <p:cBhvr>
                                        <p:cTn id="19" dur="1000"/>
                                        <p:tgtEl>
                                          <p:spTgt spid="734"/>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50"/>
                                        </p:tgtEl>
                                        <p:attrNameLst>
                                          <p:attrName>style.visibility</p:attrName>
                                        </p:attrNameLst>
                                      </p:cBhvr>
                                      <p:to>
                                        <p:strVal val="visible"/>
                                      </p:to>
                                    </p:set>
                                  </p:childTnLst>
                                </p:cTn>
                              </p:par>
                              <p:par>
                                <p:cTn id="24" presetID="9" presetClass="entr" presetSubtype="0" fill="hold" grpId="0" nodeType="withEffect">
                                  <p:stCondLst>
                                    <p:cond delay="0"/>
                                  </p:stCondLst>
                                  <p:childTnLst>
                                    <p:set>
                                      <p:cBhvr>
                                        <p:cTn id="25" dur="1" fill="hold">
                                          <p:stCondLst>
                                            <p:cond delay="0"/>
                                          </p:stCondLst>
                                        </p:cTn>
                                        <p:tgtEl>
                                          <p:spTgt spid="548"/>
                                        </p:tgtEl>
                                        <p:attrNameLst>
                                          <p:attrName>style.visibility</p:attrName>
                                        </p:attrNameLst>
                                      </p:cBhvr>
                                      <p:to>
                                        <p:strVal val="visible"/>
                                      </p:to>
                                    </p:set>
                                    <p:animEffect transition="in" filter="dissolve">
                                      <p:cBhvr>
                                        <p:cTn id="26" dur="500"/>
                                        <p:tgtEl>
                                          <p:spTgt spid="548"/>
                                        </p:tgtEl>
                                      </p:cBhvr>
                                    </p:animEffect>
                                  </p:childTnLst>
                                </p:cTn>
                              </p:par>
                            </p:childTnLst>
                          </p:cTn>
                        </p:par>
                        <p:par>
                          <p:cTn id="27" fill="hold">
                            <p:stCondLst>
                              <p:cond delay="0"/>
                            </p:stCondLst>
                            <p:childTnLst>
                              <p:par>
                                <p:cTn id="28" presetID="0" presetClass="path" presetSubtype="0" accel="50000" decel="50000" fill="hold" nodeType="afterEffect">
                                  <p:stCondLst>
                                    <p:cond delay="0"/>
                                  </p:stCondLst>
                                  <p:childTnLst>
                                    <p:animMotion origin="layout" path="M 2.5E-6 -4.44444E-6 C 0.00052 0.02477 -0.0017 0.01806 -0.00117 0.04468 L 0.30299 0.04584 C 0.25677 0.14121 0.25455 0.14862 0.20924 0.23473 C 0.26836 0.18542 0.34922 0.13797 0.40846 0.08843 C 0.35976 0.20903 0.30924 0.34121 0.2612 0.46181 L 0.02838 0.46274 C 0.02838 0.42547 0.02786 0.42223 0.02786 0.38588 " pathEditMode="relative" rAng="0" ptsTypes="AAAAAAAA">
                                      <p:cBhvr>
                                        <p:cTn id="29" dur="3000" fill="hold"/>
                                        <p:tgtEl>
                                          <p:spTgt spid="550"/>
                                        </p:tgtEl>
                                        <p:attrNameLst>
                                          <p:attrName>ppt_x</p:attrName>
                                          <p:attrName>ppt_y</p:attrName>
                                        </p:attrNameLst>
                                      </p:cBhvr>
                                      <p:rCtr x="20365" y="23125"/>
                                    </p:animMotion>
                                  </p:childTnLst>
                                </p:cTn>
                              </p:par>
                              <p:par>
                                <p:cTn id="30" presetID="9" presetClass="exit" presetSubtype="0" fill="hold" nodeType="withEffect">
                                  <p:stCondLst>
                                    <p:cond delay="0"/>
                                  </p:stCondLst>
                                  <p:childTnLst>
                                    <p:animEffect transition="out" filter="dissolve">
                                      <p:cBhvr>
                                        <p:cTn id="31" dur="500"/>
                                        <p:tgtEl>
                                          <p:spTgt spid="734"/>
                                        </p:tgtEl>
                                      </p:cBhvr>
                                    </p:animEffect>
                                    <p:set>
                                      <p:cBhvr>
                                        <p:cTn id="32" dur="1" fill="hold">
                                          <p:stCondLst>
                                            <p:cond delay="499"/>
                                          </p:stCondLst>
                                        </p:cTn>
                                        <p:tgtEl>
                                          <p:spTgt spid="734"/>
                                        </p:tgtEl>
                                        <p:attrNameLst>
                                          <p:attrName>style.visibility</p:attrName>
                                        </p:attrNameLst>
                                      </p:cBhvr>
                                      <p:to>
                                        <p:strVal val="hidden"/>
                                      </p:to>
                                    </p:set>
                                  </p:childTnLst>
                                </p:cTn>
                              </p:par>
                            </p:childTnLst>
                          </p:cTn>
                        </p:par>
                        <p:par>
                          <p:cTn id="33" fill="hold">
                            <p:stCondLst>
                              <p:cond delay="3000"/>
                            </p:stCondLst>
                            <p:childTnLst>
                              <p:par>
                                <p:cTn id="34" presetID="22" presetClass="entr" presetSubtype="4" fill="hold" nodeType="afterEffect">
                                  <p:stCondLst>
                                    <p:cond delay="0"/>
                                  </p:stCondLst>
                                  <p:childTnLst>
                                    <p:set>
                                      <p:cBhvr>
                                        <p:cTn id="35" dur="1" fill="hold">
                                          <p:stCondLst>
                                            <p:cond delay="0"/>
                                          </p:stCondLst>
                                        </p:cTn>
                                        <p:tgtEl>
                                          <p:spTgt spid="725"/>
                                        </p:tgtEl>
                                        <p:attrNameLst>
                                          <p:attrName>style.visibility</p:attrName>
                                        </p:attrNameLst>
                                      </p:cBhvr>
                                      <p:to>
                                        <p:strVal val="visible"/>
                                      </p:to>
                                    </p:set>
                                    <p:animEffect transition="in" filter="wipe(down)">
                                      <p:cBhvr>
                                        <p:cTn id="36" dur="1000"/>
                                        <p:tgtEl>
                                          <p:spTgt spid="72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560"/>
                                        </p:tgtEl>
                                        <p:attrNameLst>
                                          <p:attrName>style.visibility</p:attrName>
                                        </p:attrNameLst>
                                      </p:cBhvr>
                                      <p:to>
                                        <p:strVal val="visible"/>
                                      </p:to>
                                    </p:set>
                                    <p:animEffect transition="in" filter="wipe(down)">
                                      <p:cBhvr>
                                        <p:cTn id="41" dur="500"/>
                                        <p:tgtEl>
                                          <p:spTgt spid="560"/>
                                        </p:tgtEl>
                                      </p:cBhvr>
                                    </p:animEffect>
                                  </p:childTnLst>
                                </p:cTn>
                              </p:par>
                              <p:par>
                                <p:cTn id="42" presetID="9" presetClass="exit" presetSubtype="0" fill="hold" nodeType="withEffect">
                                  <p:stCondLst>
                                    <p:cond delay="0"/>
                                  </p:stCondLst>
                                  <p:childTnLst>
                                    <p:animEffect transition="out" filter="dissolve">
                                      <p:cBhvr>
                                        <p:cTn id="43" dur="500"/>
                                        <p:tgtEl>
                                          <p:spTgt spid="550"/>
                                        </p:tgtEl>
                                      </p:cBhvr>
                                    </p:animEffect>
                                    <p:set>
                                      <p:cBhvr>
                                        <p:cTn id="44" dur="1" fill="hold">
                                          <p:stCondLst>
                                            <p:cond delay="499"/>
                                          </p:stCondLst>
                                        </p:cTn>
                                        <p:tgtEl>
                                          <p:spTgt spid="55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9" presetClass="exit" presetSubtype="0" fill="hold" nodeType="clickEffect">
                                  <p:stCondLst>
                                    <p:cond delay="0"/>
                                  </p:stCondLst>
                                  <p:childTnLst>
                                    <p:animEffect transition="out" filter="dissolve">
                                      <p:cBhvr>
                                        <p:cTn id="48" dur="500"/>
                                        <p:tgtEl>
                                          <p:spTgt spid="560"/>
                                        </p:tgtEl>
                                      </p:cBhvr>
                                    </p:animEffect>
                                    <p:set>
                                      <p:cBhvr>
                                        <p:cTn id="49" dur="1" fill="hold">
                                          <p:stCondLst>
                                            <p:cond delay="499"/>
                                          </p:stCondLst>
                                        </p:cTn>
                                        <p:tgtEl>
                                          <p:spTgt spid="560"/>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757"/>
                                        </p:tgtEl>
                                        <p:attrNameLst>
                                          <p:attrName>style.visibility</p:attrName>
                                        </p:attrNameLst>
                                      </p:cBhvr>
                                      <p:to>
                                        <p:strVal val="visible"/>
                                      </p:to>
                                    </p:set>
                                    <p:animEffect transition="in" filter="wipe(up)">
                                      <p:cBhvr>
                                        <p:cTn id="54" dur="500"/>
                                        <p:tgtEl>
                                          <p:spTgt spid="757"/>
                                        </p:tgtEl>
                                      </p:cBhvr>
                                    </p:animEffect>
                                  </p:childTnLst>
                                </p:cTn>
                              </p:par>
                            </p:childTnLst>
                          </p:cTn>
                        </p:par>
                        <p:par>
                          <p:cTn id="55" fill="hold">
                            <p:stCondLst>
                              <p:cond delay="500"/>
                            </p:stCondLst>
                            <p:childTnLst>
                              <p:par>
                                <p:cTn id="56" presetID="9" presetClass="entr" presetSubtype="0" fill="hold" grpId="0" nodeType="afterEffect">
                                  <p:stCondLst>
                                    <p:cond delay="0"/>
                                  </p:stCondLst>
                                  <p:childTnLst>
                                    <p:set>
                                      <p:cBhvr>
                                        <p:cTn id="57" dur="1" fill="hold">
                                          <p:stCondLst>
                                            <p:cond delay="0"/>
                                          </p:stCondLst>
                                        </p:cTn>
                                        <p:tgtEl>
                                          <p:spTgt spid="843"/>
                                        </p:tgtEl>
                                        <p:attrNameLst>
                                          <p:attrName>style.visibility</p:attrName>
                                        </p:attrNameLst>
                                      </p:cBhvr>
                                      <p:to>
                                        <p:strVal val="visible"/>
                                      </p:to>
                                    </p:set>
                                    <p:animEffect transition="in" filter="dissolve">
                                      <p:cBhvr>
                                        <p:cTn id="58" dur="500"/>
                                        <p:tgtEl>
                                          <p:spTgt spid="843"/>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nodeType="clickEffect">
                                  <p:stCondLst>
                                    <p:cond delay="0"/>
                                  </p:stCondLst>
                                  <p:childTnLst>
                                    <p:set>
                                      <p:cBhvr>
                                        <p:cTn id="62" dur="1" fill="hold">
                                          <p:stCondLst>
                                            <p:cond delay="0"/>
                                          </p:stCondLst>
                                        </p:cTn>
                                        <p:tgtEl>
                                          <p:spTgt spid="833"/>
                                        </p:tgtEl>
                                        <p:attrNameLst>
                                          <p:attrName>style.visibility</p:attrName>
                                        </p:attrNameLst>
                                      </p:cBhvr>
                                      <p:to>
                                        <p:strVal val="visible"/>
                                      </p:to>
                                    </p:set>
                                    <p:animEffect transition="in" filter="dissolve">
                                      <p:cBhvr>
                                        <p:cTn id="63" dur="500"/>
                                        <p:tgtEl>
                                          <p:spTgt spid="833"/>
                                        </p:tgtEl>
                                      </p:cBhvr>
                                    </p:animEffect>
                                  </p:childTnLst>
                                </p:cTn>
                              </p:par>
                            </p:childTnLst>
                          </p:cTn>
                        </p:par>
                        <p:par>
                          <p:cTn id="64" fill="hold">
                            <p:stCondLst>
                              <p:cond delay="500"/>
                            </p:stCondLst>
                            <p:childTnLst>
                              <p:par>
                                <p:cTn id="65" presetID="0" presetClass="path" presetSubtype="0" accel="50000" decel="50000" fill="hold" nodeType="afterEffect">
                                  <p:stCondLst>
                                    <p:cond delay="0"/>
                                  </p:stCondLst>
                                  <p:childTnLst>
                                    <p:animMotion origin="layout" path="M -0.00052 -0.00092 L -0.00052 0.09421 L 0.25287 0.09121 L 0.39297 -0.29166 L 0.18503 -0.15208 L 0.28034 -0.33079 L -0.02916 -0.3331 C -0.02916 -0.3618 -0.02916 -0.3618 -0.02877 -0.39051 " pathEditMode="relative" rAng="0" ptsTypes="AAAAAAAA">
                                      <p:cBhvr>
                                        <p:cTn id="66" dur="3000" fill="hold"/>
                                        <p:tgtEl>
                                          <p:spTgt spid="833"/>
                                        </p:tgtEl>
                                        <p:attrNameLst>
                                          <p:attrName>ppt_x</p:attrName>
                                          <p:attrName>ppt_y</p:attrName>
                                        </p:attrNameLst>
                                      </p:cBhvr>
                                      <p:rCtr x="18242" y="-14722"/>
                                    </p:animMotion>
                                  </p:childTnLst>
                                </p:cTn>
                              </p:par>
                            </p:childTnLst>
                          </p:cTn>
                        </p:par>
                        <p:par>
                          <p:cTn id="67" fill="hold">
                            <p:stCondLst>
                              <p:cond delay="3500"/>
                            </p:stCondLst>
                            <p:childTnLst>
                              <p:par>
                                <p:cTn id="68" presetID="9" presetClass="exit" presetSubtype="0" fill="hold" nodeType="afterEffect">
                                  <p:stCondLst>
                                    <p:cond delay="0"/>
                                  </p:stCondLst>
                                  <p:childTnLst>
                                    <p:animEffect transition="out" filter="dissolve">
                                      <p:cBhvr>
                                        <p:cTn id="69" dur="500"/>
                                        <p:tgtEl>
                                          <p:spTgt spid="757"/>
                                        </p:tgtEl>
                                      </p:cBhvr>
                                    </p:animEffect>
                                    <p:set>
                                      <p:cBhvr>
                                        <p:cTn id="70" dur="1" fill="hold">
                                          <p:stCondLst>
                                            <p:cond delay="499"/>
                                          </p:stCondLst>
                                        </p:cTn>
                                        <p:tgtEl>
                                          <p:spTgt spid="757"/>
                                        </p:tgtEl>
                                        <p:attrNameLst>
                                          <p:attrName>style.visibility</p:attrName>
                                        </p:attrNameLst>
                                      </p:cBhvr>
                                      <p:to>
                                        <p:strVal val="hidden"/>
                                      </p:to>
                                    </p:set>
                                  </p:childTnLst>
                                </p:cTn>
                              </p:par>
                              <p:par>
                                <p:cTn id="71" presetID="9" presetClass="exit" presetSubtype="0" fill="hold" nodeType="withEffect">
                                  <p:stCondLst>
                                    <p:cond delay="0"/>
                                  </p:stCondLst>
                                  <p:childTnLst>
                                    <p:animEffect transition="out" filter="dissolve">
                                      <p:cBhvr>
                                        <p:cTn id="72" dur="500"/>
                                        <p:tgtEl>
                                          <p:spTgt spid="560"/>
                                        </p:tgtEl>
                                      </p:cBhvr>
                                    </p:animEffect>
                                    <p:set>
                                      <p:cBhvr>
                                        <p:cTn id="73" dur="1" fill="hold">
                                          <p:stCondLst>
                                            <p:cond delay="499"/>
                                          </p:stCondLst>
                                        </p:cTn>
                                        <p:tgtEl>
                                          <p:spTgt spid="560"/>
                                        </p:tgtEl>
                                        <p:attrNameLst>
                                          <p:attrName>style.visibility</p:attrName>
                                        </p:attrNameLst>
                                      </p:cBhvr>
                                      <p:to>
                                        <p:strVal val="hidden"/>
                                      </p:to>
                                    </p:set>
                                  </p:childTnLst>
                                </p:cTn>
                              </p:par>
                              <p:par>
                                <p:cTn id="74" presetID="9" presetClass="exit" presetSubtype="0" fill="hold" nodeType="withEffect">
                                  <p:stCondLst>
                                    <p:cond delay="0"/>
                                  </p:stCondLst>
                                  <p:childTnLst>
                                    <p:animEffect transition="out" filter="dissolve">
                                      <p:cBhvr>
                                        <p:cTn id="75" dur="500"/>
                                        <p:tgtEl>
                                          <p:spTgt spid="725"/>
                                        </p:tgtEl>
                                      </p:cBhvr>
                                    </p:animEffect>
                                    <p:set>
                                      <p:cBhvr>
                                        <p:cTn id="76" dur="1" fill="hold">
                                          <p:stCondLst>
                                            <p:cond delay="499"/>
                                          </p:stCondLst>
                                        </p:cTn>
                                        <p:tgtEl>
                                          <p:spTgt spid="725"/>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9" presetClass="exit" presetSubtype="0" fill="hold" nodeType="clickEffect">
                                  <p:stCondLst>
                                    <p:cond delay="0"/>
                                  </p:stCondLst>
                                  <p:childTnLst>
                                    <p:animEffect transition="out" filter="dissolve">
                                      <p:cBhvr>
                                        <p:cTn id="80" dur="500"/>
                                        <p:tgtEl>
                                          <p:spTgt spid="833"/>
                                        </p:tgtEl>
                                      </p:cBhvr>
                                    </p:animEffect>
                                    <p:set>
                                      <p:cBhvr>
                                        <p:cTn id="81" dur="1" fill="hold">
                                          <p:stCondLst>
                                            <p:cond delay="499"/>
                                          </p:stCondLst>
                                        </p:cTn>
                                        <p:tgtEl>
                                          <p:spTgt spid="833"/>
                                        </p:tgtEl>
                                        <p:attrNameLst>
                                          <p:attrName>style.visibility</p:attrName>
                                        </p:attrNameLst>
                                      </p:cBhvr>
                                      <p:to>
                                        <p:strVal val="hidden"/>
                                      </p:to>
                                    </p:set>
                                  </p:childTnLst>
                                </p:cTn>
                              </p:par>
                            </p:childTnLst>
                          </p:cTn>
                        </p:par>
                        <p:par>
                          <p:cTn id="82" fill="hold">
                            <p:stCondLst>
                              <p:cond delay="500"/>
                            </p:stCondLst>
                            <p:childTnLst>
                              <p:par>
                                <p:cTn id="83" presetID="22" presetClass="entr" presetSubtype="4" fill="hold" nodeType="afterEffect">
                                  <p:stCondLst>
                                    <p:cond delay="0"/>
                                  </p:stCondLst>
                                  <p:childTnLst>
                                    <p:set>
                                      <p:cBhvr>
                                        <p:cTn id="84" dur="1" fill="hold">
                                          <p:stCondLst>
                                            <p:cond delay="0"/>
                                          </p:stCondLst>
                                        </p:cTn>
                                        <p:tgtEl>
                                          <p:spTgt spid="812"/>
                                        </p:tgtEl>
                                        <p:attrNameLst>
                                          <p:attrName>style.visibility</p:attrName>
                                        </p:attrNameLst>
                                      </p:cBhvr>
                                      <p:to>
                                        <p:strVal val="visible"/>
                                      </p:to>
                                    </p:set>
                                    <p:animEffect transition="in" filter="wipe(down)">
                                      <p:cBhvr>
                                        <p:cTn id="85" dur="1000"/>
                                        <p:tgtEl>
                                          <p:spTgt spid="812"/>
                                        </p:tgtEl>
                                      </p:cBhvr>
                                    </p:animEffect>
                                  </p:childTnLst>
                                </p:cTn>
                              </p:par>
                            </p:childTnLst>
                          </p:cTn>
                        </p:par>
                        <p:par>
                          <p:cTn id="86" fill="hold">
                            <p:stCondLst>
                              <p:cond delay="1500"/>
                            </p:stCondLst>
                            <p:childTnLst>
                              <p:par>
                                <p:cTn id="87" presetID="9" presetClass="entr" presetSubtype="0" fill="hold" grpId="0" nodeType="afterEffect">
                                  <p:stCondLst>
                                    <p:cond delay="0"/>
                                  </p:stCondLst>
                                  <p:childTnLst>
                                    <p:set>
                                      <p:cBhvr>
                                        <p:cTn id="88" dur="1" fill="hold">
                                          <p:stCondLst>
                                            <p:cond delay="0"/>
                                          </p:stCondLst>
                                        </p:cTn>
                                        <p:tgtEl>
                                          <p:spTgt spid="549"/>
                                        </p:tgtEl>
                                        <p:attrNameLst>
                                          <p:attrName>style.visibility</p:attrName>
                                        </p:attrNameLst>
                                      </p:cBhvr>
                                      <p:to>
                                        <p:strVal val="visible"/>
                                      </p:to>
                                    </p:set>
                                    <p:animEffect transition="in" filter="dissolve">
                                      <p:cBhvr>
                                        <p:cTn id="89" dur="500"/>
                                        <p:tgtEl>
                                          <p:spTgt spid="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 grpId="0" bldLvl="0" animBg="1"/>
      <p:bldP spid="548" grpId="0" bldLvl="0" animBg="1"/>
      <p:bldP spid="549" grpId="0" bldLvl="0" animBg="1"/>
      <p:bldP spid="843"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4822" name="Picture 5" descr="6-29"/>
          <p:cNvPicPr>
            <a:picLocks noChangeAspect="1"/>
          </p:cNvPicPr>
          <p:nvPr/>
        </p:nvPicPr>
        <p:blipFill>
          <a:blip r:embed="rId1"/>
          <a:stretch>
            <a:fillRect/>
          </a:stretch>
        </p:blipFill>
        <p:spPr>
          <a:xfrm>
            <a:off x="2508250" y="74295"/>
            <a:ext cx="6058535" cy="3165475"/>
          </a:xfrm>
          <a:prstGeom prst="rect">
            <a:avLst/>
          </a:prstGeom>
          <a:noFill/>
          <a:ln w="9525">
            <a:solidFill>
              <a:schemeClr val="accent1"/>
            </a:solidFill>
          </a:ln>
        </p:spPr>
      </p:pic>
      <p:pic>
        <p:nvPicPr>
          <p:cNvPr id="36871" name="Picture 4" descr="5-53"/>
          <p:cNvPicPr>
            <a:picLocks noChangeAspect="1"/>
          </p:cNvPicPr>
          <p:nvPr/>
        </p:nvPicPr>
        <p:blipFill>
          <a:blip r:embed="rId2"/>
          <a:stretch>
            <a:fillRect/>
          </a:stretch>
        </p:blipFill>
        <p:spPr>
          <a:xfrm>
            <a:off x="2508250" y="3112770"/>
            <a:ext cx="6106160" cy="2797810"/>
          </a:xfrm>
          <a:prstGeom prst="rect">
            <a:avLst/>
          </a:prstGeom>
          <a:noFill/>
          <a:ln w="9525">
            <a:solidFill>
              <a:schemeClr val="accent6"/>
            </a:solidFill>
          </a:ln>
        </p:spPr>
      </p:pic>
      <p:pic>
        <p:nvPicPr>
          <p:cNvPr id="105479" name="Picture 4" descr="4-17"/>
          <p:cNvPicPr>
            <a:picLocks noChangeAspect="1"/>
          </p:cNvPicPr>
          <p:nvPr/>
        </p:nvPicPr>
        <p:blipFill>
          <a:blip r:embed="rId3"/>
          <a:srcRect b="44959"/>
          <a:stretch>
            <a:fillRect/>
          </a:stretch>
        </p:blipFill>
        <p:spPr>
          <a:xfrm>
            <a:off x="2178050" y="5831840"/>
            <a:ext cx="6503035" cy="1026160"/>
          </a:xfrm>
          <a:prstGeom prst="rect">
            <a:avLst/>
          </a:prstGeom>
          <a:noFill/>
          <a:ln w="9525">
            <a:solidFill>
              <a:srgbClr val="FF0000"/>
            </a:solidFill>
          </a:ln>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1"/>
          </p:nvPr>
        </p:nvSpPr>
        <p:spPr/>
        <p:txBody>
          <a:bodyPr/>
          <a:p>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17D57A2-B8B6-445D-BF3C-DE260A35DC69}"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pic>
        <p:nvPicPr>
          <p:cNvPr id="100" name="图片 99"/>
          <p:cNvPicPr/>
          <p:nvPr/>
        </p:nvPicPr>
        <p:blipFill>
          <a:blip r:embed="rId1"/>
          <a:stretch>
            <a:fillRect/>
          </a:stretch>
        </p:blipFill>
        <p:spPr>
          <a:xfrm>
            <a:off x="2403475" y="603885"/>
            <a:ext cx="4497070" cy="5644515"/>
          </a:xfrm>
          <a:prstGeom prst="rect">
            <a:avLst/>
          </a:prstGeom>
          <a:noFill/>
          <a:ln w="9525">
            <a:noFill/>
          </a:ln>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8480" y="1085177"/>
            <a:ext cx="8249771" cy="670967"/>
          </a:xfrm>
        </p:spPr>
        <p:txBody>
          <a:bodyPr>
            <a:noAutofit/>
          </a:bodyPr>
          <a:lstStyle/>
          <a:p>
            <a:r>
              <a:rPr lang="en-US" b="0" dirty="0">
                <a:latin typeface="+mn-lt"/>
              </a:rPr>
              <a:t>A day in the life… HTTP request/reply </a:t>
            </a:r>
            <a:endParaRPr lang="en-US" sz="2400" b="0" dirty="0">
              <a:latin typeface="+mn-lt"/>
            </a:endParaRPr>
          </a:p>
        </p:txBody>
      </p:sp>
      <p:sp>
        <p:nvSpPr>
          <p:cNvPr id="295" name="Freeform 3"/>
          <p:cNvSpPr/>
          <p:nvPr/>
        </p:nvSpPr>
        <p:spPr bwMode="auto">
          <a:xfrm>
            <a:off x="518903" y="2265969"/>
            <a:ext cx="2665809" cy="2065735"/>
          </a:xfrm>
          <a:custGeom>
            <a:avLst/>
            <a:gdLst>
              <a:gd name="T0" fmla="*/ 2147483647 w 2406"/>
              <a:gd name="T1" fmla="*/ 2147483647 h 958"/>
              <a:gd name="T2" fmla="*/ 2147483647 w 2406"/>
              <a:gd name="T3" fmla="*/ 2147483647 h 958"/>
              <a:gd name="T4" fmla="*/ 2147483647 w 2406"/>
              <a:gd name="T5" fmla="*/ 2147483647 h 958"/>
              <a:gd name="T6" fmla="*/ 2147483647 w 2406"/>
              <a:gd name="T7" fmla="*/ 2147483647 h 958"/>
              <a:gd name="T8" fmla="*/ 2147483647 w 2406"/>
              <a:gd name="T9" fmla="*/ 2147483647 h 958"/>
              <a:gd name="T10" fmla="*/ 2147483647 w 2406"/>
              <a:gd name="T11" fmla="*/ 2147483647 h 958"/>
              <a:gd name="T12" fmla="*/ 2147483647 w 2406"/>
              <a:gd name="T13" fmla="*/ 2147483647 h 958"/>
              <a:gd name="T14" fmla="*/ 2147483647 w 2406"/>
              <a:gd name="T15" fmla="*/ 2147483647 h 958"/>
              <a:gd name="T16" fmla="*/ 2147483647 w 2406"/>
              <a:gd name="T17" fmla="*/ 2147483647 h 958"/>
              <a:gd name="T18" fmla="*/ 2147483647 w 2406"/>
              <a:gd name="T19" fmla="*/ 2147483647 h 958"/>
              <a:gd name="T20" fmla="*/ 2147483647 w 2406"/>
              <a:gd name="T21" fmla="*/ 2147483647 h 958"/>
              <a:gd name="T22" fmla="*/ 2147483647 w 2406"/>
              <a:gd name="T23" fmla="*/ 2147483647 h 958"/>
              <a:gd name="T24" fmla="*/ 2147483647 w 2406"/>
              <a:gd name="T25" fmla="*/ 2147483647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9CE0FA"/>
          </a:solidFill>
          <a:ln>
            <a:noFill/>
          </a:ln>
        </p:spPr>
        <p:txBody>
          <a:bodyPr wrap="none" anchor="ct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327" name="Line 36"/>
          <p:cNvSpPr>
            <a:spLocks noChangeShapeType="1"/>
          </p:cNvSpPr>
          <p:nvPr/>
        </p:nvSpPr>
        <p:spPr bwMode="auto">
          <a:xfrm flipV="1">
            <a:off x="2770374" y="3069641"/>
            <a:ext cx="116681" cy="107156"/>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328" name="Line 43"/>
          <p:cNvSpPr>
            <a:spLocks noChangeShapeType="1"/>
          </p:cNvSpPr>
          <p:nvPr/>
        </p:nvSpPr>
        <p:spPr bwMode="auto">
          <a:xfrm flipV="1">
            <a:off x="1938128" y="3199419"/>
            <a:ext cx="521494" cy="0"/>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329" name="Line 44"/>
          <p:cNvSpPr>
            <a:spLocks noChangeShapeType="1"/>
          </p:cNvSpPr>
          <p:nvPr/>
        </p:nvSpPr>
        <p:spPr bwMode="auto">
          <a:xfrm flipV="1">
            <a:off x="2882293" y="2962485"/>
            <a:ext cx="103585" cy="107156"/>
          </a:xfrm>
          <a:prstGeom prst="line">
            <a:avLst/>
          </a:prstGeom>
          <a:noFill/>
          <a:ln w="9525">
            <a:solidFill>
              <a:srgbClr val="000000"/>
            </a:solidFill>
            <a:prstDash val="dash"/>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330" name="Line 48"/>
          <p:cNvSpPr>
            <a:spLocks noChangeShapeType="1"/>
          </p:cNvSpPr>
          <p:nvPr/>
        </p:nvSpPr>
        <p:spPr bwMode="auto">
          <a:xfrm flipV="1">
            <a:off x="2398899" y="3363725"/>
            <a:ext cx="384572" cy="459581"/>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grpSp>
        <p:nvGrpSpPr>
          <p:cNvPr id="581" name="Group 580"/>
          <p:cNvGrpSpPr/>
          <p:nvPr/>
        </p:nvGrpSpPr>
        <p:grpSpPr>
          <a:xfrm>
            <a:off x="2315562" y="3081329"/>
            <a:ext cx="720110" cy="327501"/>
            <a:chOff x="3668110" y="2448910"/>
            <a:chExt cx="3794234" cy="2165130"/>
          </a:xfrm>
        </p:grpSpPr>
        <p:sp>
          <p:nvSpPr>
            <p:cNvPr id="582" name="Rectangle 581"/>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3" name="Freeform 582"/>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584" name="Group 583"/>
            <p:cNvGrpSpPr/>
            <p:nvPr/>
          </p:nvGrpSpPr>
          <p:grpSpPr>
            <a:xfrm>
              <a:off x="3941378" y="2603243"/>
              <a:ext cx="3202061" cy="1066110"/>
              <a:chOff x="7939341" y="3037317"/>
              <a:chExt cx="897649" cy="353919"/>
            </a:xfrm>
          </p:grpSpPr>
          <p:sp>
            <p:nvSpPr>
              <p:cNvPr id="585" name="Freeform 584"/>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6" name="Freeform 585"/>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7" name="Freeform 586"/>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8" name="Freeform 587"/>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638" name="Rectangle 37"/>
          <p:cNvSpPr>
            <a:spLocks noChangeArrowheads="1"/>
          </p:cNvSpPr>
          <p:nvPr/>
        </p:nvSpPr>
        <p:spPr bwMode="auto">
          <a:xfrm rot="5400000">
            <a:off x="1986211" y="3109695"/>
            <a:ext cx="100626" cy="19169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endParaRPr>
          </a:p>
        </p:txBody>
      </p:sp>
      <p:sp>
        <p:nvSpPr>
          <p:cNvPr id="639" name="Rectangle 37"/>
          <p:cNvSpPr>
            <a:spLocks noChangeArrowheads="1"/>
          </p:cNvSpPr>
          <p:nvPr/>
        </p:nvSpPr>
        <p:spPr bwMode="auto">
          <a:xfrm rot="5400000">
            <a:off x="2641923" y="3989493"/>
            <a:ext cx="105596" cy="134906"/>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endParaRPr>
          </a:p>
        </p:txBody>
      </p:sp>
      <p:sp>
        <p:nvSpPr>
          <p:cNvPr id="672" name="Rectangle 37"/>
          <p:cNvSpPr>
            <a:spLocks noChangeArrowheads="1"/>
          </p:cNvSpPr>
          <p:nvPr/>
        </p:nvSpPr>
        <p:spPr bwMode="auto">
          <a:xfrm rot="2603620">
            <a:off x="2342306" y="3768486"/>
            <a:ext cx="105596" cy="176645"/>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endParaRPr>
          </a:p>
        </p:txBody>
      </p:sp>
      <p:grpSp>
        <p:nvGrpSpPr>
          <p:cNvPr id="589" name="Group 588"/>
          <p:cNvGrpSpPr/>
          <p:nvPr/>
        </p:nvGrpSpPr>
        <p:grpSpPr>
          <a:xfrm>
            <a:off x="1985270" y="3872154"/>
            <a:ext cx="640374" cy="354342"/>
            <a:chOff x="7493876" y="2774731"/>
            <a:chExt cx="1481958" cy="894622"/>
          </a:xfrm>
        </p:grpSpPr>
        <p:sp>
          <p:nvSpPr>
            <p:cNvPr id="590" name="Freeform 589"/>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91" name="Oval 590"/>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92" name="Group 591"/>
            <p:cNvGrpSpPr/>
            <p:nvPr/>
          </p:nvGrpSpPr>
          <p:grpSpPr>
            <a:xfrm>
              <a:off x="7713663" y="2848339"/>
              <a:ext cx="1042107" cy="425543"/>
              <a:chOff x="7786941" y="2884917"/>
              <a:chExt cx="897649" cy="353919"/>
            </a:xfrm>
          </p:grpSpPr>
          <p:sp>
            <p:nvSpPr>
              <p:cNvPr id="593" name="Freeform 592"/>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4" name="Freeform 593"/>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5" name="Freeform 594"/>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6" name="Freeform 595"/>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767" name="Group 248"/>
          <p:cNvGrpSpPr/>
          <p:nvPr/>
        </p:nvGrpSpPr>
        <p:grpSpPr bwMode="auto">
          <a:xfrm>
            <a:off x="1954517" y="3751028"/>
            <a:ext cx="269081" cy="467916"/>
            <a:chOff x="4140" y="429"/>
            <a:chExt cx="1425" cy="2396"/>
          </a:xfrm>
        </p:grpSpPr>
        <p:sp>
          <p:nvSpPr>
            <p:cNvPr id="768" name="Freeform 148"/>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69" name="Rectangle 149"/>
            <p:cNvSpPr>
              <a:spLocks noChangeArrowheads="1"/>
            </p:cNvSpPr>
            <p:nvPr/>
          </p:nvSpPr>
          <p:spPr bwMode="auto">
            <a:xfrm>
              <a:off x="4203" y="429"/>
              <a:ext cx="1053" cy="2286"/>
            </a:xfrm>
            <a:prstGeom prst="rect">
              <a:avLst/>
            </a:prstGeom>
            <a:gradFill rotWithShape="1">
              <a:gsLst>
                <a:gs pos="0">
                  <a:srgbClr val="292929"/>
                </a:gs>
                <a:gs pos="100000">
                  <a:srgbClr val="808080"/>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70" name="Freeform 150"/>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71" name="Freeform 151"/>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72" name="Rectangle 152"/>
            <p:cNvSpPr>
              <a:spLocks noChangeArrowheads="1"/>
            </p:cNvSpPr>
            <p:nvPr/>
          </p:nvSpPr>
          <p:spPr bwMode="auto">
            <a:xfrm>
              <a:off x="4209" y="691"/>
              <a:ext cx="599" cy="49"/>
            </a:xfrm>
            <a:prstGeom prst="rect">
              <a:avLst/>
            </a:prstGeom>
            <a:solidFill>
              <a:srgbClr val="000000"/>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773" name="Group 153"/>
            <p:cNvGrpSpPr/>
            <p:nvPr/>
          </p:nvGrpSpPr>
          <p:grpSpPr bwMode="auto">
            <a:xfrm>
              <a:off x="4749" y="668"/>
              <a:ext cx="581" cy="145"/>
              <a:chOff x="614" y="2568"/>
              <a:chExt cx="725" cy="139"/>
            </a:xfrm>
          </p:grpSpPr>
          <p:sp>
            <p:nvSpPr>
              <p:cNvPr id="798" name="AutoShape 154"/>
              <p:cNvSpPr>
                <a:spLocks noChangeArrowheads="1"/>
              </p:cNvSpPr>
              <p:nvPr/>
            </p:nvSpPr>
            <p:spPr bwMode="auto">
              <a:xfrm>
                <a:off x="617" y="2567"/>
                <a:ext cx="724" cy="140"/>
              </a:xfrm>
              <a:prstGeom prst="roundRect">
                <a:avLst>
                  <a:gd name="adj" fmla="val 50000"/>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99" name="AutoShape 155"/>
              <p:cNvSpPr>
                <a:spLocks noChangeArrowheads="1"/>
              </p:cNvSpPr>
              <p:nvPr/>
            </p:nvSpPr>
            <p:spPr bwMode="auto">
              <a:xfrm>
                <a:off x="633" y="2584"/>
                <a:ext cx="692"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774" name="Rectangle 156"/>
            <p:cNvSpPr>
              <a:spLocks noChangeArrowheads="1"/>
            </p:cNvSpPr>
            <p:nvPr/>
          </p:nvSpPr>
          <p:spPr bwMode="auto">
            <a:xfrm>
              <a:off x="4222" y="1020"/>
              <a:ext cx="599" cy="43"/>
            </a:xfrm>
            <a:prstGeom prst="rect">
              <a:avLst/>
            </a:prstGeom>
            <a:solidFill>
              <a:srgbClr val="000000"/>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775" name="Group 157"/>
            <p:cNvGrpSpPr/>
            <p:nvPr/>
          </p:nvGrpSpPr>
          <p:grpSpPr bwMode="auto">
            <a:xfrm>
              <a:off x="4747" y="994"/>
              <a:ext cx="581" cy="134"/>
              <a:chOff x="614" y="2568"/>
              <a:chExt cx="725" cy="139"/>
            </a:xfrm>
          </p:grpSpPr>
          <p:sp>
            <p:nvSpPr>
              <p:cNvPr id="796" name="AutoShape 158"/>
              <p:cNvSpPr>
                <a:spLocks noChangeArrowheads="1"/>
              </p:cNvSpPr>
              <p:nvPr/>
            </p:nvSpPr>
            <p:spPr bwMode="auto">
              <a:xfrm>
                <a:off x="612" y="2570"/>
                <a:ext cx="724" cy="139"/>
              </a:xfrm>
              <a:prstGeom prst="roundRect">
                <a:avLst>
                  <a:gd name="adj" fmla="val 50000"/>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97" name="AutoShape 159"/>
              <p:cNvSpPr>
                <a:spLocks noChangeArrowheads="1"/>
              </p:cNvSpPr>
              <p:nvPr/>
            </p:nvSpPr>
            <p:spPr bwMode="auto">
              <a:xfrm>
                <a:off x="628" y="2589"/>
                <a:ext cx="692"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776" name="Rectangle 160"/>
            <p:cNvSpPr>
              <a:spLocks noChangeArrowheads="1"/>
            </p:cNvSpPr>
            <p:nvPr/>
          </p:nvSpPr>
          <p:spPr bwMode="auto">
            <a:xfrm>
              <a:off x="4216" y="1356"/>
              <a:ext cx="599" cy="49"/>
            </a:xfrm>
            <a:prstGeom prst="rect">
              <a:avLst/>
            </a:prstGeom>
            <a:solidFill>
              <a:srgbClr val="000000"/>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77" name="Rectangle 161"/>
            <p:cNvSpPr>
              <a:spLocks noChangeArrowheads="1"/>
            </p:cNvSpPr>
            <p:nvPr/>
          </p:nvSpPr>
          <p:spPr bwMode="auto">
            <a:xfrm>
              <a:off x="4228" y="1654"/>
              <a:ext cx="593" cy="49"/>
            </a:xfrm>
            <a:prstGeom prst="rect">
              <a:avLst/>
            </a:prstGeom>
            <a:solidFill>
              <a:srgbClr val="000000"/>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778" name="Group 162"/>
            <p:cNvGrpSpPr/>
            <p:nvPr/>
          </p:nvGrpSpPr>
          <p:grpSpPr bwMode="auto">
            <a:xfrm>
              <a:off x="4735" y="1627"/>
              <a:ext cx="582" cy="151"/>
              <a:chOff x="614" y="2568"/>
              <a:chExt cx="725" cy="139"/>
            </a:xfrm>
          </p:grpSpPr>
          <p:sp>
            <p:nvSpPr>
              <p:cNvPr id="794" name="AutoShape 163"/>
              <p:cNvSpPr>
                <a:spLocks noChangeArrowheads="1"/>
              </p:cNvSpPr>
              <p:nvPr/>
            </p:nvSpPr>
            <p:spPr bwMode="auto">
              <a:xfrm>
                <a:off x="611" y="2576"/>
                <a:ext cx="730" cy="129"/>
              </a:xfrm>
              <a:prstGeom prst="roundRect">
                <a:avLst>
                  <a:gd name="adj" fmla="val 50000"/>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95" name="AutoShape 164"/>
              <p:cNvSpPr>
                <a:spLocks noChangeArrowheads="1"/>
              </p:cNvSpPr>
              <p:nvPr/>
            </p:nvSpPr>
            <p:spPr bwMode="auto">
              <a:xfrm>
                <a:off x="627" y="2588"/>
                <a:ext cx="699"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779" name="Freeform 165"/>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780" name="Group 166"/>
            <p:cNvGrpSpPr/>
            <p:nvPr/>
          </p:nvGrpSpPr>
          <p:grpSpPr bwMode="auto">
            <a:xfrm>
              <a:off x="4739" y="1327"/>
              <a:ext cx="582" cy="139"/>
              <a:chOff x="614" y="2568"/>
              <a:chExt cx="725" cy="139"/>
            </a:xfrm>
          </p:grpSpPr>
          <p:sp>
            <p:nvSpPr>
              <p:cNvPr id="792" name="AutoShape 167"/>
              <p:cNvSpPr>
                <a:spLocks noChangeArrowheads="1"/>
              </p:cNvSpPr>
              <p:nvPr/>
            </p:nvSpPr>
            <p:spPr bwMode="auto">
              <a:xfrm>
                <a:off x="614" y="2566"/>
                <a:ext cx="723" cy="140"/>
              </a:xfrm>
              <a:prstGeom prst="roundRect">
                <a:avLst>
                  <a:gd name="adj" fmla="val 50000"/>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93" name="AutoShape 168"/>
              <p:cNvSpPr>
                <a:spLocks noChangeArrowheads="1"/>
              </p:cNvSpPr>
              <p:nvPr/>
            </p:nvSpPr>
            <p:spPr bwMode="auto">
              <a:xfrm>
                <a:off x="630" y="2585"/>
                <a:ext cx="691" cy="10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781" name="Rectangle 169"/>
            <p:cNvSpPr>
              <a:spLocks noChangeArrowheads="1"/>
            </p:cNvSpPr>
            <p:nvPr/>
          </p:nvSpPr>
          <p:spPr bwMode="auto">
            <a:xfrm>
              <a:off x="5250" y="429"/>
              <a:ext cx="69" cy="2286"/>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82" name="Freeform 170"/>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83" name="Freeform 171"/>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84" name="Oval 172"/>
            <p:cNvSpPr>
              <a:spLocks noChangeArrowheads="1"/>
            </p:cNvSpPr>
            <p:nvPr/>
          </p:nvSpPr>
          <p:spPr bwMode="auto">
            <a:xfrm>
              <a:off x="5515" y="2612"/>
              <a:ext cx="50" cy="98"/>
            </a:xfrm>
            <a:prstGeom prst="ellipse">
              <a:avLst/>
            </a:prstGeom>
            <a:solidFill>
              <a:srgbClr val="333333"/>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85" name="Freeform 173"/>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86" name="AutoShape 174"/>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87" name="AutoShape 175"/>
            <p:cNvSpPr>
              <a:spLocks noChangeArrowheads="1"/>
            </p:cNvSpPr>
            <p:nvPr/>
          </p:nvSpPr>
          <p:spPr bwMode="auto">
            <a:xfrm>
              <a:off x="4203" y="2709"/>
              <a:ext cx="1072" cy="85"/>
            </a:xfrm>
            <a:prstGeom prst="roundRect">
              <a:avLst>
                <a:gd name="adj" fmla="val 50000"/>
              </a:avLst>
            </a:prstGeom>
            <a:gradFill rotWithShape="1">
              <a:gsLst>
                <a:gs pos="0">
                  <a:srgbClr val="000000"/>
                </a:gs>
                <a:gs pos="100000">
                  <a:srgbClr val="808080"/>
                </a:gs>
              </a:gsLst>
              <a:lin ang="0" scaled="1"/>
            </a:gradFill>
            <a:ln w="9525">
              <a:solidFill>
                <a:srgbClr val="000000"/>
              </a:solidFill>
              <a:rou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88" name="Oval 176"/>
            <p:cNvSpPr>
              <a:spLocks noChangeArrowheads="1"/>
            </p:cNvSpPr>
            <p:nvPr/>
          </p:nvSpPr>
          <p:spPr bwMode="auto">
            <a:xfrm>
              <a:off x="4310" y="2386"/>
              <a:ext cx="158" cy="140"/>
            </a:xfrm>
            <a:prstGeom prst="ellipse">
              <a:avLst/>
            </a:prstGeom>
            <a:solidFill>
              <a:srgbClr val="33CC33"/>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89" name="Oval 177"/>
            <p:cNvSpPr>
              <a:spLocks noChangeArrowheads="1"/>
            </p:cNvSpPr>
            <p:nvPr/>
          </p:nvSpPr>
          <p:spPr bwMode="auto">
            <a:xfrm>
              <a:off x="4487" y="2386"/>
              <a:ext cx="158" cy="140"/>
            </a:xfrm>
            <a:prstGeom prst="ellipse">
              <a:avLst/>
            </a:prstGeom>
            <a:solidFill>
              <a:srgbClr val="FF0000"/>
            </a:solidFill>
            <a:ln>
              <a:noFill/>
            </a:ln>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endParaRPr>
            </a:p>
          </p:txBody>
        </p:sp>
        <p:sp>
          <p:nvSpPr>
            <p:cNvPr id="790" name="Oval 178"/>
            <p:cNvSpPr>
              <a:spLocks noChangeArrowheads="1"/>
            </p:cNvSpPr>
            <p:nvPr/>
          </p:nvSpPr>
          <p:spPr bwMode="auto">
            <a:xfrm>
              <a:off x="4663" y="2380"/>
              <a:ext cx="158" cy="140"/>
            </a:xfrm>
            <a:prstGeom prst="ellipse">
              <a:avLst/>
            </a:prstGeom>
            <a:solidFill>
              <a:srgbClr val="33CC33"/>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91" name="Rectangle 179"/>
            <p:cNvSpPr>
              <a:spLocks noChangeArrowheads="1"/>
            </p:cNvSpPr>
            <p:nvPr/>
          </p:nvSpPr>
          <p:spPr bwMode="auto">
            <a:xfrm>
              <a:off x="5061" y="1837"/>
              <a:ext cx="88" cy="756"/>
            </a:xfrm>
            <a:prstGeom prst="rect">
              <a:avLst/>
            </a:prstGeom>
            <a:solidFill>
              <a:srgbClr val="292929"/>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148" name="Freeform 406"/>
          <p:cNvSpPr/>
          <p:nvPr/>
        </p:nvSpPr>
        <p:spPr bwMode="auto">
          <a:xfrm>
            <a:off x="3586255" y="2201544"/>
            <a:ext cx="2614521" cy="1943204"/>
          </a:xfrm>
          <a:custGeom>
            <a:avLst/>
            <a:gdLst>
              <a:gd name="T0" fmla="*/ 2147483647 w 2453"/>
              <a:gd name="T1" fmla="*/ 2147483647 h 2011"/>
              <a:gd name="T2" fmla="*/ 2147483647 w 2453"/>
              <a:gd name="T3" fmla="*/ 2147483647 h 2011"/>
              <a:gd name="T4" fmla="*/ 2147483647 w 2453"/>
              <a:gd name="T5" fmla="*/ 2147483647 h 2011"/>
              <a:gd name="T6" fmla="*/ 2147483647 w 2453"/>
              <a:gd name="T7" fmla="*/ 2147483647 h 2011"/>
              <a:gd name="T8" fmla="*/ 2147483647 w 2453"/>
              <a:gd name="T9" fmla="*/ 2147483647 h 2011"/>
              <a:gd name="T10" fmla="*/ 2147483647 w 2453"/>
              <a:gd name="T11" fmla="*/ 2147483647 h 2011"/>
              <a:gd name="T12" fmla="*/ 2147483647 w 2453"/>
              <a:gd name="T13" fmla="*/ 2147483647 h 2011"/>
              <a:gd name="T14" fmla="*/ 2147483647 w 2453"/>
              <a:gd name="T15" fmla="*/ 2147483647 h 2011"/>
              <a:gd name="T16" fmla="*/ 2147483647 w 2453"/>
              <a:gd name="T17" fmla="*/ 2147483647 h 2011"/>
              <a:gd name="T18" fmla="*/ 2147483647 w 2453"/>
              <a:gd name="T19" fmla="*/ 2147483647 h 2011"/>
              <a:gd name="T20" fmla="*/ 2147483647 w 2453"/>
              <a:gd name="T21" fmla="*/ 2147483647 h 2011"/>
              <a:gd name="T22" fmla="*/ 2147483647 w 2453"/>
              <a:gd name="T23" fmla="*/ 2147483647 h 2011"/>
              <a:gd name="T24" fmla="*/ 2147483647 w 2453"/>
              <a:gd name="T25" fmla="*/ 2147483647 h 2011"/>
              <a:gd name="T26" fmla="*/ 2147483647 w 2453"/>
              <a:gd name="T27" fmla="*/ 2147483647 h 2011"/>
              <a:gd name="T28" fmla="*/ 2147483647 w 2453"/>
              <a:gd name="T29" fmla="*/ 2147483647 h 2011"/>
              <a:gd name="T30" fmla="*/ 2147483647 w 2453"/>
              <a:gd name="T31" fmla="*/ 2147483647 h 2011"/>
              <a:gd name="T32" fmla="*/ 2147483647 w 2453"/>
              <a:gd name="T33" fmla="*/ 2147483647 h 2011"/>
              <a:gd name="T34" fmla="*/ 2147483647 w 2453"/>
              <a:gd name="T35" fmla="*/ 2147483647 h 2011"/>
              <a:gd name="T36" fmla="*/ 2147483647 w 2453"/>
              <a:gd name="T37" fmla="*/ 2147483647 h 2011"/>
              <a:gd name="T38" fmla="*/ 2147483647 w 2453"/>
              <a:gd name="T39" fmla="*/ 2147483647 h 2011"/>
              <a:gd name="T40" fmla="*/ 2147483647 w 2453"/>
              <a:gd name="T41" fmla="*/ 2147483647 h 2011"/>
              <a:gd name="T42" fmla="*/ 2147483647 w 2453"/>
              <a:gd name="T43" fmla="*/ 2147483647 h 2011"/>
              <a:gd name="T44" fmla="*/ 2147483647 w 2453"/>
              <a:gd name="T45" fmla="*/ 2147483647 h 2011"/>
              <a:gd name="T46" fmla="*/ 2147483647 w 2453"/>
              <a:gd name="T47" fmla="*/ 2147483647 h 201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connsiteX0" fmla="*/ 326 w 9852"/>
              <a:gd name="connsiteY0" fmla="*/ 3101 h 9830"/>
              <a:gd name="connsiteX1" fmla="*/ 49 w 9852"/>
              <a:gd name="connsiteY1" fmla="*/ 3981 h 9830"/>
              <a:gd name="connsiteX2" fmla="*/ 21 w 9852"/>
              <a:gd name="connsiteY2" fmla="*/ 4956 h 9830"/>
              <a:gd name="connsiteX3" fmla="*/ 269 w 9852"/>
              <a:gd name="connsiteY3" fmla="*/ 5662 h 9830"/>
              <a:gd name="connsiteX4" fmla="*/ 657 w 9852"/>
              <a:gd name="connsiteY4" fmla="*/ 6741 h 9830"/>
              <a:gd name="connsiteX5" fmla="*/ 1125 w 9852"/>
              <a:gd name="connsiteY5" fmla="*/ 7148 h 9830"/>
              <a:gd name="connsiteX6" fmla="*/ 2222 w 9852"/>
              <a:gd name="connsiteY6" fmla="*/ 8049 h 9830"/>
              <a:gd name="connsiteX7" fmla="*/ 4680 w 9852"/>
              <a:gd name="connsiteY7" fmla="*/ 8347 h 9830"/>
              <a:gd name="connsiteX8" fmla="*/ 6812 w 9852"/>
              <a:gd name="connsiteY8" fmla="*/ 9729 h 9830"/>
              <a:gd name="connsiteX9" fmla="*/ 7864 w 9852"/>
              <a:gd name="connsiteY9" fmla="*/ 9630 h 9830"/>
              <a:gd name="connsiteX10" fmla="*/ 9670 w 9852"/>
              <a:gd name="connsiteY10" fmla="*/ 8874 h 9830"/>
              <a:gd name="connsiteX11" fmla="*/ 9752 w 9852"/>
              <a:gd name="connsiteY11" fmla="*/ 7457 h 9830"/>
              <a:gd name="connsiteX12" fmla="*/ 9332 w 9852"/>
              <a:gd name="connsiteY12" fmla="*/ 6408 h 9830"/>
              <a:gd name="connsiteX13" fmla="*/ 9552 w 9852"/>
              <a:gd name="connsiteY13" fmla="*/ 4150 h 9830"/>
              <a:gd name="connsiteX14" fmla="*/ 9523 w 9852"/>
              <a:gd name="connsiteY14" fmla="*/ 3205 h 9830"/>
              <a:gd name="connsiteX15" fmla="*/ 8859 w 9852"/>
              <a:gd name="connsiteY15" fmla="*/ 2226 h 9830"/>
              <a:gd name="connsiteX16" fmla="*/ 7811 w 9852"/>
              <a:gd name="connsiteY16" fmla="*/ 778 h 9830"/>
              <a:gd name="connsiteX17" fmla="*/ 6511 w 9852"/>
              <a:gd name="connsiteY17" fmla="*/ 137 h 9830"/>
              <a:gd name="connsiteX18" fmla="*/ 4994 w 9852"/>
              <a:gd name="connsiteY18" fmla="*/ 38 h 9830"/>
              <a:gd name="connsiteX19" fmla="*/ 3722 w 9852"/>
              <a:gd name="connsiteY19" fmla="*/ 609 h 9830"/>
              <a:gd name="connsiteX20" fmla="*/ 1929 w 9852"/>
              <a:gd name="connsiteY20" fmla="*/ 1251 h 9830"/>
              <a:gd name="connsiteX21" fmla="*/ 848 w 9852"/>
              <a:gd name="connsiteY21" fmla="*/ 1823 h 9830"/>
              <a:gd name="connsiteX22" fmla="*/ 326 w 9852"/>
              <a:gd name="connsiteY22" fmla="*/ 3101 h 9830"/>
              <a:gd name="connsiteX0-1" fmla="*/ 331 w 9999"/>
              <a:gd name="connsiteY0-2" fmla="*/ 3155 h 9906"/>
              <a:gd name="connsiteX1-3" fmla="*/ 50 w 9999"/>
              <a:gd name="connsiteY1-4" fmla="*/ 4050 h 9906"/>
              <a:gd name="connsiteX2-5" fmla="*/ 21 w 9999"/>
              <a:gd name="connsiteY2-6" fmla="*/ 5042 h 9906"/>
              <a:gd name="connsiteX3-7" fmla="*/ 273 w 9999"/>
              <a:gd name="connsiteY3-8" fmla="*/ 5760 h 9906"/>
              <a:gd name="connsiteX4-9" fmla="*/ 667 w 9999"/>
              <a:gd name="connsiteY4-10" fmla="*/ 6858 h 9906"/>
              <a:gd name="connsiteX5-11" fmla="*/ 1142 w 9999"/>
              <a:gd name="connsiteY5-12" fmla="*/ 7272 h 9906"/>
              <a:gd name="connsiteX6-13" fmla="*/ 2255 w 9999"/>
              <a:gd name="connsiteY6-14" fmla="*/ 8188 h 9906"/>
              <a:gd name="connsiteX7-15" fmla="*/ 4750 w 9999"/>
              <a:gd name="connsiteY7-16" fmla="*/ 8491 h 9906"/>
              <a:gd name="connsiteX8-17" fmla="*/ 6914 w 9999"/>
              <a:gd name="connsiteY8-18" fmla="*/ 9897 h 9906"/>
              <a:gd name="connsiteX9-19" fmla="*/ 9815 w 9999"/>
              <a:gd name="connsiteY9-20" fmla="*/ 9027 h 9906"/>
              <a:gd name="connsiteX10-21" fmla="*/ 9898 w 9999"/>
              <a:gd name="connsiteY10-22" fmla="*/ 7586 h 9906"/>
              <a:gd name="connsiteX11-23" fmla="*/ 9472 w 9999"/>
              <a:gd name="connsiteY11-24" fmla="*/ 6519 h 9906"/>
              <a:gd name="connsiteX12-25" fmla="*/ 9695 w 9999"/>
              <a:gd name="connsiteY12-26" fmla="*/ 4222 h 9906"/>
              <a:gd name="connsiteX13-27" fmla="*/ 9666 w 9999"/>
              <a:gd name="connsiteY13-28" fmla="*/ 3260 h 9906"/>
              <a:gd name="connsiteX14-29" fmla="*/ 8992 w 9999"/>
              <a:gd name="connsiteY14-30" fmla="*/ 2264 h 9906"/>
              <a:gd name="connsiteX15-31" fmla="*/ 7928 w 9999"/>
              <a:gd name="connsiteY15-32" fmla="*/ 791 h 9906"/>
              <a:gd name="connsiteX16-33" fmla="*/ 6609 w 9999"/>
              <a:gd name="connsiteY16-34" fmla="*/ 139 h 9906"/>
              <a:gd name="connsiteX17-35" fmla="*/ 5069 w 9999"/>
              <a:gd name="connsiteY17-36" fmla="*/ 39 h 9906"/>
              <a:gd name="connsiteX18-37" fmla="*/ 3778 w 9999"/>
              <a:gd name="connsiteY18-38" fmla="*/ 620 h 9906"/>
              <a:gd name="connsiteX19-39" fmla="*/ 1958 w 9999"/>
              <a:gd name="connsiteY19-40" fmla="*/ 1273 h 9906"/>
              <a:gd name="connsiteX20-41" fmla="*/ 861 w 9999"/>
              <a:gd name="connsiteY20-42" fmla="*/ 1855 h 9906"/>
              <a:gd name="connsiteX21-43" fmla="*/ 331 w 9999"/>
              <a:gd name="connsiteY21-44" fmla="*/ 3155 h 9906"/>
              <a:gd name="connsiteX0-45" fmla="*/ 331 w 9946"/>
              <a:gd name="connsiteY0-46" fmla="*/ 3185 h 10000"/>
              <a:gd name="connsiteX1-47" fmla="*/ 50 w 9946"/>
              <a:gd name="connsiteY1-48" fmla="*/ 4088 h 10000"/>
              <a:gd name="connsiteX2-49" fmla="*/ 21 w 9946"/>
              <a:gd name="connsiteY2-50" fmla="*/ 5090 h 10000"/>
              <a:gd name="connsiteX3-51" fmla="*/ 273 w 9946"/>
              <a:gd name="connsiteY3-52" fmla="*/ 5815 h 10000"/>
              <a:gd name="connsiteX4-53" fmla="*/ 667 w 9946"/>
              <a:gd name="connsiteY4-54" fmla="*/ 6923 h 10000"/>
              <a:gd name="connsiteX5-55" fmla="*/ 1142 w 9946"/>
              <a:gd name="connsiteY5-56" fmla="*/ 7341 h 10000"/>
              <a:gd name="connsiteX6-57" fmla="*/ 2255 w 9946"/>
              <a:gd name="connsiteY6-58" fmla="*/ 8266 h 10000"/>
              <a:gd name="connsiteX7-59" fmla="*/ 4750 w 9946"/>
              <a:gd name="connsiteY7-60" fmla="*/ 8572 h 10000"/>
              <a:gd name="connsiteX8-61" fmla="*/ 6915 w 9946"/>
              <a:gd name="connsiteY8-62" fmla="*/ 9991 h 10000"/>
              <a:gd name="connsiteX9-63" fmla="*/ 9816 w 9946"/>
              <a:gd name="connsiteY9-64" fmla="*/ 9113 h 10000"/>
              <a:gd name="connsiteX10-65" fmla="*/ 9473 w 9946"/>
              <a:gd name="connsiteY10-66" fmla="*/ 6581 h 10000"/>
              <a:gd name="connsiteX11-67" fmla="*/ 9696 w 9946"/>
              <a:gd name="connsiteY11-68" fmla="*/ 4262 h 10000"/>
              <a:gd name="connsiteX12-69" fmla="*/ 9667 w 9946"/>
              <a:gd name="connsiteY12-70" fmla="*/ 3291 h 10000"/>
              <a:gd name="connsiteX13-71" fmla="*/ 8993 w 9946"/>
              <a:gd name="connsiteY13-72" fmla="*/ 2285 h 10000"/>
              <a:gd name="connsiteX14-73" fmla="*/ 7929 w 9946"/>
              <a:gd name="connsiteY14-74" fmla="*/ 799 h 10000"/>
              <a:gd name="connsiteX15-75" fmla="*/ 6610 w 9946"/>
              <a:gd name="connsiteY15-76" fmla="*/ 140 h 10000"/>
              <a:gd name="connsiteX16-77" fmla="*/ 5070 w 9946"/>
              <a:gd name="connsiteY16-78" fmla="*/ 39 h 10000"/>
              <a:gd name="connsiteX17-79" fmla="*/ 3778 w 9946"/>
              <a:gd name="connsiteY17-80" fmla="*/ 626 h 10000"/>
              <a:gd name="connsiteX18-81" fmla="*/ 1958 w 9946"/>
              <a:gd name="connsiteY18-82" fmla="*/ 1285 h 10000"/>
              <a:gd name="connsiteX19-83" fmla="*/ 861 w 9946"/>
              <a:gd name="connsiteY19-84" fmla="*/ 1873 h 10000"/>
              <a:gd name="connsiteX20-85" fmla="*/ 331 w 9946"/>
              <a:gd name="connsiteY20-86" fmla="*/ 3185 h 10000"/>
              <a:gd name="connsiteX0-87" fmla="*/ 333 w 10000"/>
              <a:gd name="connsiteY0-88" fmla="*/ 3185 h 10000"/>
              <a:gd name="connsiteX1-89" fmla="*/ 50 w 10000"/>
              <a:gd name="connsiteY1-90" fmla="*/ 4088 h 10000"/>
              <a:gd name="connsiteX2-91" fmla="*/ 21 w 10000"/>
              <a:gd name="connsiteY2-92" fmla="*/ 5090 h 10000"/>
              <a:gd name="connsiteX3-93" fmla="*/ 274 w 10000"/>
              <a:gd name="connsiteY3-94" fmla="*/ 5815 h 10000"/>
              <a:gd name="connsiteX4-95" fmla="*/ 671 w 10000"/>
              <a:gd name="connsiteY4-96" fmla="*/ 6923 h 10000"/>
              <a:gd name="connsiteX5-97" fmla="*/ 1148 w 10000"/>
              <a:gd name="connsiteY5-98" fmla="*/ 7341 h 10000"/>
              <a:gd name="connsiteX6-99" fmla="*/ 2267 w 10000"/>
              <a:gd name="connsiteY6-100" fmla="*/ 8266 h 10000"/>
              <a:gd name="connsiteX7-101" fmla="*/ 4776 w 10000"/>
              <a:gd name="connsiteY7-102" fmla="*/ 8572 h 10000"/>
              <a:gd name="connsiteX8-103" fmla="*/ 6953 w 10000"/>
              <a:gd name="connsiteY8-104" fmla="*/ 9991 h 10000"/>
              <a:gd name="connsiteX9-105" fmla="*/ 9869 w 10000"/>
              <a:gd name="connsiteY9-106" fmla="*/ 9113 h 10000"/>
              <a:gd name="connsiteX10-107" fmla="*/ 9524 w 10000"/>
              <a:gd name="connsiteY10-108" fmla="*/ 6581 h 10000"/>
              <a:gd name="connsiteX11-109" fmla="*/ 9749 w 10000"/>
              <a:gd name="connsiteY11-110" fmla="*/ 4262 h 10000"/>
              <a:gd name="connsiteX12-111" fmla="*/ 9042 w 10000"/>
              <a:gd name="connsiteY12-112" fmla="*/ 2285 h 10000"/>
              <a:gd name="connsiteX13-113" fmla="*/ 7972 w 10000"/>
              <a:gd name="connsiteY13-114" fmla="*/ 799 h 10000"/>
              <a:gd name="connsiteX14-115" fmla="*/ 6646 w 10000"/>
              <a:gd name="connsiteY14-116" fmla="*/ 140 h 10000"/>
              <a:gd name="connsiteX15-117" fmla="*/ 5098 w 10000"/>
              <a:gd name="connsiteY15-118" fmla="*/ 39 h 10000"/>
              <a:gd name="connsiteX16-119" fmla="*/ 3799 w 10000"/>
              <a:gd name="connsiteY16-120" fmla="*/ 626 h 10000"/>
              <a:gd name="connsiteX17-121" fmla="*/ 1969 w 10000"/>
              <a:gd name="connsiteY17-122" fmla="*/ 1285 h 10000"/>
              <a:gd name="connsiteX18-123" fmla="*/ 866 w 10000"/>
              <a:gd name="connsiteY18-124" fmla="*/ 1873 h 10000"/>
              <a:gd name="connsiteX19-125" fmla="*/ 333 w 10000"/>
              <a:gd name="connsiteY19-126" fmla="*/ 3185 h 10000"/>
              <a:gd name="connsiteX0-127" fmla="*/ 333 w 10000"/>
              <a:gd name="connsiteY0-128" fmla="*/ 3268 h 10083"/>
              <a:gd name="connsiteX1-129" fmla="*/ 50 w 10000"/>
              <a:gd name="connsiteY1-130" fmla="*/ 4171 h 10083"/>
              <a:gd name="connsiteX2-131" fmla="*/ 21 w 10000"/>
              <a:gd name="connsiteY2-132" fmla="*/ 5173 h 10083"/>
              <a:gd name="connsiteX3-133" fmla="*/ 274 w 10000"/>
              <a:gd name="connsiteY3-134" fmla="*/ 5898 h 10083"/>
              <a:gd name="connsiteX4-135" fmla="*/ 671 w 10000"/>
              <a:gd name="connsiteY4-136" fmla="*/ 7006 h 10083"/>
              <a:gd name="connsiteX5-137" fmla="*/ 1148 w 10000"/>
              <a:gd name="connsiteY5-138" fmla="*/ 7424 h 10083"/>
              <a:gd name="connsiteX6-139" fmla="*/ 2267 w 10000"/>
              <a:gd name="connsiteY6-140" fmla="*/ 8349 h 10083"/>
              <a:gd name="connsiteX7-141" fmla="*/ 4776 w 10000"/>
              <a:gd name="connsiteY7-142" fmla="*/ 8655 h 10083"/>
              <a:gd name="connsiteX8-143" fmla="*/ 6953 w 10000"/>
              <a:gd name="connsiteY8-144" fmla="*/ 10074 h 10083"/>
              <a:gd name="connsiteX9-145" fmla="*/ 9869 w 10000"/>
              <a:gd name="connsiteY9-146" fmla="*/ 9196 h 10083"/>
              <a:gd name="connsiteX10-147" fmla="*/ 9524 w 10000"/>
              <a:gd name="connsiteY10-148" fmla="*/ 6664 h 10083"/>
              <a:gd name="connsiteX11-149" fmla="*/ 9749 w 10000"/>
              <a:gd name="connsiteY11-150" fmla="*/ 4345 h 10083"/>
              <a:gd name="connsiteX12-151" fmla="*/ 9042 w 10000"/>
              <a:gd name="connsiteY12-152" fmla="*/ 2368 h 10083"/>
              <a:gd name="connsiteX13-153" fmla="*/ 6646 w 10000"/>
              <a:gd name="connsiteY13-154" fmla="*/ 223 h 10083"/>
              <a:gd name="connsiteX14-155" fmla="*/ 5098 w 10000"/>
              <a:gd name="connsiteY14-156" fmla="*/ 122 h 10083"/>
              <a:gd name="connsiteX15-157" fmla="*/ 3799 w 10000"/>
              <a:gd name="connsiteY15-158" fmla="*/ 709 h 10083"/>
              <a:gd name="connsiteX16-159" fmla="*/ 1969 w 10000"/>
              <a:gd name="connsiteY16-160" fmla="*/ 1368 h 10083"/>
              <a:gd name="connsiteX17-161" fmla="*/ 866 w 10000"/>
              <a:gd name="connsiteY17-162" fmla="*/ 1956 h 10083"/>
              <a:gd name="connsiteX18-163" fmla="*/ 333 w 10000"/>
              <a:gd name="connsiteY18-164" fmla="*/ 3268 h 10083"/>
              <a:gd name="connsiteX0-165" fmla="*/ 333 w 10000"/>
              <a:gd name="connsiteY0-166" fmla="*/ 3214 h 10029"/>
              <a:gd name="connsiteX1-167" fmla="*/ 50 w 10000"/>
              <a:gd name="connsiteY1-168" fmla="*/ 4117 h 10029"/>
              <a:gd name="connsiteX2-169" fmla="*/ 21 w 10000"/>
              <a:gd name="connsiteY2-170" fmla="*/ 5119 h 10029"/>
              <a:gd name="connsiteX3-171" fmla="*/ 274 w 10000"/>
              <a:gd name="connsiteY3-172" fmla="*/ 5844 h 10029"/>
              <a:gd name="connsiteX4-173" fmla="*/ 671 w 10000"/>
              <a:gd name="connsiteY4-174" fmla="*/ 6952 h 10029"/>
              <a:gd name="connsiteX5-175" fmla="*/ 1148 w 10000"/>
              <a:gd name="connsiteY5-176" fmla="*/ 7370 h 10029"/>
              <a:gd name="connsiteX6-177" fmla="*/ 2267 w 10000"/>
              <a:gd name="connsiteY6-178" fmla="*/ 8295 h 10029"/>
              <a:gd name="connsiteX7-179" fmla="*/ 4776 w 10000"/>
              <a:gd name="connsiteY7-180" fmla="*/ 8601 h 10029"/>
              <a:gd name="connsiteX8-181" fmla="*/ 6953 w 10000"/>
              <a:gd name="connsiteY8-182" fmla="*/ 10020 h 10029"/>
              <a:gd name="connsiteX9-183" fmla="*/ 9869 w 10000"/>
              <a:gd name="connsiteY9-184" fmla="*/ 9142 h 10029"/>
              <a:gd name="connsiteX10-185" fmla="*/ 9524 w 10000"/>
              <a:gd name="connsiteY10-186" fmla="*/ 6610 h 10029"/>
              <a:gd name="connsiteX11-187" fmla="*/ 9749 w 10000"/>
              <a:gd name="connsiteY11-188" fmla="*/ 4291 h 10029"/>
              <a:gd name="connsiteX12-189" fmla="*/ 9042 w 10000"/>
              <a:gd name="connsiteY12-190" fmla="*/ 2314 h 10029"/>
              <a:gd name="connsiteX13-191" fmla="*/ 5098 w 10000"/>
              <a:gd name="connsiteY13-192" fmla="*/ 68 h 10029"/>
              <a:gd name="connsiteX14-193" fmla="*/ 3799 w 10000"/>
              <a:gd name="connsiteY14-194" fmla="*/ 655 h 10029"/>
              <a:gd name="connsiteX15-195" fmla="*/ 1969 w 10000"/>
              <a:gd name="connsiteY15-196" fmla="*/ 1314 h 10029"/>
              <a:gd name="connsiteX16-197" fmla="*/ 866 w 10000"/>
              <a:gd name="connsiteY16-198" fmla="*/ 1902 h 10029"/>
              <a:gd name="connsiteX17-199" fmla="*/ 333 w 10000"/>
              <a:gd name="connsiteY17-200" fmla="*/ 3214 h 10029"/>
              <a:gd name="connsiteX0-201" fmla="*/ 333 w 10000"/>
              <a:gd name="connsiteY0-202" fmla="*/ 2561 h 9376"/>
              <a:gd name="connsiteX1-203" fmla="*/ 50 w 10000"/>
              <a:gd name="connsiteY1-204" fmla="*/ 3464 h 9376"/>
              <a:gd name="connsiteX2-205" fmla="*/ 21 w 10000"/>
              <a:gd name="connsiteY2-206" fmla="*/ 4466 h 9376"/>
              <a:gd name="connsiteX3-207" fmla="*/ 274 w 10000"/>
              <a:gd name="connsiteY3-208" fmla="*/ 5191 h 9376"/>
              <a:gd name="connsiteX4-209" fmla="*/ 671 w 10000"/>
              <a:gd name="connsiteY4-210" fmla="*/ 6299 h 9376"/>
              <a:gd name="connsiteX5-211" fmla="*/ 1148 w 10000"/>
              <a:gd name="connsiteY5-212" fmla="*/ 6717 h 9376"/>
              <a:gd name="connsiteX6-213" fmla="*/ 2267 w 10000"/>
              <a:gd name="connsiteY6-214" fmla="*/ 7642 h 9376"/>
              <a:gd name="connsiteX7-215" fmla="*/ 4776 w 10000"/>
              <a:gd name="connsiteY7-216" fmla="*/ 7948 h 9376"/>
              <a:gd name="connsiteX8-217" fmla="*/ 6953 w 10000"/>
              <a:gd name="connsiteY8-218" fmla="*/ 9367 h 9376"/>
              <a:gd name="connsiteX9-219" fmla="*/ 9869 w 10000"/>
              <a:gd name="connsiteY9-220" fmla="*/ 8489 h 9376"/>
              <a:gd name="connsiteX10-221" fmla="*/ 9524 w 10000"/>
              <a:gd name="connsiteY10-222" fmla="*/ 5957 h 9376"/>
              <a:gd name="connsiteX11-223" fmla="*/ 9749 w 10000"/>
              <a:gd name="connsiteY11-224" fmla="*/ 3638 h 9376"/>
              <a:gd name="connsiteX12-225" fmla="*/ 9042 w 10000"/>
              <a:gd name="connsiteY12-226" fmla="*/ 1661 h 9376"/>
              <a:gd name="connsiteX13-227" fmla="*/ 6085 w 10000"/>
              <a:gd name="connsiteY13-228" fmla="*/ 540 h 9376"/>
              <a:gd name="connsiteX14-229" fmla="*/ 3799 w 10000"/>
              <a:gd name="connsiteY14-230" fmla="*/ 2 h 9376"/>
              <a:gd name="connsiteX15-231" fmla="*/ 1969 w 10000"/>
              <a:gd name="connsiteY15-232" fmla="*/ 661 h 9376"/>
              <a:gd name="connsiteX16-233" fmla="*/ 866 w 10000"/>
              <a:gd name="connsiteY16-234" fmla="*/ 1249 h 9376"/>
              <a:gd name="connsiteX17-235" fmla="*/ 333 w 10000"/>
              <a:gd name="connsiteY17-236" fmla="*/ 2561 h 9376"/>
              <a:gd name="connsiteX0-237" fmla="*/ 333 w 10000"/>
              <a:gd name="connsiteY0-238" fmla="*/ 2230 h 9498"/>
              <a:gd name="connsiteX1-239" fmla="*/ 50 w 10000"/>
              <a:gd name="connsiteY1-240" fmla="*/ 3194 h 9498"/>
              <a:gd name="connsiteX2-241" fmla="*/ 21 w 10000"/>
              <a:gd name="connsiteY2-242" fmla="*/ 4262 h 9498"/>
              <a:gd name="connsiteX3-243" fmla="*/ 274 w 10000"/>
              <a:gd name="connsiteY3-244" fmla="*/ 5035 h 9498"/>
              <a:gd name="connsiteX4-245" fmla="*/ 671 w 10000"/>
              <a:gd name="connsiteY4-246" fmla="*/ 6217 h 9498"/>
              <a:gd name="connsiteX5-247" fmla="*/ 1148 w 10000"/>
              <a:gd name="connsiteY5-248" fmla="*/ 6663 h 9498"/>
              <a:gd name="connsiteX6-249" fmla="*/ 2267 w 10000"/>
              <a:gd name="connsiteY6-250" fmla="*/ 7650 h 9498"/>
              <a:gd name="connsiteX7-251" fmla="*/ 4776 w 10000"/>
              <a:gd name="connsiteY7-252" fmla="*/ 7976 h 9498"/>
              <a:gd name="connsiteX8-253" fmla="*/ 6953 w 10000"/>
              <a:gd name="connsiteY8-254" fmla="*/ 9489 h 9498"/>
              <a:gd name="connsiteX9-255" fmla="*/ 9869 w 10000"/>
              <a:gd name="connsiteY9-256" fmla="*/ 8553 h 9498"/>
              <a:gd name="connsiteX10-257" fmla="*/ 9524 w 10000"/>
              <a:gd name="connsiteY10-258" fmla="*/ 5852 h 9498"/>
              <a:gd name="connsiteX11-259" fmla="*/ 9749 w 10000"/>
              <a:gd name="connsiteY11-260" fmla="*/ 3379 h 9498"/>
              <a:gd name="connsiteX12-261" fmla="*/ 9042 w 10000"/>
              <a:gd name="connsiteY12-262" fmla="*/ 1271 h 9498"/>
              <a:gd name="connsiteX13-263" fmla="*/ 6085 w 10000"/>
              <a:gd name="connsiteY13-264" fmla="*/ 75 h 9498"/>
              <a:gd name="connsiteX14-265" fmla="*/ 1969 w 10000"/>
              <a:gd name="connsiteY14-266" fmla="*/ 204 h 9498"/>
              <a:gd name="connsiteX15-267" fmla="*/ 866 w 10000"/>
              <a:gd name="connsiteY15-268" fmla="*/ 831 h 9498"/>
              <a:gd name="connsiteX16-269" fmla="*/ 333 w 10000"/>
              <a:gd name="connsiteY16-270" fmla="*/ 2230 h 9498"/>
              <a:gd name="connsiteX0-271" fmla="*/ 333 w 10000"/>
              <a:gd name="connsiteY0-272" fmla="*/ 2316 h 9969"/>
              <a:gd name="connsiteX1-273" fmla="*/ 50 w 10000"/>
              <a:gd name="connsiteY1-274" fmla="*/ 3331 h 9969"/>
              <a:gd name="connsiteX2-275" fmla="*/ 21 w 10000"/>
              <a:gd name="connsiteY2-276" fmla="*/ 4455 h 9969"/>
              <a:gd name="connsiteX3-277" fmla="*/ 274 w 10000"/>
              <a:gd name="connsiteY3-278" fmla="*/ 5269 h 9969"/>
              <a:gd name="connsiteX4-279" fmla="*/ 671 w 10000"/>
              <a:gd name="connsiteY4-280" fmla="*/ 6514 h 9969"/>
              <a:gd name="connsiteX5-281" fmla="*/ 1148 w 10000"/>
              <a:gd name="connsiteY5-282" fmla="*/ 6983 h 9969"/>
              <a:gd name="connsiteX6-283" fmla="*/ 2267 w 10000"/>
              <a:gd name="connsiteY6-284" fmla="*/ 8022 h 9969"/>
              <a:gd name="connsiteX7-285" fmla="*/ 4776 w 10000"/>
              <a:gd name="connsiteY7-286" fmla="*/ 8366 h 9969"/>
              <a:gd name="connsiteX8-287" fmla="*/ 6953 w 10000"/>
              <a:gd name="connsiteY8-288" fmla="*/ 9959 h 9969"/>
              <a:gd name="connsiteX9-289" fmla="*/ 9869 w 10000"/>
              <a:gd name="connsiteY9-290" fmla="*/ 8973 h 9969"/>
              <a:gd name="connsiteX10-291" fmla="*/ 9524 w 10000"/>
              <a:gd name="connsiteY10-292" fmla="*/ 6129 h 9969"/>
              <a:gd name="connsiteX11-293" fmla="*/ 9749 w 10000"/>
              <a:gd name="connsiteY11-294" fmla="*/ 3526 h 9969"/>
              <a:gd name="connsiteX12-295" fmla="*/ 9042 w 10000"/>
              <a:gd name="connsiteY12-296" fmla="*/ 1306 h 9969"/>
              <a:gd name="connsiteX13-297" fmla="*/ 6085 w 10000"/>
              <a:gd name="connsiteY13-298" fmla="*/ 47 h 9969"/>
              <a:gd name="connsiteX14-299" fmla="*/ 2392 w 10000"/>
              <a:gd name="connsiteY14-300" fmla="*/ 329 h 9969"/>
              <a:gd name="connsiteX15-301" fmla="*/ 866 w 10000"/>
              <a:gd name="connsiteY15-302" fmla="*/ 843 h 9969"/>
              <a:gd name="connsiteX16-303" fmla="*/ 333 w 10000"/>
              <a:gd name="connsiteY16-304" fmla="*/ 2316 h 9969"/>
              <a:gd name="connsiteX0-305" fmla="*/ 333 w 10000"/>
              <a:gd name="connsiteY0-306" fmla="*/ 2322 h 9999"/>
              <a:gd name="connsiteX1-307" fmla="*/ 50 w 10000"/>
              <a:gd name="connsiteY1-308" fmla="*/ 3340 h 9999"/>
              <a:gd name="connsiteX2-309" fmla="*/ 21 w 10000"/>
              <a:gd name="connsiteY2-310" fmla="*/ 4468 h 9999"/>
              <a:gd name="connsiteX3-311" fmla="*/ 274 w 10000"/>
              <a:gd name="connsiteY3-312" fmla="*/ 5284 h 9999"/>
              <a:gd name="connsiteX4-313" fmla="*/ 671 w 10000"/>
              <a:gd name="connsiteY4-314" fmla="*/ 6533 h 9999"/>
              <a:gd name="connsiteX5-315" fmla="*/ 1148 w 10000"/>
              <a:gd name="connsiteY5-316" fmla="*/ 7004 h 9999"/>
              <a:gd name="connsiteX6-317" fmla="*/ 2267 w 10000"/>
              <a:gd name="connsiteY6-318" fmla="*/ 8046 h 9999"/>
              <a:gd name="connsiteX7-319" fmla="*/ 4776 w 10000"/>
              <a:gd name="connsiteY7-320" fmla="*/ 8391 h 9999"/>
              <a:gd name="connsiteX8-321" fmla="*/ 6953 w 10000"/>
              <a:gd name="connsiteY8-322" fmla="*/ 9989 h 9999"/>
              <a:gd name="connsiteX9-323" fmla="*/ 9869 w 10000"/>
              <a:gd name="connsiteY9-324" fmla="*/ 9000 h 9999"/>
              <a:gd name="connsiteX10-325" fmla="*/ 9524 w 10000"/>
              <a:gd name="connsiteY10-326" fmla="*/ 6147 h 9999"/>
              <a:gd name="connsiteX11-327" fmla="*/ 9749 w 10000"/>
              <a:gd name="connsiteY11-328" fmla="*/ 3536 h 9999"/>
              <a:gd name="connsiteX12-329" fmla="*/ 9042 w 10000"/>
              <a:gd name="connsiteY12-330" fmla="*/ 1309 h 9999"/>
              <a:gd name="connsiteX13-331" fmla="*/ 6085 w 10000"/>
              <a:gd name="connsiteY13-332" fmla="*/ 46 h 9999"/>
              <a:gd name="connsiteX14-333" fmla="*/ 2392 w 10000"/>
              <a:gd name="connsiteY14-334" fmla="*/ 329 h 9999"/>
              <a:gd name="connsiteX15-335" fmla="*/ 333 w 10000"/>
              <a:gd name="connsiteY15-336" fmla="*/ 2322 h 9999"/>
              <a:gd name="connsiteX0-337" fmla="*/ 315 w 9982"/>
              <a:gd name="connsiteY0-338" fmla="*/ 2322 h 10000"/>
              <a:gd name="connsiteX1-339" fmla="*/ 3 w 9982"/>
              <a:gd name="connsiteY1-340" fmla="*/ 4468 h 10000"/>
              <a:gd name="connsiteX2-341" fmla="*/ 256 w 9982"/>
              <a:gd name="connsiteY2-342" fmla="*/ 5285 h 10000"/>
              <a:gd name="connsiteX3-343" fmla="*/ 653 w 9982"/>
              <a:gd name="connsiteY3-344" fmla="*/ 6534 h 10000"/>
              <a:gd name="connsiteX4-345" fmla="*/ 1130 w 9982"/>
              <a:gd name="connsiteY4-346" fmla="*/ 7005 h 10000"/>
              <a:gd name="connsiteX5-347" fmla="*/ 2249 w 9982"/>
              <a:gd name="connsiteY5-348" fmla="*/ 8047 h 10000"/>
              <a:gd name="connsiteX6-349" fmla="*/ 4758 w 9982"/>
              <a:gd name="connsiteY6-350" fmla="*/ 8392 h 10000"/>
              <a:gd name="connsiteX7-351" fmla="*/ 6935 w 9982"/>
              <a:gd name="connsiteY7-352" fmla="*/ 9990 h 10000"/>
              <a:gd name="connsiteX8-353" fmla="*/ 9851 w 9982"/>
              <a:gd name="connsiteY8-354" fmla="*/ 9001 h 10000"/>
              <a:gd name="connsiteX9-355" fmla="*/ 9506 w 9982"/>
              <a:gd name="connsiteY9-356" fmla="*/ 6148 h 10000"/>
              <a:gd name="connsiteX10-357" fmla="*/ 9731 w 9982"/>
              <a:gd name="connsiteY10-358" fmla="*/ 3536 h 10000"/>
              <a:gd name="connsiteX11-359" fmla="*/ 9024 w 9982"/>
              <a:gd name="connsiteY11-360" fmla="*/ 1309 h 10000"/>
              <a:gd name="connsiteX12-361" fmla="*/ 6067 w 9982"/>
              <a:gd name="connsiteY12-362" fmla="*/ 46 h 10000"/>
              <a:gd name="connsiteX13-363" fmla="*/ 2374 w 9982"/>
              <a:gd name="connsiteY13-364" fmla="*/ 329 h 10000"/>
              <a:gd name="connsiteX14-365" fmla="*/ 315 w 9982"/>
              <a:gd name="connsiteY14-366" fmla="*/ 2322 h 10000"/>
              <a:gd name="connsiteX0-367" fmla="*/ 191 w 9876"/>
              <a:gd name="connsiteY0-368" fmla="*/ 2322 h 10000"/>
              <a:gd name="connsiteX1-369" fmla="*/ 131 w 9876"/>
              <a:gd name="connsiteY1-370" fmla="*/ 5285 h 10000"/>
              <a:gd name="connsiteX2-371" fmla="*/ 529 w 9876"/>
              <a:gd name="connsiteY2-372" fmla="*/ 6534 h 10000"/>
              <a:gd name="connsiteX3-373" fmla="*/ 1007 w 9876"/>
              <a:gd name="connsiteY3-374" fmla="*/ 7005 h 10000"/>
              <a:gd name="connsiteX4-375" fmla="*/ 2128 w 9876"/>
              <a:gd name="connsiteY4-376" fmla="*/ 8047 h 10000"/>
              <a:gd name="connsiteX5-377" fmla="*/ 4642 w 9876"/>
              <a:gd name="connsiteY5-378" fmla="*/ 8392 h 10000"/>
              <a:gd name="connsiteX6-379" fmla="*/ 6823 w 9876"/>
              <a:gd name="connsiteY6-380" fmla="*/ 9990 h 10000"/>
              <a:gd name="connsiteX7-381" fmla="*/ 9744 w 9876"/>
              <a:gd name="connsiteY7-382" fmla="*/ 9001 h 10000"/>
              <a:gd name="connsiteX8-383" fmla="*/ 9398 w 9876"/>
              <a:gd name="connsiteY8-384" fmla="*/ 6148 h 10000"/>
              <a:gd name="connsiteX9-385" fmla="*/ 9624 w 9876"/>
              <a:gd name="connsiteY9-386" fmla="*/ 3536 h 10000"/>
              <a:gd name="connsiteX10-387" fmla="*/ 8915 w 9876"/>
              <a:gd name="connsiteY10-388" fmla="*/ 1309 h 10000"/>
              <a:gd name="connsiteX11-389" fmla="*/ 5953 w 9876"/>
              <a:gd name="connsiteY11-390" fmla="*/ 46 h 10000"/>
              <a:gd name="connsiteX12-391" fmla="*/ 2253 w 9876"/>
              <a:gd name="connsiteY12-392" fmla="*/ 329 h 10000"/>
              <a:gd name="connsiteX13-393" fmla="*/ 191 w 9876"/>
              <a:gd name="connsiteY13-394" fmla="*/ 2322 h 10000"/>
              <a:gd name="connsiteX0-395" fmla="*/ 193 w 10000"/>
              <a:gd name="connsiteY0-396" fmla="*/ 2322 h 10000"/>
              <a:gd name="connsiteX1-397" fmla="*/ 133 w 10000"/>
              <a:gd name="connsiteY1-398" fmla="*/ 5285 h 10000"/>
              <a:gd name="connsiteX2-399" fmla="*/ 1020 w 10000"/>
              <a:gd name="connsiteY2-400" fmla="*/ 7005 h 10000"/>
              <a:gd name="connsiteX3-401" fmla="*/ 2155 w 10000"/>
              <a:gd name="connsiteY3-402" fmla="*/ 8047 h 10000"/>
              <a:gd name="connsiteX4-403" fmla="*/ 4700 w 10000"/>
              <a:gd name="connsiteY4-404" fmla="*/ 8392 h 10000"/>
              <a:gd name="connsiteX5-405" fmla="*/ 6909 w 10000"/>
              <a:gd name="connsiteY5-406" fmla="*/ 9990 h 10000"/>
              <a:gd name="connsiteX6-407" fmla="*/ 9866 w 10000"/>
              <a:gd name="connsiteY6-408" fmla="*/ 9001 h 10000"/>
              <a:gd name="connsiteX7-409" fmla="*/ 9516 w 10000"/>
              <a:gd name="connsiteY7-410" fmla="*/ 6148 h 10000"/>
              <a:gd name="connsiteX8-411" fmla="*/ 9745 w 10000"/>
              <a:gd name="connsiteY8-412" fmla="*/ 3536 h 10000"/>
              <a:gd name="connsiteX9-413" fmla="*/ 9027 w 10000"/>
              <a:gd name="connsiteY9-414" fmla="*/ 1309 h 10000"/>
              <a:gd name="connsiteX10-415" fmla="*/ 6028 w 10000"/>
              <a:gd name="connsiteY10-416" fmla="*/ 46 h 10000"/>
              <a:gd name="connsiteX11-417" fmla="*/ 2281 w 10000"/>
              <a:gd name="connsiteY11-418" fmla="*/ 329 h 10000"/>
              <a:gd name="connsiteX12-419" fmla="*/ 193 w 10000"/>
              <a:gd name="connsiteY12-420" fmla="*/ 2322 h 10000"/>
              <a:gd name="connsiteX0-421" fmla="*/ 535 w 9877"/>
              <a:gd name="connsiteY0-422" fmla="*/ 2468 h 10000"/>
              <a:gd name="connsiteX1-423" fmla="*/ 10 w 9877"/>
              <a:gd name="connsiteY1-424" fmla="*/ 5285 h 10000"/>
              <a:gd name="connsiteX2-425" fmla="*/ 897 w 9877"/>
              <a:gd name="connsiteY2-426" fmla="*/ 7005 h 10000"/>
              <a:gd name="connsiteX3-427" fmla="*/ 2032 w 9877"/>
              <a:gd name="connsiteY3-428" fmla="*/ 8047 h 10000"/>
              <a:gd name="connsiteX4-429" fmla="*/ 4577 w 9877"/>
              <a:gd name="connsiteY4-430" fmla="*/ 8392 h 10000"/>
              <a:gd name="connsiteX5-431" fmla="*/ 6786 w 9877"/>
              <a:gd name="connsiteY5-432" fmla="*/ 9990 h 10000"/>
              <a:gd name="connsiteX6-433" fmla="*/ 9743 w 9877"/>
              <a:gd name="connsiteY6-434" fmla="*/ 9001 h 10000"/>
              <a:gd name="connsiteX7-435" fmla="*/ 9393 w 9877"/>
              <a:gd name="connsiteY7-436" fmla="*/ 6148 h 10000"/>
              <a:gd name="connsiteX8-437" fmla="*/ 9622 w 9877"/>
              <a:gd name="connsiteY8-438" fmla="*/ 3536 h 10000"/>
              <a:gd name="connsiteX9-439" fmla="*/ 8904 w 9877"/>
              <a:gd name="connsiteY9-440" fmla="*/ 1309 h 10000"/>
              <a:gd name="connsiteX10-441" fmla="*/ 5905 w 9877"/>
              <a:gd name="connsiteY10-442" fmla="*/ 46 h 10000"/>
              <a:gd name="connsiteX11-443" fmla="*/ 2158 w 9877"/>
              <a:gd name="connsiteY11-444" fmla="*/ 329 h 10000"/>
              <a:gd name="connsiteX12-445" fmla="*/ 535 w 9877"/>
              <a:gd name="connsiteY12-446" fmla="*/ 2468 h 10000"/>
              <a:gd name="connsiteX0-447" fmla="*/ 224 w 9682"/>
              <a:gd name="connsiteY0-448" fmla="*/ 2468 h 10000"/>
              <a:gd name="connsiteX1-449" fmla="*/ 54 w 9682"/>
              <a:gd name="connsiteY1-450" fmla="*/ 5334 h 10000"/>
              <a:gd name="connsiteX2-451" fmla="*/ 590 w 9682"/>
              <a:gd name="connsiteY2-452" fmla="*/ 7005 h 10000"/>
              <a:gd name="connsiteX3-453" fmla="*/ 1739 w 9682"/>
              <a:gd name="connsiteY3-454" fmla="*/ 8047 h 10000"/>
              <a:gd name="connsiteX4-455" fmla="*/ 4316 w 9682"/>
              <a:gd name="connsiteY4-456" fmla="*/ 8392 h 10000"/>
              <a:gd name="connsiteX5-457" fmla="*/ 6553 w 9682"/>
              <a:gd name="connsiteY5-458" fmla="*/ 9990 h 10000"/>
              <a:gd name="connsiteX6-459" fmla="*/ 9546 w 9682"/>
              <a:gd name="connsiteY6-460" fmla="*/ 9001 h 10000"/>
              <a:gd name="connsiteX7-461" fmla="*/ 9192 w 9682"/>
              <a:gd name="connsiteY7-462" fmla="*/ 6148 h 10000"/>
              <a:gd name="connsiteX8-463" fmla="*/ 9424 w 9682"/>
              <a:gd name="connsiteY8-464" fmla="*/ 3536 h 10000"/>
              <a:gd name="connsiteX9-465" fmla="*/ 8697 w 9682"/>
              <a:gd name="connsiteY9-466" fmla="*/ 1309 h 10000"/>
              <a:gd name="connsiteX10-467" fmla="*/ 5661 w 9682"/>
              <a:gd name="connsiteY10-468" fmla="*/ 46 h 10000"/>
              <a:gd name="connsiteX11-469" fmla="*/ 1867 w 9682"/>
              <a:gd name="connsiteY11-470" fmla="*/ 329 h 10000"/>
              <a:gd name="connsiteX12-471" fmla="*/ 224 w 9682"/>
              <a:gd name="connsiteY12-472" fmla="*/ 2468 h 10000"/>
              <a:gd name="connsiteX0-473" fmla="*/ 369 w 9951"/>
              <a:gd name="connsiteY0-474" fmla="*/ 2078 h 10000"/>
              <a:gd name="connsiteX1-475" fmla="*/ 7 w 9951"/>
              <a:gd name="connsiteY1-476" fmla="*/ 5334 h 10000"/>
              <a:gd name="connsiteX2-477" fmla="*/ 560 w 9951"/>
              <a:gd name="connsiteY2-478" fmla="*/ 7005 h 10000"/>
              <a:gd name="connsiteX3-479" fmla="*/ 1747 w 9951"/>
              <a:gd name="connsiteY3-480" fmla="*/ 8047 h 10000"/>
              <a:gd name="connsiteX4-481" fmla="*/ 4409 w 9951"/>
              <a:gd name="connsiteY4-482" fmla="*/ 8392 h 10000"/>
              <a:gd name="connsiteX5-483" fmla="*/ 6719 w 9951"/>
              <a:gd name="connsiteY5-484" fmla="*/ 9990 h 10000"/>
              <a:gd name="connsiteX6-485" fmla="*/ 9811 w 9951"/>
              <a:gd name="connsiteY6-486" fmla="*/ 9001 h 10000"/>
              <a:gd name="connsiteX7-487" fmla="*/ 9445 w 9951"/>
              <a:gd name="connsiteY7-488" fmla="*/ 6148 h 10000"/>
              <a:gd name="connsiteX8-489" fmla="*/ 9685 w 9951"/>
              <a:gd name="connsiteY8-490" fmla="*/ 3536 h 10000"/>
              <a:gd name="connsiteX9-491" fmla="*/ 8934 w 9951"/>
              <a:gd name="connsiteY9-492" fmla="*/ 1309 h 10000"/>
              <a:gd name="connsiteX10-493" fmla="*/ 5798 w 9951"/>
              <a:gd name="connsiteY10-494" fmla="*/ 46 h 10000"/>
              <a:gd name="connsiteX11-495" fmla="*/ 1879 w 9951"/>
              <a:gd name="connsiteY11-496" fmla="*/ 329 h 10000"/>
              <a:gd name="connsiteX12-497" fmla="*/ 369 w 9951"/>
              <a:gd name="connsiteY12-498" fmla="*/ 2078 h 10000"/>
              <a:gd name="connsiteX0-499" fmla="*/ 378 w 10007"/>
              <a:gd name="connsiteY0-500" fmla="*/ 2035 h 9957"/>
              <a:gd name="connsiteX1-501" fmla="*/ 14 w 10007"/>
              <a:gd name="connsiteY1-502" fmla="*/ 5291 h 9957"/>
              <a:gd name="connsiteX2-503" fmla="*/ 570 w 10007"/>
              <a:gd name="connsiteY2-504" fmla="*/ 6962 h 9957"/>
              <a:gd name="connsiteX3-505" fmla="*/ 1763 w 10007"/>
              <a:gd name="connsiteY3-506" fmla="*/ 8004 h 9957"/>
              <a:gd name="connsiteX4-507" fmla="*/ 4438 w 10007"/>
              <a:gd name="connsiteY4-508" fmla="*/ 8349 h 9957"/>
              <a:gd name="connsiteX5-509" fmla="*/ 6759 w 10007"/>
              <a:gd name="connsiteY5-510" fmla="*/ 9947 h 9957"/>
              <a:gd name="connsiteX6-511" fmla="*/ 9866 w 10007"/>
              <a:gd name="connsiteY6-512" fmla="*/ 8958 h 9957"/>
              <a:gd name="connsiteX7-513" fmla="*/ 9499 w 10007"/>
              <a:gd name="connsiteY7-514" fmla="*/ 6105 h 9957"/>
              <a:gd name="connsiteX8-515" fmla="*/ 9740 w 10007"/>
              <a:gd name="connsiteY8-516" fmla="*/ 3493 h 9957"/>
              <a:gd name="connsiteX9-517" fmla="*/ 8985 w 10007"/>
              <a:gd name="connsiteY9-518" fmla="*/ 1266 h 9957"/>
              <a:gd name="connsiteX10-519" fmla="*/ 5834 w 10007"/>
              <a:gd name="connsiteY10-520" fmla="*/ 3 h 9957"/>
              <a:gd name="connsiteX11-521" fmla="*/ 2496 w 10007"/>
              <a:gd name="connsiteY11-522" fmla="*/ 1553 h 9957"/>
              <a:gd name="connsiteX12-523" fmla="*/ 378 w 10007"/>
              <a:gd name="connsiteY12-524" fmla="*/ 2035 h 9957"/>
              <a:gd name="connsiteX0-525" fmla="*/ 378 w 10000"/>
              <a:gd name="connsiteY0-526" fmla="*/ 2044 h 10000"/>
              <a:gd name="connsiteX1-527" fmla="*/ 14 w 10000"/>
              <a:gd name="connsiteY1-528" fmla="*/ 5314 h 10000"/>
              <a:gd name="connsiteX2-529" fmla="*/ 570 w 10000"/>
              <a:gd name="connsiteY2-530" fmla="*/ 6992 h 10000"/>
              <a:gd name="connsiteX3-531" fmla="*/ 1762 w 10000"/>
              <a:gd name="connsiteY3-532" fmla="*/ 8039 h 10000"/>
              <a:gd name="connsiteX4-533" fmla="*/ 4435 w 10000"/>
              <a:gd name="connsiteY4-534" fmla="*/ 8385 h 10000"/>
              <a:gd name="connsiteX5-535" fmla="*/ 6754 w 10000"/>
              <a:gd name="connsiteY5-536" fmla="*/ 9990 h 10000"/>
              <a:gd name="connsiteX6-537" fmla="*/ 9859 w 10000"/>
              <a:gd name="connsiteY6-538" fmla="*/ 8997 h 10000"/>
              <a:gd name="connsiteX7-539" fmla="*/ 9492 w 10000"/>
              <a:gd name="connsiteY7-540" fmla="*/ 6131 h 10000"/>
              <a:gd name="connsiteX8-541" fmla="*/ 9733 w 10000"/>
              <a:gd name="connsiteY8-542" fmla="*/ 3508 h 10000"/>
              <a:gd name="connsiteX9-543" fmla="*/ 8979 w 10000"/>
              <a:gd name="connsiteY9-544" fmla="*/ 1271 h 10000"/>
              <a:gd name="connsiteX10-545" fmla="*/ 5830 w 10000"/>
              <a:gd name="connsiteY10-546" fmla="*/ 3 h 10000"/>
              <a:gd name="connsiteX11-547" fmla="*/ 2494 w 10000"/>
              <a:gd name="connsiteY11-548" fmla="*/ 1560 h 10000"/>
              <a:gd name="connsiteX12-549" fmla="*/ 378 w 10000"/>
              <a:gd name="connsiteY12-550" fmla="*/ 2044 h 10000"/>
              <a:gd name="connsiteX0-551" fmla="*/ 326 w 10023"/>
              <a:gd name="connsiteY0-552" fmla="*/ 2533 h 10000"/>
              <a:gd name="connsiteX1-553" fmla="*/ 37 w 10023"/>
              <a:gd name="connsiteY1-554" fmla="*/ 5314 h 10000"/>
              <a:gd name="connsiteX2-555" fmla="*/ 593 w 10023"/>
              <a:gd name="connsiteY2-556" fmla="*/ 6992 h 10000"/>
              <a:gd name="connsiteX3-557" fmla="*/ 1785 w 10023"/>
              <a:gd name="connsiteY3-558" fmla="*/ 8039 h 10000"/>
              <a:gd name="connsiteX4-559" fmla="*/ 4458 w 10023"/>
              <a:gd name="connsiteY4-560" fmla="*/ 8385 h 10000"/>
              <a:gd name="connsiteX5-561" fmla="*/ 6777 w 10023"/>
              <a:gd name="connsiteY5-562" fmla="*/ 9990 h 10000"/>
              <a:gd name="connsiteX6-563" fmla="*/ 9882 w 10023"/>
              <a:gd name="connsiteY6-564" fmla="*/ 8997 h 10000"/>
              <a:gd name="connsiteX7-565" fmla="*/ 9515 w 10023"/>
              <a:gd name="connsiteY7-566" fmla="*/ 6131 h 10000"/>
              <a:gd name="connsiteX8-567" fmla="*/ 9756 w 10023"/>
              <a:gd name="connsiteY8-568" fmla="*/ 3508 h 10000"/>
              <a:gd name="connsiteX9-569" fmla="*/ 9002 w 10023"/>
              <a:gd name="connsiteY9-570" fmla="*/ 1271 h 10000"/>
              <a:gd name="connsiteX10-571" fmla="*/ 5853 w 10023"/>
              <a:gd name="connsiteY10-572" fmla="*/ 3 h 10000"/>
              <a:gd name="connsiteX11-573" fmla="*/ 2517 w 10023"/>
              <a:gd name="connsiteY11-574" fmla="*/ 1560 h 10000"/>
              <a:gd name="connsiteX12-575" fmla="*/ 326 w 10023"/>
              <a:gd name="connsiteY12-576" fmla="*/ 2533 h 10000"/>
              <a:gd name="connsiteX0-577" fmla="*/ 326 w 10023"/>
              <a:gd name="connsiteY0-578" fmla="*/ 1901 h 9368"/>
              <a:gd name="connsiteX1-579" fmla="*/ 37 w 10023"/>
              <a:gd name="connsiteY1-580" fmla="*/ 4682 h 9368"/>
              <a:gd name="connsiteX2-581" fmla="*/ 593 w 10023"/>
              <a:gd name="connsiteY2-582" fmla="*/ 6360 h 9368"/>
              <a:gd name="connsiteX3-583" fmla="*/ 1785 w 10023"/>
              <a:gd name="connsiteY3-584" fmla="*/ 7407 h 9368"/>
              <a:gd name="connsiteX4-585" fmla="*/ 4458 w 10023"/>
              <a:gd name="connsiteY4-586" fmla="*/ 7753 h 9368"/>
              <a:gd name="connsiteX5-587" fmla="*/ 6777 w 10023"/>
              <a:gd name="connsiteY5-588" fmla="*/ 9358 h 9368"/>
              <a:gd name="connsiteX6-589" fmla="*/ 9882 w 10023"/>
              <a:gd name="connsiteY6-590" fmla="*/ 8365 h 9368"/>
              <a:gd name="connsiteX7-591" fmla="*/ 9515 w 10023"/>
              <a:gd name="connsiteY7-592" fmla="*/ 5499 h 9368"/>
              <a:gd name="connsiteX8-593" fmla="*/ 9756 w 10023"/>
              <a:gd name="connsiteY8-594" fmla="*/ 2876 h 9368"/>
              <a:gd name="connsiteX9-595" fmla="*/ 9002 w 10023"/>
              <a:gd name="connsiteY9-596" fmla="*/ 639 h 9368"/>
              <a:gd name="connsiteX10-597" fmla="*/ 5628 w 10023"/>
              <a:gd name="connsiteY10-598" fmla="*/ 7 h 9368"/>
              <a:gd name="connsiteX11-599" fmla="*/ 2517 w 10023"/>
              <a:gd name="connsiteY11-600" fmla="*/ 928 h 9368"/>
              <a:gd name="connsiteX12-601" fmla="*/ 326 w 10023"/>
              <a:gd name="connsiteY12-602" fmla="*/ 1901 h 9368"/>
              <a:gd name="connsiteX0-603" fmla="*/ 325 w 9734"/>
              <a:gd name="connsiteY0-604" fmla="*/ 2029 h 10093"/>
              <a:gd name="connsiteX1-605" fmla="*/ 37 w 9734"/>
              <a:gd name="connsiteY1-606" fmla="*/ 4998 h 10093"/>
              <a:gd name="connsiteX2-607" fmla="*/ 592 w 9734"/>
              <a:gd name="connsiteY2-608" fmla="*/ 6789 h 10093"/>
              <a:gd name="connsiteX3-609" fmla="*/ 1781 w 9734"/>
              <a:gd name="connsiteY3-610" fmla="*/ 7907 h 10093"/>
              <a:gd name="connsiteX4-611" fmla="*/ 4448 w 9734"/>
              <a:gd name="connsiteY4-612" fmla="*/ 8276 h 10093"/>
              <a:gd name="connsiteX5-613" fmla="*/ 6761 w 9734"/>
              <a:gd name="connsiteY5-614" fmla="*/ 9989 h 10093"/>
              <a:gd name="connsiteX6-615" fmla="*/ 9484 w 9734"/>
              <a:gd name="connsiteY6-616" fmla="*/ 9608 h 10093"/>
              <a:gd name="connsiteX7-617" fmla="*/ 9493 w 9734"/>
              <a:gd name="connsiteY7-618" fmla="*/ 5870 h 10093"/>
              <a:gd name="connsiteX8-619" fmla="*/ 9734 w 9734"/>
              <a:gd name="connsiteY8-620" fmla="*/ 3070 h 10093"/>
              <a:gd name="connsiteX9-621" fmla="*/ 8981 w 9734"/>
              <a:gd name="connsiteY9-622" fmla="*/ 682 h 10093"/>
              <a:gd name="connsiteX10-623" fmla="*/ 5615 w 9734"/>
              <a:gd name="connsiteY10-624" fmla="*/ 7 h 10093"/>
              <a:gd name="connsiteX11-625" fmla="*/ 2511 w 9734"/>
              <a:gd name="connsiteY11-626" fmla="*/ 991 h 10093"/>
              <a:gd name="connsiteX12-627" fmla="*/ 325 w 9734"/>
              <a:gd name="connsiteY12-628" fmla="*/ 2029 h 10093"/>
              <a:gd name="connsiteX0-629" fmla="*/ 334 w 10000"/>
              <a:gd name="connsiteY0-630" fmla="*/ 2010 h 9973"/>
              <a:gd name="connsiteX1-631" fmla="*/ 38 w 10000"/>
              <a:gd name="connsiteY1-632" fmla="*/ 4952 h 9973"/>
              <a:gd name="connsiteX2-633" fmla="*/ 608 w 10000"/>
              <a:gd name="connsiteY2-634" fmla="*/ 6726 h 9973"/>
              <a:gd name="connsiteX3-635" fmla="*/ 1830 w 10000"/>
              <a:gd name="connsiteY3-636" fmla="*/ 7834 h 9973"/>
              <a:gd name="connsiteX4-637" fmla="*/ 4532 w 10000"/>
              <a:gd name="connsiteY4-638" fmla="*/ 8562 h 9973"/>
              <a:gd name="connsiteX5-639" fmla="*/ 6946 w 10000"/>
              <a:gd name="connsiteY5-640" fmla="*/ 9897 h 9973"/>
              <a:gd name="connsiteX6-641" fmla="*/ 9743 w 10000"/>
              <a:gd name="connsiteY6-642" fmla="*/ 9519 h 9973"/>
              <a:gd name="connsiteX7-643" fmla="*/ 9752 w 10000"/>
              <a:gd name="connsiteY7-644" fmla="*/ 5816 h 9973"/>
              <a:gd name="connsiteX8-645" fmla="*/ 10000 w 10000"/>
              <a:gd name="connsiteY8-646" fmla="*/ 3042 h 9973"/>
              <a:gd name="connsiteX9-647" fmla="*/ 9226 w 10000"/>
              <a:gd name="connsiteY9-648" fmla="*/ 676 h 9973"/>
              <a:gd name="connsiteX10-649" fmla="*/ 5768 w 10000"/>
              <a:gd name="connsiteY10-650" fmla="*/ 7 h 9973"/>
              <a:gd name="connsiteX11-651" fmla="*/ 2580 w 10000"/>
              <a:gd name="connsiteY11-652" fmla="*/ 982 h 9973"/>
              <a:gd name="connsiteX12-653" fmla="*/ 334 w 10000"/>
              <a:gd name="connsiteY12-654" fmla="*/ 2010 h 997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10000" h="9973">
                <a:moveTo>
                  <a:pt x="334" y="2010"/>
                </a:moveTo>
                <a:cubicBezTo>
                  <a:pt x="-90" y="2671"/>
                  <a:pt x="-7" y="4166"/>
                  <a:pt x="38" y="4952"/>
                </a:cubicBezTo>
                <a:cubicBezTo>
                  <a:pt x="83" y="5738"/>
                  <a:pt x="308" y="6246"/>
                  <a:pt x="608" y="6726"/>
                </a:cubicBezTo>
                <a:cubicBezTo>
                  <a:pt x="906" y="7207"/>
                  <a:pt x="1176" y="7528"/>
                  <a:pt x="1830" y="7834"/>
                </a:cubicBezTo>
                <a:cubicBezTo>
                  <a:pt x="2484" y="8140"/>
                  <a:pt x="3678" y="8218"/>
                  <a:pt x="4532" y="8562"/>
                </a:cubicBezTo>
                <a:cubicBezTo>
                  <a:pt x="5384" y="8905"/>
                  <a:pt x="6078" y="9738"/>
                  <a:pt x="6946" y="9897"/>
                </a:cubicBezTo>
                <a:cubicBezTo>
                  <a:pt x="7814" y="10056"/>
                  <a:pt x="9200" y="9984"/>
                  <a:pt x="9743" y="9519"/>
                </a:cubicBezTo>
                <a:cubicBezTo>
                  <a:pt x="10214" y="8840"/>
                  <a:pt x="9709" y="6896"/>
                  <a:pt x="9752" y="5816"/>
                </a:cubicBezTo>
                <a:cubicBezTo>
                  <a:pt x="9796" y="4736"/>
                  <a:pt x="9959" y="3695"/>
                  <a:pt x="10000" y="3042"/>
                </a:cubicBezTo>
                <a:cubicBezTo>
                  <a:pt x="9911" y="2184"/>
                  <a:pt x="9932" y="1181"/>
                  <a:pt x="9226" y="676"/>
                </a:cubicBezTo>
                <a:cubicBezTo>
                  <a:pt x="8522" y="170"/>
                  <a:pt x="6876" y="-44"/>
                  <a:pt x="5768" y="7"/>
                </a:cubicBezTo>
                <a:cubicBezTo>
                  <a:pt x="4662" y="58"/>
                  <a:pt x="3493" y="270"/>
                  <a:pt x="2580" y="982"/>
                </a:cubicBezTo>
                <a:cubicBezTo>
                  <a:pt x="1535" y="1383"/>
                  <a:pt x="757" y="1348"/>
                  <a:pt x="334" y="2010"/>
                </a:cubicBezTo>
                <a:close/>
              </a:path>
            </a:pathLst>
          </a:custGeom>
          <a:gradFill>
            <a:gsLst>
              <a:gs pos="0">
                <a:srgbClr val="9CE0FA"/>
              </a:gs>
              <a:gs pos="65000">
                <a:schemeClr val="bg1"/>
              </a:gs>
              <a:gs pos="100000">
                <a:schemeClr val="bg1"/>
              </a:gs>
            </a:gsLst>
            <a:lin ang="0" scaled="0"/>
          </a:gradFill>
          <a:ln>
            <a:noFill/>
          </a:ln>
          <a:effectLst/>
        </p:spPr>
        <p:txBody>
          <a:bodyPr wrap="none"/>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149" name="Text Box 34"/>
          <p:cNvSpPr txBox="1">
            <a:spLocks noChangeArrowheads="1"/>
          </p:cNvSpPr>
          <p:nvPr/>
        </p:nvSpPr>
        <p:spPr bwMode="auto">
          <a:xfrm>
            <a:off x="3629025" y="2782280"/>
            <a:ext cx="1401445" cy="460375"/>
          </a:xfrm>
          <a:prstGeom prst="rect">
            <a:avLst/>
          </a:prstGeom>
          <a:noFill/>
          <a:ln>
            <a:noFill/>
          </a:ln>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cs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fontAlgn="base">
              <a:spcBef>
                <a:spcPct val="0"/>
              </a:spcBef>
              <a:spcAft>
                <a:spcPct val="0"/>
              </a:spcAft>
            </a:pPr>
            <a:r>
              <a:rPr lang="en-US" sz="1200" i="0" dirty="0">
                <a:solidFill>
                  <a:srgbClr val="000000"/>
                </a:solidFill>
                <a:latin typeface="Arial" panose="020B0604020202020204" pitchFamily="34" charset="0"/>
              </a:rPr>
              <a:t>Comcast network </a:t>
            </a:r>
            <a:endParaRPr lang="en-US" sz="1200" i="0" dirty="0">
              <a:solidFill>
                <a:srgbClr val="000000"/>
              </a:solidFill>
              <a:latin typeface="Arial" panose="020B0604020202020204" pitchFamily="34" charset="0"/>
            </a:endParaRPr>
          </a:p>
          <a:p>
            <a:pPr fontAlgn="base">
              <a:spcBef>
                <a:spcPct val="0"/>
              </a:spcBef>
              <a:spcAft>
                <a:spcPct val="0"/>
              </a:spcAft>
            </a:pPr>
            <a:r>
              <a:rPr lang="en-US" sz="1200" i="0" dirty="0">
                <a:solidFill>
                  <a:srgbClr val="000000"/>
                </a:solidFill>
                <a:latin typeface="Arial" panose="020B0604020202020204" pitchFamily="34" charset="0"/>
              </a:rPr>
              <a:t>68.80.0.0/13</a:t>
            </a:r>
            <a:endParaRPr lang="en-US" sz="1200" i="0" dirty="0">
              <a:solidFill>
                <a:srgbClr val="000000"/>
              </a:solidFill>
              <a:latin typeface="Arial" panose="020B0604020202020204" pitchFamily="34" charset="0"/>
            </a:endParaRPr>
          </a:p>
        </p:txBody>
      </p:sp>
      <p:sp>
        <p:nvSpPr>
          <p:cNvPr id="150" name="Line 68"/>
          <p:cNvSpPr>
            <a:spLocks noChangeShapeType="1"/>
          </p:cNvSpPr>
          <p:nvPr/>
        </p:nvSpPr>
        <p:spPr bwMode="auto">
          <a:xfrm flipV="1">
            <a:off x="2752515" y="3508982"/>
            <a:ext cx="1364456" cy="550069"/>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grpSp>
        <p:nvGrpSpPr>
          <p:cNvPr id="153" name="Group 167"/>
          <p:cNvGrpSpPr/>
          <p:nvPr/>
        </p:nvGrpSpPr>
        <p:grpSpPr bwMode="auto">
          <a:xfrm flipH="1">
            <a:off x="4226579" y="3577548"/>
            <a:ext cx="300038" cy="114300"/>
            <a:chOff x="3228" y="1776"/>
            <a:chExt cx="252" cy="96"/>
          </a:xfrm>
        </p:grpSpPr>
        <p:sp>
          <p:nvSpPr>
            <p:cNvPr id="154" name="Line 168"/>
            <p:cNvSpPr>
              <a:spLocks noChangeShapeType="1"/>
            </p:cNvSpPr>
            <p:nvPr/>
          </p:nvSpPr>
          <p:spPr bwMode="auto">
            <a:xfrm flipV="1">
              <a:off x="3339" y="1776"/>
              <a:ext cx="141" cy="51"/>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155" name="Line 169"/>
            <p:cNvSpPr>
              <a:spLocks noChangeShapeType="1"/>
            </p:cNvSpPr>
            <p:nvPr/>
          </p:nvSpPr>
          <p:spPr bwMode="auto">
            <a:xfrm flipV="1">
              <a:off x="3228" y="1833"/>
              <a:ext cx="102" cy="39"/>
            </a:xfrm>
            <a:prstGeom prst="line">
              <a:avLst/>
            </a:prstGeom>
            <a:noFill/>
            <a:ln w="9525">
              <a:solidFill>
                <a:srgbClr val="000000"/>
              </a:solidFill>
              <a:prstDash val="dash"/>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grpSp>
      <p:grpSp>
        <p:nvGrpSpPr>
          <p:cNvPr id="156" name="Group 170"/>
          <p:cNvGrpSpPr/>
          <p:nvPr/>
        </p:nvGrpSpPr>
        <p:grpSpPr bwMode="auto">
          <a:xfrm flipH="1" flipV="1">
            <a:off x="4340879" y="3184642"/>
            <a:ext cx="300038" cy="114300"/>
            <a:chOff x="3228" y="1776"/>
            <a:chExt cx="252" cy="96"/>
          </a:xfrm>
        </p:grpSpPr>
        <p:sp>
          <p:nvSpPr>
            <p:cNvPr id="157" name="Line 171"/>
            <p:cNvSpPr>
              <a:spLocks noChangeShapeType="1"/>
            </p:cNvSpPr>
            <p:nvPr/>
          </p:nvSpPr>
          <p:spPr bwMode="auto">
            <a:xfrm flipV="1">
              <a:off x="3339" y="1776"/>
              <a:ext cx="141" cy="51"/>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158" name="Line 172"/>
            <p:cNvSpPr>
              <a:spLocks noChangeShapeType="1"/>
            </p:cNvSpPr>
            <p:nvPr/>
          </p:nvSpPr>
          <p:spPr bwMode="auto">
            <a:xfrm flipV="1">
              <a:off x="3228" y="1833"/>
              <a:ext cx="102" cy="39"/>
            </a:xfrm>
            <a:prstGeom prst="line">
              <a:avLst/>
            </a:prstGeom>
            <a:noFill/>
            <a:ln w="9525">
              <a:solidFill>
                <a:srgbClr val="000000"/>
              </a:solidFill>
              <a:prstDash val="dash"/>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grpSp>
      <p:grpSp>
        <p:nvGrpSpPr>
          <p:cNvPr id="210" name="Group 209"/>
          <p:cNvGrpSpPr/>
          <p:nvPr/>
        </p:nvGrpSpPr>
        <p:grpSpPr>
          <a:xfrm>
            <a:off x="3881199" y="3279726"/>
            <a:ext cx="640374" cy="354342"/>
            <a:chOff x="7493876" y="2774731"/>
            <a:chExt cx="1481958" cy="894622"/>
          </a:xfrm>
        </p:grpSpPr>
        <p:sp>
          <p:nvSpPr>
            <p:cNvPr id="211" name="Freeform 210"/>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2" name="Oval 211"/>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13" name="Group 212"/>
            <p:cNvGrpSpPr/>
            <p:nvPr/>
          </p:nvGrpSpPr>
          <p:grpSpPr>
            <a:xfrm>
              <a:off x="7713663" y="2848339"/>
              <a:ext cx="1042107" cy="425543"/>
              <a:chOff x="7786941" y="2884917"/>
              <a:chExt cx="897649" cy="353919"/>
            </a:xfrm>
          </p:grpSpPr>
          <p:sp>
            <p:nvSpPr>
              <p:cNvPr id="214" name="Freeform 213"/>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5" name="Freeform 214"/>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6" name="Freeform 215"/>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7" name="Freeform 216"/>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300" name="Freeform 94"/>
          <p:cNvSpPr/>
          <p:nvPr/>
        </p:nvSpPr>
        <p:spPr bwMode="auto">
          <a:xfrm>
            <a:off x="686780" y="4430525"/>
            <a:ext cx="4814888" cy="1215629"/>
          </a:xfrm>
          <a:custGeom>
            <a:avLst/>
            <a:gdLst>
              <a:gd name="T0" fmla="*/ 2147483647 w 2406"/>
              <a:gd name="T1" fmla="*/ 2147483647 h 958"/>
              <a:gd name="T2" fmla="*/ 2147483647 w 2406"/>
              <a:gd name="T3" fmla="*/ 2147483647 h 958"/>
              <a:gd name="T4" fmla="*/ 2147483647 w 2406"/>
              <a:gd name="T5" fmla="*/ 2147483647 h 958"/>
              <a:gd name="T6" fmla="*/ 2147483647 w 2406"/>
              <a:gd name="T7" fmla="*/ 2147483647 h 958"/>
              <a:gd name="T8" fmla="*/ 2147483647 w 2406"/>
              <a:gd name="T9" fmla="*/ 2147483647 h 958"/>
              <a:gd name="T10" fmla="*/ 2147483647 w 2406"/>
              <a:gd name="T11" fmla="*/ 2147483647 h 958"/>
              <a:gd name="T12" fmla="*/ 2147483647 w 2406"/>
              <a:gd name="T13" fmla="*/ 2147483647 h 958"/>
              <a:gd name="T14" fmla="*/ 2147483647 w 2406"/>
              <a:gd name="T15" fmla="*/ 2147483647 h 958"/>
              <a:gd name="T16" fmla="*/ 2147483647 w 2406"/>
              <a:gd name="T17" fmla="*/ 2147483647 h 958"/>
              <a:gd name="T18" fmla="*/ 2147483647 w 2406"/>
              <a:gd name="T19" fmla="*/ 2147483647 h 958"/>
              <a:gd name="T20" fmla="*/ 2147483647 w 2406"/>
              <a:gd name="T21" fmla="*/ 2147483647 h 958"/>
              <a:gd name="T22" fmla="*/ 2147483647 w 2406"/>
              <a:gd name="T23" fmla="*/ 2147483647 h 958"/>
              <a:gd name="T24" fmla="*/ 2147483647 w 2406"/>
              <a:gd name="T25" fmla="*/ 2147483647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gradFill>
            <a:gsLst>
              <a:gs pos="0">
                <a:srgbClr val="9CE0FA"/>
              </a:gs>
              <a:gs pos="65000">
                <a:schemeClr val="bg1"/>
              </a:gs>
              <a:gs pos="100000">
                <a:schemeClr val="bg1"/>
              </a:gs>
            </a:gsLst>
            <a:lin ang="0" scaled="0"/>
          </a:gradFill>
          <a:ln>
            <a:noFill/>
          </a:ln>
        </p:spPr>
        <p:txBody>
          <a:bodyPr wrap="none" anchor="ct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301" name="Line 134"/>
          <p:cNvSpPr>
            <a:spLocks noChangeShapeType="1"/>
          </p:cNvSpPr>
          <p:nvPr/>
        </p:nvSpPr>
        <p:spPr bwMode="auto">
          <a:xfrm flipV="1">
            <a:off x="3229955" y="3626854"/>
            <a:ext cx="881063" cy="1238250"/>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303" name="Line 136"/>
          <p:cNvSpPr>
            <a:spLocks noChangeShapeType="1"/>
          </p:cNvSpPr>
          <p:nvPr/>
        </p:nvSpPr>
        <p:spPr bwMode="auto">
          <a:xfrm flipV="1">
            <a:off x="2164346" y="4991310"/>
            <a:ext cx="707231" cy="1190"/>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304" name="Text Box 137"/>
          <p:cNvSpPr txBox="1">
            <a:spLocks noChangeArrowheads="1"/>
          </p:cNvSpPr>
          <p:nvPr/>
        </p:nvSpPr>
        <p:spPr bwMode="auto">
          <a:xfrm>
            <a:off x="1348768" y="5285394"/>
            <a:ext cx="1239520" cy="275590"/>
          </a:xfrm>
          <a:prstGeom prst="rect">
            <a:avLst/>
          </a:prstGeom>
          <a:noFill/>
          <a:ln>
            <a:noFill/>
          </a:ln>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cs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fontAlgn="base">
              <a:spcBef>
                <a:spcPct val="0"/>
              </a:spcBef>
              <a:spcAft>
                <a:spcPct val="0"/>
              </a:spcAft>
            </a:pPr>
            <a:r>
              <a:rPr lang="en-US" sz="1200" i="0" dirty="0">
                <a:solidFill>
                  <a:srgbClr val="000000"/>
                </a:solidFill>
                <a:latin typeface="Arial" panose="020B0604020202020204" pitchFamily="34" charset="0"/>
              </a:rPr>
              <a:t>64.233.169.105</a:t>
            </a:r>
            <a:endParaRPr lang="en-US" sz="1200" i="0" dirty="0">
              <a:solidFill>
                <a:srgbClr val="000000"/>
              </a:solidFill>
              <a:latin typeface="Arial" panose="020B0604020202020204" pitchFamily="34" charset="0"/>
            </a:endParaRPr>
          </a:p>
        </p:txBody>
      </p:sp>
      <p:sp>
        <p:nvSpPr>
          <p:cNvPr id="305" name="Text Box 138"/>
          <p:cNvSpPr txBox="1">
            <a:spLocks noChangeArrowheads="1"/>
          </p:cNvSpPr>
          <p:nvPr/>
        </p:nvSpPr>
        <p:spPr bwMode="auto">
          <a:xfrm>
            <a:off x="1334480" y="5093704"/>
            <a:ext cx="1459865" cy="275590"/>
          </a:xfrm>
          <a:prstGeom prst="rect">
            <a:avLst/>
          </a:prstGeom>
          <a:noFill/>
          <a:ln>
            <a:noFill/>
          </a:ln>
        </p:spPr>
        <p:txBody>
          <a:bodyPr wrap="none">
            <a:spAutoFit/>
          </a:bodyPr>
          <a:lstStyle>
            <a:lvl1pPr>
              <a:defRPr sz="2400" i="1">
                <a:solidFill>
                  <a:schemeClr val="tx1"/>
                </a:solidFill>
                <a:latin typeface="Comic Sans MS" panose="030F0702030302020204" pitchFamily="66" charset="0"/>
                <a:ea typeface="MS PGothic" panose="020B0600070205080204" pitchFamily="34" charset="-128"/>
                <a:cs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fontAlgn="base">
              <a:spcBef>
                <a:spcPct val="0"/>
              </a:spcBef>
              <a:spcAft>
                <a:spcPct val="0"/>
              </a:spcAft>
            </a:pPr>
            <a:r>
              <a:rPr lang="en-US" sz="1200" i="0" dirty="0">
                <a:solidFill>
                  <a:srgbClr val="000000"/>
                </a:solidFill>
                <a:latin typeface="Arial" panose="020B0604020202020204" pitchFamily="34" charset="0"/>
              </a:rPr>
              <a:t>Google web server</a:t>
            </a:r>
            <a:endParaRPr lang="en-US" sz="1200" i="0" dirty="0">
              <a:solidFill>
                <a:srgbClr val="000000"/>
              </a:solidFill>
              <a:latin typeface="Arial" panose="020B0604020202020204" pitchFamily="34" charset="0"/>
            </a:endParaRPr>
          </a:p>
        </p:txBody>
      </p:sp>
      <p:grpSp>
        <p:nvGrpSpPr>
          <p:cNvPr id="312" name="Group 194"/>
          <p:cNvGrpSpPr/>
          <p:nvPr/>
        </p:nvGrpSpPr>
        <p:grpSpPr bwMode="auto">
          <a:xfrm>
            <a:off x="2823953" y="5146091"/>
            <a:ext cx="221456" cy="85725"/>
            <a:chOff x="3228" y="1776"/>
            <a:chExt cx="252" cy="96"/>
          </a:xfrm>
        </p:grpSpPr>
        <p:sp>
          <p:nvSpPr>
            <p:cNvPr id="313" name="Line 195"/>
            <p:cNvSpPr>
              <a:spLocks noChangeShapeType="1"/>
            </p:cNvSpPr>
            <p:nvPr/>
          </p:nvSpPr>
          <p:spPr bwMode="auto">
            <a:xfrm flipV="1">
              <a:off x="3339" y="1776"/>
              <a:ext cx="141" cy="51"/>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314" name="Line 196"/>
            <p:cNvSpPr>
              <a:spLocks noChangeShapeType="1"/>
            </p:cNvSpPr>
            <p:nvPr/>
          </p:nvSpPr>
          <p:spPr bwMode="auto">
            <a:xfrm flipV="1">
              <a:off x="3228" y="1833"/>
              <a:ext cx="102" cy="39"/>
            </a:xfrm>
            <a:prstGeom prst="line">
              <a:avLst/>
            </a:prstGeom>
            <a:noFill/>
            <a:ln w="9525">
              <a:solidFill>
                <a:srgbClr val="000000"/>
              </a:solidFill>
              <a:prstDash val="dash"/>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grpSp>
      <p:grpSp>
        <p:nvGrpSpPr>
          <p:cNvPr id="315" name="Group 197"/>
          <p:cNvGrpSpPr/>
          <p:nvPr/>
        </p:nvGrpSpPr>
        <p:grpSpPr bwMode="auto">
          <a:xfrm flipH="1">
            <a:off x="3302584" y="5146091"/>
            <a:ext cx="221456" cy="85725"/>
            <a:chOff x="3228" y="1776"/>
            <a:chExt cx="252" cy="96"/>
          </a:xfrm>
        </p:grpSpPr>
        <p:sp>
          <p:nvSpPr>
            <p:cNvPr id="316" name="Line 198"/>
            <p:cNvSpPr>
              <a:spLocks noChangeShapeType="1"/>
            </p:cNvSpPr>
            <p:nvPr/>
          </p:nvSpPr>
          <p:spPr bwMode="auto">
            <a:xfrm flipV="1">
              <a:off x="3339" y="1776"/>
              <a:ext cx="141" cy="51"/>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317" name="Line 199"/>
            <p:cNvSpPr>
              <a:spLocks noChangeShapeType="1"/>
            </p:cNvSpPr>
            <p:nvPr/>
          </p:nvSpPr>
          <p:spPr bwMode="auto">
            <a:xfrm flipV="1">
              <a:off x="3228" y="1833"/>
              <a:ext cx="102" cy="39"/>
            </a:xfrm>
            <a:prstGeom prst="line">
              <a:avLst/>
            </a:prstGeom>
            <a:noFill/>
            <a:ln w="9525">
              <a:solidFill>
                <a:srgbClr val="000000"/>
              </a:solidFill>
              <a:prstDash val="dash"/>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grpSp>
      <p:grpSp>
        <p:nvGrpSpPr>
          <p:cNvPr id="318" name="Group 200"/>
          <p:cNvGrpSpPr/>
          <p:nvPr/>
        </p:nvGrpSpPr>
        <p:grpSpPr bwMode="auto">
          <a:xfrm flipH="1" flipV="1">
            <a:off x="3456174" y="4924635"/>
            <a:ext cx="221456" cy="85725"/>
            <a:chOff x="3228" y="1776"/>
            <a:chExt cx="252" cy="96"/>
          </a:xfrm>
        </p:grpSpPr>
        <p:sp>
          <p:nvSpPr>
            <p:cNvPr id="319" name="Line 201"/>
            <p:cNvSpPr>
              <a:spLocks noChangeShapeType="1"/>
            </p:cNvSpPr>
            <p:nvPr/>
          </p:nvSpPr>
          <p:spPr bwMode="auto">
            <a:xfrm flipV="1">
              <a:off x="3339" y="1776"/>
              <a:ext cx="141" cy="51"/>
            </a:xfrm>
            <a:prstGeom prst="line">
              <a:avLst/>
            </a:prstGeom>
            <a:noFill/>
            <a:ln w="9525">
              <a:solidFill>
                <a:srgbClr val="000000"/>
              </a:solidFill>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sp>
          <p:nvSpPr>
            <p:cNvPr id="320" name="Line 202"/>
            <p:cNvSpPr>
              <a:spLocks noChangeShapeType="1"/>
            </p:cNvSpPr>
            <p:nvPr/>
          </p:nvSpPr>
          <p:spPr bwMode="auto">
            <a:xfrm flipV="1">
              <a:off x="3228" y="1833"/>
              <a:ext cx="102" cy="39"/>
            </a:xfrm>
            <a:prstGeom prst="line">
              <a:avLst/>
            </a:prstGeom>
            <a:noFill/>
            <a:ln w="9525">
              <a:solidFill>
                <a:srgbClr val="000000"/>
              </a:solidFill>
              <a:prstDash val="dash"/>
              <a:round/>
            </a:ln>
          </p:spPr>
          <p:txBody>
            <a:bodyPr/>
            <a:lstStyle/>
            <a:p>
              <a:pPr eaLnBrk="0" fontAlgn="base" hangingPunct="0">
                <a:spcBef>
                  <a:spcPct val="0"/>
                </a:spcBef>
                <a:spcAft>
                  <a:spcPct val="0"/>
                </a:spcAft>
              </a:pPr>
              <a:endParaRPr lang="en-US" sz="1800" dirty="0">
                <a:solidFill>
                  <a:srgbClr val="000000"/>
                </a:solidFill>
                <a:latin typeface="Arial" panose="020B0604020202020204" pitchFamily="34" charset="0"/>
                <a:ea typeface="MS PGothic" panose="020B0600070205080204" pitchFamily="34" charset="-128"/>
              </a:endParaRPr>
            </a:p>
          </p:txBody>
        </p:sp>
      </p:grpSp>
      <p:grpSp>
        <p:nvGrpSpPr>
          <p:cNvPr id="321" name="Group 320"/>
          <p:cNvGrpSpPr/>
          <p:nvPr/>
        </p:nvGrpSpPr>
        <p:grpSpPr>
          <a:xfrm>
            <a:off x="2914130" y="4840381"/>
            <a:ext cx="606758" cy="376520"/>
            <a:chOff x="7493876" y="2774731"/>
            <a:chExt cx="1481958" cy="894622"/>
          </a:xfrm>
        </p:grpSpPr>
        <p:sp>
          <p:nvSpPr>
            <p:cNvPr id="322" name="Freeform 321"/>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3" name="Oval 322"/>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324" name="Group 323"/>
            <p:cNvGrpSpPr/>
            <p:nvPr/>
          </p:nvGrpSpPr>
          <p:grpSpPr>
            <a:xfrm>
              <a:off x="7713663" y="2848339"/>
              <a:ext cx="1042107" cy="425543"/>
              <a:chOff x="7786941" y="2884917"/>
              <a:chExt cx="897649" cy="353919"/>
            </a:xfrm>
          </p:grpSpPr>
          <p:sp>
            <p:nvSpPr>
              <p:cNvPr id="325" name="Freeform 324"/>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6" name="Freeform 325"/>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1" name="Freeform 330"/>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2" name="Freeform 331"/>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345" name="Group 248"/>
          <p:cNvGrpSpPr/>
          <p:nvPr/>
        </p:nvGrpSpPr>
        <p:grpSpPr bwMode="auto">
          <a:xfrm>
            <a:off x="2027424" y="4661507"/>
            <a:ext cx="269081" cy="467916"/>
            <a:chOff x="4140" y="429"/>
            <a:chExt cx="1425" cy="2396"/>
          </a:xfrm>
        </p:grpSpPr>
        <p:sp>
          <p:nvSpPr>
            <p:cNvPr id="346" name="Freeform 148"/>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47" name="Rectangle 149"/>
            <p:cNvSpPr>
              <a:spLocks noChangeArrowheads="1"/>
            </p:cNvSpPr>
            <p:nvPr/>
          </p:nvSpPr>
          <p:spPr bwMode="auto">
            <a:xfrm>
              <a:off x="4203" y="429"/>
              <a:ext cx="1053" cy="2286"/>
            </a:xfrm>
            <a:prstGeom prst="rect">
              <a:avLst/>
            </a:prstGeom>
            <a:gradFill rotWithShape="1">
              <a:gsLst>
                <a:gs pos="0">
                  <a:srgbClr val="292929"/>
                </a:gs>
                <a:gs pos="100000">
                  <a:srgbClr val="808080"/>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48" name="Freeform 150"/>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49" name="Freeform 151"/>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50" name="Rectangle 152"/>
            <p:cNvSpPr>
              <a:spLocks noChangeArrowheads="1"/>
            </p:cNvSpPr>
            <p:nvPr/>
          </p:nvSpPr>
          <p:spPr bwMode="auto">
            <a:xfrm>
              <a:off x="4209" y="691"/>
              <a:ext cx="599" cy="49"/>
            </a:xfrm>
            <a:prstGeom prst="rect">
              <a:avLst/>
            </a:prstGeom>
            <a:solidFill>
              <a:srgbClr val="000000"/>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351" name="Group 153"/>
            <p:cNvGrpSpPr/>
            <p:nvPr/>
          </p:nvGrpSpPr>
          <p:grpSpPr bwMode="auto">
            <a:xfrm>
              <a:off x="4749" y="668"/>
              <a:ext cx="581" cy="145"/>
              <a:chOff x="614" y="2568"/>
              <a:chExt cx="725" cy="139"/>
            </a:xfrm>
          </p:grpSpPr>
          <p:sp>
            <p:nvSpPr>
              <p:cNvPr id="376" name="AutoShape 154"/>
              <p:cNvSpPr>
                <a:spLocks noChangeArrowheads="1"/>
              </p:cNvSpPr>
              <p:nvPr/>
            </p:nvSpPr>
            <p:spPr bwMode="auto">
              <a:xfrm>
                <a:off x="617" y="2567"/>
                <a:ext cx="724" cy="140"/>
              </a:xfrm>
              <a:prstGeom prst="roundRect">
                <a:avLst>
                  <a:gd name="adj" fmla="val 50000"/>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77" name="AutoShape 155"/>
              <p:cNvSpPr>
                <a:spLocks noChangeArrowheads="1"/>
              </p:cNvSpPr>
              <p:nvPr/>
            </p:nvSpPr>
            <p:spPr bwMode="auto">
              <a:xfrm>
                <a:off x="633" y="2584"/>
                <a:ext cx="692"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352" name="Rectangle 156"/>
            <p:cNvSpPr>
              <a:spLocks noChangeArrowheads="1"/>
            </p:cNvSpPr>
            <p:nvPr/>
          </p:nvSpPr>
          <p:spPr bwMode="auto">
            <a:xfrm>
              <a:off x="4222" y="1020"/>
              <a:ext cx="599" cy="43"/>
            </a:xfrm>
            <a:prstGeom prst="rect">
              <a:avLst/>
            </a:prstGeom>
            <a:solidFill>
              <a:srgbClr val="000000"/>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353" name="Group 157"/>
            <p:cNvGrpSpPr/>
            <p:nvPr/>
          </p:nvGrpSpPr>
          <p:grpSpPr bwMode="auto">
            <a:xfrm>
              <a:off x="4747" y="994"/>
              <a:ext cx="581" cy="134"/>
              <a:chOff x="614" y="2568"/>
              <a:chExt cx="725" cy="139"/>
            </a:xfrm>
          </p:grpSpPr>
          <p:sp>
            <p:nvSpPr>
              <p:cNvPr id="374" name="AutoShape 158"/>
              <p:cNvSpPr>
                <a:spLocks noChangeArrowheads="1"/>
              </p:cNvSpPr>
              <p:nvPr/>
            </p:nvSpPr>
            <p:spPr bwMode="auto">
              <a:xfrm>
                <a:off x="612" y="2570"/>
                <a:ext cx="724" cy="139"/>
              </a:xfrm>
              <a:prstGeom prst="roundRect">
                <a:avLst>
                  <a:gd name="adj" fmla="val 50000"/>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75" name="AutoShape 159"/>
              <p:cNvSpPr>
                <a:spLocks noChangeArrowheads="1"/>
              </p:cNvSpPr>
              <p:nvPr/>
            </p:nvSpPr>
            <p:spPr bwMode="auto">
              <a:xfrm>
                <a:off x="628" y="2589"/>
                <a:ext cx="692"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354" name="Rectangle 160"/>
            <p:cNvSpPr>
              <a:spLocks noChangeArrowheads="1"/>
            </p:cNvSpPr>
            <p:nvPr/>
          </p:nvSpPr>
          <p:spPr bwMode="auto">
            <a:xfrm>
              <a:off x="4216" y="1356"/>
              <a:ext cx="599" cy="49"/>
            </a:xfrm>
            <a:prstGeom prst="rect">
              <a:avLst/>
            </a:prstGeom>
            <a:solidFill>
              <a:srgbClr val="000000"/>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55" name="Rectangle 161"/>
            <p:cNvSpPr>
              <a:spLocks noChangeArrowheads="1"/>
            </p:cNvSpPr>
            <p:nvPr/>
          </p:nvSpPr>
          <p:spPr bwMode="auto">
            <a:xfrm>
              <a:off x="4228" y="1654"/>
              <a:ext cx="593" cy="49"/>
            </a:xfrm>
            <a:prstGeom prst="rect">
              <a:avLst/>
            </a:prstGeom>
            <a:solidFill>
              <a:srgbClr val="000000"/>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356" name="Group 162"/>
            <p:cNvGrpSpPr/>
            <p:nvPr/>
          </p:nvGrpSpPr>
          <p:grpSpPr bwMode="auto">
            <a:xfrm>
              <a:off x="4735" y="1627"/>
              <a:ext cx="582" cy="151"/>
              <a:chOff x="614" y="2568"/>
              <a:chExt cx="725" cy="139"/>
            </a:xfrm>
          </p:grpSpPr>
          <p:sp>
            <p:nvSpPr>
              <p:cNvPr id="372" name="AutoShape 163"/>
              <p:cNvSpPr>
                <a:spLocks noChangeArrowheads="1"/>
              </p:cNvSpPr>
              <p:nvPr/>
            </p:nvSpPr>
            <p:spPr bwMode="auto">
              <a:xfrm>
                <a:off x="611" y="2576"/>
                <a:ext cx="730" cy="129"/>
              </a:xfrm>
              <a:prstGeom prst="roundRect">
                <a:avLst>
                  <a:gd name="adj" fmla="val 50000"/>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73" name="AutoShape 164"/>
              <p:cNvSpPr>
                <a:spLocks noChangeArrowheads="1"/>
              </p:cNvSpPr>
              <p:nvPr/>
            </p:nvSpPr>
            <p:spPr bwMode="auto">
              <a:xfrm>
                <a:off x="627" y="2588"/>
                <a:ext cx="699"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357" name="Freeform 165"/>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358" name="Group 166"/>
            <p:cNvGrpSpPr/>
            <p:nvPr/>
          </p:nvGrpSpPr>
          <p:grpSpPr bwMode="auto">
            <a:xfrm>
              <a:off x="4739" y="1327"/>
              <a:ext cx="582" cy="139"/>
              <a:chOff x="614" y="2568"/>
              <a:chExt cx="725" cy="139"/>
            </a:xfrm>
          </p:grpSpPr>
          <p:sp>
            <p:nvSpPr>
              <p:cNvPr id="370" name="AutoShape 167"/>
              <p:cNvSpPr>
                <a:spLocks noChangeArrowheads="1"/>
              </p:cNvSpPr>
              <p:nvPr/>
            </p:nvSpPr>
            <p:spPr bwMode="auto">
              <a:xfrm>
                <a:off x="614" y="2566"/>
                <a:ext cx="723" cy="140"/>
              </a:xfrm>
              <a:prstGeom prst="roundRect">
                <a:avLst>
                  <a:gd name="adj" fmla="val 50000"/>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71" name="AutoShape 168"/>
              <p:cNvSpPr>
                <a:spLocks noChangeArrowheads="1"/>
              </p:cNvSpPr>
              <p:nvPr/>
            </p:nvSpPr>
            <p:spPr bwMode="auto">
              <a:xfrm>
                <a:off x="630" y="2585"/>
                <a:ext cx="691" cy="10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359" name="Rectangle 169"/>
            <p:cNvSpPr>
              <a:spLocks noChangeArrowheads="1"/>
            </p:cNvSpPr>
            <p:nvPr/>
          </p:nvSpPr>
          <p:spPr bwMode="auto">
            <a:xfrm>
              <a:off x="5250" y="429"/>
              <a:ext cx="69" cy="2286"/>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60" name="Freeform 170"/>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61" name="Freeform 171"/>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62" name="Oval 172"/>
            <p:cNvSpPr>
              <a:spLocks noChangeArrowheads="1"/>
            </p:cNvSpPr>
            <p:nvPr/>
          </p:nvSpPr>
          <p:spPr bwMode="auto">
            <a:xfrm>
              <a:off x="5515" y="2612"/>
              <a:ext cx="50" cy="98"/>
            </a:xfrm>
            <a:prstGeom prst="ellipse">
              <a:avLst/>
            </a:prstGeom>
            <a:solidFill>
              <a:srgbClr val="333333"/>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63" name="Freeform 173"/>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64" name="AutoShape 174"/>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65" name="AutoShape 175"/>
            <p:cNvSpPr>
              <a:spLocks noChangeArrowheads="1"/>
            </p:cNvSpPr>
            <p:nvPr/>
          </p:nvSpPr>
          <p:spPr bwMode="auto">
            <a:xfrm>
              <a:off x="4203" y="2709"/>
              <a:ext cx="1072" cy="85"/>
            </a:xfrm>
            <a:prstGeom prst="roundRect">
              <a:avLst>
                <a:gd name="adj" fmla="val 50000"/>
              </a:avLst>
            </a:prstGeom>
            <a:gradFill rotWithShape="1">
              <a:gsLst>
                <a:gs pos="0">
                  <a:srgbClr val="000000"/>
                </a:gs>
                <a:gs pos="100000">
                  <a:srgbClr val="808080"/>
                </a:gs>
              </a:gsLst>
              <a:lin ang="0" scaled="1"/>
            </a:gradFill>
            <a:ln w="9525">
              <a:solidFill>
                <a:srgbClr val="000000"/>
              </a:solidFill>
              <a:rou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66" name="Oval 176"/>
            <p:cNvSpPr>
              <a:spLocks noChangeArrowheads="1"/>
            </p:cNvSpPr>
            <p:nvPr/>
          </p:nvSpPr>
          <p:spPr bwMode="auto">
            <a:xfrm>
              <a:off x="4310" y="2386"/>
              <a:ext cx="158" cy="140"/>
            </a:xfrm>
            <a:prstGeom prst="ellipse">
              <a:avLst/>
            </a:prstGeom>
            <a:solidFill>
              <a:srgbClr val="33CC33"/>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67" name="Oval 177"/>
            <p:cNvSpPr>
              <a:spLocks noChangeArrowheads="1"/>
            </p:cNvSpPr>
            <p:nvPr/>
          </p:nvSpPr>
          <p:spPr bwMode="auto">
            <a:xfrm>
              <a:off x="4487" y="2386"/>
              <a:ext cx="158" cy="140"/>
            </a:xfrm>
            <a:prstGeom prst="ellipse">
              <a:avLst/>
            </a:prstGeom>
            <a:solidFill>
              <a:srgbClr val="FF0000"/>
            </a:solidFill>
            <a:ln>
              <a:noFill/>
            </a:ln>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endParaRPr>
            </a:p>
          </p:txBody>
        </p:sp>
        <p:sp>
          <p:nvSpPr>
            <p:cNvPr id="368" name="Oval 178"/>
            <p:cNvSpPr>
              <a:spLocks noChangeArrowheads="1"/>
            </p:cNvSpPr>
            <p:nvPr/>
          </p:nvSpPr>
          <p:spPr bwMode="auto">
            <a:xfrm>
              <a:off x="4663" y="2380"/>
              <a:ext cx="158" cy="140"/>
            </a:xfrm>
            <a:prstGeom prst="ellipse">
              <a:avLst/>
            </a:prstGeom>
            <a:solidFill>
              <a:srgbClr val="33CC33"/>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69" name="Rectangle 179"/>
            <p:cNvSpPr>
              <a:spLocks noChangeArrowheads="1"/>
            </p:cNvSpPr>
            <p:nvPr/>
          </p:nvSpPr>
          <p:spPr bwMode="auto">
            <a:xfrm>
              <a:off x="5061" y="1837"/>
              <a:ext cx="88" cy="756"/>
            </a:xfrm>
            <a:prstGeom prst="rect">
              <a:avLst/>
            </a:prstGeom>
            <a:solidFill>
              <a:srgbClr val="292929"/>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533" name="Group 43"/>
          <p:cNvGrpSpPr/>
          <p:nvPr/>
        </p:nvGrpSpPr>
        <p:grpSpPr bwMode="auto">
          <a:xfrm>
            <a:off x="992981" y="2053829"/>
            <a:ext cx="732234" cy="1095375"/>
            <a:chOff x="651" y="681"/>
            <a:chExt cx="615" cy="920"/>
          </a:xfrm>
        </p:grpSpPr>
        <p:sp>
          <p:nvSpPr>
            <p:cNvPr id="534" name="Freeform 44"/>
            <p:cNvSpPr/>
            <p:nvPr/>
          </p:nvSpPr>
          <p:spPr bwMode="auto">
            <a:xfrm>
              <a:off x="662" y="698"/>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 name="connsiteX0" fmla="*/ 8212 w 10000"/>
                <a:gd name="connsiteY0" fmla="*/ 0 h 10000"/>
                <a:gd name="connsiteX1" fmla="*/ 10000 w 10000"/>
                <a:gd name="connsiteY1" fmla="*/ 10000 h 10000"/>
                <a:gd name="connsiteX2" fmla="*/ 0 w 10000"/>
                <a:gd name="connsiteY2" fmla="*/ 8726 h 10000"/>
                <a:gd name="connsiteX3" fmla="*/ 7951 w 10000"/>
                <a:gd name="connsiteY3" fmla="*/ 8723 h 10000"/>
                <a:gd name="connsiteX4" fmla="*/ 8212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8212" y="0"/>
                  </a:moveTo>
                  <a:lnTo>
                    <a:pt x="10000" y="10000"/>
                  </a:lnTo>
                  <a:lnTo>
                    <a:pt x="0" y="8726"/>
                  </a:lnTo>
                  <a:lnTo>
                    <a:pt x="7951" y="8723"/>
                  </a:lnTo>
                  <a:lnTo>
                    <a:pt x="8212" y="0"/>
                  </a:lnTo>
                  <a:close/>
                </a:path>
              </a:pathLst>
            </a:custGeom>
            <a:gradFill rotWithShape="1">
              <a:gsLst>
                <a:gs pos="0">
                  <a:schemeClr val="bg1">
                    <a:lumMod val="50000"/>
                  </a:schemeClr>
                </a:gs>
                <a:gs pos="100000">
                  <a:schemeClr val="bg1">
                    <a:alpha val="78000"/>
                  </a:schemeClr>
                </a:gs>
              </a:gsLst>
              <a:lin ang="2700000" scaled="1"/>
            </a:gradFill>
            <a:ln>
              <a:noFill/>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535" name="Group 45"/>
            <p:cNvGrpSpPr/>
            <p:nvPr/>
          </p:nvGrpSpPr>
          <p:grpSpPr bwMode="auto">
            <a:xfrm>
              <a:off x="651" y="681"/>
              <a:ext cx="507" cy="852"/>
              <a:chOff x="569" y="2954"/>
              <a:chExt cx="507" cy="852"/>
            </a:xfrm>
          </p:grpSpPr>
          <p:sp>
            <p:nvSpPr>
              <p:cNvPr id="536" name="Rectangle 46"/>
              <p:cNvSpPr>
                <a:spLocks noChangeArrowheads="1"/>
              </p:cNvSpPr>
              <p:nvPr/>
            </p:nvSpPr>
            <p:spPr bwMode="auto">
              <a:xfrm>
                <a:off x="576" y="2973"/>
                <a:ext cx="493" cy="790"/>
              </a:xfrm>
              <a:prstGeom prst="rect">
                <a:avLst/>
              </a:prstGeom>
              <a:solidFill>
                <a:srgbClr val="FFFFFF"/>
              </a:solidFill>
              <a:ln w="9525">
                <a:solidFill>
                  <a:srgbClr val="000000"/>
                </a:solidFill>
                <a:miter lim="800000"/>
              </a:ln>
              <a:effectLst>
                <a:outerShdw blurRad="50800" dist="38100" dir="18900000" algn="bl" rotWithShape="0">
                  <a:prstClr val="black">
                    <a:alpha val="40000"/>
                  </a:prstClr>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37" name="Text Box 47"/>
              <p:cNvSpPr txBox="1">
                <a:spLocks noChangeArrowheads="1"/>
              </p:cNvSpPr>
              <p:nvPr/>
            </p:nvSpPr>
            <p:spPr bwMode="auto">
              <a:xfrm>
                <a:off x="588" y="2954"/>
                <a:ext cx="488" cy="852"/>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HTTP</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TCP</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IP</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Eth</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Phy</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38" name="Line 48"/>
              <p:cNvSpPr>
                <a:spLocks noChangeShapeType="1"/>
              </p:cNvSpPr>
              <p:nvPr/>
            </p:nvSpPr>
            <p:spPr bwMode="auto">
              <a:xfrm>
                <a:off x="578" y="3130"/>
                <a:ext cx="489"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39" name="Line 49"/>
              <p:cNvSpPr>
                <a:spLocks noChangeShapeType="1"/>
              </p:cNvSpPr>
              <p:nvPr/>
            </p:nvSpPr>
            <p:spPr bwMode="auto">
              <a:xfrm>
                <a:off x="575" y="3289"/>
                <a:ext cx="489"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40" name="Line 50"/>
              <p:cNvSpPr>
                <a:spLocks noChangeShapeType="1"/>
              </p:cNvSpPr>
              <p:nvPr/>
            </p:nvSpPr>
            <p:spPr bwMode="auto">
              <a:xfrm>
                <a:off x="572" y="3448"/>
                <a:ext cx="489"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541" name="Line 51"/>
              <p:cNvSpPr>
                <a:spLocks noChangeShapeType="1"/>
              </p:cNvSpPr>
              <p:nvPr/>
            </p:nvSpPr>
            <p:spPr bwMode="auto">
              <a:xfrm>
                <a:off x="569" y="3607"/>
                <a:ext cx="489"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grpSp>
        <p:nvGrpSpPr>
          <p:cNvPr id="725" name="Group 336"/>
          <p:cNvGrpSpPr/>
          <p:nvPr/>
        </p:nvGrpSpPr>
        <p:grpSpPr bwMode="auto">
          <a:xfrm>
            <a:off x="1313260" y="4060031"/>
            <a:ext cx="729853" cy="1062038"/>
            <a:chOff x="4000" y="1895"/>
            <a:chExt cx="613" cy="892"/>
          </a:xfrm>
        </p:grpSpPr>
        <p:sp>
          <p:nvSpPr>
            <p:cNvPr id="726" name="Freeform 328"/>
            <p:cNvSpPr/>
            <p:nvPr/>
          </p:nvSpPr>
          <p:spPr bwMode="auto">
            <a:xfrm>
              <a:off x="4011" y="1912"/>
              <a:ext cx="602" cy="875"/>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 name="connsiteX0" fmla="*/ 8212 w 10000"/>
                <a:gd name="connsiteY0" fmla="*/ 0 h 10000"/>
                <a:gd name="connsiteX1" fmla="*/ 9536 w 10000"/>
                <a:gd name="connsiteY1" fmla="*/ 7497 h 10000"/>
                <a:gd name="connsiteX2" fmla="*/ 10000 w 10000"/>
                <a:gd name="connsiteY2" fmla="*/ 10000 h 10000"/>
                <a:gd name="connsiteX3" fmla="*/ 0 w 10000"/>
                <a:gd name="connsiteY3" fmla="*/ 8726 h 10000"/>
                <a:gd name="connsiteX4" fmla="*/ 7550 w 10000"/>
                <a:gd name="connsiteY4" fmla="*/ 8306 h 10000"/>
                <a:gd name="connsiteX5" fmla="*/ 8212 w 10000"/>
                <a:gd name="connsiteY5" fmla="*/ 0 h 10000"/>
                <a:gd name="connsiteX0-1" fmla="*/ 8212 w 10000"/>
                <a:gd name="connsiteY0-2" fmla="*/ 0 h 10000"/>
                <a:gd name="connsiteX1-3" fmla="*/ 9867 w 10000"/>
                <a:gd name="connsiteY1-4" fmla="*/ 6212 h 10000"/>
                <a:gd name="connsiteX2-5" fmla="*/ 10000 w 10000"/>
                <a:gd name="connsiteY2-6" fmla="*/ 10000 h 10000"/>
                <a:gd name="connsiteX3-7" fmla="*/ 0 w 10000"/>
                <a:gd name="connsiteY3-8" fmla="*/ 8726 h 10000"/>
                <a:gd name="connsiteX4-9" fmla="*/ 7550 w 10000"/>
                <a:gd name="connsiteY4-10" fmla="*/ 8306 h 10000"/>
                <a:gd name="connsiteX5-11" fmla="*/ 8212 w 10000"/>
                <a:gd name="connsiteY5-12" fmla="*/ 0 h 10000"/>
                <a:gd name="connsiteX0-13" fmla="*/ 8212 w 10000"/>
                <a:gd name="connsiteY0-14" fmla="*/ 0 h 10000"/>
                <a:gd name="connsiteX1-15" fmla="*/ 9867 w 10000"/>
                <a:gd name="connsiteY1-16" fmla="*/ 6212 h 10000"/>
                <a:gd name="connsiteX2-17" fmla="*/ 10000 w 10000"/>
                <a:gd name="connsiteY2-18" fmla="*/ 10000 h 10000"/>
                <a:gd name="connsiteX3-19" fmla="*/ 0 w 10000"/>
                <a:gd name="connsiteY3-20" fmla="*/ 8726 h 10000"/>
                <a:gd name="connsiteX4-21" fmla="*/ 7550 w 10000"/>
                <a:gd name="connsiteY4-22" fmla="*/ 8306 h 10000"/>
                <a:gd name="connsiteX5-23" fmla="*/ 8212 w 10000"/>
                <a:gd name="connsiteY5-24" fmla="*/ 0 h 10000"/>
                <a:gd name="connsiteX0-25" fmla="*/ 8212 w 9967"/>
                <a:gd name="connsiteY0-26" fmla="*/ 0 h 9690"/>
                <a:gd name="connsiteX1-27" fmla="*/ 9867 w 9967"/>
                <a:gd name="connsiteY1-28" fmla="*/ 6212 h 9690"/>
                <a:gd name="connsiteX2-29" fmla="*/ 9967 w 9967"/>
                <a:gd name="connsiteY2-30" fmla="*/ 9690 h 9690"/>
                <a:gd name="connsiteX3-31" fmla="*/ 0 w 9967"/>
                <a:gd name="connsiteY3-32" fmla="*/ 8726 h 9690"/>
                <a:gd name="connsiteX4-33" fmla="*/ 7550 w 9967"/>
                <a:gd name="connsiteY4-34" fmla="*/ 8306 h 9690"/>
                <a:gd name="connsiteX5-35" fmla="*/ 8212 w 9967"/>
                <a:gd name="connsiteY5-36" fmla="*/ 0 h 9690"/>
                <a:gd name="connsiteX0-37" fmla="*/ 8239 w 10000"/>
                <a:gd name="connsiteY0-38" fmla="*/ 0 h 10000"/>
                <a:gd name="connsiteX1-39" fmla="*/ 9900 w 10000"/>
                <a:gd name="connsiteY1-40" fmla="*/ 6411 h 10000"/>
                <a:gd name="connsiteX2-41" fmla="*/ 10000 w 10000"/>
                <a:gd name="connsiteY2-42" fmla="*/ 10000 h 10000"/>
                <a:gd name="connsiteX3-43" fmla="*/ 0 w 10000"/>
                <a:gd name="connsiteY3-44" fmla="*/ 9005 h 10000"/>
                <a:gd name="connsiteX4-45" fmla="*/ 7575 w 10000"/>
                <a:gd name="connsiteY4-46" fmla="*/ 8572 h 10000"/>
                <a:gd name="connsiteX5-47" fmla="*/ 8239 w 10000"/>
                <a:gd name="connsiteY5-48" fmla="*/ 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000" h="10000">
                  <a:moveTo>
                    <a:pt x="8239" y="0"/>
                  </a:moveTo>
                  <a:cubicBezTo>
                    <a:pt x="8793" y="2137"/>
                    <a:pt x="8981" y="4731"/>
                    <a:pt x="9900" y="6411"/>
                  </a:cubicBezTo>
                  <a:cubicBezTo>
                    <a:pt x="10055" y="7271"/>
                    <a:pt x="9844" y="9139"/>
                    <a:pt x="10000" y="10000"/>
                  </a:cubicBezTo>
                  <a:cubicBezTo>
                    <a:pt x="6733" y="9577"/>
                    <a:pt x="3333" y="9337"/>
                    <a:pt x="0" y="9005"/>
                  </a:cubicBezTo>
                  <a:lnTo>
                    <a:pt x="7575" y="8572"/>
                  </a:lnTo>
                  <a:cubicBezTo>
                    <a:pt x="7797" y="5714"/>
                    <a:pt x="8017" y="2858"/>
                    <a:pt x="8239" y="0"/>
                  </a:cubicBezTo>
                  <a:close/>
                </a:path>
              </a:pathLst>
            </a:custGeom>
            <a:gradFill rotWithShape="1">
              <a:gsLst>
                <a:gs pos="0">
                  <a:schemeClr val="bg1">
                    <a:lumMod val="50000"/>
                  </a:schemeClr>
                </a:gs>
                <a:gs pos="99000">
                  <a:schemeClr val="bg1">
                    <a:alpha val="82000"/>
                  </a:schemeClr>
                </a:gs>
              </a:gsLst>
              <a:lin ang="0" scaled="0"/>
            </a:gradFill>
            <a:ln>
              <a:noFill/>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727" name="Group 329"/>
            <p:cNvGrpSpPr/>
            <p:nvPr/>
          </p:nvGrpSpPr>
          <p:grpSpPr bwMode="auto">
            <a:xfrm>
              <a:off x="4000" y="1895"/>
              <a:ext cx="507" cy="852"/>
              <a:chOff x="569" y="2954"/>
              <a:chExt cx="507" cy="852"/>
            </a:xfrm>
          </p:grpSpPr>
          <p:sp>
            <p:nvSpPr>
              <p:cNvPr id="728" name="Rectangle 330"/>
              <p:cNvSpPr>
                <a:spLocks noChangeArrowheads="1"/>
              </p:cNvSpPr>
              <p:nvPr/>
            </p:nvSpPr>
            <p:spPr bwMode="auto">
              <a:xfrm>
                <a:off x="576" y="2973"/>
                <a:ext cx="493" cy="790"/>
              </a:xfrm>
              <a:prstGeom prst="rect">
                <a:avLst/>
              </a:prstGeom>
              <a:solidFill>
                <a:srgbClr val="FFFFFF"/>
              </a:solidFill>
              <a:ln w="9525">
                <a:solidFill>
                  <a:srgbClr val="000000"/>
                </a:solidFill>
                <a:miter lim="800000"/>
              </a:ln>
              <a:effectLst>
                <a:outerShdw blurRad="50800" dist="38100" dir="18900000" algn="bl" rotWithShape="0">
                  <a:prstClr val="black">
                    <a:alpha val="40000"/>
                  </a:prstClr>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29" name="Text Box 331"/>
              <p:cNvSpPr txBox="1">
                <a:spLocks noChangeArrowheads="1"/>
              </p:cNvSpPr>
              <p:nvPr/>
            </p:nvSpPr>
            <p:spPr bwMode="auto">
              <a:xfrm>
                <a:off x="588" y="2954"/>
                <a:ext cx="488" cy="852"/>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HTTP</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TCP</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IP</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Eth</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a:p>
                <a:pPr marL="0" marR="0" lvl="0" indent="0" algn="ctr" defTabSz="914400" eaLnBrk="0" fontAlgn="base" latinLnBrk="0" hangingPunct="0">
                  <a:lnSpc>
                    <a:spcPct val="100000"/>
                  </a:lnSpc>
                  <a:spcBef>
                    <a:spcPct val="0"/>
                  </a:spcBef>
                  <a:spcAft>
                    <a:spcPct val="0"/>
                  </a:spcAft>
                  <a:buClrTx/>
                  <a:buSzTx/>
                  <a:buFontTx/>
                  <a:buNone/>
                  <a:defRPr/>
                </a:pPr>
                <a:r>
                  <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Phy</a:t>
                </a: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30" name="Line 332"/>
              <p:cNvSpPr>
                <a:spLocks noChangeShapeType="1"/>
              </p:cNvSpPr>
              <p:nvPr/>
            </p:nvSpPr>
            <p:spPr bwMode="auto">
              <a:xfrm>
                <a:off x="578" y="3130"/>
                <a:ext cx="489"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31" name="Line 333"/>
              <p:cNvSpPr>
                <a:spLocks noChangeShapeType="1"/>
              </p:cNvSpPr>
              <p:nvPr/>
            </p:nvSpPr>
            <p:spPr bwMode="auto">
              <a:xfrm>
                <a:off x="575" y="3289"/>
                <a:ext cx="489"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32" name="Line 334"/>
              <p:cNvSpPr>
                <a:spLocks noChangeShapeType="1"/>
              </p:cNvSpPr>
              <p:nvPr/>
            </p:nvSpPr>
            <p:spPr bwMode="auto">
              <a:xfrm>
                <a:off x="572" y="3448"/>
                <a:ext cx="489"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733" name="Line 335"/>
              <p:cNvSpPr>
                <a:spLocks noChangeShapeType="1"/>
              </p:cNvSpPr>
              <p:nvPr/>
            </p:nvSpPr>
            <p:spPr bwMode="auto">
              <a:xfrm>
                <a:off x="569" y="3607"/>
                <a:ext cx="489"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grpSp>
        <p:nvGrpSpPr>
          <p:cNvPr id="648" name="Group 647"/>
          <p:cNvGrpSpPr/>
          <p:nvPr/>
        </p:nvGrpSpPr>
        <p:grpSpPr>
          <a:xfrm>
            <a:off x="1463153" y="2865932"/>
            <a:ext cx="681616" cy="488352"/>
            <a:chOff x="7458407" y="2414528"/>
            <a:chExt cx="509280" cy="320753"/>
          </a:xfrm>
        </p:grpSpPr>
        <p:pic>
          <p:nvPicPr>
            <p:cNvPr id="650" name="Picture 1018" descr="laptop_keyboar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1" name="Freeform 1019"/>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652" name="Picture 1020" descr="scre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3" name="Freeform 1021"/>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4" name="Freeform 1022"/>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5" name="Freeform 1023"/>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6" name="Freeform 1024"/>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7" name="Freeform 1025"/>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8" name="Freeform 1026"/>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659" name="Group 1027"/>
            <p:cNvGrpSpPr/>
            <p:nvPr/>
          </p:nvGrpSpPr>
          <p:grpSpPr bwMode="auto">
            <a:xfrm>
              <a:off x="7594735" y="2642220"/>
              <a:ext cx="98740" cy="36846"/>
              <a:chOff x="1740" y="2642"/>
              <a:chExt cx="752" cy="327"/>
            </a:xfrm>
          </p:grpSpPr>
          <p:sp>
            <p:nvSpPr>
              <p:cNvPr id="666" name="Freeform 1028"/>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7" name="Freeform 1029"/>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8" name="Freeform 1030"/>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9" name="Freeform 1031"/>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0" name="Freeform 1032"/>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1" name="Freeform 1033"/>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60" name="Freeform 1034"/>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1" name="Freeform 1035"/>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2" name="Freeform 1036"/>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3" name="Freeform 1037"/>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4" name="Freeform 1038"/>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5" name="Freeform 1039"/>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325" name="Group 44"/>
          <p:cNvGrpSpPr/>
          <p:nvPr/>
        </p:nvGrpSpPr>
        <p:grpSpPr bwMode="auto">
          <a:xfrm>
            <a:off x="408385" y="2038350"/>
            <a:ext cx="432196" cy="250031"/>
            <a:chOff x="328" y="678"/>
            <a:chExt cx="363" cy="210"/>
          </a:xfrm>
        </p:grpSpPr>
        <p:grpSp>
          <p:nvGrpSpPr>
            <p:cNvPr id="1326" name="Group 45"/>
            <p:cNvGrpSpPr/>
            <p:nvPr/>
          </p:nvGrpSpPr>
          <p:grpSpPr bwMode="auto">
            <a:xfrm>
              <a:off x="328" y="693"/>
              <a:ext cx="363" cy="173"/>
              <a:chOff x="844" y="3337"/>
              <a:chExt cx="363" cy="173"/>
            </a:xfrm>
          </p:grpSpPr>
          <p:sp>
            <p:nvSpPr>
              <p:cNvPr id="1328" name="Rectangle 46"/>
              <p:cNvSpPr>
                <a:spLocks noChangeArrowheads="1"/>
              </p:cNvSpPr>
              <p:nvPr/>
            </p:nvSpPr>
            <p:spPr bwMode="auto">
              <a:xfrm>
                <a:off x="889" y="3370"/>
                <a:ext cx="245" cy="86"/>
              </a:xfrm>
              <a:prstGeom prst="rect">
                <a:avLst/>
              </a:prstGeom>
              <a:solidFill>
                <a:srgbClr val="FF0000"/>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329" name="Text Box 47"/>
              <p:cNvSpPr txBox="1">
                <a:spLocks noChangeArrowheads="1"/>
              </p:cNvSpPr>
              <p:nvPr/>
            </p:nvSpPr>
            <p:spPr bwMode="auto">
              <a:xfrm>
                <a:off x="844" y="3337"/>
                <a:ext cx="363"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rPr>
                  <a:t>HTTP</a:t>
                </a:r>
                <a:endPar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endParaRPr>
              </a:p>
            </p:txBody>
          </p:sp>
        </p:grpSp>
        <p:sp>
          <p:nvSpPr>
            <p:cNvPr id="1327" name="AutoShape 48"/>
            <p:cNvSpPr>
              <a:spLocks noChangeArrowheads="1"/>
            </p:cNvSpPr>
            <p:nvPr/>
          </p:nvSpPr>
          <p:spPr bwMode="auto">
            <a:xfrm>
              <a:off x="396" y="678"/>
              <a:ext cx="240" cy="210"/>
            </a:xfrm>
            <a:prstGeom prst="downArrow">
              <a:avLst>
                <a:gd name="adj1" fmla="val 49167"/>
                <a:gd name="adj2" fmla="val 24292"/>
              </a:avLst>
            </a:prstGeom>
            <a:gradFill rotWithShape="1">
              <a:gsLst>
                <a:gs pos="0">
                  <a:srgbClr val="FF0000">
                    <a:alpha val="25000"/>
                  </a:srgbClr>
                </a:gs>
                <a:gs pos="100000">
                  <a:srgbClr val="FF0000">
                    <a:alpha val="25000"/>
                  </a:srgbClr>
                </a:gs>
              </a:gsLst>
              <a:lin ang="540000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1330" name="Rectangle 49"/>
          <p:cNvSpPr>
            <a:spLocks noChangeArrowheads="1"/>
          </p:cNvSpPr>
          <p:nvPr/>
        </p:nvSpPr>
        <p:spPr bwMode="auto">
          <a:xfrm>
            <a:off x="5467350" y="2043113"/>
            <a:ext cx="3287316" cy="713185"/>
          </a:xfrm>
          <a:prstGeom prst="rect">
            <a:avLst/>
          </a:prstGeom>
          <a:noFill/>
          <a:ln>
            <a:noFill/>
          </a:ln>
          <a:effectLst/>
        </p:spPr>
        <p:txBody>
          <a:bodyPr/>
          <a:lstStyle/>
          <a:p>
            <a:pPr marL="342900" indent="-342900" eaLnBrk="0" fontAlgn="base" hangingPunct="0">
              <a:lnSpc>
                <a:spcPct val="90000"/>
              </a:lnSpc>
              <a:spcBef>
                <a:spcPct val="20000"/>
              </a:spcBef>
              <a:spcAft>
                <a:spcPct val="0"/>
              </a:spcAft>
              <a:buClr>
                <a:srgbClr val="000099"/>
              </a:buClr>
              <a:buSzPct val="100000"/>
              <a:buFont typeface="Wingdings" panose="05000000000000000000" pitchFamily="2" charset="2"/>
              <a:buChar char="§"/>
              <a:defRPr/>
            </a:pPr>
            <a:r>
              <a:rPr lang="en-US" sz="2100" dirty="0">
                <a:solidFill>
                  <a:srgbClr val="C00000"/>
                </a:solidFill>
                <a:ea typeface="MS PGothic" panose="020B0600070205080204" pitchFamily="34" charset="-128"/>
              </a:rPr>
              <a:t>HTTP request </a:t>
            </a:r>
            <a:r>
              <a:rPr lang="en-US" sz="2100" dirty="0">
                <a:solidFill>
                  <a:srgbClr val="000000"/>
                </a:solidFill>
                <a:ea typeface="MS PGothic" panose="020B0600070205080204" pitchFamily="34" charset="-128"/>
              </a:rPr>
              <a:t>sent into TCP socket</a:t>
            </a:r>
            <a:endParaRPr lang="en-US" sz="2100" dirty="0">
              <a:solidFill>
                <a:srgbClr val="000000"/>
              </a:solidFill>
              <a:ea typeface="MS PGothic" panose="020B0600070205080204" pitchFamily="34" charset="-128"/>
            </a:endParaRPr>
          </a:p>
        </p:txBody>
      </p:sp>
      <p:sp>
        <p:nvSpPr>
          <p:cNvPr id="1331" name="Rectangle 50"/>
          <p:cNvSpPr>
            <a:spLocks noChangeArrowheads="1"/>
          </p:cNvSpPr>
          <p:nvPr/>
        </p:nvSpPr>
        <p:spPr bwMode="auto">
          <a:xfrm>
            <a:off x="5448743" y="2752725"/>
            <a:ext cx="3419033" cy="739379"/>
          </a:xfrm>
          <a:prstGeom prst="rect">
            <a:avLst/>
          </a:prstGeom>
          <a:noFill/>
          <a:ln>
            <a:noFill/>
          </a:ln>
          <a:effectLst/>
        </p:spPr>
        <p:txBody>
          <a:bodyPr/>
          <a:lstStyle/>
          <a:p>
            <a:pPr marL="342900" indent="-342900" eaLnBrk="0" fontAlgn="base" hangingPunct="0">
              <a:lnSpc>
                <a:spcPct val="90000"/>
              </a:lnSpc>
              <a:spcBef>
                <a:spcPct val="20000"/>
              </a:spcBef>
              <a:spcAft>
                <a:spcPct val="0"/>
              </a:spcAft>
              <a:buClr>
                <a:srgbClr val="000099"/>
              </a:buClr>
              <a:buSzPct val="100000"/>
              <a:buFont typeface="Wingdings" panose="05000000000000000000" pitchFamily="2" charset="2"/>
              <a:buChar char="§"/>
              <a:defRPr/>
            </a:pPr>
            <a:r>
              <a:rPr lang="en-US" sz="2100" dirty="0">
                <a:solidFill>
                  <a:srgbClr val="000000"/>
                </a:solidFill>
                <a:ea typeface="MS PGothic" panose="020B0600070205080204" pitchFamily="34" charset="-128"/>
              </a:rPr>
              <a:t>IP datagram containing HTTP request routed to www.google.com</a:t>
            </a:r>
            <a:endParaRPr lang="en-US" sz="2100" dirty="0">
              <a:solidFill>
                <a:srgbClr val="000000"/>
              </a:solidFill>
              <a:ea typeface="MS PGothic" panose="020B0600070205080204" pitchFamily="34" charset="-128"/>
            </a:endParaRPr>
          </a:p>
        </p:txBody>
      </p:sp>
      <p:sp>
        <p:nvSpPr>
          <p:cNvPr id="1332" name="Rectangle 51"/>
          <p:cNvSpPr>
            <a:spLocks noChangeArrowheads="1"/>
          </p:cNvSpPr>
          <p:nvPr/>
        </p:nvSpPr>
        <p:spPr bwMode="auto">
          <a:xfrm>
            <a:off x="5451836" y="4733925"/>
            <a:ext cx="3273065" cy="402431"/>
          </a:xfrm>
          <a:prstGeom prst="rect">
            <a:avLst/>
          </a:prstGeom>
          <a:noFill/>
          <a:ln>
            <a:noFill/>
          </a:ln>
          <a:effectLst/>
        </p:spPr>
        <p:txBody>
          <a:bodyPr/>
          <a:lstStyle/>
          <a:p>
            <a:pPr marL="342900" indent="-342900" eaLnBrk="0" fontAlgn="base" hangingPunct="0">
              <a:lnSpc>
                <a:spcPct val="90000"/>
              </a:lnSpc>
              <a:spcBef>
                <a:spcPct val="20000"/>
              </a:spcBef>
              <a:spcAft>
                <a:spcPct val="0"/>
              </a:spcAft>
              <a:buClr>
                <a:srgbClr val="000099"/>
              </a:buClr>
              <a:buSzPct val="100000"/>
              <a:buFont typeface="Wingdings" panose="05000000000000000000" pitchFamily="2" charset="2"/>
              <a:buChar char="§"/>
              <a:defRPr/>
            </a:pPr>
            <a:r>
              <a:rPr lang="en-US" sz="2100" dirty="0">
                <a:solidFill>
                  <a:srgbClr val="000000"/>
                </a:solidFill>
                <a:ea typeface="MS PGothic" panose="020B0600070205080204" pitchFamily="34" charset="-128"/>
              </a:rPr>
              <a:t>IP datagram containing HTTP reply routed back to client</a:t>
            </a:r>
            <a:endParaRPr lang="en-US" sz="2100" dirty="0">
              <a:solidFill>
                <a:srgbClr val="000000"/>
              </a:solidFill>
              <a:ea typeface="MS PGothic" panose="020B0600070205080204" pitchFamily="34" charset="-128"/>
            </a:endParaRPr>
          </a:p>
        </p:txBody>
      </p:sp>
      <p:sp>
        <p:nvSpPr>
          <p:cNvPr id="1335" name="Rectangle 229"/>
          <p:cNvSpPr>
            <a:spLocks noChangeArrowheads="1"/>
          </p:cNvSpPr>
          <p:nvPr/>
        </p:nvSpPr>
        <p:spPr bwMode="auto">
          <a:xfrm>
            <a:off x="5453505" y="3751660"/>
            <a:ext cx="3617867" cy="739378"/>
          </a:xfrm>
          <a:prstGeom prst="rect">
            <a:avLst/>
          </a:prstGeom>
          <a:noFill/>
          <a:ln>
            <a:noFill/>
          </a:ln>
          <a:effectLst/>
        </p:spPr>
        <p:txBody>
          <a:bodyPr/>
          <a:lstStyle/>
          <a:p>
            <a:pPr marL="342900" indent="-342900" eaLnBrk="0" fontAlgn="base" hangingPunct="0">
              <a:lnSpc>
                <a:spcPct val="90000"/>
              </a:lnSpc>
              <a:spcBef>
                <a:spcPct val="20000"/>
              </a:spcBef>
              <a:spcAft>
                <a:spcPct val="0"/>
              </a:spcAft>
              <a:buClr>
                <a:srgbClr val="000099"/>
              </a:buClr>
              <a:buSzPct val="100000"/>
              <a:buFont typeface="Wingdings" panose="05000000000000000000" pitchFamily="2" charset="2"/>
              <a:buChar char="§"/>
              <a:defRPr/>
            </a:pPr>
            <a:r>
              <a:rPr lang="en-US" sz="2100" dirty="0">
                <a:solidFill>
                  <a:srgbClr val="000000"/>
                </a:solidFill>
                <a:ea typeface="MS PGothic" panose="020B0600070205080204" pitchFamily="34" charset="-128"/>
              </a:rPr>
              <a:t>web server responds with </a:t>
            </a:r>
            <a:r>
              <a:rPr lang="en-US" sz="2100" dirty="0">
                <a:solidFill>
                  <a:srgbClr val="C00000"/>
                </a:solidFill>
                <a:ea typeface="MS PGothic" panose="020B0600070205080204" pitchFamily="34" charset="-128"/>
              </a:rPr>
              <a:t>HTTP reply </a:t>
            </a:r>
            <a:r>
              <a:rPr lang="en-US" sz="2100" dirty="0">
                <a:solidFill>
                  <a:srgbClr val="000000"/>
                </a:solidFill>
                <a:ea typeface="MS PGothic" panose="020B0600070205080204" pitchFamily="34" charset="-128"/>
              </a:rPr>
              <a:t>(containing web page)</a:t>
            </a:r>
            <a:endParaRPr lang="en-US" sz="2100" dirty="0">
              <a:solidFill>
                <a:srgbClr val="000000"/>
              </a:solidFill>
              <a:ea typeface="MS PGothic" panose="020B0600070205080204" pitchFamily="34" charset="-128"/>
            </a:endParaRPr>
          </a:p>
        </p:txBody>
      </p:sp>
      <p:grpSp>
        <p:nvGrpSpPr>
          <p:cNvPr id="1336" name="Group 357"/>
          <p:cNvGrpSpPr/>
          <p:nvPr/>
        </p:nvGrpSpPr>
        <p:grpSpPr bwMode="auto">
          <a:xfrm>
            <a:off x="142875" y="2270522"/>
            <a:ext cx="810816" cy="794147"/>
            <a:chOff x="56" y="859"/>
            <a:chExt cx="681" cy="667"/>
          </a:xfrm>
        </p:grpSpPr>
        <p:grpSp>
          <p:nvGrpSpPr>
            <p:cNvPr id="1337" name="Group 230"/>
            <p:cNvGrpSpPr/>
            <p:nvPr/>
          </p:nvGrpSpPr>
          <p:grpSpPr bwMode="auto">
            <a:xfrm>
              <a:off x="290" y="874"/>
              <a:ext cx="417" cy="173"/>
              <a:chOff x="740" y="3209"/>
              <a:chExt cx="417" cy="173"/>
            </a:xfrm>
          </p:grpSpPr>
          <p:grpSp>
            <p:nvGrpSpPr>
              <p:cNvPr id="1363" name="Group 231"/>
              <p:cNvGrpSpPr/>
              <p:nvPr/>
            </p:nvGrpSpPr>
            <p:grpSpPr bwMode="auto">
              <a:xfrm>
                <a:off x="794" y="3209"/>
                <a:ext cx="363" cy="173"/>
                <a:chOff x="844" y="3337"/>
                <a:chExt cx="363" cy="173"/>
              </a:xfrm>
            </p:grpSpPr>
            <p:sp>
              <p:nvSpPr>
                <p:cNvPr id="1366" name="Rectangle 232"/>
                <p:cNvSpPr>
                  <a:spLocks noChangeArrowheads="1"/>
                </p:cNvSpPr>
                <p:nvPr/>
              </p:nvSpPr>
              <p:spPr bwMode="auto">
                <a:xfrm>
                  <a:off x="889" y="3370"/>
                  <a:ext cx="245" cy="86"/>
                </a:xfrm>
                <a:prstGeom prst="rect">
                  <a:avLst/>
                </a:prstGeom>
                <a:solidFill>
                  <a:srgbClr val="FF0000"/>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367" name="Text Box 233"/>
                <p:cNvSpPr txBox="1">
                  <a:spLocks noChangeArrowheads="1"/>
                </p:cNvSpPr>
                <p:nvPr/>
              </p:nvSpPr>
              <p:spPr bwMode="auto">
                <a:xfrm>
                  <a:off x="844" y="3337"/>
                  <a:ext cx="363"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rPr>
                    <a:t>HTTP</a:t>
                  </a:r>
                  <a:endPar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endParaRPr>
                </a:p>
              </p:txBody>
            </p:sp>
          </p:grpSp>
          <p:sp>
            <p:nvSpPr>
              <p:cNvPr id="1364" name="Rectangle 234"/>
              <p:cNvSpPr>
                <a:spLocks noChangeArrowheads="1"/>
              </p:cNvSpPr>
              <p:nvPr/>
            </p:nvSpPr>
            <p:spPr bwMode="auto">
              <a:xfrm>
                <a:off x="750" y="3244"/>
                <a:ext cx="88" cy="82"/>
              </a:xfrm>
              <a:prstGeom prst="rect">
                <a:avLst/>
              </a:prstGeom>
              <a:solidFill>
                <a:srgbClr val="00CC99"/>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365" name="Rectangle 235"/>
              <p:cNvSpPr>
                <a:spLocks noChangeArrowheads="1"/>
              </p:cNvSpPr>
              <p:nvPr/>
            </p:nvSpPr>
            <p:spPr bwMode="auto">
              <a:xfrm>
                <a:off x="740" y="3238"/>
                <a:ext cx="354" cy="94"/>
              </a:xfrm>
              <a:prstGeom prst="rect">
                <a:avLst/>
              </a:prstGeom>
              <a:noFill/>
              <a:ln w="9525">
                <a:solidFill>
                  <a:srgbClr val="00CC99"/>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1338" name="Group 236"/>
            <p:cNvGrpSpPr/>
            <p:nvPr/>
          </p:nvGrpSpPr>
          <p:grpSpPr bwMode="auto">
            <a:xfrm>
              <a:off x="290" y="1022"/>
              <a:ext cx="417" cy="173"/>
              <a:chOff x="836" y="3305"/>
              <a:chExt cx="417" cy="173"/>
            </a:xfrm>
          </p:grpSpPr>
          <p:grpSp>
            <p:nvGrpSpPr>
              <p:cNvPr id="1357" name="Group 237"/>
              <p:cNvGrpSpPr/>
              <p:nvPr/>
            </p:nvGrpSpPr>
            <p:grpSpPr bwMode="auto">
              <a:xfrm>
                <a:off x="890" y="3305"/>
                <a:ext cx="363" cy="173"/>
                <a:chOff x="844" y="3337"/>
                <a:chExt cx="363" cy="173"/>
              </a:xfrm>
            </p:grpSpPr>
            <p:sp>
              <p:nvSpPr>
                <p:cNvPr id="1361" name="Rectangle 238"/>
                <p:cNvSpPr>
                  <a:spLocks noChangeArrowheads="1"/>
                </p:cNvSpPr>
                <p:nvPr/>
              </p:nvSpPr>
              <p:spPr bwMode="auto">
                <a:xfrm>
                  <a:off x="889" y="3370"/>
                  <a:ext cx="245" cy="86"/>
                </a:xfrm>
                <a:prstGeom prst="rect">
                  <a:avLst/>
                </a:prstGeom>
                <a:solidFill>
                  <a:srgbClr val="FF0000"/>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362" name="Text Box 239"/>
                <p:cNvSpPr txBox="1">
                  <a:spLocks noChangeArrowheads="1"/>
                </p:cNvSpPr>
                <p:nvPr/>
              </p:nvSpPr>
              <p:spPr bwMode="auto">
                <a:xfrm>
                  <a:off x="844" y="3337"/>
                  <a:ext cx="363"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rPr>
                    <a:t>HTTP</a:t>
                  </a:r>
                  <a:endPar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endParaRPr>
                </a:p>
              </p:txBody>
            </p:sp>
          </p:grpSp>
          <p:grpSp>
            <p:nvGrpSpPr>
              <p:cNvPr id="1358" name="Group 240"/>
              <p:cNvGrpSpPr/>
              <p:nvPr/>
            </p:nvGrpSpPr>
            <p:grpSpPr bwMode="auto">
              <a:xfrm>
                <a:off x="836" y="3334"/>
                <a:ext cx="354" cy="94"/>
                <a:chOff x="836" y="3334"/>
                <a:chExt cx="354" cy="94"/>
              </a:xfrm>
            </p:grpSpPr>
            <p:sp>
              <p:nvSpPr>
                <p:cNvPr id="1359" name="Rectangle 241"/>
                <p:cNvSpPr>
                  <a:spLocks noChangeArrowheads="1"/>
                </p:cNvSpPr>
                <p:nvPr/>
              </p:nvSpPr>
              <p:spPr bwMode="auto">
                <a:xfrm>
                  <a:off x="846" y="3340"/>
                  <a:ext cx="88" cy="82"/>
                </a:xfrm>
                <a:prstGeom prst="rect">
                  <a:avLst/>
                </a:prstGeom>
                <a:solidFill>
                  <a:srgbClr val="00CC99"/>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360" name="Rectangle 242"/>
                <p:cNvSpPr>
                  <a:spLocks noChangeArrowheads="1"/>
                </p:cNvSpPr>
                <p:nvPr/>
              </p:nvSpPr>
              <p:spPr bwMode="auto">
                <a:xfrm>
                  <a:off x="836" y="3334"/>
                  <a:ext cx="354" cy="94"/>
                </a:xfrm>
                <a:prstGeom prst="rect">
                  <a:avLst/>
                </a:prstGeom>
                <a:noFill/>
                <a:ln w="9525">
                  <a:solidFill>
                    <a:srgbClr val="00CC99"/>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grpSp>
          <p:nvGrpSpPr>
            <p:cNvPr id="1339" name="Group 243"/>
            <p:cNvGrpSpPr/>
            <p:nvPr/>
          </p:nvGrpSpPr>
          <p:grpSpPr bwMode="auto">
            <a:xfrm>
              <a:off x="177" y="1042"/>
              <a:ext cx="480" cy="112"/>
              <a:chOff x="627" y="3377"/>
              <a:chExt cx="480" cy="112"/>
            </a:xfrm>
          </p:grpSpPr>
          <p:sp>
            <p:nvSpPr>
              <p:cNvPr id="1355" name="Rectangle 244"/>
              <p:cNvSpPr>
                <a:spLocks noChangeArrowheads="1"/>
              </p:cNvSpPr>
              <p:nvPr/>
            </p:nvSpPr>
            <p:spPr bwMode="auto">
              <a:xfrm>
                <a:off x="636" y="3388"/>
                <a:ext cx="96" cy="93"/>
              </a:xfrm>
              <a:prstGeom prst="rect">
                <a:avLst/>
              </a:prstGeom>
              <a:solidFill>
                <a:srgbClr val="3333CC"/>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356" name="Rectangle 245"/>
              <p:cNvSpPr>
                <a:spLocks noChangeArrowheads="1"/>
              </p:cNvSpPr>
              <p:nvPr/>
            </p:nvSpPr>
            <p:spPr bwMode="auto">
              <a:xfrm>
                <a:off x="627" y="3377"/>
                <a:ext cx="480" cy="112"/>
              </a:xfrm>
              <a:prstGeom prst="rect">
                <a:avLst/>
              </a:prstGeom>
              <a:noFill/>
              <a:ln w="9525">
                <a:solidFill>
                  <a:srgbClr val="3333CC"/>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1340" name="Group 246"/>
            <p:cNvGrpSpPr/>
            <p:nvPr/>
          </p:nvGrpSpPr>
          <p:grpSpPr bwMode="auto">
            <a:xfrm>
              <a:off x="56" y="1189"/>
              <a:ext cx="681" cy="173"/>
              <a:chOff x="504" y="3523"/>
              <a:chExt cx="681" cy="173"/>
            </a:xfrm>
          </p:grpSpPr>
          <p:grpSp>
            <p:nvGrpSpPr>
              <p:cNvPr id="1342" name="Group 247"/>
              <p:cNvGrpSpPr/>
              <p:nvPr/>
            </p:nvGrpSpPr>
            <p:grpSpPr bwMode="auto">
              <a:xfrm>
                <a:off x="623" y="3523"/>
                <a:ext cx="530" cy="173"/>
                <a:chOff x="723" y="3453"/>
                <a:chExt cx="530" cy="173"/>
              </a:xfrm>
            </p:grpSpPr>
            <p:grpSp>
              <p:nvGrpSpPr>
                <p:cNvPr id="1346" name="Group 248"/>
                <p:cNvGrpSpPr/>
                <p:nvPr/>
              </p:nvGrpSpPr>
              <p:grpSpPr bwMode="auto">
                <a:xfrm>
                  <a:off x="836" y="3453"/>
                  <a:ext cx="417" cy="173"/>
                  <a:chOff x="836" y="3305"/>
                  <a:chExt cx="417" cy="173"/>
                </a:xfrm>
              </p:grpSpPr>
              <p:grpSp>
                <p:nvGrpSpPr>
                  <p:cNvPr id="1349" name="Group 249"/>
                  <p:cNvGrpSpPr/>
                  <p:nvPr/>
                </p:nvGrpSpPr>
                <p:grpSpPr bwMode="auto">
                  <a:xfrm>
                    <a:off x="890" y="3305"/>
                    <a:ext cx="363" cy="173"/>
                    <a:chOff x="844" y="3337"/>
                    <a:chExt cx="363" cy="173"/>
                  </a:xfrm>
                </p:grpSpPr>
                <p:sp>
                  <p:nvSpPr>
                    <p:cNvPr id="1353" name="Rectangle 250"/>
                    <p:cNvSpPr>
                      <a:spLocks noChangeArrowheads="1"/>
                    </p:cNvSpPr>
                    <p:nvPr/>
                  </p:nvSpPr>
                  <p:spPr bwMode="auto">
                    <a:xfrm>
                      <a:off x="889" y="3370"/>
                      <a:ext cx="245" cy="86"/>
                    </a:xfrm>
                    <a:prstGeom prst="rect">
                      <a:avLst/>
                    </a:prstGeom>
                    <a:solidFill>
                      <a:srgbClr val="FF0000"/>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354" name="Text Box 251"/>
                    <p:cNvSpPr txBox="1">
                      <a:spLocks noChangeArrowheads="1"/>
                    </p:cNvSpPr>
                    <p:nvPr/>
                  </p:nvSpPr>
                  <p:spPr bwMode="auto">
                    <a:xfrm>
                      <a:off x="844" y="3337"/>
                      <a:ext cx="363"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rPr>
                        <a:t>HTTP</a:t>
                      </a:r>
                      <a:endPar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endParaRPr>
                    </a:p>
                  </p:txBody>
                </p:sp>
              </p:grpSp>
              <p:grpSp>
                <p:nvGrpSpPr>
                  <p:cNvPr id="1350" name="Group 252"/>
                  <p:cNvGrpSpPr/>
                  <p:nvPr/>
                </p:nvGrpSpPr>
                <p:grpSpPr bwMode="auto">
                  <a:xfrm>
                    <a:off x="836" y="3334"/>
                    <a:ext cx="354" cy="94"/>
                    <a:chOff x="836" y="3334"/>
                    <a:chExt cx="354" cy="94"/>
                  </a:xfrm>
                </p:grpSpPr>
                <p:sp>
                  <p:nvSpPr>
                    <p:cNvPr id="1351" name="Rectangle 253"/>
                    <p:cNvSpPr>
                      <a:spLocks noChangeArrowheads="1"/>
                    </p:cNvSpPr>
                    <p:nvPr/>
                  </p:nvSpPr>
                  <p:spPr bwMode="auto">
                    <a:xfrm>
                      <a:off x="846" y="3340"/>
                      <a:ext cx="88" cy="82"/>
                    </a:xfrm>
                    <a:prstGeom prst="rect">
                      <a:avLst/>
                    </a:prstGeom>
                    <a:solidFill>
                      <a:srgbClr val="00CC99"/>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352" name="Rectangle 254"/>
                    <p:cNvSpPr>
                      <a:spLocks noChangeArrowheads="1"/>
                    </p:cNvSpPr>
                    <p:nvPr/>
                  </p:nvSpPr>
                  <p:spPr bwMode="auto">
                    <a:xfrm>
                      <a:off x="836" y="3334"/>
                      <a:ext cx="354" cy="94"/>
                    </a:xfrm>
                    <a:prstGeom prst="rect">
                      <a:avLst/>
                    </a:prstGeom>
                    <a:noFill/>
                    <a:ln w="9525">
                      <a:solidFill>
                        <a:srgbClr val="00CC99"/>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sp>
              <p:nvSpPr>
                <p:cNvPr id="1347" name="Rectangle 255"/>
                <p:cNvSpPr>
                  <a:spLocks noChangeArrowheads="1"/>
                </p:cNvSpPr>
                <p:nvPr/>
              </p:nvSpPr>
              <p:spPr bwMode="auto">
                <a:xfrm>
                  <a:off x="732" y="3484"/>
                  <a:ext cx="96" cy="93"/>
                </a:xfrm>
                <a:prstGeom prst="rect">
                  <a:avLst/>
                </a:prstGeom>
                <a:solidFill>
                  <a:srgbClr val="3333CC"/>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348" name="Rectangle 256"/>
                <p:cNvSpPr>
                  <a:spLocks noChangeArrowheads="1"/>
                </p:cNvSpPr>
                <p:nvPr/>
              </p:nvSpPr>
              <p:spPr bwMode="auto">
                <a:xfrm>
                  <a:off x="723" y="3473"/>
                  <a:ext cx="480" cy="112"/>
                </a:xfrm>
                <a:prstGeom prst="rect">
                  <a:avLst/>
                </a:prstGeom>
                <a:noFill/>
                <a:ln w="9525">
                  <a:solidFill>
                    <a:srgbClr val="3333CC"/>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1343" name="Rectangle 257"/>
              <p:cNvSpPr>
                <a:spLocks noChangeArrowheads="1"/>
              </p:cNvSpPr>
              <p:nvPr/>
            </p:nvSpPr>
            <p:spPr bwMode="auto">
              <a:xfrm>
                <a:off x="517" y="3545"/>
                <a:ext cx="94" cy="108"/>
              </a:xfrm>
              <a:prstGeom prst="rect">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344" name="Rectangle 258"/>
              <p:cNvSpPr>
                <a:spLocks noChangeArrowheads="1"/>
              </p:cNvSpPr>
              <p:nvPr/>
            </p:nvSpPr>
            <p:spPr bwMode="auto">
              <a:xfrm>
                <a:off x="1115" y="3544"/>
                <a:ext cx="60" cy="108"/>
              </a:xfrm>
              <a:prstGeom prst="rect">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345" name="Rectangle 259"/>
              <p:cNvSpPr>
                <a:spLocks noChangeArrowheads="1"/>
              </p:cNvSpPr>
              <p:nvPr/>
            </p:nvSpPr>
            <p:spPr bwMode="auto">
              <a:xfrm>
                <a:off x="504" y="3529"/>
                <a:ext cx="681" cy="138"/>
              </a:xfrm>
              <a:prstGeom prst="rect">
                <a:avLst/>
              </a:prstGeom>
              <a:no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1341" name="AutoShape 356"/>
            <p:cNvSpPr>
              <a:spLocks noChangeArrowheads="1"/>
            </p:cNvSpPr>
            <p:nvPr/>
          </p:nvSpPr>
          <p:spPr bwMode="auto">
            <a:xfrm>
              <a:off x="341" y="859"/>
              <a:ext cx="240" cy="667"/>
            </a:xfrm>
            <a:prstGeom prst="downArrow">
              <a:avLst>
                <a:gd name="adj1" fmla="val 49167"/>
                <a:gd name="adj2" fmla="val 67511"/>
              </a:avLst>
            </a:prstGeom>
            <a:gradFill rotWithShape="1">
              <a:gsLst>
                <a:gs pos="0">
                  <a:srgbClr val="FF0000">
                    <a:alpha val="25000"/>
                  </a:srgbClr>
                </a:gs>
                <a:gs pos="100000">
                  <a:srgbClr val="FF0000">
                    <a:alpha val="25000"/>
                  </a:srgbClr>
                </a:gs>
              </a:gsLst>
              <a:lin ang="540000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1368" name="Group 389"/>
          <p:cNvGrpSpPr/>
          <p:nvPr/>
        </p:nvGrpSpPr>
        <p:grpSpPr bwMode="auto">
          <a:xfrm>
            <a:off x="145256" y="2665810"/>
            <a:ext cx="810816" cy="205978"/>
            <a:chOff x="0" y="2762"/>
            <a:chExt cx="681" cy="173"/>
          </a:xfrm>
        </p:grpSpPr>
        <p:sp>
          <p:nvSpPr>
            <p:cNvPr id="1369" name="Rectangle 388"/>
            <p:cNvSpPr>
              <a:spLocks noChangeArrowheads="1"/>
            </p:cNvSpPr>
            <p:nvPr/>
          </p:nvSpPr>
          <p:spPr bwMode="auto">
            <a:xfrm>
              <a:off x="0" y="2768"/>
              <a:ext cx="681" cy="138"/>
            </a:xfrm>
            <a:prstGeom prst="rect">
              <a:avLst/>
            </a:prstGeom>
            <a:solidFill>
              <a:srgbClr val="FFFFFF"/>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1370" name="Group 376"/>
            <p:cNvGrpSpPr/>
            <p:nvPr/>
          </p:nvGrpSpPr>
          <p:grpSpPr bwMode="auto">
            <a:xfrm>
              <a:off x="119" y="2762"/>
              <a:ext cx="530" cy="173"/>
              <a:chOff x="723" y="3453"/>
              <a:chExt cx="530" cy="173"/>
            </a:xfrm>
          </p:grpSpPr>
          <p:grpSp>
            <p:nvGrpSpPr>
              <p:cNvPr id="1373" name="Group 377"/>
              <p:cNvGrpSpPr/>
              <p:nvPr/>
            </p:nvGrpSpPr>
            <p:grpSpPr bwMode="auto">
              <a:xfrm>
                <a:off x="836" y="3453"/>
                <a:ext cx="417" cy="173"/>
                <a:chOff x="836" y="3305"/>
                <a:chExt cx="417" cy="173"/>
              </a:xfrm>
            </p:grpSpPr>
            <p:grpSp>
              <p:nvGrpSpPr>
                <p:cNvPr id="1376" name="Group 378"/>
                <p:cNvGrpSpPr/>
                <p:nvPr/>
              </p:nvGrpSpPr>
              <p:grpSpPr bwMode="auto">
                <a:xfrm>
                  <a:off x="890" y="3305"/>
                  <a:ext cx="363" cy="173"/>
                  <a:chOff x="844" y="3337"/>
                  <a:chExt cx="363" cy="173"/>
                </a:xfrm>
              </p:grpSpPr>
              <p:sp>
                <p:nvSpPr>
                  <p:cNvPr id="1380" name="Rectangle 379"/>
                  <p:cNvSpPr>
                    <a:spLocks noChangeArrowheads="1"/>
                  </p:cNvSpPr>
                  <p:nvPr/>
                </p:nvSpPr>
                <p:spPr bwMode="auto">
                  <a:xfrm>
                    <a:off x="889" y="3370"/>
                    <a:ext cx="245" cy="86"/>
                  </a:xfrm>
                  <a:prstGeom prst="rect">
                    <a:avLst/>
                  </a:prstGeom>
                  <a:solidFill>
                    <a:srgbClr val="FF0000"/>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381" name="Text Box 380"/>
                  <p:cNvSpPr txBox="1">
                    <a:spLocks noChangeArrowheads="1"/>
                  </p:cNvSpPr>
                  <p:nvPr/>
                </p:nvSpPr>
                <p:spPr bwMode="auto">
                  <a:xfrm>
                    <a:off x="844" y="3337"/>
                    <a:ext cx="363"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rPr>
                      <a:t>HTTP</a:t>
                    </a:r>
                    <a:endPar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endParaRPr>
                  </a:p>
                </p:txBody>
              </p:sp>
            </p:grpSp>
            <p:grpSp>
              <p:nvGrpSpPr>
                <p:cNvPr id="1377" name="Group 381"/>
                <p:cNvGrpSpPr/>
                <p:nvPr/>
              </p:nvGrpSpPr>
              <p:grpSpPr bwMode="auto">
                <a:xfrm>
                  <a:off x="836" y="3334"/>
                  <a:ext cx="354" cy="94"/>
                  <a:chOff x="836" y="3334"/>
                  <a:chExt cx="354" cy="94"/>
                </a:xfrm>
              </p:grpSpPr>
              <p:sp>
                <p:nvSpPr>
                  <p:cNvPr id="1378" name="Rectangle 382"/>
                  <p:cNvSpPr>
                    <a:spLocks noChangeArrowheads="1"/>
                  </p:cNvSpPr>
                  <p:nvPr/>
                </p:nvSpPr>
                <p:spPr bwMode="auto">
                  <a:xfrm>
                    <a:off x="846" y="3340"/>
                    <a:ext cx="88" cy="82"/>
                  </a:xfrm>
                  <a:prstGeom prst="rect">
                    <a:avLst/>
                  </a:prstGeom>
                  <a:solidFill>
                    <a:srgbClr val="00CC99"/>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379" name="Rectangle 383"/>
                  <p:cNvSpPr>
                    <a:spLocks noChangeArrowheads="1"/>
                  </p:cNvSpPr>
                  <p:nvPr/>
                </p:nvSpPr>
                <p:spPr bwMode="auto">
                  <a:xfrm>
                    <a:off x="836" y="3334"/>
                    <a:ext cx="354" cy="94"/>
                  </a:xfrm>
                  <a:prstGeom prst="rect">
                    <a:avLst/>
                  </a:prstGeom>
                  <a:noFill/>
                  <a:ln w="9525">
                    <a:solidFill>
                      <a:srgbClr val="00CC99"/>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sp>
            <p:nvSpPr>
              <p:cNvPr id="1374" name="Rectangle 384"/>
              <p:cNvSpPr>
                <a:spLocks noChangeArrowheads="1"/>
              </p:cNvSpPr>
              <p:nvPr/>
            </p:nvSpPr>
            <p:spPr bwMode="auto">
              <a:xfrm>
                <a:off x="732" y="3484"/>
                <a:ext cx="96" cy="93"/>
              </a:xfrm>
              <a:prstGeom prst="rect">
                <a:avLst/>
              </a:prstGeom>
              <a:solidFill>
                <a:srgbClr val="3333CC"/>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375" name="Rectangle 385"/>
              <p:cNvSpPr>
                <a:spLocks noChangeArrowheads="1"/>
              </p:cNvSpPr>
              <p:nvPr/>
            </p:nvSpPr>
            <p:spPr bwMode="auto">
              <a:xfrm>
                <a:off x="723" y="3473"/>
                <a:ext cx="480" cy="112"/>
              </a:xfrm>
              <a:prstGeom prst="rect">
                <a:avLst/>
              </a:prstGeom>
              <a:noFill/>
              <a:ln w="9525">
                <a:solidFill>
                  <a:srgbClr val="3333CC"/>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1371" name="Rectangle 386"/>
            <p:cNvSpPr>
              <a:spLocks noChangeArrowheads="1"/>
            </p:cNvSpPr>
            <p:nvPr/>
          </p:nvSpPr>
          <p:spPr bwMode="auto">
            <a:xfrm>
              <a:off x="13" y="2784"/>
              <a:ext cx="94" cy="108"/>
            </a:xfrm>
            <a:prstGeom prst="rect">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372" name="Rectangle 387"/>
            <p:cNvSpPr>
              <a:spLocks noChangeArrowheads="1"/>
            </p:cNvSpPr>
            <p:nvPr/>
          </p:nvSpPr>
          <p:spPr bwMode="auto">
            <a:xfrm>
              <a:off x="611" y="2783"/>
              <a:ext cx="60" cy="108"/>
            </a:xfrm>
            <a:prstGeom prst="rect">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1382" name="Group 391"/>
          <p:cNvGrpSpPr/>
          <p:nvPr/>
        </p:nvGrpSpPr>
        <p:grpSpPr bwMode="auto">
          <a:xfrm>
            <a:off x="498872" y="4088606"/>
            <a:ext cx="810815" cy="734616"/>
            <a:chOff x="2231" y="3555"/>
            <a:chExt cx="681" cy="617"/>
          </a:xfrm>
        </p:grpSpPr>
        <p:grpSp>
          <p:nvGrpSpPr>
            <p:cNvPr id="1383" name="Group 392"/>
            <p:cNvGrpSpPr/>
            <p:nvPr/>
          </p:nvGrpSpPr>
          <p:grpSpPr bwMode="auto">
            <a:xfrm>
              <a:off x="2231" y="3684"/>
              <a:ext cx="681" cy="488"/>
              <a:chOff x="152" y="970"/>
              <a:chExt cx="681" cy="488"/>
            </a:xfrm>
          </p:grpSpPr>
          <p:grpSp>
            <p:nvGrpSpPr>
              <p:cNvPr id="1387" name="Group 393"/>
              <p:cNvGrpSpPr/>
              <p:nvPr/>
            </p:nvGrpSpPr>
            <p:grpSpPr bwMode="auto">
              <a:xfrm>
                <a:off x="386" y="970"/>
                <a:ext cx="417" cy="173"/>
                <a:chOff x="740" y="3209"/>
                <a:chExt cx="417" cy="173"/>
              </a:xfrm>
            </p:grpSpPr>
            <p:grpSp>
              <p:nvGrpSpPr>
                <p:cNvPr id="1412" name="Group 394"/>
                <p:cNvGrpSpPr/>
                <p:nvPr/>
              </p:nvGrpSpPr>
              <p:grpSpPr bwMode="auto">
                <a:xfrm>
                  <a:off x="794" y="3209"/>
                  <a:ext cx="363" cy="173"/>
                  <a:chOff x="844" y="3337"/>
                  <a:chExt cx="363" cy="173"/>
                </a:xfrm>
              </p:grpSpPr>
              <p:sp>
                <p:nvSpPr>
                  <p:cNvPr id="1415" name="Rectangle 395"/>
                  <p:cNvSpPr>
                    <a:spLocks noChangeArrowheads="1"/>
                  </p:cNvSpPr>
                  <p:nvPr/>
                </p:nvSpPr>
                <p:spPr bwMode="auto">
                  <a:xfrm>
                    <a:off x="889" y="3370"/>
                    <a:ext cx="245" cy="86"/>
                  </a:xfrm>
                  <a:prstGeom prst="rect">
                    <a:avLst/>
                  </a:prstGeom>
                  <a:solidFill>
                    <a:srgbClr val="FF0000"/>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416" name="Text Box 396"/>
                  <p:cNvSpPr txBox="1">
                    <a:spLocks noChangeArrowheads="1"/>
                  </p:cNvSpPr>
                  <p:nvPr/>
                </p:nvSpPr>
                <p:spPr bwMode="auto">
                  <a:xfrm>
                    <a:off x="844" y="3337"/>
                    <a:ext cx="363"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rPr>
                      <a:t>HTTP</a:t>
                    </a:r>
                    <a:endPar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endParaRPr>
                  </a:p>
                </p:txBody>
              </p:sp>
            </p:grpSp>
            <p:sp>
              <p:nvSpPr>
                <p:cNvPr id="1413" name="Rectangle 397"/>
                <p:cNvSpPr>
                  <a:spLocks noChangeArrowheads="1"/>
                </p:cNvSpPr>
                <p:nvPr/>
              </p:nvSpPr>
              <p:spPr bwMode="auto">
                <a:xfrm>
                  <a:off x="750" y="3244"/>
                  <a:ext cx="88" cy="82"/>
                </a:xfrm>
                <a:prstGeom prst="rect">
                  <a:avLst/>
                </a:prstGeom>
                <a:solidFill>
                  <a:srgbClr val="00CC99"/>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414" name="Rectangle 398"/>
                <p:cNvSpPr>
                  <a:spLocks noChangeArrowheads="1"/>
                </p:cNvSpPr>
                <p:nvPr/>
              </p:nvSpPr>
              <p:spPr bwMode="auto">
                <a:xfrm>
                  <a:off x="740" y="3238"/>
                  <a:ext cx="354" cy="94"/>
                </a:xfrm>
                <a:prstGeom prst="rect">
                  <a:avLst/>
                </a:prstGeom>
                <a:noFill/>
                <a:ln w="9525">
                  <a:solidFill>
                    <a:srgbClr val="00CC99"/>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1388" name="Group 399"/>
              <p:cNvGrpSpPr/>
              <p:nvPr/>
            </p:nvGrpSpPr>
            <p:grpSpPr bwMode="auto">
              <a:xfrm>
                <a:off x="386" y="1118"/>
                <a:ext cx="417" cy="173"/>
                <a:chOff x="836" y="3305"/>
                <a:chExt cx="417" cy="173"/>
              </a:xfrm>
            </p:grpSpPr>
            <p:grpSp>
              <p:nvGrpSpPr>
                <p:cNvPr id="1406" name="Group 400"/>
                <p:cNvGrpSpPr/>
                <p:nvPr/>
              </p:nvGrpSpPr>
              <p:grpSpPr bwMode="auto">
                <a:xfrm>
                  <a:off x="890" y="3305"/>
                  <a:ext cx="363" cy="173"/>
                  <a:chOff x="844" y="3337"/>
                  <a:chExt cx="363" cy="173"/>
                </a:xfrm>
              </p:grpSpPr>
              <p:sp>
                <p:nvSpPr>
                  <p:cNvPr id="1410" name="Rectangle 401"/>
                  <p:cNvSpPr>
                    <a:spLocks noChangeArrowheads="1"/>
                  </p:cNvSpPr>
                  <p:nvPr/>
                </p:nvSpPr>
                <p:spPr bwMode="auto">
                  <a:xfrm>
                    <a:off x="889" y="3370"/>
                    <a:ext cx="245" cy="86"/>
                  </a:xfrm>
                  <a:prstGeom prst="rect">
                    <a:avLst/>
                  </a:prstGeom>
                  <a:solidFill>
                    <a:srgbClr val="FF0000"/>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411" name="Text Box 402"/>
                  <p:cNvSpPr txBox="1">
                    <a:spLocks noChangeArrowheads="1"/>
                  </p:cNvSpPr>
                  <p:nvPr/>
                </p:nvSpPr>
                <p:spPr bwMode="auto">
                  <a:xfrm>
                    <a:off x="844" y="3337"/>
                    <a:ext cx="363"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rPr>
                      <a:t>HTTP</a:t>
                    </a:r>
                    <a:endPar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endParaRPr>
                  </a:p>
                </p:txBody>
              </p:sp>
            </p:grpSp>
            <p:grpSp>
              <p:nvGrpSpPr>
                <p:cNvPr id="1407" name="Group 403"/>
                <p:cNvGrpSpPr/>
                <p:nvPr/>
              </p:nvGrpSpPr>
              <p:grpSpPr bwMode="auto">
                <a:xfrm>
                  <a:off x="836" y="3334"/>
                  <a:ext cx="354" cy="94"/>
                  <a:chOff x="836" y="3334"/>
                  <a:chExt cx="354" cy="94"/>
                </a:xfrm>
              </p:grpSpPr>
              <p:sp>
                <p:nvSpPr>
                  <p:cNvPr id="1408" name="Rectangle 404"/>
                  <p:cNvSpPr>
                    <a:spLocks noChangeArrowheads="1"/>
                  </p:cNvSpPr>
                  <p:nvPr/>
                </p:nvSpPr>
                <p:spPr bwMode="auto">
                  <a:xfrm>
                    <a:off x="846" y="3340"/>
                    <a:ext cx="88" cy="82"/>
                  </a:xfrm>
                  <a:prstGeom prst="rect">
                    <a:avLst/>
                  </a:prstGeom>
                  <a:solidFill>
                    <a:srgbClr val="00CC99"/>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409" name="Rectangle 405"/>
                  <p:cNvSpPr>
                    <a:spLocks noChangeArrowheads="1"/>
                  </p:cNvSpPr>
                  <p:nvPr/>
                </p:nvSpPr>
                <p:spPr bwMode="auto">
                  <a:xfrm>
                    <a:off x="836" y="3334"/>
                    <a:ext cx="354" cy="94"/>
                  </a:xfrm>
                  <a:prstGeom prst="rect">
                    <a:avLst/>
                  </a:prstGeom>
                  <a:noFill/>
                  <a:ln w="9525">
                    <a:solidFill>
                      <a:srgbClr val="00CC99"/>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grpSp>
            <p:nvGrpSpPr>
              <p:cNvPr id="1389" name="Group 406"/>
              <p:cNvGrpSpPr/>
              <p:nvPr/>
            </p:nvGrpSpPr>
            <p:grpSpPr bwMode="auto">
              <a:xfrm>
                <a:off x="273" y="1138"/>
                <a:ext cx="480" cy="112"/>
                <a:chOff x="627" y="3377"/>
                <a:chExt cx="480" cy="112"/>
              </a:xfrm>
            </p:grpSpPr>
            <p:sp>
              <p:nvSpPr>
                <p:cNvPr id="1404" name="Rectangle 407"/>
                <p:cNvSpPr>
                  <a:spLocks noChangeArrowheads="1"/>
                </p:cNvSpPr>
                <p:nvPr/>
              </p:nvSpPr>
              <p:spPr bwMode="auto">
                <a:xfrm>
                  <a:off x="636" y="3388"/>
                  <a:ext cx="96" cy="93"/>
                </a:xfrm>
                <a:prstGeom prst="rect">
                  <a:avLst/>
                </a:prstGeom>
                <a:solidFill>
                  <a:srgbClr val="3333CC"/>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405" name="Rectangle 408"/>
                <p:cNvSpPr>
                  <a:spLocks noChangeArrowheads="1"/>
                </p:cNvSpPr>
                <p:nvPr/>
              </p:nvSpPr>
              <p:spPr bwMode="auto">
                <a:xfrm>
                  <a:off x="627" y="3377"/>
                  <a:ext cx="480" cy="112"/>
                </a:xfrm>
                <a:prstGeom prst="rect">
                  <a:avLst/>
                </a:prstGeom>
                <a:noFill/>
                <a:ln w="9525">
                  <a:solidFill>
                    <a:srgbClr val="3333CC"/>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1390" name="Group 409"/>
              <p:cNvGrpSpPr/>
              <p:nvPr/>
            </p:nvGrpSpPr>
            <p:grpSpPr bwMode="auto">
              <a:xfrm>
                <a:off x="152" y="1285"/>
                <a:ext cx="681" cy="173"/>
                <a:chOff x="504" y="3523"/>
                <a:chExt cx="681" cy="173"/>
              </a:xfrm>
            </p:grpSpPr>
            <p:grpSp>
              <p:nvGrpSpPr>
                <p:cNvPr id="1391" name="Group 410"/>
                <p:cNvGrpSpPr/>
                <p:nvPr/>
              </p:nvGrpSpPr>
              <p:grpSpPr bwMode="auto">
                <a:xfrm>
                  <a:off x="623" y="3523"/>
                  <a:ext cx="530" cy="173"/>
                  <a:chOff x="723" y="3453"/>
                  <a:chExt cx="530" cy="173"/>
                </a:xfrm>
              </p:grpSpPr>
              <p:grpSp>
                <p:nvGrpSpPr>
                  <p:cNvPr id="1395" name="Group 411"/>
                  <p:cNvGrpSpPr/>
                  <p:nvPr/>
                </p:nvGrpSpPr>
                <p:grpSpPr bwMode="auto">
                  <a:xfrm>
                    <a:off x="836" y="3453"/>
                    <a:ext cx="417" cy="173"/>
                    <a:chOff x="836" y="3305"/>
                    <a:chExt cx="417" cy="173"/>
                  </a:xfrm>
                </p:grpSpPr>
                <p:grpSp>
                  <p:nvGrpSpPr>
                    <p:cNvPr id="1398" name="Group 412"/>
                    <p:cNvGrpSpPr/>
                    <p:nvPr/>
                  </p:nvGrpSpPr>
                  <p:grpSpPr bwMode="auto">
                    <a:xfrm>
                      <a:off x="890" y="3305"/>
                      <a:ext cx="363" cy="173"/>
                      <a:chOff x="844" y="3337"/>
                      <a:chExt cx="363" cy="173"/>
                    </a:xfrm>
                  </p:grpSpPr>
                  <p:sp>
                    <p:nvSpPr>
                      <p:cNvPr id="1402" name="Rectangle 413"/>
                      <p:cNvSpPr>
                        <a:spLocks noChangeArrowheads="1"/>
                      </p:cNvSpPr>
                      <p:nvPr/>
                    </p:nvSpPr>
                    <p:spPr bwMode="auto">
                      <a:xfrm>
                        <a:off x="889" y="3370"/>
                        <a:ext cx="245" cy="86"/>
                      </a:xfrm>
                      <a:prstGeom prst="rect">
                        <a:avLst/>
                      </a:prstGeom>
                      <a:solidFill>
                        <a:srgbClr val="FF0000"/>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403" name="Text Box 414"/>
                      <p:cNvSpPr txBox="1">
                        <a:spLocks noChangeArrowheads="1"/>
                      </p:cNvSpPr>
                      <p:nvPr/>
                    </p:nvSpPr>
                    <p:spPr bwMode="auto">
                      <a:xfrm>
                        <a:off x="844" y="3337"/>
                        <a:ext cx="363"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rPr>
                          <a:t>HTTP</a:t>
                        </a:r>
                        <a:endPar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endParaRPr>
                      </a:p>
                    </p:txBody>
                  </p:sp>
                </p:grpSp>
                <p:grpSp>
                  <p:nvGrpSpPr>
                    <p:cNvPr id="1399" name="Group 415"/>
                    <p:cNvGrpSpPr/>
                    <p:nvPr/>
                  </p:nvGrpSpPr>
                  <p:grpSpPr bwMode="auto">
                    <a:xfrm>
                      <a:off x="836" y="3334"/>
                      <a:ext cx="354" cy="94"/>
                      <a:chOff x="836" y="3334"/>
                      <a:chExt cx="354" cy="94"/>
                    </a:xfrm>
                  </p:grpSpPr>
                  <p:sp>
                    <p:nvSpPr>
                      <p:cNvPr id="1400" name="Rectangle 416"/>
                      <p:cNvSpPr>
                        <a:spLocks noChangeArrowheads="1"/>
                      </p:cNvSpPr>
                      <p:nvPr/>
                    </p:nvSpPr>
                    <p:spPr bwMode="auto">
                      <a:xfrm>
                        <a:off x="846" y="3340"/>
                        <a:ext cx="88" cy="82"/>
                      </a:xfrm>
                      <a:prstGeom prst="rect">
                        <a:avLst/>
                      </a:prstGeom>
                      <a:solidFill>
                        <a:srgbClr val="00CC99"/>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401" name="Rectangle 417"/>
                      <p:cNvSpPr>
                        <a:spLocks noChangeArrowheads="1"/>
                      </p:cNvSpPr>
                      <p:nvPr/>
                    </p:nvSpPr>
                    <p:spPr bwMode="auto">
                      <a:xfrm>
                        <a:off x="836" y="3334"/>
                        <a:ext cx="354" cy="94"/>
                      </a:xfrm>
                      <a:prstGeom prst="rect">
                        <a:avLst/>
                      </a:prstGeom>
                      <a:noFill/>
                      <a:ln w="9525">
                        <a:solidFill>
                          <a:srgbClr val="00CC99"/>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sp>
                <p:nvSpPr>
                  <p:cNvPr id="1396" name="Rectangle 418"/>
                  <p:cNvSpPr>
                    <a:spLocks noChangeArrowheads="1"/>
                  </p:cNvSpPr>
                  <p:nvPr/>
                </p:nvSpPr>
                <p:spPr bwMode="auto">
                  <a:xfrm>
                    <a:off x="732" y="3484"/>
                    <a:ext cx="96" cy="93"/>
                  </a:xfrm>
                  <a:prstGeom prst="rect">
                    <a:avLst/>
                  </a:prstGeom>
                  <a:solidFill>
                    <a:srgbClr val="3333CC"/>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397" name="Rectangle 419"/>
                  <p:cNvSpPr>
                    <a:spLocks noChangeArrowheads="1"/>
                  </p:cNvSpPr>
                  <p:nvPr/>
                </p:nvSpPr>
                <p:spPr bwMode="auto">
                  <a:xfrm>
                    <a:off x="723" y="3473"/>
                    <a:ext cx="480" cy="112"/>
                  </a:xfrm>
                  <a:prstGeom prst="rect">
                    <a:avLst/>
                  </a:prstGeom>
                  <a:noFill/>
                  <a:ln w="9525">
                    <a:solidFill>
                      <a:srgbClr val="3333CC"/>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1392" name="Rectangle 420"/>
                <p:cNvSpPr>
                  <a:spLocks noChangeArrowheads="1"/>
                </p:cNvSpPr>
                <p:nvPr/>
              </p:nvSpPr>
              <p:spPr bwMode="auto">
                <a:xfrm>
                  <a:off x="517" y="3545"/>
                  <a:ext cx="94" cy="108"/>
                </a:xfrm>
                <a:prstGeom prst="rect">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393" name="Rectangle 421"/>
                <p:cNvSpPr>
                  <a:spLocks noChangeArrowheads="1"/>
                </p:cNvSpPr>
                <p:nvPr/>
              </p:nvSpPr>
              <p:spPr bwMode="auto">
                <a:xfrm>
                  <a:off x="1115" y="3544"/>
                  <a:ext cx="60" cy="108"/>
                </a:xfrm>
                <a:prstGeom prst="rect">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394" name="Rectangle 422"/>
                <p:cNvSpPr>
                  <a:spLocks noChangeArrowheads="1"/>
                </p:cNvSpPr>
                <p:nvPr/>
              </p:nvSpPr>
              <p:spPr bwMode="auto">
                <a:xfrm>
                  <a:off x="504" y="3529"/>
                  <a:ext cx="681" cy="138"/>
                </a:xfrm>
                <a:prstGeom prst="rect">
                  <a:avLst/>
                </a:prstGeom>
                <a:no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grpSp>
          <p:nvGrpSpPr>
            <p:cNvPr id="1384" name="Group 423"/>
            <p:cNvGrpSpPr/>
            <p:nvPr/>
          </p:nvGrpSpPr>
          <p:grpSpPr bwMode="auto">
            <a:xfrm>
              <a:off x="2517" y="3555"/>
              <a:ext cx="363" cy="173"/>
              <a:chOff x="844" y="3337"/>
              <a:chExt cx="363" cy="173"/>
            </a:xfrm>
          </p:grpSpPr>
          <p:sp>
            <p:nvSpPr>
              <p:cNvPr id="1385" name="Rectangle 424"/>
              <p:cNvSpPr>
                <a:spLocks noChangeArrowheads="1"/>
              </p:cNvSpPr>
              <p:nvPr/>
            </p:nvSpPr>
            <p:spPr bwMode="auto">
              <a:xfrm>
                <a:off x="889" y="3370"/>
                <a:ext cx="245" cy="86"/>
              </a:xfrm>
              <a:prstGeom prst="rect">
                <a:avLst/>
              </a:prstGeom>
              <a:solidFill>
                <a:srgbClr val="FF0000"/>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386" name="Text Box 425"/>
              <p:cNvSpPr txBox="1">
                <a:spLocks noChangeArrowheads="1"/>
              </p:cNvSpPr>
              <p:nvPr/>
            </p:nvSpPr>
            <p:spPr bwMode="auto">
              <a:xfrm>
                <a:off x="844" y="3337"/>
                <a:ext cx="363"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rPr>
                  <a:t>HTTP</a:t>
                </a:r>
                <a:endPar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endParaRPr>
              </a:p>
            </p:txBody>
          </p:sp>
        </p:grpSp>
      </p:grpSp>
      <p:grpSp>
        <p:nvGrpSpPr>
          <p:cNvPr id="1417" name="Group 477"/>
          <p:cNvGrpSpPr/>
          <p:nvPr/>
        </p:nvGrpSpPr>
        <p:grpSpPr bwMode="auto">
          <a:xfrm>
            <a:off x="133350" y="2087166"/>
            <a:ext cx="810816" cy="784622"/>
            <a:chOff x="2256" y="3531"/>
            <a:chExt cx="681" cy="659"/>
          </a:xfrm>
        </p:grpSpPr>
        <p:grpSp>
          <p:nvGrpSpPr>
            <p:cNvPr id="1418" name="Group 321"/>
            <p:cNvGrpSpPr/>
            <p:nvPr/>
          </p:nvGrpSpPr>
          <p:grpSpPr bwMode="auto">
            <a:xfrm>
              <a:off x="2482" y="3684"/>
              <a:ext cx="417" cy="173"/>
              <a:chOff x="740" y="3209"/>
              <a:chExt cx="417" cy="173"/>
            </a:xfrm>
          </p:grpSpPr>
          <p:grpSp>
            <p:nvGrpSpPr>
              <p:cNvPr id="1446" name="Group 322"/>
              <p:cNvGrpSpPr/>
              <p:nvPr/>
            </p:nvGrpSpPr>
            <p:grpSpPr bwMode="auto">
              <a:xfrm>
                <a:off x="794" y="3209"/>
                <a:ext cx="363" cy="173"/>
                <a:chOff x="844" y="3337"/>
                <a:chExt cx="363" cy="173"/>
              </a:xfrm>
            </p:grpSpPr>
            <p:sp>
              <p:nvSpPr>
                <p:cNvPr id="1449" name="Rectangle 323"/>
                <p:cNvSpPr>
                  <a:spLocks noChangeArrowheads="1"/>
                </p:cNvSpPr>
                <p:nvPr/>
              </p:nvSpPr>
              <p:spPr bwMode="auto">
                <a:xfrm>
                  <a:off x="889" y="3370"/>
                  <a:ext cx="245" cy="86"/>
                </a:xfrm>
                <a:prstGeom prst="rect">
                  <a:avLst/>
                </a:prstGeom>
                <a:solidFill>
                  <a:srgbClr val="FF0000"/>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450" name="Text Box 324"/>
                <p:cNvSpPr txBox="1">
                  <a:spLocks noChangeArrowheads="1"/>
                </p:cNvSpPr>
                <p:nvPr/>
              </p:nvSpPr>
              <p:spPr bwMode="auto">
                <a:xfrm>
                  <a:off x="844" y="3337"/>
                  <a:ext cx="363"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rPr>
                    <a:t>HTTP</a:t>
                  </a:r>
                  <a:endPar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endParaRPr>
                </a:p>
              </p:txBody>
            </p:sp>
          </p:grpSp>
          <p:sp>
            <p:nvSpPr>
              <p:cNvPr id="1447" name="Rectangle 325"/>
              <p:cNvSpPr>
                <a:spLocks noChangeArrowheads="1"/>
              </p:cNvSpPr>
              <p:nvPr/>
            </p:nvSpPr>
            <p:spPr bwMode="auto">
              <a:xfrm>
                <a:off x="750" y="3244"/>
                <a:ext cx="88" cy="82"/>
              </a:xfrm>
              <a:prstGeom prst="rect">
                <a:avLst/>
              </a:prstGeom>
              <a:solidFill>
                <a:srgbClr val="00CC99"/>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448" name="Rectangle 326"/>
              <p:cNvSpPr>
                <a:spLocks noChangeArrowheads="1"/>
              </p:cNvSpPr>
              <p:nvPr/>
            </p:nvSpPr>
            <p:spPr bwMode="auto">
              <a:xfrm>
                <a:off x="740" y="3238"/>
                <a:ext cx="354" cy="94"/>
              </a:xfrm>
              <a:prstGeom prst="rect">
                <a:avLst/>
              </a:prstGeom>
              <a:noFill/>
              <a:ln w="9525">
                <a:solidFill>
                  <a:srgbClr val="00CC99"/>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1419" name="Group 327"/>
            <p:cNvGrpSpPr/>
            <p:nvPr/>
          </p:nvGrpSpPr>
          <p:grpSpPr bwMode="auto">
            <a:xfrm>
              <a:off x="2482" y="3844"/>
              <a:ext cx="417" cy="173"/>
              <a:chOff x="836" y="3305"/>
              <a:chExt cx="417" cy="173"/>
            </a:xfrm>
          </p:grpSpPr>
          <p:grpSp>
            <p:nvGrpSpPr>
              <p:cNvPr id="1440" name="Group 328"/>
              <p:cNvGrpSpPr/>
              <p:nvPr/>
            </p:nvGrpSpPr>
            <p:grpSpPr bwMode="auto">
              <a:xfrm>
                <a:off x="890" y="3305"/>
                <a:ext cx="363" cy="173"/>
                <a:chOff x="844" y="3337"/>
                <a:chExt cx="363" cy="173"/>
              </a:xfrm>
            </p:grpSpPr>
            <p:sp>
              <p:nvSpPr>
                <p:cNvPr id="1444" name="Rectangle 329"/>
                <p:cNvSpPr>
                  <a:spLocks noChangeArrowheads="1"/>
                </p:cNvSpPr>
                <p:nvPr/>
              </p:nvSpPr>
              <p:spPr bwMode="auto">
                <a:xfrm>
                  <a:off x="889" y="3370"/>
                  <a:ext cx="245" cy="86"/>
                </a:xfrm>
                <a:prstGeom prst="rect">
                  <a:avLst/>
                </a:prstGeom>
                <a:solidFill>
                  <a:srgbClr val="FF0000"/>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445" name="Text Box 330"/>
                <p:cNvSpPr txBox="1">
                  <a:spLocks noChangeArrowheads="1"/>
                </p:cNvSpPr>
                <p:nvPr/>
              </p:nvSpPr>
              <p:spPr bwMode="auto">
                <a:xfrm>
                  <a:off x="844" y="3337"/>
                  <a:ext cx="363"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rPr>
                    <a:t>HTTP</a:t>
                  </a:r>
                  <a:endPar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endParaRPr>
                </a:p>
              </p:txBody>
            </p:sp>
          </p:grpSp>
          <p:grpSp>
            <p:nvGrpSpPr>
              <p:cNvPr id="1441" name="Group 331"/>
              <p:cNvGrpSpPr/>
              <p:nvPr/>
            </p:nvGrpSpPr>
            <p:grpSpPr bwMode="auto">
              <a:xfrm>
                <a:off x="836" y="3334"/>
                <a:ext cx="354" cy="94"/>
                <a:chOff x="836" y="3334"/>
                <a:chExt cx="354" cy="94"/>
              </a:xfrm>
            </p:grpSpPr>
            <p:sp>
              <p:nvSpPr>
                <p:cNvPr id="1442" name="Rectangle 332"/>
                <p:cNvSpPr>
                  <a:spLocks noChangeArrowheads="1"/>
                </p:cNvSpPr>
                <p:nvPr/>
              </p:nvSpPr>
              <p:spPr bwMode="auto">
                <a:xfrm>
                  <a:off x="846" y="3340"/>
                  <a:ext cx="88" cy="82"/>
                </a:xfrm>
                <a:prstGeom prst="rect">
                  <a:avLst/>
                </a:prstGeom>
                <a:solidFill>
                  <a:srgbClr val="00CC99"/>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443" name="Rectangle 333"/>
                <p:cNvSpPr>
                  <a:spLocks noChangeArrowheads="1"/>
                </p:cNvSpPr>
                <p:nvPr/>
              </p:nvSpPr>
              <p:spPr bwMode="auto">
                <a:xfrm>
                  <a:off x="836" y="3334"/>
                  <a:ext cx="354" cy="94"/>
                </a:xfrm>
                <a:prstGeom prst="rect">
                  <a:avLst/>
                </a:prstGeom>
                <a:noFill/>
                <a:ln w="9525">
                  <a:solidFill>
                    <a:srgbClr val="00CC99"/>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grpSp>
          <p:nvGrpSpPr>
            <p:cNvPr id="1420" name="Group 334"/>
            <p:cNvGrpSpPr/>
            <p:nvPr/>
          </p:nvGrpSpPr>
          <p:grpSpPr bwMode="auto">
            <a:xfrm>
              <a:off x="2369" y="3858"/>
              <a:ext cx="480" cy="112"/>
              <a:chOff x="627" y="3377"/>
              <a:chExt cx="480" cy="112"/>
            </a:xfrm>
          </p:grpSpPr>
          <p:sp>
            <p:nvSpPr>
              <p:cNvPr id="1438" name="Rectangle 335"/>
              <p:cNvSpPr>
                <a:spLocks noChangeArrowheads="1"/>
              </p:cNvSpPr>
              <p:nvPr/>
            </p:nvSpPr>
            <p:spPr bwMode="auto">
              <a:xfrm>
                <a:off x="636" y="3388"/>
                <a:ext cx="96" cy="93"/>
              </a:xfrm>
              <a:prstGeom prst="rect">
                <a:avLst/>
              </a:prstGeom>
              <a:solidFill>
                <a:srgbClr val="3333CC"/>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439" name="Rectangle 336"/>
              <p:cNvSpPr>
                <a:spLocks noChangeArrowheads="1"/>
              </p:cNvSpPr>
              <p:nvPr/>
            </p:nvSpPr>
            <p:spPr bwMode="auto">
              <a:xfrm>
                <a:off x="627" y="3377"/>
                <a:ext cx="480" cy="112"/>
              </a:xfrm>
              <a:prstGeom prst="rect">
                <a:avLst/>
              </a:prstGeom>
              <a:noFill/>
              <a:ln w="9525">
                <a:solidFill>
                  <a:srgbClr val="3333CC"/>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1421" name="Group 360"/>
            <p:cNvGrpSpPr/>
            <p:nvPr/>
          </p:nvGrpSpPr>
          <p:grpSpPr bwMode="auto">
            <a:xfrm>
              <a:off x="2534" y="3531"/>
              <a:ext cx="363" cy="173"/>
              <a:chOff x="844" y="3337"/>
              <a:chExt cx="363" cy="173"/>
            </a:xfrm>
          </p:grpSpPr>
          <p:sp>
            <p:nvSpPr>
              <p:cNvPr id="1436" name="Rectangle 361"/>
              <p:cNvSpPr>
                <a:spLocks noChangeArrowheads="1"/>
              </p:cNvSpPr>
              <p:nvPr/>
            </p:nvSpPr>
            <p:spPr bwMode="auto">
              <a:xfrm>
                <a:off x="889" y="3370"/>
                <a:ext cx="245" cy="86"/>
              </a:xfrm>
              <a:prstGeom prst="rect">
                <a:avLst/>
              </a:prstGeom>
              <a:solidFill>
                <a:srgbClr val="FF0000"/>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437" name="Text Box 362"/>
              <p:cNvSpPr txBox="1">
                <a:spLocks noChangeArrowheads="1"/>
              </p:cNvSpPr>
              <p:nvPr/>
            </p:nvSpPr>
            <p:spPr bwMode="auto">
              <a:xfrm>
                <a:off x="844" y="3337"/>
                <a:ext cx="363"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rPr>
                  <a:t>HTTP</a:t>
                </a:r>
                <a:endPar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endParaRPr>
              </a:p>
            </p:txBody>
          </p:sp>
        </p:grpSp>
        <p:grpSp>
          <p:nvGrpSpPr>
            <p:cNvPr id="1422" name="Group 461"/>
            <p:cNvGrpSpPr/>
            <p:nvPr/>
          </p:nvGrpSpPr>
          <p:grpSpPr bwMode="auto">
            <a:xfrm>
              <a:off x="2256" y="4017"/>
              <a:ext cx="681" cy="173"/>
              <a:chOff x="-341" y="3180"/>
              <a:chExt cx="681" cy="173"/>
            </a:xfrm>
          </p:grpSpPr>
          <p:sp>
            <p:nvSpPr>
              <p:cNvPr id="1423" name="Rectangle 457"/>
              <p:cNvSpPr>
                <a:spLocks noChangeArrowheads="1"/>
              </p:cNvSpPr>
              <p:nvPr/>
            </p:nvSpPr>
            <p:spPr bwMode="auto">
              <a:xfrm>
                <a:off x="-341" y="3186"/>
                <a:ext cx="681" cy="138"/>
              </a:xfrm>
              <a:prstGeom prst="rect">
                <a:avLst/>
              </a:prstGeom>
              <a:solidFill>
                <a:srgbClr val="FFFFFF"/>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1424" name="Group 445"/>
              <p:cNvGrpSpPr/>
              <p:nvPr/>
            </p:nvGrpSpPr>
            <p:grpSpPr bwMode="auto">
              <a:xfrm>
                <a:off x="-222" y="3180"/>
                <a:ext cx="530" cy="173"/>
                <a:chOff x="723" y="3453"/>
                <a:chExt cx="530" cy="173"/>
              </a:xfrm>
            </p:grpSpPr>
            <p:grpSp>
              <p:nvGrpSpPr>
                <p:cNvPr id="1427" name="Group 446"/>
                <p:cNvGrpSpPr/>
                <p:nvPr/>
              </p:nvGrpSpPr>
              <p:grpSpPr bwMode="auto">
                <a:xfrm>
                  <a:off x="836" y="3453"/>
                  <a:ext cx="417" cy="173"/>
                  <a:chOff x="836" y="3305"/>
                  <a:chExt cx="417" cy="173"/>
                </a:xfrm>
              </p:grpSpPr>
              <p:grpSp>
                <p:nvGrpSpPr>
                  <p:cNvPr id="1430" name="Group 447"/>
                  <p:cNvGrpSpPr/>
                  <p:nvPr/>
                </p:nvGrpSpPr>
                <p:grpSpPr bwMode="auto">
                  <a:xfrm>
                    <a:off x="890" y="3305"/>
                    <a:ext cx="363" cy="173"/>
                    <a:chOff x="844" y="3337"/>
                    <a:chExt cx="363" cy="173"/>
                  </a:xfrm>
                </p:grpSpPr>
                <p:sp>
                  <p:nvSpPr>
                    <p:cNvPr id="1434" name="Rectangle 448"/>
                    <p:cNvSpPr>
                      <a:spLocks noChangeArrowheads="1"/>
                    </p:cNvSpPr>
                    <p:nvPr/>
                  </p:nvSpPr>
                  <p:spPr bwMode="auto">
                    <a:xfrm>
                      <a:off x="889" y="3370"/>
                      <a:ext cx="245" cy="86"/>
                    </a:xfrm>
                    <a:prstGeom prst="rect">
                      <a:avLst/>
                    </a:prstGeom>
                    <a:solidFill>
                      <a:srgbClr val="FF0000"/>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435" name="Text Box 449"/>
                    <p:cNvSpPr txBox="1">
                      <a:spLocks noChangeArrowheads="1"/>
                    </p:cNvSpPr>
                    <p:nvPr/>
                  </p:nvSpPr>
                  <p:spPr bwMode="auto">
                    <a:xfrm>
                      <a:off x="844" y="3337"/>
                      <a:ext cx="363"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rPr>
                        <a:t>HTTP</a:t>
                      </a:r>
                      <a:endPar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endParaRPr>
                    </a:p>
                  </p:txBody>
                </p:sp>
              </p:grpSp>
              <p:grpSp>
                <p:nvGrpSpPr>
                  <p:cNvPr id="1431" name="Group 450"/>
                  <p:cNvGrpSpPr/>
                  <p:nvPr/>
                </p:nvGrpSpPr>
                <p:grpSpPr bwMode="auto">
                  <a:xfrm>
                    <a:off x="836" y="3334"/>
                    <a:ext cx="354" cy="94"/>
                    <a:chOff x="836" y="3334"/>
                    <a:chExt cx="354" cy="94"/>
                  </a:xfrm>
                </p:grpSpPr>
                <p:sp>
                  <p:nvSpPr>
                    <p:cNvPr id="1432" name="Rectangle 451"/>
                    <p:cNvSpPr>
                      <a:spLocks noChangeArrowheads="1"/>
                    </p:cNvSpPr>
                    <p:nvPr/>
                  </p:nvSpPr>
                  <p:spPr bwMode="auto">
                    <a:xfrm>
                      <a:off x="846" y="3340"/>
                      <a:ext cx="88" cy="82"/>
                    </a:xfrm>
                    <a:prstGeom prst="rect">
                      <a:avLst/>
                    </a:prstGeom>
                    <a:solidFill>
                      <a:srgbClr val="00CC99"/>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433" name="Rectangle 452"/>
                    <p:cNvSpPr>
                      <a:spLocks noChangeArrowheads="1"/>
                    </p:cNvSpPr>
                    <p:nvPr/>
                  </p:nvSpPr>
                  <p:spPr bwMode="auto">
                    <a:xfrm>
                      <a:off x="836" y="3334"/>
                      <a:ext cx="354" cy="94"/>
                    </a:xfrm>
                    <a:prstGeom prst="rect">
                      <a:avLst/>
                    </a:prstGeom>
                    <a:noFill/>
                    <a:ln w="9525">
                      <a:solidFill>
                        <a:srgbClr val="00CC99"/>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sp>
              <p:nvSpPr>
                <p:cNvPr id="1428" name="Rectangle 453"/>
                <p:cNvSpPr>
                  <a:spLocks noChangeArrowheads="1"/>
                </p:cNvSpPr>
                <p:nvPr/>
              </p:nvSpPr>
              <p:spPr bwMode="auto">
                <a:xfrm>
                  <a:off x="732" y="3484"/>
                  <a:ext cx="96" cy="93"/>
                </a:xfrm>
                <a:prstGeom prst="rect">
                  <a:avLst/>
                </a:prstGeom>
                <a:solidFill>
                  <a:srgbClr val="3333CC"/>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429" name="Rectangle 454"/>
                <p:cNvSpPr>
                  <a:spLocks noChangeArrowheads="1"/>
                </p:cNvSpPr>
                <p:nvPr/>
              </p:nvSpPr>
              <p:spPr bwMode="auto">
                <a:xfrm>
                  <a:off x="723" y="3473"/>
                  <a:ext cx="480" cy="112"/>
                </a:xfrm>
                <a:prstGeom prst="rect">
                  <a:avLst/>
                </a:prstGeom>
                <a:noFill/>
                <a:ln w="9525">
                  <a:solidFill>
                    <a:srgbClr val="3333CC"/>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1425" name="Rectangle 455"/>
              <p:cNvSpPr>
                <a:spLocks noChangeArrowheads="1"/>
              </p:cNvSpPr>
              <p:nvPr/>
            </p:nvSpPr>
            <p:spPr bwMode="auto">
              <a:xfrm>
                <a:off x="-328" y="3202"/>
                <a:ext cx="94" cy="108"/>
              </a:xfrm>
              <a:prstGeom prst="rect">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426" name="Rectangle 456"/>
              <p:cNvSpPr>
                <a:spLocks noChangeArrowheads="1"/>
              </p:cNvSpPr>
              <p:nvPr/>
            </p:nvSpPr>
            <p:spPr bwMode="auto">
              <a:xfrm>
                <a:off x="270" y="3201"/>
                <a:ext cx="60" cy="108"/>
              </a:xfrm>
              <a:prstGeom prst="rect">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grpSp>
        <p:nvGrpSpPr>
          <p:cNvPr id="1451" name="Group 462"/>
          <p:cNvGrpSpPr/>
          <p:nvPr/>
        </p:nvGrpSpPr>
        <p:grpSpPr bwMode="auto">
          <a:xfrm>
            <a:off x="501253" y="4617244"/>
            <a:ext cx="810815" cy="205978"/>
            <a:chOff x="-341" y="3180"/>
            <a:chExt cx="681" cy="173"/>
          </a:xfrm>
        </p:grpSpPr>
        <p:sp>
          <p:nvSpPr>
            <p:cNvPr id="1452" name="Rectangle 463"/>
            <p:cNvSpPr>
              <a:spLocks noChangeArrowheads="1"/>
            </p:cNvSpPr>
            <p:nvPr/>
          </p:nvSpPr>
          <p:spPr bwMode="auto">
            <a:xfrm>
              <a:off x="-341" y="3186"/>
              <a:ext cx="681" cy="138"/>
            </a:xfrm>
            <a:prstGeom prst="rect">
              <a:avLst/>
            </a:prstGeom>
            <a:solidFill>
              <a:srgbClr val="FFFFFF"/>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1453" name="Group 464"/>
            <p:cNvGrpSpPr/>
            <p:nvPr/>
          </p:nvGrpSpPr>
          <p:grpSpPr bwMode="auto">
            <a:xfrm>
              <a:off x="-222" y="3180"/>
              <a:ext cx="530" cy="173"/>
              <a:chOff x="723" y="3453"/>
              <a:chExt cx="530" cy="173"/>
            </a:xfrm>
          </p:grpSpPr>
          <p:grpSp>
            <p:nvGrpSpPr>
              <p:cNvPr id="1456" name="Group 465"/>
              <p:cNvGrpSpPr/>
              <p:nvPr/>
            </p:nvGrpSpPr>
            <p:grpSpPr bwMode="auto">
              <a:xfrm>
                <a:off x="836" y="3453"/>
                <a:ext cx="417" cy="173"/>
                <a:chOff x="836" y="3305"/>
                <a:chExt cx="417" cy="173"/>
              </a:xfrm>
            </p:grpSpPr>
            <p:grpSp>
              <p:nvGrpSpPr>
                <p:cNvPr id="1459" name="Group 466"/>
                <p:cNvGrpSpPr/>
                <p:nvPr/>
              </p:nvGrpSpPr>
              <p:grpSpPr bwMode="auto">
                <a:xfrm>
                  <a:off x="890" y="3305"/>
                  <a:ext cx="363" cy="173"/>
                  <a:chOff x="844" y="3337"/>
                  <a:chExt cx="363" cy="173"/>
                </a:xfrm>
              </p:grpSpPr>
              <p:sp>
                <p:nvSpPr>
                  <p:cNvPr id="1463" name="Rectangle 467"/>
                  <p:cNvSpPr>
                    <a:spLocks noChangeArrowheads="1"/>
                  </p:cNvSpPr>
                  <p:nvPr/>
                </p:nvSpPr>
                <p:spPr bwMode="auto">
                  <a:xfrm>
                    <a:off x="889" y="3370"/>
                    <a:ext cx="245" cy="86"/>
                  </a:xfrm>
                  <a:prstGeom prst="rect">
                    <a:avLst/>
                  </a:prstGeom>
                  <a:solidFill>
                    <a:srgbClr val="FF0000"/>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464" name="Text Box 468"/>
                  <p:cNvSpPr txBox="1">
                    <a:spLocks noChangeArrowheads="1"/>
                  </p:cNvSpPr>
                  <p:nvPr/>
                </p:nvSpPr>
                <p:spPr bwMode="auto">
                  <a:xfrm>
                    <a:off x="844" y="3337"/>
                    <a:ext cx="363" cy="173"/>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rPr>
                      <a:t>HTTP</a:t>
                    </a:r>
                    <a:endParaRPr kumimoji="0" lang="en-US" sz="750"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endParaRPr>
                  </a:p>
                </p:txBody>
              </p:sp>
            </p:grpSp>
            <p:grpSp>
              <p:nvGrpSpPr>
                <p:cNvPr id="1460" name="Group 469"/>
                <p:cNvGrpSpPr/>
                <p:nvPr/>
              </p:nvGrpSpPr>
              <p:grpSpPr bwMode="auto">
                <a:xfrm>
                  <a:off x="836" y="3334"/>
                  <a:ext cx="354" cy="94"/>
                  <a:chOff x="836" y="3334"/>
                  <a:chExt cx="354" cy="94"/>
                </a:xfrm>
              </p:grpSpPr>
              <p:sp>
                <p:nvSpPr>
                  <p:cNvPr id="1461" name="Rectangle 470"/>
                  <p:cNvSpPr>
                    <a:spLocks noChangeArrowheads="1"/>
                  </p:cNvSpPr>
                  <p:nvPr/>
                </p:nvSpPr>
                <p:spPr bwMode="auto">
                  <a:xfrm>
                    <a:off x="846" y="3340"/>
                    <a:ext cx="88" cy="82"/>
                  </a:xfrm>
                  <a:prstGeom prst="rect">
                    <a:avLst/>
                  </a:prstGeom>
                  <a:solidFill>
                    <a:srgbClr val="00CC99"/>
                  </a:solidFill>
                  <a:ln w="9525">
                    <a:solidFill>
                      <a:srgbClr val="FFFFFF"/>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462" name="Rectangle 471"/>
                  <p:cNvSpPr>
                    <a:spLocks noChangeArrowheads="1"/>
                  </p:cNvSpPr>
                  <p:nvPr/>
                </p:nvSpPr>
                <p:spPr bwMode="auto">
                  <a:xfrm>
                    <a:off x="836" y="3334"/>
                    <a:ext cx="354" cy="94"/>
                  </a:xfrm>
                  <a:prstGeom prst="rect">
                    <a:avLst/>
                  </a:prstGeom>
                  <a:noFill/>
                  <a:ln w="9525">
                    <a:solidFill>
                      <a:srgbClr val="00CC99"/>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sp>
            <p:nvSpPr>
              <p:cNvPr id="1457" name="Rectangle 472"/>
              <p:cNvSpPr>
                <a:spLocks noChangeArrowheads="1"/>
              </p:cNvSpPr>
              <p:nvPr/>
            </p:nvSpPr>
            <p:spPr bwMode="auto">
              <a:xfrm>
                <a:off x="732" y="3484"/>
                <a:ext cx="96" cy="93"/>
              </a:xfrm>
              <a:prstGeom prst="rect">
                <a:avLst/>
              </a:prstGeom>
              <a:solidFill>
                <a:srgbClr val="3333CC"/>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458" name="Rectangle 473"/>
              <p:cNvSpPr>
                <a:spLocks noChangeArrowheads="1"/>
              </p:cNvSpPr>
              <p:nvPr/>
            </p:nvSpPr>
            <p:spPr bwMode="auto">
              <a:xfrm>
                <a:off x="723" y="3473"/>
                <a:ext cx="480" cy="112"/>
              </a:xfrm>
              <a:prstGeom prst="rect">
                <a:avLst/>
              </a:prstGeom>
              <a:noFill/>
              <a:ln w="9525">
                <a:solidFill>
                  <a:srgbClr val="3333CC"/>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1454" name="Rectangle 474"/>
            <p:cNvSpPr>
              <a:spLocks noChangeArrowheads="1"/>
            </p:cNvSpPr>
            <p:nvPr/>
          </p:nvSpPr>
          <p:spPr bwMode="auto">
            <a:xfrm>
              <a:off x="-328" y="3202"/>
              <a:ext cx="94" cy="108"/>
            </a:xfrm>
            <a:prstGeom prst="rect">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455" name="Rectangle 475"/>
            <p:cNvSpPr>
              <a:spLocks noChangeArrowheads="1"/>
            </p:cNvSpPr>
            <p:nvPr/>
          </p:nvSpPr>
          <p:spPr bwMode="auto">
            <a:xfrm>
              <a:off x="270" y="3201"/>
              <a:ext cx="60" cy="108"/>
            </a:xfrm>
            <a:prstGeom prst="rect">
              <a:avLst/>
            </a:prstGeom>
            <a:solidFill>
              <a:srgbClr val="000000"/>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pic>
        <p:nvPicPr>
          <p:cNvPr id="1465" name="Picture 47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8582" y="2831278"/>
            <a:ext cx="479387" cy="296326"/>
          </a:xfrm>
          <a:prstGeom prst="rect">
            <a:avLst/>
          </a:prstGeom>
          <a:noFill/>
          <a:ln w="19050">
            <a:solidFill>
              <a:srgbClr val="FF0000"/>
            </a:solidFill>
            <a:miter lim="800000"/>
            <a:headEnd/>
            <a:tailEnd/>
          </a:ln>
          <a:effectLst>
            <a:outerShdw blurRad="50800" dist="38100" dir="18900000" algn="bl" rotWithShape="0">
              <a:prstClr val="black">
                <a:alpha val="40000"/>
              </a:prstClr>
            </a:outerShdw>
          </a:effectLst>
        </p:spPr>
      </p:pic>
      <p:sp>
        <p:nvSpPr>
          <p:cNvPr id="1466" name="Rectangle 480"/>
          <p:cNvSpPr>
            <a:spLocks noChangeArrowheads="1"/>
          </p:cNvSpPr>
          <p:nvPr/>
        </p:nvSpPr>
        <p:spPr bwMode="auto">
          <a:xfrm>
            <a:off x="1758560" y="2348512"/>
            <a:ext cx="1946665" cy="402431"/>
          </a:xfrm>
          <a:prstGeom prst="rect">
            <a:avLst/>
          </a:prstGeom>
          <a:noFill/>
          <a:ln>
            <a:noFill/>
          </a:ln>
          <a:effectLst/>
        </p:spPr>
        <p:txBody>
          <a:bodyPr/>
          <a:lstStyle/>
          <a:p>
            <a:pPr marL="238125" indent="-187325" eaLnBrk="0" fontAlgn="base" hangingPunct="0">
              <a:lnSpc>
                <a:spcPct val="90000"/>
              </a:lnSpc>
              <a:spcBef>
                <a:spcPct val="20000"/>
              </a:spcBef>
              <a:spcAft>
                <a:spcPct val="0"/>
              </a:spcAft>
              <a:buClr>
                <a:srgbClr val="000099"/>
              </a:buClr>
              <a:buSzPct val="100000"/>
              <a:buFont typeface="Wingdings" panose="05000000000000000000" pitchFamily="2" charset="2"/>
              <a:buChar char="§"/>
              <a:defRPr/>
            </a:pPr>
            <a:r>
              <a:rPr lang="en-US" sz="1500" dirty="0">
                <a:solidFill>
                  <a:srgbClr val="000000"/>
                </a:solidFill>
                <a:ea typeface="MS PGothic" panose="020B0600070205080204" pitchFamily="34" charset="-128"/>
              </a:rPr>
              <a:t>web page </a:t>
            </a:r>
            <a:r>
              <a:rPr lang="en-US" sz="1500" i="1" dirty="0">
                <a:solidFill>
                  <a:srgbClr val="C00000"/>
                </a:solidFill>
                <a:ea typeface="MS PGothic" panose="020B0600070205080204" pitchFamily="34" charset="-128"/>
              </a:rPr>
              <a:t>finally (!!!) </a:t>
            </a:r>
            <a:r>
              <a:rPr lang="en-US" sz="1500" dirty="0">
                <a:solidFill>
                  <a:srgbClr val="000000"/>
                </a:solidFill>
                <a:ea typeface="MS PGothic" panose="020B0600070205080204" pitchFamily="34" charset="-128"/>
              </a:rPr>
              <a:t>displayed</a:t>
            </a:r>
            <a:endParaRPr lang="en-US" sz="1500" dirty="0">
              <a:solidFill>
                <a:srgbClr val="000000"/>
              </a:solidFill>
              <a:ea typeface="MS PGothic" panose="020B0600070205080204" pitchFamily="34" charset="-128"/>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33"/>
                                        </p:tgtEl>
                                        <p:attrNameLst>
                                          <p:attrName>style.visibility</p:attrName>
                                        </p:attrNameLst>
                                      </p:cBhvr>
                                      <p:to>
                                        <p:strVal val="visible"/>
                                      </p:to>
                                    </p:set>
                                    <p:animEffect transition="in" filter="wipe(down)">
                                      <p:cBhvr>
                                        <p:cTn id="7" dur="500"/>
                                        <p:tgtEl>
                                          <p:spTgt spid="53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325"/>
                                        </p:tgtEl>
                                        <p:attrNameLst>
                                          <p:attrName>style.visibility</p:attrName>
                                        </p:attrNameLst>
                                      </p:cBhvr>
                                      <p:to>
                                        <p:strVal val="visible"/>
                                      </p:to>
                                    </p:set>
                                    <p:animEffect transition="in" filter="wipe(up)">
                                      <p:cBhvr>
                                        <p:cTn id="11" dur="500"/>
                                        <p:tgtEl>
                                          <p:spTgt spid="1325"/>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725"/>
                                        </p:tgtEl>
                                        <p:attrNameLst>
                                          <p:attrName>style.visibility</p:attrName>
                                        </p:attrNameLst>
                                      </p:cBhvr>
                                      <p:to>
                                        <p:strVal val="visible"/>
                                      </p:to>
                                    </p:set>
                                    <p:animEffect transition="in" filter="wipe(down)">
                                      <p:cBhvr>
                                        <p:cTn id="15" dur="1000"/>
                                        <p:tgtEl>
                                          <p:spTgt spid="72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336"/>
                                        </p:tgtEl>
                                        <p:attrNameLst>
                                          <p:attrName>style.visibility</p:attrName>
                                        </p:attrNameLst>
                                      </p:cBhvr>
                                      <p:to>
                                        <p:strVal val="visible"/>
                                      </p:to>
                                    </p:set>
                                    <p:animEffect transition="in" filter="wipe(up)">
                                      <p:cBhvr>
                                        <p:cTn id="20" dur="500"/>
                                        <p:tgtEl>
                                          <p:spTgt spid="1336"/>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330"/>
                                        </p:tgtEl>
                                        <p:attrNameLst>
                                          <p:attrName>style.visibility</p:attrName>
                                        </p:attrNameLst>
                                      </p:cBhvr>
                                      <p:to>
                                        <p:strVal val="visible"/>
                                      </p:to>
                                    </p:set>
                                    <p:animEffect transition="in" filter="dissolve">
                                      <p:cBhvr>
                                        <p:cTn id="23" dur="500"/>
                                        <p:tgtEl>
                                          <p:spTgt spid="1330"/>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368"/>
                                        </p:tgtEl>
                                        <p:attrNameLst>
                                          <p:attrName>style.visibility</p:attrName>
                                        </p:attrNameLst>
                                      </p:cBhvr>
                                      <p:to>
                                        <p:strVal val="visible"/>
                                      </p:to>
                                    </p:set>
                                  </p:childTnLst>
                                </p:cTn>
                              </p:par>
                              <p:par>
                                <p:cTn id="28" presetID="9" presetClass="entr" presetSubtype="0" fill="hold" grpId="0" nodeType="withEffect">
                                  <p:stCondLst>
                                    <p:cond delay="0"/>
                                  </p:stCondLst>
                                  <p:childTnLst>
                                    <p:set>
                                      <p:cBhvr>
                                        <p:cTn id="29" dur="1" fill="hold">
                                          <p:stCondLst>
                                            <p:cond delay="0"/>
                                          </p:stCondLst>
                                        </p:cTn>
                                        <p:tgtEl>
                                          <p:spTgt spid="1331"/>
                                        </p:tgtEl>
                                        <p:attrNameLst>
                                          <p:attrName>style.visibility</p:attrName>
                                        </p:attrNameLst>
                                      </p:cBhvr>
                                      <p:to>
                                        <p:strVal val="visible"/>
                                      </p:to>
                                    </p:set>
                                    <p:animEffect transition="in" filter="dissolve">
                                      <p:cBhvr>
                                        <p:cTn id="30" dur="500"/>
                                        <p:tgtEl>
                                          <p:spTgt spid="1331"/>
                                        </p:tgtEl>
                                      </p:cBhvr>
                                    </p:animEffect>
                                  </p:childTnLst>
                                </p:cTn>
                              </p:par>
                              <p:par>
                                <p:cTn id="31" presetID="9" presetClass="exit" presetSubtype="0" fill="hold" nodeType="withEffect">
                                  <p:stCondLst>
                                    <p:cond delay="0"/>
                                  </p:stCondLst>
                                  <p:childTnLst>
                                    <p:animEffect transition="out" filter="dissolve">
                                      <p:cBhvr>
                                        <p:cTn id="32" dur="500"/>
                                        <p:tgtEl>
                                          <p:spTgt spid="1336"/>
                                        </p:tgtEl>
                                      </p:cBhvr>
                                    </p:animEffect>
                                    <p:set>
                                      <p:cBhvr>
                                        <p:cTn id="33" dur="1" fill="hold">
                                          <p:stCondLst>
                                            <p:cond delay="499"/>
                                          </p:stCondLst>
                                        </p:cTn>
                                        <p:tgtEl>
                                          <p:spTgt spid="1336"/>
                                        </p:tgtEl>
                                        <p:attrNameLst>
                                          <p:attrName>style.visibility</p:attrName>
                                        </p:attrNameLst>
                                      </p:cBhvr>
                                      <p:to>
                                        <p:strVal val="hidden"/>
                                      </p:to>
                                    </p:set>
                                  </p:childTnLst>
                                </p:cTn>
                              </p:par>
                              <p:par>
                                <p:cTn id="34" presetID="9" presetClass="exit" presetSubtype="0" fill="hold" nodeType="withEffect">
                                  <p:stCondLst>
                                    <p:cond delay="0"/>
                                  </p:stCondLst>
                                  <p:childTnLst>
                                    <p:animEffect transition="out" filter="dissolve">
                                      <p:cBhvr>
                                        <p:cTn id="35" dur="500"/>
                                        <p:tgtEl>
                                          <p:spTgt spid="1325"/>
                                        </p:tgtEl>
                                      </p:cBhvr>
                                    </p:animEffect>
                                    <p:set>
                                      <p:cBhvr>
                                        <p:cTn id="36" dur="1" fill="hold">
                                          <p:stCondLst>
                                            <p:cond delay="499"/>
                                          </p:stCondLst>
                                        </p:cTn>
                                        <p:tgtEl>
                                          <p:spTgt spid="1325"/>
                                        </p:tgtEl>
                                        <p:attrNameLst>
                                          <p:attrName>style.visibility</p:attrName>
                                        </p:attrNameLst>
                                      </p:cBhvr>
                                      <p:to>
                                        <p:strVal val="hidden"/>
                                      </p:to>
                                    </p:set>
                                  </p:childTnLst>
                                </p:cTn>
                              </p:par>
                            </p:childTnLst>
                          </p:cTn>
                        </p:par>
                        <p:par>
                          <p:cTn id="37" fill="hold">
                            <p:stCondLst>
                              <p:cond delay="0"/>
                            </p:stCondLst>
                            <p:childTnLst>
                              <p:par>
                                <p:cTn id="38" presetID="0" presetClass="path" presetSubtype="0" accel="50000" decel="50000" fill="hold" nodeType="afterEffect">
                                  <p:stCondLst>
                                    <p:cond delay="0"/>
                                  </p:stCondLst>
                                  <p:childTnLst>
                                    <p:animMotion origin="layout" path="M 3.75E-6 -4.44444E-6 L 3.75E-6 0.07338 L 0.29205 0.06899 L 0.19596 0.25764 L 0.41562 0.11088 L 0.26731 0.51227 C 0.18945 0.51459 0.11744 0.50787 0.03971 0.50996 L 0.03971 0.38079 " pathEditMode="relative" rAng="0" ptsTypes="AAAAAAAA">
                                      <p:cBhvr>
                                        <p:cTn id="39" dur="3000" fill="hold"/>
                                        <p:tgtEl>
                                          <p:spTgt spid="1368"/>
                                        </p:tgtEl>
                                        <p:attrNameLst>
                                          <p:attrName>ppt_x</p:attrName>
                                          <p:attrName>ppt_y</p:attrName>
                                        </p:attrNameLst>
                                      </p:cBhvr>
                                      <p:rCtr x="20781" y="25625"/>
                                    </p:animMotion>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1382"/>
                                        </p:tgtEl>
                                        <p:attrNameLst>
                                          <p:attrName>style.visibility</p:attrName>
                                        </p:attrNameLst>
                                      </p:cBhvr>
                                      <p:to>
                                        <p:strVal val="visible"/>
                                      </p:to>
                                    </p:set>
                                    <p:animEffect transition="in" filter="wipe(down)">
                                      <p:cBhvr>
                                        <p:cTn id="44" dur="500"/>
                                        <p:tgtEl>
                                          <p:spTgt spid="1382"/>
                                        </p:tgtEl>
                                      </p:cBhvr>
                                    </p:animEffect>
                                  </p:childTnLst>
                                </p:cTn>
                              </p:par>
                              <p:par>
                                <p:cTn id="45" presetID="9" presetClass="exit" presetSubtype="0" fill="hold" nodeType="withEffect">
                                  <p:stCondLst>
                                    <p:cond delay="0"/>
                                  </p:stCondLst>
                                  <p:childTnLst>
                                    <p:animEffect transition="out" filter="dissolve">
                                      <p:cBhvr>
                                        <p:cTn id="46" dur="500"/>
                                        <p:tgtEl>
                                          <p:spTgt spid="1368"/>
                                        </p:tgtEl>
                                      </p:cBhvr>
                                    </p:animEffect>
                                    <p:set>
                                      <p:cBhvr>
                                        <p:cTn id="47" dur="1" fill="hold">
                                          <p:stCondLst>
                                            <p:cond delay="499"/>
                                          </p:stCondLst>
                                        </p:cTn>
                                        <p:tgtEl>
                                          <p:spTgt spid="1368"/>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9" presetClass="exit" presetSubtype="0" fill="hold" nodeType="clickEffect">
                                  <p:stCondLst>
                                    <p:cond delay="0"/>
                                  </p:stCondLst>
                                  <p:childTnLst>
                                    <p:animEffect transition="out" filter="dissolve">
                                      <p:cBhvr>
                                        <p:cTn id="51" dur="500"/>
                                        <p:tgtEl>
                                          <p:spTgt spid="1382"/>
                                        </p:tgtEl>
                                      </p:cBhvr>
                                    </p:animEffect>
                                    <p:set>
                                      <p:cBhvr>
                                        <p:cTn id="52" dur="1" fill="hold">
                                          <p:stCondLst>
                                            <p:cond delay="499"/>
                                          </p:stCondLst>
                                        </p:cTn>
                                        <p:tgtEl>
                                          <p:spTgt spid="1382"/>
                                        </p:tgtEl>
                                        <p:attrNameLst>
                                          <p:attrName>style.visibility</p:attrName>
                                        </p:attrNameLst>
                                      </p:cBhvr>
                                      <p:to>
                                        <p:strVal val="hidden"/>
                                      </p:to>
                                    </p:set>
                                  </p:childTnLst>
                                </p:cTn>
                              </p:par>
                            </p:childTnLst>
                          </p:cTn>
                        </p:par>
                        <p:par>
                          <p:cTn id="53" fill="hold">
                            <p:stCondLst>
                              <p:cond delay="500"/>
                            </p:stCondLst>
                            <p:childTnLst>
                              <p:par>
                                <p:cTn id="54" presetID="22" presetClass="entr" presetSubtype="1" fill="hold" nodeType="afterEffect">
                                  <p:stCondLst>
                                    <p:cond delay="0"/>
                                  </p:stCondLst>
                                  <p:childTnLst>
                                    <p:set>
                                      <p:cBhvr>
                                        <p:cTn id="55" dur="1" fill="hold">
                                          <p:stCondLst>
                                            <p:cond delay="0"/>
                                          </p:stCondLst>
                                        </p:cTn>
                                        <p:tgtEl>
                                          <p:spTgt spid="1382"/>
                                        </p:tgtEl>
                                        <p:attrNameLst>
                                          <p:attrName>style.visibility</p:attrName>
                                        </p:attrNameLst>
                                      </p:cBhvr>
                                      <p:to>
                                        <p:strVal val="visible"/>
                                      </p:to>
                                    </p:set>
                                    <p:animEffect transition="in" filter="wipe(up)">
                                      <p:cBhvr>
                                        <p:cTn id="56" dur="500"/>
                                        <p:tgtEl>
                                          <p:spTgt spid="1382"/>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1335"/>
                                        </p:tgtEl>
                                        <p:attrNameLst>
                                          <p:attrName>style.visibility</p:attrName>
                                        </p:attrNameLst>
                                      </p:cBhvr>
                                      <p:to>
                                        <p:strVal val="visible"/>
                                      </p:to>
                                    </p:set>
                                    <p:animEffect transition="in" filter="dissolve">
                                      <p:cBhvr>
                                        <p:cTn id="59" dur="500"/>
                                        <p:tgtEl>
                                          <p:spTgt spid="1335"/>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1451"/>
                                        </p:tgtEl>
                                        <p:attrNameLst>
                                          <p:attrName>style.visibility</p:attrName>
                                        </p:attrNameLst>
                                      </p:cBhvr>
                                      <p:to>
                                        <p:strVal val="visible"/>
                                      </p:to>
                                    </p:set>
                                    <p:animEffect transition="in" filter="dissolve">
                                      <p:cBhvr>
                                        <p:cTn id="64" dur="500"/>
                                        <p:tgtEl>
                                          <p:spTgt spid="1451"/>
                                        </p:tgtEl>
                                      </p:cBhvr>
                                    </p:animEffect>
                                  </p:childTnLst>
                                </p:cTn>
                              </p:par>
                              <p:par>
                                <p:cTn id="65" presetID="9" presetClass="exit" presetSubtype="0" fill="hold" nodeType="withEffect">
                                  <p:stCondLst>
                                    <p:cond delay="0"/>
                                  </p:stCondLst>
                                  <p:childTnLst>
                                    <p:animEffect transition="out" filter="dissolve">
                                      <p:cBhvr>
                                        <p:cTn id="66" dur="500"/>
                                        <p:tgtEl>
                                          <p:spTgt spid="1382"/>
                                        </p:tgtEl>
                                      </p:cBhvr>
                                    </p:animEffect>
                                    <p:set>
                                      <p:cBhvr>
                                        <p:cTn id="67" dur="1" fill="hold">
                                          <p:stCondLst>
                                            <p:cond delay="499"/>
                                          </p:stCondLst>
                                        </p:cTn>
                                        <p:tgtEl>
                                          <p:spTgt spid="1382"/>
                                        </p:tgtEl>
                                        <p:attrNameLst>
                                          <p:attrName>style.visibility</p:attrName>
                                        </p:attrNameLst>
                                      </p:cBhvr>
                                      <p:to>
                                        <p:strVal val="hidden"/>
                                      </p:to>
                                    </p:set>
                                  </p:childTnLst>
                                </p:cTn>
                              </p:par>
                            </p:childTnLst>
                          </p:cTn>
                        </p:par>
                        <p:par>
                          <p:cTn id="68" fill="hold">
                            <p:stCondLst>
                              <p:cond delay="500"/>
                            </p:stCondLst>
                            <p:childTnLst>
                              <p:par>
                                <p:cTn id="69" presetID="0" presetClass="path" presetSubtype="0" accel="50000" decel="50000" fill="hold" nodeType="afterEffect">
                                  <p:stCondLst>
                                    <p:cond delay="0"/>
                                  </p:stCondLst>
                                  <p:childTnLst>
                                    <p:animMotion origin="layout" path="M -0.00078 -0.00023 C -0.00078 0.03264 -0.00143 0.06598 -0.00143 0.09908 L 0.23477 0.09699 L 0.37122 -0.27083 L 0.15104 -0.11944 L 0.25 -0.31666 L -0.03529 -0.31481 C -0.03594 -0.33078 -0.03529 -0.34143 -0.03529 -0.36342 C -0.03529 -0.38263 -0.03893 -0.35995 -0.03893 -0.37939 " pathEditMode="relative" rAng="0" ptsTypes="AAAAAAAAA">
                                      <p:cBhvr>
                                        <p:cTn id="70" dur="3000" fill="hold"/>
                                        <p:tgtEl>
                                          <p:spTgt spid="1451"/>
                                        </p:tgtEl>
                                        <p:attrNameLst>
                                          <p:attrName>ppt_x</p:attrName>
                                          <p:attrName>ppt_y</p:attrName>
                                        </p:attrNameLst>
                                      </p:cBhvr>
                                      <p:rCtr x="16693" y="-14005"/>
                                    </p:animMotion>
                                  </p:childTnLst>
                                </p:cTn>
                              </p:par>
                              <p:par>
                                <p:cTn id="71" presetID="9" presetClass="entr" presetSubtype="0" fill="hold" grpId="0" nodeType="withEffect">
                                  <p:stCondLst>
                                    <p:cond delay="0"/>
                                  </p:stCondLst>
                                  <p:childTnLst>
                                    <p:set>
                                      <p:cBhvr>
                                        <p:cTn id="72" dur="1" fill="hold">
                                          <p:stCondLst>
                                            <p:cond delay="0"/>
                                          </p:stCondLst>
                                        </p:cTn>
                                        <p:tgtEl>
                                          <p:spTgt spid="1332"/>
                                        </p:tgtEl>
                                        <p:attrNameLst>
                                          <p:attrName>style.visibility</p:attrName>
                                        </p:attrNameLst>
                                      </p:cBhvr>
                                      <p:to>
                                        <p:strVal val="visible"/>
                                      </p:to>
                                    </p:set>
                                    <p:animEffect transition="in" filter="dissolve">
                                      <p:cBhvr>
                                        <p:cTn id="73" dur="500"/>
                                        <p:tgtEl>
                                          <p:spTgt spid="1332"/>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xit" presetSubtype="0" fill="hold" nodeType="clickEffect">
                                  <p:stCondLst>
                                    <p:cond delay="0"/>
                                  </p:stCondLst>
                                  <p:childTnLst>
                                    <p:animEffect transition="out" filter="dissolve">
                                      <p:cBhvr>
                                        <p:cTn id="77" dur="500"/>
                                        <p:tgtEl>
                                          <p:spTgt spid="1451"/>
                                        </p:tgtEl>
                                      </p:cBhvr>
                                    </p:animEffect>
                                    <p:set>
                                      <p:cBhvr>
                                        <p:cTn id="78" dur="1" fill="hold">
                                          <p:stCondLst>
                                            <p:cond delay="499"/>
                                          </p:stCondLst>
                                        </p:cTn>
                                        <p:tgtEl>
                                          <p:spTgt spid="1451"/>
                                        </p:tgtEl>
                                        <p:attrNameLst>
                                          <p:attrName>style.visibility</p:attrName>
                                        </p:attrNameLst>
                                      </p:cBhvr>
                                      <p:to>
                                        <p:strVal val="hidden"/>
                                      </p:to>
                                    </p:set>
                                  </p:childTnLst>
                                </p:cTn>
                              </p:par>
                            </p:childTnLst>
                          </p:cTn>
                        </p:par>
                        <p:par>
                          <p:cTn id="79" fill="hold">
                            <p:stCondLst>
                              <p:cond delay="500"/>
                            </p:stCondLst>
                            <p:childTnLst>
                              <p:par>
                                <p:cTn id="80" presetID="22" presetClass="entr" presetSubtype="4" fill="hold" nodeType="afterEffect">
                                  <p:stCondLst>
                                    <p:cond delay="0"/>
                                  </p:stCondLst>
                                  <p:childTnLst>
                                    <p:set>
                                      <p:cBhvr>
                                        <p:cTn id="81" dur="1" fill="hold">
                                          <p:stCondLst>
                                            <p:cond delay="0"/>
                                          </p:stCondLst>
                                        </p:cTn>
                                        <p:tgtEl>
                                          <p:spTgt spid="1417"/>
                                        </p:tgtEl>
                                        <p:attrNameLst>
                                          <p:attrName>style.visibility</p:attrName>
                                        </p:attrNameLst>
                                      </p:cBhvr>
                                      <p:to>
                                        <p:strVal val="visible"/>
                                      </p:to>
                                    </p:set>
                                    <p:animEffect transition="in" filter="wipe(down)">
                                      <p:cBhvr>
                                        <p:cTn id="82" dur="500"/>
                                        <p:tgtEl>
                                          <p:spTgt spid="1417"/>
                                        </p:tgtEl>
                                      </p:cBhvr>
                                    </p:animEffect>
                                  </p:childTnLst>
                                </p:cTn>
                              </p:par>
                            </p:childTnLst>
                          </p:cTn>
                        </p:par>
                        <p:par>
                          <p:cTn id="83" fill="hold">
                            <p:stCondLst>
                              <p:cond delay="1000"/>
                            </p:stCondLst>
                            <p:childTnLst>
                              <p:par>
                                <p:cTn id="84" presetID="9" presetClass="entr" presetSubtype="0" fill="hold" nodeType="afterEffect">
                                  <p:stCondLst>
                                    <p:cond delay="0"/>
                                  </p:stCondLst>
                                  <p:childTnLst>
                                    <p:set>
                                      <p:cBhvr>
                                        <p:cTn id="85" dur="1" fill="hold">
                                          <p:stCondLst>
                                            <p:cond delay="0"/>
                                          </p:stCondLst>
                                        </p:cTn>
                                        <p:tgtEl>
                                          <p:spTgt spid="1465"/>
                                        </p:tgtEl>
                                        <p:attrNameLst>
                                          <p:attrName>style.visibility</p:attrName>
                                        </p:attrNameLst>
                                      </p:cBhvr>
                                      <p:to>
                                        <p:strVal val="visible"/>
                                      </p:to>
                                    </p:set>
                                    <p:animEffect transition="in" filter="dissolve">
                                      <p:cBhvr>
                                        <p:cTn id="86" dur="1000"/>
                                        <p:tgtEl>
                                          <p:spTgt spid="1465"/>
                                        </p:tgtEl>
                                      </p:cBhvr>
                                    </p:animEffect>
                                  </p:childTnLst>
                                </p:cTn>
                              </p:par>
                              <p:par>
                                <p:cTn id="87" presetID="1" presetClass="entr" presetSubtype="0" fill="hold" grpId="0" nodeType="withEffect">
                                  <p:stCondLst>
                                    <p:cond delay="0"/>
                                  </p:stCondLst>
                                  <p:childTnLst>
                                    <p:set>
                                      <p:cBhvr>
                                        <p:cTn id="88" dur="1" fill="hold">
                                          <p:stCondLst>
                                            <p:cond delay="0"/>
                                          </p:stCondLst>
                                        </p:cTn>
                                        <p:tgtEl>
                                          <p:spTgt spid="1466"/>
                                        </p:tgtEl>
                                        <p:attrNameLst>
                                          <p:attrName>style.visibility</p:attrName>
                                        </p:attrNameLst>
                                      </p:cBhvr>
                                      <p:to>
                                        <p:strVal val="visible"/>
                                      </p:to>
                                    </p:set>
                                  </p:childTnLst>
                                </p:cTn>
                              </p:par>
                            </p:childTnLst>
                          </p:cTn>
                        </p:par>
                        <p:par>
                          <p:cTn id="89" fill="hold">
                            <p:stCondLst>
                              <p:cond delay="2000"/>
                            </p:stCondLst>
                            <p:childTnLst>
                              <p:par>
                                <p:cTn id="90" presetID="9" presetClass="entr" presetSubtype="0" fill="hold" grpId="1" nodeType="afterEffect">
                                  <p:stCondLst>
                                    <p:cond delay="0"/>
                                  </p:stCondLst>
                                  <p:childTnLst>
                                    <p:set>
                                      <p:cBhvr>
                                        <p:cTn id="91" dur="1" fill="hold">
                                          <p:stCondLst>
                                            <p:cond delay="0"/>
                                          </p:stCondLst>
                                        </p:cTn>
                                        <p:tgtEl>
                                          <p:spTgt spid="1466"/>
                                        </p:tgtEl>
                                        <p:attrNameLst>
                                          <p:attrName>style.visibility</p:attrName>
                                        </p:attrNameLst>
                                      </p:cBhvr>
                                      <p:to>
                                        <p:strVal val="visible"/>
                                      </p:to>
                                    </p:set>
                                    <p:animEffect transition="in" filter="dissolve">
                                      <p:cBhvr>
                                        <p:cTn id="92" dur="500"/>
                                        <p:tgtEl>
                                          <p:spTgt spid="1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0" grpId="0" bldLvl="0" animBg="1"/>
      <p:bldP spid="1331" grpId="0" bldLvl="0" animBg="1"/>
      <p:bldP spid="1332" grpId="0" bldLvl="0" animBg="1"/>
      <p:bldP spid="1335" grpId="0" bldLvl="0" animBg="1"/>
      <p:bldP spid="1466" grpId="0" bldLvl="0" animBg="1"/>
      <p:bldP spid="1466" grpId="1"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ECAF7C1-9E78-4440-BF74-BE204C78365A}"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Application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28675" name="灯片编号占位符 5"/>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graphicFrame>
        <p:nvGraphicFramePr>
          <p:cNvPr id="28676" name="Object 2"/>
          <p:cNvGraphicFramePr>
            <a:graphicFrameLocks noChangeAspect="1"/>
          </p:cNvGraphicFramePr>
          <p:nvPr/>
        </p:nvGraphicFramePr>
        <p:xfrm>
          <a:off x="-9525" y="2617788"/>
          <a:ext cx="8602663" cy="4008437"/>
        </p:xfrm>
        <a:graphic>
          <a:graphicData uri="http://schemas.openxmlformats.org/presentationml/2006/ole">
            <mc:AlternateContent xmlns:mc="http://schemas.openxmlformats.org/markup-compatibility/2006">
              <mc:Choice xmlns:v="urn:schemas-microsoft-com:vml" Requires="v">
                <p:oleObj spid="_x0000_s3082" name="" r:id="rId1" imgW="8319770" imgH="3905885" progId="Visio.Drawing.6">
                  <p:embed/>
                </p:oleObj>
              </mc:Choice>
              <mc:Fallback>
                <p:oleObj name="" r:id="rId1" imgW="8319770" imgH="3905885" progId="Visio.Drawing.6">
                  <p:embed/>
                  <p:pic>
                    <p:nvPicPr>
                      <p:cNvPr id="0" name="图片 3081"/>
                      <p:cNvPicPr/>
                      <p:nvPr/>
                    </p:nvPicPr>
                    <p:blipFill>
                      <a:blip r:embed="rId2"/>
                      <a:stretch>
                        <a:fillRect/>
                      </a:stretch>
                    </p:blipFill>
                    <p:spPr>
                      <a:xfrm>
                        <a:off x="-9525" y="2617788"/>
                        <a:ext cx="8602663" cy="4008437"/>
                      </a:xfrm>
                      <a:prstGeom prst="rect">
                        <a:avLst/>
                      </a:prstGeom>
                      <a:noFill/>
                      <a:ln w="38100">
                        <a:noFill/>
                        <a:miter/>
                      </a:ln>
                    </p:spPr>
                  </p:pic>
                </p:oleObj>
              </mc:Fallback>
            </mc:AlternateContent>
          </a:graphicData>
        </a:graphic>
      </p:graphicFrame>
      <p:sp>
        <p:nvSpPr>
          <p:cNvPr id="28677" name="Rectangle 3"/>
          <p:cNvSpPr>
            <a:spLocks noGrp="1"/>
          </p:cNvSpPr>
          <p:nvPr>
            <p:ph type="title"/>
          </p:nvPr>
        </p:nvSpPr>
        <p:spPr/>
        <p:txBody>
          <a:bodyPr vert="horz" wrap="square" lIns="91440" tIns="45720" rIns="91440" bIns="45720" anchor="ctr" anchorCtr="0"/>
          <a:p>
            <a:pPr eaLnBrk="1" hangingPunct="1"/>
            <a:r>
              <a:rPr lang="en-US" altLang="zh-CN" dirty="0">
                <a:ea typeface="宋体" panose="02010600030101010101" pitchFamily="2" charset="-122"/>
              </a:rPr>
              <a:t>Sending a packet from Argon to Neon</a:t>
            </a:r>
            <a:endParaRPr lang="en-US" altLang="zh-CN" dirty="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 name="Line 15"/>
          <p:cNvSpPr>
            <a:spLocks noChangeShapeType="1"/>
          </p:cNvSpPr>
          <p:nvPr/>
        </p:nvSpPr>
        <p:spPr bwMode="auto">
          <a:xfrm>
            <a:off x="6275557" y="2576233"/>
            <a:ext cx="0" cy="2124075"/>
          </a:xfrm>
          <a:prstGeom prst="line">
            <a:avLst/>
          </a:prstGeom>
          <a:noFill/>
          <a:ln w="9525">
            <a:solidFill>
              <a:srgbClr val="FF0000"/>
            </a:solidFill>
            <a:prstDash val="sysDot"/>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Line 16"/>
          <p:cNvSpPr>
            <a:spLocks noChangeShapeType="1"/>
          </p:cNvSpPr>
          <p:nvPr/>
        </p:nvSpPr>
        <p:spPr bwMode="auto">
          <a:xfrm>
            <a:off x="7543572" y="2571471"/>
            <a:ext cx="0" cy="2160984"/>
          </a:xfrm>
          <a:prstGeom prst="line">
            <a:avLst/>
          </a:prstGeom>
          <a:noFill/>
          <a:ln w="9525">
            <a:solidFill>
              <a:srgbClr val="FF0000"/>
            </a:solidFill>
            <a:prstDash val="sysDot"/>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Line 17"/>
          <p:cNvSpPr>
            <a:spLocks noChangeShapeType="1"/>
          </p:cNvSpPr>
          <p:nvPr/>
        </p:nvSpPr>
        <p:spPr bwMode="auto">
          <a:xfrm>
            <a:off x="6286272" y="2750064"/>
            <a:ext cx="1263254" cy="29289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Line 18"/>
          <p:cNvSpPr>
            <a:spLocks noChangeShapeType="1"/>
          </p:cNvSpPr>
          <p:nvPr/>
        </p:nvSpPr>
        <p:spPr bwMode="auto">
          <a:xfrm flipH="1">
            <a:off x="6275557" y="3078677"/>
            <a:ext cx="1254919" cy="302419"/>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Line 19"/>
          <p:cNvSpPr>
            <a:spLocks noChangeShapeType="1"/>
          </p:cNvSpPr>
          <p:nvPr/>
        </p:nvSpPr>
        <p:spPr bwMode="auto">
          <a:xfrm>
            <a:off x="6281510" y="3459677"/>
            <a:ext cx="1263254" cy="29289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AutoShape 21"/>
          <p:cNvSpPr/>
          <p:nvPr/>
        </p:nvSpPr>
        <p:spPr bwMode="auto">
          <a:xfrm>
            <a:off x="7555592" y="3759627"/>
            <a:ext cx="74893" cy="121304"/>
          </a:xfrm>
          <a:prstGeom prst="rightBrace">
            <a:avLst>
              <a:gd name="adj1" fmla="val 20390"/>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4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sp>
        <p:nvSpPr>
          <p:cNvPr id="74" name="Text Box 22"/>
          <p:cNvSpPr txBox="1">
            <a:spLocks noChangeArrowheads="1"/>
          </p:cNvSpPr>
          <p:nvPr/>
        </p:nvSpPr>
        <p:spPr bwMode="auto">
          <a:xfrm>
            <a:off x="7625726" y="3531114"/>
            <a:ext cx="87757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altLang="en-US" sz="1500" b="0" i="0" u="none" strike="noStrike" kern="1200" cap="none" spc="0" normalizeH="0" baseline="0" noProof="0">
                <a:ln>
                  <a:noFill/>
                </a:ln>
                <a:solidFill>
                  <a:srgbClr val="CC0000"/>
                </a:solidFill>
                <a:effectLst/>
                <a:uLnTx/>
                <a:uFillTx/>
                <a:latin typeface="Calibri" panose="020F0502020204030204"/>
                <a:ea typeface="MS PGothic" panose="020B0600070205080204" pitchFamily="34" charset="-128"/>
                <a:cs typeface="+mn-cs"/>
              </a:rPr>
              <a:t>time to </a:t>
            </a:r>
            <a:endParaRPr kumimoji="0" lang="en-US" altLang="en-US" sz="1500" b="0" i="0" u="none" strike="noStrike" kern="1200" cap="none" spc="0" normalizeH="0" baseline="0" noProof="0">
              <a:ln>
                <a:noFill/>
              </a:ln>
              <a:solidFill>
                <a:srgbClr val="CC0000"/>
              </a:solidFill>
              <a:effectLst/>
              <a:uLnTx/>
              <a:uFillTx/>
              <a:latin typeface="Calibri" panose="020F0502020204030204"/>
              <a:ea typeface="MS PGothic" panose="020B0600070205080204" pitchFamily="34" charset="-128"/>
              <a:cs typeface="+mn-cs"/>
            </a:endParaRPr>
          </a:p>
          <a:p>
            <a:pPr marL="0" marR="0" lvl="0" indent="0" algn="l" defTabSz="914400" rtl="0" eaLnBrk="1" fontAlgn="auto" latinLnBrk="0" hangingPunct="1">
              <a:lnSpc>
                <a:spcPct val="85000"/>
              </a:lnSpc>
              <a:spcBef>
                <a:spcPct val="0"/>
              </a:spcBef>
              <a:spcAft>
                <a:spcPts val="0"/>
              </a:spcAft>
              <a:buClrTx/>
              <a:buSzTx/>
              <a:buFontTx/>
              <a:buNone/>
              <a:defRPr/>
            </a:pPr>
            <a:r>
              <a:rPr kumimoji="0" lang="en-US" altLang="en-US" sz="1500" b="0" i="0" u="none" strike="noStrike" kern="1200" cap="none" spc="0" normalizeH="0" baseline="0" noProof="0">
                <a:ln>
                  <a:noFill/>
                </a:ln>
                <a:solidFill>
                  <a:srgbClr val="CC0000"/>
                </a:solidFill>
                <a:effectLst/>
                <a:uLnTx/>
                <a:uFillTx/>
                <a:latin typeface="Calibri" panose="020F0502020204030204"/>
                <a:ea typeface="MS PGothic" panose="020B0600070205080204" pitchFamily="34" charset="-128"/>
                <a:cs typeface="+mn-cs"/>
              </a:rPr>
              <a:t>transmit </a:t>
            </a:r>
            <a:endParaRPr kumimoji="0" lang="en-US" altLang="en-US" sz="1500" b="0" i="0" u="none" strike="noStrike" kern="1200" cap="none" spc="0" normalizeH="0" baseline="0" noProof="0">
              <a:ln>
                <a:noFill/>
              </a:ln>
              <a:solidFill>
                <a:srgbClr val="CC0000"/>
              </a:solidFill>
              <a:effectLst/>
              <a:uLnTx/>
              <a:uFillTx/>
              <a:latin typeface="Calibri" panose="020F0502020204030204"/>
              <a:ea typeface="MS PGothic" panose="020B0600070205080204" pitchFamily="34" charset="-128"/>
              <a:cs typeface="+mn-cs"/>
            </a:endParaRPr>
          </a:p>
          <a:p>
            <a:pPr marL="0" marR="0" lvl="0" indent="0" algn="l" defTabSz="914400" rtl="0" eaLnBrk="1" fontAlgn="auto" latinLnBrk="0" hangingPunct="1">
              <a:lnSpc>
                <a:spcPct val="85000"/>
              </a:lnSpc>
              <a:spcBef>
                <a:spcPct val="0"/>
              </a:spcBef>
              <a:spcAft>
                <a:spcPts val="0"/>
              </a:spcAft>
              <a:buClrTx/>
              <a:buSzTx/>
              <a:buFontTx/>
              <a:buNone/>
              <a:defRPr/>
            </a:pPr>
            <a:r>
              <a:rPr kumimoji="0" lang="en-US" altLang="en-US" sz="1500" b="0" i="0" u="none" strike="noStrike" kern="1200" cap="none" spc="0" normalizeH="0" baseline="0" noProof="0">
                <a:ln>
                  <a:noFill/>
                </a:ln>
                <a:solidFill>
                  <a:srgbClr val="CC0000"/>
                </a:solidFill>
                <a:effectLst/>
                <a:uLnTx/>
                <a:uFillTx/>
                <a:latin typeface="Calibri" panose="020F0502020204030204"/>
                <a:ea typeface="MS PGothic" panose="020B0600070205080204" pitchFamily="34" charset="-128"/>
                <a:cs typeface="+mn-cs"/>
              </a:rPr>
              <a:t>file</a:t>
            </a:r>
            <a:endParaRPr kumimoji="0" lang="en-US" altLang="en-US" sz="1500" b="0" i="0" u="none" strike="noStrike" kern="1200" cap="none" spc="0" normalizeH="0" baseline="0" noProof="0">
              <a:ln>
                <a:noFill/>
              </a:ln>
              <a:solidFill>
                <a:srgbClr val="CC0000"/>
              </a:solidFill>
              <a:effectLst/>
              <a:uLnTx/>
              <a:uFillTx/>
              <a:latin typeface="Calibri" panose="020F0502020204030204"/>
              <a:ea typeface="MS PGothic" panose="020B0600070205080204" pitchFamily="34" charset="-128"/>
              <a:cs typeface="+mn-cs"/>
            </a:endParaRPr>
          </a:p>
        </p:txBody>
      </p:sp>
      <p:sp>
        <p:nvSpPr>
          <p:cNvPr id="75" name="Line 23"/>
          <p:cNvSpPr>
            <a:spLocks noChangeShapeType="1"/>
          </p:cNvSpPr>
          <p:nvPr/>
        </p:nvSpPr>
        <p:spPr bwMode="auto">
          <a:xfrm>
            <a:off x="5982663" y="2731014"/>
            <a:ext cx="292894" cy="119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6" name="Text Box 24"/>
          <p:cNvSpPr txBox="1">
            <a:spLocks noChangeArrowheads="1"/>
          </p:cNvSpPr>
          <p:nvPr/>
        </p:nvSpPr>
        <p:spPr bwMode="auto">
          <a:xfrm>
            <a:off x="5015130" y="2495028"/>
            <a:ext cx="1054735" cy="48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altLang="en-US" sz="1500" b="0" i="0"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initiate TCP</a:t>
            </a:r>
            <a:endParaRPr kumimoji="0" lang="en-US" altLang="en-US" sz="1500" b="0" i="0"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endParaRPr>
          </a:p>
          <a:p>
            <a:pPr marL="0" marR="0" lvl="0" indent="0" algn="l" defTabSz="914400" rtl="0" eaLnBrk="1" fontAlgn="auto" latinLnBrk="0" hangingPunct="1">
              <a:lnSpc>
                <a:spcPct val="85000"/>
              </a:lnSpc>
              <a:spcBef>
                <a:spcPct val="0"/>
              </a:spcBef>
              <a:spcAft>
                <a:spcPts val="0"/>
              </a:spcAft>
              <a:buClrTx/>
              <a:buSzTx/>
              <a:buFontTx/>
              <a:buNone/>
              <a:defRPr/>
            </a:pPr>
            <a:r>
              <a:rPr kumimoji="0" lang="en-US" altLang="en-US" sz="1500" b="0" i="0"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connection</a:t>
            </a:r>
            <a:endParaRPr kumimoji="0" lang="en-US" altLang="en-US" sz="1500" b="0" i="0"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endParaRPr>
          </a:p>
        </p:txBody>
      </p:sp>
      <p:sp>
        <p:nvSpPr>
          <p:cNvPr id="77" name="AutoShape 25"/>
          <p:cNvSpPr/>
          <p:nvPr/>
        </p:nvSpPr>
        <p:spPr bwMode="auto">
          <a:xfrm>
            <a:off x="6083866" y="2769114"/>
            <a:ext cx="96441" cy="602456"/>
          </a:xfrm>
          <a:prstGeom prst="leftBrace">
            <a:avLst>
              <a:gd name="adj1" fmla="val 52057"/>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85000"/>
              </a:lnSpc>
              <a:spcBef>
                <a:spcPts val="0"/>
              </a:spcBef>
              <a:spcAft>
                <a:spcPts val="0"/>
              </a:spcAft>
              <a:buClrTx/>
              <a:buSzTx/>
              <a:buFontTx/>
              <a:buNone/>
              <a:defRPr/>
            </a:pPr>
            <a:endParaRPr kumimoji="0" lang="en-US" altLang="en-US" sz="24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sp>
        <p:nvSpPr>
          <p:cNvPr id="78" name="Text Box 26"/>
          <p:cNvSpPr txBox="1">
            <a:spLocks noChangeArrowheads="1"/>
          </p:cNvSpPr>
          <p:nvPr/>
        </p:nvSpPr>
        <p:spPr bwMode="auto">
          <a:xfrm>
            <a:off x="5721916" y="2927467"/>
            <a:ext cx="472440" cy="28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altLang="en-US" sz="15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rPr>
              <a:t>RTT</a:t>
            </a:r>
            <a:endParaRPr kumimoji="0" lang="en-US" altLang="en-US" sz="15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sp>
        <p:nvSpPr>
          <p:cNvPr id="79" name="Line 27"/>
          <p:cNvSpPr>
            <a:spLocks noChangeShapeType="1"/>
          </p:cNvSpPr>
          <p:nvPr/>
        </p:nvSpPr>
        <p:spPr bwMode="auto">
          <a:xfrm>
            <a:off x="6019572" y="3409671"/>
            <a:ext cx="26551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 name="Text Box 28"/>
          <p:cNvSpPr txBox="1">
            <a:spLocks noChangeArrowheads="1"/>
          </p:cNvSpPr>
          <p:nvPr/>
        </p:nvSpPr>
        <p:spPr bwMode="auto">
          <a:xfrm>
            <a:off x="4997470" y="3265131"/>
            <a:ext cx="1477467" cy="28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altLang="en-US" sz="1500" b="0" i="0"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request file</a:t>
            </a:r>
            <a:endParaRPr kumimoji="0" lang="en-US" altLang="en-US" sz="1500" b="0" i="0"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endParaRPr>
          </a:p>
        </p:txBody>
      </p:sp>
      <p:sp>
        <p:nvSpPr>
          <p:cNvPr id="81" name="AutoShape 29"/>
          <p:cNvSpPr/>
          <p:nvPr/>
        </p:nvSpPr>
        <p:spPr bwMode="auto">
          <a:xfrm>
            <a:off x="6088628" y="3451342"/>
            <a:ext cx="96441" cy="602456"/>
          </a:xfrm>
          <a:prstGeom prst="leftBrace">
            <a:avLst>
              <a:gd name="adj1" fmla="val 52057"/>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85000"/>
              </a:lnSpc>
              <a:spcBef>
                <a:spcPts val="0"/>
              </a:spcBef>
              <a:spcAft>
                <a:spcPts val="0"/>
              </a:spcAft>
              <a:buClrTx/>
              <a:buSzTx/>
              <a:buFontTx/>
              <a:buNone/>
              <a:defRPr/>
            </a:pPr>
            <a:endParaRPr kumimoji="0" lang="en-US" altLang="en-US" sz="24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sp>
        <p:nvSpPr>
          <p:cNvPr id="82" name="Text Box 30"/>
          <p:cNvSpPr txBox="1">
            <a:spLocks noChangeArrowheads="1"/>
          </p:cNvSpPr>
          <p:nvPr/>
        </p:nvSpPr>
        <p:spPr bwMode="auto">
          <a:xfrm>
            <a:off x="5736203" y="3619221"/>
            <a:ext cx="472440" cy="28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altLang="en-US" sz="15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rPr>
              <a:t>RTT</a:t>
            </a:r>
            <a:endParaRPr kumimoji="0" lang="en-US" altLang="en-US" sz="15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sp>
        <p:nvSpPr>
          <p:cNvPr id="83" name="Line 35"/>
          <p:cNvSpPr>
            <a:spLocks noChangeShapeType="1"/>
          </p:cNvSpPr>
          <p:nvPr/>
        </p:nvSpPr>
        <p:spPr bwMode="auto">
          <a:xfrm flipH="1">
            <a:off x="5991876" y="4176525"/>
            <a:ext cx="270992" cy="167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Text Box 36"/>
          <p:cNvSpPr txBox="1">
            <a:spLocks noChangeArrowheads="1"/>
          </p:cNvSpPr>
          <p:nvPr/>
        </p:nvSpPr>
        <p:spPr bwMode="auto">
          <a:xfrm>
            <a:off x="4931898" y="4035695"/>
            <a:ext cx="1235720" cy="28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altLang="en-US" sz="1500" b="0" i="0"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file received</a:t>
            </a:r>
            <a:endParaRPr kumimoji="0" lang="en-US" altLang="en-US" sz="1500" b="0" i="0"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endParaRPr>
          </a:p>
        </p:txBody>
      </p:sp>
      <p:sp>
        <p:nvSpPr>
          <p:cNvPr id="85" name="Text Box 37"/>
          <p:cNvSpPr txBox="1">
            <a:spLocks noChangeArrowheads="1"/>
          </p:cNvSpPr>
          <p:nvPr/>
        </p:nvSpPr>
        <p:spPr bwMode="auto">
          <a:xfrm>
            <a:off x="6106488" y="4711023"/>
            <a:ext cx="537210" cy="28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altLang="en-US" sz="15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rPr>
              <a:t>time</a:t>
            </a:r>
            <a:endParaRPr kumimoji="0" lang="en-US" altLang="en-US" sz="15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sp>
        <p:nvSpPr>
          <p:cNvPr id="86" name="Text Box 38"/>
          <p:cNvSpPr txBox="1">
            <a:spLocks noChangeArrowheads="1"/>
          </p:cNvSpPr>
          <p:nvPr/>
        </p:nvSpPr>
        <p:spPr bwMode="auto">
          <a:xfrm>
            <a:off x="7364978" y="4697927"/>
            <a:ext cx="537210" cy="32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en-US" sz="15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rPr>
              <a:t>time</a:t>
            </a:r>
            <a:endParaRPr kumimoji="0" lang="en-US" altLang="en-US" sz="15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grpSp>
        <p:nvGrpSpPr>
          <p:cNvPr id="87" name="Group 43"/>
          <p:cNvGrpSpPr/>
          <p:nvPr/>
        </p:nvGrpSpPr>
        <p:grpSpPr bwMode="auto">
          <a:xfrm>
            <a:off x="7393553" y="1996398"/>
            <a:ext cx="317897" cy="513160"/>
            <a:chOff x="4140" y="429"/>
            <a:chExt cx="1425" cy="2396"/>
          </a:xfrm>
        </p:grpSpPr>
        <p:sp>
          <p:nvSpPr>
            <p:cNvPr id="88" name="Freeform 44"/>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Rectangle 45"/>
            <p:cNvSpPr>
              <a:spLocks noChangeArrowheads="1"/>
            </p:cNvSpPr>
            <p:nvPr/>
          </p:nvSpPr>
          <p:spPr bwMode="auto">
            <a:xfrm>
              <a:off x="4204" y="429"/>
              <a:ext cx="1051"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1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sp>
          <p:nvSpPr>
            <p:cNvPr id="90" name="Freeform 46"/>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Freeform 47"/>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Rectangle 48"/>
            <p:cNvSpPr>
              <a:spLocks noChangeArrowheads="1"/>
            </p:cNvSpPr>
            <p:nvPr/>
          </p:nvSpPr>
          <p:spPr bwMode="auto">
            <a:xfrm>
              <a:off x="4209" y="690"/>
              <a:ext cx="598" cy="50"/>
            </a:xfrm>
            <a:prstGeom prst="rect">
              <a:avLst/>
            </a:prstGeom>
            <a:solidFill>
              <a:schemeClr val="tx1"/>
            </a:solidFill>
            <a:ln w="9525">
              <a:solidFill>
                <a:schemeClr val="tx1"/>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1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grpSp>
          <p:nvGrpSpPr>
            <p:cNvPr id="93" name="Group 49"/>
            <p:cNvGrpSpPr/>
            <p:nvPr/>
          </p:nvGrpSpPr>
          <p:grpSpPr bwMode="auto">
            <a:xfrm>
              <a:off x="4749" y="668"/>
              <a:ext cx="581" cy="145"/>
              <a:chOff x="614" y="2568"/>
              <a:chExt cx="725" cy="139"/>
            </a:xfrm>
          </p:grpSpPr>
          <p:sp>
            <p:nvSpPr>
              <p:cNvPr id="118" name="AutoShape 50"/>
              <p:cNvSpPr>
                <a:spLocks noChangeArrowheads="1"/>
              </p:cNvSpPr>
              <p:nvPr/>
            </p:nvSpPr>
            <p:spPr bwMode="auto">
              <a:xfrm>
                <a:off x="613" y="2568"/>
                <a:ext cx="726"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1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sp>
            <p:nvSpPr>
              <p:cNvPr id="119" name="AutoShape 51"/>
              <p:cNvSpPr>
                <a:spLocks noChangeArrowheads="1"/>
              </p:cNvSpPr>
              <p:nvPr/>
            </p:nvSpPr>
            <p:spPr bwMode="auto">
              <a:xfrm>
                <a:off x="627" y="2584"/>
                <a:ext cx="693"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1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grpSp>
        <p:sp>
          <p:nvSpPr>
            <p:cNvPr id="94" name="Rectangle 52"/>
            <p:cNvSpPr>
              <a:spLocks noChangeArrowheads="1"/>
            </p:cNvSpPr>
            <p:nvPr/>
          </p:nvSpPr>
          <p:spPr bwMode="auto">
            <a:xfrm>
              <a:off x="4225" y="1018"/>
              <a:ext cx="592" cy="50"/>
            </a:xfrm>
            <a:prstGeom prst="rect">
              <a:avLst/>
            </a:prstGeom>
            <a:solidFill>
              <a:schemeClr val="tx1"/>
            </a:solidFill>
            <a:ln w="9525">
              <a:solidFill>
                <a:schemeClr val="tx1"/>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1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grpSp>
          <p:nvGrpSpPr>
            <p:cNvPr id="95" name="Group 53"/>
            <p:cNvGrpSpPr/>
            <p:nvPr/>
          </p:nvGrpSpPr>
          <p:grpSpPr bwMode="auto">
            <a:xfrm>
              <a:off x="4747" y="994"/>
              <a:ext cx="581" cy="134"/>
              <a:chOff x="614" y="2568"/>
              <a:chExt cx="725" cy="139"/>
            </a:xfrm>
          </p:grpSpPr>
          <p:sp>
            <p:nvSpPr>
              <p:cNvPr id="116" name="AutoShape 54"/>
              <p:cNvSpPr>
                <a:spLocks noChangeArrowheads="1"/>
              </p:cNvSpPr>
              <p:nvPr/>
            </p:nvSpPr>
            <p:spPr bwMode="auto">
              <a:xfrm>
                <a:off x="616" y="2570"/>
                <a:ext cx="726"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1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sp>
            <p:nvSpPr>
              <p:cNvPr id="117" name="AutoShape 55"/>
              <p:cNvSpPr>
                <a:spLocks noChangeArrowheads="1"/>
              </p:cNvSpPr>
              <p:nvPr/>
            </p:nvSpPr>
            <p:spPr bwMode="auto">
              <a:xfrm>
                <a:off x="629" y="2587"/>
                <a:ext cx="693"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1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grpSp>
        <p:sp>
          <p:nvSpPr>
            <p:cNvPr id="96" name="Rectangle 56"/>
            <p:cNvSpPr>
              <a:spLocks noChangeArrowheads="1"/>
            </p:cNvSpPr>
            <p:nvPr/>
          </p:nvSpPr>
          <p:spPr bwMode="auto">
            <a:xfrm>
              <a:off x="4215" y="1357"/>
              <a:ext cx="598" cy="44"/>
            </a:xfrm>
            <a:prstGeom prst="rect">
              <a:avLst/>
            </a:prstGeom>
            <a:solidFill>
              <a:schemeClr val="tx1"/>
            </a:solidFill>
            <a:ln w="9525">
              <a:solidFill>
                <a:schemeClr val="tx1"/>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1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sp>
          <p:nvSpPr>
            <p:cNvPr id="97" name="Rectangle 57"/>
            <p:cNvSpPr>
              <a:spLocks noChangeArrowheads="1"/>
            </p:cNvSpPr>
            <p:nvPr/>
          </p:nvSpPr>
          <p:spPr bwMode="auto">
            <a:xfrm>
              <a:off x="4225" y="1658"/>
              <a:ext cx="598" cy="44"/>
            </a:xfrm>
            <a:prstGeom prst="rect">
              <a:avLst/>
            </a:prstGeom>
            <a:solidFill>
              <a:schemeClr val="tx1"/>
            </a:solidFill>
            <a:ln w="9525">
              <a:solidFill>
                <a:schemeClr val="tx1"/>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1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grpSp>
          <p:nvGrpSpPr>
            <p:cNvPr id="98" name="Group 58"/>
            <p:cNvGrpSpPr/>
            <p:nvPr/>
          </p:nvGrpSpPr>
          <p:grpSpPr bwMode="auto">
            <a:xfrm>
              <a:off x="4735" y="1627"/>
              <a:ext cx="582" cy="151"/>
              <a:chOff x="614" y="2568"/>
              <a:chExt cx="725" cy="139"/>
            </a:xfrm>
          </p:grpSpPr>
          <p:sp>
            <p:nvSpPr>
              <p:cNvPr id="114" name="AutoShape 59"/>
              <p:cNvSpPr>
                <a:spLocks noChangeArrowheads="1"/>
              </p:cNvSpPr>
              <p:nvPr/>
            </p:nvSpPr>
            <p:spPr bwMode="auto">
              <a:xfrm>
                <a:off x="611" y="2581"/>
                <a:ext cx="731" cy="12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1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sp>
            <p:nvSpPr>
              <p:cNvPr id="115" name="AutoShape 60"/>
              <p:cNvSpPr>
                <a:spLocks noChangeArrowheads="1"/>
              </p:cNvSpPr>
              <p:nvPr/>
            </p:nvSpPr>
            <p:spPr bwMode="auto">
              <a:xfrm>
                <a:off x="624" y="2586"/>
                <a:ext cx="698"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1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grpSp>
        <p:sp>
          <p:nvSpPr>
            <p:cNvPr id="99" name="Freeform 61"/>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6" name="Group 62"/>
            <p:cNvGrpSpPr/>
            <p:nvPr/>
          </p:nvGrpSpPr>
          <p:grpSpPr bwMode="auto">
            <a:xfrm>
              <a:off x="4739" y="1327"/>
              <a:ext cx="582" cy="139"/>
              <a:chOff x="614" y="2568"/>
              <a:chExt cx="725" cy="139"/>
            </a:xfrm>
          </p:grpSpPr>
          <p:sp>
            <p:nvSpPr>
              <p:cNvPr id="112" name="AutoShape 63"/>
              <p:cNvSpPr>
                <a:spLocks noChangeArrowheads="1"/>
              </p:cNvSpPr>
              <p:nvPr/>
            </p:nvSpPr>
            <p:spPr bwMode="auto">
              <a:xfrm>
                <a:off x="612" y="2576"/>
                <a:ext cx="725"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1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sp>
            <p:nvSpPr>
              <p:cNvPr id="113" name="AutoShape 64"/>
              <p:cNvSpPr>
                <a:spLocks noChangeArrowheads="1"/>
              </p:cNvSpPr>
              <p:nvPr/>
            </p:nvSpPr>
            <p:spPr bwMode="auto">
              <a:xfrm>
                <a:off x="626" y="2587"/>
                <a:ext cx="691"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1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grpSp>
        <p:sp>
          <p:nvSpPr>
            <p:cNvPr id="101" name="Rectangle 65"/>
            <p:cNvSpPr>
              <a:spLocks noChangeArrowheads="1"/>
            </p:cNvSpPr>
            <p:nvPr/>
          </p:nvSpPr>
          <p:spPr bwMode="auto">
            <a:xfrm>
              <a:off x="5250" y="429"/>
              <a:ext cx="69"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1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sp>
          <p:nvSpPr>
            <p:cNvPr id="102" name="Freeform 66"/>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67"/>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 name="Oval 68"/>
            <p:cNvSpPr>
              <a:spLocks noChangeArrowheads="1"/>
            </p:cNvSpPr>
            <p:nvPr/>
          </p:nvSpPr>
          <p:spPr bwMode="auto">
            <a:xfrm>
              <a:off x="5517" y="2614"/>
              <a:ext cx="48" cy="95"/>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1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sp>
          <p:nvSpPr>
            <p:cNvPr id="105" name="Freeform 69"/>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6" name="AutoShape 70"/>
            <p:cNvSpPr>
              <a:spLocks noChangeArrowheads="1"/>
            </p:cNvSpPr>
            <p:nvPr/>
          </p:nvSpPr>
          <p:spPr bwMode="auto">
            <a:xfrm>
              <a:off x="4140" y="2680"/>
              <a:ext cx="1201" cy="145"/>
            </a:xfrm>
            <a:prstGeom prst="roundRect">
              <a:avLst>
                <a:gd name="adj" fmla="val 50000"/>
              </a:avLst>
            </a:prstGeom>
            <a:solidFill>
              <a:srgbClr val="DDDDDD"/>
            </a:solidFill>
            <a:ln w="9525">
              <a:solidFill>
                <a:schemeClr val="tx1"/>
              </a:solidFill>
              <a:rou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1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sp>
          <p:nvSpPr>
            <p:cNvPr id="107" name="AutoShape 71"/>
            <p:cNvSpPr>
              <a:spLocks noChangeArrowheads="1"/>
            </p:cNvSpPr>
            <p:nvPr/>
          </p:nvSpPr>
          <p:spPr bwMode="auto">
            <a:xfrm>
              <a:off x="4204" y="2708"/>
              <a:ext cx="1073" cy="83"/>
            </a:xfrm>
            <a:prstGeom prst="roundRect">
              <a:avLst>
                <a:gd name="adj" fmla="val 50000"/>
              </a:avLst>
            </a:prstGeom>
            <a:gradFill rotWithShape="1">
              <a:gsLst>
                <a:gs pos="0">
                  <a:schemeClr val="tx2"/>
                </a:gs>
                <a:gs pos="100000">
                  <a:schemeClr val="bg2"/>
                </a:gs>
              </a:gsLst>
              <a:lin ang="0" scaled="1"/>
            </a:gradFill>
            <a:ln w="9525">
              <a:solidFill>
                <a:schemeClr val="tx1"/>
              </a:solidFill>
              <a:rou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1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sp>
          <p:nvSpPr>
            <p:cNvPr id="108" name="Oval 72"/>
            <p:cNvSpPr>
              <a:spLocks noChangeArrowheads="1"/>
            </p:cNvSpPr>
            <p:nvPr/>
          </p:nvSpPr>
          <p:spPr bwMode="auto">
            <a:xfrm>
              <a:off x="4305" y="2380"/>
              <a:ext cx="160" cy="145"/>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1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sp>
          <p:nvSpPr>
            <p:cNvPr id="109" name="Oval 73"/>
            <p:cNvSpPr>
              <a:spLocks noChangeArrowheads="1"/>
            </p:cNvSpPr>
            <p:nvPr/>
          </p:nvSpPr>
          <p:spPr bwMode="auto">
            <a:xfrm>
              <a:off x="4487" y="2386"/>
              <a:ext cx="160" cy="139"/>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US" altLang="en-US" sz="1800" b="0" i="0" u="none" strike="noStrike" kern="1200" cap="none" spc="0" normalizeH="0" baseline="0" noProof="0">
                <a:ln>
                  <a:noFill/>
                </a:ln>
                <a:solidFill>
                  <a:srgbClr val="FF0000"/>
                </a:solidFill>
                <a:effectLst/>
                <a:uLnTx/>
                <a:uFillTx/>
                <a:latin typeface="Calibri" panose="020F0502020204030204"/>
                <a:ea typeface="MS PGothic" panose="020B0600070205080204" pitchFamily="34" charset="-128"/>
                <a:cs typeface="Arial" panose="020B0604020202020204" pitchFamily="34" charset="0"/>
              </a:endParaRPr>
            </a:p>
          </p:txBody>
        </p:sp>
        <p:sp>
          <p:nvSpPr>
            <p:cNvPr id="110" name="Oval 74"/>
            <p:cNvSpPr>
              <a:spLocks noChangeArrowheads="1"/>
            </p:cNvSpPr>
            <p:nvPr/>
          </p:nvSpPr>
          <p:spPr bwMode="auto">
            <a:xfrm>
              <a:off x="4663" y="2380"/>
              <a:ext cx="155"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1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sp>
          <p:nvSpPr>
            <p:cNvPr id="111" name="Rectangle 75"/>
            <p:cNvSpPr>
              <a:spLocks noChangeArrowheads="1"/>
            </p:cNvSpPr>
            <p:nvPr/>
          </p:nvSpPr>
          <p:spPr bwMode="auto">
            <a:xfrm>
              <a:off x="5063" y="1835"/>
              <a:ext cx="85" cy="762"/>
            </a:xfrm>
            <a:prstGeom prst="rect">
              <a:avLst/>
            </a:prstGeom>
            <a:solidFill>
              <a:srgbClr val="292929"/>
            </a:solidFill>
            <a:ln w="9525">
              <a:solidFill>
                <a:schemeClr val="tx1"/>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1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grpSp>
      <p:grpSp>
        <p:nvGrpSpPr>
          <p:cNvPr id="120" name="Group 76"/>
          <p:cNvGrpSpPr/>
          <p:nvPr/>
        </p:nvGrpSpPr>
        <p:grpSpPr bwMode="auto">
          <a:xfrm>
            <a:off x="5892176" y="2013067"/>
            <a:ext cx="523875" cy="532210"/>
            <a:chOff x="-44" y="1473"/>
            <a:chExt cx="981" cy="1105"/>
          </a:xfrm>
        </p:grpSpPr>
        <p:pic>
          <p:nvPicPr>
            <p:cNvPr id="121" name="Picture 77"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Freeform 78"/>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7" name="Freeform 1"/>
          <p:cNvSpPr/>
          <p:nvPr/>
        </p:nvSpPr>
        <p:spPr>
          <a:xfrm>
            <a:off x="6269373" y="3757884"/>
            <a:ext cx="1275203" cy="418641"/>
          </a:xfrm>
          <a:custGeom>
            <a:avLst/>
            <a:gdLst>
              <a:gd name="connsiteX0" fmla="*/ 0 w 1700270"/>
              <a:gd name="connsiteY0" fmla="*/ 389262 h 543498"/>
              <a:gd name="connsiteX1" fmla="*/ 1700270 w 1700270"/>
              <a:gd name="connsiteY1" fmla="*/ 0 h 543498"/>
              <a:gd name="connsiteX2" fmla="*/ 1696598 w 1700270"/>
              <a:gd name="connsiteY2" fmla="*/ 176269 h 543498"/>
              <a:gd name="connsiteX3" fmla="*/ 0 w 1700270"/>
              <a:gd name="connsiteY3" fmla="*/ 543498 h 543498"/>
              <a:gd name="connsiteX4" fmla="*/ 0 w 1700270"/>
              <a:gd name="connsiteY4" fmla="*/ 389262 h 543498"/>
              <a:gd name="connsiteX0-1" fmla="*/ 0 w 1700270"/>
              <a:gd name="connsiteY0-2" fmla="*/ 389262 h 558188"/>
              <a:gd name="connsiteX1-3" fmla="*/ 1700270 w 1700270"/>
              <a:gd name="connsiteY1-4" fmla="*/ 0 h 558188"/>
              <a:gd name="connsiteX2-5" fmla="*/ 1696598 w 1700270"/>
              <a:gd name="connsiteY2-6" fmla="*/ 176269 h 558188"/>
              <a:gd name="connsiteX3-7" fmla="*/ 7344 w 1700270"/>
              <a:gd name="connsiteY3-8" fmla="*/ 558188 h 558188"/>
              <a:gd name="connsiteX4-9" fmla="*/ 0 w 1700270"/>
              <a:gd name="connsiteY4-10" fmla="*/ 389262 h 55818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00270" h="558188">
                <a:moveTo>
                  <a:pt x="0" y="389262"/>
                </a:moveTo>
                <a:lnTo>
                  <a:pt x="1700270" y="0"/>
                </a:lnTo>
                <a:lnTo>
                  <a:pt x="1696598" y="176269"/>
                </a:lnTo>
                <a:lnTo>
                  <a:pt x="7344" y="558188"/>
                </a:lnTo>
                <a:lnTo>
                  <a:pt x="0" y="389262"/>
                </a:lnTo>
                <a:close/>
              </a:path>
            </a:pathLst>
          </a:custGeom>
          <a:solidFill>
            <a:srgbClr val="0000A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3" name="AutoShape 21"/>
          <p:cNvSpPr/>
          <p:nvPr/>
        </p:nvSpPr>
        <p:spPr bwMode="auto">
          <a:xfrm flipH="1" flipV="1">
            <a:off x="6179918" y="4055220"/>
            <a:ext cx="74893" cy="121304"/>
          </a:xfrm>
          <a:prstGeom prst="rightBrace">
            <a:avLst>
              <a:gd name="adj1" fmla="val 20390"/>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2400" b="0" i="0" u="none" strike="noStrike" kern="1200" cap="none" spc="0" normalizeH="0" baseline="0" noProof="0">
              <a:ln>
                <a:noFill/>
              </a:ln>
              <a:solidFill>
                <a:prstClr val="black"/>
              </a:solidFill>
              <a:effectLst/>
              <a:uLnTx/>
              <a:uFillTx/>
              <a:latin typeface="Calibri" panose="020F0502020204030204"/>
              <a:ea typeface="MS PGothic" panose="020B0600070205080204" pitchFamily="34" charset="-128"/>
              <a:cs typeface="+mn-cs"/>
            </a:endParaRPr>
          </a:p>
        </p:txBody>
      </p:sp>
      <p:sp>
        <p:nvSpPr>
          <p:cNvPr id="1330" name="Rectangle 49"/>
          <p:cNvSpPr>
            <a:spLocks noChangeArrowheads="1"/>
          </p:cNvSpPr>
          <p:nvPr/>
        </p:nvSpPr>
        <p:spPr bwMode="auto">
          <a:xfrm>
            <a:off x="342900" y="2114233"/>
            <a:ext cx="3287316" cy="713185"/>
          </a:xfrm>
          <a:prstGeom prst="rect">
            <a:avLst/>
          </a:prstGeom>
          <a:noFill/>
          <a:ln>
            <a:noFill/>
          </a:ln>
          <a:effectLst/>
        </p:spPr>
        <p:txBody>
          <a:bodyPr/>
          <a:p>
            <a:pPr marL="342900" indent="-342900" eaLnBrk="0" fontAlgn="base" hangingPunct="0">
              <a:lnSpc>
                <a:spcPct val="90000"/>
              </a:lnSpc>
              <a:spcBef>
                <a:spcPct val="20000"/>
              </a:spcBef>
              <a:spcAft>
                <a:spcPct val="0"/>
              </a:spcAft>
              <a:buClr>
                <a:srgbClr val="000099"/>
              </a:buClr>
              <a:buSzPct val="100000"/>
              <a:buFont typeface="Wingdings" panose="05000000000000000000" pitchFamily="2" charset="2"/>
              <a:buChar char="§"/>
              <a:defRPr/>
            </a:pPr>
            <a:r>
              <a:rPr lang="en-US" sz="2100" dirty="0">
                <a:solidFill>
                  <a:srgbClr val="C00000"/>
                </a:solidFill>
                <a:ea typeface="MS PGothic" panose="020B0600070205080204" pitchFamily="34" charset="-128"/>
              </a:rPr>
              <a:t>HTTP request </a:t>
            </a:r>
            <a:r>
              <a:rPr lang="en-US" sz="2100" dirty="0">
                <a:solidFill>
                  <a:srgbClr val="000000"/>
                </a:solidFill>
                <a:ea typeface="MS PGothic" panose="020B0600070205080204" pitchFamily="34" charset="-128"/>
              </a:rPr>
              <a:t>sent into TCP socket</a:t>
            </a:r>
            <a:endParaRPr lang="en-US" sz="2100" dirty="0">
              <a:solidFill>
                <a:srgbClr val="000000"/>
              </a:solidFill>
              <a:ea typeface="MS PGothic" panose="020B0600070205080204" pitchFamily="34" charset="-128"/>
            </a:endParaRPr>
          </a:p>
        </p:txBody>
      </p:sp>
      <p:sp>
        <p:nvSpPr>
          <p:cNvPr id="1331" name="Rectangle 50"/>
          <p:cNvSpPr>
            <a:spLocks noChangeArrowheads="1"/>
          </p:cNvSpPr>
          <p:nvPr/>
        </p:nvSpPr>
        <p:spPr bwMode="auto">
          <a:xfrm>
            <a:off x="324293" y="2823845"/>
            <a:ext cx="3419033" cy="739379"/>
          </a:xfrm>
          <a:prstGeom prst="rect">
            <a:avLst/>
          </a:prstGeom>
          <a:noFill/>
          <a:ln>
            <a:noFill/>
          </a:ln>
          <a:effectLst/>
        </p:spPr>
        <p:txBody>
          <a:bodyPr/>
          <a:p>
            <a:pPr marL="342900" indent="-342900" eaLnBrk="0" fontAlgn="base" hangingPunct="0">
              <a:lnSpc>
                <a:spcPct val="90000"/>
              </a:lnSpc>
              <a:spcBef>
                <a:spcPct val="20000"/>
              </a:spcBef>
              <a:spcAft>
                <a:spcPct val="0"/>
              </a:spcAft>
              <a:buClr>
                <a:srgbClr val="000099"/>
              </a:buClr>
              <a:buSzPct val="100000"/>
              <a:buFont typeface="Wingdings" panose="05000000000000000000" pitchFamily="2" charset="2"/>
              <a:buChar char="§"/>
              <a:defRPr/>
            </a:pPr>
            <a:r>
              <a:rPr lang="en-US" sz="2100" dirty="0">
                <a:solidFill>
                  <a:srgbClr val="000000"/>
                </a:solidFill>
                <a:ea typeface="MS PGothic" panose="020B0600070205080204" pitchFamily="34" charset="-128"/>
              </a:rPr>
              <a:t>IP datagram containing HTTP request routed to www.google.com</a:t>
            </a:r>
            <a:endParaRPr lang="en-US" sz="2100" dirty="0">
              <a:solidFill>
                <a:srgbClr val="000000"/>
              </a:solidFill>
              <a:ea typeface="MS PGothic" panose="020B0600070205080204" pitchFamily="34" charset="-128"/>
            </a:endParaRPr>
          </a:p>
        </p:txBody>
      </p:sp>
      <p:sp>
        <p:nvSpPr>
          <p:cNvPr id="1332" name="Rectangle 51"/>
          <p:cNvSpPr>
            <a:spLocks noChangeArrowheads="1"/>
          </p:cNvSpPr>
          <p:nvPr/>
        </p:nvSpPr>
        <p:spPr bwMode="auto">
          <a:xfrm>
            <a:off x="327386" y="4805045"/>
            <a:ext cx="3273065" cy="402431"/>
          </a:xfrm>
          <a:prstGeom prst="rect">
            <a:avLst/>
          </a:prstGeom>
          <a:noFill/>
          <a:ln>
            <a:noFill/>
          </a:ln>
          <a:effectLst/>
        </p:spPr>
        <p:txBody>
          <a:bodyPr/>
          <a:p>
            <a:pPr marL="342900" indent="-342900" eaLnBrk="0" fontAlgn="base" hangingPunct="0">
              <a:lnSpc>
                <a:spcPct val="90000"/>
              </a:lnSpc>
              <a:spcBef>
                <a:spcPct val="20000"/>
              </a:spcBef>
              <a:spcAft>
                <a:spcPct val="0"/>
              </a:spcAft>
              <a:buClr>
                <a:srgbClr val="000099"/>
              </a:buClr>
              <a:buSzPct val="100000"/>
              <a:buFont typeface="Wingdings" panose="05000000000000000000" pitchFamily="2" charset="2"/>
              <a:buChar char="§"/>
              <a:defRPr/>
            </a:pPr>
            <a:r>
              <a:rPr lang="en-US" sz="2100" dirty="0">
                <a:solidFill>
                  <a:srgbClr val="000000"/>
                </a:solidFill>
                <a:ea typeface="MS PGothic" panose="020B0600070205080204" pitchFamily="34" charset="-128"/>
              </a:rPr>
              <a:t>IP datagram containing HTTP reply routed back to client</a:t>
            </a:r>
            <a:endParaRPr lang="en-US" sz="2100" dirty="0">
              <a:solidFill>
                <a:srgbClr val="000000"/>
              </a:solidFill>
              <a:ea typeface="MS PGothic" panose="020B0600070205080204" pitchFamily="34" charset="-128"/>
            </a:endParaRPr>
          </a:p>
        </p:txBody>
      </p:sp>
      <p:sp>
        <p:nvSpPr>
          <p:cNvPr id="1335" name="Rectangle 229"/>
          <p:cNvSpPr>
            <a:spLocks noChangeArrowheads="1"/>
          </p:cNvSpPr>
          <p:nvPr/>
        </p:nvSpPr>
        <p:spPr bwMode="auto">
          <a:xfrm>
            <a:off x="329055" y="3822780"/>
            <a:ext cx="3617867" cy="739378"/>
          </a:xfrm>
          <a:prstGeom prst="rect">
            <a:avLst/>
          </a:prstGeom>
          <a:noFill/>
          <a:ln>
            <a:noFill/>
          </a:ln>
          <a:effectLst/>
        </p:spPr>
        <p:txBody>
          <a:bodyPr/>
          <a:p>
            <a:pPr marL="342900" indent="-342900" eaLnBrk="0" fontAlgn="base" hangingPunct="0">
              <a:lnSpc>
                <a:spcPct val="90000"/>
              </a:lnSpc>
              <a:spcBef>
                <a:spcPct val="20000"/>
              </a:spcBef>
              <a:spcAft>
                <a:spcPct val="0"/>
              </a:spcAft>
              <a:buClr>
                <a:srgbClr val="000099"/>
              </a:buClr>
              <a:buSzPct val="100000"/>
              <a:buFont typeface="Wingdings" panose="05000000000000000000" pitchFamily="2" charset="2"/>
              <a:buChar char="§"/>
              <a:defRPr/>
            </a:pPr>
            <a:r>
              <a:rPr lang="en-US" sz="2100" dirty="0">
                <a:solidFill>
                  <a:srgbClr val="000000"/>
                </a:solidFill>
                <a:ea typeface="MS PGothic" panose="020B0600070205080204" pitchFamily="34" charset="-128"/>
              </a:rPr>
              <a:t>web server responds with </a:t>
            </a:r>
            <a:r>
              <a:rPr lang="en-US" sz="2100" dirty="0">
                <a:solidFill>
                  <a:srgbClr val="C00000"/>
                </a:solidFill>
                <a:ea typeface="MS PGothic" panose="020B0600070205080204" pitchFamily="34" charset="-128"/>
              </a:rPr>
              <a:t>HTTP reply </a:t>
            </a:r>
            <a:r>
              <a:rPr lang="en-US" sz="2100" dirty="0">
                <a:solidFill>
                  <a:srgbClr val="000000"/>
                </a:solidFill>
                <a:ea typeface="MS PGothic" panose="020B0600070205080204" pitchFamily="34" charset="-128"/>
              </a:rPr>
              <a:t>(containing web page)</a:t>
            </a:r>
            <a:endParaRPr lang="en-US" sz="2100" dirty="0">
              <a:solidFill>
                <a:srgbClr val="000000"/>
              </a:solidFill>
              <a:ea typeface="MS PGothic" panose="020B0600070205080204" pitchFamily="34" charset="-128"/>
            </a:endParaRPr>
          </a:p>
        </p:txBody>
      </p:sp>
      <p:sp>
        <p:nvSpPr>
          <p:cNvPr id="2" name="Title 5"/>
          <p:cNvSpPr>
            <a:spLocks noGrp="1"/>
          </p:cNvSpPr>
          <p:nvPr>
            <p:ph type="title"/>
          </p:nvPr>
        </p:nvSpPr>
        <p:spPr>
          <a:xfrm>
            <a:off x="608480" y="1085177"/>
            <a:ext cx="8249771" cy="670967"/>
          </a:xfrm>
        </p:spPr>
        <p:txBody>
          <a:bodyPr>
            <a:noAutofit/>
          </a:bodyPr>
          <a:p>
            <a:r>
              <a:rPr lang="en-US" b="0" dirty="0">
                <a:latin typeface="+mn-lt"/>
              </a:rPr>
              <a:t>A day in the life… HTTP request/reply </a:t>
            </a:r>
            <a:endParaRPr lang="en-US" sz="2400" b="0" dirty="0">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330"/>
                                        </p:tgtEl>
                                        <p:attrNameLst>
                                          <p:attrName>style.visibility</p:attrName>
                                        </p:attrNameLst>
                                      </p:cBhvr>
                                      <p:to>
                                        <p:strVal val="visible"/>
                                      </p:to>
                                    </p:set>
                                    <p:animEffect transition="in" filter="dissolve">
                                      <p:cBhvr>
                                        <p:cTn id="7" dur="500"/>
                                        <p:tgtEl>
                                          <p:spTgt spid="133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331"/>
                                        </p:tgtEl>
                                        <p:attrNameLst>
                                          <p:attrName>style.visibility</p:attrName>
                                        </p:attrNameLst>
                                      </p:cBhvr>
                                      <p:to>
                                        <p:strVal val="visible"/>
                                      </p:to>
                                    </p:set>
                                    <p:animEffect transition="in" filter="dissolve">
                                      <p:cBhvr>
                                        <p:cTn id="10" dur="500"/>
                                        <p:tgtEl>
                                          <p:spTgt spid="133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335"/>
                                        </p:tgtEl>
                                        <p:attrNameLst>
                                          <p:attrName>style.visibility</p:attrName>
                                        </p:attrNameLst>
                                      </p:cBhvr>
                                      <p:to>
                                        <p:strVal val="visible"/>
                                      </p:to>
                                    </p:set>
                                    <p:animEffect transition="in" filter="dissolve">
                                      <p:cBhvr>
                                        <p:cTn id="13" dur="500"/>
                                        <p:tgtEl>
                                          <p:spTgt spid="133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332"/>
                                        </p:tgtEl>
                                        <p:attrNameLst>
                                          <p:attrName>style.visibility</p:attrName>
                                        </p:attrNameLst>
                                      </p:cBhvr>
                                      <p:to>
                                        <p:strVal val="visible"/>
                                      </p:to>
                                    </p:set>
                                    <p:animEffect transition="in" filter="dissolve">
                                      <p:cBhvr>
                                        <p:cTn id="16" dur="500"/>
                                        <p:tgtEl>
                                          <p:spTgt spid="1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0" grpId="0" bldLvl="0" animBg="1"/>
      <p:bldP spid="1331" grpId="0" bldLvl="0" animBg="1"/>
      <p:bldP spid="1332" grpId="0" bldLvl="0" animBg="1"/>
      <p:bldP spid="1335"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sz="half" idx="1"/>
          </p:nvPr>
        </p:nvSpPr>
        <p:spPr/>
        <p:txBody>
          <a:bodyPr/>
          <a:p>
            <a:endParaRPr lang="zh-CN" altLang="en-US"/>
          </a:p>
        </p:txBody>
      </p:sp>
      <p:sp>
        <p:nvSpPr>
          <p:cNvPr id="4" name="内容占位符 3"/>
          <p:cNvSpPr>
            <a:spLocks noGrp="1"/>
          </p:cNvSpPr>
          <p:nvPr>
            <p:ph sz="half" idx="2"/>
          </p:nvPr>
        </p:nvSpPr>
        <p:spPr/>
        <p:txBody>
          <a:bodyPr/>
          <a:p>
            <a:endParaRPr lang="zh-CN" altLang="en-US"/>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D9C6DEEE-9D3C-4484-80C4-F49EBF5897AC}" type="datetime4">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pic>
        <p:nvPicPr>
          <p:cNvPr id="101" name="图片 100"/>
          <p:cNvPicPr/>
          <p:nvPr/>
        </p:nvPicPr>
        <p:blipFill>
          <a:blip r:embed="rId1"/>
          <a:stretch>
            <a:fillRect/>
          </a:stretch>
        </p:blipFill>
        <p:spPr>
          <a:xfrm>
            <a:off x="1523365" y="53975"/>
            <a:ext cx="5803900" cy="6543675"/>
          </a:xfrm>
          <a:prstGeom prst="rect">
            <a:avLst/>
          </a:prstGeom>
          <a:noFill/>
          <a:ln w="9525">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 name="文本框 104"/>
          <p:cNvSpPr txBox="1"/>
          <p:nvPr/>
        </p:nvSpPr>
        <p:spPr>
          <a:xfrm>
            <a:off x="882650" y="765810"/>
            <a:ext cx="7137400" cy="922020"/>
          </a:xfrm>
          <a:prstGeom prst="rect">
            <a:avLst/>
          </a:prstGeom>
          <a:noFill/>
          <a:ln w="9525">
            <a:noFill/>
          </a:ln>
        </p:spPr>
        <p:txBody>
          <a:bodyPr wrap="square">
            <a:spAutoFit/>
          </a:bodyPr>
          <a:p>
            <a:r>
              <a:rPr lang="en-US" sz="1800">
                <a:latin typeface="Times New Roman" panose="02020603050405020304" pitchFamily="18" charset="0"/>
              </a:rPr>
              <a:t>An internet consists of LAN</a:t>
            </a:r>
            <a:r>
              <a:rPr lang="en-US" sz="1800" baseline="-25000">
                <a:latin typeface="Times New Roman" panose="02020603050405020304" pitchFamily="18" charset="0"/>
              </a:rPr>
              <a:t>1</a:t>
            </a:r>
            <a:r>
              <a:rPr lang="en-US" sz="1800">
                <a:latin typeface="Times New Roman" panose="02020603050405020304" pitchFamily="18" charset="0"/>
              </a:rPr>
              <a:t>, LAN</a:t>
            </a:r>
            <a:r>
              <a:rPr lang="en-US" sz="1800" baseline="-25000">
                <a:latin typeface="Times New Roman" panose="02020603050405020304" pitchFamily="18" charset="0"/>
              </a:rPr>
              <a:t>2</a:t>
            </a:r>
            <a:r>
              <a:rPr lang="en-US" sz="1800">
                <a:latin typeface="Times New Roman" panose="02020603050405020304" pitchFamily="18" charset="0"/>
              </a:rPr>
              <a:t>, LAN</a:t>
            </a:r>
            <a:r>
              <a:rPr lang="en-US" sz="1800" baseline="-25000">
                <a:latin typeface="Times New Roman" panose="02020603050405020304" pitchFamily="18" charset="0"/>
              </a:rPr>
              <a:t>3</a:t>
            </a:r>
            <a:r>
              <a:rPr lang="en-US" sz="1800">
                <a:latin typeface="Times New Roman" panose="02020603050405020304" pitchFamily="18" charset="0"/>
              </a:rPr>
              <a:t>, LAN</a:t>
            </a:r>
            <a:r>
              <a:rPr lang="en-US" sz="1800" baseline="-25000">
                <a:latin typeface="Times New Roman" panose="02020603050405020304" pitchFamily="18" charset="0"/>
              </a:rPr>
              <a:t>4</a:t>
            </a:r>
            <a:r>
              <a:rPr lang="en-US" sz="1800">
                <a:latin typeface="Times New Roman" panose="02020603050405020304" pitchFamily="18" charset="0"/>
              </a:rPr>
              <a:t> and LAN</a:t>
            </a:r>
            <a:r>
              <a:rPr lang="en-US" sz="1800" baseline="-25000">
                <a:latin typeface="Times New Roman" panose="02020603050405020304" pitchFamily="18" charset="0"/>
              </a:rPr>
              <a:t>5</a:t>
            </a:r>
            <a:r>
              <a:rPr lang="en-US" sz="1800">
                <a:latin typeface="Times New Roman" panose="02020603050405020304" pitchFamily="18" charset="0"/>
              </a:rPr>
              <a:t>, which are connected by four routers, </a:t>
            </a:r>
            <a:r>
              <a:rPr lang="en-US" sz="1800" i="1">
                <a:latin typeface="Times New Roman" panose="02020603050405020304" pitchFamily="18" charset="0"/>
              </a:rPr>
              <a:t>i.e.</a:t>
            </a:r>
            <a:r>
              <a:rPr lang="en-US" sz="1800">
                <a:latin typeface="Times New Roman" panose="02020603050405020304" pitchFamily="18" charset="0"/>
              </a:rPr>
              <a:t> R</a:t>
            </a:r>
            <a:r>
              <a:rPr lang="en-US" sz="1800" baseline="-25000">
                <a:latin typeface="Times New Roman" panose="02020603050405020304" pitchFamily="18" charset="0"/>
              </a:rPr>
              <a:t>1</a:t>
            </a:r>
            <a:r>
              <a:rPr lang="en-US" sz="1800">
                <a:latin typeface="Times New Roman" panose="02020603050405020304" pitchFamily="18" charset="0"/>
              </a:rPr>
              <a:t>, R</a:t>
            </a:r>
            <a:r>
              <a:rPr lang="en-US" sz="1800" baseline="-25000">
                <a:latin typeface="Times New Roman" panose="02020603050405020304" pitchFamily="18" charset="0"/>
              </a:rPr>
              <a:t>2</a:t>
            </a:r>
            <a:r>
              <a:rPr lang="en-US" sz="1800">
                <a:latin typeface="Times New Roman" panose="02020603050405020304" pitchFamily="18" charset="0"/>
              </a:rPr>
              <a:t>, R</a:t>
            </a:r>
            <a:r>
              <a:rPr lang="en-US" sz="1800" baseline="-25000">
                <a:latin typeface="Times New Roman" panose="02020603050405020304" pitchFamily="18" charset="0"/>
              </a:rPr>
              <a:t>3</a:t>
            </a:r>
            <a:r>
              <a:rPr lang="en-US" sz="1800">
                <a:latin typeface="Times New Roman" panose="02020603050405020304" pitchFamily="18" charset="0"/>
              </a:rPr>
              <a:t> and R</a:t>
            </a:r>
            <a:r>
              <a:rPr lang="en-US" sz="1800" baseline="-25000">
                <a:latin typeface="Times New Roman" panose="02020603050405020304" pitchFamily="18" charset="0"/>
              </a:rPr>
              <a:t>4</a:t>
            </a:r>
            <a:r>
              <a:rPr lang="en-US" sz="1800">
                <a:latin typeface="Times New Roman" panose="02020603050405020304" pitchFamily="18" charset="0"/>
              </a:rPr>
              <a:t>, with a subnet mask of 255.255.255.0</a:t>
            </a:r>
            <a:endParaRPr lang="en-US" altLang="en-US" sz="1800">
              <a:latin typeface="Times New Roman" panose="02020603050405020304" pitchFamily="18" charset="0"/>
            </a:endParaRPr>
          </a:p>
        </p:txBody>
      </p:sp>
      <p:pic>
        <p:nvPicPr>
          <p:cNvPr id="2" name="图片 1"/>
          <p:cNvPicPr>
            <a:picLocks noChangeAspect="1"/>
          </p:cNvPicPr>
          <p:nvPr/>
        </p:nvPicPr>
        <p:blipFill>
          <a:blip r:embed="rId1"/>
          <a:stretch>
            <a:fillRect/>
          </a:stretch>
        </p:blipFill>
        <p:spPr>
          <a:xfrm>
            <a:off x="614680" y="2169160"/>
            <a:ext cx="8070850" cy="1497965"/>
          </a:xfrm>
          <a:prstGeom prst="rect">
            <a:avLst/>
          </a:prstGeom>
          <a:noFill/>
          <a:ln w="9525">
            <a:noFill/>
          </a:ln>
        </p:spPr>
      </p:pic>
      <p:sp>
        <p:nvSpPr>
          <p:cNvPr id="6" name="文本框 5"/>
          <p:cNvSpPr txBox="1"/>
          <p:nvPr/>
        </p:nvSpPr>
        <p:spPr>
          <a:xfrm>
            <a:off x="844550" y="4552950"/>
            <a:ext cx="5080000" cy="368300"/>
          </a:xfrm>
          <a:prstGeom prst="rect">
            <a:avLst/>
          </a:prstGeom>
          <a:noFill/>
          <a:ln w="9525">
            <a:noFill/>
          </a:ln>
        </p:spPr>
        <p:txBody>
          <a:bodyPr>
            <a:spAutoFit/>
          </a:bodyPr>
          <a:p>
            <a:r>
              <a:rPr lang="en-US" sz="1800" b="1">
                <a:latin typeface="Times New Roman" panose="02020603050405020304" pitchFamily="18" charset="0"/>
              </a:rPr>
              <a:t>P</a:t>
            </a:r>
            <a:r>
              <a:rPr lang="en-US" sz="1800">
                <a:latin typeface="Times New Roman" panose="02020603050405020304" pitchFamily="18" charset="0"/>
              </a:rPr>
              <a:t>lease configure IP address for all routers</a:t>
            </a:r>
            <a:endParaRPr lang="en-US" altLang="en-US" sz="1800">
              <a:latin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 name="文本框 104"/>
          <p:cNvSpPr txBox="1"/>
          <p:nvPr/>
        </p:nvSpPr>
        <p:spPr>
          <a:xfrm>
            <a:off x="882650" y="765810"/>
            <a:ext cx="7137400" cy="922020"/>
          </a:xfrm>
          <a:prstGeom prst="rect">
            <a:avLst/>
          </a:prstGeom>
          <a:noFill/>
          <a:ln w="9525">
            <a:noFill/>
          </a:ln>
        </p:spPr>
        <p:txBody>
          <a:bodyPr wrap="square">
            <a:spAutoFit/>
          </a:bodyPr>
          <a:p>
            <a:r>
              <a:rPr lang="en-US" sz="1800">
                <a:latin typeface="Times New Roman" panose="02020603050405020304" pitchFamily="18" charset="0"/>
              </a:rPr>
              <a:t>An internet consists of LAN</a:t>
            </a:r>
            <a:r>
              <a:rPr lang="en-US" sz="1800" baseline="-25000">
                <a:latin typeface="Times New Roman" panose="02020603050405020304" pitchFamily="18" charset="0"/>
              </a:rPr>
              <a:t>1</a:t>
            </a:r>
            <a:r>
              <a:rPr lang="en-US" sz="1800">
                <a:latin typeface="Times New Roman" panose="02020603050405020304" pitchFamily="18" charset="0"/>
              </a:rPr>
              <a:t>, LAN</a:t>
            </a:r>
            <a:r>
              <a:rPr lang="en-US" sz="1800" baseline="-25000">
                <a:latin typeface="Times New Roman" panose="02020603050405020304" pitchFamily="18" charset="0"/>
              </a:rPr>
              <a:t>2</a:t>
            </a:r>
            <a:r>
              <a:rPr lang="en-US" sz="1800">
                <a:latin typeface="Times New Roman" panose="02020603050405020304" pitchFamily="18" charset="0"/>
              </a:rPr>
              <a:t>, LAN</a:t>
            </a:r>
            <a:r>
              <a:rPr lang="en-US" sz="1800" baseline="-25000">
                <a:latin typeface="Times New Roman" panose="02020603050405020304" pitchFamily="18" charset="0"/>
              </a:rPr>
              <a:t>3</a:t>
            </a:r>
            <a:r>
              <a:rPr lang="en-US" sz="1800">
                <a:latin typeface="Times New Roman" panose="02020603050405020304" pitchFamily="18" charset="0"/>
              </a:rPr>
              <a:t>, LAN</a:t>
            </a:r>
            <a:r>
              <a:rPr lang="en-US" sz="1800" baseline="-25000">
                <a:latin typeface="Times New Roman" panose="02020603050405020304" pitchFamily="18" charset="0"/>
              </a:rPr>
              <a:t>4</a:t>
            </a:r>
            <a:r>
              <a:rPr lang="en-US" sz="1800">
                <a:latin typeface="Times New Roman" panose="02020603050405020304" pitchFamily="18" charset="0"/>
              </a:rPr>
              <a:t> and LAN</a:t>
            </a:r>
            <a:r>
              <a:rPr lang="en-US" sz="1800" baseline="-25000">
                <a:latin typeface="Times New Roman" panose="02020603050405020304" pitchFamily="18" charset="0"/>
              </a:rPr>
              <a:t>5</a:t>
            </a:r>
            <a:r>
              <a:rPr lang="en-US" sz="1800">
                <a:latin typeface="Times New Roman" panose="02020603050405020304" pitchFamily="18" charset="0"/>
              </a:rPr>
              <a:t>, which are connected by four routers, </a:t>
            </a:r>
            <a:r>
              <a:rPr lang="en-US" sz="1800" i="1">
                <a:latin typeface="Times New Roman" panose="02020603050405020304" pitchFamily="18" charset="0"/>
              </a:rPr>
              <a:t>i.e.</a:t>
            </a:r>
            <a:r>
              <a:rPr lang="en-US" sz="1800">
                <a:latin typeface="Times New Roman" panose="02020603050405020304" pitchFamily="18" charset="0"/>
              </a:rPr>
              <a:t> R</a:t>
            </a:r>
            <a:r>
              <a:rPr lang="en-US" sz="1800" baseline="-25000">
                <a:latin typeface="Times New Roman" panose="02020603050405020304" pitchFamily="18" charset="0"/>
              </a:rPr>
              <a:t>1</a:t>
            </a:r>
            <a:r>
              <a:rPr lang="en-US" sz="1800">
                <a:latin typeface="Times New Roman" panose="02020603050405020304" pitchFamily="18" charset="0"/>
              </a:rPr>
              <a:t>, R</a:t>
            </a:r>
            <a:r>
              <a:rPr lang="en-US" sz="1800" baseline="-25000">
                <a:latin typeface="Times New Roman" panose="02020603050405020304" pitchFamily="18" charset="0"/>
              </a:rPr>
              <a:t>2</a:t>
            </a:r>
            <a:r>
              <a:rPr lang="en-US" sz="1800">
                <a:latin typeface="Times New Roman" panose="02020603050405020304" pitchFamily="18" charset="0"/>
              </a:rPr>
              <a:t>, R</a:t>
            </a:r>
            <a:r>
              <a:rPr lang="en-US" sz="1800" baseline="-25000">
                <a:latin typeface="Times New Roman" panose="02020603050405020304" pitchFamily="18" charset="0"/>
              </a:rPr>
              <a:t>3</a:t>
            </a:r>
            <a:r>
              <a:rPr lang="en-US" sz="1800">
                <a:latin typeface="Times New Roman" panose="02020603050405020304" pitchFamily="18" charset="0"/>
              </a:rPr>
              <a:t> and R</a:t>
            </a:r>
            <a:r>
              <a:rPr lang="en-US" sz="1800" baseline="-25000">
                <a:latin typeface="Times New Roman" panose="02020603050405020304" pitchFamily="18" charset="0"/>
              </a:rPr>
              <a:t>4</a:t>
            </a:r>
            <a:r>
              <a:rPr lang="en-US" sz="1800">
                <a:latin typeface="Times New Roman" panose="02020603050405020304" pitchFamily="18" charset="0"/>
              </a:rPr>
              <a:t>, with a subnet mask of 255.255.255.0</a:t>
            </a:r>
            <a:endParaRPr lang="en-US" altLang="en-US" sz="1800">
              <a:latin typeface="Times New Roman" panose="02020603050405020304" pitchFamily="18" charset="0"/>
            </a:endParaRPr>
          </a:p>
        </p:txBody>
      </p:sp>
      <p:pic>
        <p:nvPicPr>
          <p:cNvPr id="2" name="图片 1"/>
          <p:cNvPicPr>
            <a:picLocks noChangeAspect="1"/>
          </p:cNvPicPr>
          <p:nvPr/>
        </p:nvPicPr>
        <p:blipFill>
          <a:blip r:embed="rId1"/>
          <a:stretch>
            <a:fillRect/>
          </a:stretch>
        </p:blipFill>
        <p:spPr>
          <a:xfrm>
            <a:off x="614680" y="2169160"/>
            <a:ext cx="8070850" cy="1497965"/>
          </a:xfrm>
          <a:prstGeom prst="rect">
            <a:avLst/>
          </a:prstGeom>
          <a:noFill/>
          <a:ln w="9525">
            <a:noFill/>
          </a:ln>
        </p:spPr>
      </p:pic>
      <p:sp>
        <p:nvSpPr>
          <p:cNvPr id="3" name="文本框 2"/>
          <p:cNvSpPr txBox="1"/>
          <p:nvPr/>
        </p:nvSpPr>
        <p:spPr>
          <a:xfrm>
            <a:off x="679450" y="4498340"/>
            <a:ext cx="8305800" cy="645160"/>
          </a:xfrm>
          <a:prstGeom prst="rect">
            <a:avLst/>
          </a:prstGeom>
          <a:noFill/>
          <a:ln w="9525">
            <a:noFill/>
          </a:ln>
        </p:spPr>
        <p:txBody>
          <a:bodyPr wrap="square">
            <a:spAutoFit/>
          </a:bodyPr>
          <a:p>
            <a:r>
              <a:rPr lang="en-US" sz="1800">
                <a:latin typeface="Times New Roman" panose="02020603050405020304" pitchFamily="18" charset="0"/>
              </a:rPr>
              <a:t>Please configure routing tables for router R</a:t>
            </a:r>
            <a:r>
              <a:rPr lang="en-US" sz="1800" baseline="-25000">
                <a:latin typeface="Times New Roman" panose="02020603050405020304" pitchFamily="18" charset="0"/>
              </a:rPr>
              <a:t>2</a:t>
            </a:r>
            <a:r>
              <a:rPr lang="en-US" sz="1800">
                <a:latin typeface="Times New Roman" panose="02020603050405020304" pitchFamily="18" charset="0"/>
              </a:rPr>
              <a:t> so that all IP packets can be routed to any destination network. (Do not use the Default route)</a:t>
            </a:r>
            <a:endParaRPr lang="en-US" altLang="en-US" sz="1800">
              <a:latin typeface="Times New Roman" panose="02020603050405020304" pitchFamily="18" charset="0"/>
            </a:endParaRPr>
          </a:p>
        </p:txBody>
      </p:sp>
      <p:graphicFrame>
        <p:nvGraphicFramePr>
          <p:cNvPr id="4" name="表格 3"/>
          <p:cNvGraphicFramePr/>
          <p:nvPr/>
        </p:nvGraphicFramePr>
        <p:xfrm>
          <a:off x="1817688" y="5546090"/>
          <a:ext cx="5267325" cy="0"/>
        </p:xfrm>
        <a:graphic>
          <a:graphicData uri="http://schemas.openxmlformats.org/drawingml/2006/table">
            <a:tbl>
              <a:tblPr/>
              <a:tblGrid>
                <a:gridCol w="1755775"/>
                <a:gridCol w="1755775"/>
                <a:gridCol w="1755775"/>
              </a:tblGrid>
              <a:tr h="0">
                <a:tc>
                  <a:txBody>
                    <a:bodyPr/>
                    <a:p>
                      <a:pPr indent="0" algn="ctr">
                        <a:buNone/>
                      </a:pPr>
                      <a:r>
                        <a:rPr lang="en-US" sz="1200" b="0">
                          <a:latin typeface="Times New Roman" panose="02020603050405020304" pitchFamily="18" charset="0"/>
                          <a:cs typeface="Times New Roman" panose="02020603050405020304" pitchFamily="18" charset="0"/>
                        </a:rPr>
                        <a:t>destination network</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subnet mask</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next hop</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481330" y="124460"/>
            <a:ext cx="8070850" cy="1497965"/>
          </a:xfrm>
          <a:prstGeom prst="rect">
            <a:avLst/>
          </a:prstGeom>
          <a:noFill/>
          <a:ln w="9525">
            <a:noFill/>
          </a:ln>
        </p:spPr>
      </p:pic>
      <p:sp>
        <p:nvSpPr>
          <p:cNvPr id="3" name="文本框 2"/>
          <p:cNvSpPr txBox="1"/>
          <p:nvPr/>
        </p:nvSpPr>
        <p:spPr>
          <a:xfrm>
            <a:off x="406400" y="1757680"/>
            <a:ext cx="8388350" cy="1476375"/>
          </a:xfrm>
          <a:prstGeom prst="rect">
            <a:avLst/>
          </a:prstGeom>
          <a:noFill/>
          <a:ln w="9525">
            <a:noFill/>
          </a:ln>
        </p:spPr>
        <p:txBody>
          <a:bodyPr wrap="square">
            <a:spAutoFit/>
          </a:bodyPr>
          <a:p>
            <a:r>
              <a:rPr lang="en-US" sz="1800">
                <a:latin typeface="Times New Roman" panose="02020603050405020304" pitchFamily="18" charset="0"/>
                <a:cs typeface="仿宋_GB2312" charset="0"/>
              </a:rPr>
              <a:t>If we </a:t>
            </a:r>
            <a:r>
              <a:rPr lang="en-US" sz="1800">
                <a:latin typeface="Times New Roman" panose="02020603050405020304" pitchFamily="18" charset="0"/>
              </a:rPr>
              <a:t>capture</a:t>
            </a:r>
            <a:r>
              <a:rPr lang="en-US" sz="1800">
                <a:latin typeface="Times New Roman" panose="02020603050405020304" pitchFamily="18" charset="0"/>
                <a:cs typeface="仿宋_GB2312" charset="0"/>
              </a:rPr>
              <a:t> a data f</a:t>
            </a:r>
            <a:r>
              <a:rPr lang="en-US" sz="1800">
                <a:latin typeface="Times New Roman" panose="02020603050405020304" pitchFamily="18" charset="0"/>
              </a:rPr>
              <a:t>rame from the data link layer at LAN</a:t>
            </a:r>
            <a:r>
              <a:rPr lang="en-US" sz="1800" baseline="-25000">
                <a:latin typeface="Times New Roman" panose="02020603050405020304" pitchFamily="18" charset="0"/>
                <a:cs typeface="仿宋_GB2312" charset="0"/>
              </a:rPr>
              <a:t>3</a:t>
            </a:r>
            <a:r>
              <a:rPr lang="en-US" sz="1800">
                <a:latin typeface="Times New Roman" panose="02020603050405020304" pitchFamily="18" charset="0"/>
              </a:rPr>
              <a:t>, a</a:t>
            </a:r>
            <a:r>
              <a:rPr lang="en-US" sz="1800">
                <a:latin typeface="Times New Roman" panose="02020603050405020304" pitchFamily="18" charset="0"/>
                <a:cs typeface="仿宋_GB2312" charset="0"/>
              </a:rPr>
              <a:t>s shown in the following figure.</a:t>
            </a:r>
            <a:r>
              <a:rPr lang="en-US" sz="1800">
                <a:latin typeface="Times New Roman" panose="02020603050405020304" pitchFamily="18" charset="0"/>
              </a:rPr>
              <a:t> What are</a:t>
            </a:r>
            <a:r>
              <a:rPr lang="en-US" sz="1800">
                <a:latin typeface="Times New Roman" panose="02020603050405020304" pitchFamily="18" charset="0"/>
                <a:cs typeface="仿宋_GB2312" charset="0"/>
              </a:rPr>
              <a:t> </a:t>
            </a:r>
            <a:r>
              <a:rPr lang="en-US" sz="1800">
                <a:latin typeface="Times New Roman" panose="02020603050405020304" pitchFamily="18" charset="0"/>
              </a:rPr>
              <a:t>the </a:t>
            </a:r>
            <a:r>
              <a:rPr lang="en-US" sz="1800">
                <a:latin typeface="Times New Roman" panose="02020603050405020304" pitchFamily="18" charset="0"/>
                <a:cs typeface="仿宋_GB2312" charset="0"/>
              </a:rPr>
              <a:t>source </a:t>
            </a:r>
            <a:r>
              <a:rPr lang="en-US" sz="1800">
                <a:latin typeface="Times New Roman" panose="02020603050405020304" pitchFamily="18" charset="0"/>
              </a:rPr>
              <a:t>IP</a:t>
            </a:r>
            <a:r>
              <a:rPr lang="en-US" sz="1800">
                <a:latin typeface="Times New Roman" panose="02020603050405020304" pitchFamily="18" charset="0"/>
                <a:cs typeface="仿宋_GB2312" charset="0"/>
              </a:rPr>
              <a:t> address </a:t>
            </a:r>
            <a:r>
              <a:rPr lang="en-US" sz="1800">
                <a:latin typeface="Times New Roman" panose="02020603050405020304" pitchFamily="18" charset="0"/>
              </a:rPr>
              <a:t>and </a:t>
            </a:r>
            <a:r>
              <a:rPr lang="en-US" sz="1800">
                <a:latin typeface="Times New Roman" panose="02020603050405020304" pitchFamily="18" charset="0"/>
                <a:cs typeface="仿宋_GB2312" charset="0"/>
              </a:rPr>
              <a:t>destination </a:t>
            </a:r>
            <a:r>
              <a:rPr lang="en-US" sz="1800">
                <a:latin typeface="Times New Roman" panose="02020603050405020304" pitchFamily="18" charset="0"/>
              </a:rPr>
              <a:t>IP</a:t>
            </a:r>
            <a:r>
              <a:rPr lang="en-US" sz="1800">
                <a:latin typeface="Times New Roman" panose="02020603050405020304" pitchFamily="18" charset="0"/>
                <a:cs typeface="仿宋_GB2312" charset="0"/>
              </a:rPr>
              <a:t> address</a:t>
            </a:r>
            <a:r>
              <a:rPr lang="en-US" sz="1800">
                <a:latin typeface="仿宋_GB2312" charset="0"/>
              </a:rPr>
              <a:t> </a:t>
            </a:r>
            <a:r>
              <a:rPr lang="en-US" sz="1800">
                <a:latin typeface="Times New Roman" panose="02020603050405020304" pitchFamily="18" charset="0"/>
              </a:rPr>
              <a:t>in the Packet header</a:t>
            </a:r>
            <a:r>
              <a:rPr lang="en-US" sz="1800">
                <a:latin typeface="Times New Roman" panose="02020603050405020304" pitchFamily="18" charset="0"/>
                <a:cs typeface="仿宋_GB2312" charset="0"/>
              </a:rPr>
              <a:t> </a:t>
            </a:r>
            <a:r>
              <a:rPr lang="en-US" sz="1800">
                <a:latin typeface="Times New Roman" panose="02020603050405020304" pitchFamily="18" charset="0"/>
              </a:rPr>
              <a:t>(in dotted decimal notation</a:t>
            </a:r>
            <a:r>
              <a:rPr lang="zh-CN" sz="1800">
                <a:ea typeface="宋体" panose="02010600030101010101" pitchFamily="2" charset="-122"/>
              </a:rPr>
              <a:t>以点分十进制的形式</a:t>
            </a:r>
            <a:r>
              <a:rPr lang="en-US" sz="1800">
                <a:latin typeface="Times New Roman" panose="02020603050405020304" pitchFamily="18" charset="0"/>
              </a:rPr>
              <a:t>) ? What are the port numbers to indicate the source and destination processes on the host and the Web server respectively?</a:t>
            </a:r>
            <a:endParaRPr lang="en-US" altLang="en-US" sz="1800">
              <a:latin typeface="Times New Roman" panose="02020603050405020304" pitchFamily="18" charset="0"/>
            </a:endParaRPr>
          </a:p>
        </p:txBody>
      </p:sp>
      <p:sp>
        <p:nvSpPr>
          <p:cNvPr id="6" name="文本框 5"/>
          <p:cNvSpPr txBox="1"/>
          <p:nvPr/>
        </p:nvSpPr>
        <p:spPr>
          <a:xfrm>
            <a:off x="0" y="5227955"/>
            <a:ext cx="9484995" cy="1630045"/>
          </a:xfrm>
          <a:prstGeom prst="rect">
            <a:avLst/>
          </a:prstGeom>
          <a:noFill/>
          <a:ln w="9525">
            <a:noFill/>
          </a:ln>
        </p:spPr>
        <p:txBody>
          <a:bodyPr wrap="square">
            <a:spAutoFit/>
          </a:bodyPr>
          <a:p>
            <a:r>
              <a:rPr lang="en-US" sz="2000" b="1">
                <a:latin typeface="Times New Roman" panose="02020603050405020304" pitchFamily="18" charset="0"/>
              </a:rPr>
              <a:t>Frame Data</a:t>
            </a:r>
            <a:r>
              <a:rPr lang="en-US" sz="2000">
                <a:latin typeface="Courier New" panose="02070309020205020404" pitchFamily="49" charset="0"/>
              </a:rPr>
              <a:t>0000-000F   45 00 01 EF 11 3B 40 00 F8 06 BA 9D C0 A8 01 01 0010-001F   C0 A8 05 01 04 FF 00 50 E0 E2 00 FA 7B F9 F8 05 0020-002F   50 18 FA F0 1A C4 00 00 47 45 54 20 2F 72 66 63 0030-003F   2E 68 74 6D 6C 20 48 54 54 50 2F 31 2E 31 0D 0A</a:t>
            </a:r>
            <a:endParaRPr lang="en-US" altLang="en-US" sz="2000">
              <a:latin typeface="Courier New" panose="02070309020205020404" pitchFamily="49" charset="0"/>
            </a:endParaRPr>
          </a:p>
        </p:txBody>
      </p:sp>
      <p:sp>
        <p:nvSpPr>
          <p:cNvPr id="7" name="文本框 6"/>
          <p:cNvSpPr txBox="1"/>
          <p:nvPr/>
        </p:nvSpPr>
        <p:spPr>
          <a:xfrm>
            <a:off x="107950" y="3684270"/>
            <a:ext cx="5080000" cy="645160"/>
          </a:xfrm>
          <a:prstGeom prst="rect">
            <a:avLst/>
          </a:prstGeom>
          <a:noFill/>
          <a:ln w="9525">
            <a:noFill/>
          </a:ln>
        </p:spPr>
        <p:txBody>
          <a:bodyPr>
            <a:spAutoFit/>
          </a:bodyPr>
          <a:p>
            <a:pPr indent="401320"/>
            <a:r>
              <a:rPr lang="en-US" sz="1800" b="1">
                <a:latin typeface="Times New Roman" panose="02020603050405020304" pitchFamily="18" charset="0"/>
              </a:rPr>
              <a:t>Frame Header:</a:t>
            </a:r>
            <a:r>
              <a:rPr lang="en-US" sz="1800">
                <a:latin typeface="Courier New" panose="02070309020205020404" pitchFamily="49" charset="0"/>
              </a:rPr>
              <a:t>Frame Type 0x0800</a:t>
            </a:r>
            <a:endParaRPr lang="en-US" altLang="en-US" sz="1800">
              <a:latin typeface="Courier New" panose="02070309020205020404" pitchFamily="49" charset="0"/>
            </a:endParaRPr>
          </a:p>
        </p:txBody>
      </p:sp>
      <p:graphicFrame>
        <p:nvGraphicFramePr>
          <p:cNvPr id="8" name="表格 7"/>
          <p:cNvGraphicFramePr/>
          <p:nvPr>
            <p:custDataLst>
              <p:tags r:id="rId2"/>
            </p:custDataLst>
          </p:nvPr>
        </p:nvGraphicFramePr>
        <p:xfrm>
          <a:off x="1593850" y="4390390"/>
          <a:ext cx="6459855" cy="924560"/>
        </p:xfrm>
        <a:graphic>
          <a:graphicData uri="http://schemas.openxmlformats.org/drawingml/2006/table">
            <a:tbl>
              <a:tblPr/>
              <a:tblGrid>
                <a:gridCol w="3159760"/>
                <a:gridCol w="3300095"/>
              </a:tblGrid>
              <a:tr h="484505">
                <a:tc>
                  <a:txBody>
                    <a:bodyPr/>
                    <a:p>
                      <a:pPr indent="0">
                        <a:buNone/>
                      </a:pPr>
                      <a:r>
                        <a:rPr lang="en-US" sz="1600" b="0">
                          <a:latin typeface="Courier New" panose="02070309020205020404" pitchFamily="49" charset="0"/>
                          <a:cs typeface="Courier New" panose="02070309020205020404" pitchFamily="49" charset="0"/>
                        </a:rPr>
                        <a:t>Destination MAC Address</a:t>
                      </a:r>
                      <a:endParaRPr lang="en-US" altLang="en-US" sz="1600" b="0">
                        <a:latin typeface="Courier New" panose="02070309020205020404" pitchFamily="49" charset="0"/>
                        <a:ea typeface="Courier New" panose="02070309020205020404" pitchFamily="49" charset="0"/>
                        <a:cs typeface="Courier New" panose="02070309020205020404" pitchFamily="49"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Courier New" panose="02070309020205020404" pitchFamily="49" charset="0"/>
                          <a:cs typeface="Courier New" panose="02070309020205020404" pitchFamily="49" charset="0"/>
                        </a:rPr>
                        <a:t>00:21:27:21:51:EE</a:t>
                      </a:r>
                      <a:endParaRPr lang="en-US" altLang="en-US" sz="1600" b="0">
                        <a:latin typeface="Courier New" panose="02070309020205020404" pitchFamily="49" charset="0"/>
                        <a:ea typeface="Courier New" panose="02070309020205020404" pitchFamily="49" charset="0"/>
                        <a:cs typeface="Courier New" panose="02070309020205020404" pitchFamily="49"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0055">
                <a:tc>
                  <a:txBody>
                    <a:bodyPr/>
                    <a:p>
                      <a:pPr indent="0">
                        <a:buNone/>
                      </a:pPr>
                      <a:r>
                        <a:rPr lang="en-US" sz="1600" b="0">
                          <a:latin typeface="Courier New" panose="02070309020205020404" pitchFamily="49" charset="0"/>
                          <a:cs typeface="Courier New" panose="02070309020205020404" pitchFamily="49" charset="0"/>
                        </a:rPr>
                        <a:t>Source MAC Address</a:t>
                      </a:r>
                      <a:endParaRPr lang="en-US" altLang="en-US" sz="1600" b="0">
                        <a:latin typeface="Courier New" panose="02070309020205020404" pitchFamily="49" charset="0"/>
                        <a:ea typeface="Courier New" panose="02070309020205020404" pitchFamily="49" charset="0"/>
                        <a:cs typeface="Courier New" panose="02070309020205020404" pitchFamily="49"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Courier New" panose="02070309020205020404" pitchFamily="49" charset="0"/>
                          <a:cs typeface="Courier New" panose="02070309020205020404" pitchFamily="49" charset="0"/>
                        </a:rPr>
                        <a:t>00:15:C5:C1:5E:28</a:t>
                      </a:r>
                      <a:endParaRPr lang="en-US" altLang="en-US" sz="1600" b="0">
                        <a:latin typeface="Courier New" panose="02070309020205020404" pitchFamily="49" charset="0"/>
                        <a:ea typeface="Courier New" panose="02070309020205020404" pitchFamily="49" charset="0"/>
                        <a:cs typeface="Courier New" panose="02070309020205020404" pitchFamily="49"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481330" y="124460"/>
            <a:ext cx="8070850" cy="1497965"/>
          </a:xfrm>
          <a:prstGeom prst="rect">
            <a:avLst/>
          </a:prstGeom>
          <a:noFill/>
          <a:ln w="9525">
            <a:noFill/>
          </a:ln>
        </p:spPr>
      </p:pic>
      <p:sp>
        <p:nvSpPr>
          <p:cNvPr id="3" name="文本框 2"/>
          <p:cNvSpPr txBox="1"/>
          <p:nvPr/>
        </p:nvSpPr>
        <p:spPr>
          <a:xfrm>
            <a:off x="406400" y="1757680"/>
            <a:ext cx="8388350" cy="1476375"/>
          </a:xfrm>
          <a:prstGeom prst="rect">
            <a:avLst/>
          </a:prstGeom>
          <a:noFill/>
          <a:ln w="9525">
            <a:noFill/>
          </a:ln>
        </p:spPr>
        <p:txBody>
          <a:bodyPr wrap="square">
            <a:spAutoFit/>
          </a:bodyPr>
          <a:p>
            <a:r>
              <a:rPr lang="en-US" sz="1800">
                <a:latin typeface="Times New Roman" panose="02020603050405020304" pitchFamily="18" charset="0"/>
                <a:cs typeface="仿宋_GB2312" charset="0"/>
              </a:rPr>
              <a:t>If we </a:t>
            </a:r>
            <a:r>
              <a:rPr lang="en-US" sz="1800">
                <a:latin typeface="Times New Roman" panose="02020603050405020304" pitchFamily="18" charset="0"/>
              </a:rPr>
              <a:t>capture</a:t>
            </a:r>
            <a:r>
              <a:rPr lang="en-US" sz="1800">
                <a:latin typeface="Times New Roman" panose="02020603050405020304" pitchFamily="18" charset="0"/>
                <a:cs typeface="仿宋_GB2312" charset="0"/>
              </a:rPr>
              <a:t> a data f</a:t>
            </a:r>
            <a:r>
              <a:rPr lang="en-US" sz="1800">
                <a:latin typeface="Times New Roman" panose="02020603050405020304" pitchFamily="18" charset="0"/>
              </a:rPr>
              <a:t>rame from the data link layer at LAN</a:t>
            </a:r>
            <a:r>
              <a:rPr lang="en-US" sz="1800" baseline="-25000">
                <a:latin typeface="Times New Roman" panose="02020603050405020304" pitchFamily="18" charset="0"/>
                <a:cs typeface="仿宋_GB2312" charset="0"/>
              </a:rPr>
              <a:t>3</a:t>
            </a:r>
            <a:r>
              <a:rPr lang="en-US" sz="1800">
                <a:latin typeface="Times New Roman" panose="02020603050405020304" pitchFamily="18" charset="0"/>
              </a:rPr>
              <a:t>, a</a:t>
            </a:r>
            <a:r>
              <a:rPr lang="en-US" sz="1800">
                <a:latin typeface="Times New Roman" panose="02020603050405020304" pitchFamily="18" charset="0"/>
                <a:cs typeface="仿宋_GB2312" charset="0"/>
              </a:rPr>
              <a:t>s shown in the following figure.</a:t>
            </a:r>
            <a:r>
              <a:rPr lang="en-US" sz="1800">
                <a:latin typeface="Times New Roman" panose="02020603050405020304" pitchFamily="18" charset="0"/>
              </a:rPr>
              <a:t> What are</a:t>
            </a:r>
            <a:r>
              <a:rPr lang="en-US" sz="1800">
                <a:latin typeface="Times New Roman" panose="02020603050405020304" pitchFamily="18" charset="0"/>
                <a:cs typeface="仿宋_GB2312" charset="0"/>
              </a:rPr>
              <a:t> </a:t>
            </a:r>
            <a:r>
              <a:rPr lang="en-US" sz="1800">
                <a:latin typeface="Times New Roman" panose="02020603050405020304" pitchFamily="18" charset="0"/>
              </a:rPr>
              <a:t>the </a:t>
            </a:r>
            <a:r>
              <a:rPr lang="en-US" sz="1800">
                <a:latin typeface="Times New Roman" panose="02020603050405020304" pitchFamily="18" charset="0"/>
                <a:cs typeface="仿宋_GB2312" charset="0"/>
              </a:rPr>
              <a:t>source </a:t>
            </a:r>
            <a:r>
              <a:rPr lang="en-US" sz="1800">
                <a:latin typeface="Times New Roman" panose="02020603050405020304" pitchFamily="18" charset="0"/>
              </a:rPr>
              <a:t>IP</a:t>
            </a:r>
            <a:r>
              <a:rPr lang="en-US" sz="1800">
                <a:latin typeface="Times New Roman" panose="02020603050405020304" pitchFamily="18" charset="0"/>
                <a:cs typeface="仿宋_GB2312" charset="0"/>
              </a:rPr>
              <a:t> address </a:t>
            </a:r>
            <a:r>
              <a:rPr lang="en-US" sz="1800">
                <a:latin typeface="Times New Roman" panose="02020603050405020304" pitchFamily="18" charset="0"/>
              </a:rPr>
              <a:t>and </a:t>
            </a:r>
            <a:r>
              <a:rPr lang="en-US" sz="1800">
                <a:latin typeface="Times New Roman" panose="02020603050405020304" pitchFamily="18" charset="0"/>
                <a:cs typeface="仿宋_GB2312" charset="0"/>
              </a:rPr>
              <a:t>destination </a:t>
            </a:r>
            <a:r>
              <a:rPr lang="en-US" sz="1800">
                <a:latin typeface="Times New Roman" panose="02020603050405020304" pitchFamily="18" charset="0"/>
              </a:rPr>
              <a:t>IP</a:t>
            </a:r>
            <a:r>
              <a:rPr lang="en-US" sz="1800">
                <a:latin typeface="Times New Roman" panose="02020603050405020304" pitchFamily="18" charset="0"/>
                <a:cs typeface="仿宋_GB2312" charset="0"/>
              </a:rPr>
              <a:t> address</a:t>
            </a:r>
            <a:r>
              <a:rPr lang="en-US" sz="1800">
                <a:latin typeface="仿宋_GB2312" charset="0"/>
              </a:rPr>
              <a:t> </a:t>
            </a:r>
            <a:r>
              <a:rPr lang="en-US" sz="1800">
                <a:latin typeface="Times New Roman" panose="02020603050405020304" pitchFamily="18" charset="0"/>
              </a:rPr>
              <a:t>in the Packet header</a:t>
            </a:r>
            <a:r>
              <a:rPr lang="en-US" sz="1800">
                <a:latin typeface="Times New Roman" panose="02020603050405020304" pitchFamily="18" charset="0"/>
                <a:cs typeface="仿宋_GB2312" charset="0"/>
              </a:rPr>
              <a:t> </a:t>
            </a:r>
            <a:r>
              <a:rPr lang="en-US" sz="1800">
                <a:latin typeface="Times New Roman" panose="02020603050405020304" pitchFamily="18" charset="0"/>
              </a:rPr>
              <a:t>(in dotted decimal notation</a:t>
            </a:r>
            <a:r>
              <a:rPr lang="zh-CN" sz="1800">
                <a:ea typeface="宋体" panose="02010600030101010101" pitchFamily="2" charset="-122"/>
              </a:rPr>
              <a:t>以点分十进制的形式</a:t>
            </a:r>
            <a:r>
              <a:rPr lang="en-US" sz="1800">
                <a:latin typeface="Times New Roman" panose="02020603050405020304" pitchFamily="18" charset="0"/>
              </a:rPr>
              <a:t>) ? What are the port numbers to indicate the source and destination processes on the host and the Web server respectively?</a:t>
            </a:r>
            <a:endParaRPr lang="en-US" altLang="en-US" sz="1800">
              <a:latin typeface="Times New Roman" panose="02020603050405020304" pitchFamily="18" charset="0"/>
            </a:endParaRPr>
          </a:p>
        </p:txBody>
      </p:sp>
      <p:sp>
        <p:nvSpPr>
          <p:cNvPr id="6" name="文本框 5"/>
          <p:cNvSpPr txBox="1"/>
          <p:nvPr/>
        </p:nvSpPr>
        <p:spPr>
          <a:xfrm>
            <a:off x="0" y="3892550"/>
            <a:ext cx="9484995" cy="1630045"/>
          </a:xfrm>
          <a:prstGeom prst="rect">
            <a:avLst/>
          </a:prstGeom>
          <a:noFill/>
          <a:ln w="9525">
            <a:noFill/>
          </a:ln>
        </p:spPr>
        <p:txBody>
          <a:bodyPr wrap="square">
            <a:spAutoFit/>
          </a:bodyPr>
          <a:p>
            <a:r>
              <a:rPr lang="en-US" sz="2000" b="1">
                <a:latin typeface="Times New Roman" panose="02020603050405020304" pitchFamily="18" charset="0"/>
              </a:rPr>
              <a:t>Frame Data</a:t>
            </a:r>
            <a:r>
              <a:rPr lang="en-US" sz="2000">
                <a:latin typeface="Courier New" panose="02070309020205020404" pitchFamily="49" charset="0"/>
              </a:rPr>
              <a:t>0000-000F   </a:t>
            </a:r>
            <a:r>
              <a:rPr lang="en-US" sz="2000">
                <a:highlight>
                  <a:srgbClr val="FFFF00"/>
                </a:highlight>
                <a:latin typeface="Courier New" panose="02070309020205020404" pitchFamily="49" charset="0"/>
              </a:rPr>
              <a:t>4</a:t>
            </a:r>
            <a:r>
              <a:rPr lang="en-US" sz="2000">
                <a:solidFill>
                  <a:srgbClr val="FF0000"/>
                </a:solidFill>
                <a:highlight>
                  <a:srgbClr val="FFFF00"/>
                </a:highlight>
                <a:latin typeface="Courier New" panose="02070309020205020404" pitchFamily="49" charset="0"/>
              </a:rPr>
              <a:t>5</a:t>
            </a:r>
            <a:r>
              <a:rPr lang="en-US" sz="2000">
                <a:highlight>
                  <a:srgbClr val="FFFF00"/>
                </a:highlight>
                <a:latin typeface="Courier New" panose="02070309020205020404" pitchFamily="49" charset="0"/>
              </a:rPr>
              <a:t> 00 01 EF 11 3B 40 00 F8 06 BA 9D C0 A8 01 01</a:t>
            </a:r>
            <a:r>
              <a:rPr lang="en-US" sz="2000">
                <a:latin typeface="Courier New" panose="02070309020205020404" pitchFamily="49" charset="0"/>
              </a:rPr>
              <a:t> 0010-001F   </a:t>
            </a:r>
            <a:r>
              <a:rPr lang="en-US" sz="2000">
                <a:highlight>
                  <a:srgbClr val="FFFF00"/>
                </a:highlight>
                <a:latin typeface="Courier New" panose="02070309020205020404" pitchFamily="49" charset="0"/>
              </a:rPr>
              <a:t>C0 A8 05 01</a:t>
            </a:r>
            <a:r>
              <a:rPr lang="en-US" sz="2000">
                <a:latin typeface="Courier New" panose="02070309020205020404" pitchFamily="49" charset="0"/>
              </a:rPr>
              <a:t> </a:t>
            </a:r>
            <a:r>
              <a:rPr lang="en-US" sz="2000">
                <a:highlight>
                  <a:srgbClr val="00FF00"/>
                </a:highlight>
                <a:latin typeface="Courier New" panose="02070309020205020404" pitchFamily="49" charset="0"/>
              </a:rPr>
              <a:t>04 FF</a:t>
            </a:r>
            <a:r>
              <a:rPr lang="en-US" sz="2000">
                <a:latin typeface="Courier New" panose="02070309020205020404" pitchFamily="49" charset="0"/>
              </a:rPr>
              <a:t> </a:t>
            </a:r>
            <a:r>
              <a:rPr lang="en-US" sz="2000">
                <a:highlight>
                  <a:srgbClr val="FF00FF"/>
                </a:highlight>
                <a:latin typeface="Courier New" panose="02070309020205020404" pitchFamily="49" charset="0"/>
              </a:rPr>
              <a:t>00 50</a:t>
            </a:r>
            <a:r>
              <a:rPr lang="en-US" sz="2000">
                <a:latin typeface="Courier New" panose="02070309020205020404" pitchFamily="49" charset="0"/>
              </a:rPr>
              <a:t> E0 E2 00 FA 7B F9 F8 05 0020-002F   50 18 FA F0 1A C4 00 00 47 45 54 20 2F 72 66 63 0030-003F   2E 68 74 6D 6C 20 48 54 54 50 2F 31 2E 31 0D 0A</a:t>
            </a:r>
            <a:endParaRPr lang="en-US" altLang="en-US" sz="2000">
              <a:latin typeface="Courier New" panose="020703090202050204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 name="文本框 104"/>
          <p:cNvSpPr txBox="1"/>
          <p:nvPr/>
        </p:nvSpPr>
        <p:spPr>
          <a:xfrm>
            <a:off x="882650" y="765810"/>
            <a:ext cx="7137400" cy="922020"/>
          </a:xfrm>
          <a:prstGeom prst="rect">
            <a:avLst/>
          </a:prstGeom>
          <a:noFill/>
          <a:ln w="9525">
            <a:noFill/>
          </a:ln>
        </p:spPr>
        <p:txBody>
          <a:bodyPr wrap="square">
            <a:spAutoFit/>
          </a:bodyPr>
          <a:p>
            <a:r>
              <a:rPr lang="en-US" sz="1800">
                <a:latin typeface="Times New Roman" panose="02020603050405020304" pitchFamily="18" charset="0"/>
              </a:rPr>
              <a:t>An internet consists of LAN</a:t>
            </a:r>
            <a:r>
              <a:rPr lang="en-US" sz="1800" baseline="-25000">
                <a:latin typeface="Times New Roman" panose="02020603050405020304" pitchFamily="18" charset="0"/>
              </a:rPr>
              <a:t>1</a:t>
            </a:r>
            <a:r>
              <a:rPr lang="en-US" sz="1800">
                <a:latin typeface="Times New Roman" panose="02020603050405020304" pitchFamily="18" charset="0"/>
              </a:rPr>
              <a:t>, LAN</a:t>
            </a:r>
            <a:r>
              <a:rPr lang="en-US" sz="1800" baseline="-25000">
                <a:latin typeface="Times New Roman" panose="02020603050405020304" pitchFamily="18" charset="0"/>
              </a:rPr>
              <a:t>2</a:t>
            </a:r>
            <a:r>
              <a:rPr lang="en-US" sz="1800">
                <a:latin typeface="Times New Roman" panose="02020603050405020304" pitchFamily="18" charset="0"/>
              </a:rPr>
              <a:t>, LAN</a:t>
            </a:r>
            <a:r>
              <a:rPr lang="en-US" sz="1800" baseline="-25000">
                <a:latin typeface="Times New Roman" panose="02020603050405020304" pitchFamily="18" charset="0"/>
              </a:rPr>
              <a:t>3</a:t>
            </a:r>
            <a:r>
              <a:rPr lang="en-US" sz="1800">
                <a:latin typeface="Times New Roman" panose="02020603050405020304" pitchFamily="18" charset="0"/>
              </a:rPr>
              <a:t>, LAN</a:t>
            </a:r>
            <a:r>
              <a:rPr lang="en-US" sz="1800" baseline="-25000">
                <a:latin typeface="Times New Roman" panose="02020603050405020304" pitchFamily="18" charset="0"/>
              </a:rPr>
              <a:t>4</a:t>
            </a:r>
            <a:r>
              <a:rPr lang="en-US" sz="1800">
                <a:latin typeface="Times New Roman" panose="02020603050405020304" pitchFamily="18" charset="0"/>
              </a:rPr>
              <a:t> and LAN</a:t>
            </a:r>
            <a:r>
              <a:rPr lang="en-US" sz="1800" baseline="-25000">
                <a:latin typeface="Times New Roman" panose="02020603050405020304" pitchFamily="18" charset="0"/>
              </a:rPr>
              <a:t>5</a:t>
            </a:r>
            <a:r>
              <a:rPr lang="en-US" sz="1800">
                <a:latin typeface="Times New Roman" panose="02020603050405020304" pitchFamily="18" charset="0"/>
              </a:rPr>
              <a:t>, which are connected by four routers, </a:t>
            </a:r>
            <a:r>
              <a:rPr lang="en-US" sz="1800" i="1">
                <a:latin typeface="Times New Roman" panose="02020603050405020304" pitchFamily="18" charset="0"/>
              </a:rPr>
              <a:t>i.e.</a:t>
            </a:r>
            <a:r>
              <a:rPr lang="en-US" sz="1800">
                <a:latin typeface="Times New Roman" panose="02020603050405020304" pitchFamily="18" charset="0"/>
              </a:rPr>
              <a:t> R</a:t>
            </a:r>
            <a:r>
              <a:rPr lang="en-US" sz="1800" baseline="-25000">
                <a:latin typeface="Times New Roman" panose="02020603050405020304" pitchFamily="18" charset="0"/>
              </a:rPr>
              <a:t>1</a:t>
            </a:r>
            <a:r>
              <a:rPr lang="en-US" sz="1800">
                <a:latin typeface="Times New Roman" panose="02020603050405020304" pitchFamily="18" charset="0"/>
              </a:rPr>
              <a:t>, R</a:t>
            </a:r>
            <a:r>
              <a:rPr lang="en-US" sz="1800" baseline="-25000">
                <a:latin typeface="Times New Roman" panose="02020603050405020304" pitchFamily="18" charset="0"/>
              </a:rPr>
              <a:t>2</a:t>
            </a:r>
            <a:r>
              <a:rPr lang="en-US" sz="1800">
                <a:latin typeface="Times New Roman" panose="02020603050405020304" pitchFamily="18" charset="0"/>
              </a:rPr>
              <a:t>, R</a:t>
            </a:r>
            <a:r>
              <a:rPr lang="en-US" sz="1800" baseline="-25000">
                <a:latin typeface="Times New Roman" panose="02020603050405020304" pitchFamily="18" charset="0"/>
              </a:rPr>
              <a:t>3</a:t>
            </a:r>
            <a:r>
              <a:rPr lang="en-US" sz="1800">
                <a:latin typeface="Times New Roman" panose="02020603050405020304" pitchFamily="18" charset="0"/>
              </a:rPr>
              <a:t> and R</a:t>
            </a:r>
            <a:r>
              <a:rPr lang="en-US" sz="1800" baseline="-25000">
                <a:latin typeface="Times New Roman" panose="02020603050405020304" pitchFamily="18" charset="0"/>
              </a:rPr>
              <a:t>4</a:t>
            </a:r>
            <a:r>
              <a:rPr lang="en-US" sz="1800">
                <a:latin typeface="Times New Roman" panose="02020603050405020304" pitchFamily="18" charset="0"/>
              </a:rPr>
              <a:t>, with a subnet mask of 255.255.255.0</a:t>
            </a:r>
            <a:endParaRPr lang="en-US" altLang="en-US" sz="1800">
              <a:latin typeface="Times New Roman" panose="02020603050405020304" pitchFamily="18" charset="0"/>
            </a:endParaRPr>
          </a:p>
        </p:txBody>
      </p:sp>
      <p:pic>
        <p:nvPicPr>
          <p:cNvPr id="2" name="图片 1"/>
          <p:cNvPicPr>
            <a:picLocks noChangeAspect="1"/>
          </p:cNvPicPr>
          <p:nvPr/>
        </p:nvPicPr>
        <p:blipFill>
          <a:blip r:embed="rId1"/>
          <a:stretch>
            <a:fillRect/>
          </a:stretch>
        </p:blipFill>
        <p:spPr>
          <a:xfrm>
            <a:off x="614680" y="2169160"/>
            <a:ext cx="8070850" cy="1497965"/>
          </a:xfrm>
          <a:prstGeom prst="rect">
            <a:avLst/>
          </a:prstGeom>
          <a:noFill/>
          <a:ln w="9525">
            <a:noFill/>
          </a:ln>
        </p:spPr>
      </p:pic>
      <p:sp>
        <p:nvSpPr>
          <p:cNvPr id="3" name="文本框 2"/>
          <p:cNvSpPr txBox="1"/>
          <p:nvPr/>
        </p:nvSpPr>
        <p:spPr>
          <a:xfrm>
            <a:off x="591185" y="4337685"/>
            <a:ext cx="8552815" cy="1198880"/>
          </a:xfrm>
          <a:prstGeom prst="rect">
            <a:avLst/>
          </a:prstGeom>
          <a:noFill/>
          <a:ln w="9525">
            <a:noFill/>
          </a:ln>
        </p:spPr>
        <p:txBody>
          <a:bodyPr wrap="square">
            <a:spAutoFit/>
          </a:bodyPr>
          <a:p>
            <a:r>
              <a:rPr lang="en-US" sz="1800">
                <a:latin typeface="Times New Roman" panose="02020603050405020304" pitchFamily="18" charset="0"/>
              </a:rPr>
              <a:t>Assuming Host 2 is a web server. Using HTTP/1.1 protocol with persistent connections in Non-pipelined mode (HTTP/1.1</a:t>
            </a:r>
            <a:r>
              <a:rPr lang="zh-CN" sz="1800">
                <a:cs typeface="仿宋_GB2312" charset="0"/>
              </a:rPr>
              <a:t>协议，持续的连接，非流水线方式</a:t>
            </a:r>
            <a:r>
              <a:rPr lang="en-US" sz="1800">
                <a:latin typeface="Times New Roman" panose="02020603050405020304" pitchFamily="18" charset="0"/>
              </a:rPr>
              <a:t>), and the time for one "HTTP Request-Response" is RTT. The Web page (page.html) contains 5 JPEG images. How many RTT will be</a:t>
            </a:r>
            <a:r>
              <a:rPr lang="en-US" sz="1800">
                <a:latin typeface="Times New Roman" panose="02020603050405020304" pitchFamily="18" charset="0"/>
                <a:cs typeface="仿宋_GB2312" charset="0"/>
              </a:rPr>
              <a:t> needed for the host to get the whole Web page?</a:t>
            </a:r>
            <a:endParaRPr lang="en-US" altLang="en-US" sz="1800">
              <a:latin typeface="Times New Roman" panose="02020603050405020304" pitchFamily="18" charset="0"/>
              <a:cs typeface="仿宋_GB2312"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Comic Sans MS" panose="030F0702030302020204" pitchFamily="66"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5pPr>
          </a:lstStyle>
          <a:p>
            <a:pPr lvl="0" algn="r"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46083" name="Rectangle 2"/>
          <p:cNvSpPr>
            <a:spLocks noGrp="1"/>
          </p:cNvSpPr>
          <p:nvPr>
            <p:ph type="title"/>
          </p:nvPr>
        </p:nvSpPr>
        <p:spPr>
          <a:xfrm>
            <a:off x="623888" y="1484313"/>
            <a:ext cx="7772400" cy="1143000"/>
          </a:xfrm>
        </p:spPr>
        <p:txBody>
          <a:bodyPr vert="horz" wrap="square" lIns="91440" tIns="45720" rIns="91440" bIns="45720" anchor="b" anchorCtr="0"/>
          <a:p>
            <a:pPr eaLnBrk="1" hangingPunct="1"/>
            <a:r>
              <a:rPr lang="en-US" altLang="zh-CN" sz="6000" b="1" dirty="0">
                <a:solidFill>
                  <a:srgbClr val="FF0000"/>
                </a:solidFill>
              </a:rPr>
              <a:t>The End!</a:t>
            </a:r>
            <a:endParaRPr lang="en-US" altLang="zh-CN" sz="6000" b="1" dirty="0">
              <a:solidFill>
                <a:srgbClr val="FF0000"/>
              </a:solidFill>
            </a:endParaRPr>
          </a:p>
        </p:txBody>
      </p:sp>
      <p:sp>
        <p:nvSpPr>
          <p:cNvPr id="53252" name="Rectangle 3"/>
          <p:cNvSpPr>
            <a:spLocks noGrp="1" noChangeArrowheads="1"/>
          </p:cNvSpPr>
          <p:nvPr>
            <p:ph idx="1"/>
          </p:nvPr>
        </p:nvSpPr>
        <p:spPr>
          <a:xfrm>
            <a:off x="1036638" y="2754313"/>
            <a:ext cx="7772400" cy="3241675"/>
          </a:xfrm>
        </p:spPr>
        <p:txBody>
          <a:bodyPr vert="horz" wrap="square" lIns="91440" tIns="45720" rIns="91440" bIns="45720" numCol="1" anchor="t" anchorCtr="0" compatLnSpc="1"/>
          <a:lstStyle/>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q"/>
              <a:defRPr/>
            </a:pPr>
            <a:r>
              <a:rPr kumimoji="0" lang="zh-CN" altLang="en-US" sz="3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3400" b="0" i="0" u="none" strike="noStrike" kern="1200" cap="none" spc="0" normalizeH="0" baseline="0" noProof="0" dirty="0">
                <a:ln>
                  <a:noFill/>
                </a:ln>
                <a:solidFill>
                  <a:schemeClr val="tx1"/>
                </a:solidFill>
                <a:effectLst/>
                <a:uLnTx/>
                <a:uFillTx/>
                <a:latin typeface="+mn-lt"/>
                <a:ea typeface="+mn-ea"/>
                <a:cs typeface="+mn-cs"/>
              </a:rPr>
              <a:t>Thanks for your attention!</a:t>
            </a:r>
            <a:endParaRPr kumimoji="0" lang="en-US" altLang="zh-CN" sz="3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0" lang="en-US" altLang="zh-CN" sz="3400" b="0" i="0" u="none" strike="noStrike" kern="1200" cap="none" spc="0" normalizeH="0" baseline="0" noProof="0">
                <a:ln>
                  <a:noFill/>
                </a:ln>
                <a:solidFill>
                  <a:schemeClr val="tx1"/>
                </a:solidFill>
                <a:effectLst/>
                <a:uLnTx/>
                <a:uFillTx/>
                <a:latin typeface="+mn-lt"/>
                <a:ea typeface="+mn-ea"/>
                <a:cs typeface="+mn-cs"/>
              </a:rPr>
              <a:t>    </a:t>
            </a:r>
            <a:endParaRPr kumimoji="0" lang="en-US" altLang="zh-CN" sz="34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C0F8732F-4CBF-4496-96B9-6BB076499D09}" type="datetime4">
              <a:rPr kumimoji="0" lang="en-US" altLang="zh-CN"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n-lt"/>
                <a:ea typeface="+mn-ea"/>
                <a:cs typeface="+mn-cs"/>
              </a:rPr>
              <a:t>The Application 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F8EDDC4-9B9E-409D-AEEC-E05960A5EC89}"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3"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Application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29699" name="灯片编号占位符 5"/>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grpSp>
        <p:nvGrpSpPr>
          <p:cNvPr id="125954" name="Group 2"/>
          <p:cNvGrpSpPr/>
          <p:nvPr/>
        </p:nvGrpSpPr>
        <p:grpSpPr>
          <a:xfrm>
            <a:off x="381000" y="1524000"/>
            <a:ext cx="3124200" cy="3352800"/>
            <a:chOff x="240" y="960"/>
            <a:chExt cx="1968" cy="2112"/>
          </a:xfrm>
        </p:grpSpPr>
        <p:sp>
          <p:nvSpPr>
            <p:cNvPr id="29701" name="Line 3"/>
            <p:cNvSpPr/>
            <p:nvPr/>
          </p:nvSpPr>
          <p:spPr>
            <a:xfrm>
              <a:off x="1200" y="2352"/>
              <a:ext cx="0" cy="720"/>
            </a:xfrm>
            <a:prstGeom prst="line">
              <a:avLst/>
            </a:prstGeom>
            <a:ln w="28575" cap="flat" cmpd="sng">
              <a:solidFill>
                <a:srgbClr val="FF0000"/>
              </a:solidFill>
              <a:prstDash val="solid"/>
              <a:round/>
              <a:headEnd type="triangle" w="med" len="med"/>
              <a:tailEnd type="none" w="med" len="med"/>
            </a:ln>
          </p:spPr>
        </p:sp>
        <p:sp>
          <p:nvSpPr>
            <p:cNvPr id="29702" name="Text Box 4"/>
            <p:cNvSpPr txBox="1"/>
            <p:nvPr/>
          </p:nvSpPr>
          <p:spPr>
            <a:xfrm>
              <a:off x="240" y="960"/>
              <a:ext cx="1968" cy="640"/>
            </a:xfrm>
            <a:prstGeom prst="rect">
              <a:avLst/>
            </a:prstGeom>
            <a:noFill/>
            <a:ln w="9525" cap="flat" cmpd="sng">
              <a:solidFill>
                <a:srgbClr val="FF0000"/>
              </a:solidFill>
              <a:prstDash val="solid"/>
              <a:miter/>
              <a:headEnd type="none" w="med" len="med"/>
              <a:tailEnd type="none" w="med" len="med"/>
            </a:ln>
          </p:spPr>
          <p:txBody>
            <a:bodyPr anchor="t" anchorCtr="0">
              <a:spAutoFit/>
            </a:bodyPr>
            <a:p>
              <a:pPr eaLnBrk="0" hangingPunct="0">
                <a:spcBef>
                  <a:spcPct val="50000"/>
                </a:spcBef>
              </a:pPr>
              <a:r>
                <a:rPr lang="en-US" altLang="zh-CN" dirty="0">
                  <a:solidFill>
                    <a:srgbClr val="FF0000"/>
                  </a:solidFill>
                  <a:latin typeface="Arial" panose="020B0604020202020204" pitchFamily="34" charset="0"/>
                  <a:ea typeface="宋体" panose="02010600030101010101" pitchFamily="2" charset="-122"/>
                </a:rPr>
                <a:t>DNS: The IP address of “neon.tcpip-lab.edu</a:t>
              </a:r>
              <a:r>
                <a:rPr lang="en-US" altLang="zh-CN" sz="2400" dirty="0">
                  <a:solidFill>
                    <a:srgbClr val="FF0000"/>
                  </a:solidFill>
                  <a:latin typeface="Times New Roman" panose="02020603050405020304" pitchFamily="18" charset="0"/>
                  <a:ea typeface="宋体" panose="02010600030101010101" pitchFamily="2" charset="-122"/>
                </a:rPr>
                <a:t>”</a:t>
              </a:r>
              <a:r>
                <a:rPr lang="en-US" altLang="zh-CN" dirty="0">
                  <a:solidFill>
                    <a:srgbClr val="FF0000"/>
                  </a:solidFill>
                  <a:latin typeface="Arial" panose="020B0604020202020204" pitchFamily="34" charset="0"/>
                  <a:ea typeface="宋体" panose="02010600030101010101" pitchFamily="2" charset="-122"/>
                </a:rPr>
                <a:t> is 128.143.71.21</a:t>
              </a:r>
              <a:endParaRPr lang="en-US" altLang="zh-CN" sz="2400" dirty="0">
                <a:solidFill>
                  <a:srgbClr val="FF0000"/>
                </a:solidFill>
                <a:latin typeface="Times New Roman" panose="02020603050405020304" pitchFamily="18" charset="0"/>
                <a:ea typeface="宋体" panose="02010600030101010101" pitchFamily="2" charset="-122"/>
              </a:endParaRPr>
            </a:p>
          </p:txBody>
        </p:sp>
        <p:sp>
          <p:nvSpPr>
            <p:cNvPr id="29703" name="Line 5"/>
            <p:cNvSpPr/>
            <p:nvPr/>
          </p:nvSpPr>
          <p:spPr>
            <a:xfrm>
              <a:off x="576" y="1584"/>
              <a:ext cx="624" cy="960"/>
            </a:xfrm>
            <a:prstGeom prst="line">
              <a:avLst/>
            </a:prstGeom>
            <a:ln w="9525" cap="flat" cmpd="sng">
              <a:solidFill>
                <a:srgbClr val="FF0000"/>
              </a:solidFill>
              <a:prstDash val="solid"/>
              <a:round/>
              <a:headEnd type="none" w="med" len="med"/>
              <a:tailEnd type="none" w="med" len="med"/>
            </a:ln>
          </p:spPr>
        </p:sp>
      </p:grpSp>
      <p:grpSp>
        <p:nvGrpSpPr>
          <p:cNvPr id="125958" name="Group 6"/>
          <p:cNvGrpSpPr/>
          <p:nvPr/>
        </p:nvGrpSpPr>
        <p:grpSpPr>
          <a:xfrm>
            <a:off x="381000" y="1600200"/>
            <a:ext cx="3124200" cy="3276600"/>
            <a:chOff x="2880" y="1056"/>
            <a:chExt cx="1968" cy="2064"/>
          </a:xfrm>
        </p:grpSpPr>
        <p:sp>
          <p:nvSpPr>
            <p:cNvPr id="29705" name="Line 7"/>
            <p:cNvSpPr/>
            <p:nvPr/>
          </p:nvSpPr>
          <p:spPr>
            <a:xfrm>
              <a:off x="3840" y="2400"/>
              <a:ext cx="0" cy="720"/>
            </a:xfrm>
            <a:prstGeom prst="line">
              <a:avLst/>
            </a:prstGeom>
            <a:ln w="28575" cap="flat" cmpd="sng">
              <a:solidFill>
                <a:srgbClr val="FF00FF"/>
              </a:solidFill>
              <a:prstDash val="solid"/>
              <a:round/>
              <a:headEnd type="none" w="med" len="med"/>
              <a:tailEnd type="triangle" w="med" len="med"/>
            </a:ln>
          </p:spPr>
        </p:sp>
        <p:sp>
          <p:nvSpPr>
            <p:cNvPr id="29706" name="Text Box 8"/>
            <p:cNvSpPr txBox="1"/>
            <p:nvPr/>
          </p:nvSpPr>
          <p:spPr>
            <a:xfrm>
              <a:off x="2880" y="1056"/>
              <a:ext cx="1968" cy="410"/>
            </a:xfrm>
            <a:prstGeom prst="rect">
              <a:avLst/>
            </a:prstGeom>
            <a:noFill/>
            <a:ln w="9525" cap="flat" cmpd="sng">
              <a:solidFill>
                <a:srgbClr val="FF00FF"/>
              </a:solidFill>
              <a:prstDash val="solid"/>
              <a:miter/>
              <a:headEnd type="none" w="med" len="med"/>
              <a:tailEnd type="none" w="med" len="med"/>
            </a:ln>
          </p:spPr>
          <p:txBody>
            <a:bodyPr anchor="t" anchorCtr="0">
              <a:spAutoFit/>
            </a:bodyPr>
            <a:p>
              <a:pPr eaLnBrk="0" hangingPunct="0">
                <a:spcBef>
                  <a:spcPct val="50000"/>
                </a:spcBef>
              </a:pPr>
              <a:r>
                <a:rPr lang="en-US" altLang="zh-CN" dirty="0">
                  <a:solidFill>
                    <a:srgbClr val="FF00FF"/>
                  </a:solidFill>
                  <a:latin typeface="Arial" panose="020B0604020202020204" pitchFamily="34" charset="0"/>
                  <a:ea typeface="宋体" panose="02010600030101010101" pitchFamily="2" charset="-122"/>
                </a:rPr>
                <a:t>ARP: What is the MAC address of 128.143.137.1?</a:t>
              </a:r>
              <a:endParaRPr lang="en-US" altLang="zh-CN" dirty="0">
                <a:solidFill>
                  <a:srgbClr val="FF00FF"/>
                </a:solidFill>
                <a:latin typeface="Arial" panose="020B0604020202020204" pitchFamily="34" charset="0"/>
                <a:ea typeface="宋体" panose="02010600030101010101" pitchFamily="2" charset="-122"/>
              </a:endParaRPr>
            </a:p>
          </p:txBody>
        </p:sp>
        <p:sp>
          <p:nvSpPr>
            <p:cNvPr id="29707" name="Line 9"/>
            <p:cNvSpPr/>
            <p:nvPr/>
          </p:nvSpPr>
          <p:spPr>
            <a:xfrm>
              <a:off x="2976" y="1488"/>
              <a:ext cx="864" cy="1104"/>
            </a:xfrm>
            <a:prstGeom prst="line">
              <a:avLst/>
            </a:prstGeom>
            <a:ln w="9525" cap="flat" cmpd="sng">
              <a:solidFill>
                <a:srgbClr val="FF00FF"/>
              </a:solidFill>
              <a:prstDash val="solid"/>
              <a:round/>
              <a:headEnd type="none" w="med" len="med"/>
              <a:tailEnd type="none" w="med" len="med"/>
            </a:ln>
          </p:spPr>
        </p:sp>
      </p:grpSp>
      <p:graphicFrame>
        <p:nvGraphicFramePr>
          <p:cNvPr id="29708" name="Object 10"/>
          <p:cNvGraphicFramePr>
            <a:graphicFrameLocks noChangeAspect="1"/>
          </p:cNvGraphicFramePr>
          <p:nvPr/>
        </p:nvGraphicFramePr>
        <p:xfrm>
          <a:off x="0" y="2616200"/>
          <a:ext cx="8582025" cy="4013200"/>
        </p:xfrm>
        <a:graphic>
          <a:graphicData uri="http://schemas.openxmlformats.org/presentationml/2006/ole">
            <mc:AlternateContent xmlns:mc="http://schemas.openxmlformats.org/markup-compatibility/2006">
              <mc:Choice xmlns:v="urn:schemas-microsoft-com:vml" Requires="v">
                <p:oleObj spid="_x0000_s3083" name="" r:id="rId1" imgW="8319770" imgH="3905885" progId="Visio.Drawing.6">
                  <p:embed/>
                </p:oleObj>
              </mc:Choice>
              <mc:Fallback>
                <p:oleObj name="" r:id="rId1" imgW="8319770" imgH="3905885" progId="Visio.Drawing.6">
                  <p:embed/>
                  <p:pic>
                    <p:nvPicPr>
                      <p:cNvPr id="0" name="图片 3082"/>
                      <p:cNvPicPr/>
                      <p:nvPr/>
                    </p:nvPicPr>
                    <p:blipFill>
                      <a:blip r:embed="rId2"/>
                      <a:stretch>
                        <a:fillRect/>
                      </a:stretch>
                    </p:blipFill>
                    <p:spPr>
                      <a:xfrm>
                        <a:off x="0" y="2616200"/>
                        <a:ext cx="8582025" cy="4013200"/>
                      </a:xfrm>
                      <a:prstGeom prst="rect">
                        <a:avLst/>
                      </a:prstGeom>
                      <a:noFill/>
                      <a:ln w="38100">
                        <a:noFill/>
                        <a:miter/>
                      </a:ln>
                    </p:spPr>
                  </p:pic>
                </p:oleObj>
              </mc:Fallback>
            </mc:AlternateContent>
          </a:graphicData>
        </a:graphic>
      </p:graphicFrame>
      <p:sp>
        <p:nvSpPr>
          <p:cNvPr id="29709" name="Rectangle 11"/>
          <p:cNvSpPr>
            <a:spLocks noGrp="1"/>
          </p:cNvSpPr>
          <p:nvPr>
            <p:ph type="title"/>
          </p:nvPr>
        </p:nvSpPr>
        <p:spPr/>
        <p:txBody>
          <a:bodyPr vert="horz" wrap="square" lIns="91440" tIns="45720" rIns="91440" bIns="45720" anchor="ctr" anchorCtr="0"/>
          <a:p>
            <a:pPr eaLnBrk="1" hangingPunct="1"/>
            <a:r>
              <a:rPr lang="en-US" altLang="zh-CN" dirty="0">
                <a:ea typeface="宋体" panose="02010600030101010101" pitchFamily="2" charset="-122"/>
              </a:rPr>
              <a:t>Sending a packet from Argon to Neon</a:t>
            </a:r>
            <a:endParaRPr lang="en-US" altLang="zh-CN" dirty="0">
              <a:ea typeface="宋体" panose="02010600030101010101" pitchFamily="2" charset="-122"/>
            </a:endParaRPr>
          </a:p>
        </p:txBody>
      </p:sp>
      <p:grpSp>
        <p:nvGrpSpPr>
          <p:cNvPr id="125964" name="Group 12"/>
          <p:cNvGrpSpPr/>
          <p:nvPr/>
        </p:nvGrpSpPr>
        <p:grpSpPr>
          <a:xfrm>
            <a:off x="228600" y="1524000"/>
            <a:ext cx="3124200" cy="3352800"/>
            <a:chOff x="144" y="960"/>
            <a:chExt cx="1968" cy="2112"/>
          </a:xfrm>
        </p:grpSpPr>
        <p:sp>
          <p:nvSpPr>
            <p:cNvPr id="29711" name="Line 13"/>
            <p:cNvSpPr/>
            <p:nvPr/>
          </p:nvSpPr>
          <p:spPr>
            <a:xfrm>
              <a:off x="1104" y="2352"/>
              <a:ext cx="0" cy="720"/>
            </a:xfrm>
            <a:prstGeom prst="line">
              <a:avLst/>
            </a:prstGeom>
            <a:ln w="28575" cap="flat" cmpd="sng">
              <a:solidFill>
                <a:srgbClr val="FF0000"/>
              </a:solidFill>
              <a:prstDash val="solid"/>
              <a:round/>
              <a:headEnd type="none" w="med" len="med"/>
              <a:tailEnd type="triangle" w="med" len="med"/>
            </a:ln>
          </p:spPr>
        </p:sp>
        <p:sp>
          <p:nvSpPr>
            <p:cNvPr id="29712" name="Text Box 14"/>
            <p:cNvSpPr txBox="1"/>
            <p:nvPr/>
          </p:nvSpPr>
          <p:spPr>
            <a:xfrm>
              <a:off x="144" y="960"/>
              <a:ext cx="1968" cy="467"/>
            </a:xfrm>
            <a:prstGeom prst="rect">
              <a:avLst/>
            </a:prstGeom>
            <a:noFill/>
            <a:ln w="9525" cap="flat" cmpd="sng">
              <a:solidFill>
                <a:srgbClr val="FF0000"/>
              </a:solidFill>
              <a:prstDash val="solid"/>
              <a:miter/>
              <a:headEnd type="none" w="med" len="med"/>
              <a:tailEnd type="none" w="med" len="med"/>
            </a:ln>
          </p:spPr>
          <p:txBody>
            <a:bodyPr anchor="t" anchorCtr="0">
              <a:spAutoFit/>
            </a:bodyPr>
            <a:p>
              <a:pPr eaLnBrk="0" hangingPunct="0">
                <a:spcBef>
                  <a:spcPct val="50000"/>
                </a:spcBef>
              </a:pPr>
              <a:r>
                <a:rPr lang="en-US" altLang="zh-CN" dirty="0">
                  <a:solidFill>
                    <a:srgbClr val="FF0000"/>
                  </a:solidFill>
                  <a:latin typeface="Arial" panose="020B0604020202020204" pitchFamily="34" charset="0"/>
                  <a:ea typeface="宋体" panose="02010600030101010101" pitchFamily="2" charset="-122"/>
                </a:rPr>
                <a:t>DNS: What is the IP address </a:t>
              </a:r>
              <a:br>
                <a:rPr lang="en-US" altLang="zh-CN" dirty="0">
                  <a:solidFill>
                    <a:srgbClr val="FF0000"/>
                  </a:solidFill>
                  <a:latin typeface="Arial" panose="020B0604020202020204" pitchFamily="34" charset="0"/>
                  <a:ea typeface="宋体" panose="02010600030101010101" pitchFamily="2" charset="-122"/>
                </a:rPr>
              </a:br>
              <a:r>
                <a:rPr lang="en-US" altLang="zh-CN" dirty="0">
                  <a:solidFill>
                    <a:srgbClr val="FF0000"/>
                  </a:solidFill>
                  <a:latin typeface="Arial" panose="020B0604020202020204" pitchFamily="34" charset="0"/>
                  <a:ea typeface="宋体" panose="02010600030101010101" pitchFamily="2" charset="-122"/>
                </a:rPr>
                <a:t>of “neon.tcpip-lab.edu</a:t>
              </a:r>
              <a:r>
                <a:rPr lang="en-US" altLang="zh-CN" sz="2400" dirty="0">
                  <a:solidFill>
                    <a:srgbClr val="FF0000"/>
                  </a:solidFill>
                  <a:latin typeface="Times New Roman" panose="02020603050405020304" pitchFamily="18" charset="0"/>
                  <a:ea typeface="宋体" panose="02010600030101010101" pitchFamily="2" charset="-122"/>
                </a:rPr>
                <a:t>”</a:t>
              </a:r>
              <a:r>
                <a:rPr lang="en-US" altLang="zh-CN" dirty="0">
                  <a:solidFill>
                    <a:srgbClr val="FF0000"/>
                  </a:solidFill>
                  <a:latin typeface="Arial" panose="020B0604020202020204" pitchFamily="34" charset="0"/>
                  <a:ea typeface="宋体" panose="02010600030101010101" pitchFamily="2" charset="-122"/>
                </a:rPr>
                <a:t>?</a:t>
              </a:r>
              <a:endParaRPr lang="en-US" altLang="zh-CN" sz="2400" dirty="0">
                <a:solidFill>
                  <a:srgbClr val="FF0000"/>
                </a:solidFill>
                <a:latin typeface="Times New Roman" panose="02020603050405020304" pitchFamily="18" charset="0"/>
                <a:ea typeface="宋体" panose="02010600030101010101" pitchFamily="2" charset="-122"/>
              </a:endParaRPr>
            </a:p>
          </p:txBody>
        </p:sp>
        <p:sp>
          <p:nvSpPr>
            <p:cNvPr id="29713" name="Line 15"/>
            <p:cNvSpPr/>
            <p:nvPr/>
          </p:nvSpPr>
          <p:spPr>
            <a:xfrm>
              <a:off x="240" y="1440"/>
              <a:ext cx="864" cy="1104"/>
            </a:xfrm>
            <a:prstGeom prst="line">
              <a:avLst/>
            </a:prstGeom>
            <a:ln w="9525" cap="flat" cmpd="sng">
              <a:solidFill>
                <a:srgbClr val="FF0000"/>
              </a:solidFill>
              <a:prstDash val="solid"/>
              <a:round/>
              <a:headEnd type="none" w="med" len="med"/>
              <a:tailEnd type="none" w="med" len="med"/>
            </a:ln>
          </p:spPr>
        </p:sp>
      </p:grpSp>
      <p:grpSp>
        <p:nvGrpSpPr>
          <p:cNvPr id="125968" name="Group 16"/>
          <p:cNvGrpSpPr/>
          <p:nvPr/>
        </p:nvGrpSpPr>
        <p:grpSpPr>
          <a:xfrm>
            <a:off x="381000" y="1905000"/>
            <a:ext cx="3886200" cy="3013075"/>
            <a:chOff x="-960" y="2422"/>
            <a:chExt cx="2448" cy="1898"/>
          </a:xfrm>
        </p:grpSpPr>
        <p:sp>
          <p:nvSpPr>
            <p:cNvPr id="29715" name="Line 17"/>
            <p:cNvSpPr/>
            <p:nvPr/>
          </p:nvSpPr>
          <p:spPr>
            <a:xfrm>
              <a:off x="0" y="3600"/>
              <a:ext cx="0" cy="720"/>
            </a:xfrm>
            <a:prstGeom prst="line">
              <a:avLst/>
            </a:prstGeom>
            <a:ln w="28575" cap="flat" cmpd="sng">
              <a:solidFill>
                <a:srgbClr val="FF00FF"/>
              </a:solidFill>
              <a:prstDash val="solid"/>
              <a:round/>
              <a:headEnd type="triangle" w="med" len="med"/>
              <a:tailEnd type="none" w="med" len="med"/>
            </a:ln>
          </p:spPr>
        </p:sp>
        <p:sp>
          <p:nvSpPr>
            <p:cNvPr id="29716" name="Text Box 18"/>
            <p:cNvSpPr txBox="1"/>
            <p:nvPr/>
          </p:nvSpPr>
          <p:spPr>
            <a:xfrm>
              <a:off x="-960" y="2422"/>
              <a:ext cx="2448" cy="410"/>
            </a:xfrm>
            <a:prstGeom prst="rect">
              <a:avLst/>
            </a:prstGeom>
            <a:noFill/>
            <a:ln w="9525" cap="flat" cmpd="sng">
              <a:solidFill>
                <a:srgbClr val="FF00FF"/>
              </a:solidFill>
              <a:prstDash val="solid"/>
              <a:miter/>
              <a:headEnd type="none" w="med" len="med"/>
              <a:tailEnd type="none" w="med" len="med"/>
            </a:ln>
          </p:spPr>
          <p:txBody>
            <a:bodyPr anchor="t" anchorCtr="0">
              <a:spAutoFit/>
            </a:bodyPr>
            <a:p>
              <a:pPr eaLnBrk="0" hangingPunct="0">
                <a:spcBef>
                  <a:spcPct val="50000"/>
                </a:spcBef>
              </a:pPr>
              <a:r>
                <a:rPr lang="en-US" altLang="zh-CN" dirty="0">
                  <a:solidFill>
                    <a:srgbClr val="FF00FF"/>
                  </a:solidFill>
                  <a:latin typeface="Arial" panose="020B0604020202020204" pitchFamily="34" charset="0"/>
                  <a:ea typeface="宋体" panose="02010600030101010101" pitchFamily="2" charset="-122"/>
                </a:rPr>
                <a:t>ARP: The MAC address of 128.143.137.1 is 00:e0:f9:23:a8:20</a:t>
              </a:r>
              <a:endParaRPr lang="en-US" altLang="zh-CN" sz="2400" dirty="0">
                <a:solidFill>
                  <a:srgbClr val="FF00FF"/>
                </a:solidFill>
                <a:latin typeface="Times New Roman" panose="02020603050405020304" pitchFamily="18" charset="0"/>
                <a:ea typeface="宋体" panose="02010600030101010101" pitchFamily="2" charset="-122"/>
              </a:endParaRPr>
            </a:p>
          </p:txBody>
        </p:sp>
        <p:sp>
          <p:nvSpPr>
            <p:cNvPr id="29717" name="Line 19"/>
            <p:cNvSpPr/>
            <p:nvPr/>
          </p:nvSpPr>
          <p:spPr>
            <a:xfrm>
              <a:off x="-816" y="2832"/>
              <a:ext cx="816" cy="960"/>
            </a:xfrm>
            <a:prstGeom prst="line">
              <a:avLst/>
            </a:prstGeom>
            <a:ln w="9525" cap="flat" cmpd="sng">
              <a:solidFill>
                <a:srgbClr val="FF00FF"/>
              </a:solidFill>
              <a:prstDash val="solid"/>
              <a:round/>
              <a:headEnd type="none" w="med" len="med"/>
              <a:tailEnd type="none" w="med" len="med"/>
            </a:ln>
          </p:spPr>
        </p:sp>
      </p:grpSp>
      <p:sp>
        <p:nvSpPr>
          <p:cNvPr id="125972" name="AutoShape 20"/>
          <p:cNvSpPr/>
          <p:nvPr/>
        </p:nvSpPr>
        <p:spPr>
          <a:xfrm>
            <a:off x="2743200" y="152400"/>
            <a:ext cx="6248400" cy="2133600"/>
          </a:xfrm>
          <a:prstGeom prst="cloudCallout">
            <a:avLst>
              <a:gd name="adj1" fmla="val -57292"/>
              <a:gd name="adj2" fmla="val 75523"/>
            </a:avLst>
          </a:prstGeom>
          <a:solidFill>
            <a:srgbClr val="FFFF99"/>
          </a:solidFill>
          <a:ln w="9525" cap="flat" cmpd="sng">
            <a:solidFill>
              <a:schemeClr val="tx1"/>
            </a:solidFill>
            <a:prstDash val="solid"/>
            <a:round/>
            <a:headEnd type="none" w="med" len="med"/>
            <a:tailEnd type="none" w="med" len="med"/>
          </a:ln>
        </p:spPr>
        <p:txBody>
          <a:bodyPr wrap="none" lIns="182880" anchor="ctr" anchorCtr="0"/>
          <a:p>
            <a:pPr algn="ctr" eaLnBrk="0" hangingPunct="0"/>
            <a:r>
              <a:rPr lang="en-US" altLang="zh-CN" sz="2000" dirty="0">
                <a:latin typeface="Arial" panose="020B0604020202020204" pitchFamily="34" charset="0"/>
                <a:ea typeface="宋体" panose="02010600030101010101" pitchFamily="2" charset="-122"/>
              </a:rPr>
              <a:t>128.143.71.21 </a:t>
            </a:r>
            <a:r>
              <a:rPr lang="en-US" altLang="zh-CN" sz="2000" b="1" dirty="0">
                <a:latin typeface="Arial" panose="020B0604020202020204" pitchFamily="34" charset="0"/>
                <a:ea typeface="宋体" panose="02010600030101010101" pitchFamily="2" charset="-122"/>
              </a:rPr>
              <a:t>is not</a:t>
            </a:r>
            <a:r>
              <a:rPr lang="en-US" altLang="zh-CN" sz="2000" dirty="0">
                <a:latin typeface="Arial" panose="020B0604020202020204" pitchFamily="34" charset="0"/>
                <a:ea typeface="宋体" panose="02010600030101010101" pitchFamily="2" charset="-122"/>
              </a:rPr>
              <a:t> on my local network.</a:t>
            </a:r>
            <a:endParaRPr lang="en-US" altLang="zh-CN" sz="2000" dirty="0">
              <a:latin typeface="Arial" panose="020B0604020202020204" pitchFamily="34" charset="0"/>
              <a:ea typeface="宋体" panose="02010600030101010101" pitchFamily="2" charset="-122"/>
            </a:endParaRPr>
          </a:p>
          <a:p>
            <a:pPr algn="ctr" eaLnBrk="0" hangingPunct="0"/>
            <a:r>
              <a:rPr lang="en-US" altLang="zh-CN" sz="2000" dirty="0">
                <a:latin typeface="Arial" panose="020B0604020202020204" pitchFamily="34" charset="0"/>
                <a:ea typeface="宋体" panose="02010600030101010101" pitchFamily="2" charset="-122"/>
              </a:rPr>
              <a:t>Therefore, I need to send the packet to my </a:t>
            </a:r>
            <a:endParaRPr lang="en-US" altLang="zh-CN" sz="2000" dirty="0">
              <a:latin typeface="Arial" panose="020B0604020202020204" pitchFamily="34" charset="0"/>
              <a:ea typeface="宋体" panose="02010600030101010101" pitchFamily="2" charset="-122"/>
            </a:endParaRPr>
          </a:p>
          <a:p>
            <a:pPr algn="ctr" eaLnBrk="0" hangingPunct="0"/>
            <a:r>
              <a:rPr lang="en-US" altLang="zh-CN" sz="2000" dirty="0">
                <a:latin typeface="Arial" panose="020B0604020202020204" pitchFamily="34" charset="0"/>
                <a:ea typeface="宋体" panose="02010600030101010101" pitchFamily="2" charset="-122"/>
              </a:rPr>
              <a:t>default gateway with address 128.143.137.1 </a:t>
            </a:r>
            <a:endParaRPr lang="en-US" altLang="zh-CN" sz="2000" dirty="0">
              <a:latin typeface="Arial" panose="020B0604020202020204" pitchFamily="34" charset="0"/>
              <a:ea typeface="宋体" panose="02010600030101010101" pitchFamily="2" charset="-122"/>
            </a:endParaRPr>
          </a:p>
        </p:txBody>
      </p:sp>
      <p:sp>
        <p:nvSpPr>
          <p:cNvPr id="125973" name="Rectangle 21"/>
          <p:cNvSpPr/>
          <p:nvPr/>
        </p:nvSpPr>
        <p:spPr>
          <a:xfrm>
            <a:off x="2514600" y="5105400"/>
            <a:ext cx="762000" cy="304800"/>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dirty="0">
                <a:solidFill>
                  <a:schemeClr val="bg1"/>
                </a:solidFill>
                <a:latin typeface="Arial" panose="020B0604020202020204" pitchFamily="34" charset="0"/>
                <a:ea typeface="宋体" panose="02010600030101010101" pitchFamily="2" charset="-122"/>
              </a:rPr>
              <a:t>frame</a:t>
            </a:r>
            <a:endParaRPr lang="en-US" altLang="zh-CN" sz="2400" dirty="0">
              <a:latin typeface="Times New Roman" panose="02020603050405020304" pitchFamily="18" charset="0"/>
              <a:ea typeface="宋体" panose="02010600030101010101" pitchFamily="2" charset="-122"/>
            </a:endParaRPr>
          </a:p>
        </p:txBody>
      </p:sp>
      <p:sp>
        <p:nvSpPr>
          <p:cNvPr id="125974" name="AutoShape 22"/>
          <p:cNvSpPr/>
          <p:nvPr/>
        </p:nvSpPr>
        <p:spPr>
          <a:xfrm>
            <a:off x="2895600" y="914400"/>
            <a:ext cx="6248400" cy="1447800"/>
          </a:xfrm>
          <a:prstGeom prst="cloudCallout">
            <a:avLst>
              <a:gd name="adj1" fmla="val -28810"/>
              <a:gd name="adj2" fmla="val 164472"/>
            </a:avLst>
          </a:prstGeom>
          <a:solidFill>
            <a:srgbClr val="FFFF99"/>
          </a:solidFill>
          <a:ln w="9525" cap="flat" cmpd="sng">
            <a:solidFill>
              <a:schemeClr val="tx1"/>
            </a:solidFill>
            <a:prstDash val="solid"/>
            <a:round/>
            <a:headEnd type="none" w="med" len="med"/>
            <a:tailEnd type="none" w="med" len="med"/>
          </a:ln>
        </p:spPr>
        <p:txBody>
          <a:bodyPr wrap="none" lIns="182880" anchor="ctr" anchorCtr="0"/>
          <a:p>
            <a:pPr algn="ctr" eaLnBrk="0" hangingPunct="0"/>
            <a:r>
              <a:rPr lang="en-US" altLang="zh-CN" sz="2000" dirty="0">
                <a:latin typeface="Arial" panose="020B0604020202020204" pitchFamily="34" charset="0"/>
                <a:ea typeface="宋体" panose="02010600030101010101" pitchFamily="2" charset="-122"/>
              </a:rPr>
              <a:t>128.143.71.21 </a:t>
            </a:r>
            <a:r>
              <a:rPr lang="en-US" altLang="zh-CN" sz="2000" b="1" dirty="0">
                <a:latin typeface="Arial" panose="020B0604020202020204" pitchFamily="34" charset="0"/>
                <a:ea typeface="宋体" panose="02010600030101010101" pitchFamily="2" charset="-122"/>
              </a:rPr>
              <a:t>is</a:t>
            </a:r>
            <a:r>
              <a:rPr lang="en-US" altLang="zh-CN" sz="2000" dirty="0">
                <a:latin typeface="Arial" panose="020B0604020202020204" pitchFamily="34" charset="0"/>
                <a:ea typeface="宋体" panose="02010600030101010101" pitchFamily="2" charset="-122"/>
              </a:rPr>
              <a:t> on my local network.</a:t>
            </a:r>
            <a:endParaRPr lang="en-US" altLang="zh-CN" sz="2000" dirty="0">
              <a:latin typeface="Arial" panose="020B0604020202020204" pitchFamily="34" charset="0"/>
              <a:ea typeface="宋体" panose="02010600030101010101" pitchFamily="2" charset="-122"/>
            </a:endParaRPr>
          </a:p>
          <a:p>
            <a:pPr algn="ctr" eaLnBrk="0" hangingPunct="0"/>
            <a:r>
              <a:rPr lang="en-US" altLang="zh-CN" sz="2000" dirty="0">
                <a:latin typeface="Arial" panose="020B0604020202020204" pitchFamily="34" charset="0"/>
                <a:ea typeface="宋体" panose="02010600030101010101" pitchFamily="2" charset="-122"/>
              </a:rPr>
              <a:t>Therefore, I can send the packet directly.</a:t>
            </a:r>
            <a:endParaRPr lang="en-US" altLang="zh-CN" sz="2000" dirty="0">
              <a:latin typeface="Arial" panose="020B0604020202020204" pitchFamily="34" charset="0"/>
              <a:ea typeface="宋体" panose="02010600030101010101" pitchFamily="2" charset="-122"/>
            </a:endParaRPr>
          </a:p>
        </p:txBody>
      </p:sp>
      <p:grpSp>
        <p:nvGrpSpPr>
          <p:cNvPr id="125975" name="Group 23"/>
          <p:cNvGrpSpPr/>
          <p:nvPr/>
        </p:nvGrpSpPr>
        <p:grpSpPr>
          <a:xfrm>
            <a:off x="3941763" y="2679700"/>
            <a:ext cx="3886200" cy="3013075"/>
            <a:chOff x="2496" y="1584"/>
            <a:chExt cx="2448" cy="1898"/>
          </a:xfrm>
        </p:grpSpPr>
        <p:sp>
          <p:nvSpPr>
            <p:cNvPr id="29722" name="Line 24"/>
            <p:cNvSpPr/>
            <p:nvPr/>
          </p:nvSpPr>
          <p:spPr>
            <a:xfrm>
              <a:off x="3456" y="2762"/>
              <a:ext cx="0" cy="720"/>
            </a:xfrm>
            <a:prstGeom prst="line">
              <a:avLst/>
            </a:prstGeom>
            <a:ln w="28575" cap="flat" cmpd="sng">
              <a:solidFill>
                <a:srgbClr val="FF00FF"/>
              </a:solidFill>
              <a:prstDash val="solid"/>
              <a:round/>
              <a:headEnd type="triangle" w="med" len="med"/>
              <a:tailEnd type="none" w="med" len="med"/>
            </a:ln>
          </p:spPr>
        </p:sp>
        <p:sp>
          <p:nvSpPr>
            <p:cNvPr id="29723" name="Text Box 25"/>
            <p:cNvSpPr txBox="1"/>
            <p:nvPr/>
          </p:nvSpPr>
          <p:spPr>
            <a:xfrm>
              <a:off x="2496" y="1584"/>
              <a:ext cx="2448" cy="410"/>
            </a:xfrm>
            <a:prstGeom prst="rect">
              <a:avLst/>
            </a:prstGeom>
            <a:solidFill>
              <a:schemeClr val="bg1"/>
            </a:solidFill>
            <a:ln w="9525" cap="flat" cmpd="sng">
              <a:solidFill>
                <a:srgbClr val="FF00FF"/>
              </a:solidFill>
              <a:prstDash val="solid"/>
              <a:miter/>
              <a:headEnd type="none" w="med" len="med"/>
              <a:tailEnd type="none" w="med" len="med"/>
            </a:ln>
          </p:spPr>
          <p:txBody>
            <a:bodyPr anchor="t" anchorCtr="0">
              <a:spAutoFit/>
            </a:bodyPr>
            <a:p>
              <a:pPr eaLnBrk="0" hangingPunct="0">
                <a:spcBef>
                  <a:spcPct val="50000"/>
                </a:spcBef>
              </a:pPr>
              <a:r>
                <a:rPr lang="en-US" altLang="zh-CN" dirty="0">
                  <a:solidFill>
                    <a:srgbClr val="FF00FF"/>
                  </a:solidFill>
                  <a:latin typeface="Arial" panose="020B0604020202020204" pitchFamily="34" charset="0"/>
                  <a:ea typeface="宋体" panose="02010600030101010101" pitchFamily="2" charset="-122"/>
                </a:rPr>
                <a:t>ARP: The MAC address of 128.143.71.21 is 00:20:af:03:98:28</a:t>
              </a:r>
              <a:endParaRPr lang="en-US" altLang="zh-CN" sz="2400" dirty="0">
                <a:latin typeface="Times New Roman" panose="02020603050405020304" pitchFamily="18" charset="0"/>
                <a:ea typeface="宋体" panose="02010600030101010101" pitchFamily="2" charset="-122"/>
              </a:endParaRPr>
            </a:p>
          </p:txBody>
        </p:sp>
        <p:sp>
          <p:nvSpPr>
            <p:cNvPr id="29724" name="Line 26"/>
            <p:cNvSpPr/>
            <p:nvPr/>
          </p:nvSpPr>
          <p:spPr>
            <a:xfrm>
              <a:off x="2640" y="1994"/>
              <a:ext cx="816" cy="960"/>
            </a:xfrm>
            <a:prstGeom prst="line">
              <a:avLst/>
            </a:prstGeom>
            <a:ln w="9525" cap="flat" cmpd="sng">
              <a:solidFill>
                <a:srgbClr val="FF00FF"/>
              </a:solidFill>
              <a:prstDash val="solid"/>
              <a:round/>
              <a:headEnd type="none" w="med" len="med"/>
              <a:tailEnd type="none" w="med" len="med"/>
            </a:ln>
          </p:spPr>
        </p:sp>
      </p:grpSp>
      <p:grpSp>
        <p:nvGrpSpPr>
          <p:cNvPr id="125979" name="Group 27"/>
          <p:cNvGrpSpPr/>
          <p:nvPr/>
        </p:nvGrpSpPr>
        <p:grpSpPr>
          <a:xfrm>
            <a:off x="3962400" y="2438400"/>
            <a:ext cx="3124200" cy="3276600"/>
            <a:chOff x="5280" y="1440"/>
            <a:chExt cx="1968" cy="2064"/>
          </a:xfrm>
        </p:grpSpPr>
        <p:sp>
          <p:nvSpPr>
            <p:cNvPr id="29726" name="Line 28"/>
            <p:cNvSpPr/>
            <p:nvPr/>
          </p:nvSpPr>
          <p:spPr>
            <a:xfrm>
              <a:off x="6240" y="2784"/>
              <a:ext cx="0" cy="720"/>
            </a:xfrm>
            <a:prstGeom prst="line">
              <a:avLst/>
            </a:prstGeom>
            <a:ln w="28575" cap="flat" cmpd="sng">
              <a:solidFill>
                <a:srgbClr val="FF00FF"/>
              </a:solidFill>
              <a:prstDash val="solid"/>
              <a:round/>
              <a:headEnd type="none" w="med" len="med"/>
              <a:tailEnd type="triangle" w="med" len="med"/>
            </a:ln>
          </p:spPr>
        </p:sp>
        <p:sp>
          <p:nvSpPr>
            <p:cNvPr id="29727" name="Text Box 29"/>
            <p:cNvSpPr txBox="1"/>
            <p:nvPr/>
          </p:nvSpPr>
          <p:spPr>
            <a:xfrm>
              <a:off x="5280" y="1440"/>
              <a:ext cx="1968" cy="410"/>
            </a:xfrm>
            <a:prstGeom prst="rect">
              <a:avLst/>
            </a:prstGeom>
            <a:solidFill>
              <a:schemeClr val="bg1"/>
            </a:solidFill>
            <a:ln w="9525" cap="flat" cmpd="sng">
              <a:solidFill>
                <a:srgbClr val="FF00FF"/>
              </a:solidFill>
              <a:prstDash val="solid"/>
              <a:miter/>
              <a:headEnd type="none" w="med" len="med"/>
              <a:tailEnd type="none" w="med" len="med"/>
            </a:ln>
          </p:spPr>
          <p:txBody>
            <a:bodyPr anchor="t" anchorCtr="0">
              <a:spAutoFit/>
            </a:bodyPr>
            <a:p>
              <a:pPr eaLnBrk="0" hangingPunct="0">
                <a:spcBef>
                  <a:spcPct val="50000"/>
                </a:spcBef>
              </a:pPr>
              <a:r>
                <a:rPr lang="en-US" altLang="zh-CN" dirty="0">
                  <a:solidFill>
                    <a:srgbClr val="FF00FF"/>
                  </a:solidFill>
                  <a:latin typeface="Arial" panose="020B0604020202020204" pitchFamily="34" charset="0"/>
                  <a:ea typeface="宋体" panose="02010600030101010101" pitchFamily="2" charset="-122"/>
                </a:rPr>
                <a:t>ARP: What is the MAC address of 128.143.71.21?</a:t>
              </a:r>
              <a:endParaRPr lang="en-US" altLang="zh-CN" dirty="0">
                <a:solidFill>
                  <a:srgbClr val="FF00FF"/>
                </a:solidFill>
                <a:latin typeface="Arial" panose="020B0604020202020204" pitchFamily="34" charset="0"/>
                <a:ea typeface="宋体" panose="02010600030101010101" pitchFamily="2" charset="-122"/>
              </a:endParaRPr>
            </a:p>
          </p:txBody>
        </p:sp>
        <p:sp>
          <p:nvSpPr>
            <p:cNvPr id="29728" name="Line 30"/>
            <p:cNvSpPr/>
            <p:nvPr/>
          </p:nvSpPr>
          <p:spPr>
            <a:xfrm>
              <a:off x="5376" y="1872"/>
              <a:ext cx="864" cy="1104"/>
            </a:xfrm>
            <a:prstGeom prst="line">
              <a:avLst/>
            </a:prstGeom>
            <a:ln w="9525" cap="flat" cmpd="sng">
              <a:solidFill>
                <a:srgbClr val="FF00FF"/>
              </a:solidFill>
              <a:prstDash val="solid"/>
              <a:round/>
              <a:headEnd type="none" w="med" len="med"/>
              <a:tailEnd type="none" w="med" len="med"/>
            </a:ln>
          </p:spPr>
        </p:sp>
      </p:grpSp>
      <p:sp>
        <p:nvSpPr>
          <p:cNvPr id="125983" name="Rectangle 31"/>
          <p:cNvSpPr/>
          <p:nvPr/>
        </p:nvSpPr>
        <p:spPr>
          <a:xfrm>
            <a:off x="5181600" y="5105400"/>
            <a:ext cx="762000" cy="304800"/>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dirty="0">
                <a:solidFill>
                  <a:schemeClr val="bg1"/>
                </a:solidFill>
                <a:latin typeface="Arial" panose="020B0604020202020204" pitchFamily="34" charset="0"/>
                <a:ea typeface="宋体" panose="02010600030101010101" pitchFamily="2" charset="-122"/>
              </a:rPr>
              <a:t>frame</a:t>
            </a:r>
            <a:endParaRPr lang="en-US" altLang="zh-CN" dirty="0">
              <a:solidFill>
                <a:schemeClr val="bg1"/>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5964"/>
                                        </p:tgtEl>
                                        <p:attrNameLst>
                                          <p:attrName>style.visibility</p:attrName>
                                        </p:attrNameLst>
                                      </p:cBhvr>
                                      <p:to>
                                        <p:strVal val="visible"/>
                                      </p:to>
                                    </p:set>
                                    <p:animEffect transition="in" filter="wipe(up)">
                                      <p:cBhvr>
                                        <p:cTn id="7" dur="500"/>
                                        <p:tgtEl>
                                          <p:spTgt spid="125964"/>
                                        </p:tgtEl>
                                      </p:cBhvr>
                                    </p:animEffect>
                                  </p:childTnLst>
                                  <p:subTnLst>
                                    <p:set>
                                      <p:cBhvr override="childStyle">
                                        <p:cTn dur="1" fill="hold" display="0" masterRel="nextClick" afterEffect="1"/>
                                        <p:tgtEl>
                                          <p:spTgt spid="125964"/>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5954"/>
                                        </p:tgtEl>
                                        <p:attrNameLst>
                                          <p:attrName>style.visibility</p:attrName>
                                        </p:attrNameLst>
                                      </p:cBhvr>
                                      <p:to>
                                        <p:strVal val="visible"/>
                                      </p:to>
                                    </p:set>
                                    <p:animEffect transition="in" filter="wipe(up)">
                                      <p:cBhvr>
                                        <p:cTn id="12" dur="500"/>
                                        <p:tgtEl>
                                          <p:spTgt spid="125954"/>
                                        </p:tgtEl>
                                      </p:cBhvr>
                                    </p:animEffect>
                                  </p:childTnLst>
                                  <p:subTnLst>
                                    <p:set>
                                      <p:cBhvr override="childStyle">
                                        <p:cTn dur="1" fill="hold" display="0" masterRel="nextClick" afterEffect="1"/>
                                        <p:tgtEl>
                                          <p:spTgt spid="125954"/>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5972"/>
                                        </p:tgtEl>
                                        <p:attrNameLst>
                                          <p:attrName>style.visibility</p:attrName>
                                        </p:attrNameLst>
                                      </p:cBhvr>
                                      <p:to>
                                        <p:strVal val="visible"/>
                                      </p:to>
                                    </p:set>
                                    <p:animEffect transition="in" filter="blinds(horizontal)">
                                      <p:cBhvr>
                                        <p:cTn id="17" dur="500"/>
                                        <p:tgtEl>
                                          <p:spTgt spid="125972"/>
                                        </p:tgtEl>
                                      </p:cBhvr>
                                    </p:animEffect>
                                  </p:childTnLst>
                                  <p:subTnLst>
                                    <p:set>
                                      <p:cBhvr override="childStyle">
                                        <p:cTn dur="1" fill="hold" display="0" masterRel="nextClick" afterEffect="1"/>
                                        <p:tgtEl>
                                          <p:spTgt spid="125972"/>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25958"/>
                                        </p:tgtEl>
                                        <p:attrNameLst>
                                          <p:attrName>style.visibility</p:attrName>
                                        </p:attrNameLst>
                                      </p:cBhvr>
                                      <p:to>
                                        <p:strVal val="visible"/>
                                      </p:to>
                                    </p:set>
                                    <p:animEffect transition="in" filter="wipe(up)">
                                      <p:cBhvr>
                                        <p:cTn id="22" dur="500"/>
                                        <p:tgtEl>
                                          <p:spTgt spid="125958"/>
                                        </p:tgtEl>
                                      </p:cBhvr>
                                    </p:animEffect>
                                  </p:childTnLst>
                                  <p:subTnLst>
                                    <p:set>
                                      <p:cBhvr override="childStyle">
                                        <p:cTn dur="1" fill="hold" display="0" masterRel="nextClick" afterEffect="1"/>
                                        <p:tgtEl>
                                          <p:spTgt spid="125958"/>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25968"/>
                                        </p:tgtEl>
                                        <p:attrNameLst>
                                          <p:attrName>style.visibility</p:attrName>
                                        </p:attrNameLst>
                                      </p:cBhvr>
                                      <p:to>
                                        <p:strVal val="visible"/>
                                      </p:to>
                                    </p:set>
                                  </p:childTnLst>
                                  <p:subTnLst>
                                    <p:set>
                                      <p:cBhvr override="childStyle">
                                        <p:cTn dur="1" fill="hold" display="0" masterRel="nextClick" afterEffect="1"/>
                                        <p:tgtEl>
                                          <p:spTgt spid="125968"/>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5973"/>
                                        </p:tgtEl>
                                        <p:attrNameLst>
                                          <p:attrName>style.visibility</p:attrName>
                                        </p:attrNameLst>
                                      </p:cBhvr>
                                      <p:to>
                                        <p:strVal val="visible"/>
                                      </p:to>
                                    </p:set>
                                    <p:anim calcmode="lin" valueType="num">
                                      <p:cBhvr additive="base">
                                        <p:cTn id="31" dur="500" fill="hold"/>
                                        <p:tgtEl>
                                          <p:spTgt spid="125973"/>
                                        </p:tgtEl>
                                        <p:attrNameLst>
                                          <p:attrName>ppt_x</p:attrName>
                                        </p:attrNameLst>
                                      </p:cBhvr>
                                      <p:tavLst>
                                        <p:tav tm="0">
                                          <p:val>
                                            <p:strVal val="0-#ppt_w/2"/>
                                          </p:val>
                                        </p:tav>
                                        <p:tav tm="100000">
                                          <p:val>
                                            <p:strVal val="#ppt_x"/>
                                          </p:val>
                                        </p:tav>
                                      </p:tavLst>
                                    </p:anim>
                                    <p:anim calcmode="lin" valueType="num">
                                      <p:cBhvr additive="base">
                                        <p:cTn id="32" dur="500" fill="hold"/>
                                        <p:tgtEl>
                                          <p:spTgt spid="12597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 presetClass="exit" presetSubtype="16" fill="hold" grpId="1" nodeType="clickEffect">
                                  <p:stCondLst>
                                    <p:cond delay="0"/>
                                  </p:stCondLst>
                                  <p:childTnLst>
                                    <p:animEffect transition="out" filter="box(in)">
                                      <p:cBhvr>
                                        <p:cTn id="36" dur="500"/>
                                        <p:tgtEl>
                                          <p:spTgt spid="125973"/>
                                        </p:tgtEl>
                                      </p:cBhvr>
                                    </p:animEffect>
                                    <p:set>
                                      <p:cBhvr>
                                        <p:cTn id="37" dur="1" fill="hold">
                                          <p:stCondLst>
                                            <p:cond delay="499"/>
                                          </p:stCondLst>
                                        </p:cTn>
                                        <p:tgtEl>
                                          <p:spTgt spid="125973"/>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25974"/>
                                        </p:tgtEl>
                                        <p:attrNameLst>
                                          <p:attrName>style.visibility</p:attrName>
                                        </p:attrNameLst>
                                      </p:cBhvr>
                                      <p:to>
                                        <p:strVal val="visible"/>
                                      </p:to>
                                    </p:set>
                                    <p:animEffect transition="in" filter="blinds(horizontal)">
                                      <p:cBhvr>
                                        <p:cTn id="42" dur="500"/>
                                        <p:tgtEl>
                                          <p:spTgt spid="125974"/>
                                        </p:tgtEl>
                                      </p:cBhvr>
                                    </p:animEffect>
                                  </p:childTnLst>
                                  <p:subTnLst>
                                    <p:set>
                                      <p:cBhvr override="childStyle">
                                        <p:cTn dur="1" fill="hold" display="0" masterRel="nextClick" afterEffect="1"/>
                                        <p:tgtEl>
                                          <p:spTgt spid="125974"/>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125979"/>
                                        </p:tgtEl>
                                        <p:attrNameLst>
                                          <p:attrName>style.visibility</p:attrName>
                                        </p:attrNameLst>
                                      </p:cBhvr>
                                      <p:to>
                                        <p:strVal val="visible"/>
                                      </p:to>
                                    </p:set>
                                  </p:childTnLst>
                                  <p:subTnLst>
                                    <p:set>
                                      <p:cBhvr override="childStyle">
                                        <p:cTn dur="1" fill="hold" display="0" masterRel="nextClick" afterEffect="1"/>
                                        <p:tgtEl>
                                          <p:spTgt spid="125979"/>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125975"/>
                                        </p:tgtEl>
                                        <p:attrNameLst>
                                          <p:attrName>style.visibility</p:attrName>
                                        </p:attrNameLst>
                                      </p:cBhvr>
                                      <p:to>
                                        <p:strVal val="visible"/>
                                      </p:to>
                                    </p:set>
                                  </p:childTnLst>
                                  <p:subTnLst>
                                    <p:set>
                                      <p:cBhvr override="childStyle">
                                        <p:cTn dur="1" fill="hold" display="0" masterRel="nextClick" afterEffect="1"/>
                                        <p:tgtEl>
                                          <p:spTgt spid="125975"/>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598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1" nodeType="clickEffect">
                                  <p:stCondLst>
                                    <p:cond delay="0"/>
                                  </p:stCondLst>
                                  <p:childTnLst>
                                    <p:set>
                                      <p:cBhvr>
                                        <p:cTn id="58" dur="1" fill="hold">
                                          <p:stCondLst>
                                            <p:cond delay="0"/>
                                          </p:stCondLst>
                                        </p:cTn>
                                        <p:tgtEl>
                                          <p:spTgt spid="12598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63" presetClass="path" presetSubtype="0" accel="50000" decel="50000" fill="hold" grpId="2" nodeType="clickEffect">
                                  <p:stCondLst>
                                    <p:cond delay="0"/>
                                  </p:stCondLst>
                                  <p:childTnLst>
                                    <p:animMotion origin="layout" path="M 0.0 0.0  L 0.25 0.0  E" pathEditMode="relative" ptsTypes="">
                                      <p:cBhvr>
                                        <p:cTn id="62" dur="2000" fill="hold"/>
                                        <p:tgtEl>
                                          <p:spTgt spid="125983"/>
                                        </p:tgtEl>
                                        <p:attrNameLst>
                                          <p:attrName>ppt_x</p:attrName>
                                          <p:attrName>ppt_y</p:attrName>
                                        </p:attrNameLst>
                                      </p:cBhvr>
                                    </p:animMotion>
                                  </p:childTnLst>
                                </p:cTn>
                              </p:par>
                            </p:childTnLst>
                          </p:cTn>
                        </p:par>
                      </p:childTnLst>
                    </p:cTn>
                  </p:par>
                  <p:par>
                    <p:cTn id="63" fill="hold">
                      <p:stCondLst>
                        <p:cond delay="indefinite"/>
                      </p:stCondLst>
                      <p:childTnLst>
                        <p:par>
                          <p:cTn id="64" fill="hold">
                            <p:stCondLst>
                              <p:cond delay="0"/>
                            </p:stCondLst>
                            <p:childTnLst>
                              <p:par>
                                <p:cTn id="65" presetID="4" presetClass="exit" presetSubtype="16" fill="hold" grpId="3" nodeType="clickEffect">
                                  <p:stCondLst>
                                    <p:cond delay="0"/>
                                  </p:stCondLst>
                                  <p:childTnLst>
                                    <p:animEffect transition="out" filter="box(in)">
                                      <p:cBhvr>
                                        <p:cTn id="66" dur="500"/>
                                        <p:tgtEl>
                                          <p:spTgt spid="125983"/>
                                        </p:tgtEl>
                                      </p:cBhvr>
                                    </p:animEffect>
                                    <p:set>
                                      <p:cBhvr>
                                        <p:cTn id="67" dur="1" fill="hold">
                                          <p:stCondLst>
                                            <p:cond delay="499"/>
                                          </p:stCondLst>
                                        </p:cTn>
                                        <p:tgtEl>
                                          <p:spTgt spid="12598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72" grpId="0" animBg="1"/>
      <p:bldP spid="125973" grpId="0" animBg="1"/>
      <p:bldP spid="125973" grpId="1" animBg="1"/>
      <p:bldP spid="125974" grpId="0" animBg="1"/>
      <p:bldP spid="125983" grpId="0" animBg="1"/>
      <p:bldP spid="125983" grpId="1" animBg="1"/>
      <p:bldP spid="125983" grpId="2" animBg="1"/>
      <p:bldP spid="125983" grpId="3"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541233" y="593549"/>
            <a:ext cx="7886700" cy="670967"/>
          </a:xfrm>
          <a:noFill/>
          <a:ln w="9525">
            <a:noFill/>
          </a:ln>
        </p:spPr>
        <p:txBody>
          <a:bodyPr vert="horz" wrap="square" lIns="91440" tIns="45720" rIns="91440" bIns="45720" rtlCol="0" anchor="ctr" anchorCtr="0">
            <a:normAutofit fontScale="90000"/>
          </a:bodyPr>
          <a:lstStyle/>
          <a:p>
            <a:pPr lvl="0" algn="ctr" eaLnBrk="1" hangingPunct="1">
              <a:buClrTx/>
              <a:buSzTx/>
              <a:buFontTx/>
            </a:pPr>
            <a:r>
              <a:rPr lang="en-US" altLang="zh-CN" b="1" dirty="0">
                <a:solidFill>
                  <a:srgbClr val="0000FF"/>
                </a:solidFill>
                <a:ea typeface="宋体" panose="02010600030101010101" pitchFamily="2" charset="-122"/>
                <a:sym typeface="+mn-ea"/>
              </a:rPr>
              <a:t>E-mail</a:t>
            </a:r>
            <a:endParaRPr lang="en-US" altLang="zh-CN" b="1" dirty="0">
              <a:solidFill>
                <a:srgbClr val="0000FF"/>
              </a:solidFill>
              <a:ea typeface="宋体" panose="02010600030101010101" pitchFamily="2" charset="-122"/>
              <a:sym typeface="+mn-ea"/>
            </a:endParaRPr>
          </a:p>
        </p:txBody>
      </p:sp>
      <p:sp>
        <p:nvSpPr>
          <p:cNvPr id="8" name="Rectangle 3"/>
          <p:cNvSpPr txBox="1">
            <a:spLocks noChangeArrowheads="1"/>
          </p:cNvSpPr>
          <p:nvPr/>
        </p:nvSpPr>
        <p:spPr>
          <a:xfrm>
            <a:off x="408384" y="1882379"/>
            <a:ext cx="5339273" cy="3657600"/>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None/>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Three major components: </a:t>
            </a:r>
            <a:endParaRPr kumimoji="0" lang="en-US" altLang="en-US" sz="2400" b="0" i="0"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endParaRPr>
          </a:p>
          <a:p>
            <a:pPr marL="460375" marR="0" lvl="0" indent="-215900" algn="l" defTabSz="914400" rtl="0" eaLnBrk="1" fontAlgn="auto" latinLnBrk="0" hangingPunct="1">
              <a:lnSpc>
                <a:spcPct val="90000"/>
              </a:lnSpc>
              <a:spcBef>
                <a:spcPts val="400"/>
              </a:spcBef>
              <a:spcAft>
                <a:spcPts val="0"/>
              </a:spcAft>
              <a:buClr>
                <a:srgbClr val="0000A3"/>
              </a:buClr>
              <a:buSzTx/>
              <a:buFont typeface="Wingdings" panose="05000000000000000000" pitchFamily="2" charset="2"/>
              <a:buChar char="§"/>
              <a:defRPr/>
            </a:pPr>
            <a:r>
              <a:rPr kumimoji="0" lang="en-US" altLang="en-US" sz="21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user agents </a:t>
            </a:r>
            <a:endParaRPr kumimoji="0" lang="en-US" altLang="en-US" sz="21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460375" marR="0" lvl="0" indent="-215900" algn="l" defTabSz="914400" rtl="0" eaLnBrk="1" fontAlgn="auto" latinLnBrk="0" hangingPunct="1">
              <a:lnSpc>
                <a:spcPct val="90000"/>
              </a:lnSpc>
              <a:spcBef>
                <a:spcPts val="400"/>
              </a:spcBef>
              <a:spcAft>
                <a:spcPts val="0"/>
              </a:spcAft>
              <a:buClr>
                <a:srgbClr val="0000A3"/>
              </a:buClr>
              <a:buSzTx/>
              <a:buFont typeface="Wingdings" panose="05000000000000000000" pitchFamily="2" charset="2"/>
              <a:buChar char="§"/>
              <a:defRPr/>
            </a:pPr>
            <a:r>
              <a:rPr kumimoji="0" lang="en-US" altLang="en-US" sz="21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mail servers </a:t>
            </a:r>
            <a:endParaRPr kumimoji="0" lang="en-US" altLang="en-US" sz="21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460375" marR="0" lvl="0" indent="-215900" algn="l" defTabSz="914400" rtl="0" eaLnBrk="1" fontAlgn="auto" latinLnBrk="0" hangingPunct="1">
              <a:lnSpc>
                <a:spcPct val="90000"/>
              </a:lnSpc>
              <a:spcBef>
                <a:spcPts val="400"/>
              </a:spcBef>
              <a:spcAft>
                <a:spcPct val="75000"/>
              </a:spcAft>
              <a:buClr>
                <a:srgbClr val="0000A3"/>
              </a:buClr>
              <a:buSzTx/>
              <a:buFont typeface="Wingdings" panose="05000000000000000000" pitchFamily="2" charset="2"/>
              <a:buChar char="§"/>
              <a:defRPr/>
            </a:pPr>
            <a:r>
              <a:rPr kumimoji="0" lang="en-US" altLang="en-US" sz="21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simple mail transfer protocol: SMTP</a:t>
            </a:r>
            <a:endParaRPr kumimoji="0" lang="en-US" altLang="en-US" sz="21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None/>
              <a:defRPr/>
            </a:pPr>
            <a:r>
              <a:rPr kumimoji="0" lang="en-US" altLang="en-US" sz="2700" b="0" i="0"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User Agent</a:t>
            </a:r>
            <a:endParaRPr kumimoji="0" lang="en-US" altLang="en-US" sz="2700" b="0" i="0"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endParaRPr>
          </a:p>
          <a:p>
            <a:pPr marL="460375" marR="0" lvl="0" indent="-215900" algn="l" defTabSz="914400" rtl="0" eaLnBrk="1" fontAlgn="auto" latinLnBrk="0" hangingPunct="1">
              <a:lnSpc>
                <a:spcPct val="90000"/>
              </a:lnSpc>
              <a:spcBef>
                <a:spcPts val="400"/>
              </a:spcBef>
              <a:spcAft>
                <a:spcPts val="0"/>
              </a:spcAft>
              <a:buClr>
                <a:srgbClr val="0000A3"/>
              </a:buClr>
              <a:buSzTx/>
              <a:buFont typeface="Wingdings" panose="05000000000000000000" pitchFamily="2" charset="2"/>
              <a:buChar char="§"/>
              <a:defRPr/>
            </a:pPr>
            <a:r>
              <a:rPr kumimoji="0" lang="en-US" altLang="en-US" sz="21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a.k.a. “</a:t>
            </a:r>
            <a:r>
              <a:rPr kumimoji="0" lang="en-US" altLang="ja-JP" sz="21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mail reader”</a:t>
            </a:r>
            <a:endParaRPr kumimoji="0" lang="en-US" altLang="ja-JP" sz="21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460375" marR="0" lvl="0" indent="-215900" algn="l" defTabSz="914400" rtl="0" eaLnBrk="1" fontAlgn="auto" latinLnBrk="0" hangingPunct="1">
              <a:lnSpc>
                <a:spcPct val="90000"/>
              </a:lnSpc>
              <a:spcBef>
                <a:spcPts val="400"/>
              </a:spcBef>
              <a:spcAft>
                <a:spcPts val="0"/>
              </a:spcAft>
              <a:buClr>
                <a:srgbClr val="0000A3"/>
              </a:buClr>
              <a:buSzTx/>
              <a:buFont typeface="Wingdings" panose="05000000000000000000" pitchFamily="2" charset="2"/>
              <a:buChar char="§"/>
              <a:defRPr/>
            </a:pPr>
            <a:r>
              <a:rPr kumimoji="0" lang="en-US" altLang="en-US" sz="21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composing, editing, reading mail messages</a:t>
            </a:r>
            <a:endParaRPr kumimoji="0" lang="en-US" altLang="en-US" sz="21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460375" marR="0" lvl="0" indent="-215900" algn="l" defTabSz="914400" rtl="0" eaLnBrk="1" fontAlgn="auto" latinLnBrk="0" hangingPunct="1">
              <a:lnSpc>
                <a:spcPct val="90000"/>
              </a:lnSpc>
              <a:spcBef>
                <a:spcPts val="400"/>
              </a:spcBef>
              <a:spcAft>
                <a:spcPts val="0"/>
              </a:spcAft>
              <a:buClr>
                <a:srgbClr val="0000A3"/>
              </a:buClr>
              <a:buSzTx/>
              <a:buFont typeface="Wingdings" panose="05000000000000000000" pitchFamily="2" charset="2"/>
              <a:buChar char="§"/>
              <a:defRPr/>
            </a:pPr>
            <a:r>
              <a:rPr kumimoji="0" lang="en-US" altLang="en-US" sz="21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e.g., Outlook, iPhone mail client</a:t>
            </a:r>
            <a:endParaRPr kumimoji="0" lang="en-US" altLang="en-US" sz="21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460375" marR="0" lvl="0" indent="-215900" algn="l" defTabSz="914400" rtl="0" eaLnBrk="1" fontAlgn="auto" latinLnBrk="0" hangingPunct="1">
              <a:lnSpc>
                <a:spcPct val="90000"/>
              </a:lnSpc>
              <a:spcBef>
                <a:spcPts val="400"/>
              </a:spcBef>
              <a:spcAft>
                <a:spcPts val="0"/>
              </a:spcAft>
              <a:buClr>
                <a:srgbClr val="0000A3"/>
              </a:buClr>
              <a:buSzTx/>
              <a:buFont typeface="Wingdings" panose="05000000000000000000" pitchFamily="2" charset="2"/>
              <a:buChar char="§"/>
              <a:defRPr/>
            </a:pPr>
            <a:r>
              <a:rPr kumimoji="0" lang="en-US" altLang="en-US" sz="21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outgoing, incoming messages stored on server</a:t>
            </a:r>
            <a:endParaRPr kumimoji="0" lang="en-US" altLang="en-US" sz="21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grpSp>
        <p:nvGrpSpPr>
          <p:cNvPr id="433" name="Group 279"/>
          <p:cNvGrpSpPr/>
          <p:nvPr/>
        </p:nvGrpSpPr>
        <p:grpSpPr bwMode="auto">
          <a:xfrm>
            <a:off x="7444589" y="4838306"/>
            <a:ext cx="1302544" cy="751285"/>
            <a:chOff x="4458" y="3335"/>
            <a:chExt cx="1094" cy="631"/>
          </a:xfrm>
        </p:grpSpPr>
        <p:sp>
          <p:nvSpPr>
            <p:cNvPr id="434" name="Text Box 263"/>
            <p:cNvSpPr txBox="1">
              <a:spLocks noChangeArrowheads="1"/>
            </p:cNvSpPr>
            <p:nvPr/>
          </p:nvSpPr>
          <p:spPr bwMode="auto">
            <a:xfrm>
              <a:off x="4513" y="3715"/>
              <a:ext cx="904"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user mailbox</a:t>
              </a:r>
              <a:endParaRPr kumimoji="0" lang="en-US" altLang="en-US" sz="21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p:txBody>
        </p:sp>
        <p:grpSp>
          <p:nvGrpSpPr>
            <p:cNvPr id="435" name="Group 278"/>
            <p:cNvGrpSpPr/>
            <p:nvPr/>
          </p:nvGrpSpPr>
          <p:grpSpPr bwMode="auto">
            <a:xfrm>
              <a:off x="4458" y="3408"/>
              <a:ext cx="450" cy="120"/>
              <a:chOff x="4314" y="3444"/>
              <a:chExt cx="450" cy="120"/>
            </a:xfrm>
          </p:grpSpPr>
          <p:sp>
            <p:nvSpPr>
              <p:cNvPr id="438" name="Rectangle 264"/>
              <p:cNvSpPr>
                <a:spLocks noChangeArrowheads="1"/>
              </p:cNvSpPr>
              <p:nvPr/>
            </p:nvSpPr>
            <p:spPr bwMode="auto">
              <a:xfrm>
                <a:off x="4314" y="3444"/>
                <a:ext cx="450" cy="120"/>
              </a:xfrm>
              <a:prstGeom prst="rect">
                <a:avLst/>
              </a:prstGeom>
              <a:solidFill>
                <a:srgbClr val="00FF00"/>
              </a:solidFill>
              <a:ln w="19050">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439" name="Line 265"/>
              <p:cNvSpPr>
                <a:spLocks noChangeShapeType="1"/>
              </p:cNvSpPr>
              <p:nvPr/>
            </p:nvSpPr>
            <p:spPr bwMode="auto">
              <a:xfrm>
                <a:off x="4363" y="3472"/>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440" name="Line 266"/>
              <p:cNvSpPr>
                <a:spLocks noChangeShapeType="1"/>
              </p:cNvSpPr>
              <p:nvPr/>
            </p:nvSpPr>
            <p:spPr bwMode="auto">
              <a:xfrm flipH="1">
                <a:off x="4472" y="3471"/>
                <a:ext cx="6"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441" name="Line 267"/>
              <p:cNvSpPr>
                <a:spLocks noChangeShapeType="1"/>
              </p:cNvSpPr>
              <p:nvPr/>
            </p:nvSpPr>
            <p:spPr bwMode="auto">
              <a:xfrm>
                <a:off x="4527" y="3473"/>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442" name="Line 268"/>
              <p:cNvSpPr>
                <a:spLocks noChangeShapeType="1"/>
              </p:cNvSpPr>
              <p:nvPr/>
            </p:nvSpPr>
            <p:spPr bwMode="auto">
              <a:xfrm>
                <a:off x="4584" y="3471"/>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443" name="Line 269"/>
              <p:cNvSpPr>
                <a:spLocks noChangeShapeType="1"/>
              </p:cNvSpPr>
              <p:nvPr/>
            </p:nvSpPr>
            <p:spPr bwMode="auto">
              <a:xfrm>
                <a:off x="4645" y="3471"/>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444" name="Line 270"/>
              <p:cNvSpPr>
                <a:spLocks noChangeShapeType="1"/>
              </p:cNvSpPr>
              <p:nvPr/>
            </p:nvSpPr>
            <p:spPr bwMode="auto">
              <a:xfrm>
                <a:off x="4701" y="3471"/>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445" name="Line 271"/>
              <p:cNvSpPr>
                <a:spLocks noChangeShapeType="1"/>
              </p:cNvSpPr>
              <p:nvPr/>
            </p:nvSpPr>
            <p:spPr bwMode="auto">
              <a:xfrm>
                <a:off x="4416" y="3472"/>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sp>
          <p:nvSpPr>
            <p:cNvPr id="436" name="Rectangle 272"/>
            <p:cNvSpPr>
              <a:spLocks noChangeArrowheads="1"/>
            </p:cNvSpPr>
            <p:nvPr/>
          </p:nvSpPr>
          <p:spPr bwMode="auto">
            <a:xfrm>
              <a:off x="4472" y="3779"/>
              <a:ext cx="64" cy="93"/>
            </a:xfrm>
            <a:prstGeom prst="rect">
              <a:avLst/>
            </a:prstGeom>
            <a:solidFill>
              <a:srgbClr val="FFFF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437" name="Text Box 277"/>
            <p:cNvSpPr txBox="1">
              <a:spLocks noChangeArrowheads="1"/>
            </p:cNvSpPr>
            <p:nvPr/>
          </p:nvSpPr>
          <p:spPr bwMode="auto">
            <a:xfrm>
              <a:off x="4488" y="3335"/>
              <a:ext cx="1064"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outgoing </a:t>
              </a:r>
              <a:endParaRPr kumimoji="0" lang="en-US" altLang="en-US" sz="135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message queue</a:t>
              </a:r>
              <a:endParaRPr kumimoji="0" lang="en-US" altLang="en-US" sz="21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p:txBody>
        </p:sp>
      </p:grpSp>
      <p:grpSp>
        <p:nvGrpSpPr>
          <p:cNvPr id="18" name="Group 17"/>
          <p:cNvGrpSpPr/>
          <p:nvPr/>
        </p:nvGrpSpPr>
        <p:grpSpPr>
          <a:xfrm>
            <a:off x="5431091" y="1783463"/>
            <a:ext cx="2244328" cy="2696766"/>
            <a:chOff x="7241455" y="1234950"/>
            <a:chExt cx="2992437" cy="3595688"/>
          </a:xfrm>
        </p:grpSpPr>
        <p:grpSp>
          <p:nvGrpSpPr>
            <p:cNvPr id="17" name="Group 16"/>
            <p:cNvGrpSpPr/>
            <p:nvPr/>
          </p:nvGrpSpPr>
          <p:grpSpPr>
            <a:xfrm>
              <a:off x="9233767" y="2182687"/>
              <a:ext cx="1000125" cy="1247776"/>
              <a:chOff x="9233767" y="2182687"/>
              <a:chExt cx="1000125" cy="1247776"/>
            </a:xfrm>
          </p:grpSpPr>
          <p:grpSp>
            <p:nvGrpSpPr>
              <p:cNvPr id="447" name="Group 389"/>
              <p:cNvGrpSpPr/>
              <p:nvPr/>
            </p:nvGrpSpPr>
            <p:grpSpPr bwMode="auto">
              <a:xfrm>
                <a:off x="9233767" y="2182687"/>
                <a:ext cx="477838" cy="715963"/>
                <a:chOff x="4140" y="429"/>
                <a:chExt cx="1425" cy="2396"/>
              </a:xfrm>
            </p:grpSpPr>
            <p:sp>
              <p:nvSpPr>
                <p:cNvPr id="610" name="Freeform 390"/>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611" name="Rectangle 391"/>
                <p:cNvSpPr>
                  <a:spLocks noChangeArrowheads="1"/>
                </p:cNvSpPr>
                <p:nvPr/>
              </p:nvSpPr>
              <p:spPr bwMode="auto">
                <a:xfrm>
                  <a:off x="4206" y="429"/>
                  <a:ext cx="1046"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612" name="Freeform 392"/>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613" name="Freeform 393"/>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614" name="Rectangle 394"/>
                <p:cNvSpPr>
                  <a:spLocks noChangeArrowheads="1"/>
                </p:cNvSpPr>
                <p:nvPr/>
              </p:nvSpPr>
              <p:spPr bwMode="auto">
                <a:xfrm>
                  <a:off x="4211" y="695"/>
                  <a:ext cx="597" cy="48"/>
                </a:xfrm>
                <a:prstGeom prst="rect">
                  <a:avLst/>
                </a:prstGeom>
                <a:solidFill>
                  <a:srgbClr val="0000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nvGrpSpPr>
                <p:cNvPr id="615" name="Group 395"/>
                <p:cNvGrpSpPr/>
                <p:nvPr/>
              </p:nvGrpSpPr>
              <p:grpSpPr bwMode="auto">
                <a:xfrm>
                  <a:off x="4749" y="668"/>
                  <a:ext cx="581" cy="145"/>
                  <a:chOff x="614" y="2568"/>
                  <a:chExt cx="725" cy="139"/>
                </a:xfrm>
              </p:grpSpPr>
              <p:sp>
                <p:nvSpPr>
                  <p:cNvPr id="640" name="AutoShape 396"/>
                  <p:cNvSpPr>
                    <a:spLocks noChangeArrowheads="1"/>
                  </p:cNvSpPr>
                  <p:nvPr/>
                </p:nvSpPr>
                <p:spPr bwMode="auto">
                  <a:xfrm>
                    <a:off x="616" y="2568"/>
                    <a:ext cx="721"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641" name="AutoShape 397"/>
                  <p:cNvSpPr>
                    <a:spLocks noChangeArrowheads="1"/>
                  </p:cNvSpPr>
                  <p:nvPr/>
                </p:nvSpPr>
                <p:spPr bwMode="auto">
                  <a:xfrm>
                    <a:off x="634" y="2583"/>
                    <a:ext cx="685"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sp>
              <p:nvSpPr>
                <p:cNvPr id="616" name="Rectangle 398"/>
                <p:cNvSpPr>
                  <a:spLocks noChangeArrowheads="1"/>
                </p:cNvSpPr>
                <p:nvPr/>
              </p:nvSpPr>
              <p:spPr bwMode="auto">
                <a:xfrm>
                  <a:off x="4225" y="1019"/>
                  <a:ext cx="597" cy="48"/>
                </a:xfrm>
                <a:prstGeom prst="rect">
                  <a:avLst/>
                </a:prstGeom>
                <a:solidFill>
                  <a:srgbClr val="0000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nvGrpSpPr>
                <p:cNvPr id="617" name="Group 399"/>
                <p:cNvGrpSpPr/>
                <p:nvPr/>
              </p:nvGrpSpPr>
              <p:grpSpPr bwMode="auto">
                <a:xfrm>
                  <a:off x="4747" y="994"/>
                  <a:ext cx="581" cy="134"/>
                  <a:chOff x="614" y="2568"/>
                  <a:chExt cx="725" cy="139"/>
                </a:xfrm>
              </p:grpSpPr>
              <p:sp>
                <p:nvSpPr>
                  <p:cNvPr id="638" name="AutoShape 400"/>
                  <p:cNvSpPr>
                    <a:spLocks noChangeArrowheads="1"/>
                  </p:cNvSpPr>
                  <p:nvPr/>
                </p:nvSpPr>
                <p:spPr bwMode="auto">
                  <a:xfrm>
                    <a:off x="613" y="2566"/>
                    <a:ext cx="727" cy="143"/>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639" name="AutoShape 401"/>
                  <p:cNvSpPr>
                    <a:spLocks noChangeArrowheads="1"/>
                  </p:cNvSpPr>
                  <p:nvPr/>
                </p:nvSpPr>
                <p:spPr bwMode="auto">
                  <a:xfrm>
                    <a:off x="630" y="2583"/>
                    <a:ext cx="691"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sp>
              <p:nvSpPr>
                <p:cNvPr id="618" name="Rectangle 402"/>
                <p:cNvSpPr>
                  <a:spLocks noChangeArrowheads="1"/>
                </p:cNvSpPr>
                <p:nvPr/>
              </p:nvSpPr>
              <p:spPr bwMode="auto">
                <a:xfrm>
                  <a:off x="4216" y="1359"/>
                  <a:ext cx="597" cy="48"/>
                </a:xfrm>
                <a:prstGeom prst="rect">
                  <a:avLst/>
                </a:prstGeom>
                <a:solidFill>
                  <a:srgbClr val="0000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619" name="Rectangle 403"/>
                <p:cNvSpPr>
                  <a:spLocks noChangeArrowheads="1"/>
                </p:cNvSpPr>
                <p:nvPr/>
              </p:nvSpPr>
              <p:spPr bwMode="auto">
                <a:xfrm>
                  <a:off x="4230" y="1656"/>
                  <a:ext cx="592" cy="48"/>
                </a:xfrm>
                <a:prstGeom prst="rect">
                  <a:avLst/>
                </a:prstGeom>
                <a:solidFill>
                  <a:srgbClr val="0000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nvGrpSpPr>
                <p:cNvPr id="620" name="Group 404"/>
                <p:cNvGrpSpPr/>
                <p:nvPr/>
              </p:nvGrpSpPr>
              <p:grpSpPr bwMode="auto">
                <a:xfrm>
                  <a:off x="4735" y="1627"/>
                  <a:ext cx="582" cy="151"/>
                  <a:chOff x="614" y="2568"/>
                  <a:chExt cx="725" cy="139"/>
                </a:xfrm>
              </p:grpSpPr>
              <p:sp>
                <p:nvSpPr>
                  <p:cNvPr id="636" name="AutoShape 405"/>
                  <p:cNvSpPr>
                    <a:spLocks noChangeArrowheads="1"/>
                  </p:cNvSpPr>
                  <p:nvPr/>
                </p:nvSpPr>
                <p:spPr bwMode="auto">
                  <a:xfrm>
                    <a:off x="616" y="2570"/>
                    <a:ext cx="725"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637" name="AutoShape 406"/>
                  <p:cNvSpPr>
                    <a:spLocks noChangeArrowheads="1"/>
                  </p:cNvSpPr>
                  <p:nvPr/>
                </p:nvSpPr>
                <p:spPr bwMode="auto">
                  <a:xfrm>
                    <a:off x="634" y="2585"/>
                    <a:ext cx="690"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sp>
              <p:nvSpPr>
                <p:cNvPr id="621" name="Freeform 407"/>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nvGrpSpPr>
                <p:cNvPr id="622" name="Group 408"/>
                <p:cNvGrpSpPr/>
                <p:nvPr/>
              </p:nvGrpSpPr>
              <p:grpSpPr bwMode="auto">
                <a:xfrm>
                  <a:off x="4739" y="1327"/>
                  <a:ext cx="582" cy="139"/>
                  <a:chOff x="614" y="2568"/>
                  <a:chExt cx="725" cy="139"/>
                </a:xfrm>
              </p:grpSpPr>
              <p:sp>
                <p:nvSpPr>
                  <p:cNvPr id="634" name="AutoShape 409"/>
                  <p:cNvSpPr>
                    <a:spLocks noChangeArrowheads="1"/>
                  </p:cNvSpPr>
                  <p:nvPr/>
                </p:nvSpPr>
                <p:spPr bwMode="auto">
                  <a:xfrm>
                    <a:off x="629" y="2568"/>
                    <a:ext cx="702"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635" name="AutoShape 410"/>
                  <p:cNvSpPr>
                    <a:spLocks noChangeArrowheads="1"/>
                  </p:cNvSpPr>
                  <p:nvPr/>
                </p:nvSpPr>
                <p:spPr bwMode="auto">
                  <a:xfrm>
                    <a:off x="634" y="2584"/>
                    <a:ext cx="672"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sp>
              <p:nvSpPr>
                <p:cNvPr id="623" name="Rectangle 411"/>
                <p:cNvSpPr>
                  <a:spLocks noChangeArrowheads="1"/>
                </p:cNvSpPr>
                <p:nvPr/>
              </p:nvSpPr>
              <p:spPr bwMode="auto">
                <a:xfrm>
                  <a:off x="5248" y="429"/>
                  <a:ext cx="71"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624" name="Freeform 412"/>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625" name="Freeform 413"/>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626" name="Oval 414"/>
                <p:cNvSpPr>
                  <a:spLocks noChangeArrowheads="1"/>
                </p:cNvSpPr>
                <p:nvPr/>
              </p:nvSpPr>
              <p:spPr bwMode="auto">
                <a:xfrm>
                  <a:off x="5518" y="2612"/>
                  <a:ext cx="47" cy="96"/>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627" name="Freeform 415"/>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628" name="AutoShape 416"/>
                <p:cNvSpPr>
                  <a:spLocks noChangeArrowheads="1"/>
                </p:cNvSpPr>
                <p:nvPr/>
              </p:nvSpPr>
              <p:spPr bwMode="auto">
                <a:xfrm>
                  <a:off x="4140" y="2676"/>
                  <a:ext cx="1198" cy="149"/>
                </a:xfrm>
                <a:prstGeom prst="roundRect">
                  <a:avLst>
                    <a:gd name="adj" fmla="val 50000"/>
                  </a:avLst>
                </a:prstGeom>
                <a:solidFill>
                  <a:srgbClr val="DDDDDD"/>
                </a:solidFill>
                <a:ln w="9525">
                  <a:solidFill>
                    <a:srgbClr val="000000"/>
                  </a:solidFill>
                  <a:rou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629" name="AutoShape 417"/>
                <p:cNvSpPr>
                  <a:spLocks noChangeArrowheads="1"/>
                </p:cNvSpPr>
                <p:nvPr/>
              </p:nvSpPr>
              <p:spPr bwMode="auto">
                <a:xfrm>
                  <a:off x="4206" y="2713"/>
                  <a:ext cx="1070" cy="80"/>
                </a:xfrm>
                <a:prstGeom prst="roundRect">
                  <a:avLst>
                    <a:gd name="adj" fmla="val 50000"/>
                  </a:avLst>
                </a:prstGeom>
                <a:gradFill rotWithShape="1">
                  <a:gsLst>
                    <a:gs pos="0">
                      <a:srgbClr val="000000"/>
                    </a:gs>
                    <a:gs pos="100000">
                      <a:srgbClr val="808080"/>
                    </a:gs>
                  </a:gsLst>
                  <a:lin ang="0" scaled="1"/>
                </a:gradFill>
                <a:ln w="9525">
                  <a:solidFill>
                    <a:srgbClr val="000000"/>
                  </a:solidFill>
                  <a:rou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630" name="Oval 418"/>
                <p:cNvSpPr>
                  <a:spLocks noChangeArrowheads="1"/>
                </p:cNvSpPr>
                <p:nvPr/>
              </p:nvSpPr>
              <p:spPr bwMode="auto">
                <a:xfrm>
                  <a:off x="4306" y="2384"/>
                  <a:ext cx="161"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631" name="Oval 419"/>
                <p:cNvSpPr>
                  <a:spLocks noChangeArrowheads="1"/>
                </p:cNvSpPr>
                <p:nvPr/>
              </p:nvSpPr>
              <p:spPr bwMode="auto">
                <a:xfrm>
                  <a:off x="4486" y="2384"/>
                  <a:ext cx="161"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500" b="0" i="0" u="none" strike="noStrike" kern="0" cap="none" spc="0" normalizeH="0" baseline="0" noProof="0">
                    <a:ln>
                      <a:noFill/>
                    </a:ln>
                    <a:solidFill>
                      <a:srgbClr val="FF0000"/>
                    </a:solidFill>
                    <a:effectLst/>
                    <a:uLnTx/>
                    <a:uFillTx/>
                    <a:latin typeface="Calibri" panose="020F0502020204030204"/>
                    <a:ea typeface="MS PGothic" panose="020B0600070205080204" pitchFamily="34" charset="-128"/>
                    <a:cs typeface="Arial" panose="020B0604020202020204" pitchFamily="34" charset="0"/>
                  </a:endParaRPr>
                </a:p>
              </p:txBody>
            </p:sp>
            <p:sp>
              <p:nvSpPr>
                <p:cNvPr id="632" name="Oval 420"/>
                <p:cNvSpPr>
                  <a:spLocks noChangeArrowheads="1"/>
                </p:cNvSpPr>
                <p:nvPr/>
              </p:nvSpPr>
              <p:spPr bwMode="auto">
                <a:xfrm>
                  <a:off x="4661" y="2379"/>
                  <a:ext cx="161"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633" name="Rectangle 421"/>
                <p:cNvSpPr>
                  <a:spLocks noChangeArrowheads="1"/>
                </p:cNvSpPr>
                <p:nvPr/>
              </p:nvSpPr>
              <p:spPr bwMode="auto">
                <a:xfrm>
                  <a:off x="5063" y="1837"/>
                  <a:ext cx="85" cy="760"/>
                </a:xfrm>
                <a:prstGeom prst="rect">
                  <a:avLst/>
                </a:prstGeom>
                <a:solidFill>
                  <a:srgbClr val="292929"/>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grpSp>
            <p:nvGrpSpPr>
              <p:cNvPr id="451" name="Group 19"/>
              <p:cNvGrpSpPr/>
              <p:nvPr/>
            </p:nvGrpSpPr>
            <p:grpSpPr bwMode="auto">
              <a:xfrm>
                <a:off x="9400455" y="2381125"/>
                <a:ext cx="833438" cy="1049338"/>
                <a:chOff x="4281" y="2627"/>
                <a:chExt cx="525" cy="661"/>
              </a:xfrm>
            </p:grpSpPr>
            <p:sp>
              <p:nvSpPr>
                <p:cNvPr id="531" name="Rectangle 20"/>
                <p:cNvSpPr>
                  <a:spLocks noChangeArrowheads="1"/>
                </p:cNvSpPr>
                <p:nvPr/>
              </p:nvSpPr>
              <p:spPr bwMode="auto">
                <a:xfrm>
                  <a:off x="4296" y="2652"/>
                  <a:ext cx="510" cy="636"/>
                </a:xfrm>
                <a:prstGeom prst="rect">
                  <a:avLst/>
                </a:prstGeom>
                <a:solidFill>
                  <a:srgbClr val="CCCCFF"/>
                </a:solidFill>
                <a:ln w="19050">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32" name="Text Box 21"/>
                <p:cNvSpPr txBox="1">
                  <a:spLocks noChangeArrowheads="1"/>
                </p:cNvSpPr>
                <p:nvPr/>
              </p:nvSpPr>
              <p:spPr bwMode="auto">
                <a:xfrm>
                  <a:off x="4281" y="2627"/>
                  <a:ext cx="518"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rPr>
                    <a:t>mail</a:t>
                  </a:r>
                  <a:endParaRPr kumimoji="0" lang="en-US" altLang="en-US" sz="135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rPr>
                    <a:t>server</a:t>
                  </a: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33" name="Rectangle 22"/>
                <p:cNvSpPr>
                  <a:spLocks noChangeArrowheads="1"/>
                </p:cNvSpPr>
                <p:nvPr/>
              </p:nvSpPr>
              <p:spPr bwMode="auto">
                <a:xfrm>
                  <a:off x="4320" y="3006"/>
                  <a:ext cx="450" cy="120"/>
                </a:xfrm>
                <a:prstGeom prst="rect">
                  <a:avLst/>
                </a:prstGeom>
                <a:solidFill>
                  <a:srgbClr val="00FF00"/>
                </a:solidFill>
                <a:ln w="19050">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34" name="Line 23"/>
                <p:cNvSpPr>
                  <a:spLocks noChangeShapeType="1"/>
                </p:cNvSpPr>
                <p:nvPr/>
              </p:nvSpPr>
              <p:spPr bwMode="auto">
                <a:xfrm>
                  <a:off x="4369" y="3034"/>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35" name="Line 24"/>
                <p:cNvSpPr>
                  <a:spLocks noChangeShapeType="1"/>
                </p:cNvSpPr>
                <p:nvPr/>
              </p:nvSpPr>
              <p:spPr bwMode="auto">
                <a:xfrm>
                  <a:off x="4478" y="3033"/>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36" name="Line 25"/>
                <p:cNvSpPr>
                  <a:spLocks noChangeShapeType="1"/>
                </p:cNvSpPr>
                <p:nvPr/>
              </p:nvSpPr>
              <p:spPr bwMode="auto">
                <a:xfrm>
                  <a:off x="4533" y="3035"/>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37" name="Line 26"/>
                <p:cNvSpPr>
                  <a:spLocks noChangeShapeType="1"/>
                </p:cNvSpPr>
                <p:nvPr/>
              </p:nvSpPr>
              <p:spPr bwMode="auto">
                <a:xfrm>
                  <a:off x="4590" y="3033"/>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38" name="Line 27"/>
                <p:cNvSpPr>
                  <a:spLocks noChangeShapeType="1"/>
                </p:cNvSpPr>
                <p:nvPr/>
              </p:nvSpPr>
              <p:spPr bwMode="auto">
                <a:xfrm>
                  <a:off x="4651" y="3033"/>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39" name="Line 28"/>
                <p:cNvSpPr>
                  <a:spLocks noChangeShapeType="1"/>
                </p:cNvSpPr>
                <p:nvPr/>
              </p:nvSpPr>
              <p:spPr bwMode="auto">
                <a:xfrm>
                  <a:off x="4707" y="3033"/>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40" name="Line 29"/>
                <p:cNvSpPr>
                  <a:spLocks noChangeShapeType="1"/>
                </p:cNvSpPr>
                <p:nvPr/>
              </p:nvSpPr>
              <p:spPr bwMode="auto">
                <a:xfrm>
                  <a:off x="4422" y="3034"/>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41" name="Rectangle 30"/>
                <p:cNvSpPr>
                  <a:spLocks noChangeArrowheads="1"/>
                </p:cNvSpPr>
                <p:nvPr/>
              </p:nvSpPr>
              <p:spPr bwMode="auto">
                <a:xfrm>
                  <a:off x="4328" y="3173"/>
                  <a:ext cx="64" cy="93"/>
                </a:xfrm>
                <a:prstGeom prst="rect">
                  <a:avLst/>
                </a:prstGeom>
                <a:solidFill>
                  <a:srgbClr val="FFFF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42" name="Rectangle 31"/>
                <p:cNvSpPr>
                  <a:spLocks noChangeArrowheads="1"/>
                </p:cNvSpPr>
                <p:nvPr/>
              </p:nvSpPr>
              <p:spPr bwMode="auto">
                <a:xfrm>
                  <a:off x="4414" y="3173"/>
                  <a:ext cx="64" cy="93"/>
                </a:xfrm>
                <a:prstGeom prst="rect">
                  <a:avLst/>
                </a:prstGeom>
                <a:solidFill>
                  <a:srgbClr val="FFFF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43" name="Rectangle 32"/>
                <p:cNvSpPr>
                  <a:spLocks noChangeArrowheads="1"/>
                </p:cNvSpPr>
                <p:nvPr/>
              </p:nvSpPr>
              <p:spPr bwMode="auto">
                <a:xfrm>
                  <a:off x="4500" y="3172"/>
                  <a:ext cx="64" cy="93"/>
                </a:xfrm>
                <a:prstGeom prst="rect">
                  <a:avLst/>
                </a:prstGeom>
                <a:solidFill>
                  <a:srgbClr val="FFFF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44" name="Rectangle 33"/>
                <p:cNvSpPr>
                  <a:spLocks noChangeArrowheads="1"/>
                </p:cNvSpPr>
                <p:nvPr/>
              </p:nvSpPr>
              <p:spPr bwMode="auto">
                <a:xfrm>
                  <a:off x="4597" y="3170"/>
                  <a:ext cx="64" cy="93"/>
                </a:xfrm>
                <a:prstGeom prst="rect">
                  <a:avLst/>
                </a:prstGeom>
                <a:solidFill>
                  <a:srgbClr val="FFFF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45" name="Rectangle 34"/>
                <p:cNvSpPr>
                  <a:spLocks noChangeArrowheads="1"/>
                </p:cNvSpPr>
                <p:nvPr/>
              </p:nvSpPr>
              <p:spPr bwMode="auto">
                <a:xfrm>
                  <a:off x="4693" y="3170"/>
                  <a:ext cx="64" cy="93"/>
                </a:xfrm>
                <a:prstGeom prst="rect">
                  <a:avLst/>
                </a:prstGeom>
                <a:solidFill>
                  <a:srgbClr val="FFFF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grpSp>
        <p:grpSp>
          <p:nvGrpSpPr>
            <p:cNvPr id="16" name="Group 15"/>
            <p:cNvGrpSpPr/>
            <p:nvPr/>
          </p:nvGrpSpPr>
          <p:grpSpPr>
            <a:xfrm>
              <a:off x="7241455" y="3576512"/>
              <a:ext cx="992187" cy="1254126"/>
              <a:chOff x="7241455" y="3576512"/>
              <a:chExt cx="992187" cy="1254126"/>
            </a:xfrm>
          </p:grpSpPr>
          <p:grpSp>
            <p:nvGrpSpPr>
              <p:cNvPr id="448" name="Group 356"/>
              <p:cNvGrpSpPr/>
              <p:nvPr/>
            </p:nvGrpSpPr>
            <p:grpSpPr bwMode="auto">
              <a:xfrm>
                <a:off x="7241455" y="3576512"/>
                <a:ext cx="477838" cy="715963"/>
                <a:chOff x="4140" y="429"/>
                <a:chExt cx="1425" cy="2396"/>
              </a:xfrm>
            </p:grpSpPr>
            <p:sp>
              <p:nvSpPr>
                <p:cNvPr id="578" name="Freeform 357"/>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79" name="Rectangle 358"/>
                <p:cNvSpPr>
                  <a:spLocks noChangeArrowheads="1"/>
                </p:cNvSpPr>
                <p:nvPr/>
              </p:nvSpPr>
              <p:spPr bwMode="auto">
                <a:xfrm>
                  <a:off x="4206" y="429"/>
                  <a:ext cx="1046"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80" name="Freeform 359"/>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81" name="Freeform 360"/>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82" name="Rectangle 361"/>
                <p:cNvSpPr>
                  <a:spLocks noChangeArrowheads="1"/>
                </p:cNvSpPr>
                <p:nvPr/>
              </p:nvSpPr>
              <p:spPr bwMode="auto">
                <a:xfrm>
                  <a:off x="4211" y="695"/>
                  <a:ext cx="597" cy="48"/>
                </a:xfrm>
                <a:prstGeom prst="rect">
                  <a:avLst/>
                </a:prstGeom>
                <a:solidFill>
                  <a:srgbClr val="0000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nvGrpSpPr>
                <p:cNvPr id="583" name="Group 362"/>
                <p:cNvGrpSpPr/>
                <p:nvPr/>
              </p:nvGrpSpPr>
              <p:grpSpPr bwMode="auto">
                <a:xfrm>
                  <a:off x="4749" y="668"/>
                  <a:ext cx="581" cy="145"/>
                  <a:chOff x="614" y="2568"/>
                  <a:chExt cx="725" cy="139"/>
                </a:xfrm>
              </p:grpSpPr>
              <p:sp>
                <p:nvSpPr>
                  <p:cNvPr id="608" name="AutoShape 363"/>
                  <p:cNvSpPr>
                    <a:spLocks noChangeArrowheads="1"/>
                  </p:cNvSpPr>
                  <p:nvPr/>
                </p:nvSpPr>
                <p:spPr bwMode="auto">
                  <a:xfrm>
                    <a:off x="616" y="2568"/>
                    <a:ext cx="721"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609" name="AutoShape 364"/>
                  <p:cNvSpPr>
                    <a:spLocks noChangeArrowheads="1"/>
                  </p:cNvSpPr>
                  <p:nvPr/>
                </p:nvSpPr>
                <p:spPr bwMode="auto">
                  <a:xfrm>
                    <a:off x="634" y="2583"/>
                    <a:ext cx="685"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sp>
              <p:nvSpPr>
                <p:cNvPr id="584" name="Rectangle 365"/>
                <p:cNvSpPr>
                  <a:spLocks noChangeArrowheads="1"/>
                </p:cNvSpPr>
                <p:nvPr/>
              </p:nvSpPr>
              <p:spPr bwMode="auto">
                <a:xfrm>
                  <a:off x="4225" y="1019"/>
                  <a:ext cx="597" cy="48"/>
                </a:xfrm>
                <a:prstGeom prst="rect">
                  <a:avLst/>
                </a:prstGeom>
                <a:solidFill>
                  <a:srgbClr val="0000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nvGrpSpPr>
                <p:cNvPr id="585" name="Group 366"/>
                <p:cNvGrpSpPr/>
                <p:nvPr/>
              </p:nvGrpSpPr>
              <p:grpSpPr bwMode="auto">
                <a:xfrm>
                  <a:off x="4747" y="994"/>
                  <a:ext cx="581" cy="134"/>
                  <a:chOff x="614" y="2568"/>
                  <a:chExt cx="725" cy="139"/>
                </a:xfrm>
              </p:grpSpPr>
              <p:sp>
                <p:nvSpPr>
                  <p:cNvPr id="606" name="AutoShape 367"/>
                  <p:cNvSpPr>
                    <a:spLocks noChangeArrowheads="1"/>
                  </p:cNvSpPr>
                  <p:nvPr/>
                </p:nvSpPr>
                <p:spPr bwMode="auto">
                  <a:xfrm>
                    <a:off x="613" y="2566"/>
                    <a:ext cx="727" cy="143"/>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607" name="AutoShape 368"/>
                  <p:cNvSpPr>
                    <a:spLocks noChangeArrowheads="1"/>
                  </p:cNvSpPr>
                  <p:nvPr/>
                </p:nvSpPr>
                <p:spPr bwMode="auto">
                  <a:xfrm>
                    <a:off x="630" y="2583"/>
                    <a:ext cx="691"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sp>
              <p:nvSpPr>
                <p:cNvPr id="586" name="Rectangle 369"/>
                <p:cNvSpPr>
                  <a:spLocks noChangeArrowheads="1"/>
                </p:cNvSpPr>
                <p:nvPr/>
              </p:nvSpPr>
              <p:spPr bwMode="auto">
                <a:xfrm>
                  <a:off x="4216" y="1359"/>
                  <a:ext cx="597" cy="48"/>
                </a:xfrm>
                <a:prstGeom prst="rect">
                  <a:avLst/>
                </a:prstGeom>
                <a:solidFill>
                  <a:srgbClr val="0000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87" name="Rectangle 370"/>
                <p:cNvSpPr>
                  <a:spLocks noChangeArrowheads="1"/>
                </p:cNvSpPr>
                <p:nvPr/>
              </p:nvSpPr>
              <p:spPr bwMode="auto">
                <a:xfrm>
                  <a:off x="4230" y="1656"/>
                  <a:ext cx="592" cy="48"/>
                </a:xfrm>
                <a:prstGeom prst="rect">
                  <a:avLst/>
                </a:prstGeom>
                <a:solidFill>
                  <a:srgbClr val="0000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nvGrpSpPr>
                <p:cNvPr id="588" name="Group 371"/>
                <p:cNvGrpSpPr/>
                <p:nvPr/>
              </p:nvGrpSpPr>
              <p:grpSpPr bwMode="auto">
                <a:xfrm>
                  <a:off x="4735" y="1627"/>
                  <a:ext cx="582" cy="151"/>
                  <a:chOff x="614" y="2568"/>
                  <a:chExt cx="725" cy="139"/>
                </a:xfrm>
              </p:grpSpPr>
              <p:sp>
                <p:nvSpPr>
                  <p:cNvPr id="604" name="AutoShape 372"/>
                  <p:cNvSpPr>
                    <a:spLocks noChangeArrowheads="1"/>
                  </p:cNvSpPr>
                  <p:nvPr/>
                </p:nvSpPr>
                <p:spPr bwMode="auto">
                  <a:xfrm>
                    <a:off x="616" y="2570"/>
                    <a:ext cx="725"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605" name="AutoShape 373"/>
                  <p:cNvSpPr>
                    <a:spLocks noChangeArrowheads="1"/>
                  </p:cNvSpPr>
                  <p:nvPr/>
                </p:nvSpPr>
                <p:spPr bwMode="auto">
                  <a:xfrm>
                    <a:off x="634" y="2585"/>
                    <a:ext cx="690"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sp>
              <p:nvSpPr>
                <p:cNvPr id="589" name="Freeform 374"/>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nvGrpSpPr>
                <p:cNvPr id="590" name="Group 375"/>
                <p:cNvGrpSpPr/>
                <p:nvPr/>
              </p:nvGrpSpPr>
              <p:grpSpPr bwMode="auto">
                <a:xfrm>
                  <a:off x="4739" y="1327"/>
                  <a:ext cx="582" cy="139"/>
                  <a:chOff x="614" y="2568"/>
                  <a:chExt cx="725" cy="139"/>
                </a:xfrm>
              </p:grpSpPr>
              <p:sp>
                <p:nvSpPr>
                  <p:cNvPr id="602" name="AutoShape 376"/>
                  <p:cNvSpPr>
                    <a:spLocks noChangeArrowheads="1"/>
                  </p:cNvSpPr>
                  <p:nvPr/>
                </p:nvSpPr>
                <p:spPr bwMode="auto">
                  <a:xfrm>
                    <a:off x="629" y="2568"/>
                    <a:ext cx="702"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603" name="AutoShape 377"/>
                  <p:cNvSpPr>
                    <a:spLocks noChangeArrowheads="1"/>
                  </p:cNvSpPr>
                  <p:nvPr/>
                </p:nvSpPr>
                <p:spPr bwMode="auto">
                  <a:xfrm>
                    <a:off x="634" y="2584"/>
                    <a:ext cx="672"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sp>
              <p:nvSpPr>
                <p:cNvPr id="591" name="Rectangle 378"/>
                <p:cNvSpPr>
                  <a:spLocks noChangeArrowheads="1"/>
                </p:cNvSpPr>
                <p:nvPr/>
              </p:nvSpPr>
              <p:spPr bwMode="auto">
                <a:xfrm>
                  <a:off x="5248" y="429"/>
                  <a:ext cx="71"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92" name="Freeform 379"/>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93" name="Freeform 380"/>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94" name="Oval 381"/>
                <p:cNvSpPr>
                  <a:spLocks noChangeArrowheads="1"/>
                </p:cNvSpPr>
                <p:nvPr/>
              </p:nvSpPr>
              <p:spPr bwMode="auto">
                <a:xfrm>
                  <a:off x="5518" y="2612"/>
                  <a:ext cx="47" cy="96"/>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95" name="Freeform 382"/>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96" name="AutoShape 383"/>
                <p:cNvSpPr>
                  <a:spLocks noChangeArrowheads="1"/>
                </p:cNvSpPr>
                <p:nvPr/>
              </p:nvSpPr>
              <p:spPr bwMode="auto">
                <a:xfrm>
                  <a:off x="4140" y="2676"/>
                  <a:ext cx="1198" cy="149"/>
                </a:xfrm>
                <a:prstGeom prst="roundRect">
                  <a:avLst>
                    <a:gd name="adj" fmla="val 50000"/>
                  </a:avLst>
                </a:prstGeom>
                <a:solidFill>
                  <a:srgbClr val="DDDDDD"/>
                </a:solidFill>
                <a:ln w="9525">
                  <a:solidFill>
                    <a:srgbClr val="000000"/>
                  </a:solidFill>
                  <a:rou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97" name="AutoShape 384"/>
                <p:cNvSpPr>
                  <a:spLocks noChangeArrowheads="1"/>
                </p:cNvSpPr>
                <p:nvPr/>
              </p:nvSpPr>
              <p:spPr bwMode="auto">
                <a:xfrm>
                  <a:off x="4206" y="2713"/>
                  <a:ext cx="1070" cy="80"/>
                </a:xfrm>
                <a:prstGeom prst="roundRect">
                  <a:avLst>
                    <a:gd name="adj" fmla="val 50000"/>
                  </a:avLst>
                </a:prstGeom>
                <a:gradFill rotWithShape="1">
                  <a:gsLst>
                    <a:gs pos="0">
                      <a:srgbClr val="000000"/>
                    </a:gs>
                    <a:gs pos="100000">
                      <a:srgbClr val="808080"/>
                    </a:gs>
                  </a:gsLst>
                  <a:lin ang="0" scaled="1"/>
                </a:gradFill>
                <a:ln w="9525">
                  <a:solidFill>
                    <a:srgbClr val="000000"/>
                  </a:solidFill>
                  <a:rou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98" name="Oval 385"/>
                <p:cNvSpPr>
                  <a:spLocks noChangeArrowheads="1"/>
                </p:cNvSpPr>
                <p:nvPr/>
              </p:nvSpPr>
              <p:spPr bwMode="auto">
                <a:xfrm>
                  <a:off x="4306" y="2384"/>
                  <a:ext cx="161"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99" name="Oval 386"/>
                <p:cNvSpPr>
                  <a:spLocks noChangeArrowheads="1"/>
                </p:cNvSpPr>
                <p:nvPr/>
              </p:nvSpPr>
              <p:spPr bwMode="auto">
                <a:xfrm>
                  <a:off x="4486" y="2384"/>
                  <a:ext cx="161"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500" b="0" i="0" u="none" strike="noStrike" kern="0" cap="none" spc="0" normalizeH="0" baseline="0" noProof="0">
                    <a:ln>
                      <a:noFill/>
                    </a:ln>
                    <a:solidFill>
                      <a:srgbClr val="FF0000"/>
                    </a:solidFill>
                    <a:effectLst/>
                    <a:uLnTx/>
                    <a:uFillTx/>
                    <a:latin typeface="Calibri" panose="020F0502020204030204"/>
                    <a:ea typeface="MS PGothic" panose="020B0600070205080204" pitchFamily="34" charset="-128"/>
                    <a:cs typeface="Arial" panose="020B0604020202020204" pitchFamily="34" charset="0"/>
                  </a:endParaRPr>
                </a:p>
              </p:txBody>
            </p:sp>
            <p:sp>
              <p:nvSpPr>
                <p:cNvPr id="600" name="Oval 387"/>
                <p:cNvSpPr>
                  <a:spLocks noChangeArrowheads="1"/>
                </p:cNvSpPr>
                <p:nvPr/>
              </p:nvSpPr>
              <p:spPr bwMode="auto">
                <a:xfrm>
                  <a:off x="4661" y="2379"/>
                  <a:ext cx="161"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601" name="Rectangle 388"/>
                <p:cNvSpPr>
                  <a:spLocks noChangeArrowheads="1"/>
                </p:cNvSpPr>
                <p:nvPr/>
              </p:nvSpPr>
              <p:spPr bwMode="auto">
                <a:xfrm>
                  <a:off x="5063" y="1837"/>
                  <a:ext cx="85" cy="760"/>
                </a:xfrm>
                <a:prstGeom prst="rect">
                  <a:avLst/>
                </a:prstGeom>
                <a:solidFill>
                  <a:srgbClr val="292929"/>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grpSp>
            <p:nvGrpSpPr>
              <p:cNvPr id="452" name="Group 60"/>
              <p:cNvGrpSpPr/>
              <p:nvPr/>
            </p:nvGrpSpPr>
            <p:grpSpPr bwMode="auto">
              <a:xfrm>
                <a:off x="7400205" y="3781300"/>
                <a:ext cx="833438" cy="1049338"/>
                <a:chOff x="4281" y="2627"/>
                <a:chExt cx="525" cy="661"/>
              </a:xfrm>
            </p:grpSpPr>
            <p:sp>
              <p:nvSpPr>
                <p:cNvPr id="516" name="Rectangle 61"/>
                <p:cNvSpPr>
                  <a:spLocks noChangeArrowheads="1"/>
                </p:cNvSpPr>
                <p:nvPr/>
              </p:nvSpPr>
              <p:spPr bwMode="auto">
                <a:xfrm>
                  <a:off x="4296" y="2652"/>
                  <a:ext cx="510" cy="636"/>
                </a:xfrm>
                <a:prstGeom prst="rect">
                  <a:avLst/>
                </a:prstGeom>
                <a:solidFill>
                  <a:srgbClr val="CCCCFF"/>
                </a:solidFill>
                <a:ln w="19050">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17" name="Text Box 62"/>
                <p:cNvSpPr txBox="1">
                  <a:spLocks noChangeArrowheads="1"/>
                </p:cNvSpPr>
                <p:nvPr/>
              </p:nvSpPr>
              <p:spPr bwMode="auto">
                <a:xfrm>
                  <a:off x="4281" y="2627"/>
                  <a:ext cx="518"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mail</a:t>
                  </a:r>
                  <a:endParaRPr kumimoji="0" lang="en-US" altLang="en-US" sz="135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server</a:t>
                  </a:r>
                  <a:endParaRPr kumimoji="0" lang="en-US" altLang="en-US" sz="21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p:txBody>
            </p:sp>
            <p:sp>
              <p:nvSpPr>
                <p:cNvPr id="518" name="Rectangle 63"/>
                <p:cNvSpPr>
                  <a:spLocks noChangeArrowheads="1"/>
                </p:cNvSpPr>
                <p:nvPr/>
              </p:nvSpPr>
              <p:spPr bwMode="auto">
                <a:xfrm>
                  <a:off x="4320" y="3006"/>
                  <a:ext cx="450" cy="120"/>
                </a:xfrm>
                <a:prstGeom prst="rect">
                  <a:avLst/>
                </a:prstGeom>
                <a:solidFill>
                  <a:srgbClr val="00FF00"/>
                </a:solidFill>
                <a:ln w="19050">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19" name="Line 64"/>
                <p:cNvSpPr>
                  <a:spLocks noChangeShapeType="1"/>
                </p:cNvSpPr>
                <p:nvPr/>
              </p:nvSpPr>
              <p:spPr bwMode="auto">
                <a:xfrm>
                  <a:off x="4369" y="3034"/>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20" name="Line 65"/>
                <p:cNvSpPr>
                  <a:spLocks noChangeShapeType="1"/>
                </p:cNvSpPr>
                <p:nvPr/>
              </p:nvSpPr>
              <p:spPr bwMode="auto">
                <a:xfrm>
                  <a:off x="4478" y="3033"/>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21" name="Line 66"/>
                <p:cNvSpPr>
                  <a:spLocks noChangeShapeType="1"/>
                </p:cNvSpPr>
                <p:nvPr/>
              </p:nvSpPr>
              <p:spPr bwMode="auto">
                <a:xfrm>
                  <a:off x="4533" y="3035"/>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22" name="Line 67"/>
                <p:cNvSpPr>
                  <a:spLocks noChangeShapeType="1"/>
                </p:cNvSpPr>
                <p:nvPr/>
              </p:nvSpPr>
              <p:spPr bwMode="auto">
                <a:xfrm>
                  <a:off x="4590" y="3033"/>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23" name="Line 68"/>
                <p:cNvSpPr>
                  <a:spLocks noChangeShapeType="1"/>
                </p:cNvSpPr>
                <p:nvPr/>
              </p:nvSpPr>
              <p:spPr bwMode="auto">
                <a:xfrm>
                  <a:off x="4651" y="3033"/>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24" name="Line 69"/>
                <p:cNvSpPr>
                  <a:spLocks noChangeShapeType="1"/>
                </p:cNvSpPr>
                <p:nvPr/>
              </p:nvSpPr>
              <p:spPr bwMode="auto">
                <a:xfrm>
                  <a:off x="4707" y="3033"/>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25" name="Line 70"/>
                <p:cNvSpPr>
                  <a:spLocks noChangeShapeType="1"/>
                </p:cNvSpPr>
                <p:nvPr/>
              </p:nvSpPr>
              <p:spPr bwMode="auto">
                <a:xfrm>
                  <a:off x="4422" y="3034"/>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26" name="Rectangle 71"/>
                <p:cNvSpPr>
                  <a:spLocks noChangeArrowheads="1"/>
                </p:cNvSpPr>
                <p:nvPr/>
              </p:nvSpPr>
              <p:spPr bwMode="auto">
                <a:xfrm>
                  <a:off x="4328" y="3173"/>
                  <a:ext cx="64" cy="93"/>
                </a:xfrm>
                <a:prstGeom prst="rect">
                  <a:avLst/>
                </a:prstGeom>
                <a:solidFill>
                  <a:srgbClr val="FFFF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27" name="Rectangle 72"/>
                <p:cNvSpPr>
                  <a:spLocks noChangeArrowheads="1"/>
                </p:cNvSpPr>
                <p:nvPr/>
              </p:nvSpPr>
              <p:spPr bwMode="auto">
                <a:xfrm>
                  <a:off x="4414" y="3173"/>
                  <a:ext cx="64" cy="93"/>
                </a:xfrm>
                <a:prstGeom prst="rect">
                  <a:avLst/>
                </a:prstGeom>
                <a:solidFill>
                  <a:srgbClr val="FFFF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28" name="Rectangle 73"/>
                <p:cNvSpPr>
                  <a:spLocks noChangeArrowheads="1"/>
                </p:cNvSpPr>
                <p:nvPr/>
              </p:nvSpPr>
              <p:spPr bwMode="auto">
                <a:xfrm>
                  <a:off x="4500" y="3172"/>
                  <a:ext cx="64" cy="93"/>
                </a:xfrm>
                <a:prstGeom prst="rect">
                  <a:avLst/>
                </a:prstGeom>
                <a:solidFill>
                  <a:srgbClr val="FFFF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29" name="Rectangle 74"/>
                <p:cNvSpPr>
                  <a:spLocks noChangeArrowheads="1"/>
                </p:cNvSpPr>
                <p:nvPr/>
              </p:nvSpPr>
              <p:spPr bwMode="auto">
                <a:xfrm>
                  <a:off x="4597" y="3170"/>
                  <a:ext cx="64" cy="93"/>
                </a:xfrm>
                <a:prstGeom prst="rect">
                  <a:avLst/>
                </a:prstGeom>
                <a:solidFill>
                  <a:srgbClr val="FFFF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30" name="Rectangle 75"/>
                <p:cNvSpPr>
                  <a:spLocks noChangeArrowheads="1"/>
                </p:cNvSpPr>
                <p:nvPr/>
              </p:nvSpPr>
              <p:spPr bwMode="auto">
                <a:xfrm>
                  <a:off x="4693" y="3170"/>
                  <a:ext cx="64" cy="93"/>
                </a:xfrm>
                <a:prstGeom prst="rect">
                  <a:avLst/>
                </a:prstGeom>
                <a:solidFill>
                  <a:srgbClr val="FFFF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grpSp>
        <p:grpSp>
          <p:nvGrpSpPr>
            <p:cNvPr id="15" name="Group 14"/>
            <p:cNvGrpSpPr/>
            <p:nvPr/>
          </p:nvGrpSpPr>
          <p:grpSpPr>
            <a:xfrm>
              <a:off x="7263680" y="1234950"/>
              <a:ext cx="969962" cy="1347788"/>
              <a:chOff x="7263680" y="1234950"/>
              <a:chExt cx="969962" cy="1347788"/>
            </a:xfrm>
          </p:grpSpPr>
          <p:grpSp>
            <p:nvGrpSpPr>
              <p:cNvPr id="449" name="Group 320"/>
              <p:cNvGrpSpPr/>
              <p:nvPr/>
            </p:nvGrpSpPr>
            <p:grpSpPr bwMode="auto">
              <a:xfrm>
                <a:off x="7263680" y="1234950"/>
                <a:ext cx="477838" cy="715963"/>
                <a:chOff x="4140" y="429"/>
                <a:chExt cx="1425" cy="2396"/>
              </a:xfrm>
            </p:grpSpPr>
            <p:sp>
              <p:nvSpPr>
                <p:cNvPr id="546" name="Freeform 321"/>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47" name="Rectangle 322"/>
                <p:cNvSpPr>
                  <a:spLocks noChangeArrowheads="1"/>
                </p:cNvSpPr>
                <p:nvPr/>
              </p:nvSpPr>
              <p:spPr bwMode="auto">
                <a:xfrm>
                  <a:off x="4206" y="429"/>
                  <a:ext cx="1046"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48" name="Freeform 323"/>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49" name="Freeform 324"/>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50" name="Rectangle 325"/>
                <p:cNvSpPr>
                  <a:spLocks noChangeArrowheads="1"/>
                </p:cNvSpPr>
                <p:nvPr/>
              </p:nvSpPr>
              <p:spPr bwMode="auto">
                <a:xfrm>
                  <a:off x="4211" y="695"/>
                  <a:ext cx="597" cy="48"/>
                </a:xfrm>
                <a:prstGeom prst="rect">
                  <a:avLst/>
                </a:prstGeom>
                <a:solidFill>
                  <a:srgbClr val="0000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nvGrpSpPr>
                <p:cNvPr id="551" name="Group 326"/>
                <p:cNvGrpSpPr/>
                <p:nvPr/>
              </p:nvGrpSpPr>
              <p:grpSpPr bwMode="auto">
                <a:xfrm>
                  <a:off x="4749" y="668"/>
                  <a:ext cx="581" cy="145"/>
                  <a:chOff x="614" y="2568"/>
                  <a:chExt cx="725" cy="139"/>
                </a:xfrm>
              </p:grpSpPr>
              <p:sp>
                <p:nvSpPr>
                  <p:cNvPr id="576" name="AutoShape 327"/>
                  <p:cNvSpPr>
                    <a:spLocks noChangeArrowheads="1"/>
                  </p:cNvSpPr>
                  <p:nvPr/>
                </p:nvSpPr>
                <p:spPr bwMode="auto">
                  <a:xfrm>
                    <a:off x="616" y="2568"/>
                    <a:ext cx="721"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77" name="AutoShape 328"/>
                  <p:cNvSpPr>
                    <a:spLocks noChangeArrowheads="1"/>
                  </p:cNvSpPr>
                  <p:nvPr/>
                </p:nvSpPr>
                <p:spPr bwMode="auto">
                  <a:xfrm>
                    <a:off x="634" y="2583"/>
                    <a:ext cx="685"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sp>
              <p:nvSpPr>
                <p:cNvPr id="552" name="Rectangle 329"/>
                <p:cNvSpPr>
                  <a:spLocks noChangeArrowheads="1"/>
                </p:cNvSpPr>
                <p:nvPr/>
              </p:nvSpPr>
              <p:spPr bwMode="auto">
                <a:xfrm>
                  <a:off x="4225" y="1019"/>
                  <a:ext cx="597" cy="48"/>
                </a:xfrm>
                <a:prstGeom prst="rect">
                  <a:avLst/>
                </a:prstGeom>
                <a:solidFill>
                  <a:srgbClr val="0000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nvGrpSpPr>
                <p:cNvPr id="553" name="Group 330"/>
                <p:cNvGrpSpPr/>
                <p:nvPr/>
              </p:nvGrpSpPr>
              <p:grpSpPr bwMode="auto">
                <a:xfrm>
                  <a:off x="4747" y="994"/>
                  <a:ext cx="581" cy="134"/>
                  <a:chOff x="614" y="2568"/>
                  <a:chExt cx="725" cy="139"/>
                </a:xfrm>
              </p:grpSpPr>
              <p:sp>
                <p:nvSpPr>
                  <p:cNvPr id="574" name="AutoShape 331"/>
                  <p:cNvSpPr>
                    <a:spLocks noChangeArrowheads="1"/>
                  </p:cNvSpPr>
                  <p:nvPr/>
                </p:nvSpPr>
                <p:spPr bwMode="auto">
                  <a:xfrm>
                    <a:off x="613" y="2566"/>
                    <a:ext cx="727" cy="143"/>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75" name="AutoShape 332"/>
                  <p:cNvSpPr>
                    <a:spLocks noChangeArrowheads="1"/>
                  </p:cNvSpPr>
                  <p:nvPr/>
                </p:nvSpPr>
                <p:spPr bwMode="auto">
                  <a:xfrm>
                    <a:off x="630" y="2583"/>
                    <a:ext cx="691"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sp>
              <p:nvSpPr>
                <p:cNvPr id="554" name="Rectangle 333"/>
                <p:cNvSpPr>
                  <a:spLocks noChangeArrowheads="1"/>
                </p:cNvSpPr>
                <p:nvPr/>
              </p:nvSpPr>
              <p:spPr bwMode="auto">
                <a:xfrm>
                  <a:off x="4216" y="1359"/>
                  <a:ext cx="597" cy="48"/>
                </a:xfrm>
                <a:prstGeom prst="rect">
                  <a:avLst/>
                </a:prstGeom>
                <a:solidFill>
                  <a:srgbClr val="0000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55" name="Rectangle 334"/>
                <p:cNvSpPr>
                  <a:spLocks noChangeArrowheads="1"/>
                </p:cNvSpPr>
                <p:nvPr/>
              </p:nvSpPr>
              <p:spPr bwMode="auto">
                <a:xfrm>
                  <a:off x="4230" y="1656"/>
                  <a:ext cx="592" cy="48"/>
                </a:xfrm>
                <a:prstGeom prst="rect">
                  <a:avLst/>
                </a:prstGeom>
                <a:solidFill>
                  <a:srgbClr val="0000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nvGrpSpPr>
                <p:cNvPr id="556" name="Group 335"/>
                <p:cNvGrpSpPr/>
                <p:nvPr/>
              </p:nvGrpSpPr>
              <p:grpSpPr bwMode="auto">
                <a:xfrm>
                  <a:off x="4735" y="1627"/>
                  <a:ext cx="582" cy="151"/>
                  <a:chOff x="614" y="2568"/>
                  <a:chExt cx="725" cy="139"/>
                </a:xfrm>
              </p:grpSpPr>
              <p:sp>
                <p:nvSpPr>
                  <p:cNvPr id="572" name="AutoShape 336"/>
                  <p:cNvSpPr>
                    <a:spLocks noChangeArrowheads="1"/>
                  </p:cNvSpPr>
                  <p:nvPr/>
                </p:nvSpPr>
                <p:spPr bwMode="auto">
                  <a:xfrm>
                    <a:off x="616" y="2570"/>
                    <a:ext cx="725"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73" name="AutoShape 337"/>
                  <p:cNvSpPr>
                    <a:spLocks noChangeArrowheads="1"/>
                  </p:cNvSpPr>
                  <p:nvPr/>
                </p:nvSpPr>
                <p:spPr bwMode="auto">
                  <a:xfrm>
                    <a:off x="634" y="2585"/>
                    <a:ext cx="690"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sp>
              <p:nvSpPr>
                <p:cNvPr id="557" name="Freeform 338"/>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nvGrpSpPr>
                <p:cNvPr id="558" name="Group 339"/>
                <p:cNvGrpSpPr/>
                <p:nvPr/>
              </p:nvGrpSpPr>
              <p:grpSpPr bwMode="auto">
                <a:xfrm>
                  <a:off x="4739" y="1327"/>
                  <a:ext cx="582" cy="139"/>
                  <a:chOff x="614" y="2568"/>
                  <a:chExt cx="725" cy="139"/>
                </a:xfrm>
              </p:grpSpPr>
              <p:sp>
                <p:nvSpPr>
                  <p:cNvPr id="570" name="AutoShape 340"/>
                  <p:cNvSpPr>
                    <a:spLocks noChangeArrowheads="1"/>
                  </p:cNvSpPr>
                  <p:nvPr/>
                </p:nvSpPr>
                <p:spPr bwMode="auto">
                  <a:xfrm>
                    <a:off x="629" y="2568"/>
                    <a:ext cx="702"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71" name="AutoShape 341"/>
                  <p:cNvSpPr>
                    <a:spLocks noChangeArrowheads="1"/>
                  </p:cNvSpPr>
                  <p:nvPr/>
                </p:nvSpPr>
                <p:spPr bwMode="auto">
                  <a:xfrm>
                    <a:off x="634" y="2584"/>
                    <a:ext cx="672"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sp>
              <p:nvSpPr>
                <p:cNvPr id="559" name="Rectangle 342"/>
                <p:cNvSpPr>
                  <a:spLocks noChangeArrowheads="1"/>
                </p:cNvSpPr>
                <p:nvPr/>
              </p:nvSpPr>
              <p:spPr bwMode="auto">
                <a:xfrm>
                  <a:off x="5248" y="429"/>
                  <a:ext cx="71"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60" name="Freeform 343"/>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61" name="Freeform 344"/>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62" name="Oval 345"/>
                <p:cNvSpPr>
                  <a:spLocks noChangeArrowheads="1"/>
                </p:cNvSpPr>
                <p:nvPr/>
              </p:nvSpPr>
              <p:spPr bwMode="auto">
                <a:xfrm>
                  <a:off x="5518" y="2612"/>
                  <a:ext cx="47" cy="96"/>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63" name="Freeform 346"/>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64" name="AutoShape 347"/>
                <p:cNvSpPr>
                  <a:spLocks noChangeArrowheads="1"/>
                </p:cNvSpPr>
                <p:nvPr/>
              </p:nvSpPr>
              <p:spPr bwMode="auto">
                <a:xfrm>
                  <a:off x="4140" y="2676"/>
                  <a:ext cx="1198" cy="149"/>
                </a:xfrm>
                <a:prstGeom prst="roundRect">
                  <a:avLst>
                    <a:gd name="adj" fmla="val 50000"/>
                  </a:avLst>
                </a:prstGeom>
                <a:solidFill>
                  <a:srgbClr val="DDDDDD"/>
                </a:solidFill>
                <a:ln w="9525">
                  <a:solidFill>
                    <a:srgbClr val="000000"/>
                  </a:solidFill>
                  <a:rou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65" name="AutoShape 348"/>
                <p:cNvSpPr>
                  <a:spLocks noChangeArrowheads="1"/>
                </p:cNvSpPr>
                <p:nvPr/>
              </p:nvSpPr>
              <p:spPr bwMode="auto">
                <a:xfrm>
                  <a:off x="4206" y="2713"/>
                  <a:ext cx="1070" cy="80"/>
                </a:xfrm>
                <a:prstGeom prst="roundRect">
                  <a:avLst>
                    <a:gd name="adj" fmla="val 50000"/>
                  </a:avLst>
                </a:prstGeom>
                <a:gradFill rotWithShape="1">
                  <a:gsLst>
                    <a:gs pos="0">
                      <a:srgbClr val="000000"/>
                    </a:gs>
                    <a:gs pos="100000">
                      <a:srgbClr val="808080"/>
                    </a:gs>
                  </a:gsLst>
                  <a:lin ang="0" scaled="1"/>
                </a:gradFill>
                <a:ln w="9525">
                  <a:solidFill>
                    <a:srgbClr val="000000"/>
                  </a:solidFill>
                  <a:rou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66" name="Oval 349"/>
                <p:cNvSpPr>
                  <a:spLocks noChangeArrowheads="1"/>
                </p:cNvSpPr>
                <p:nvPr/>
              </p:nvSpPr>
              <p:spPr bwMode="auto">
                <a:xfrm>
                  <a:off x="4306" y="2384"/>
                  <a:ext cx="161"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67" name="Oval 350"/>
                <p:cNvSpPr>
                  <a:spLocks noChangeArrowheads="1"/>
                </p:cNvSpPr>
                <p:nvPr/>
              </p:nvSpPr>
              <p:spPr bwMode="auto">
                <a:xfrm>
                  <a:off x="4486" y="2384"/>
                  <a:ext cx="161"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500" b="0" i="0" u="none" strike="noStrike" kern="0" cap="none" spc="0" normalizeH="0" baseline="0" noProof="0">
                    <a:ln>
                      <a:noFill/>
                    </a:ln>
                    <a:solidFill>
                      <a:srgbClr val="FF0000"/>
                    </a:solidFill>
                    <a:effectLst/>
                    <a:uLnTx/>
                    <a:uFillTx/>
                    <a:latin typeface="Calibri" panose="020F0502020204030204"/>
                    <a:ea typeface="MS PGothic" panose="020B0600070205080204" pitchFamily="34" charset="-128"/>
                    <a:cs typeface="Arial" panose="020B0604020202020204" pitchFamily="34" charset="0"/>
                  </a:endParaRPr>
                </a:p>
              </p:txBody>
            </p:sp>
            <p:sp>
              <p:nvSpPr>
                <p:cNvPr id="568" name="Oval 351"/>
                <p:cNvSpPr>
                  <a:spLocks noChangeArrowheads="1"/>
                </p:cNvSpPr>
                <p:nvPr/>
              </p:nvSpPr>
              <p:spPr bwMode="auto">
                <a:xfrm>
                  <a:off x="4661" y="2379"/>
                  <a:ext cx="161"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69" name="Rectangle 352"/>
                <p:cNvSpPr>
                  <a:spLocks noChangeArrowheads="1"/>
                </p:cNvSpPr>
                <p:nvPr/>
              </p:nvSpPr>
              <p:spPr bwMode="auto">
                <a:xfrm>
                  <a:off x="5063" y="1837"/>
                  <a:ext cx="85" cy="760"/>
                </a:xfrm>
                <a:prstGeom prst="rect">
                  <a:avLst/>
                </a:prstGeom>
                <a:solidFill>
                  <a:srgbClr val="292929"/>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grpSp>
            <p:nvGrpSpPr>
              <p:cNvPr id="453" name="Group 96"/>
              <p:cNvGrpSpPr/>
              <p:nvPr/>
            </p:nvGrpSpPr>
            <p:grpSpPr bwMode="auto">
              <a:xfrm>
                <a:off x="7400205" y="1533400"/>
                <a:ext cx="833438" cy="1049338"/>
                <a:chOff x="4281" y="2627"/>
                <a:chExt cx="525" cy="661"/>
              </a:xfrm>
            </p:grpSpPr>
            <p:sp>
              <p:nvSpPr>
                <p:cNvPr id="501" name="Rectangle 97"/>
                <p:cNvSpPr>
                  <a:spLocks noChangeArrowheads="1"/>
                </p:cNvSpPr>
                <p:nvPr/>
              </p:nvSpPr>
              <p:spPr bwMode="auto">
                <a:xfrm>
                  <a:off x="4296" y="2652"/>
                  <a:ext cx="510" cy="636"/>
                </a:xfrm>
                <a:prstGeom prst="rect">
                  <a:avLst/>
                </a:prstGeom>
                <a:solidFill>
                  <a:srgbClr val="CCCCFF"/>
                </a:solidFill>
                <a:ln w="19050">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02" name="Text Box 98"/>
                <p:cNvSpPr txBox="1">
                  <a:spLocks noChangeArrowheads="1"/>
                </p:cNvSpPr>
                <p:nvPr/>
              </p:nvSpPr>
              <p:spPr bwMode="auto">
                <a:xfrm>
                  <a:off x="4281" y="2627"/>
                  <a:ext cx="518"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mail</a:t>
                  </a:r>
                  <a:endParaRPr kumimoji="0" lang="en-US" altLang="en-US" sz="135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server</a:t>
                  </a:r>
                  <a:endParaRPr kumimoji="0" lang="en-US" altLang="en-US" sz="21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p:txBody>
            </p:sp>
            <p:sp>
              <p:nvSpPr>
                <p:cNvPr id="503" name="Rectangle 99"/>
                <p:cNvSpPr>
                  <a:spLocks noChangeArrowheads="1"/>
                </p:cNvSpPr>
                <p:nvPr/>
              </p:nvSpPr>
              <p:spPr bwMode="auto">
                <a:xfrm>
                  <a:off x="4320" y="3006"/>
                  <a:ext cx="450" cy="120"/>
                </a:xfrm>
                <a:prstGeom prst="rect">
                  <a:avLst/>
                </a:prstGeom>
                <a:solidFill>
                  <a:srgbClr val="00FF00"/>
                </a:solidFill>
                <a:ln w="19050">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04" name="Line 100"/>
                <p:cNvSpPr>
                  <a:spLocks noChangeShapeType="1"/>
                </p:cNvSpPr>
                <p:nvPr/>
              </p:nvSpPr>
              <p:spPr bwMode="auto">
                <a:xfrm>
                  <a:off x="4369" y="3034"/>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05" name="Line 101"/>
                <p:cNvSpPr>
                  <a:spLocks noChangeShapeType="1"/>
                </p:cNvSpPr>
                <p:nvPr/>
              </p:nvSpPr>
              <p:spPr bwMode="auto">
                <a:xfrm>
                  <a:off x="4478" y="3033"/>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06" name="Line 102"/>
                <p:cNvSpPr>
                  <a:spLocks noChangeShapeType="1"/>
                </p:cNvSpPr>
                <p:nvPr/>
              </p:nvSpPr>
              <p:spPr bwMode="auto">
                <a:xfrm>
                  <a:off x="4533" y="3035"/>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07" name="Line 103"/>
                <p:cNvSpPr>
                  <a:spLocks noChangeShapeType="1"/>
                </p:cNvSpPr>
                <p:nvPr/>
              </p:nvSpPr>
              <p:spPr bwMode="auto">
                <a:xfrm>
                  <a:off x="4590" y="3033"/>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08" name="Line 104"/>
                <p:cNvSpPr>
                  <a:spLocks noChangeShapeType="1"/>
                </p:cNvSpPr>
                <p:nvPr/>
              </p:nvSpPr>
              <p:spPr bwMode="auto">
                <a:xfrm>
                  <a:off x="4651" y="3033"/>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09" name="Line 105"/>
                <p:cNvSpPr>
                  <a:spLocks noChangeShapeType="1"/>
                </p:cNvSpPr>
                <p:nvPr/>
              </p:nvSpPr>
              <p:spPr bwMode="auto">
                <a:xfrm>
                  <a:off x="4707" y="3033"/>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10" name="Line 106"/>
                <p:cNvSpPr>
                  <a:spLocks noChangeShapeType="1"/>
                </p:cNvSpPr>
                <p:nvPr/>
              </p:nvSpPr>
              <p:spPr bwMode="auto">
                <a:xfrm>
                  <a:off x="4422" y="3034"/>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11" name="Rectangle 107"/>
                <p:cNvSpPr>
                  <a:spLocks noChangeArrowheads="1"/>
                </p:cNvSpPr>
                <p:nvPr/>
              </p:nvSpPr>
              <p:spPr bwMode="auto">
                <a:xfrm>
                  <a:off x="4328" y="3173"/>
                  <a:ext cx="64" cy="93"/>
                </a:xfrm>
                <a:prstGeom prst="rect">
                  <a:avLst/>
                </a:prstGeom>
                <a:solidFill>
                  <a:srgbClr val="FFFF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12" name="Rectangle 108"/>
                <p:cNvSpPr>
                  <a:spLocks noChangeArrowheads="1"/>
                </p:cNvSpPr>
                <p:nvPr/>
              </p:nvSpPr>
              <p:spPr bwMode="auto">
                <a:xfrm>
                  <a:off x="4414" y="3173"/>
                  <a:ext cx="64" cy="93"/>
                </a:xfrm>
                <a:prstGeom prst="rect">
                  <a:avLst/>
                </a:prstGeom>
                <a:solidFill>
                  <a:srgbClr val="FFFF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13" name="Rectangle 109"/>
                <p:cNvSpPr>
                  <a:spLocks noChangeArrowheads="1"/>
                </p:cNvSpPr>
                <p:nvPr/>
              </p:nvSpPr>
              <p:spPr bwMode="auto">
                <a:xfrm>
                  <a:off x="4500" y="3172"/>
                  <a:ext cx="64" cy="93"/>
                </a:xfrm>
                <a:prstGeom prst="rect">
                  <a:avLst/>
                </a:prstGeom>
                <a:solidFill>
                  <a:srgbClr val="FFFF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14" name="Rectangle 110"/>
                <p:cNvSpPr>
                  <a:spLocks noChangeArrowheads="1"/>
                </p:cNvSpPr>
                <p:nvPr/>
              </p:nvSpPr>
              <p:spPr bwMode="auto">
                <a:xfrm>
                  <a:off x="4597" y="3170"/>
                  <a:ext cx="64" cy="93"/>
                </a:xfrm>
                <a:prstGeom prst="rect">
                  <a:avLst/>
                </a:prstGeom>
                <a:solidFill>
                  <a:srgbClr val="FFFF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15" name="Rectangle 111"/>
                <p:cNvSpPr>
                  <a:spLocks noChangeArrowheads="1"/>
                </p:cNvSpPr>
                <p:nvPr/>
              </p:nvSpPr>
              <p:spPr bwMode="auto">
                <a:xfrm>
                  <a:off x="4693" y="3170"/>
                  <a:ext cx="64" cy="93"/>
                </a:xfrm>
                <a:prstGeom prst="rect">
                  <a:avLst/>
                </a:prstGeom>
                <a:solidFill>
                  <a:srgbClr val="FFFF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grpSp>
      </p:grpSp>
      <p:grpSp>
        <p:nvGrpSpPr>
          <p:cNvPr id="22" name="Group 21"/>
          <p:cNvGrpSpPr/>
          <p:nvPr/>
        </p:nvGrpSpPr>
        <p:grpSpPr>
          <a:xfrm>
            <a:off x="5258450" y="2358534"/>
            <a:ext cx="1797845" cy="1657350"/>
            <a:chOff x="7011267" y="2001712"/>
            <a:chExt cx="2397126" cy="2209800"/>
          </a:xfrm>
        </p:grpSpPr>
        <p:grpSp>
          <p:nvGrpSpPr>
            <p:cNvPr id="21" name="Group 20"/>
            <p:cNvGrpSpPr/>
            <p:nvPr/>
          </p:nvGrpSpPr>
          <p:grpSpPr>
            <a:xfrm>
              <a:off x="8262217" y="3125662"/>
              <a:ext cx="1146176" cy="1085850"/>
              <a:chOff x="8262217" y="3125662"/>
              <a:chExt cx="1146176" cy="1085850"/>
            </a:xfrm>
          </p:grpSpPr>
          <p:sp>
            <p:nvSpPr>
              <p:cNvPr id="454" name="Line 117"/>
              <p:cNvSpPr>
                <a:spLocks noChangeShapeType="1"/>
              </p:cNvSpPr>
              <p:nvPr/>
            </p:nvSpPr>
            <p:spPr bwMode="auto">
              <a:xfrm flipV="1">
                <a:off x="8262217" y="3125662"/>
                <a:ext cx="1123950" cy="1085850"/>
              </a:xfrm>
              <a:prstGeom prst="line">
                <a:avLst/>
              </a:prstGeom>
              <a:noFill/>
              <a:ln w="28575">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nvGrpSpPr>
              <p:cNvPr id="456" name="Group 119"/>
              <p:cNvGrpSpPr/>
              <p:nvPr/>
            </p:nvGrpSpPr>
            <p:grpSpPr bwMode="auto">
              <a:xfrm>
                <a:off x="8340005" y="3419350"/>
                <a:ext cx="1068388" cy="552450"/>
                <a:chOff x="3733" y="2537"/>
                <a:chExt cx="673" cy="348"/>
              </a:xfrm>
            </p:grpSpPr>
            <p:sp>
              <p:nvSpPr>
                <p:cNvPr id="499" name="Rectangle 120"/>
                <p:cNvSpPr>
                  <a:spLocks noChangeArrowheads="1"/>
                </p:cNvSpPr>
                <p:nvPr/>
              </p:nvSpPr>
              <p:spPr bwMode="auto">
                <a:xfrm>
                  <a:off x="3798" y="2580"/>
                  <a:ext cx="540"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500" name="Text Box 121"/>
                <p:cNvSpPr txBox="1">
                  <a:spLocks noChangeArrowheads="1"/>
                </p:cNvSpPr>
                <p:nvPr/>
              </p:nvSpPr>
              <p:spPr bwMode="auto">
                <a:xfrm>
                  <a:off x="3733" y="2537"/>
                  <a:ext cx="673"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2100" b="0" i="0" u="none" strike="noStrike" kern="0" cap="none" spc="0" normalizeH="0" baseline="0" noProof="0">
                      <a:ln>
                        <a:noFill/>
                      </a:ln>
                      <a:solidFill>
                        <a:srgbClr val="CC0000"/>
                      </a:solidFill>
                      <a:effectLst/>
                      <a:uLnTx/>
                      <a:uFillTx/>
                      <a:latin typeface="Calibri" panose="020F0502020204030204"/>
                      <a:ea typeface="MS PGothic" panose="020B0600070205080204" pitchFamily="34" charset="-128"/>
                      <a:cs typeface="+mn-cs"/>
                    </a:rPr>
                    <a:t>SMTP</a:t>
                  </a:r>
                  <a:endParaRPr kumimoji="0" lang="en-US" altLang="en-US" sz="2100" b="0" i="0" u="none" strike="noStrike" kern="0" cap="none" spc="0" normalizeH="0" baseline="0" noProof="0">
                    <a:ln>
                      <a:noFill/>
                    </a:ln>
                    <a:solidFill>
                      <a:srgbClr val="CC0000"/>
                    </a:solidFill>
                    <a:effectLst/>
                    <a:uLnTx/>
                    <a:uFillTx/>
                    <a:latin typeface="Calibri" panose="020F0502020204030204"/>
                    <a:ea typeface="MS PGothic" panose="020B0600070205080204" pitchFamily="34" charset="-128"/>
                    <a:cs typeface="+mn-cs"/>
                  </a:endParaRPr>
                </a:p>
              </p:txBody>
            </p:sp>
          </p:grpSp>
        </p:grpSp>
        <p:grpSp>
          <p:nvGrpSpPr>
            <p:cNvPr id="20" name="Group 19"/>
            <p:cNvGrpSpPr/>
            <p:nvPr/>
          </p:nvGrpSpPr>
          <p:grpSpPr>
            <a:xfrm>
              <a:off x="8262217" y="2001712"/>
              <a:ext cx="1123950" cy="790575"/>
              <a:chOff x="8262217" y="2001712"/>
              <a:chExt cx="1123950" cy="790575"/>
            </a:xfrm>
          </p:grpSpPr>
          <p:sp>
            <p:nvSpPr>
              <p:cNvPr id="450" name="Line 9"/>
              <p:cNvSpPr>
                <a:spLocks noChangeShapeType="1"/>
              </p:cNvSpPr>
              <p:nvPr/>
            </p:nvSpPr>
            <p:spPr bwMode="auto">
              <a:xfrm>
                <a:off x="8262217" y="2001712"/>
                <a:ext cx="1123950" cy="790575"/>
              </a:xfrm>
              <a:prstGeom prst="line">
                <a:avLst/>
              </a:prstGeom>
              <a:noFill/>
              <a:ln w="28575">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nvGrpSpPr>
              <p:cNvPr id="457" name="Group 122"/>
              <p:cNvGrpSpPr/>
              <p:nvPr/>
            </p:nvGrpSpPr>
            <p:grpSpPr bwMode="auto">
              <a:xfrm>
                <a:off x="8301905" y="2162050"/>
                <a:ext cx="1068388" cy="552450"/>
                <a:chOff x="3733" y="2537"/>
                <a:chExt cx="673" cy="348"/>
              </a:xfrm>
            </p:grpSpPr>
            <p:sp>
              <p:nvSpPr>
                <p:cNvPr id="497" name="Rectangle 123"/>
                <p:cNvSpPr>
                  <a:spLocks noChangeArrowheads="1"/>
                </p:cNvSpPr>
                <p:nvPr/>
              </p:nvSpPr>
              <p:spPr bwMode="auto">
                <a:xfrm>
                  <a:off x="3798" y="2580"/>
                  <a:ext cx="540"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498" name="Text Box 124"/>
                <p:cNvSpPr txBox="1">
                  <a:spLocks noChangeArrowheads="1"/>
                </p:cNvSpPr>
                <p:nvPr/>
              </p:nvSpPr>
              <p:spPr bwMode="auto">
                <a:xfrm>
                  <a:off x="3733" y="2537"/>
                  <a:ext cx="673"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2100" b="0" i="0" u="none" strike="noStrike" kern="0" cap="none" spc="0" normalizeH="0" baseline="0" noProof="0">
                      <a:ln>
                        <a:noFill/>
                      </a:ln>
                      <a:solidFill>
                        <a:srgbClr val="CC0000"/>
                      </a:solidFill>
                      <a:effectLst/>
                      <a:uLnTx/>
                      <a:uFillTx/>
                      <a:latin typeface="Calibri" panose="020F0502020204030204"/>
                      <a:ea typeface="MS PGothic" panose="020B0600070205080204" pitchFamily="34" charset="-128"/>
                      <a:cs typeface="+mn-cs"/>
                    </a:rPr>
                    <a:t>SMTP</a:t>
                  </a:r>
                  <a:endParaRPr kumimoji="0" lang="en-US" altLang="en-US" sz="2100" b="0" i="0" u="none" strike="noStrike" kern="0" cap="none" spc="0" normalizeH="0" baseline="0" noProof="0">
                    <a:ln>
                      <a:noFill/>
                    </a:ln>
                    <a:solidFill>
                      <a:srgbClr val="CC0000"/>
                    </a:solidFill>
                    <a:effectLst/>
                    <a:uLnTx/>
                    <a:uFillTx/>
                    <a:latin typeface="Calibri" panose="020F0502020204030204"/>
                    <a:ea typeface="MS PGothic" panose="020B0600070205080204" pitchFamily="34" charset="-128"/>
                    <a:cs typeface="+mn-cs"/>
                  </a:endParaRPr>
                </a:p>
              </p:txBody>
            </p:sp>
          </p:grpSp>
        </p:grpSp>
        <p:grpSp>
          <p:nvGrpSpPr>
            <p:cNvPr id="19" name="Group 18"/>
            <p:cNvGrpSpPr/>
            <p:nvPr/>
          </p:nvGrpSpPr>
          <p:grpSpPr>
            <a:xfrm>
              <a:off x="7011267" y="2601787"/>
              <a:ext cx="1068388" cy="1247775"/>
              <a:chOff x="7011267" y="2601787"/>
              <a:chExt cx="1068388" cy="1247775"/>
            </a:xfrm>
          </p:grpSpPr>
          <p:sp>
            <p:nvSpPr>
              <p:cNvPr id="455" name="Line 118"/>
              <p:cNvSpPr>
                <a:spLocks noChangeShapeType="1"/>
              </p:cNvSpPr>
              <p:nvPr/>
            </p:nvSpPr>
            <p:spPr bwMode="auto">
              <a:xfrm flipH="1" flipV="1">
                <a:off x="7519267" y="2601787"/>
                <a:ext cx="0" cy="1247775"/>
              </a:xfrm>
              <a:prstGeom prst="line">
                <a:avLst/>
              </a:prstGeom>
              <a:noFill/>
              <a:ln w="28575">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nvGrpSpPr>
              <p:cNvPr id="458" name="Group 125"/>
              <p:cNvGrpSpPr/>
              <p:nvPr/>
            </p:nvGrpSpPr>
            <p:grpSpPr bwMode="auto">
              <a:xfrm>
                <a:off x="7011267" y="2809750"/>
                <a:ext cx="1068388" cy="552450"/>
                <a:chOff x="3754" y="2495"/>
                <a:chExt cx="673" cy="348"/>
              </a:xfrm>
            </p:grpSpPr>
            <p:sp>
              <p:nvSpPr>
                <p:cNvPr id="495" name="Rectangle 126"/>
                <p:cNvSpPr>
                  <a:spLocks noChangeArrowheads="1"/>
                </p:cNvSpPr>
                <p:nvPr/>
              </p:nvSpPr>
              <p:spPr bwMode="auto">
                <a:xfrm>
                  <a:off x="3798" y="2580"/>
                  <a:ext cx="540"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496" name="Text Box 127"/>
                <p:cNvSpPr txBox="1">
                  <a:spLocks noChangeArrowheads="1"/>
                </p:cNvSpPr>
                <p:nvPr/>
              </p:nvSpPr>
              <p:spPr bwMode="auto">
                <a:xfrm>
                  <a:off x="3754" y="2495"/>
                  <a:ext cx="673"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2100" b="0" i="0" u="none" strike="noStrike" kern="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SMTP</a:t>
                  </a:r>
                  <a:endParaRPr kumimoji="0" lang="en-US" altLang="en-US" sz="2100" b="0" i="0" u="none" strike="noStrike" kern="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endParaRPr>
                </a:p>
              </p:txBody>
            </p:sp>
          </p:grpSp>
        </p:grpSp>
      </p:grpSp>
      <p:grpSp>
        <p:nvGrpSpPr>
          <p:cNvPr id="14" name="Group 13"/>
          <p:cNvGrpSpPr/>
          <p:nvPr/>
        </p:nvGrpSpPr>
        <p:grpSpPr>
          <a:xfrm>
            <a:off x="5715650" y="1458422"/>
            <a:ext cx="2770585" cy="3838575"/>
            <a:chOff x="7620867" y="801562"/>
            <a:chExt cx="3694113" cy="5118100"/>
          </a:xfrm>
        </p:grpSpPr>
        <p:grpSp>
          <p:nvGrpSpPr>
            <p:cNvPr id="459" name="Group 423"/>
            <p:cNvGrpSpPr/>
            <p:nvPr/>
          </p:nvGrpSpPr>
          <p:grpSpPr bwMode="auto">
            <a:xfrm>
              <a:off x="7990755" y="801562"/>
              <a:ext cx="950913" cy="1054100"/>
              <a:chOff x="3550" y="550"/>
              <a:chExt cx="599" cy="664"/>
            </a:xfrm>
          </p:grpSpPr>
          <p:grpSp>
            <p:nvGrpSpPr>
              <p:cNvPr id="490" name="Group 353"/>
              <p:cNvGrpSpPr/>
              <p:nvPr/>
            </p:nvGrpSpPr>
            <p:grpSpPr bwMode="auto">
              <a:xfrm>
                <a:off x="3588" y="692"/>
                <a:ext cx="561" cy="522"/>
                <a:chOff x="-44" y="1473"/>
                <a:chExt cx="981" cy="1105"/>
              </a:xfrm>
            </p:grpSpPr>
            <p:pic>
              <p:nvPicPr>
                <p:cNvPr id="493" name="Picture 354"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4" name="Freeform 355"/>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sp>
            <p:nvSpPr>
              <p:cNvPr id="491" name="Rectangle 115"/>
              <p:cNvSpPr>
                <a:spLocks noChangeArrowheads="1"/>
              </p:cNvSpPr>
              <p:nvPr/>
            </p:nvSpPr>
            <p:spPr bwMode="auto">
              <a:xfrm>
                <a:off x="3611" y="576"/>
                <a:ext cx="381" cy="330"/>
              </a:xfrm>
              <a:prstGeom prst="rect">
                <a:avLst/>
              </a:prstGeom>
              <a:solidFill>
                <a:srgbClr val="CCCCFF"/>
              </a:solidFill>
              <a:ln w="19050">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492" name="Text Box 116"/>
              <p:cNvSpPr txBox="1">
                <a:spLocks noChangeArrowheads="1"/>
              </p:cNvSpPr>
              <p:nvPr/>
            </p:nvSpPr>
            <p:spPr bwMode="auto">
              <a:xfrm>
                <a:off x="3550" y="550"/>
                <a:ext cx="485"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user</a:t>
                </a:r>
                <a:endParaRPr kumimoji="0" lang="en-US" altLang="en-US" sz="135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agent</a:t>
                </a:r>
                <a:endParaRPr kumimoji="0" lang="en-US" altLang="en-US" sz="21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p:txBody>
          </p:sp>
        </p:grpSp>
        <p:grpSp>
          <p:nvGrpSpPr>
            <p:cNvPr id="460" name="Group 424"/>
            <p:cNvGrpSpPr/>
            <p:nvPr/>
          </p:nvGrpSpPr>
          <p:grpSpPr bwMode="auto">
            <a:xfrm>
              <a:off x="10027517" y="1617537"/>
              <a:ext cx="950913" cy="1054100"/>
              <a:chOff x="3550" y="550"/>
              <a:chExt cx="599" cy="664"/>
            </a:xfrm>
          </p:grpSpPr>
          <p:grpSp>
            <p:nvGrpSpPr>
              <p:cNvPr id="485" name="Group 425"/>
              <p:cNvGrpSpPr/>
              <p:nvPr/>
            </p:nvGrpSpPr>
            <p:grpSpPr bwMode="auto">
              <a:xfrm>
                <a:off x="3588" y="692"/>
                <a:ext cx="561" cy="522"/>
                <a:chOff x="-44" y="1473"/>
                <a:chExt cx="981" cy="1105"/>
              </a:xfrm>
            </p:grpSpPr>
            <p:pic>
              <p:nvPicPr>
                <p:cNvPr id="488" name="Picture 426"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9" name="Freeform 427"/>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sp>
            <p:nvSpPr>
              <p:cNvPr id="486" name="Rectangle 115"/>
              <p:cNvSpPr>
                <a:spLocks noChangeArrowheads="1"/>
              </p:cNvSpPr>
              <p:nvPr/>
            </p:nvSpPr>
            <p:spPr bwMode="auto">
              <a:xfrm>
                <a:off x="3611" y="576"/>
                <a:ext cx="381" cy="330"/>
              </a:xfrm>
              <a:prstGeom prst="rect">
                <a:avLst/>
              </a:prstGeom>
              <a:solidFill>
                <a:srgbClr val="CCCCFF"/>
              </a:solidFill>
              <a:ln w="19050">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487" name="Text Box 116"/>
              <p:cNvSpPr txBox="1">
                <a:spLocks noChangeArrowheads="1"/>
              </p:cNvSpPr>
              <p:nvPr/>
            </p:nvSpPr>
            <p:spPr bwMode="auto">
              <a:xfrm>
                <a:off x="3550" y="550"/>
                <a:ext cx="485"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rPr>
                  <a:t>user</a:t>
                </a:r>
                <a:endParaRPr kumimoji="0" lang="en-US" altLang="en-US" sz="135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rPr>
                  <a:t>agent</a:t>
                </a: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grpSp>
          <p:nvGrpSpPr>
            <p:cNvPr id="461" name="Group 430"/>
            <p:cNvGrpSpPr/>
            <p:nvPr/>
          </p:nvGrpSpPr>
          <p:grpSpPr bwMode="auto">
            <a:xfrm>
              <a:off x="10364067" y="2379537"/>
              <a:ext cx="950913" cy="1054100"/>
              <a:chOff x="3550" y="550"/>
              <a:chExt cx="599" cy="664"/>
            </a:xfrm>
          </p:grpSpPr>
          <p:grpSp>
            <p:nvGrpSpPr>
              <p:cNvPr id="480" name="Group 431"/>
              <p:cNvGrpSpPr/>
              <p:nvPr/>
            </p:nvGrpSpPr>
            <p:grpSpPr bwMode="auto">
              <a:xfrm>
                <a:off x="3588" y="692"/>
                <a:ext cx="561" cy="522"/>
                <a:chOff x="-44" y="1473"/>
                <a:chExt cx="981" cy="1105"/>
              </a:xfrm>
            </p:grpSpPr>
            <p:pic>
              <p:nvPicPr>
                <p:cNvPr id="483" name="Picture 432"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4" name="Freeform 433"/>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sp>
            <p:nvSpPr>
              <p:cNvPr id="481" name="Rectangle 115"/>
              <p:cNvSpPr>
                <a:spLocks noChangeArrowheads="1"/>
              </p:cNvSpPr>
              <p:nvPr/>
            </p:nvSpPr>
            <p:spPr bwMode="auto">
              <a:xfrm>
                <a:off x="3611" y="576"/>
                <a:ext cx="381" cy="330"/>
              </a:xfrm>
              <a:prstGeom prst="rect">
                <a:avLst/>
              </a:prstGeom>
              <a:solidFill>
                <a:srgbClr val="CCCCFF"/>
              </a:solidFill>
              <a:ln w="19050">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482" name="Text Box 116"/>
              <p:cNvSpPr txBox="1">
                <a:spLocks noChangeArrowheads="1"/>
              </p:cNvSpPr>
              <p:nvPr/>
            </p:nvSpPr>
            <p:spPr bwMode="auto">
              <a:xfrm>
                <a:off x="3550" y="550"/>
                <a:ext cx="485"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rPr>
                  <a:t>user</a:t>
                </a:r>
                <a:endParaRPr kumimoji="0" lang="en-US" altLang="en-US" sz="135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rPr>
                  <a:t>agent</a:t>
                </a: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grpSp>
          <p:nvGrpSpPr>
            <p:cNvPr id="462" name="Group 436"/>
            <p:cNvGrpSpPr/>
            <p:nvPr/>
          </p:nvGrpSpPr>
          <p:grpSpPr bwMode="auto">
            <a:xfrm>
              <a:off x="10232305" y="3427287"/>
              <a:ext cx="950913" cy="1054100"/>
              <a:chOff x="3550" y="550"/>
              <a:chExt cx="599" cy="664"/>
            </a:xfrm>
          </p:grpSpPr>
          <p:grpSp>
            <p:nvGrpSpPr>
              <p:cNvPr id="475" name="Group 437"/>
              <p:cNvGrpSpPr/>
              <p:nvPr/>
            </p:nvGrpSpPr>
            <p:grpSpPr bwMode="auto">
              <a:xfrm>
                <a:off x="3588" y="692"/>
                <a:ext cx="561" cy="522"/>
                <a:chOff x="-44" y="1473"/>
                <a:chExt cx="981" cy="1105"/>
              </a:xfrm>
            </p:grpSpPr>
            <p:pic>
              <p:nvPicPr>
                <p:cNvPr id="478" name="Picture 438"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9" name="Freeform 439"/>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sp>
            <p:nvSpPr>
              <p:cNvPr id="476" name="Rectangle 115"/>
              <p:cNvSpPr>
                <a:spLocks noChangeArrowheads="1"/>
              </p:cNvSpPr>
              <p:nvPr/>
            </p:nvSpPr>
            <p:spPr bwMode="auto">
              <a:xfrm>
                <a:off x="3611" y="576"/>
                <a:ext cx="381" cy="330"/>
              </a:xfrm>
              <a:prstGeom prst="rect">
                <a:avLst/>
              </a:prstGeom>
              <a:solidFill>
                <a:srgbClr val="CCCCFF"/>
              </a:solidFill>
              <a:ln w="19050">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477" name="Text Box 116"/>
              <p:cNvSpPr txBox="1">
                <a:spLocks noChangeArrowheads="1"/>
              </p:cNvSpPr>
              <p:nvPr/>
            </p:nvSpPr>
            <p:spPr bwMode="auto">
              <a:xfrm>
                <a:off x="3550" y="550"/>
                <a:ext cx="485"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rPr>
                  <a:t>user</a:t>
                </a:r>
                <a:endParaRPr kumimoji="0" lang="en-US" altLang="en-US" sz="135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rPr>
                  <a:t>agent</a:t>
                </a: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grpSp>
          <p:nvGrpSpPr>
            <p:cNvPr id="463" name="Group 442"/>
            <p:cNvGrpSpPr/>
            <p:nvPr/>
          </p:nvGrpSpPr>
          <p:grpSpPr bwMode="auto">
            <a:xfrm>
              <a:off x="7620867" y="4865562"/>
              <a:ext cx="950913" cy="1054100"/>
              <a:chOff x="3550" y="550"/>
              <a:chExt cx="599" cy="664"/>
            </a:xfrm>
          </p:grpSpPr>
          <p:grpSp>
            <p:nvGrpSpPr>
              <p:cNvPr id="470" name="Group 443"/>
              <p:cNvGrpSpPr/>
              <p:nvPr/>
            </p:nvGrpSpPr>
            <p:grpSpPr bwMode="auto">
              <a:xfrm>
                <a:off x="3588" y="692"/>
                <a:ext cx="561" cy="522"/>
                <a:chOff x="-44" y="1473"/>
                <a:chExt cx="981" cy="1105"/>
              </a:xfrm>
            </p:grpSpPr>
            <p:pic>
              <p:nvPicPr>
                <p:cNvPr id="473" name="Picture 444"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4" name="Freeform 445"/>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sp>
            <p:nvSpPr>
              <p:cNvPr id="471" name="Rectangle 115"/>
              <p:cNvSpPr>
                <a:spLocks noChangeArrowheads="1"/>
              </p:cNvSpPr>
              <p:nvPr/>
            </p:nvSpPr>
            <p:spPr bwMode="auto">
              <a:xfrm>
                <a:off x="3611" y="576"/>
                <a:ext cx="381" cy="330"/>
              </a:xfrm>
              <a:prstGeom prst="rect">
                <a:avLst/>
              </a:prstGeom>
              <a:solidFill>
                <a:srgbClr val="CCCCFF"/>
              </a:solidFill>
              <a:ln w="19050">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472" name="Text Box 116"/>
              <p:cNvSpPr txBox="1">
                <a:spLocks noChangeArrowheads="1"/>
              </p:cNvSpPr>
              <p:nvPr/>
            </p:nvSpPr>
            <p:spPr bwMode="auto">
              <a:xfrm>
                <a:off x="3550" y="550"/>
                <a:ext cx="485"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rPr>
                  <a:t>user</a:t>
                </a:r>
                <a:endParaRPr kumimoji="0" lang="en-US" altLang="en-US" sz="135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rPr>
                  <a:t>agent</a:t>
                </a: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grpSp>
          <p:nvGrpSpPr>
            <p:cNvPr id="464" name="Group 448"/>
            <p:cNvGrpSpPr/>
            <p:nvPr/>
          </p:nvGrpSpPr>
          <p:grpSpPr bwMode="auto">
            <a:xfrm>
              <a:off x="8349530" y="4246437"/>
              <a:ext cx="950913" cy="1054100"/>
              <a:chOff x="3550" y="550"/>
              <a:chExt cx="599" cy="664"/>
            </a:xfrm>
          </p:grpSpPr>
          <p:grpSp>
            <p:nvGrpSpPr>
              <p:cNvPr id="465" name="Group 449"/>
              <p:cNvGrpSpPr/>
              <p:nvPr/>
            </p:nvGrpSpPr>
            <p:grpSpPr bwMode="auto">
              <a:xfrm>
                <a:off x="3588" y="692"/>
                <a:ext cx="561" cy="522"/>
                <a:chOff x="-44" y="1473"/>
                <a:chExt cx="981" cy="1105"/>
              </a:xfrm>
            </p:grpSpPr>
            <p:pic>
              <p:nvPicPr>
                <p:cNvPr id="468" name="Picture 450"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9" name="Freeform 451"/>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sp>
            <p:nvSpPr>
              <p:cNvPr id="466" name="Rectangle 115"/>
              <p:cNvSpPr>
                <a:spLocks noChangeArrowheads="1"/>
              </p:cNvSpPr>
              <p:nvPr/>
            </p:nvSpPr>
            <p:spPr bwMode="auto">
              <a:xfrm>
                <a:off x="3611" y="576"/>
                <a:ext cx="381" cy="330"/>
              </a:xfrm>
              <a:prstGeom prst="rect">
                <a:avLst/>
              </a:prstGeom>
              <a:solidFill>
                <a:srgbClr val="CCCCFF"/>
              </a:solidFill>
              <a:ln w="19050">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467" name="Text Box 116"/>
              <p:cNvSpPr txBox="1">
                <a:spLocks noChangeArrowheads="1"/>
              </p:cNvSpPr>
              <p:nvPr/>
            </p:nvSpPr>
            <p:spPr bwMode="auto">
              <a:xfrm>
                <a:off x="3550" y="550"/>
                <a:ext cx="485"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rPr>
                  <a:t>user</a:t>
                </a:r>
                <a:endParaRPr kumimoji="0" lang="en-US" altLang="en-US" sz="135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rPr>
                  <a:t>agent</a:t>
                </a: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dissolve">
                                      <p:cBhvr>
                                        <p:cTn id="7" dur="500"/>
                                        <p:tgtEl>
                                          <p:spTgt spid="8">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dissolv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dissolve">
                                      <p:cBhvr>
                                        <p:cTn id="15" dur="500"/>
                                        <p:tgtEl>
                                          <p:spTgt spid="8">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dissolve">
                                      <p:cBhvr>
                                        <p:cTn id="18" dur="500"/>
                                        <p:tgtEl>
                                          <p:spTgt spid="18"/>
                                        </p:tgtEl>
                                      </p:cBhvr>
                                    </p:animEffect>
                                  </p:childTnLst>
                                </p:cTn>
                              </p:par>
                              <p:par>
                                <p:cTn id="19" presetID="9" presetClass="entr" presetSubtype="0" fill="hold" nodeType="withEffect">
                                  <p:stCondLst>
                                    <p:cond delay="0"/>
                                  </p:stCondLst>
                                  <p:childTnLst>
                                    <p:set>
                                      <p:cBhvr>
                                        <p:cTn id="20" dur="1" fill="hold">
                                          <p:stCondLst>
                                            <p:cond delay="0"/>
                                          </p:stCondLst>
                                        </p:cTn>
                                        <p:tgtEl>
                                          <p:spTgt spid="433"/>
                                        </p:tgtEl>
                                        <p:attrNameLst>
                                          <p:attrName>style.visibility</p:attrName>
                                        </p:attrNameLst>
                                      </p:cBhvr>
                                      <p:to>
                                        <p:strVal val="visible"/>
                                      </p:to>
                                    </p:set>
                                    <p:animEffect transition="in" filter="dissolve">
                                      <p:cBhvr>
                                        <p:cTn id="21" dur="500"/>
                                        <p:tgtEl>
                                          <p:spTgt spid="433"/>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8">
                                            <p:txEl>
                                              <p:pRg st="3" end="3"/>
                                            </p:txEl>
                                          </p:spTgt>
                                        </p:tgtEl>
                                        <p:attrNameLst>
                                          <p:attrName>style.visibility</p:attrName>
                                        </p:attrNameLst>
                                      </p:cBhvr>
                                      <p:to>
                                        <p:strVal val="visible"/>
                                      </p:to>
                                    </p:set>
                                    <p:animEffect transition="in" filter="dissolve">
                                      <p:cBhvr>
                                        <p:cTn id="26" dur="500"/>
                                        <p:tgtEl>
                                          <p:spTgt spid="8">
                                            <p:txEl>
                                              <p:pRg st="3" end="3"/>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dissolve">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8">
                                            <p:txEl>
                                              <p:pRg st="4" end="4"/>
                                            </p:txEl>
                                          </p:spTgt>
                                        </p:tgtEl>
                                        <p:attrNameLst>
                                          <p:attrName>style.visibility</p:attrName>
                                        </p:attrNameLst>
                                      </p:cBhvr>
                                      <p:to>
                                        <p:strVal val="visible"/>
                                      </p:to>
                                    </p:set>
                                    <p:animEffect transition="in" filter="dissolve">
                                      <p:cBhvr>
                                        <p:cTn id="34" dur="500"/>
                                        <p:tgtEl>
                                          <p:spTgt spid="8">
                                            <p:txEl>
                                              <p:pRg st="4" end="4"/>
                                            </p:txEl>
                                          </p:spTgt>
                                        </p:tgtEl>
                                      </p:cBhvr>
                                    </p:animEffect>
                                  </p:childTnLst>
                                </p:cTn>
                              </p:par>
                              <p:par>
                                <p:cTn id="35" presetID="9" presetClass="entr" presetSubtype="0" fill="hold" nodeType="with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Effect transition="in" filter="dissolve">
                                      <p:cBhvr>
                                        <p:cTn id="37" dur="500"/>
                                        <p:tgtEl>
                                          <p:spTgt spid="8">
                                            <p:txEl>
                                              <p:pRg st="5" end="5"/>
                                            </p:txEl>
                                          </p:spTgt>
                                        </p:tgtEl>
                                      </p:cBhvr>
                                    </p:animEffect>
                                  </p:childTnLst>
                                </p:cTn>
                              </p:par>
                              <p:par>
                                <p:cTn id="38" presetID="9" presetClass="entr" presetSubtype="0" fill="hold" nodeType="withEffect">
                                  <p:stCondLst>
                                    <p:cond delay="0"/>
                                  </p:stCondLst>
                                  <p:childTnLst>
                                    <p:set>
                                      <p:cBhvr>
                                        <p:cTn id="39" dur="1" fill="hold">
                                          <p:stCondLst>
                                            <p:cond delay="0"/>
                                          </p:stCondLst>
                                        </p:cTn>
                                        <p:tgtEl>
                                          <p:spTgt spid="8">
                                            <p:txEl>
                                              <p:pRg st="6" end="6"/>
                                            </p:txEl>
                                          </p:spTgt>
                                        </p:tgtEl>
                                        <p:attrNameLst>
                                          <p:attrName>style.visibility</p:attrName>
                                        </p:attrNameLst>
                                      </p:cBhvr>
                                      <p:to>
                                        <p:strVal val="visible"/>
                                      </p:to>
                                    </p:set>
                                    <p:animEffect transition="in" filter="dissolve">
                                      <p:cBhvr>
                                        <p:cTn id="40" dur="500"/>
                                        <p:tgtEl>
                                          <p:spTgt spid="8">
                                            <p:txEl>
                                              <p:pRg st="6" end="6"/>
                                            </p:txEl>
                                          </p:spTgt>
                                        </p:tgtEl>
                                      </p:cBhvr>
                                    </p:animEffect>
                                  </p:childTnLst>
                                </p:cTn>
                              </p:par>
                              <p:par>
                                <p:cTn id="41" presetID="9" presetClass="entr" presetSubtype="0" fill="hold" nodeType="withEffect">
                                  <p:stCondLst>
                                    <p:cond delay="0"/>
                                  </p:stCondLst>
                                  <p:childTnLst>
                                    <p:set>
                                      <p:cBhvr>
                                        <p:cTn id="42" dur="1" fill="hold">
                                          <p:stCondLst>
                                            <p:cond delay="0"/>
                                          </p:stCondLst>
                                        </p:cTn>
                                        <p:tgtEl>
                                          <p:spTgt spid="8">
                                            <p:txEl>
                                              <p:pRg st="7" end="7"/>
                                            </p:txEl>
                                          </p:spTgt>
                                        </p:tgtEl>
                                        <p:attrNameLst>
                                          <p:attrName>style.visibility</p:attrName>
                                        </p:attrNameLst>
                                      </p:cBhvr>
                                      <p:to>
                                        <p:strVal val="visible"/>
                                      </p:to>
                                    </p:set>
                                    <p:animEffect transition="in" filter="dissolve">
                                      <p:cBhvr>
                                        <p:cTn id="43" dur="500"/>
                                        <p:tgtEl>
                                          <p:spTgt spid="8">
                                            <p:txEl>
                                              <p:pRg st="7" end="7"/>
                                            </p:txEl>
                                          </p:spTgt>
                                        </p:tgtEl>
                                      </p:cBhvr>
                                    </p:animEffect>
                                  </p:childTnLst>
                                </p:cTn>
                              </p:par>
                              <p:par>
                                <p:cTn id="44" presetID="9" presetClass="entr" presetSubtype="0" fill="hold" nodeType="withEffect">
                                  <p:stCondLst>
                                    <p:cond delay="0"/>
                                  </p:stCondLst>
                                  <p:childTnLst>
                                    <p:set>
                                      <p:cBhvr>
                                        <p:cTn id="45" dur="1" fill="hold">
                                          <p:stCondLst>
                                            <p:cond delay="0"/>
                                          </p:stCondLst>
                                        </p:cTn>
                                        <p:tgtEl>
                                          <p:spTgt spid="8">
                                            <p:txEl>
                                              <p:pRg st="8" end="8"/>
                                            </p:txEl>
                                          </p:spTgt>
                                        </p:tgtEl>
                                        <p:attrNameLst>
                                          <p:attrName>style.visibility</p:attrName>
                                        </p:attrNameLst>
                                      </p:cBhvr>
                                      <p:to>
                                        <p:strVal val="visible"/>
                                      </p:to>
                                    </p:set>
                                    <p:animEffect transition="in" filter="dissolve">
                                      <p:cBhvr>
                                        <p:cTn id="46" dur="500"/>
                                        <p:tgtEl>
                                          <p:spTgt spid="8">
                                            <p:txEl>
                                              <p:pRg st="8" end="8"/>
                                            </p:txEl>
                                          </p:spTgt>
                                        </p:tgtEl>
                                      </p:cBhvr>
                                    </p:animEffect>
                                  </p:childTnLst>
                                </p:cTn>
                              </p:par>
                              <p:par>
                                <p:cTn id="47" presetID="9" presetClass="exit" presetSubtype="0" fill="hold" nodeType="withEffect">
                                  <p:stCondLst>
                                    <p:cond delay="0"/>
                                  </p:stCondLst>
                                  <p:childTnLst>
                                    <p:animEffect transition="out" filter="dissolve">
                                      <p:cBhvr>
                                        <p:cTn id="48" dur="500"/>
                                        <p:tgtEl>
                                          <p:spTgt spid="22"/>
                                        </p:tgtEl>
                                      </p:cBhvr>
                                    </p:animEffect>
                                    <p:set>
                                      <p:cBhvr>
                                        <p:cTn id="49"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699983" y="462739"/>
            <a:ext cx="7886700" cy="670967"/>
          </a:xfrm>
          <a:noFill/>
          <a:ln w="9525">
            <a:noFill/>
          </a:ln>
        </p:spPr>
        <p:txBody>
          <a:bodyPr vert="horz" wrap="square" lIns="91440" tIns="45720" rIns="91440" bIns="45720" rtlCol="0" anchor="ctr" anchorCtr="0">
            <a:normAutofit fontScale="90000"/>
          </a:bodyPr>
          <a:lstStyle/>
          <a:p>
            <a:pPr lvl="0" algn="ctr" eaLnBrk="1" hangingPunct="1">
              <a:buClrTx/>
              <a:buSzTx/>
              <a:buFontTx/>
            </a:pPr>
            <a:r>
              <a:rPr lang="en-US" altLang="zh-CN" b="1" dirty="0">
                <a:solidFill>
                  <a:srgbClr val="0000FF"/>
                </a:solidFill>
                <a:ea typeface="宋体" panose="02010600030101010101" pitchFamily="2" charset="-122"/>
                <a:sym typeface="+mn-ea"/>
              </a:rPr>
              <a:t>E-mail: mail servers</a:t>
            </a:r>
            <a:endParaRPr lang="en-US" altLang="zh-CN" b="1" dirty="0">
              <a:solidFill>
                <a:srgbClr val="0000FF"/>
              </a:solidFill>
              <a:ea typeface="宋体" panose="02010600030101010101" pitchFamily="2" charset="-122"/>
              <a:sym typeface="+mn-ea"/>
            </a:endParaRPr>
          </a:p>
        </p:txBody>
      </p:sp>
      <p:grpSp>
        <p:nvGrpSpPr>
          <p:cNvPr id="224" name="Group 279"/>
          <p:cNvGrpSpPr/>
          <p:nvPr/>
        </p:nvGrpSpPr>
        <p:grpSpPr bwMode="auto">
          <a:xfrm>
            <a:off x="7444589" y="4838306"/>
            <a:ext cx="1302544" cy="751285"/>
            <a:chOff x="4458" y="3335"/>
            <a:chExt cx="1094" cy="631"/>
          </a:xfrm>
        </p:grpSpPr>
        <p:sp>
          <p:nvSpPr>
            <p:cNvPr id="225" name="Text Box 263"/>
            <p:cNvSpPr txBox="1">
              <a:spLocks noChangeArrowheads="1"/>
            </p:cNvSpPr>
            <p:nvPr/>
          </p:nvSpPr>
          <p:spPr bwMode="auto">
            <a:xfrm>
              <a:off x="4513" y="3715"/>
              <a:ext cx="904"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user mailbox</a:t>
              </a:r>
              <a:endParaRPr kumimoji="0" lang="en-US" altLang="en-US" sz="21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p:txBody>
        </p:sp>
        <p:grpSp>
          <p:nvGrpSpPr>
            <p:cNvPr id="226" name="Group 278"/>
            <p:cNvGrpSpPr/>
            <p:nvPr/>
          </p:nvGrpSpPr>
          <p:grpSpPr bwMode="auto">
            <a:xfrm>
              <a:off x="4458" y="3408"/>
              <a:ext cx="450" cy="120"/>
              <a:chOff x="4314" y="3444"/>
              <a:chExt cx="450" cy="120"/>
            </a:xfrm>
          </p:grpSpPr>
          <p:sp>
            <p:nvSpPr>
              <p:cNvPr id="229" name="Rectangle 264"/>
              <p:cNvSpPr>
                <a:spLocks noChangeArrowheads="1"/>
              </p:cNvSpPr>
              <p:nvPr/>
            </p:nvSpPr>
            <p:spPr bwMode="auto">
              <a:xfrm>
                <a:off x="4314" y="3444"/>
                <a:ext cx="450" cy="120"/>
              </a:xfrm>
              <a:prstGeom prst="rect">
                <a:avLst/>
              </a:prstGeom>
              <a:solidFill>
                <a:srgbClr val="00FF00"/>
              </a:solidFill>
              <a:ln w="19050">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230" name="Line 265"/>
              <p:cNvSpPr>
                <a:spLocks noChangeShapeType="1"/>
              </p:cNvSpPr>
              <p:nvPr/>
            </p:nvSpPr>
            <p:spPr bwMode="auto">
              <a:xfrm>
                <a:off x="4363" y="3472"/>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231" name="Line 266"/>
              <p:cNvSpPr>
                <a:spLocks noChangeShapeType="1"/>
              </p:cNvSpPr>
              <p:nvPr/>
            </p:nvSpPr>
            <p:spPr bwMode="auto">
              <a:xfrm flipH="1">
                <a:off x="4472" y="3471"/>
                <a:ext cx="6"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232" name="Line 267"/>
              <p:cNvSpPr>
                <a:spLocks noChangeShapeType="1"/>
              </p:cNvSpPr>
              <p:nvPr/>
            </p:nvSpPr>
            <p:spPr bwMode="auto">
              <a:xfrm>
                <a:off x="4527" y="3473"/>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233" name="Line 268"/>
              <p:cNvSpPr>
                <a:spLocks noChangeShapeType="1"/>
              </p:cNvSpPr>
              <p:nvPr/>
            </p:nvSpPr>
            <p:spPr bwMode="auto">
              <a:xfrm>
                <a:off x="4584" y="3471"/>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234" name="Line 269"/>
              <p:cNvSpPr>
                <a:spLocks noChangeShapeType="1"/>
              </p:cNvSpPr>
              <p:nvPr/>
            </p:nvSpPr>
            <p:spPr bwMode="auto">
              <a:xfrm>
                <a:off x="4645" y="3471"/>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235" name="Line 270"/>
              <p:cNvSpPr>
                <a:spLocks noChangeShapeType="1"/>
              </p:cNvSpPr>
              <p:nvPr/>
            </p:nvSpPr>
            <p:spPr bwMode="auto">
              <a:xfrm>
                <a:off x="4701" y="3471"/>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236" name="Line 271"/>
              <p:cNvSpPr>
                <a:spLocks noChangeShapeType="1"/>
              </p:cNvSpPr>
              <p:nvPr/>
            </p:nvSpPr>
            <p:spPr bwMode="auto">
              <a:xfrm>
                <a:off x="4416" y="3472"/>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sp>
          <p:nvSpPr>
            <p:cNvPr id="227" name="Rectangle 272"/>
            <p:cNvSpPr>
              <a:spLocks noChangeArrowheads="1"/>
            </p:cNvSpPr>
            <p:nvPr/>
          </p:nvSpPr>
          <p:spPr bwMode="auto">
            <a:xfrm>
              <a:off x="4472" y="3779"/>
              <a:ext cx="64" cy="93"/>
            </a:xfrm>
            <a:prstGeom prst="rect">
              <a:avLst/>
            </a:prstGeom>
            <a:solidFill>
              <a:srgbClr val="FFFF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228" name="Text Box 277"/>
            <p:cNvSpPr txBox="1">
              <a:spLocks noChangeArrowheads="1"/>
            </p:cNvSpPr>
            <p:nvPr/>
          </p:nvSpPr>
          <p:spPr bwMode="auto">
            <a:xfrm>
              <a:off x="4488" y="3335"/>
              <a:ext cx="1064"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outgoing </a:t>
              </a:r>
              <a:endParaRPr kumimoji="0" lang="en-US" altLang="en-US" sz="135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message queue</a:t>
              </a:r>
              <a:endParaRPr kumimoji="0" lang="en-US" altLang="en-US" sz="21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p:txBody>
        </p:sp>
      </p:grpSp>
      <p:grpSp>
        <p:nvGrpSpPr>
          <p:cNvPr id="237" name="Group 454"/>
          <p:cNvGrpSpPr/>
          <p:nvPr/>
        </p:nvGrpSpPr>
        <p:grpSpPr bwMode="auto">
          <a:xfrm>
            <a:off x="5258450" y="1458422"/>
            <a:ext cx="3227785" cy="3838575"/>
            <a:chOff x="2946" y="886"/>
            <a:chExt cx="2711" cy="3224"/>
          </a:xfrm>
        </p:grpSpPr>
        <p:grpSp>
          <p:nvGrpSpPr>
            <p:cNvPr id="238" name="Group 389"/>
            <p:cNvGrpSpPr/>
            <p:nvPr/>
          </p:nvGrpSpPr>
          <p:grpSpPr bwMode="auto">
            <a:xfrm>
              <a:off x="4346" y="1756"/>
              <a:ext cx="301" cy="451"/>
              <a:chOff x="4140" y="429"/>
              <a:chExt cx="1425" cy="2396"/>
            </a:xfrm>
          </p:grpSpPr>
          <p:sp>
            <p:nvSpPr>
              <p:cNvPr id="401" name="Freeform 390"/>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402" name="Rectangle 391"/>
              <p:cNvSpPr>
                <a:spLocks noChangeArrowheads="1"/>
              </p:cNvSpPr>
              <p:nvPr/>
            </p:nvSpPr>
            <p:spPr bwMode="auto">
              <a:xfrm>
                <a:off x="4206" y="429"/>
                <a:ext cx="1046"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403" name="Freeform 392"/>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404" name="Freeform 393"/>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405" name="Rectangle 394"/>
              <p:cNvSpPr>
                <a:spLocks noChangeArrowheads="1"/>
              </p:cNvSpPr>
              <p:nvPr/>
            </p:nvSpPr>
            <p:spPr bwMode="auto">
              <a:xfrm>
                <a:off x="4211" y="695"/>
                <a:ext cx="597" cy="48"/>
              </a:xfrm>
              <a:prstGeom prst="rect">
                <a:avLst/>
              </a:prstGeom>
              <a:solidFill>
                <a:srgbClr val="0000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nvGrpSpPr>
              <p:cNvPr id="406" name="Group 395"/>
              <p:cNvGrpSpPr/>
              <p:nvPr/>
            </p:nvGrpSpPr>
            <p:grpSpPr bwMode="auto">
              <a:xfrm>
                <a:off x="4749" y="668"/>
                <a:ext cx="581" cy="145"/>
                <a:chOff x="614" y="2568"/>
                <a:chExt cx="725" cy="139"/>
              </a:xfrm>
            </p:grpSpPr>
            <p:sp>
              <p:nvSpPr>
                <p:cNvPr id="431" name="AutoShape 396"/>
                <p:cNvSpPr>
                  <a:spLocks noChangeArrowheads="1"/>
                </p:cNvSpPr>
                <p:nvPr/>
              </p:nvSpPr>
              <p:spPr bwMode="auto">
                <a:xfrm>
                  <a:off x="616" y="2568"/>
                  <a:ext cx="721"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432" name="AutoShape 397"/>
                <p:cNvSpPr>
                  <a:spLocks noChangeArrowheads="1"/>
                </p:cNvSpPr>
                <p:nvPr/>
              </p:nvSpPr>
              <p:spPr bwMode="auto">
                <a:xfrm>
                  <a:off x="634" y="2583"/>
                  <a:ext cx="685"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sp>
            <p:nvSpPr>
              <p:cNvPr id="407" name="Rectangle 398"/>
              <p:cNvSpPr>
                <a:spLocks noChangeArrowheads="1"/>
              </p:cNvSpPr>
              <p:nvPr/>
            </p:nvSpPr>
            <p:spPr bwMode="auto">
              <a:xfrm>
                <a:off x="4225" y="1019"/>
                <a:ext cx="597" cy="48"/>
              </a:xfrm>
              <a:prstGeom prst="rect">
                <a:avLst/>
              </a:prstGeom>
              <a:solidFill>
                <a:srgbClr val="0000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nvGrpSpPr>
              <p:cNvPr id="408" name="Group 399"/>
              <p:cNvGrpSpPr/>
              <p:nvPr/>
            </p:nvGrpSpPr>
            <p:grpSpPr bwMode="auto">
              <a:xfrm>
                <a:off x="4747" y="994"/>
                <a:ext cx="581" cy="134"/>
                <a:chOff x="614" y="2568"/>
                <a:chExt cx="725" cy="139"/>
              </a:xfrm>
            </p:grpSpPr>
            <p:sp>
              <p:nvSpPr>
                <p:cNvPr id="429" name="AutoShape 400"/>
                <p:cNvSpPr>
                  <a:spLocks noChangeArrowheads="1"/>
                </p:cNvSpPr>
                <p:nvPr/>
              </p:nvSpPr>
              <p:spPr bwMode="auto">
                <a:xfrm>
                  <a:off x="613" y="2566"/>
                  <a:ext cx="727" cy="143"/>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430" name="AutoShape 401"/>
                <p:cNvSpPr>
                  <a:spLocks noChangeArrowheads="1"/>
                </p:cNvSpPr>
                <p:nvPr/>
              </p:nvSpPr>
              <p:spPr bwMode="auto">
                <a:xfrm>
                  <a:off x="630" y="2583"/>
                  <a:ext cx="691"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sp>
            <p:nvSpPr>
              <p:cNvPr id="409" name="Rectangle 402"/>
              <p:cNvSpPr>
                <a:spLocks noChangeArrowheads="1"/>
              </p:cNvSpPr>
              <p:nvPr/>
            </p:nvSpPr>
            <p:spPr bwMode="auto">
              <a:xfrm>
                <a:off x="4216" y="1359"/>
                <a:ext cx="597" cy="48"/>
              </a:xfrm>
              <a:prstGeom prst="rect">
                <a:avLst/>
              </a:prstGeom>
              <a:solidFill>
                <a:srgbClr val="0000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410" name="Rectangle 403"/>
              <p:cNvSpPr>
                <a:spLocks noChangeArrowheads="1"/>
              </p:cNvSpPr>
              <p:nvPr/>
            </p:nvSpPr>
            <p:spPr bwMode="auto">
              <a:xfrm>
                <a:off x="4230" y="1656"/>
                <a:ext cx="592" cy="48"/>
              </a:xfrm>
              <a:prstGeom prst="rect">
                <a:avLst/>
              </a:prstGeom>
              <a:solidFill>
                <a:srgbClr val="0000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nvGrpSpPr>
              <p:cNvPr id="411" name="Group 404"/>
              <p:cNvGrpSpPr/>
              <p:nvPr/>
            </p:nvGrpSpPr>
            <p:grpSpPr bwMode="auto">
              <a:xfrm>
                <a:off x="4735" y="1627"/>
                <a:ext cx="582" cy="151"/>
                <a:chOff x="614" y="2568"/>
                <a:chExt cx="725" cy="139"/>
              </a:xfrm>
            </p:grpSpPr>
            <p:sp>
              <p:nvSpPr>
                <p:cNvPr id="427" name="AutoShape 405"/>
                <p:cNvSpPr>
                  <a:spLocks noChangeArrowheads="1"/>
                </p:cNvSpPr>
                <p:nvPr/>
              </p:nvSpPr>
              <p:spPr bwMode="auto">
                <a:xfrm>
                  <a:off x="616" y="2570"/>
                  <a:ext cx="725"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428" name="AutoShape 406"/>
                <p:cNvSpPr>
                  <a:spLocks noChangeArrowheads="1"/>
                </p:cNvSpPr>
                <p:nvPr/>
              </p:nvSpPr>
              <p:spPr bwMode="auto">
                <a:xfrm>
                  <a:off x="634" y="2585"/>
                  <a:ext cx="690"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sp>
            <p:nvSpPr>
              <p:cNvPr id="412" name="Freeform 407"/>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nvGrpSpPr>
              <p:cNvPr id="413" name="Group 408"/>
              <p:cNvGrpSpPr/>
              <p:nvPr/>
            </p:nvGrpSpPr>
            <p:grpSpPr bwMode="auto">
              <a:xfrm>
                <a:off x="4739" y="1327"/>
                <a:ext cx="582" cy="139"/>
                <a:chOff x="614" y="2568"/>
                <a:chExt cx="725" cy="139"/>
              </a:xfrm>
            </p:grpSpPr>
            <p:sp>
              <p:nvSpPr>
                <p:cNvPr id="425" name="AutoShape 409"/>
                <p:cNvSpPr>
                  <a:spLocks noChangeArrowheads="1"/>
                </p:cNvSpPr>
                <p:nvPr/>
              </p:nvSpPr>
              <p:spPr bwMode="auto">
                <a:xfrm>
                  <a:off x="629" y="2568"/>
                  <a:ext cx="702"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426" name="AutoShape 410"/>
                <p:cNvSpPr>
                  <a:spLocks noChangeArrowheads="1"/>
                </p:cNvSpPr>
                <p:nvPr/>
              </p:nvSpPr>
              <p:spPr bwMode="auto">
                <a:xfrm>
                  <a:off x="634" y="2584"/>
                  <a:ext cx="672"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sp>
            <p:nvSpPr>
              <p:cNvPr id="414" name="Rectangle 411"/>
              <p:cNvSpPr>
                <a:spLocks noChangeArrowheads="1"/>
              </p:cNvSpPr>
              <p:nvPr/>
            </p:nvSpPr>
            <p:spPr bwMode="auto">
              <a:xfrm>
                <a:off x="5248" y="429"/>
                <a:ext cx="71"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415" name="Freeform 412"/>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416" name="Freeform 413"/>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417" name="Oval 414"/>
              <p:cNvSpPr>
                <a:spLocks noChangeArrowheads="1"/>
              </p:cNvSpPr>
              <p:nvPr/>
            </p:nvSpPr>
            <p:spPr bwMode="auto">
              <a:xfrm>
                <a:off x="5518" y="2612"/>
                <a:ext cx="47" cy="96"/>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418" name="Freeform 415"/>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419" name="AutoShape 416"/>
              <p:cNvSpPr>
                <a:spLocks noChangeArrowheads="1"/>
              </p:cNvSpPr>
              <p:nvPr/>
            </p:nvSpPr>
            <p:spPr bwMode="auto">
              <a:xfrm>
                <a:off x="4140" y="2676"/>
                <a:ext cx="1198" cy="149"/>
              </a:xfrm>
              <a:prstGeom prst="roundRect">
                <a:avLst>
                  <a:gd name="adj" fmla="val 50000"/>
                </a:avLst>
              </a:prstGeom>
              <a:solidFill>
                <a:srgbClr val="DDDDDD"/>
              </a:solidFill>
              <a:ln w="9525">
                <a:solidFill>
                  <a:srgbClr val="000000"/>
                </a:solidFill>
                <a:rou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420" name="AutoShape 417"/>
              <p:cNvSpPr>
                <a:spLocks noChangeArrowheads="1"/>
              </p:cNvSpPr>
              <p:nvPr/>
            </p:nvSpPr>
            <p:spPr bwMode="auto">
              <a:xfrm>
                <a:off x="4206" y="2713"/>
                <a:ext cx="1070" cy="80"/>
              </a:xfrm>
              <a:prstGeom prst="roundRect">
                <a:avLst>
                  <a:gd name="adj" fmla="val 50000"/>
                </a:avLst>
              </a:prstGeom>
              <a:gradFill rotWithShape="1">
                <a:gsLst>
                  <a:gs pos="0">
                    <a:srgbClr val="000000"/>
                  </a:gs>
                  <a:gs pos="100000">
                    <a:srgbClr val="808080"/>
                  </a:gs>
                </a:gsLst>
                <a:lin ang="0" scaled="1"/>
              </a:gradFill>
              <a:ln w="9525">
                <a:solidFill>
                  <a:srgbClr val="000000"/>
                </a:solidFill>
                <a:rou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421" name="Oval 418"/>
              <p:cNvSpPr>
                <a:spLocks noChangeArrowheads="1"/>
              </p:cNvSpPr>
              <p:nvPr/>
            </p:nvSpPr>
            <p:spPr bwMode="auto">
              <a:xfrm>
                <a:off x="4306" y="2384"/>
                <a:ext cx="161"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422" name="Oval 419"/>
              <p:cNvSpPr>
                <a:spLocks noChangeArrowheads="1"/>
              </p:cNvSpPr>
              <p:nvPr/>
            </p:nvSpPr>
            <p:spPr bwMode="auto">
              <a:xfrm>
                <a:off x="4486" y="2384"/>
                <a:ext cx="161"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500" b="0" i="0" u="none" strike="noStrike" kern="0" cap="none" spc="0" normalizeH="0" baseline="0" noProof="0">
                  <a:ln>
                    <a:noFill/>
                  </a:ln>
                  <a:solidFill>
                    <a:srgbClr val="FF0000"/>
                  </a:solidFill>
                  <a:effectLst/>
                  <a:uLnTx/>
                  <a:uFillTx/>
                  <a:latin typeface="Calibri" panose="020F0502020204030204"/>
                  <a:ea typeface="MS PGothic" panose="020B0600070205080204" pitchFamily="34" charset="-128"/>
                  <a:cs typeface="Arial" panose="020B0604020202020204" pitchFamily="34" charset="0"/>
                </a:endParaRPr>
              </a:p>
            </p:txBody>
          </p:sp>
          <p:sp>
            <p:nvSpPr>
              <p:cNvPr id="423" name="Oval 420"/>
              <p:cNvSpPr>
                <a:spLocks noChangeArrowheads="1"/>
              </p:cNvSpPr>
              <p:nvPr/>
            </p:nvSpPr>
            <p:spPr bwMode="auto">
              <a:xfrm>
                <a:off x="4661" y="2379"/>
                <a:ext cx="161"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424" name="Rectangle 421"/>
              <p:cNvSpPr>
                <a:spLocks noChangeArrowheads="1"/>
              </p:cNvSpPr>
              <p:nvPr/>
            </p:nvSpPr>
            <p:spPr bwMode="auto">
              <a:xfrm>
                <a:off x="5063" y="1837"/>
                <a:ext cx="85" cy="760"/>
              </a:xfrm>
              <a:prstGeom prst="rect">
                <a:avLst/>
              </a:prstGeom>
              <a:solidFill>
                <a:srgbClr val="292929"/>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grpSp>
          <p:nvGrpSpPr>
            <p:cNvPr id="239" name="Group 356"/>
            <p:cNvGrpSpPr/>
            <p:nvPr/>
          </p:nvGrpSpPr>
          <p:grpSpPr bwMode="auto">
            <a:xfrm>
              <a:off x="3091" y="2634"/>
              <a:ext cx="301" cy="451"/>
              <a:chOff x="4140" y="429"/>
              <a:chExt cx="1425" cy="2396"/>
            </a:xfrm>
          </p:grpSpPr>
          <p:sp>
            <p:nvSpPr>
              <p:cNvPr id="369" name="Freeform 357"/>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70" name="Rectangle 358"/>
              <p:cNvSpPr>
                <a:spLocks noChangeArrowheads="1"/>
              </p:cNvSpPr>
              <p:nvPr/>
            </p:nvSpPr>
            <p:spPr bwMode="auto">
              <a:xfrm>
                <a:off x="4206" y="429"/>
                <a:ext cx="1046"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71" name="Freeform 359"/>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72" name="Freeform 360"/>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73" name="Rectangle 361"/>
              <p:cNvSpPr>
                <a:spLocks noChangeArrowheads="1"/>
              </p:cNvSpPr>
              <p:nvPr/>
            </p:nvSpPr>
            <p:spPr bwMode="auto">
              <a:xfrm>
                <a:off x="4211" y="695"/>
                <a:ext cx="597" cy="48"/>
              </a:xfrm>
              <a:prstGeom prst="rect">
                <a:avLst/>
              </a:prstGeom>
              <a:solidFill>
                <a:srgbClr val="0000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nvGrpSpPr>
              <p:cNvPr id="374" name="Group 362"/>
              <p:cNvGrpSpPr/>
              <p:nvPr/>
            </p:nvGrpSpPr>
            <p:grpSpPr bwMode="auto">
              <a:xfrm>
                <a:off x="4749" y="668"/>
                <a:ext cx="581" cy="145"/>
                <a:chOff x="614" y="2568"/>
                <a:chExt cx="725" cy="139"/>
              </a:xfrm>
            </p:grpSpPr>
            <p:sp>
              <p:nvSpPr>
                <p:cNvPr id="399" name="AutoShape 363"/>
                <p:cNvSpPr>
                  <a:spLocks noChangeArrowheads="1"/>
                </p:cNvSpPr>
                <p:nvPr/>
              </p:nvSpPr>
              <p:spPr bwMode="auto">
                <a:xfrm>
                  <a:off x="616" y="2568"/>
                  <a:ext cx="721"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400" name="AutoShape 364"/>
                <p:cNvSpPr>
                  <a:spLocks noChangeArrowheads="1"/>
                </p:cNvSpPr>
                <p:nvPr/>
              </p:nvSpPr>
              <p:spPr bwMode="auto">
                <a:xfrm>
                  <a:off x="634" y="2583"/>
                  <a:ext cx="685"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sp>
            <p:nvSpPr>
              <p:cNvPr id="375" name="Rectangle 365"/>
              <p:cNvSpPr>
                <a:spLocks noChangeArrowheads="1"/>
              </p:cNvSpPr>
              <p:nvPr/>
            </p:nvSpPr>
            <p:spPr bwMode="auto">
              <a:xfrm>
                <a:off x="4225" y="1019"/>
                <a:ext cx="597" cy="48"/>
              </a:xfrm>
              <a:prstGeom prst="rect">
                <a:avLst/>
              </a:prstGeom>
              <a:solidFill>
                <a:srgbClr val="0000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nvGrpSpPr>
              <p:cNvPr id="376" name="Group 366"/>
              <p:cNvGrpSpPr/>
              <p:nvPr/>
            </p:nvGrpSpPr>
            <p:grpSpPr bwMode="auto">
              <a:xfrm>
                <a:off x="4747" y="994"/>
                <a:ext cx="581" cy="134"/>
                <a:chOff x="614" y="2568"/>
                <a:chExt cx="725" cy="139"/>
              </a:xfrm>
            </p:grpSpPr>
            <p:sp>
              <p:nvSpPr>
                <p:cNvPr id="397" name="AutoShape 367"/>
                <p:cNvSpPr>
                  <a:spLocks noChangeArrowheads="1"/>
                </p:cNvSpPr>
                <p:nvPr/>
              </p:nvSpPr>
              <p:spPr bwMode="auto">
                <a:xfrm>
                  <a:off x="613" y="2566"/>
                  <a:ext cx="727" cy="143"/>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98" name="AutoShape 368"/>
                <p:cNvSpPr>
                  <a:spLocks noChangeArrowheads="1"/>
                </p:cNvSpPr>
                <p:nvPr/>
              </p:nvSpPr>
              <p:spPr bwMode="auto">
                <a:xfrm>
                  <a:off x="630" y="2583"/>
                  <a:ext cx="691"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sp>
            <p:nvSpPr>
              <p:cNvPr id="377" name="Rectangle 369"/>
              <p:cNvSpPr>
                <a:spLocks noChangeArrowheads="1"/>
              </p:cNvSpPr>
              <p:nvPr/>
            </p:nvSpPr>
            <p:spPr bwMode="auto">
              <a:xfrm>
                <a:off x="4216" y="1359"/>
                <a:ext cx="597" cy="48"/>
              </a:xfrm>
              <a:prstGeom prst="rect">
                <a:avLst/>
              </a:prstGeom>
              <a:solidFill>
                <a:srgbClr val="0000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78" name="Rectangle 370"/>
              <p:cNvSpPr>
                <a:spLocks noChangeArrowheads="1"/>
              </p:cNvSpPr>
              <p:nvPr/>
            </p:nvSpPr>
            <p:spPr bwMode="auto">
              <a:xfrm>
                <a:off x="4230" y="1656"/>
                <a:ext cx="592" cy="48"/>
              </a:xfrm>
              <a:prstGeom prst="rect">
                <a:avLst/>
              </a:prstGeom>
              <a:solidFill>
                <a:srgbClr val="0000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nvGrpSpPr>
              <p:cNvPr id="379" name="Group 371"/>
              <p:cNvGrpSpPr/>
              <p:nvPr/>
            </p:nvGrpSpPr>
            <p:grpSpPr bwMode="auto">
              <a:xfrm>
                <a:off x="4735" y="1627"/>
                <a:ext cx="582" cy="151"/>
                <a:chOff x="614" y="2568"/>
                <a:chExt cx="725" cy="139"/>
              </a:xfrm>
            </p:grpSpPr>
            <p:sp>
              <p:nvSpPr>
                <p:cNvPr id="395" name="AutoShape 372"/>
                <p:cNvSpPr>
                  <a:spLocks noChangeArrowheads="1"/>
                </p:cNvSpPr>
                <p:nvPr/>
              </p:nvSpPr>
              <p:spPr bwMode="auto">
                <a:xfrm>
                  <a:off x="616" y="2570"/>
                  <a:ext cx="725"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96" name="AutoShape 373"/>
                <p:cNvSpPr>
                  <a:spLocks noChangeArrowheads="1"/>
                </p:cNvSpPr>
                <p:nvPr/>
              </p:nvSpPr>
              <p:spPr bwMode="auto">
                <a:xfrm>
                  <a:off x="634" y="2585"/>
                  <a:ext cx="690"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sp>
            <p:nvSpPr>
              <p:cNvPr id="380" name="Freeform 374"/>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nvGrpSpPr>
              <p:cNvPr id="381" name="Group 375"/>
              <p:cNvGrpSpPr/>
              <p:nvPr/>
            </p:nvGrpSpPr>
            <p:grpSpPr bwMode="auto">
              <a:xfrm>
                <a:off x="4739" y="1327"/>
                <a:ext cx="582" cy="139"/>
                <a:chOff x="614" y="2568"/>
                <a:chExt cx="725" cy="139"/>
              </a:xfrm>
            </p:grpSpPr>
            <p:sp>
              <p:nvSpPr>
                <p:cNvPr id="393" name="AutoShape 376"/>
                <p:cNvSpPr>
                  <a:spLocks noChangeArrowheads="1"/>
                </p:cNvSpPr>
                <p:nvPr/>
              </p:nvSpPr>
              <p:spPr bwMode="auto">
                <a:xfrm>
                  <a:off x="629" y="2568"/>
                  <a:ext cx="702"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94" name="AutoShape 377"/>
                <p:cNvSpPr>
                  <a:spLocks noChangeArrowheads="1"/>
                </p:cNvSpPr>
                <p:nvPr/>
              </p:nvSpPr>
              <p:spPr bwMode="auto">
                <a:xfrm>
                  <a:off x="634" y="2584"/>
                  <a:ext cx="672"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sp>
            <p:nvSpPr>
              <p:cNvPr id="382" name="Rectangle 378"/>
              <p:cNvSpPr>
                <a:spLocks noChangeArrowheads="1"/>
              </p:cNvSpPr>
              <p:nvPr/>
            </p:nvSpPr>
            <p:spPr bwMode="auto">
              <a:xfrm>
                <a:off x="5248" y="429"/>
                <a:ext cx="71"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83" name="Freeform 379"/>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84" name="Freeform 380"/>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85" name="Oval 381"/>
              <p:cNvSpPr>
                <a:spLocks noChangeArrowheads="1"/>
              </p:cNvSpPr>
              <p:nvPr/>
            </p:nvSpPr>
            <p:spPr bwMode="auto">
              <a:xfrm>
                <a:off x="5518" y="2612"/>
                <a:ext cx="47" cy="96"/>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86" name="Freeform 382"/>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87" name="AutoShape 383"/>
              <p:cNvSpPr>
                <a:spLocks noChangeArrowheads="1"/>
              </p:cNvSpPr>
              <p:nvPr/>
            </p:nvSpPr>
            <p:spPr bwMode="auto">
              <a:xfrm>
                <a:off x="4140" y="2676"/>
                <a:ext cx="1198" cy="149"/>
              </a:xfrm>
              <a:prstGeom prst="roundRect">
                <a:avLst>
                  <a:gd name="adj" fmla="val 50000"/>
                </a:avLst>
              </a:prstGeom>
              <a:solidFill>
                <a:srgbClr val="DDDDDD"/>
              </a:solidFill>
              <a:ln w="9525">
                <a:solidFill>
                  <a:srgbClr val="000000"/>
                </a:solidFill>
                <a:rou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88" name="AutoShape 384"/>
              <p:cNvSpPr>
                <a:spLocks noChangeArrowheads="1"/>
              </p:cNvSpPr>
              <p:nvPr/>
            </p:nvSpPr>
            <p:spPr bwMode="auto">
              <a:xfrm>
                <a:off x="4206" y="2713"/>
                <a:ext cx="1070" cy="80"/>
              </a:xfrm>
              <a:prstGeom prst="roundRect">
                <a:avLst>
                  <a:gd name="adj" fmla="val 50000"/>
                </a:avLst>
              </a:prstGeom>
              <a:gradFill rotWithShape="1">
                <a:gsLst>
                  <a:gs pos="0">
                    <a:srgbClr val="000000"/>
                  </a:gs>
                  <a:gs pos="100000">
                    <a:srgbClr val="808080"/>
                  </a:gs>
                </a:gsLst>
                <a:lin ang="0" scaled="1"/>
              </a:gradFill>
              <a:ln w="9525">
                <a:solidFill>
                  <a:srgbClr val="000000"/>
                </a:solidFill>
                <a:rou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89" name="Oval 385"/>
              <p:cNvSpPr>
                <a:spLocks noChangeArrowheads="1"/>
              </p:cNvSpPr>
              <p:nvPr/>
            </p:nvSpPr>
            <p:spPr bwMode="auto">
              <a:xfrm>
                <a:off x="4306" y="2384"/>
                <a:ext cx="161"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90" name="Oval 386"/>
              <p:cNvSpPr>
                <a:spLocks noChangeArrowheads="1"/>
              </p:cNvSpPr>
              <p:nvPr/>
            </p:nvSpPr>
            <p:spPr bwMode="auto">
              <a:xfrm>
                <a:off x="4486" y="2384"/>
                <a:ext cx="161"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500" b="0" i="0" u="none" strike="noStrike" kern="0" cap="none" spc="0" normalizeH="0" baseline="0" noProof="0">
                  <a:ln>
                    <a:noFill/>
                  </a:ln>
                  <a:solidFill>
                    <a:srgbClr val="FF0000"/>
                  </a:solidFill>
                  <a:effectLst/>
                  <a:uLnTx/>
                  <a:uFillTx/>
                  <a:latin typeface="Calibri" panose="020F0502020204030204"/>
                  <a:ea typeface="MS PGothic" panose="020B0600070205080204" pitchFamily="34" charset="-128"/>
                  <a:cs typeface="Arial" panose="020B0604020202020204" pitchFamily="34" charset="0"/>
                </a:endParaRPr>
              </a:p>
            </p:txBody>
          </p:sp>
          <p:sp>
            <p:nvSpPr>
              <p:cNvPr id="391" name="Oval 387"/>
              <p:cNvSpPr>
                <a:spLocks noChangeArrowheads="1"/>
              </p:cNvSpPr>
              <p:nvPr/>
            </p:nvSpPr>
            <p:spPr bwMode="auto">
              <a:xfrm>
                <a:off x="4661" y="2379"/>
                <a:ext cx="161"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92" name="Rectangle 388"/>
              <p:cNvSpPr>
                <a:spLocks noChangeArrowheads="1"/>
              </p:cNvSpPr>
              <p:nvPr/>
            </p:nvSpPr>
            <p:spPr bwMode="auto">
              <a:xfrm>
                <a:off x="5063" y="1837"/>
                <a:ext cx="85" cy="760"/>
              </a:xfrm>
              <a:prstGeom prst="rect">
                <a:avLst/>
              </a:prstGeom>
              <a:solidFill>
                <a:srgbClr val="292929"/>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grpSp>
          <p:nvGrpSpPr>
            <p:cNvPr id="240" name="Group 320"/>
            <p:cNvGrpSpPr/>
            <p:nvPr/>
          </p:nvGrpSpPr>
          <p:grpSpPr bwMode="auto">
            <a:xfrm>
              <a:off x="3105" y="1159"/>
              <a:ext cx="301" cy="451"/>
              <a:chOff x="4140" y="429"/>
              <a:chExt cx="1425" cy="2396"/>
            </a:xfrm>
          </p:grpSpPr>
          <p:sp>
            <p:nvSpPr>
              <p:cNvPr id="337" name="Freeform 321"/>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38" name="Rectangle 322"/>
              <p:cNvSpPr>
                <a:spLocks noChangeArrowheads="1"/>
              </p:cNvSpPr>
              <p:nvPr/>
            </p:nvSpPr>
            <p:spPr bwMode="auto">
              <a:xfrm>
                <a:off x="4206" y="429"/>
                <a:ext cx="1046"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39" name="Freeform 323"/>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40" name="Freeform 324"/>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41" name="Rectangle 325"/>
              <p:cNvSpPr>
                <a:spLocks noChangeArrowheads="1"/>
              </p:cNvSpPr>
              <p:nvPr/>
            </p:nvSpPr>
            <p:spPr bwMode="auto">
              <a:xfrm>
                <a:off x="4211" y="695"/>
                <a:ext cx="597" cy="48"/>
              </a:xfrm>
              <a:prstGeom prst="rect">
                <a:avLst/>
              </a:prstGeom>
              <a:solidFill>
                <a:srgbClr val="0000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nvGrpSpPr>
              <p:cNvPr id="342" name="Group 326"/>
              <p:cNvGrpSpPr/>
              <p:nvPr/>
            </p:nvGrpSpPr>
            <p:grpSpPr bwMode="auto">
              <a:xfrm>
                <a:off x="4749" y="668"/>
                <a:ext cx="581" cy="145"/>
                <a:chOff x="614" y="2568"/>
                <a:chExt cx="725" cy="139"/>
              </a:xfrm>
            </p:grpSpPr>
            <p:sp>
              <p:nvSpPr>
                <p:cNvPr id="367" name="AutoShape 327"/>
                <p:cNvSpPr>
                  <a:spLocks noChangeArrowheads="1"/>
                </p:cNvSpPr>
                <p:nvPr/>
              </p:nvSpPr>
              <p:spPr bwMode="auto">
                <a:xfrm>
                  <a:off x="616" y="2568"/>
                  <a:ext cx="721"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68" name="AutoShape 328"/>
                <p:cNvSpPr>
                  <a:spLocks noChangeArrowheads="1"/>
                </p:cNvSpPr>
                <p:nvPr/>
              </p:nvSpPr>
              <p:spPr bwMode="auto">
                <a:xfrm>
                  <a:off x="634" y="2583"/>
                  <a:ext cx="685"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sp>
            <p:nvSpPr>
              <p:cNvPr id="343" name="Rectangle 329"/>
              <p:cNvSpPr>
                <a:spLocks noChangeArrowheads="1"/>
              </p:cNvSpPr>
              <p:nvPr/>
            </p:nvSpPr>
            <p:spPr bwMode="auto">
              <a:xfrm>
                <a:off x="4225" y="1019"/>
                <a:ext cx="597" cy="48"/>
              </a:xfrm>
              <a:prstGeom prst="rect">
                <a:avLst/>
              </a:prstGeom>
              <a:solidFill>
                <a:srgbClr val="0000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nvGrpSpPr>
              <p:cNvPr id="344" name="Group 330"/>
              <p:cNvGrpSpPr/>
              <p:nvPr/>
            </p:nvGrpSpPr>
            <p:grpSpPr bwMode="auto">
              <a:xfrm>
                <a:off x="4747" y="994"/>
                <a:ext cx="581" cy="134"/>
                <a:chOff x="614" y="2568"/>
                <a:chExt cx="725" cy="139"/>
              </a:xfrm>
            </p:grpSpPr>
            <p:sp>
              <p:nvSpPr>
                <p:cNvPr id="365" name="AutoShape 331"/>
                <p:cNvSpPr>
                  <a:spLocks noChangeArrowheads="1"/>
                </p:cNvSpPr>
                <p:nvPr/>
              </p:nvSpPr>
              <p:spPr bwMode="auto">
                <a:xfrm>
                  <a:off x="613" y="2566"/>
                  <a:ext cx="727" cy="143"/>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66" name="AutoShape 332"/>
                <p:cNvSpPr>
                  <a:spLocks noChangeArrowheads="1"/>
                </p:cNvSpPr>
                <p:nvPr/>
              </p:nvSpPr>
              <p:spPr bwMode="auto">
                <a:xfrm>
                  <a:off x="630" y="2583"/>
                  <a:ext cx="691"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sp>
            <p:nvSpPr>
              <p:cNvPr id="345" name="Rectangle 333"/>
              <p:cNvSpPr>
                <a:spLocks noChangeArrowheads="1"/>
              </p:cNvSpPr>
              <p:nvPr/>
            </p:nvSpPr>
            <p:spPr bwMode="auto">
              <a:xfrm>
                <a:off x="4216" y="1359"/>
                <a:ext cx="597" cy="48"/>
              </a:xfrm>
              <a:prstGeom prst="rect">
                <a:avLst/>
              </a:prstGeom>
              <a:solidFill>
                <a:srgbClr val="0000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46" name="Rectangle 334"/>
              <p:cNvSpPr>
                <a:spLocks noChangeArrowheads="1"/>
              </p:cNvSpPr>
              <p:nvPr/>
            </p:nvSpPr>
            <p:spPr bwMode="auto">
              <a:xfrm>
                <a:off x="4230" y="1656"/>
                <a:ext cx="592" cy="48"/>
              </a:xfrm>
              <a:prstGeom prst="rect">
                <a:avLst/>
              </a:prstGeom>
              <a:solidFill>
                <a:srgbClr val="0000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nvGrpSpPr>
              <p:cNvPr id="347" name="Group 335"/>
              <p:cNvGrpSpPr/>
              <p:nvPr/>
            </p:nvGrpSpPr>
            <p:grpSpPr bwMode="auto">
              <a:xfrm>
                <a:off x="4735" y="1627"/>
                <a:ext cx="582" cy="151"/>
                <a:chOff x="614" y="2568"/>
                <a:chExt cx="725" cy="139"/>
              </a:xfrm>
            </p:grpSpPr>
            <p:sp>
              <p:nvSpPr>
                <p:cNvPr id="363" name="AutoShape 336"/>
                <p:cNvSpPr>
                  <a:spLocks noChangeArrowheads="1"/>
                </p:cNvSpPr>
                <p:nvPr/>
              </p:nvSpPr>
              <p:spPr bwMode="auto">
                <a:xfrm>
                  <a:off x="616" y="2570"/>
                  <a:ext cx="725"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64" name="AutoShape 337"/>
                <p:cNvSpPr>
                  <a:spLocks noChangeArrowheads="1"/>
                </p:cNvSpPr>
                <p:nvPr/>
              </p:nvSpPr>
              <p:spPr bwMode="auto">
                <a:xfrm>
                  <a:off x="634" y="2585"/>
                  <a:ext cx="690"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sp>
            <p:nvSpPr>
              <p:cNvPr id="348" name="Freeform 338"/>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nvGrpSpPr>
              <p:cNvPr id="349" name="Group 339"/>
              <p:cNvGrpSpPr/>
              <p:nvPr/>
            </p:nvGrpSpPr>
            <p:grpSpPr bwMode="auto">
              <a:xfrm>
                <a:off x="4739" y="1327"/>
                <a:ext cx="582" cy="139"/>
                <a:chOff x="614" y="2568"/>
                <a:chExt cx="725" cy="139"/>
              </a:xfrm>
            </p:grpSpPr>
            <p:sp>
              <p:nvSpPr>
                <p:cNvPr id="361" name="AutoShape 340"/>
                <p:cNvSpPr>
                  <a:spLocks noChangeArrowheads="1"/>
                </p:cNvSpPr>
                <p:nvPr/>
              </p:nvSpPr>
              <p:spPr bwMode="auto">
                <a:xfrm>
                  <a:off x="629" y="2568"/>
                  <a:ext cx="702"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62" name="AutoShape 341"/>
                <p:cNvSpPr>
                  <a:spLocks noChangeArrowheads="1"/>
                </p:cNvSpPr>
                <p:nvPr/>
              </p:nvSpPr>
              <p:spPr bwMode="auto">
                <a:xfrm>
                  <a:off x="634" y="2584"/>
                  <a:ext cx="672"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sp>
            <p:nvSpPr>
              <p:cNvPr id="350" name="Rectangle 342"/>
              <p:cNvSpPr>
                <a:spLocks noChangeArrowheads="1"/>
              </p:cNvSpPr>
              <p:nvPr/>
            </p:nvSpPr>
            <p:spPr bwMode="auto">
              <a:xfrm>
                <a:off x="5248" y="429"/>
                <a:ext cx="71"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51" name="Freeform 343"/>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52" name="Freeform 344"/>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53" name="Oval 345"/>
              <p:cNvSpPr>
                <a:spLocks noChangeArrowheads="1"/>
              </p:cNvSpPr>
              <p:nvPr/>
            </p:nvSpPr>
            <p:spPr bwMode="auto">
              <a:xfrm>
                <a:off x="5518" y="2612"/>
                <a:ext cx="47" cy="96"/>
              </a:xfrm>
              <a:prstGeom prst="ellipse">
                <a:avLst/>
              </a:pr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54" name="Freeform 346"/>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55" name="AutoShape 347"/>
              <p:cNvSpPr>
                <a:spLocks noChangeArrowheads="1"/>
              </p:cNvSpPr>
              <p:nvPr/>
            </p:nvSpPr>
            <p:spPr bwMode="auto">
              <a:xfrm>
                <a:off x="4140" y="2676"/>
                <a:ext cx="1198" cy="149"/>
              </a:xfrm>
              <a:prstGeom prst="roundRect">
                <a:avLst>
                  <a:gd name="adj" fmla="val 50000"/>
                </a:avLst>
              </a:prstGeom>
              <a:solidFill>
                <a:srgbClr val="DDDDDD"/>
              </a:solidFill>
              <a:ln w="9525">
                <a:solidFill>
                  <a:srgbClr val="000000"/>
                </a:solidFill>
                <a:rou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56" name="AutoShape 348"/>
              <p:cNvSpPr>
                <a:spLocks noChangeArrowheads="1"/>
              </p:cNvSpPr>
              <p:nvPr/>
            </p:nvSpPr>
            <p:spPr bwMode="auto">
              <a:xfrm>
                <a:off x="4206" y="2713"/>
                <a:ext cx="1070" cy="80"/>
              </a:xfrm>
              <a:prstGeom prst="roundRect">
                <a:avLst>
                  <a:gd name="adj" fmla="val 50000"/>
                </a:avLst>
              </a:prstGeom>
              <a:gradFill rotWithShape="1">
                <a:gsLst>
                  <a:gs pos="0">
                    <a:srgbClr val="000000"/>
                  </a:gs>
                  <a:gs pos="100000">
                    <a:srgbClr val="808080"/>
                  </a:gs>
                </a:gsLst>
                <a:lin ang="0" scaled="1"/>
              </a:gradFill>
              <a:ln w="9525">
                <a:solidFill>
                  <a:srgbClr val="000000"/>
                </a:solidFill>
                <a:rou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57" name="Oval 349"/>
              <p:cNvSpPr>
                <a:spLocks noChangeArrowheads="1"/>
              </p:cNvSpPr>
              <p:nvPr/>
            </p:nvSpPr>
            <p:spPr bwMode="auto">
              <a:xfrm>
                <a:off x="4306" y="2384"/>
                <a:ext cx="161"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58" name="Oval 350"/>
              <p:cNvSpPr>
                <a:spLocks noChangeArrowheads="1"/>
              </p:cNvSpPr>
              <p:nvPr/>
            </p:nvSpPr>
            <p:spPr bwMode="auto">
              <a:xfrm>
                <a:off x="4486" y="2384"/>
                <a:ext cx="161"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500" b="0" i="0" u="none" strike="noStrike" kern="0" cap="none" spc="0" normalizeH="0" baseline="0" noProof="0">
                  <a:ln>
                    <a:noFill/>
                  </a:ln>
                  <a:solidFill>
                    <a:srgbClr val="FF0000"/>
                  </a:solidFill>
                  <a:effectLst/>
                  <a:uLnTx/>
                  <a:uFillTx/>
                  <a:latin typeface="Calibri" panose="020F0502020204030204"/>
                  <a:ea typeface="MS PGothic" panose="020B0600070205080204" pitchFamily="34" charset="-128"/>
                  <a:cs typeface="Arial" panose="020B0604020202020204" pitchFamily="34" charset="0"/>
                </a:endParaRPr>
              </a:p>
            </p:txBody>
          </p:sp>
          <p:sp>
            <p:nvSpPr>
              <p:cNvPr id="359" name="Oval 351"/>
              <p:cNvSpPr>
                <a:spLocks noChangeArrowheads="1"/>
              </p:cNvSpPr>
              <p:nvPr/>
            </p:nvSpPr>
            <p:spPr bwMode="auto">
              <a:xfrm>
                <a:off x="4661" y="2379"/>
                <a:ext cx="161"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60" name="Rectangle 352"/>
              <p:cNvSpPr>
                <a:spLocks noChangeArrowheads="1"/>
              </p:cNvSpPr>
              <p:nvPr/>
            </p:nvSpPr>
            <p:spPr bwMode="auto">
              <a:xfrm>
                <a:off x="5063" y="1837"/>
                <a:ext cx="85" cy="760"/>
              </a:xfrm>
              <a:prstGeom prst="rect">
                <a:avLst/>
              </a:prstGeom>
              <a:solidFill>
                <a:srgbClr val="292929"/>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sp>
          <p:nvSpPr>
            <p:cNvPr id="241" name="Line 9"/>
            <p:cNvSpPr>
              <a:spLocks noChangeShapeType="1"/>
            </p:cNvSpPr>
            <p:nvPr/>
          </p:nvSpPr>
          <p:spPr bwMode="auto">
            <a:xfrm>
              <a:off x="3734" y="1642"/>
              <a:ext cx="708" cy="498"/>
            </a:xfrm>
            <a:prstGeom prst="line">
              <a:avLst/>
            </a:prstGeom>
            <a:noFill/>
            <a:ln w="28575">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nvGrpSpPr>
            <p:cNvPr id="242" name="Group 19"/>
            <p:cNvGrpSpPr/>
            <p:nvPr/>
          </p:nvGrpSpPr>
          <p:grpSpPr bwMode="auto">
            <a:xfrm>
              <a:off x="4451" y="1881"/>
              <a:ext cx="525" cy="661"/>
              <a:chOff x="4281" y="2627"/>
              <a:chExt cx="525" cy="661"/>
            </a:xfrm>
          </p:grpSpPr>
          <p:sp>
            <p:nvSpPr>
              <p:cNvPr id="322" name="Rectangle 20"/>
              <p:cNvSpPr>
                <a:spLocks noChangeArrowheads="1"/>
              </p:cNvSpPr>
              <p:nvPr/>
            </p:nvSpPr>
            <p:spPr bwMode="auto">
              <a:xfrm>
                <a:off x="4296" y="2652"/>
                <a:ext cx="510" cy="636"/>
              </a:xfrm>
              <a:prstGeom prst="rect">
                <a:avLst/>
              </a:prstGeom>
              <a:solidFill>
                <a:srgbClr val="CCCCFF"/>
              </a:solidFill>
              <a:ln w="19050">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23" name="Text Box 21"/>
              <p:cNvSpPr txBox="1">
                <a:spLocks noChangeArrowheads="1"/>
              </p:cNvSpPr>
              <p:nvPr/>
            </p:nvSpPr>
            <p:spPr bwMode="auto">
              <a:xfrm>
                <a:off x="4281" y="2627"/>
                <a:ext cx="518"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rPr>
                  <a:t>mail</a:t>
                </a:r>
                <a:endParaRPr kumimoji="0" lang="en-US" altLang="en-US" sz="135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rPr>
                  <a:t>server</a:t>
                </a: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24" name="Rectangle 22"/>
              <p:cNvSpPr>
                <a:spLocks noChangeArrowheads="1"/>
              </p:cNvSpPr>
              <p:nvPr/>
            </p:nvSpPr>
            <p:spPr bwMode="auto">
              <a:xfrm>
                <a:off x="4320" y="3006"/>
                <a:ext cx="450" cy="120"/>
              </a:xfrm>
              <a:prstGeom prst="rect">
                <a:avLst/>
              </a:prstGeom>
              <a:solidFill>
                <a:srgbClr val="00FF00"/>
              </a:solidFill>
              <a:ln w="19050">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25" name="Line 23"/>
              <p:cNvSpPr>
                <a:spLocks noChangeShapeType="1"/>
              </p:cNvSpPr>
              <p:nvPr/>
            </p:nvSpPr>
            <p:spPr bwMode="auto">
              <a:xfrm>
                <a:off x="4369" y="3034"/>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26" name="Line 24"/>
              <p:cNvSpPr>
                <a:spLocks noChangeShapeType="1"/>
              </p:cNvSpPr>
              <p:nvPr/>
            </p:nvSpPr>
            <p:spPr bwMode="auto">
              <a:xfrm>
                <a:off x="4478" y="3033"/>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27" name="Line 25"/>
              <p:cNvSpPr>
                <a:spLocks noChangeShapeType="1"/>
              </p:cNvSpPr>
              <p:nvPr/>
            </p:nvSpPr>
            <p:spPr bwMode="auto">
              <a:xfrm>
                <a:off x="4533" y="3035"/>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28" name="Line 26"/>
              <p:cNvSpPr>
                <a:spLocks noChangeShapeType="1"/>
              </p:cNvSpPr>
              <p:nvPr/>
            </p:nvSpPr>
            <p:spPr bwMode="auto">
              <a:xfrm>
                <a:off x="4590" y="3033"/>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29" name="Line 27"/>
              <p:cNvSpPr>
                <a:spLocks noChangeShapeType="1"/>
              </p:cNvSpPr>
              <p:nvPr/>
            </p:nvSpPr>
            <p:spPr bwMode="auto">
              <a:xfrm>
                <a:off x="4651" y="3033"/>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30" name="Line 28"/>
              <p:cNvSpPr>
                <a:spLocks noChangeShapeType="1"/>
              </p:cNvSpPr>
              <p:nvPr/>
            </p:nvSpPr>
            <p:spPr bwMode="auto">
              <a:xfrm>
                <a:off x="4707" y="3033"/>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31" name="Line 29"/>
              <p:cNvSpPr>
                <a:spLocks noChangeShapeType="1"/>
              </p:cNvSpPr>
              <p:nvPr/>
            </p:nvSpPr>
            <p:spPr bwMode="auto">
              <a:xfrm>
                <a:off x="4422" y="3034"/>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32" name="Rectangle 30"/>
              <p:cNvSpPr>
                <a:spLocks noChangeArrowheads="1"/>
              </p:cNvSpPr>
              <p:nvPr/>
            </p:nvSpPr>
            <p:spPr bwMode="auto">
              <a:xfrm>
                <a:off x="4328" y="3173"/>
                <a:ext cx="64" cy="93"/>
              </a:xfrm>
              <a:prstGeom prst="rect">
                <a:avLst/>
              </a:prstGeom>
              <a:solidFill>
                <a:srgbClr val="FFFF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33" name="Rectangle 31"/>
              <p:cNvSpPr>
                <a:spLocks noChangeArrowheads="1"/>
              </p:cNvSpPr>
              <p:nvPr/>
            </p:nvSpPr>
            <p:spPr bwMode="auto">
              <a:xfrm>
                <a:off x="4414" y="3173"/>
                <a:ext cx="64" cy="93"/>
              </a:xfrm>
              <a:prstGeom prst="rect">
                <a:avLst/>
              </a:prstGeom>
              <a:solidFill>
                <a:srgbClr val="FFFF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34" name="Rectangle 32"/>
              <p:cNvSpPr>
                <a:spLocks noChangeArrowheads="1"/>
              </p:cNvSpPr>
              <p:nvPr/>
            </p:nvSpPr>
            <p:spPr bwMode="auto">
              <a:xfrm>
                <a:off x="4500" y="3172"/>
                <a:ext cx="64" cy="93"/>
              </a:xfrm>
              <a:prstGeom prst="rect">
                <a:avLst/>
              </a:prstGeom>
              <a:solidFill>
                <a:srgbClr val="FFFF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35" name="Rectangle 33"/>
              <p:cNvSpPr>
                <a:spLocks noChangeArrowheads="1"/>
              </p:cNvSpPr>
              <p:nvPr/>
            </p:nvSpPr>
            <p:spPr bwMode="auto">
              <a:xfrm>
                <a:off x="4597" y="3170"/>
                <a:ext cx="64" cy="93"/>
              </a:xfrm>
              <a:prstGeom prst="rect">
                <a:avLst/>
              </a:prstGeom>
              <a:solidFill>
                <a:srgbClr val="FFFF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36" name="Rectangle 34"/>
              <p:cNvSpPr>
                <a:spLocks noChangeArrowheads="1"/>
              </p:cNvSpPr>
              <p:nvPr/>
            </p:nvSpPr>
            <p:spPr bwMode="auto">
              <a:xfrm>
                <a:off x="4693" y="3170"/>
                <a:ext cx="64" cy="93"/>
              </a:xfrm>
              <a:prstGeom prst="rect">
                <a:avLst/>
              </a:prstGeom>
              <a:solidFill>
                <a:srgbClr val="FFFF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grpSp>
          <p:nvGrpSpPr>
            <p:cNvPr id="243" name="Group 60"/>
            <p:cNvGrpSpPr/>
            <p:nvPr/>
          </p:nvGrpSpPr>
          <p:grpSpPr bwMode="auto">
            <a:xfrm>
              <a:off x="3191" y="2763"/>
              <a:ext cx="525" cy="661"/>
              <a:chOff x="4281" y="2627"/>
              <a:chExt cx="525" cy="661"/>
            </a:xfrm>
          </p:grpSpPr>
          <p:sp>
            <p:nvSpPr>
              <p:cNvPr id="307" name="Rectangle 61"/>
              <p:cNvSpPr>
                <a:spLocks noChangeArrowheads="1"/>
              </p:cNvSpPr>
              <p:nvPr/>
            </p:nvSpPr>
            <p:spPr bwMode="auto">
              <a:xfrm>
                <a:off x="4296" y="2652"/>
                <a:ext cx="510" cy="636"/>
              </a:xfrm>
              <a:prstGeom prst="rect">
                <a:avLst/>
              </a:prstGeom>
              <a:solidFill>
                <a:srgbClr val="CCCCFF"/>
              </a:solidFill>
              <a:ln w="19050">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08" name="Text Box 62"/>
              <p:cNvSpPr txBox="1">
                <a:spLocks noChangeArrowheads="1"/>
              </p:cNvSpPr>
              <p:nvPr/>
            </p:nvSpPr>
            <p:spPr bwMode="auto">
              <a:xfrm>
                <a:off x="4281" y="2627"/>
                <a:ext cx="518"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rPr>
                  <a:t>mail</a:t>
                </a:r>
                <a:endParaRPr kumimoji="0" lang="en-US" altLang="en-US" sz="135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rPr>
                  <a:t>server</a:t>
                </a: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09" name="Rectangle 63"/>
              <p:cNvSpPr>
                <a:spLocks noChangeArrowheads="1"/>
              </p:cNvSpPr>
              <p:nvPr/>
            </p:nvSpPr>
            <p:spPr bwMode="auto">
              <a:xfrm>
                <a:off x="4320" y="3006"/>
                <a:ext cx="450" cy="120"/>
              </a:xfrm>
              <a:prstGeom prst="rect">
                <a:avLst/>
              </a:prstGeom>
              <a:solidFill>
                <a:srgbClr val="00FF00"/>
              </a:solidFill>
              <a:ln w="19050">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10" name="Line 64"/>
              <p:cNvSpPr>
                <a:spLocks noChangeShapeType="1"/>
              </p:cNvSpPr>
              <p:nvPr/>
            </p:nvSpPr>
            <p:spPr bwMode="auto">
              <a:xfrm>
                <a:off x="4369" y="3034"/>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11" name="Line 65"/>
              <p:cNvSpPr>
                <a:spLocks noChangeShapeType="1"/>
              </p:cNvSpPr>
              <p:nvPr/>
            </p:nvSpPr>
            <p:spPr bwMode="auto">
              <a:xfrm>
                <a:off x="4478" y="3033"/>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12" name="Line 66"/>
              <p:cNvSpPr>
                <a:spLocks noChangeShapeType="1"/>
              </p:cNvSpPr>
              <p:nvPr/>
            </p:nvSpPr>
            <p:spPr bwMode="auto">
              <a:xfrm>
                <a:off x="4533" y="3035"/>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13" name="Line 67"/>
              <p:cNvSpPr>
                <a:spLocks noChangeShapeType="1"/>
              </p:cNvSpPr>
              <p:nvPr/>
            </p:nvSpPr>
            <p:spPr bwMode="auto">
              <a:xfrm>
                <a:off x="4590" y="3033"/>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14" name="Line 68"/>
              <p:cNvSpPr>
                <a:spLocks noChangeShapeType="1"/>
              </p:cNvSpPr>
              <p:nvPr/>
            </p:nvSpPr>
            <p:spPr bwMode="auto">
              <a:xfrm>
                <a:off x="4651" y="3033"/>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15" name="Line 69"/>
              <p:cNvSpPr>
                <a:spLocks noChangeShapeType="1"/>
              </p:cNvSpPr>
              <p:nvPr/>
            </p:nvSpPr>
            <p:spPr bwMode="auto">
              <a:xfrm>
                <a:off x="4707" y="3033"/>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16" name="Line 70"/>
              <p:cNvSpPr>
                <a:spLocks noChangeShapeType="1"/>
              </p:cNvSpPr>
              <p:nvPr/>
            </p:nvSpPr>
            <p:spPr bwMode="auto">
              <a:xfrm>
                <a:off x="4422" y="3034"/>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17" name="Rectangle 71"/>
              <p:cNvSpPr>
                <a:spLocks noChangeArrowheads="1"/>
              </p:cNvSpPr>
              <p:nvPr/>
            </p:nvSpPr>
            <p:spPr bwMode="auto">
              <a:xfrm>
                <a:off x="4328" y="3173"/>
                <a:ext cx="64" cy="93"/>
              </a:xfrm>
              <a:prstGeom prst="rect">
                <a:avLst/>
              </a:prstGeom>
              <a:solidFill>
                <a:srgbClr val="FFFF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18" name="Rectangle 72"/>
              <p:cNvSpPr>
                <a:spLocks noChangeArrowheads="1"/>
              </p:cNvSpPr>
              <p:nvPr/>
            </p:nvSpPr>
            <p:spPr bwMode="auto">
              <a:xfrm>
                <a:off x="4414" y="3173"/>
                <a:ext cx="64" cy="93"/>
              </a:xfrm>
              <a:prstGeom prst="rect">
                <a:avLst/>
              </a:prstGeom>
              <a:solidFill>
                <a:srgbClr val="FFFF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19" name="Rectangle 73"/>
              <p:cNvSpPr>
                <a:spLocks noChangeArrowheads="1"/>
              </p:cNvSpPr>
              <p:nvPr/>
            </p:nvSpPr>
            <p:spPr bwMode="auto">
              <a:xfrm>
                <a:off x="4500" y="3172"/>
                <a:ext cx="64" cy="93"/>
              </a:xfrm>
              <a:prstGeom prst="rect">
                <a:avLst/>
              </a:prstGeom>
              <a:solidFill>
                <a:srgbClr val="FFFF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20" name="Rectangle 74"/>
              <p:cNvSpPr>
                <a:spLocks noChangeArrowheads="1"/>
              </p:cNvSpPr>
              <p:nvPr/>
            </p:nvSpPr>
            <p:spPr bwMode="auto">
              <a:xfrm>
                <a:off x="4597" y="3170"/>
                <a:ext cx="64" cy="93"/>
              </a:xfrm>
              <a:prstGeom prst="rect">
                <a:avLst/>
              </a:prstGeom>
              <a:solidFill>
                <a:srgbClr val="FFFF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21" name="Rectangle 75"/>
              <p:cNvSpPr>
                <a:spLocks noChangeArrowheads="1"/>
              </p:cNvSpPr>
              <p:nvPr/>
            </p:nvSpPr>
            <p:spPr bwMode="auto">
              <a:xfrm>
                <a:off x="4693" y="3170"/>
                <a:ext cx="64" cy="93"/>
              </a:xfrm>
              <a:prstGeom prst="rect">
                <a:avLst/>
              </a:prstGeom>
              <a:solidFill>
                <a:srgbClr val="FFFF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grpSp>
          <p:nvGrpSpPr>
            <p:cNvPr id="244" name="Group 96"/>
            <p:cNvGrpSpPr/>
            <p:nvPr/>
          </p:nvGrpSpPr>
          <p:grpSpPr bwMode="auto">
            <a:xfrm>
              <a:off x="3191" y="1347"/>
              <a:ext cx="525" cy="661"/>
              <a:chOff x="4281" y="2627"/>
              <a:chExt cx="525" cy="661"/>
            </a:xfrm>
          </p:grpSpPr>
          <p:sp>
            <p:nvSpPr>
              <p:cNvPr id="292" name="Rectangle 97"/>
              <p:cNvSpPr>
                <a:spLocks noChangeArrowheads="1"/>
              </p:cNvSpPr>
              <p:nvPr/>
            </p:nvSpPr>
            <p:spPr bwMode="auto">
              <a:xfrm>
                <a:off x="4296" y="2652"/>
                <a:ext cx="510" cy="636"/>
              </a:xfrm>
              <a:prstGeom prst="rect">
                <a:avLst/>
              </a:prstGeom>
              <a:solidFill>
                <a:srgbClr val="CCCCFF"/>
              </a:solidFill>
              <a:ln w="19050">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293" name="Text Box 98"/>
              <p:cNvSpPr txBox="1">
                <a:spLocks noChangeArrowheads="1"/>
              </p:cNvSpPr>
              <p:nvPr/>
            </p:nvSpPr>
            <p:spPr bwMode="auto">
              <a:xfrm>
                <a:off x="4281" y="2627"/>
                <a:ext cx="518"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mail</a:t>
                </a:r>
                <a:endParaRPr kumimoji="0" lang="en-US" altLang="en-US" sz="135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server</a:t>
                </a:r>
                <a:endParaRPr kumimoji="0" lang="en-US" altLang="en-US" sz="21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p:txBody>
          </p:sp>
          <p:sp>
            <p:nvSpPr>
              <p:cNvPr id="294" name="Rectangle 99"/>
              <p:cNvSpPr>
                <a:spLocks noChangeArrowheads="1"/>
              </p:cNvSpPr>
              <p:nvPr/>
            </p:nvSpPr>
            <p:spPr bwMode="auto">
              <a:xfrm>
                <a:off x="4320" y="3006"/>
                <a:ext cx="450" cy="120"/>
              </a:xfrm>
              <a:prstGeom prst="rect">
                <a:avLst/>
              </a:prstGeom>
              <a:solidFill>
                <a:srgbClr val="00FF00"/>
              </a:solidFill>
              <a:ln w="19050">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295" name="Line 100"/>
              <p:cNvSpPr>
                <a:spLocks noChangeShapeType="1"/>
              </p:cNvSpPr>
              <p:nvPr/>
            </p:nvSpPr>
            <p:spPr bwMode="auto">
              <a:xfrm>
                <a:off x="4369" y="3034"/>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296" name="Line 101"/>
              <p:cNvSpPr>
                <a:spLocks noChangeShapeType="1"/>
              </p:cNvSpPr>
              <p:nvPr/>
            </p:nvSpPr>
            <p:spPr bwMode="auto">
              <a:xfrm>
                <a:off x="4478" y="3033"/>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297" name="Line 102"/>
              <p:cNvSpPr>
                <a:spLocks noChangeShapeType="1"/>
              </p:cNvSpPr>
              <p:nvPr/>
            </p:nvSpPr>
            <p:spPr bwMode="auto">
              <a:xfrm>
                <a:off x="4533" y="3035"/>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298" name="Line 103"/>
              <p:cNvSpPr>
                <a:spLocks noChangeShapeType="1"/>
              </p:cNvSpPr>
              <p:nvPr/>
            </p:nvSpPr>
            <p:spPr bwMode="auto">
              <a:xfrm>
                <a:off x="4590" y="3033"/>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299" name="Line 104"/>
              <p:cNvSpPr>
                <a:spLocks noChangeShapeType="1"/>
              </p:cNvSpPr>
              <p:nvPr/>
            </p:nvSpPr>
            <p:spPr bwMode="auto">
              <a:xfrm>
                <a:off x="4651" y="3033"/>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00" name="Line 105"/>
              <p:cNvSpPr>
                <a:spLocks noChangeShapeType="1"/>
              </p:cNvSpPr>
              <p:nvPr/>
            </p:nvSpPr>
            <p:spPr bwMode="auto">
              <a:xfrm>
                <a:off x="4707" y="3033"/>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01" name="Line 106"/>
              <p:cNvSpPr>
                <a:spLocks noChangeShapeType="1"/>
              </p:cNvSpPr>
              <p:nvPr/>
            </p:nvSpPr>
            <p:spPr bwMode="auto">
              <a:xfrm>
                <a:off x="4422" y="3034"/>
                <a:ext cx="0" cy="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02" name="Rectangle 107"/>
              <p:cNvSpPr>
                <a:spLocks noChangeArrowheads="1"/>
              </p:cNvSpPr>
              <p:nvPr/>
            </p:nvSpPr>
            <p:spPr bwMode="auto">
              <a:xfrm>
                <a:off x="4328" y="3173"/>
                <a:ext cx="64" cy="93"/>
              </a:xfrm>
              <a:prstGeom prst="rect">
                <a:avLst/>
              </a:prstGeom>
              <a:solidFill>
                <a:srgbClr val="FFFF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03" name="Rectangle 108"/>
              <p:cNvSpPr>
                <a:spLocks noChangeArrowheads="1"/>
              </p:cNvSpPr>
              <p:nvPr/>
            </p:nvSpPr>
            <p:spPr bwMode="auto">
              <a:xfrm>
                <a:off x="4414" y="3173"/>
                <a:ext cx="64" cy="93"/>
              </a:xfrm>
              <a:prstGeom prst="rect">
                <a:avLst/>
              </a:prstGeom>
              <a:solidFill>
                <a:srgbClr val="FFFF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04" name="Rectangle 109"/>
              <p:cNvSpPr>
                <a:spLocks noChangeArrowheads="1"/>
              </p:cNvSpPr>
              <p:nvPr/>
            </p:nvSpPr>
            <p:spPr bwMode="auto">
              <a:xfrm>
                <a:off x="4500" y="3172"/>
                <a:ext cx="64" cy="93"/>
              </a:xfrm>
              <a:prstGeom prst="rect">
                <a:avLst/>
              </a:prstGeom>
              <a:solidFill>
                <a:srgbClr val="FFFF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05" name="Rectangle 110"/>
              <p:cNvSpPr>
                <a:spLocks noChangeArrowheads="1"/>
              </p:cNvSpPr>
              <p:nvPr/>
            </p:nvSpPr>
            <p:spPr bwMode="auto">
              <a:xfrm>
                <a:off x="4597" y="3170"/>
                <a:ext cx="64" cy="93"/>
              </a:xfrm>
              <a:prstGeom prst="rect">
                <a:avLst/>
              </a:prstGeom>
              <a:solidFill>
                <a:srgbClr val="FFFF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306" name="Rectangle 111"/>
              <p:cNvSpPr>
                <a:spLocks noChangeArrowheads="1"/>
              </p:cNvSpPr>
              <p:nvPr/>
            </p:nvSpPr>
            <p:spPr bwMode="auto">
              <a:xfrm>
                <a:off x="4693" y="3170"/>
                <a:ext cx="64" cy="93"/>
              </a:xfrm>
              <a:prstGeom prst="rect">
                <a:avLst/>
              </a:prstGeom>
              <a:solidFill>
                <a:srgbClr val="FFFF00"/>
              </a:solidFill>
              <a:ln w="9525">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sp>
          <p:nvSpPr>
            <p:cNvPr id="245" name="Line 117"/>
            <p:cNvSpPr>
              <a:spLocks noChangeShapeType="1"/>
            </p:cNvSpPr>
            <p:nvPr/>
          </p:nvSpPr>
          <p:spPr bwMode="auto">
            <a:xfrm flipV="1">
              <a:off x="3734" y="2350"/>
              <a:ext cx="708" cy="684"/>
            </a:xfrm>
            <a:prstGeom prst="line">
              <a:avLst/>
            </a:prstGeom>
            <a:noFill/>
            <a:ln w="28575">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246" name="Line 118"/>
            <p:cNvSpPr>
              <a:spLocks noChangeShapeType="1"/>
            </p:cNvSpPr>
            <p:nvPr/>
          </p:nvSpPr>
          <p:spPr bwMode="auto">
            <a:xfrm flipH="1" flipV="1">
              <a:off x="3266" y="2020"/>
              <a:ext cx="0" cy="786"/>
            </a:xfrm>
            <a:prstGeom prst="line">
              <a:avLst/>
            </a:prstGeom>
            <a:noFill/>
            <a:ln w="28575">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nvGrpSpPr>
            <p:cNvPr id="247" name="Group 119"/>
            <p:cNvGrpSpPr/>
            <p:nvPr/>
          </p:nvGrpSpPr>
          <p:grpSpPr bwMode="auto">
            <a:xfrm>
              <a:off x="3783" y="2535"/>
              <a:ext cx="673" cy="348"/>
              <a:chOff x="3733" y="2537"/>
              <a:chExt cx="673" cy="348"/>
            </a:xfrm>
          </p:grpSpPr>
          <p:sp>
            <p:nvSpPr>
              <p:cNvPr id="290" name="Rectangle 120"/>
              <p:cNvSpPr>
                <a:spLocks noChangeArrowheads="1"/>
              </p:cNvSpPr>
              <p:nvPr/>
            </p:nvSpPr>
            <p:spPr bwMode="auto">
              <a:xfrm>
                <a:off x="3798" y="2580"/>
                <a:ext cx="540"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291" name="Text Box 121"/>
              <p:cNvSpPr txBox="1">
                <a:spLocks noChangeArrowheads="1"/>
              </p:cNvSpPr>
              <p:nvPr/>
            </p:nvSpPr>
            <p:spPr bwMode="auto">
              <a:xfrm>
                <a:off x="3733" y="2537"/>
                <a:ext cx="673"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2100" b="0" i="0" u="none" strike="noStrike" kern="0" cap="none" spc="0" normalizeH="0" baseline="0" noProof="0">
                    <a:ln>
                      <a:noFill/>
                    </a:ln>
                    <a:solidFill>
                      <a:srgbClr val="CC0000"/>
                    </a:solidFill>
                    <a:effectLst/>
                    <a:uLnTx/>
                    <a:uFillTx/>
                    <a:latin typeface="Calibri" panose="020F0502020204030204"/>
                    <a:ea typeface="MS PGothic" panose="020B0600070205080204" pitchFamily="34" charset="-128"/>
                    <a:cs typeface="+mn-cs"/>
                  </a:rPr>
                  <a:t>SMTP</a:t>
                </a:r>
                <a:endParaRPr kumimoji="0" lang="en-US" altLang="en-US" sz="2100" b="0" i="0" u="none" strike="noStrike" kern="0" cap="none" spc="0" normalizeH="0" baseline="0" noProof="0">
                  <a:ln>
                    <a:noFill/>
                  </a:ln>
                  <a:solidFill>
                    <a:srgbClr val="CC0000"/>
                  </a:solidFill>
                  <a:effectLst/>
                  <a:uLnTx/>
                  <a:uFillTx/>
                  <a:latin typeface="Calibri" panose="020F0502020204030204"/>
                  <a:ea typeface="MS PGothic" panose="020B0600070205080204" pitchFamily="34" charset="-128"/>
                  <a:cs typeface="+mn-cs"/>
                </a:endParaRPr>
              </a:p>
            </p:txBody>
          </p:sp>
        </p:grpSp>
        <p:grpSp>
          <p:nvGrpSpPr>
            <p:cNvPr id="248" name="Group 122"/>
            <p:cNvGrpSpPr/>
            <p:nvPr/>
          </p:nvGrpSpPr>
          <p:grpSpPr bwMode="auto">
            <a:xfrm>
              <a:off x="3759" y="1743"/>
              <a:ext cx="673" cy="348"/>
              <a:chOff x="3733" y="2537"/>
              <a:chExt cx="673" cy="348"/>
            </a:xfrm>
          </p:grpSpPr>
          <p:sp>
            <p:nvSpPr>
              <p:cNvPr id="288" name="Rectangle 123"/>
              <p:cNvSpPr>
                <a:spLocks noChangeArrowheads="1"/>
              </p:cNvSpPr>
              <p:nvPr/>
            </p:nvSpPr>
            <p:spPr bwMode="auto">
              <a:xfrm>
                <a:off x="3798" y="2580"/>
                <a:ext cx="540"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289" name="Text Box 124"/>
              <p:cNvSpPr txBox="1">
                <a:spLocks noChangeArrowheads="1"/>
              </p:cNvSpPr>
              <p:nvPr/>
            </p:nvSpPr>
            <p:spPr bwMode="auto">
              <a:xfrm>
                <a:off x="3733" y="2537"/>
                <a:ext cx="673"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2100" b="0" i="0" u="none" strike="noStrike" kern="0" cap="none" spc="0" normalizeH="0" baseline="0" noProof="0">
                    <a:ln>
                      <a:noFill/>
                    </a:ln>
                    <a:solidFill>
                      <a:srgbClr val="CC0000"/>
                    </a:solidFill>
                    <a:effectLst/>
                    <a:uLnTx/>
                    <a:uFillTx/>
                    <a:latin typeface="Calibri" panose="020F0502020204030204"/>
                    <a:ea typeface="MS PGothic" panose="020B0600070205080204" pitchFamily="34" charset="-128"/>
                    <a:cs typeface="+mn-cs"/>
                  </a:rPr>
                  <a:t>SMTP</a:t>
                </a:r>
                <a:endParaRPr kumimoji="0" lang="en-US" altLang="en-US" sz="2100" b="0" i="0" u="none" strike="noStrike" kern="0" cap="none" spc="0" normalizeH="0" baseline="0" noProof="0">
                  <a:ln>
                    <a:noFill/>
                  </a:ln>
                  <a:solidFill>
                    <a:srgbClr val="CC0000"/>
                  </a:solidFill>
                  <a:effectLst/>
                  <a:uLnTx/>
                  <a:uFillTx/>
                  <a:latin typeface="Calibri" panose="020F0502020204030204"/>
                  <a:ea typeface="MS PGothic" panose="020B0600070205080204" pitchFamily="34" charset="-128"/>
                  <a:cs typeface="+mn-cs"/>
                </a:endParaRPr>
              </a:p>
            </p:txBody>
          </p:sp>
        </p:grpSp>
        <p:grpSp>
          <p:nvGrpSpPr>
            <p:cNvPr id="249" name="Group 125"/>
            <p:cNvGrpSpPr/>
            <p:nvPr/>
          </p:nvGrpSpPr>
          <p:grpSpPr bwMode="auto">
            <a:xfrm>
              <a:off x="2946" y="2151"/>
              <a:ext cx="673" cy="348"/>
              <a:chOff x="3754" y="2495"/>
              <a:chExt cx="673" cy="348"/>
            </a:xfrm>
          </p:grpSpPr>
          <p:sp>
            <p:nvSpPr>
              <p:cNvPr id="286" name="Rectangle 126"/>
              <p:cNvSpPr>
                <a:spLocks noChangeArrowheads="1"/>
              </p:cNvSpPr>
              <p:nvPr/>
            </p:nvSpPr>
            <p:spPr bwMode="auto">
              <a:xfrm>
                <a:off x="3798" y="2580"/>
                <a:ext cx="540"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287" name="Text Box 127"/>
              <p:cNvSpPr txBox="1">
                <a:spLocks noChangeArrowheads="1"/>
              </p:cNvSpPr>
              <p:nvPr/>
            </p:nvSpPr>
            <p:spPr bwMode="auto">
              <a:xfrm>
                <a:off x="3754" y="2495"/>
                <a:ext cx="673"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2100" b="0" i="0" u="none" strike="noStrike" kern="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SMTP</a:t>
                </a:r>
                <a:endParaRPr kumimoji="0" lang="en-US" altLang="en-US" sz="2100" b="0" i="0" u="none" strike="noStrike" kern="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endParaRPr>
              </a:p>
            </p:txBody>
          </p:sp>
        </p:grpSp>
        <p:grpSp>
          <p:nvGrpSpPr>
            <p:cNvPr id="250" name="Group 423"/>
            <p:cNvGrpSpPr/>
            <p:nvPr/>
          </p:nvGrpSpPr>
          <p:grpSpPr bwMode="auto">
            <a:xfrm>
              <a:off x="3563" y="886"/>
              <a:ext cx="599" cy="664"/>
              <a:chOff x="3550" y="550"/>
              <a:chExt cx="599" cy="664"/>
            </a:xfrm>
          </p:grpSpPr>
          <p:grpSp>
            <p:nvGrpSpPr>
              <p:cNvPr id="281" name="Group 353"/>
              <p:cNvGrpSpPr/>
              <p:nvPr/>
            </p:nvGrpSpPr>
            <p:grpSpPr bwMode="auto">
              <a:xfrm>
                <a:off x="3588" y="692"/>
                <a:ext cx="561" cy="522"/>
                <a:chOff x="-44" y="1473"/>
                <a:chExt cx="981" cy="1105"/>
              </a:xfrm>
            </p:grpSpPr>
            <p:pic>
              <p:nvPicPr>
                <p:cNvPr id="284" name="Picture 354"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5" name="Freeform 355"/>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sp>
            <p:nvSpPr>
              <p:cNvPr id="282" name="Rectangle 115"/>
              <p:cNvSpPr>
                <a:spLocks noChangeArrowheads="1"/>
              </p:cNvSpPr>
              <p:nvPr/>
            </p:nvSpPr>
            <p:spPr bwMode="auto">
              <a:xfrm>
                <a:off x="3611" y="576"/>
                <a:ext cx="381" cy="330"/>
              </a:xfrm>
              <a:prstGeom prst="rect">
                <a:avLst/>
              </a:prstGeom>
              <a:solidFill>
                <a:srgbClr val="CCCCFF"/>
              </a:solidFill>
              <a:ln w="19050">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283" name="Text Box 116"/>
              <p:cNvSpPr txBox="1">
                <a:spLocks noChangeArrowheads="1"/>
              </p:cNvSpPr>
              <p:nvPr/>
            </p:nvSpPr>
            <p:spPr bwMode="auto">
              <a:xfrm>
                <a:off x="3550" y="550"/>
                <a:ext cx="485"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rPr>
                  <a:t>user</a:t>
                </a:r>
                <a:endParaRPr kumimoji="0" lang="en-US" altLang="en-US" sz="135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rPr>
                  <a:t>agent</a:t>
                </a: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grpSp>
          <p:nvGrpSpPr>
            <p:cNvPr id="251" name="Group 424"/>
            <p:cNvGrpSpPr/>
            <p:nvPr/>
          </p:nvGrpSpPr>
          <p:grpSpPr bwMode="auto">
            <a:xfrm>
              <a:off x="4846" y="1400"/>
              <a:ext cx="599" cy="664"/>
              <a:chOff x="3550" y="550"/>
              <a:chExt cx="599" cy="664"/>
            </a:xfrm>
          </p:grpSpPr>
          <p:grpSp>
            <p:nvGrpSpPr>
              <p:cNvPr id="276" name="Group 425"/>
              <p:cNvGrpSpPr/>
              <p:nvPr/>
            </p:nvGrpSpPr>
            <p:grpSpPr bwMode="auto">
              <a:xfrm>
                <a:off x="3588" y="692"/>
                <a:ext cx="561" cy="522"/>
                <a:chOff x="-44" y="1473"/>
                <a:chExt cx="981" cy="1105"/>
              </a:xfrm>
            </p:grpSpPr>
            <p:pic>
              <p:nvPicPr>
                <p:cNvPr id="279" name="Picture 426"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0" name="Freeform 427"/>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sp>
            <p:nvSpPr>
              <p:cNvPr id="277" name="Rectangle 115"/>
              <p:cNvSpPr>
                <a:spLocks noChangeArrowheads="1"/>
              </p:cNvSpPr>
              <p:nvPr/>
            </p:nvSpPr>
            <p:spPr bwMode="auto">
              <a:xfrm>
                <a:off x="3611" y="576"/>
                <a:ext cx="381" cy="330"/>
              </a:xfrm>
              <a:prstGeom prst="rect">
                <a:avLst/>
              </a:prstGeom>
              <a:solidFill>
                <a:srgbClr val="CCCCFF"/>
              </a:solidFill>
              <a:ln w="19050">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278" name="Text Box 116"/>
              <p:cNvSpPr txBox="1">
                <a:spLocks noChangeArrowheads="1"/>
              </p:cNvSpPr>
              <p:nvPr/>
            </p:nvSpPr>
            <p:spPr bwMode="auto">
              <a:xfrm>
                <a:off x="3550" y="550"/>
                <a:ext cx="485"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rPr>
                  <a:t>user</a:t>
                </a:r>
                <a:endParaRPr kumimoji="0" lang="en-US" altLang="en-US" sz="135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rPr>
                  <a:t>agent</a:t>
                </a: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grpSp>
          <p:nvGrpSpPr>
            <p:cNvPr id="252" name="Group 430"/>
            <p:cNvGrpSpPr/>
            <p:nvPr/>
          </p:nvGrpSpPr>
          <p:grpSpPr bwMode="auto">
            <a:xfrm>
              <a:off x="5058" y="1880"/>
              <a:ext cx="599" cy="664"/>
              <a:chOff x="3550" y="550"/>
              <a:chExt cx="599" cy="664"/>
            </a:xfrm>
          </p:grpSpPr>
          <p:grpSp>
            <p:nvGrpSpPr>
              <p:cNvPr id="271" name="Group 431"/>
              <p:cNvGrpSpPr/>
              <p:nvPr/>
            </p:nvGrpSpPr>
            <p:grpSpPr bwMode="auto">
              <a:xfrm>
                <a:off x="3588" y="692"/>
                <a:ext cx="561" cy="522"/>
                <a:chOff x="-44" y="1473"/>
                <a:chExt cx="981" cy="1105"/>
              </a:xfrm>
            </p:grpSpPr>
            <p:pic>
              <p:nvPicPr>
                <p:cNvPr id="274" name="Picture 432"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5" name="Freeform 433"/>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sp>
            <p:nvSpPr>
              <p:cNvPr id="272" name="Rectangle 115"/>
              <p:cNvSpPr>
                <a:spLocks noChangeArrowheads="1"/>
              </p:cNvSpPr>
              <p:nvPr/>
            </p:nvSpPr>
            <p:spPr bwMode="auto">
              <a:xfrm>
                <a:off x="3611" y="576"/>
                <a:ext cx="381" cy="330"/>
              </a:xfrm>
              <a:prstGeom prst="rect">
                <a:avLst/>
              </a:prstGeom>
              <a:solidFill>
                <a:srgbClr val="CCCCFF"/>
              </a:solidFill>
              <a:ln w="19050">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273" name="Text Box 116"/>
              <p:cNvSpPr txBox="1">
                <a:spLocks noChangeArrowheads="1"/>
              </p:cNvSpPr>
              <p:nvPr/>
            </p:nvSpPr>
            <p:spPr bwMode="auto">
              <a:xfrm>
                <a:off x="3550" y="550"/>
                <a:ext cx="485"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rPr>
                  <a:t>user</a:t>
                </a:r>
                <a:endParaRPr kumimoji="0" lang="en-US" altLang="en-US" sz="135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rPr>
                  <a:t>agent</a:t>
                </a: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grpSp>
          <p:nvGrpSpPr>
            <p:cNvPr id="253" name="Group 436"/>
            <p:cNvGrpSpPr/>
            <p:nvPr/>
          </p:nvGrpSpPr>
          <p:grpSpPr bwMode="auto">
            <a:xfrm>
              <a:off x="4975" y="2540"/>
              <a:ext cx="599" cy="664"/>
              <a:chOff x="3550" y="550"/>
              <a:chExt cx="599" cy="664"/>
            </a:xfrm>
          </p:grpSpPr>
          <p:grpSp>
            <p:nvGrpSpPr>
              <p:cNvPr id="266" name="Group 437"/>
              <p:cNvGrpSpPr/>
              <p:nvPr/>
            </p:nvGrpSpPr>
            <p:grpSpPr bwMode="auto">
              <a:xfrm>
                <a:off x="3588" y="692"/>
                <a:ext cx="561" cy="522"/>
                <a:chOff x="-44" y="1473"/>
                <a:chExt cx="981" cy="1105"/>
              </a:xfrm>
            </p:grpSpPr>
            <p:pic>
              <p:nvPicPr>
                <p:cNvPr id="269" name="Picture 438"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0" name="Freeform 439"/>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sp>
            <p:nvSpPr>
              <p:cNvPr id="267" name="Rectangle 115"/>
              <p:cNvSpPr>
                <a:spLocks noChangeArrowheads="1"/>
              </p:cNvSpPr>
              <p:nvPr/>
            </p:nvSpPr>
            <p:spPr bwMode="auto">
              <a:xfrm>
                <a:off x="3611" y="576"/>
                <a:ext cx="381" cy="330"/>
              </a:xfrm>
              <a:prstGeom prst="rect">
                <a:avLst/>
              </a:prstGeom>
              <a:solidFill>
                <a:srgbClr val="CCCCFF"/>
              </a:solidFill>
              <a:ln w="19050">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268" name="Text Box 116"/>
              <p:cNvSpPr txBox="1">
                <a:spLocks noChangeArrowheads="1"/>
              </p:cNvSpPr>
              <p:nvPr/>
            </p:nvSpPr>
            <p:spPr bwMode="auto">
              <a:xfrm>
                <a:off x="3550" y="550"/>
                <a:ext cx="485"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rPr>
                  <a:t>user</a:t>
                </a:r>
                <a:endParaRPr kumimoji="0" lang="en-US" altLang="en-US" sz="135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rPr>
                  <a:t>agent</a:t>
                </a: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grpSp>
          <p:nvGrpSpPr>
            <p:cNvPr id="254" name="Group 442"/>
            <p:cNvGrpSpPr/>
            <p:nvPr/>
          </p:nvGrpSpPr>
          <p:grpSpPr bwMode="auto">
            <a:xfrm>
              <a:off x="3330" y="3446"/>
              <a:ext cx="599" cy="664"/>
              <a:chOff x="3550" y="550"/>
              <a:chExt cx="599" cy="664"/>
            </a:xfrm>
          </p:grpSpPr>
          <p:grpSp>
            <p:nvGrpSpPr>
              <p:cNvPr id="261" name="Group 443"/>
              <p:cNvGrpSpPr/>
              <p:nvPr/>
            </p:nvGrpSpPr>
            <p:grpSpPr bwMode="auto">
              <a:xfrm>
                <a:off x="3588" y="692"/>
                <a:ext cx="561" cy="522"/>
                <a:chOff x="-44" y="1473"/>
                <a:chExt cx="981" cy="1105"/>
              </a:xfrm>
            </p:grpSpPr>
            <p:pic>
              <p:nvPicPr>
                <p:cNvPr id="264" name="Picture 444"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5" name="Freeform 445"/>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sp>
            <p:nvSpPr>
              <p:cNvPr id="262" name="Rectangle 115"/>
              <p:cNvSpPr>
                <a:spLocks noChangeArrowheads="1"/>
              </p:cNvSpPr>
              <p:nvPr/>
            </p:nvSpPr>
            <p:spPr bwMode="auto">
              <a:xfrm>
                <a:off x="3611" y="576"/>
                <a:ext cx="381" cy="330"/>
              </a:xfrm>
              <a:prstGeom prst="rect">
                <a:avLst/>
              </a:prstGeom>
              <a:solidFill>
                <a:srgbClr val="CCCCFF"/>
              </a:solidFill>
              <a:ln w="19050">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263" name="Text Box 116"/>
              <p:cNvSpPr txBox="1">
                <a:spLocks noChangeArrowheads="1"/>
              </p:cNvSpPr>
              <p:nvPr/>
            </p:nvSpPr>
            <p:spPr bwMode="auto">
              <a:xfrm>
                <a:off x="3550" y="550"/>
                <a:ext cx="485"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rPr>
                  <a:t>user</a:t>
                </a:r>
                <a:endParaRPr kumimoji="0" lang="en-US" altLang="en-US" sz="135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rPr>
                  <a:t>agent</a:t>
                </a: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grpSp>
          <p:nvGrpSpPr>
            <p:cNvPr id="255" name="Group 448"/>
            <p:cNvGrpSpPr/>
            <p:nvPr/>
          </p:nvGrpSpPr>
          <p:grpSpPr bwMode="auto">
            <a:xfrm>
              <a:off x="3789" y="3056"/>
              <a:ext cx="599" cy="664"/>
              <a:chOff x="3550" y="550"/>
              <a:chExt cx="599" cy="664"/>
            </a:xfrm>
          </p:grpSpPr>
          <p:grpSp>
            <p:nvGrpSpPr>
              <p:cNvPr id="256" name="Group 449"/>
              <p:cNvGrpSpPr/>
              <p:nvPr/>
            </p:nvGrpSpPr>
            <p:grpSpPr bwMode="auto">
              <a:xfrm>
                <a:off x="3588" y="692"/>
                <a:ext cx="561" cy="522"/>
                <a:chOff x="-44" y="1473"/>
                <a:chExt cx="981" cy="1105"/>
              </a:xfrm>
            </p:grpSpPr>
            <p:pic>
              <p:nvPicPr>
                <p:cNvPr id="259" name="Picture 450"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0" name="Freeform 451"/>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sp>
            <p:nvSpPr>
              <p:cNvPr id="257" name="Rectangle 115"/>
              <p:cNvSpPr>
                <a:spLocks noChangeArrowheads="1"/>
              </p:cNvSpPr>
              <p:nvPr/>
            </p:nvSpPr>
            <p:spPr bwMode="auto">
              <a:xfrm>
                <a:off x="3611" y="576"/>
                <a:ext cx="381" cy="330"/>
              </a:xfrm>
              <a:prstGeom prst="rect">
                <a:avLst/>
              </a:prstGeom>
              <a:solidFill>
                <a:srgbClr val="CCCCFF"/>
              </a:solidFill>
              <a:ln w="19050">
                <a:solidFill>
                  <a:srgbClr val="000000"/>
                </a:solidFill>
                <a:miter lim="800000"/>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pitchFamily="82" charset="2"/>
                  <a:buNone/>
                  <a:defRPr/>
                </a:pP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258" name="Text Box 116"/>
              <p:cNvSpPr txBox="1">
                <a:spLocks noChangeArrowheads="1"/>
              </p:cNvSpPr>
              <p:nvPr/>
            </p:nvSpPr>
            <p:spPr bwMode="auto">
              <a:xfrm>
                <a:off x="3550" y="550"/>
                <a:ext cx="485"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rPr>
                  <a:t>user</a:t>
                </a:r>
                <a:endParaRPr kumimoji="0" lang="en-US" altLang="en-US" sz="135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rPr>
                  <a:t>agent</a:t>
                </a:r>
                <a:endParaRPr kumimoji="0" lang="en-US" altLang="en-US" sz="21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grpSp>
      <p:sp>
        <p:nvSpPr>
          <p:cNvPr id="216" name="Rectangle 3"/>
          <p:cNvSpPr txBox="1">
            <a:spLocks noChangeArrowheads="1"/>
          </p:cNvSpPr>
          <p:nvPr/>
        </p:nvSpPr>
        <p:spPr>
          <a:xfrm>
            <a:off x="495199" y="1897610"/>
            <a:ext cx="4255525" cy="3486150"/>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None/>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mail servers:</a:t>
            </a:r>
            <a:endParaRPr kumimoji="0" lang="en-US" altLang="en-US" sz="2400" b="0" i="0"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US" altLang="en-US" sz="2100" b="0" i="1" u="none" strike="noStrike" kern="1200" cap="none" spc="0" normalizeH="0" baseline="0" noProof="0" dirty="0">
                <a:ln>
                  <a:noFill/>
                </a:ln>
                <a:solidFill>
                  <a:srgbClr val="0000A3"/>
                </a:solidFill>
                <a:effectLst/>
                <a:uLnTx/>
                <a:uFillTx/>
                <a:latin typeface="Calibri" panose="020F0502020204030204"/>
                <a:ea typeface="MS PGothic" panose="020B0600070205080204" pitchFamily="34" charset="-128"/>
                <a:cs typeface="+mn-cs"/>
              </a:rPr>
              <a:t>mailbox</a:t>
            </a:r>
            <a:r>
              <a:rPr kumimoji="0" lang="en-US" altLang="en-US" sz="21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contains incoming messages for user</a:t>
            </a:r>
            <a:endParaRPr kumimoji="0" lang="en-US" altLang="en-US" sz="21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US" altLang="en-US" sz="2100" b="0" i="1" u="none" strike="noStrike" kern="1200" cap="none" spc="0" normalizeH="0" baseline="0" noProof="0" dirty="0">
                <a:ln>
                  <a:noFill/>
                </a:ln>
                <a:solidFill>
                  <a:srgbClr val="0000A3"/>
                </a:solidFill>
                <a:effectLst/>
                <a:uLnTx/>
                <a:uFillTx/>
                <a:latin typeface="Calibri" panose="020F0502020204030204"/>
                <a:ea typeface="MS PGothic" panose="020B0600070205080204" pitchFamily="34" charset="-128"/>
                <a:cs typeface="+mn-cs"/>
              </a:rPr>
              <a:t>message queue</a:t>
            </a:r>
            <a:r>
              <a:rPr kumimoji="0" lang="en-US" altLang="en-US" sz="2100" b="0" i="0" u="none" strike="noStrike" kern="1200" cap="none" spc="0" normalizeH="0" baseline="0" noProof="0" dirty="0">
                <a:ln>
                  <a:noFill/>
                </a:ln>
                <a:solidFill>
                  <a:srgbClr val="0000A3"/>
                </a:solidFill>
                <a:effectLst/>
                <a:uLnTx/>
                <a:uFillTx/>
                <a:latin typeface="Calibri" panose="020F0502020204030204"/>
                <a:ea typeface="MS PGothic" panose="020B0600070205080204" pitchFamily="34" charset="-128"/>
                <a:cs typeface="+mn-cs"/>
              </a:rPr>
              <a:t> </a:t>
            </a:r>
            <a:r>
              <a:rPr kumimoji="0" lang="en-US" altLang="en-US" sz="21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of outgoing (to be sent) mail messages</a:t>
            </a:r>
            <a:endParaRPr kumimoji="0" lang="en-US" altLang="en-US" sz="21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130175" marR="0" lvl="0" indent="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None/>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SMTP protocol</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 between mail servers to send email messages</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411480" marR="0" lvl="0" indent="-230505" algn="l" defTabSz="914400" rtl="0" eaLnBrk="1" fontAlgn="auto" latinLnBrk="0" hangingPunct="1">
              <a:lnSpc>
                <a:spcPct val="90000"/>
              </a:lnSpc>
              <a:spcBef>
                <a:spcPts val="500"/>
              </a:spcBef>
              <a:spcAft>
                <a:spcPts val="0"/>
              </a:spcAft>
              <a:buClr>
                <a:srgbClr val="0000A8"/>
              </a:buClr>
              <a:buSzTx/>
              <a:buFont typeface="Wingdings" panose="05000000000000000000" pitchFamily="2" charset="2"/>
              <a:buChar char="§"/>
              <a:defRPr/>
            </a:pPr>
            <a:r>
              <a:rPr kumimoji="0" lang="en-US" altLang="en-US" sz="2100" b="0" i="0" u="none" strike="noStrike" kern="1200" cap="none" spc="0" normalizeH="0" baseline="0" noProof="0" dirty="0">
                <a:ln>
                  <a:noFill/>
                </a:ln>
                <a:solidFill>
                  <a:srgbClr val="0000A3"/>
                </a:solidFill>
                <a:effectLst/>
                <a:uLnTx/>
                <a:uFillTx/>
                <a:latin typeface="Calibri" panose="020F0502020204030204"/>
                <a:ea typeface="MS PGothic" panose="020B0600070205080204" pitchFamily="34" charset="-128"/>
                <a:cs typeface="+mn-cs"/>
              </a:rPr>
              <a:t>client: </a:t>
            </a:r>
            <a:r>
              <a:rPr kumimoji="0" lang="en-US" altLang="en-US" sz="21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sending mail server</a:t>
            </a:r>
            <a:endParaRPr kumimoji="0" lang="en-US" altLang="en-US" sz="21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411480" marR="0" lvl="0" indent="-230505" algn="l" defTabSz="914400" rtl="0" eaLnBrk="1" fontAlgn="auto" latinLnBrk="0" hangingPunct="1">
              <a:lnSpc>
                <a:spcPct val="90000"/>
              </a:lnSpc>
              <a:spcBef>
                <a:spcPts val="500"/>
              </a:spcBef>
              <a:spcAft>
                <a:spcPts val="0"/>
              </a:spcAft>
              <a:buClr>
                <a:srgbClr val="0000A8"/>
              </a:buClr>
              <a:buSzTx/>
              <a:buFont typeface="Wingdings" panose="05000000000000000000" pitchFamily="2" charset="2"/>
              <a:buChar char="§"/>
              <a:defRPr/>
            </a:pPr>
            <a:r>
              <a:rPr kumimoji="0" lang="en-US" altLang="ja-JP" sz="2100" b="0" i="0" u="none" strike="noStrike" kern="1200" cap="none" spc="0" normalizeH="0" baseline="0" noProof="0" dirty="0">
                <a:ln>
                  <a:noFill/>
                </a:ln>
                <a:solidFill>
                  <a:srgbClr val="0000A3"/>
                </a:solidFill>
                <a:effectLst/>
                <a:uLnTx/>
                <a:uFillTx/>
                <a:latin typeface="Calibri" panose="020F0502020204030204"/>
                <a:ea typeface="MS PGothic" panose="020B0600070205080204" pitchFamily="34" charset="-128"/>
                <a:cs typeface="+mn-cs"/>
              </a:rPr>
              <a:t>“server”: </a:t>
            </a:r>
            <a:r>
              <a:rPr kumimoji="0" lang="en-US" altLang="ja-JP" sz="21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receiving mail server</a:t>
            </a:r>
            <a:endParaRPr kumimoji="0" lang="en-US" altLang="en-US" sz="21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grpSp>
        <p:nvGrpSpPr>
          <p:cNvPr id="5" name="Group 4"/>
          <p:cNvGrpSpPr/>
          <p:nvPr/>
        </p:nvGrpSpPr>
        <p:grpSpPr>
          <a:xfrm>
            <a:off x="5378333" y="2353541"/>
            <a:ext cx="2782685" cy="2799309"/>
            <a:chOff x="7171111" y="1995054"/>
            <a:chExt cx="3710247" cy="3732412"/>
          </a:xfrm>
        </p:grpSpPr>
        <p:sp>
          <p:nvSpPr>
            <p:cNvPr id="4" name="Oval 3"/>
            <p:cNvSpPr/>
            <p:nvPr/>
          </p:nvSpPr>
          <p:spPr>
            <a:xfrm>
              <a:off x="7215447" y="1995054"/>
              <a:ext cx="1230284" cy="432262"/>
            </a:xfrm>
            <a:prstGeom prst="ellipse">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8" name="Oval 217"/>
            <p:cNvSpPr/>
            <p:nvPr/>
          </p:nvSpPr>
          <p:spPr>
            <a:xfrm>
              <a:off x="9213272" y="2862348"/>
              <a:ext cx="1230284" cy="432262"/>
            </a:xfrm>
            <a:prstGeom prst="ellipse">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9" name="Oval 218"/>
            <p:cNvSpPr/>
            <p:nvPr/>
          </p:nvSpPr>
          <p:spPr>
            <a:xfrm>
              <a:off x="7171111" y="4261656"/>
              <a:ext cx="1230284" cy="432262"/>
            </a:xfrm>
            <a:prstGeom prst="ellipse">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0" name="Oval 219"/>
            <p:cNvSpPr/>
            <p:nvPr/>
          </p:nvSpPr>
          <p:spPr>
            <a:xfrm>
              <a:off x="9651074" y="5295204"/>
              <a:ext cx="1230284" cy="432262"/>
            </a:xfrm>
            <a:prstGeom prst="ellipse">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22" name="Group 221"/>
          <p:cNvGrpSpPr/>
          <p:nvPr/>
        </p:nvGrpSpPr>
        <p:grpSpPr>
          <a:xfrm>
            <a:off x="5417819" y="2555124"/>
            <a:ext cx="2454334" cy="3023753"/>
            <a:chOff x="7171111" y="1995054"/>
            <a:chExt cx="3272445" cy="4031670"/>
          </a:xfrm>
        </p:grpSpPr>
        <p:sp>
          <p:nvSpPr>
            <p:cNvPr id="433" name="Oval 432"/>
            <p:cNvSpPr/>
            <p:nvPr/>
          </p:nvSpPr>
          <p:spPr>
            <a:xfrm>
              <a:off x="7215447" y="1995054"/>
              <a:ext cx="1230284" cy="432262"/>
            </a:xfrm>
            <a:prstGeom prst="ellipse">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4" name="Oval 433"/>
            <p:cNvSpPr/>
            <p:nvPr/>
          </p:nvSpPr>
          <p:spPr>
            <a:xfrm>
              <a:off x="9213272" y="2862348"/>
              <a:ext cx="1230284" cy="432262"/>
            </a:xfrm>
            <a:prstGeom prst="ellipse">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5" name="Oval 434"/>
            <p:cNvSpPr/>
            <p:nvPr/>
          </p:nvSpPr>
          <p:spPr>
            <a:xfrm>
              <a:off x="7171111" y="4261656"/>
              <a:ext cx="1230284" cy="432262"/>
            </a:xfrm>
            <a:prstGeom prst="ellipse">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6" name="Oval 435"/>
            <p:cNvSpPr/>
            <p:nvPr/>
          </p:nvSpPr>
          <p:spPr>
            <a:xfrm>
              <a:off x="9590116" y="5594462"/>
              <a:ext cx="759227" cy="432262"/>
            </a:xfrm>
            <a:prstGeom prst="ellipse">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7" name="Group 6"/>
          <p:cNvGrpSpPr/>
          <p:nvPr/>
        </p:nvGrpSpPr>
        <p:grpSpPr>
          <a:xfrm>
            <a:off x="5241175" y="2453294"/>
            <a:ext cx="1793471" cy="1398617"/>
            <a:chOff x="6988233" y="2128058"/>
            <a:chExt cx="2391295" cy="1864822"/>
          </a:xfrm>
        </p:grpSpPr>
        <p:sp>
          <p:nvSpPr>
            <p:cNvPr id="6" name="Oval 5"/>
            <p:cNvSpPr/>
            <p:nvPr/>
          </p:nvSpPr>
          <p:spPr>
            <a:xfrm>
              <a:off x="8262851" y="2128058"/>
              <a:ext cx="1080655" cy="615142"/>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7" name="Oval 436"/>
            <p:cNvSpPr/>
            <p:nvPr/>
          </p:nvSpPr>
          <p:spPr>
            <a:xfrm>
              <a:off x="8298873" y="3377738"/>
              <a:ext cx="1080655" cy="615142"/>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8" name="Oval 437"/>
            <p:cNvSpPr/>
            <p:nvPr/>
          </p:nvSpPr>
          <p:spPr>
            <a:xfrm>
              <a:off x="6988233" y="2781993"/>
              <a:ext cx="1080655" cy="615142"/>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16">
                                            <p:txEl>
                                              <p:pRg st="1" end="1"/>
                                            </p:txEl>
                                          </p:spTgt>
                                        </p:tgtEl>
                                        <p:attrNameLst>
                                          <p:attrName>style.visibility</p:attrName>
                                        </p:attrNameLst>
                                      </p:cBhvr>
                                      <p:to>
                                        <p:strVal val="visible"/>
                                      </p:to>
                                    </p:set>
                                    <p:animEffect transition="in" filter="dissolve">
                                      <p:cBhvr>
                                        <p:cTn id="7" dur="500"/>
                                        <p:tgtEl>
                                          <p:spTgt spid="216">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22"/>
                                        </p:tgtEl>
                                        <p:attrNameLst>
                                          <p:attrName>style.visibility</p:attrName>
                                        </p:attrNameLst>
                                      </p:cBhvr>
                                      <p:to>
                                        <p:strVal val="visible"/>
                                      </p:to>
                                    </p:set>
                                    <p:animEffect transition="in" filter="dissolve">
                                      <p:cBhvr>
                                        <p:cTn id="10" dur="500"/>
                                        <p:tgtEl>
                                          <p:spTgt spid="222"/>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16">
                                            <p:txEl>
                                              <p:pRg st="2" end="2"/>
                                            </p:txEl>
                                          </p:spTgt>
                                        </p:tgtEl>
                                        <p:attrNameLst>
                                          <p:attrName>style.visibility</p:attrName>
                                        </p:attrNameLst>
                                      </p:cBhvr>
                                      <p:to>
                                        <p:strVal val="visible"/>
                                      </p:to>
                                    </p:set>
                                    <p:animEffect transition="in" filter="dissolve">
                                      <p:cBhvr>
                                        <p:cTn id="15" dur="500"/>
                                        <p:tgtEl>
                                          <p:spTgt spid="216">
                                            <p:txEl>
                                              <p:pRg st="2" end="2"/>
                                            </p:txEl>
                                          </p:spTgt>
                                        </p:tgtEl>
                                      </p:cBhvr>
                                    </p:animEffect>
                                  </p:childTnLst>
                                </p:cTn>
                              </p:par>
                              <p:par>
                                <p:cTn id="16" presetID="9" presetClass="exit" presetSubtype="0" fill="hold" nodeType="withEffect">
                                  <p:stCondLst>
                                    <p:cond delay="0"/>
                                  </p:stCondLst>
                                  <p:childTnLst>
                                    <p:animEffect transition="out" filter="dissolve">
                                      <p:cBhvr>
                                        <p:cTn id="17" dur="500"/>
                                        <p:tgtEl>
                                          <p:spTgt spid="222"/>
                                        </p:tgtEl>
                                      </p:cBhvr>
                                    </p:animEffect>
                                    <p:set>
                                      <p:cBhvr>
                                        <p:cTn id="18" dur="1" fill="hold">
                                          <p:stCondLst>
                                            <p:cond delay="499"/>
                                          </p:stCondLst>
                                        </p:cTn>
                                        <p:tgtEl>
                                          <p:spTgt spid="222"/>
                                        </p:tgtEl>
                                        <p:attrNameLst>
                                          <p:attrName>style.visibility</p:attrName>
                                        </p:attrNameLst>
                                      </p:cBhvr>
                                      <p:to>
                                        <p:strVal val="hidden"/>
                                      </p:to>
                                    </p:set>
                                  </p:childTnLst>
                                </p:cTn>
                              </p:par>
                              <p:par>
                                <p:cTn id="19" presetID="9"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dissolv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216">
                                            <p:txEl>
                                              <p:pRg st="3" end="3"/>
                                            </p:txEl>
                                          </p:spTgt>
                                        </p:tgtEl>
                                        <p:attrNameLst>
                                          <p:attrName>style.visibility</p:attrName>
                                        </p:attrNameLst>
                                      </p:cBhvr>
                                      <p:to>
                                        <p:strVal val="visible"/>
                                      </p:to>
                                    </p:set>
                                    <p:animEffect transition="in" filter="dissolve">
                                      <p:cBhvr>
                                        <p:cTn id="26" dur="500"/>
                                        <p:tgtEl>
                                          <p:spTgt spid="216">
                                            <p:txEl>
                                              <p:pRg st="3" end="3"/>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216">
                                            <p:txEl>
                                              <p:pRg st="4" end="4"/>
                                            </p:txEl>
                                          </p:spTgt>
                                        </p:tgtEl>
                                        <p:attrNameLst>
                                          <p:attrName>style.visibility</p:attrName>
                                        </p:attrNameLst>
                                      </p:cBhvr>
                                      <p:to>
                                        <p:strVal val="visible"/>
                                      </p:to>
                                    </p:set>
                                    <p:animEffect transition="in" filter="dissolve">
                                      <p:cBhvr>
                                        <p:cTn id="29" dur="500"/>
                                        <p:tgtEl>
                                          <p:spTgt spid="216">
                                            <p:txEl>
                                              <p:pRg st="4" end="4"/>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216">
                                            <p:txEl>
                                              <p:pRg st="5" end="5"/>
                                            </p:txEl>
                                          </p:spTgt>
                                        </p:tgtEl>
                                        <p:attrNameLst>
                                          <p:attrName>style.visibility</p:attrName>
                                        </p:attrNameLst>
                                      </p:cBhvr>
                                      <p:to>
                                        <p:strVal val="visible"/>
                                      </p:to>
                                    </p:set>
                                    <p:animEffect transition="in" filter="dissolve">
                                      <p:cBhvr>
                                        <p:cTn id="32" dur="500"/>
                                        <p:tgtEl>
                                          <p:spTgt spid="216">
                                            <p:txEl>
                                              <p:pRg st="5" end="5"/>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dissolve">
                                      <p:cBhvr>
                                        <p:cTn id="35" dur="500"/>
                                        <p:tgtEl>
                                          <p:spTgt spid="7"/>
                                        </p:tgtEl>
                                      </p:cBhvr>
                                    </p:animEffect>
                                  </p:childTnLst>
                                </p:cTn>
                              </p:par>
                              <p:par>
                                <p:cTn id="36" presetID="9" presetClass="exit" presetSubtype="0" fill="hold" nodeType="withEffect">
                                  <p:stCondLst>
                                    <p:cond delay="0"/>
                                  </p:stCondLst>
                                  <p:childTnLst>
                                    <p:animEffect transition="out" filter="dissolve">
                                      <p:cBhvr>
                                        <p:cTn id="37" dur="500"/>
                                        <p:tgtEl>
                                          <p:spTgt spid="5"/>
                                        </p:tgtEl>
                                      </p:cBhvr>
                                    </p:animEffect>
                                    <p:set>
                                      <p:cBhvr>
                                        <p:cTn id="38"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灯片编号占位符 5"/>
          <p:cNvSpPr txBox="1">
            <a:spLocks noGrp="1"/>
          </p:cNvSpPr>
          <p:nvPr>
            <p:ph type="sldNum" sz="quarter" idx="12"/>
          </p:nvPr>
        </p:nvSpPr>
        <p:spPr/>
        <p:txBody>
          <a:bodyPr/>
          <a:p>
            <a:pPr marL="0" indent="0" algn="r">
              <a:spcBef>
                <a:spcPct val="0"/>
              </a:spcBef>
              <a:buClrTx/>
              <a:buSzTx/>
              <a:buFontTx/>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8435" name="Rectangle 2"/>
          <p:cNvSpPr>
            <a:spLocks noGrp="1"/>
          </p:cNvSpPr>
          <p:nvPr>
            <p:ph type="title"/>
          </p:nvPr>
        </p:nvSpPr>
        <p:spPr>
          <a:xfrm>
            <a:off x="0" y="0"/>
            <a:ext cx="9144000" cy="947738"/>
          </a:xfrm>
          <a:solidFill>
            <a:schemeClr val="hlink">
              <a:alpha val="100000"/>
            </a:schemeClr>
          </a:solidFill>
        </p:spPr>
        <p:txBody>
          <a:bodyPr vert="horz" wrap="square" lIns="91440" tIns="45720" rIns="91440" bIns="45720" anchor="ctr" anchorCtr="0"/>
          <a:p>
            <a:r>
              <a:rPr lang="en-US" altLang="zh-CN" b="1" u="none" dirty="0">
                <a:solidFill>
                  <a:schemeClr val="tx1"/>
                </a:solidFill>
                <a:ea typeface="宋体" panose="02010600030101010101" pitchFamily="2" charset="-122"/>
              </a:rPr>
              <a:t>Some “Web” Terminology</a:t>
            </a:r>
            <a:r>
              <a:rPr lang="zh-CN" altLang="en-US" b="1" u="none" dirty="0">
                <a:solidFill>
                  <a:schemeClr val="tx1"/>
                </a:solidFill>
                <a:ea typeface="宋体" panose="02010600030101010101" pitchFamily="2" charset="-122"/>
              </a:rPr>
              <a:t>术语</a:t>
            </a:r>
            <a:endParaRPr lang="zh-CN" altLang="en-US" b="1" u="none" dirty="0">
              <a:solidFill>
                <a:schemeClr val="tx1"/>
              </a:solidFill>
              <a:ea typeface="宋体" panose="02010600030101010101" pitchFamily="2" charset="-122"/>
            </a:endParaRPr>
          </a:p>
        </p:txBody>
      </p:sp>
      <p:sp>
        <p:nvSpPr>
          <p:cNvPr id="18436" name="Rectangle 3"/>
          <p:cNvSpPr>
            <a:spLocks noGrp="1"/>
          </p:cNvSpPr>
          <p:nvPr>
            <p:ph idx="1"/>
          </p:nvPr>
        </p:nvSpPr>
        <p:spPr>
          <a:xfrm>
            <a:off x="457200" y="1408113"/>
            <a:ext cx="8301038" cy="3457575"/>
          </a:xfrm>
        </p:spPr>
        <p:txBody>
          <a:bodyPr vert="horz" wrap="square" lIns="91440" tIns="45720" rIns="91440" bIns="45720" anchor="t" anchorCtr="0"/>
          <a:p>
            <a:pPr>
              <a:lnSpc>
                <a:spcPct val="110000"/>
              </a:lnSpc>
              <a:spcBef>
                <a:spcPct val="30000"/>
              </a:spcBef>
              <a:spcAft>
                <a:spcPct val="30000"/>
              </a:spcAft>
              <a:buSzTx/>
              <a:buFont typeface="Wingdings" panose="05000000000000000000" pitchFamily="2" charset="2"/>
              <a:buChar char="l"/>
            </a:pPr>
            <a:r>
              <a:rPr lang="en-US" altLang="zh-CN" dirty="0">
                <a:solidFill>
                  <a:srgbClr val="FF0000"/>
                </a:solidFill>
                <a:ea typeface="宋体" panose="02010600030101010101" pitchFamily="2" charset="-122"/>
              </a:rPr>
              <a:t>Web page</a:t>
            </a:r>
            <a:r>
              <a:rPr lang="en-US" altLang="zh-CN" dirty="0">
                <a:ea typeface="宋体" panose="02010600030101010101" pitchFamily="2" charset="-122"/>
              </a:rPr>
              <a:t> </a:t>
            </a:r>
            <a:r>
              <a:rPr lang="en-US" altLang="en-US" noProof="0" dirty="0">
                <a:ln>
                  <a:noFill/>
                </a:ln>
                <a:solidFill>
                  <a:prstClr val="black"/>
                </a:solidFill>
                <a:effectLst/>
                <a:uLnTx/>
                <a:uFillTx/>
                <a:latin typeface="Calibri" panose="020F0502020204030204"/>
                <a:ea typeface="MS PGothic" panose="020B0600070205080204" pitchFamily="34" charset="-128"/>
                <a:sym typeface="+mn-ea"/>
              </a:rPr>
              <a:t>consists of </a:t>
            </a:r>
            <a:r>
              <a:rPr lang="en-US" altLang="en-US" i="1" noProof="0" dirty="0">
                <a:ln>
                  <a:noFill/>
                </a:ln>
                <a:solidFill>
                  <a:srgbClr val="C00000"/>
                </a:solidFill>
                <a:effectLst/>
                <a:uLnTx/>
                <a:uFillTx/>
                <a:latin typeface="Calibri" panose="020F0502020204030204"/>
                <a:ea typeface="MS PGothic" panose="020B0600070205080204" pitchFamily="34" charset="-128"/>
                <a:sym typeface="+mn-ea"/>
              </a:rPr>
              <a:t>objects, </a:t>
            </a:r>
            <a:r>
              <a:rPr lang="en-US" altLang="en-US" noProof="0" dirty="0">
                <a:ln>
                  <a:noFill/>
                </a:ln>
                <a:solidFill>
                  <a:prstClr val="black"/>
                </a:solidFill>
                <a:effectLst/>
                <a:uLnTx/>
                <a:uFillTx/>
                <a:latin typeface="Calibri" panose="020F0502020204030204"/>
                <a:ea typeface="MS PGothic" panose="020B0600070205080204" pitchFamily="34" charset="-128"/>
                <a:sym typeface="+mn-ea"/>
              </a:rPr>
              <a:t>each of</a:t>
            </a:r>
            <a:r>
              <a:rPr lang="en-US" altLang="en-US" i="1" noProof="0" dirty="0">
                <a:ln>
                  <a:noFill/>
                </a:ln>
                <a:solidFill>
                  <a:srgbClr val="C00000"/>
                </a:solidFill>
                <a:effectLst/>
                <a:uLnTx/>
                <a:uFillTx/>
                <a:latin typeface="Calibri" panose="020F0502020204030204"/>
                <a:ea typeface="MS PGothic" panose="020B0600070205080204" pitchFamily="34" charset="-128"/>
                <a:sym typeface="+mn-ea"/>
              </a:rPr>
              <a:t> </a:t>
            </a:r>
            <a:r>
              <a:rPr lang="en-US" altLang="en-US" noProof="0" dirty="0">
                <a:ln>
                  <a:noFill/>
                </a:ln>
                <a:solidFill>
                  <a:prstClr val="black"/>
                </a:solidFill>
                <a:effectLst/>
                <a:uLnTx/>
                <a:uFillTx/>
                <a:latin typeface="Calibri" panose="020F0502020204030204"/>
                <a:ea typeface="MS PGothic" panose="020B0600070205080204" pitchFamily="34" charset="-128"/>
                <a:sym typeface="+mn-ea"/>
              </a:rPr>
              <a:t>which can be stored on different Web servers</a:t>
            </a:r>
            <a:endParaRPr kumimoji="0" lang="en-US" altLang="en-US"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a:lnSpc>
                <a:spcPct val="110000"/>
              </a:lnSpc>
              <a:spcBef>
                <a:spcPct val="30000"/>
              </a:spcBef>
              <a:spcAft>
                <a:spcPct val="30000"/>
              </a:spcAft>
              <a:buSzTx/>
              <a:buFont typeface="Wingdings" panose="05000000000000000000" pitchFamily="2" charset="2"/>
              <a:buChar char="l"/>
            </a:pPr>
            <a:r>
              <a:rPr lang="en-US" altLang="zh-CN" dirty="0">
                <a:ea typeface="宋体" panose="02010600030101010101" pitchFamily="2" charset="-122"/>
              </a:rPr>
              <a:t>Object can be HTML 超文本链接语言file, JPEG image, Java applet, audio file,…</a:t>
            </a:r>
            <a:endParaRPr lang="en-US" altLang="zh-CN" dirty="0">
              <a:ea typeface="宋体" panose="02010600030101010101" pitchFamily="2" charset="-122"/>
            </a:endParaRPr>
          </a:p>
          <a:p>
            <a:pPr>
              <a:lnSpc>
                <a:spcPct val="110000"/>
              </a:lnSpc>
              <a:spcBef>
                <a:spcPct val="30000"/>
              </a:spcBef>
              <a:spcAft>
                <a:spcPct val="30000"/>
              </a:spcAft>
              <a:buSzTx/>
              <a:buFont typeface="Wingdings" panose="05000000000000000000" pitchFamily="2" charset="2"/>
              <a:buChar char="l"/>
            </a:pPr>
            <a:r>
              <a:rPr lang="en-US" altLang="zh-CN" dirty="0">
                <a:ea typeface="宋体" panose="02010600030101010101" pitchFamily="2" charset="-122"/>
              </a:rPr>
              <a:t>Each object is addressable by a </a:t>
            </a:r>
            <a:r>
              <a:rPr lang="en-US" altLang="zh-CN" dirty="0">
                <a:solidFill>
                  <a:srgbClr val="FF0000"/>
                </a:solidFill>
                <a:ea typeface="宋体" panose="02010600030101010101" pitchFamily="2" charset="-122"/>
              </a:rPr>
              <a:t>URL (</a:t>
            </a:r>
            <a:r>
              <a:rPr lang="en-US" altLang="en-US" dirty="0">
                <a:solidFill>
                  <a:srgbClr val="FF0000"/>
                </a:solidFill>
                <a:ea typeface="宋体" panose="02010600030101010101" pitchFamily="2" charset="-122"/>
              </a:rPr>
              <a:t>Uniform Resource Locaters</a:t>
            </a:r>
            <a:r>
              <a:rPr lang="en-US" altLang="zh-CN" b="1" dirty="0">
                <a:solidFill>
                  <a:srgbClr val="FF0000"/>
                </a:solidFill>
                <a:ea typeface="黑体" panose="02010609060101010101" pitchFamily="2" charset="-122"/>
              </a:rPr>
              <a:t>通用资源定位器</a:t>
            </a:r>
            <a:r>
              <a:rPr lang="en-US" altLang="zh-CN" dirty="0">
                <a:solidFill>
                  <a:srgbClr val="FF0000"/>
                </a:solidFill>
                <a:ea typeface="宋体" panose="02010600030101010101" pitchFamily="2" charset="-122"/>
              </a:rPr>
              <a:t>*):</a:t>
            </a:r>
            <a:endParaRPr lang="zh-CN" altLang="en-US" dirty="0">
              <a:solidFill>
                <a:srgbClr val="FF0000"/>
              </a:solidFill>
              <a:ea typeface="宋体" panose="02010600030101010101" pitchFamily="2" charset="-122"/>
            </a:endParaRPr>
          </a:p>
        </p:txBody>
      </p:sp>
      <p:grpSp>
        <p:nvGrpSpPr>
          <p:cNvPr id="18437" name="Group 14"/>
          <p:cNvGrpSpPr/>
          <p:nvPr/>
        </p:nvGrpSpPr>
        <p:grpSpPr>
          <a:xfrm>
            <a:off x="768350" y="4921250"/>
            <a:ext cx="8118475" cy="1114425"/>
            <a:chOff x="103" y="3088"/>
            <a:chExt cx="5114" cy="702"/>
          </a:xfrm>
        </p:grpSpPr>
        <p:sp>
          <p:nvSpPr>
            <p:cNvPr id="18441" name="Text Box 5"/>
            <p:cNvSpPr txBox="1"/>
            <p:nvPr/>
          </p:nvSpPr>
          <p:spPr>
            <a:xfrm>
              <a:off x="271" y="3088"/>
              <a:ext cx="4946"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spcBef>
                  <a:spcPct val="0"/>
                </a:spcBef>
                <a:buClrTx/>
                <a:buSzTx/>
                <a:buFontTx/>
                <a:buNone/>
              </a:pPr>
              <a:r>
                <a:rPr lang="en-US" altLang="zh-CN" sz="2400" b="1" dirty="0">
                  <a:latin typeface="Courier New" panose="02070309020205020404" pitchFamily="49" charset="0"/>
                  <a:ea typeface="宋体" panose="02010600030101010101" pitchFamily="2" charset="-122"/>
                </a:rPr>
                <a:t>http://www.someschool.edu/someDept/pic.gif</a:t>
              </a:r>
              <a:endParaRPr lang="en-US" altLang="zh-CN" sz="2400" b="1" dirty="0">
                <a:latin typeface="Courier New" panose="02070309020205020404" pitchFamily="49" charset="0"/>
                <a:ea typeface="宋体" panose="02010600030101010101" pitchFamily="2" charset="-122"/>
              </a:endParaRPr>
            </a:p>
          </p:txBody>
        </p:sp>
        <p:grpSp>
          <p:nvGrpSpPr>
            <p:cNvPr id="18442" name="Group 13"/>
            <p:cNvGrpSpPr/>
            <p:nvPr/>
          </p:nvGrpSpPr>
          <p:grpSpPr>
            <a:xfrm>
              <a:off x="3189" y="3392"/>
              <a:ext cx="1927" cy="379"/>
              <a:chOff x="3189" y="3392"/>
              <a:chExt cx="1927" cy="379"/>
            </a:xfrm>
          </p:grpSpPr>
          <p:sp>
            <p:nvSpPr>
              <p:cNvPr id="18447" name="AutoShape 7"/>
              <p:cNvSpPr/>
              <p:nvPr/>
            </p:nvSpPr>
            <p:spPr>
              <a:xfrm rot="-5400000">
                <a:off x="4133" y="2448"/>
                <a:ext cx="39" cy="1927"/>
              </a:xfrm>
              <a:prstGeom prst="leftBrace">
                <a:avLst>
                  <a:gd name="adj1" fmla="val 411752"/>
                  <a:gd name="adj2" fmla="val 50000"/>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buNone/>
                </a:pPr>
                <a:endParaRPr lang="zh-CN" altLang="en-US" sz="2400" dirty="0">
                  <a:ea typeface="宋体" panose="02010600030101010101" pitchFamily="2" charset="-122"/>
                </a:endParaRPr>
              </a:p>
            </p:txBody>
          </p:sp>
          <p:sp>
            <p:nvSpPr>
              <p:cNvPr id="18448" name="Text Box 9"/>
              <p:cNvSpPr txBox="1"/>
              <p:nvPr/>
            </p:nvSpPr>
            <p:spPr>
              <a:xfrm>
                <a:off x="3709" y="3483"/>
                <a:ext cx="102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spcBef>
                    <a:spcPct val="0"/>
                  </a:spcBef>
                  <a:buClrTx/>
                  <a:buSzTx/>
                  <a:buFontTx/>
                  <a:buNone/>
                </a:pPr>
                <a:r>
                  <a:rPr lang="en-US" altLang="zh-CN" sz="2400" dirty="0">
                    <a:ea typeface="宋体" panose="02010600030101010101" pitchFamily="2" charset="-122"/>
                  </a:rPr>
                  <a:t>path name</a:t>
                </a:r>
                <a:endParaRPr lang="en-US" altLang="zh-CN" sz="2400" dirty="0">
                  <a:latin typeface="Times New Roman" panose="02020603050405020304" pitchFamily="18" charset="0"/>
                  <a:ea typeface="宋体" panose="02010600030101010101" pitchFamily="2" charset="-122"/>
                </a:endParaRPr>
              </a:p>
            </p:txBody>
          </p:sp>
        </p:grpSp>
        <p:grpSp>
          <p:nvGrpSpPr>
            <p:cNvPr id="18443" name="Group 12"/>
            <p:cNvGrpSpPr/>
            <p:nvPr/>
          </p:nvGrpSpPr>
          <p:grpSpPr>
            <a:xfrm>
              <a:off x="103" y="3360"/>
              <a:ext cx="3032" cy="430"/>
              <a:chOff x="103" y="3360"/>
              <a:chExt cx="3032" cy="430"/>
            </a:xfrm>
          </p:grpSpPr>
          <p:sp>
            <p:nvSpPr>
              <p:cNvPr id="18444" name="AutoShape 6"/>
              <p:cNvSpPr/>
              <p:nvPr/>
            </p:nvSpPr>
            <p:spPr>
              <a:xfrm rot="-5400000">
                <a:off x="1939" y="2288"/>
                <a:ext cx="124" cy="2268"/>
              </a:xfrm>
              <a:prstGeom prst="leftBrace">
                <a:avLst>
                  <a:gd name="adj1" fmla="val 152419"/>
                  <a:gd name="adj2" fmla="val 50000"/>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buNone/>
                </a:pPr>
                <a:endParaRPr lang="zh-CN" altLang="en-US" sz="2400" dirty="0">
                  <a:ea typeface="宋体" panose="02010600030101010101" pitchFamily="2" charset="-122"/>
                </a:endParaRPr>
              </a:p>
            </p:txBody>
          </p:sp>
          <p:sp>
            <p:nvSpPr>
              <p:cNvPr id="18445" name="Text Box 8"/>
              <p:cNvSpPr txBox="1"/>
              <p:nvPr/>
            </p:nvSpPr>
            <p:spPr>
              <a:xfrm>
                <a:off x="1587" y="3502"/>
                <a:ext cx="1021"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spcBef>
                    <a:spcPct val="0"/>
                  </a:spcBef>
                  <a:buClrTx/>
                  <a:buSzTx/>
                  <a:buFontTx/>
                  <a:buNone/>
                </a:pPr>
                <a:r>
                  <a:rPr lang="en-US" altLang="zh-CN" sz="2400" dirty="0">
                    <a:ea typeface="宋体" panose="02010600030101010101" pitchFamily="2" charset="-122"/>
                  </a:rPr>
                  <a:t>host name</a:t>
                </a:r>
                <a:endParaRPr lang="en-US" altLang="zh-CN" sz="2400" dirty="0">
                  <a:latin typeface="Times New Roman" panose="02020603050405020304" pitchFamily="18" charset="0"/>
                  <a:ea typeface="宋体" panose="02010600030101010101" pitchFamily="2" charset="-122"/>
                </a:endParaRPr>
              </a:p>
            </p:txBody>
          </p:sp>
          <p:sp>
            <p:nvSpPr>
              <p:cNvPr id="18446" name="Text Box 11"/>
              <p:cNvSpPr txBox="1"/>
              <p:nvPr/>
            </p:nvSpPr>
            <p:spPr>
              <a:xfrm>
                <a:off x="103" y="3495"/>
                <a:ext cx="856"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spcBef>
                    <a:spcPct val="0"/>
                  </a:spcBef>
                  <a:buClrTx/>
                  <a:buSzTx/>
                  <a:buFontTx/>
                  <a:buNone/>
                </a:pPr>
                <a:r>
                  <a:rPr lang="en-US" altLang="zh-CN" sz="2400" dirty="0">
                    <a:ea typeface="宋体" panose="02010600030101010101" pitchFamily="2" charset="-122"/>
                  </a:rPr>
                  <a:t>protocol</a:t>
                </a:r>
                <a:endParaRPr lang="en-US" altLang="zh-CN" sz="2400" dirty="0">
                  <a:latin typeface="Times New Roman" panose="02020603050405020304" pitchFamily="18" charset="0"/>
                  <a:ea typeface="宋体" panose="02010600030101010101" pitchFamily="2" charset="-122"/>
                </a:endParaRPr>
              </a:p>
            </p:txBody>
          </p:sp>
        </p:grpSp>
      </p:grpSp>
      <p:sp>
        <p:nvSpPr>
          <p:cNvPr id="112655" name="Text Box 15"/>
          <p:cNvSpPr txBox="1"/>
          <p:nvPr/>
        </p:nvSpPr>
        <p:spPr>
          <a:xfrm>
            <a:off x="0" y="6400800"/>
            <a:ext cx="9144000" cy="457200"/>
          </a:xfrm>
          <a:prstGeom prst="rect">
            <a:avLst/>
          </a:prstGeom>
          <a:solidFill>
            <a:srgbClr val="DDDDDD"/>
          </a:solidFill>
          <a:ln w="12700">
            <a:noFill/>
          </a:ln>
        </p:spPr>
        <p:txBody>
          <a:bodyPr>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spcBef>
                <a:spcPct val="50000"/>
              </a:spcBef>
              <a:buNone/>
            </a:pPr>
            <a:r>
              <a:rPr lang="en-US" altLang="zh-CN" sz="2400" dirty="0">
                <a:latin typeface="Times New Roman" panose="02020603050405020304" pitchFamily="18" charset="0"/>
                <a:ea typeface="黑体" panose="02010609060101010101" pitchFamily="2" charset="-122"/>
              </a:rPr>
              <a:t>*URL</a:t>
            </a:r>
            <a:r>
              <a:rPr lang="zh-CN" altLang="en-US" sz="2400" dirty="0">
                <a:latin typeface="Times New Roman" panose="02020603050405020304" pitchFamily="18" charset="0"/>
                <a:ea typeface="黑体" panose="02010609060101010101" pitchFamily="2" charset="-122"/>
              </a:rPr>
              <a:t>：识别</a:t>
            </a:r>
            <a:r>
              <a:rPr lang="en-US" altLang="zh-CN" sz="2400" dirty="0">
                <a:latin typeface="Times New Roman" panose="02020603050405020304" pitchFamily="18" charset="0"/>
                <a:ea typeface="黑体" panose="02010609060101010101" pitchFamily="2" charset="-122"/>
              </a:rPr>
              <a:t>Internet</a:t>
            </a:r>
            <a:r>
              <a:rPr lang="zh-CN" altLang="en-US" sz="2400" dirty="0">
                <a:latin typeface="Times New Roman" panose="02020603050405020304" pitchFamily="18" charset="0"/>
                <a:ea typeface="黑体" panose="02010609060101010101" pitchFamily="2" charset="-122"/>
              </a:rPr>
              <a:t>上的文档或资源的一种标准化方法。</a:t>
            </a:r>
            <a:endParaRPr lang="zh-CN" altLang="en-US" sz="2400" dirty="0">
              <a:latin typeface="Times New Roman" panose="02020603050405020304" pitchFamily="18" charset="0"/>
              <a:ea typeface="黑体" panose="02010609060101010101" pitchFamily="2" charset="-122"/>
            </a:endParaRPr>
          </a:p>
        </p:txBody>
      </p:sp>
      <p:sp>
        <p:nvSpPr>
          <p:cNvPr id="18439" name="日期占位符 1"/>
          <p:cNvSpPr txBox="1">
            <a:spLocks noGrp="1"/>
          </p:cNvSpPr>
          <p:nvPr>
            <p:ph type="dt" sz="half" idx="10"/>
          </p:nvPr>
        </p:nvSpPr>
        <p:spPr/>
        <p:txBody>
          <a:bodyPr/>
          <a:p>
            <a:pPr marL="0" indent="0">
              <a:spcBef>
                <a:spcPct val="0"/>
              </a:spcBef>
              <a:buClrTx/>
              <a:buSzTx/>
              <a:buFontTx/>
              <a:buNone/>
            </a:pPr>
            <a:fld id="{BB962C8B-B14F-4D97-AF65-F5344CB8AC3E}" type="datetime4">
              <a:rPr lang="en-US" altLang="zh-CN" sz="1400" dirty="0">
                <a:latin typeface="Times New Roman" panose="02020603050405020304" pitchFamily="18" charset="0"/>
                <a:ea typeface="宋体" panose="02010600030101010101" pitchFamily="2" charset="-122"/>
              </a:rPr>
            </a:fld>
            <a:endParaRPr lang="en-US" altLang="zh-CN" sz="1400" dirty="0">
              <a:latin typeface="Times New Roman" panose="02020603050405020304" pitchFamily="18" charset="0"/>
              <a:ea typeface="宋体" panose="02010600030101010101" pitchFamily="2" charset="-122"/>
            </a:endParaRPr>
          </a:p>
        </p:txBody>
      </p:sp>
      <p:sp>
        <p:nvSpPr>
          <p:cNvPr id="18440" name="页脚占位符 2"/>
          <p:cNvSpPr txBox="1">
            <a:spLocks noGrp="1"/>
          </p:cNvSpPr>
          <p:nvPr>
            <p:ph type="ftr" sz="quarter" idx="11"/>
          </p:nvPr>
        </p:nvSpPr>
        <p:spPr/>
        <p:txBody>
          <a:bodyPr/>
          <a:p>
            <a:pPr marL="0" indent="0" algn="r">
              <a:spcBef>
                <a:spcPct val="0"/>
              </a:spcBef>
              <a:buClrTx/>
              <a:buSzTx/>
              <a:buFontTx/>
              <a:buNone/>
            </a:pPr>
            <a:r>
              <a:rPr lang="en-US" altLang="zh-CN" sz="1400" dirty="0">
                <a:ea typeface="宋体" panose="02010600030101010101" pitchFamily="2" charset="-122"/>
              </a:rPr>
              <a:t>The Application Layer</a:t>
            </a:r>
            <a:endParaRPr lang="en-US" altLang="zh-CN" sz="14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55"/>
                                        </p:tgtEl>
                                        <p:attrNameLst>
                                          <p:attrName>style.visibility</p:attrName>
                                        </p:attrNameLst>
                                      </p:cBhvr>
                                      <p:to>
                                        <p:strVal val="visible"/>
                                      </p:to>
                                    </p:set>
                                    <p:anim calcmode="lin" valueType="num">
                                      <p:cBhvr additive="base">
                                        <p:cTn id="7" dur="500" fill="hold"/>
                                        <p:tgtEl>
                                          <p:spTgt spid="112655"/>
                                        </p:tgtEl>
                                        <p:attrNameLst>
                                          <p:attrName>ppt_x</p:attrName>
                                        </p:attrNameLst>
                                      </p:cBhvr>
                                      <p:tavLst>
                                        <p:tav tm="0">
                                          <p:val>
                                            <p:strVal val="#ppt_x"/>
                                          </p:val>
                                        </p:tav>
                                        <p:tav tm="100000">
                                          <p:val>
                                            <p:strVal val="#ppt_x"/>
                                          </p:val>
                                        </p:tav>
                                      </p:tavLst>
                                    </p:anim>
                                    <p:anim calcmode="lin" valueType="num">
                                      <p:cBhvr additive="base">
                                        <p:cTn id="8" dur="500" fill="hold"/>
                                        <p:tgtEl>
                                          <p:spTgt spid="1126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55"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灯片编号占位符 6"/>
          <p:cNvSpPr txBox="1">
            <a:spLocks noGrp="1"/>
          </p:cNvSpPr>
          <p:nvPr>
            <p:ph type="sldNum" sz="quarter" idx="12"/>
          </p:nvPr>
        </p:nvSpPr>
        <p:spPr/>
        <p:txBody>
          <a:bodyPr/>
          <a:p>
            <a:pPr marL="0" indent="0" algn="r">
              <a:spcBef>
                <a:spcPct val="0"/>
              </a:spcBef>
              <a:buClrTx/>
              <a:buSzTx/>
              <a:buFontTx/>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20483" name="Rectangle 2"/>
          <p:cNvSpPr>
            <a:spLocks noGrp="1"/>
          </p:cNvSpPr>
          <p:nvPr>
            <p:ph type="title"/>
          </p:nvPr>
        </p:nvSpPr>
        <p:spPr>
          <a:xfrm>
            <a:off x="0" y="0"/>
            <a:ext cx="9144000" cy="1027113"/>
          </a:xfrm>
          <a:solidFill>
            <a:schemeClr val="hlink">
              <a:alpha val="100000"/>
            </a:schemeClr>
          </a:solidFill>
        </p:spPr>
        <p:txBody>
          <a:bodyPr vert="horz" wrap="square" lIns="91440" tIns="45720" rIns="91440" bIns="45720" anchor="ctr" anchorCtr="0"/>
          <a:p>
            <a:r>
              <a:rPr lang="en-US" altLang="zh-CN" sz="3600" b="1" u="none" dirty="0">
                <a:solidFill>
                  <a:schemeClr val="tx1"/>
                </a:solidFill>
                <a:ea typeface="宋体" panose="02010600030101010101" pitchFamily="2" charset="-122"/>
              </a:rPr>
              <a:t>HTTP (HyperText Transfer Protocol)</a:t>
            </a:r>
            <a:endParaRPr lang="en-US" altLang="zh-CN" sz="3600" b="1" u="none" dirty="0">
              <a:solidFill>
                <a:schemeClr val="tx1"/>
              </a:solidFill>
              <a:ea typeface="宋体" panose="02010600030101010101" pitchFamily="2" charset="-122"/>
            </a:endParaRPr>
          </a:p>
        </p:txBody>
      </p:sp>
      <p:sp>
        <p:nvSpPr>
          <p:cNvPr id="20484" name="Rectangle 3"/>
          <p:cNvSpPr>
            <a:spLocks noGrp="1"/>
          </p:cNvSpPr>
          <p:nvPr>
            <p:ph sz="half" idx="1"/>
          </p:nvPr>
        </p:nvSpPr>
        <p:spPr>
          <a:xfrm>
            <a:off x="117475" y="1138238"/>
            <a:ext cx="4813300" cy="5322887"/>
          </a:xfrm>
        </p:spPr>
        <p:txBody>
          <a:bodyPr vert="horz" wrap="square" lIns="91440" tIns="45720" rIns="91440" bIns="45720" anchor="t" anchorCtr="0"/>
          <a:p>
            <a:pPr>
              <a:spcAft>
                <a:spcPct val="20000"/>
              </a:spcAft>
              <a:buClr>
                <a:schemeClr val="accent2"/>
              </a:buClr>
              <a:buSzPct val="85000"/>
              <a:buFont typeface="ZapfDingbats" pitchFamily="82" charset="2"/>
            </a:pPr>
            <a:r>
              <a:rPr lang="en-US" altLang="zh-CN" dirty="0">
                <a:ea typeface="宋体" panose="02010600030101010101" pitchFamily="2" charset="-122"/>
              </a:rPr>
              <a:t>Web’s application layer protocol</a:t>
            </a:r>
            <a:endParaRPr lang="en-US" altLang="zh-CN" dirty="0">
              <a:ea typeface="宋体" panose="02010600030101010101" pitchFamily="2" charset="-122"/>
            </a:endParaRPr>
          </a:p>
          <a:p>
            <a:pPr>
              <a:spcAft>
                <a:spcPct val="20000"/>
              </a:spcAft>
              <a:buClr>
                <a:schemeClr val="accent2"/>
              </a:buClr>
              <a:buSzPct val="85000"/>
              <a:buFont typeface="ZapfDingbats" pitchFamily="82" charset="2"/>
            </a:pPr>
            <a:r>
              <a:rPr lang="en-US" altLang="zh-CN" dirty="0">
                <a:ea typeface="宋体" panose="02010600030101010101" pitchFamily="2" charset="-122"/>
              </a:rPr>
              <a:t>client/server model</a:t>
            </a:r>
            <a:endParaRPr lang="en-US" altLang="zh-CN" dirty="0">
              <a:ea typeface="宋体" panose="02010600030101010101" pitchFamily="2" charset="-122"/>
            </a:endParaRPr>
          </a:p>
          <a:p>
            <a:pPr lvl="1">
              <a:spcAft>
                <a:spcPct val="20000"/>
              </a:spcAft>
              <a:buClr>
                <a:schemeClr val="accent2"/>
              </a:buClr>
              <a:buSzPct val="75000"/>
              <a:buFont typeface="ZapfDingbats" pitchFamily="82" charset="2"/>
            </a:pPr>
            <a:r>
              <a:rPr lang="en-US" altLang="zh-CN" i="1" dirty="0">
                <a:solidFill>
                  <a:schemeClr val="accent2"/>
                </a:solidFill>
                <a:ea typeface="宋体" panose="02010600030101010101" pitchFamily="2" charset="-122"/>
              </a:rPr>
              <a:t>client:</a:t>
            </a:r>
            <a:r>
              <a:rPr lang="en-US" altLang="zh-CN" dirty="0">
                <a:ea typeface="宋体" panose="02010600030101010101" pitchFamily="2" charset="-122"/>
              </a:rPr>
              <a:t> browser that requests, receives, “displays” Web objects</a:t>
            </a:r>
            <a:endParaRPr lang="en-US" altLang="zh-CN" dirty="0">
              <a:ea typeface="宋体" panose="02010600030101010101" pitchFamily="2" charset="-122"/>
            </a:endParaRPr>
          </a:p>
          <a:p>
            <a:pPr lvl="1">
              <a:spcAft>
                <a:spcPct val="20000"/>
              </a:spcAft>
              <a:buClr>
                <a:schemeClr val="accent2"/>
              </a:buClr>
              <a:buSzPct val="75000"/>
              <a:buFont typeface="ZapfDingbats" pitchFamily="82" charset="2"/>
            </a:pPr>
            <a:r>
              <a:rPr lang="en-US" altLang="zh-CN" i="1" dirty="0">
                <a:solidFill>
                  <a:schemeClr val="accent2"/>
                </a:solidFill>
                <a:ea typeface="宋体" panose="02010600030101010101" pitchFamily="2" charset="-122"/>
              </a:rPr>
              <a:t>server:</a:t>
            </a:r>
            <a:r>
              <a:rPr lang="en-US" altLang="zh-CN" dirty="0">
                <a:ea typeface="宋体" panose="02010600030101010101" pitchFamily="2" charset="-122"/>
              </a:rPr>
              <a:t> Web server sends objects in response to requests</a:t>
            </a:r>
            <a:endParaRPr lang="en-US" altLang="zh-CN" dirty="0">
              <a:ea typeface="宋体" panose="02010600030101010101" pitchFamily="2" charset="-122"/>
            </a:endParaRPr>
          </a:p>
          <a:p>
            <a:pPr>
              <a:spcAft>
                <a:spcPct val="20000"/>
              </a:spcAft>
              <a:buClr>
                <a:schemeClr val="accent2"/>
              </a:buClr>
              <a:buSzPct val="85000"/>
              <a:buFont typeface="ZapfDingbats" pitchFamily="82" charset="2"/>
            </a:pPr>
            <a:r>
              <a:rPr lang="en-US" altLang="zh-CN" dirty="0">
                <a:ea typeface="宋体" panose="02010600030101010101" pitchFamily="2" charset="-122"/>
              </a:rPr>
              <a:t>HTTP 1.0: RFC 1945</a:t>
            </a:r>
            <a:endParaRPr lang="en-US" altLang="zh-CN" dirty="0">
              <a:ea typeface="宋体" panose="02010600030101010101" pitchFamily="2" charset="-122"/>
            </a:endParaRPr>
          </a:p>
          <a:p>
            <a:pPr>
              <a:spcAft>
                <a:spcPct val="20000"/>
              </a:spcAft>
              <a:buClr>
                <a:schemeClr val="accent2"/>
              </a:buClr>
              <a:buSzPct val="85000"/>
              <a:buFont typeface="ZapfDingbats" pitchFamily="82" charset="2"/>
            </a:pPr>
            <a:r>
              <a:rPr lang="en-US" altLang="zh-CN" dirty="0">
                <a:ea typeface="宋体" panose="02010600030101010101" pitchFamily="2" charset="-122"/>
              </a:rPr>
              <a:t>HTTP 1.1: RFC 2616</a:t>
            </a:r>
            <a:endParaRPr lang="en-US" altLang="zh-CN" dirty="0">
              <a:ea typeface="宋体" panose="02010600030101010101" pitchFamily="2" charset="-122"/>
            </a:endParaRPr>
          </a:p>
        </p:txBody>
      </p:sp>
      <p:grpSp>
        <p:nvGrpSpPr>
          <p:cNvPr id="20485" name="Group 29"/>
          <p:cNvGrpSpPr/>
          <p:nvPr/>
        </p:nvGrpSpPr>
        <p:grpSpPr>
          <a:xfrm>
            <a:off x="4933950" y="1630363"/>
            <a:ext cx="4100513" cy="3938587"/>
            <a:chOff x="3007" y="1172"/>
            <a:chExt cx="2583" cy="2481"/>
          </a:xfrm>
        </p:grpSpPr>
        <p:graphicFrame>
          <p:nvGraphicFramePr>
            <p:cNvPr id="20488" name="Object 6"/>
            <p:cNvGraphicFramePr>
              <a:graphicFrameLocks noChangeAspect="1"/>
            </p:cNvGraphicFramePr>
            <p:nvPr/>
          </p:nvGraphicFramePr>
          <p:xfrm>
            <a:off x="3102" y="1172"/>
            <a:ext cx="474" cy="376"/>
          </p:xfrm>
          <a:graphic>
            <a:graphicData uri="http://schemas.openxmlformats.org/presentationml/2006/ole">
              <mc:AlternateContent xmlns:mc="http://schemas.openxmlformats.org/markup-compatibility/2006">
                <mc:Choice xmlns:v="urn:schemas-microsoft-com:vml" Requires="v">
                  <p:oleObj spid="_x0000_s3084" name="" r:id="rId1" imgW="1307465" imgH="1083945" progId="MS_ClipArt_Gallery.2">
                    <p:embed/>
                  </p:oleObj>
                </mc:Choice>
                <mc:Fallback>
                  <p:oleObj name="" r:id="rId1" imgW="1307465" imgH="1083945" progId="MS_ClipArt_Gallery.2">
                    <p:embed/>
                    <p:pic>
                      <p:nvPicPr>
                        <p:cNvPr id="0" name="图片 3083"/>
                        <p:cNvPicPr/>
                        <p:nvPr/>
                      </p:nvPicPr>
                      <p:blipFill>
                        <a:blip r:embed="rId2"/>
                        <a:stretch>
                          <a:fillRect/>
                        </a:stretch>
                      </p:blipFill>
                      <p:spPr>
                        <a:xfrm>
                          <a:off x="3102" y="1172"/>
                          <a:ext cx="474" cy="376"/>
                        </a:xfrm>
                        <a:prstGeom prst="rect">
                          <a:avLst/>
                        </a:prstGeom>
                        <a:noFill/>
                        <a:ln w="38100">
                          <a:noFill/>
                          <a:miter/>
                        </a:ln>
                      </p:spPr>
                    </p:pic>
                  </p:oleObj>
                </mc:Fallback>
              </mc:AlternateContent>
            </a:graphicData>
          </a:graphic>
        </p:graphicFrame>
        <p:sp>
          <p:nvSpPr>
            <p:cNvPr id="20489" name="Text Box 7"/>
            <p:cNvSpPr txBox="1"/>
            <p:nvPr/>
          </p:nvSpPr>
          <p:spPr>
            <a:xfrm>
              <a:off x="3007" y="1547"/>
              <a:ext cx="732" cy="366"/>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lgn="ctr">
                <a:spcBef>
                  <a:spcPct val="0"/>
                </a:spcBef>
                <a:buClrTx/>
                <a:buSzTx/>
                <a:buFontTx/>
                <a:buNone/>
              </a:pPr>
              <a:r>
                <a:rPr lang="en-US" altLang="zh-CN" sz="1600" dirty="0">
                  <a:ea typeface="宋体" panose="02010600030101010101" pitchFamily="2" charset="-122"/>
                </a:rPr>
                <a:t>PC running</a:t>
              </a:r>
              <a:endParaRPr lang="en-US" altLang="zh-CN" sz="1600" dirty="0">
                <a:ea typeface="宋体" panose="02010600030101010101" pitchFamily="2" charset="-122"/>
              </a:endParaRPr>
            </a:p>
            <a:p>
              <a:pPr marL="0" lvl="0" indent="0" algn="ctr">
                <a:spcBef>
                  <a:spcPct val="0"/>
                </a:spcBef>
                <a:buClrTx/>
                <a:buSzTx/>
                <a:buFontTx/>
                <a:buNone/>
              </a:pPr>
              <a:r>
                <a:rPr lang="en-US" altLang="zh-CN" sz="1600" dirty="0">
                  <a:ea typeface="宋体" panose="02010600030101010101" pitchFamily="2" charset="-122"/>
                </a:rPr>
                <a:t>Explorer</a:t>
              </a:r>
              <a:endParaRPr lang="en-US" altLang="zh-CN" sz="2400" dirty="0">
                <a:latin typeface="Times New Roman" panose="02020603050405020304" pitchFamily="18" charset="0"/>
                <a:ea typeface="宋体" panose="02010600030101010101" pitchFamily="2" charset="-122"/>
              </a:endParaRPr>
            </a:p>
          </p:txBody>
        </p:sp>
        <p:graphicFrame>
          <p:nvGraphicFramePr>
            <p:cNvPr id="20490" name="Object 8"/>
            <p:cNvGraphicFramePr>
              <a:graphicFrameLocks noChangeAspect="1"/>
            </p:cNvGraphicFramePr>
            <p:nvPr/>
          </p:nvGraphicFramePr>
          <p:xfrm>
            <a:off x="3162" y="2870"/>
            <a:ext cx="474" cy="376"/>
          </p:xfrm>
          <a:graphic>
            <a:graphicData uri="http://schemas.openxmlformats.org/presentationml/2006/ole">
              <mc:AlternateContent xmlns:mc="http://schemas.openxmlformats.org/markup-compatibility/2006">
                <mc:Choice xmlns:v="urn:schemas-microsoft-com:vml" Requires="v">
                  <p:oleObj spid="_x0000_s3085" name="" r:id="rId3" imgW="1307465" imgH="1083945" progId="MS_ClipArt_Gallery.2">
                    <p:embed/>
                  </p:oleObj>
                </mc:Choice>
                <mc:Fallback>
                  <p:oleObj name="" r:id="rId3" imgW="1307465" imgH="1083945" progId="MS_ClipArt_Gallery.2">
                    <p:embed/>
                    <p:pic>
                      <p:nvPicPr>
                        <p:cNvPr id="0" name="图片 3084"/>
                        <p:cNvPicPr/>
                        <p:nvPr/>
                      </p:nvPicPr>
                      <p:blipFill>
                        <a:blip r:embed="rId2"/>
                        <a:stretch>
                          <a:fillRect/>
                        </a:stretch>
                      </p:blipFill>
                      <p:spPr>
                        <a:xfrm>
                          <a:off x="3162" y="2870"/>
                          <a:ext cx="474" cy="376"/>
                        </a:xfrm>
                        <a:prstGeom prst="rect">
                          <a:avLst/>
                        </a:prstGeom>
                        <a:noFill/>
                        <a:ln w="38100">
                          <a:noFill/>
                          <a:miter/>
                        </a:ln>
                      </p:spPr>
                    </p:pic>
                  </p:oleObj>
                </mc:Fallback>
              </mc:AlternateContent>
            </a:graphicData>
          </a:graphic>
        </p:graphicFrame>
        <p:sp>
          <p:nvSpPr>
            <p:cNvPr id="20491" name="Text Box 9"/>
            <p:cNvSpPr txBox="1"/>
            <p:nvPr/>
          </p:nvSpPr>
          <p:spPr>
            <a:xfrm>
              <a:off x="4719" y="2417"/>
              <a:ext cx="871" cy="67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lgn="ctr">
                <a:spcBef>
                  <a:spcPct val="0"/>
                </a:spcBef>
                <a:buClrTx/>
                <a:buSzTx/>
                <a:buFontTx/>
                <a:buNone/>
              </a:pPr>
              <a:r>
                <a:rPr lang="en-US" altLang="zh-CN" sz="1600" dirty="0">
                  <a:ea typeface="宋体" panose="02010600030101010101" pitchFamily="2" charset="-122"/>
                </a:rPr>
                <a:t>Server </a:t>
              </a:r>
              <a:endParaRPr lang="en-US" altLang="zh-CN" sz="1600" dirty="0">
                <a:ea typeface="宋体" panose="02010600030101010101" pitchFamily="2" charset="-122"/>
              </a:endParaRPr>
            </a:p>
            <a:p>
              <a:pPr marL="0" lvl="0" indent="0" algn="ctr">
                <a:spcBef>
                  <a:spcPct val="0"/>
                </a:spcBef>
                <a:buClrTx/>
                <a:buSzTx/>
                <a:buFontTx/>
                <a:buNone/>
              </a:pPr>
              <a:r>
                <a:rPr lang="en-US" altLang="zh-CN" sz="1600" dirty="0">
                  <a:ea typeface="宋体" panose="02010600030101010101" pitchFamily="2" charset="-122"/>
                </a:rPr>
                <a:t>running</a:t>
              </a:r>
              <a:endParaRPr lang="en-US" altLang="zh-CN" sz="1600" dirty="0">
                <a:ea typeface="宋体" panose="02010600030101010101" pitchFamily="2" charset="-122"/>
              </a:endParaRPr>
            </a:p>
            <a:p>
              <a:pPr marL="0" lvl="0" indent="0" algn="ctr">
                <a:spcBef>
                  <a:spcPct val="0"/>
                </a:spcBef>
                <a:buClrTx/>
                <a:buSzTx/>
                <a:buFontTx/>
                <a:buNone/>
              </a:pPr>
              <a:r>
                <a:rPr lang="en-US" altLang="zh-CN" sz="1600" dirty="0">
                  <a:ea typeface="宋体" panose="02010600030101010101" pitchFamily="2" charset="-122"/>
                </a:rPr>
                <a:t>Apache Web</a:t>
              </a:r>
              <a:endParaRPr lang="en-US" altLang="zh-CN" sz="1600" dirty="0">
                <a:ea typeface="宋体" panose="02010600030101010101" pitchFamily="2" charset="-122"/>
              </a:endParaRPr>
            </a:p>
            <a:p>
              <a:pPr marL="0" lvl="0" indent="0" algn="ctr">
                <a:spcBef>
                  <a:spcPct val="0"/>
                </a:spcBef>
                <a:buClrTx/>
                <a:buSzTx/>
                <a:buFontTx/>
                <a:buNone/>
              </a:pPr>
              <a:r>
                <a:rPr lang="en-US" altLang="zh-CN" sz="1600" dirty="0">
                  <a:ea typeface="宋体" panose="02010600030101010101" pitchFamily="2" charset="-122"/>
                </a:rPr>
                <a:t>server</a:t>
              </a:r>
              <a:endParaRPr lang="en-US" altLang="zh-CN" sz="2400" dirty="0">
                <a:latin typeface="Times New Roman" panose="02020603050405020304" pitchFamily="18" charset="0"/>
                <a:ea typeface="宋体" panose="02010600030101010101" pitchFamily="2" charset="-122"/>
              </a:endParaRPr>
            </a:p>
          </p:txBody>
        </p:sp>
        <p:grpSp>
          <p:nvGrpSpPr>
            <p:cNvPr id="20492" name="Group 10"/>
            <p:cNvGrpSpPr/>
            <p:nvPr/>
          </p:nvGrpSpPr>
          <p:grpSpPr>
            <a:xfrm>
              <a:off x="4983" y="1717"/>
              <a:ext cx="318" cy="675"/>
              <a:chOff x="4180" y="783"/>
              <a:chExt cx="150" cy="307"/>
            </a:xfrm>
          </p:grpSpPr>
          <p:sp>
            <p:nvSpPr>
              <p:cNvPr id="20502" name="AutoShape 11"/>
              <p:cNvSpPr/>
              <p:nvPr/>
            </p:nvSpPr>
            <p:spPr>
              <a:xfrm>
                <a:off x="4180" y="1019"/>
                <a:ext cx="150" cy="71"/>
              </a:xfrm>
              <a:prstGeom prst="parallelogram">
                <a:avLst>
                  <a:gd name="adj" fmla="val 81386"/>
                </a:avLst>
              </a:prstGeom>
              <a:solidFill>
                <a:srgbClr val="33CCCC"/>
              </a:solidFill>
              <a:ln w="9525">
                <a:noFill/>
              </a:ln>
            </p:spPr>
            <p:txBody>
              <a:bodyPr wrap="none" anchor="ctr" anchorCtr="0"/>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buNone/>
                </a:pPr>
                <a:endParaRPr lang="zh-CN" altLang="en-US" sz="2400" dirty="0">
                  <a:ea typeface="宋体" panose="02010600030101010101" pitchFamily="2" charset="-122"/>
                </a:endParaRPr>
              </a:p>
            </p:txBody>
          </p:sp>
          <p:sp>
            <p:nvSpPr>
              <p:cNvPr id="20503" name="Rectangle 12"/>
              <p:cNvSpPr/>
              <p:nvPr/>
            </p:nvSpPr>
            <p:spPr>
              <a:xfrm>
                <a:off x="4256" y="785"/>
                <a:ext cx="69" cy="236"/>
              </a:xfrm>
              <a:prstGeom prst="rect">
                <a:avLst/>
              </a:prstGeom>
              <a:solidFill>
                <a:srgbClr val="33CCCC"/>
              </a:solidFill>
              <a:ln w="9525">
                <a:noFill/>
              </a:ln>
            </p:spPr>
            <p:txBody>
              <a:bodyPr wrap="none" anchor="ctr" anchorCtr="0"/>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buNone/>
                </a:pPr>
                <a:endParaRPr lang="zh-CN" altLang="en-US" sz="2400" dirty="0">
                  <a:ea typeface="宋体" panose="02010600030101010101" pitchFamily="2" charset="-122"/>
                </a:endParaRPr>
              </a:p>
            </p:txBody>
          </p:sp>
          <p:sp>
            <p:nvSpPr>
              <p:cNvPr id="20504" name="Rectangle 13"/>
              <p:cNvSpPr/>
              <p:nvPr/>
            </p:nvSpPr>
            <p:spPr>
              <a:xfrm>
                <a:off x="4181" y="852"/>
                <a:ext cx="95" cy="236"/>
              </a:xfrm>
              <a:prstGeom prst="rect">
                <a:avLst/>
              </a:prstGeom>
              <a:solidFill>
                <a:srgbClr val="33CCCC"/>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buNone/>
                </a:pPr>
                <a:endParaRPr lang="zh-CN" altLang="en-US" sz="2400" dirty="0">
                  <a:ea typeface="宋体" panose="02010600030101010101" pitchFamily="2" charset="-122"/>
                </a:endParaRPr>
              </a:p>
            </p:txBody>
          </p:sp>
          <p:sp>
            <p:nvSpPr>
              <p:cNvPr id="20505" name="AutoShape 14"/>
              <p:cNvSpPr/>
              <p:nvPr/>
            </p:nvSpPr>
            <p:spPr>
              <a:xfrm>
                <a:off x="4180" y="783"/>
                <a:ext cx="150" cy="71"/>
              </a:xfrm>
              <a:prstGeom prst="parallelogram">
                <a:avLst>
                  <a:gd name="adj" fmla="val 81386"/>
                </a:avLst>
              </a:prstGeom>
              <a:solidFill>
                <a:srgbClr val="33CCCC"/>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buNone/>
                </a:pPr>
                <a:endParaRPr lang="zh-CN" altLang="en-US" sz="2400" dirty="0">
                  <a:ea typeface="宋体" panose="02010600030101010101" pitchFamily="2" charset="-122"/>
                </a:endParaRPr>
              </a:p>
            </p:txBody>
          </p:sp>
          <p:sp>
            <p:nvSpPr>
              <p:cNvPr id="20506" name="Line 15"/>
              <p:cNvSpPr/>
              <p:nvPr/>
            </p:nvSpPr>
            <p:spPr>
              <a:xfrm>
                <a:off x="4330" y="788"/>
                <a:ext cx="0" cy="231"/>
              </a:xfrm>
              <a:prstGeom prst="line">
                <a:avLst/>
              </a:prstGeom>
              <a:ln w="9525" cap="flat" cmpd="sng">
                <a:solidFill>
                  <a:schemeClr val="tx1"/>
                </a:solidFill>
                <a:prstDash val="solid"/>
                <a:headEnd type="none" w="med" len="med"/>
                <a:tailEnd type="none" w="med" len="med"/>
              </a:ln>
            </p:spPr>
          </p:sp>
          <p:sp>
            <p:nvSpPr>
              <p:cNvPr id="20507" name="Line 16"/>
              <p:cNvSpPr/>
              <p:nvPr/>
            </p:nvSpPr>
            <p:spPr>
              <a:xfrm flipH="1">
                <a:off x="4276" y="1019"/>
                <a:ext cx="54" cy="69"/>
              </a:xfrm>
              <a:prstGeom prst="line">
                <a:avLst/>
              </a:prstGeom>
              <a:ln w="9525" cap="flat" cmpd="sng">
                <a:solidFill>
                  <a:schemeClr val="tx1"/>
                </a:solidFill>
                <a:prstDash val="solid"/>
                <a:headEnd type="none" w="med" len="med"/>
                <a:tailEnd type="none" w="med" len="med"/>
              </a:ln>
            </p:spPr>
          </p:sp>
          <p:sp>
            <p:nvSpPr>
              <p:cNvPr id="20508" name="Rectangle 17"/>
              <p:cNvSpPr/>
              <p:nvPr/>
            </p:nvSpPr>
            <p:spPr>
              <a:xfrm>
                <a:off x="4193" y="883"/>
                <a:ext cx="63" cy="136"/>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buNone/>
                </a:pPr>
                <a:endParaRPr lang="zh-CN" altLang="en-US" sz="2400" dirty="0">
                  <a:ea typeface="宋体" panose="02010600030101010101" pitchFamily="2" charset="-122"/>
                </a:endParaRPr>
              </a:p>
            </p:txBody>
          </p:sp>
          <p:sp>
            <p:nvSpPr>
              <p:cNvPr id="20509" name="Rectangle 18"/>
              <p:cNvSpPr/>
              <p:nvPr/>
            </p:nvSpPr>
            <p:spPr>
              <a:xfrm>
                <a:off x="4202" y="924"/>
                <a:ext cx="48" cy="48"/>
              </a:xfrm>
              <a:prstGeom prst="rect">
                <a:avLst/>
              </a:prstGeom>
              <a:solidFill>
                <a:schemeClr val="bg1"/>
              </a:solidFill>
              <a:ln w="9525">
                <a:noFill/>
              </a:ln>
            </p:spPr>
            <p:txBody>
              <a:bodyPr wrap="none" anchor="ctr" anchorCtr="0"/>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buNone/>
                </a:pPr>
                <a:endParaRPr lang="zh-CN" altLang="en-US" sz="2400" dirty="0">
                  <a:ea typeface="宋体" panose="02010600030101010101" pitchFamily="2" charset="-122"/>
                </a:endParaRPr>
              </a:p>
            </p:txBody>
          </p:sp>
        </p:grpSp>
        <p:sp>
          <p:nvSpPr>
            <p:cNvPr id="20493" name="Line 19"/>
            <p:cNvSpPr/>
            <p:nvPr/>
          </p:nvSpPr>
          <p:spPr>
            <a:xfrm>
              <a:off x="3618" y="1344"/>
              <a:ext cx="1314" cy="606"/>
            </a:xfrm>
            <a:prstGeom prst="line">
              <a:avLst/>
            </a:prstGeom>
            <a:ln w="28575" cap="flat" cmpd="sng">
              <a:solidFill>
                <a:srgbClr val="FF0000"/>
              </a:solidFill>
              <a:prstDash val="solid"/>
              <a:headEnd type="none" w="med" len="med"/>
              <a:tailEnd type="triangle" w="med" len="med"/>
            </a:ln>
          </p:spPr>
        </p:sp>
        <p:sp>
          <p:nvSpPr>
            <p:cNvPr id="20494" name="Line 20"/>
            <p:cNvSpPr/>
            <p:nvPr/>
          </p:nvSpPr>
          <p:spPr>
            <a:xfrm flipH="1" flipV="1">
              <a:off x="3654" y="1470"/>
              <a:ext cx="1242" cy="570"/>
            </a:xfrm>
            <a:prstGeom prst="line">
              <a:avLst/>
            </a:prstGeom>
            <a:ln w="28575" cap="flat" cmpd="sng">
              <a:solidFill>
                <a:srgbClr val="FF0000"/>
              </a:solidFill>
              <a:prstDash val="solid"/>
              <a:headEnd type="none" w="med" len="med"/>
              <a:tailEnd type="triangle" w="med" len="med"/>
            </a:ln>
          </p:spPr>
        </p:sp>
        <p:sp>
          <p:nvSpPr>
            <p:cNvPr id="20495" name="Line 21"/>
            <p:cNvSpPr/>
            <p:nvPr/>
          </p:nvSpPr>
          <p:spPr>
            <a:xfrm flipV="1">
              <a:off x="3612" y="2208"/>
              <a:ext cx="1290" cy="690"/>
            </a:xfrm>
            <a:prstGeom prst="line">
              <a:avLst/>
            </a:prstGeom>
            <a:ln w="28575" cap="flat" cmpd="sng">
              <a:solidFill>
                <a:srgbClr val="FF0000"/>
              </a:solidFill>
              <a:prstDash val="solid"/>
              <a:headEnd type="none" w="med" len="med"/>
              <a:tailEnd type="triangle" w="med" len="med"/>
            </a:ln>
          </p:spPr>
        </p:sp>
        <p:sp>
          <p:nvSpPr>
            <p:cNvPr id="20496" name="Line 22"/>
            <p:cNvSpPr/>
            <p:nvPr/>
          </p:nvSpPr>
          <p:spPr>
            <a:xfrm flipH="1">
              <a:off x="3660" y="2286"/>
              <a:ext cx="1290" cy="714"/>
            </a:xfrm>
            <a:prstGeom prst="line">
              <a:avLst/>
            </a:prstGeom>
            <a:ln w="28575" cap="flat" cmpd="sng">
              <a:solidFill>
                <a:srgbClr val="FF0000"/>
              </a:solidFill>
              <a:prstDash val="solid"/>
              <a:headEnd type="none" w="med" len="med"/>
              <a:tailEnd type="triangle" w="med" len="med"/>
            </a:ln>
          </p:spPr>
        </p:sp>
        <p:sp>
          <p:nvSpPr>
            <p:cNvPr id="20497" name="Text Box 23"/>
            <p:cNvSpPr txBox="1"/>
            <p:nvPr/>
          </p:nvSpPr>
          <p:spPr>
            <a:xfrm>
              <a:off x="3100" y="3287"/>
              <a:ext cx="833" cy="366"/>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lgn="ctr">
                <a:spcBef>
                  <a:spcPct val="0"/>
                </a:spcBef>
                <a:buClrTx/>
                <a:buSzTx/>
                <a:buFontTx/>
                <a:buNone/>
              </a:pPr>
              <a:r>
                <a:rPr lang="en-US" altLang="zh-CN" sz="1600" dirty="0">
                  <a:ea typeface="宋体" panose="02010600030101010101" pitchFamily="2" charset="-122"/>
                </a:rPr>
                <a:t>Mac running</a:t>
              </a:r>
              <a:endParaRPr lang="en-US" altLang="zh-CN" sz="1600" dirty="0">
                <a:ea typeface="宋体" panose="02010600030101010101" pitchFamily="2" charset="-122"/>
              </a:endParaRPr>
            </a:p>
            <a:p>
              <a:pPr marL="0" lvl="0" indent="0" algn="ctr">
                <a:spcBef>
                  <a:spcPct val="0"/>
                </a:spcBef>
                <a:buClrTx/>
                <a:buSzTx/>
                <a:buFontTx/>
                <a:buNone/>
              </a:pPr>
              <a:r>
                <a:rPr lang="en-US" altLang="zh-CN" sz="1600" dirty="0">
                  <a:ea typeface="宋体" panose="02010600030101010101" pitchFamily="2" charset="-122"/>
                </a:rPr>
                <a:t>Navigator</a:t>
              </a:r>
              <a:endParaRPr lang="en-US" altLang="zh-CN" sz="2400" dirty="0">
                <a:latin typeface="Times New Roman" panose="02020603050405020304" pitchFamily="18" charset="0"/>
                <a:ea typeface="宋体" panose="02010600030101010101" pitchFamily="2" charset="-122"/>
              </a:endParaRPr>
            </a:p>
          </p:txBody>
        </p:sp>
        <p:sp>
          <p:nvSpPr>
            <p:cNvPr id="20498" name="Text Box 24"/>
            <p:cNvSpPr txBox="1"/>
            <p:nvPr/>
          </p:nvSpPr>
          <p:spPr>
            <a:xfrm rot="1422049">
              <a:off x="3841" y="1445"/>
              <a:ext cx="951" cy="2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lgn="ctr">
                <a:spcBef>
                  <a:spcPct val="0"/>
                </a:spcBef>
                <a:buClrTx/>
                <a:buSzTx/>
                <a:buFontTx/>
                <a:buNone/>
              </a:pPr>
              <a:r>
                <a:rPr lang="en-US" altLang="zh-CN" sz="1600" dirty="0">
                  <a:solidFill>
                    <a:srgbClr val="FF0000"/>
                  </a:solidFill>
                  <a:ea typeface="宋体" panose="02010600030101010101" pitchFamily="2" charset="-122"/>
                </a:rPr>
                <a:t>HTTP request</a:t>
              </a:r>
              <a:endParaRPr lang="en-US" altLang="zh-CN" sz="2400" dirty="0">
                <a:latin typeface="Times New Roman" panose="02020603050405020304" pitchFamily="18" charset="0"/>
                <a:ea typeface="宋体" panose="02010600030101010101" pitchFamily="2" charset="-122"/>
              </a:endParaRPr>
            </a:p>
          </p:txBody>
        </p:sp>
        <p:sp>
          <p:nvSpPr>
            <p:cNvPr id="20499" name="Text Box 25"/>
            <p:cNvSpPr txBox="1"/>
            <p:nvPr/>
          </p:nvSpPr>
          <p:spPr>
            <a:xfrm rot="-1692639">
              <a:off x="3709" y="2387"/>
              <a:ext cx="951" cy="2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lgn="ctr">
                <a:spcBef>
                  <a:spcPct val="0"/>
                </a:spcBef>
                <a:buClrTx/>
                <a:buSzTx/>
                <a:buFontTx/>
                <a:buNone/>
              </a:pPr>
              <a:r>
                <a:rPr lang="en-US" altLang="zh-CN" sz="1600" dirty="0">
                  <a:solidFill>
                    <a:srgbClr val="FF0000"/>
                  </a:solidFill>
                  <a:ea typeface="宋体" panose="02010600030101010101" pitchFamily="2" charset="-122"/>
                </a:rPr>
                <a:t>HTTP request</a:t>
              </a:r>
              <a:endParaRPr lang="en-US" altLang="zh-CN" sz="2400" dirty="0">
                <a:latin typeface="Times New Roman" panose="02020603050405020304" pitchFamily="18" charset="0"/>
                <a:ea typeface="宋体" panose="02010600030101010101" pitchFamily="2" charset="-122"/>
              </a:endParaRPr>
            </a:p>
          </p:txBody>
        </p:sp>
        <p:sp>
          <p:nvSpPr>
            <p:cNvPr id="20500" name="Text Box 26"/>
            <p:cNvSpPr txBox="1"/>
            <p:nvPr/>
          </p:nvSpPr>
          <p:spPr>
            <a:xfrm rot="1411598">
              <a:off x="3723" y="1727"/>
              <a:ext cx="1021" cy="2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lgn="ctr">
                <a:spcBef>
                  <a:spcPct val="0"/>
                </a:spcBef>
                <a:buClrTx/>
                <a:buSzTx/>
                <a:buFontTx/>
                <a:buNone/>
              </a:pPr>
              <a:r>
                <a:rPr lang="en-US" altLang="zh-CN" sz="1600" dirty="0">
                  <a:solidFill>
                    <a:srgbClr val="FF0000"/>
                  </a:solidFill>
                  <a:ea typeface="宋体" panose="02010600030101010101" pitchFamily="2" charset="-122"/>
                </a:rPr>
                <a:t>HTTP response</a:t>
              </a:r>
              <a:endParaRPr lang="en-US" altLang="zh-CN" sz="2400" dirty="0">
                <a:latin typeface="Times New Roman" panose="02020603050405020304" pitchFamily="18" charset="0"/>
                <a:ea typeface="宋体" panose="02010600030101010101" pitchFamily="2" charset="-122"/>
              </a:endParaRPr>
            </a:p>
          </p:txBody>
        </p:sp>
        <p:sp>
          <p:nvSpPr>
            <p:cNvPr id="20501" name="Text Box 28"/>
            <p:cNvSpPr txBox="1"/>
            <p:nvPr/>
          </p:nvSpPr>
          <p:spPr>
            <a:xfrm rot="-1737783">
              <a:off x="3837" y="2597"/>
              <a:ext cx="1021" cy="2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stStyle>
            <a:p>
              <a:pPr marL="0" lvl="0" indent="0" algn="ctr">
                <a:spcBef>
                  <a:spcPct val="0"/>
                </a:spcBef>
                <a:buClrTx/>
                <a:buSzTx/>
                <a:buFontTx/>
                <a:buNone/>
              </a:pPr>
              <a:r>
                <a:rPr lang="en-US" altLang="zh-CN" sz="1600" dirty="0">
                  <a:solidFill>
                    <a:srgbClr val="FF0000"/>
                  </a:solidFill>
                  <a:ea typeface="宋体" panose="02010600030101010101" pitchFamily="2" charset="-122"/>
                </a:rPr>
                <a:t>HTTP response</a:t>
              </a:r>
              <a:endParaRPr lang="en-US" altLang="zh-CN" sz="2400" dirty="0">
                <a:latin typeface="Times New Roman" panose="02020603050405020304" pitchFamily="18" charset="0"/>
                <a:ea typeface="宋体" panose="02010600030101010101" pitchFamily="2" charset="-122"/>
              </a:endParaRPr>
            </a:p>
          </p:txBody>
        </p:sp>
      </p:grpSp>
      <p:sp>
        <p:nvSpPr>
          <p:cNvPr id="20486" name="日期占位符 1"/>
          <p:cNvSpPr txBox="1">
            <a:spLocks noGrp="1"/>
          </p:cNvSpPr>
          <p:nvPr>
            <p:ph type="dt" sz="half" idx="10"/>
          </p:nvPr>
        </p:nvSpPr>
        <p:spPr/>
        <p:txBody>
          <a:bodyPr/>
          <a:p>
            <a:pPr marL="0" indent="0">
              <a:spcBef>
                <a:spcPct val="0"/>
              </a:spcBef>
              <a:buClrTx/>
              <a:buSzTx/>
              <a:buFontTx/>
              <a:buNone/>
            </a:pPr>
            <a:fld id="{BB962C8B-B14F-4D97-AF65-F5344CB8AC3E}" type="datetime4">
              <a:rPr lang="en-US" altLang="zh-CN" sz="1400" dirty="0">
                <a:latin typeface="Times New Roman" panose="02020603050405020304" pitchFamily="18" charset="0"/>
                <a:ea typeface="宋体" panose="02010600030101010101" pitchFamily="2" charset="-122"/>
              </a:rPr>
            </a:fld>
            <a:endParaRPr lang="en-US" altLang="zh-CN" sz="1400" dirty="0">
              <a:latin typeface="Times New Roman" panose="02020603050405020304" pitchFamily="18" charset="0"/>
              <a:ea typeface="宋体" panose="02010600030101010101" pitchFamily="2" charset="-122"/>
            </a:endParaRPr>
          </a:p>
        </p:txBody>
      </p:sp>
      <p:sp>
        <p:nvSpPr>
          <p:cNvPr id="20487" name="页脚占位符 2"/>
          <p:cNvSpPr txBox="1">
            <a:spLocks noGrp="1"/>
          </p:cNvSpPr>
          <p:nvPr>
            <p:ph type="ftr" sz="quarter" idx="11"/>
          </p:nvPr>
        </p:nvSpPr>
        <p:spPr/>
        <p:txBody>
          <a:bodyPr/>
          <a:p>
            <a:pPr marL="0" indent="0" algn="r">
              <a:spcBef>
                <a:spcPct val="0"/>
              </a:spcBef>
              <a:buClrTx/>
              <a:buSzTx/>
              <a:buFontTx/>
              <a:buNone/>
            </a:pPr>
            <a:r>
              <a:rPr lang="en-US" altLang="zh-CN" sz="1400" dirty="0">
                <a:ea typeface="宋体" panose="02010600030101010101" pitchFamily="2" charset="-122"/>
              </a:rPr>
              <a:t>The Application Layer</a:t>
            </a:r>
            <a:endParaRPr lang="en-US" altLang="zh-CN" sz="1400" dirty="0">
              <a:latin typeface="Times New Roman" panose="02020603050405020304" pitchFamily="18" charset="0"/>
              <a:ea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TABLE_ENDDRAG_ORIGIN_RECT" val="376*69"/>
  <p:tag name="TABLE_ENDDRAG_RECT" val="125*312*376*69"/>
</p:tagLst>
</file>

<file path=ppt/tags/tag2.xml><?xml version="1.0" encoding="utf-8"?>
<p:tagLst xmlns:p="http://schemas.openxmlformats.org/presentationml/2006/main">
  <p:tag name="commondata" val="eyJoZGlkIjoiNmJhNmMzMDZhYmRjYWE5MGRkMDZkYmJhNjBmMDgxOTgifQ=="/>
</p:tagLst>
</file>

<file path=ppt/theme/theme1.xml><?xml version="1.0" encoding="utf-8"?>
<a:theme xmlns:a="http://schemas.openxmlformats.org/drawingml/2006/main" name="Tannenbaum">
  <a:themeElements>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annenbau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Tannenbaum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annenbaum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annenbaum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annenbaum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annenbaum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annenbaum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Tannenbaum</Template>
  <TotalTime>0</TotalTime>
  <Words>15696</Words>
  <Application>WPS 演示</Application>
  <PresentationFormat>全屏显示(4:3)</PresentationFormat>
  <Paragraphs>1344</Paragraphs>
  <Slides>47</Slides>
  <Notes>5</Notes>
  <HiddenSlides>0</HiddenSlides>
  <MMClips>0</MMClips>
  <ScaleCrop>false</ScaleCrop>
  <HeadingPairs>
    <vt:vector size="8" baseType="variant">
      <vt:variant>
        <vt:lpstr>已用的字体</vt:lpstr>
      </vt:variant>
      <vt:variant>
        <vt:i4>22</vt:i4>
      </vt:variant>
      <vt:variant>
        <vt:lpstr>主题</vt:lpstr>
      </vt:variant>
      <vt:variant>
        <vt:i4>2</vt:i4>
      </vt:variant>
      <vt:variant>
        <vt:lpstr>嵌入 OLE 服务器</vt:lpstr>
      </vt:variant>
      <vt:variant>
        <vt:i4>5</vt:i4>
      </vt:variant>
      <vt:variant>
        <vt:lpstr>幻灯片标题</vt:lpstr>
      </vt:variant>
      <vt:variant>
        <vt:i4>47</vt:i4>
      </vt:variant>
    </vt:vector>
  </HeadingPairs>
  <TitlesOfParts>
    <vt:vector size="76" baseType="lpstr">
      <vt:lpstr>Arial</vt:lpstr>
      <vt:lpstr>宋体</vt:lpstr>
      <vt:lpstr>Wingdings</vt:lpstr>
      <vt:lpstr>Times New Roman</vt:lpstr>
      <vt:lpstr>Comic Sans MS</vt:lpstr>
      <vt:lpstr>Verdana</vt:lpstr>
      <vt:lpstr>黑体</vt:lpstr>
      <vt:lpstr>PMingLiU</vt:lpstr>
      <vt:lpstr>MingLiU-ExtB</vt:lpstr>
      <vt:lpstr>Courier New</vt:lpstr>
      <vt:lpstr>Calibri</vt:lpstr>
      <vt:lpstr>MS PGothic</vt:lpstr>
      <vt:lpstr>ZapfDingbats</vt:lpstr>
      <vt:lpstr>微软雅黑</vt:lpstr>
      <vt:lpstr>Arial Unicode MS</vt:lpstr>
      <vt:lpstr>Gill Sans MT</vt:lpstr>
      <vt:lpstr>Segoe UI</vt:lpstr>
      <vt:lpstr>Arial</vt:lpstr>
      <vt:lpstr>Wingdings</vt:lpstr>
      <vt:lpstr>Tahoma</vt:lpstr>
      <vt:lpstr>仿宋_GB2312</vt:lpstr>
      <vt:lpstr>仿宋</vt:lpstr>
      <vt:lpstr>Tannenbaum</vt:lpstr>
      <vt:lpstr>Profile</vt:lpstr>
      <vt:lpstr>Visio.Drawing.6</vt:lpstr>
      <vt:lpstr>Visio.Drawing.6</vt:lpstr>
      <vt:lpstr>MS_ClipArt_Gallery.2</vt:lpstr>
      <vt:lpstr>MS_ClipArt_Gallery.2</vt:lpstr>
      <vt:lpstr>Visio.Drawing.6</vt:lpstr>
      <vt:lpstr>The Application Layer 应用层 DNS, Email,…</vt:lpstr>
      <vt:lpstr> OSI Model versus TCP/IP</vt:lpstr>
      <vt:lpstr>DNS – The Domain Name System 域名系统</vt:lpstr>
      <vt:lpstr>Sending a packet from Argon to Neon</vt:lpstr>
      <vt:lpstr>Sending a packet from Argon to Neon</vt:lpstr>
      <vt:lpstr>E-mail</vt:lpstr>
      <vt:lpstr>E-mail: mail servers</vt:lpstr>
      <vt:lpstr>Some “Web” Terminology术语</vt:lpstr>
      <vt:lpstr>HTTP (HyperText Transfer Protocol)</vt:lpstr>
      <vt:lpstr>Layers in the Example</vt:lpstr>
      <vt:lpstr>Example Web Page</vt:lpstr>
      <vt:lpstr>PowerPoint 演示文稿</vt:lpstr>
      <vt:lpstr>PowerPoint 演示文稿</vt:lpstr>
      <vt:lpstr>Synthesis: a day in the life of a web request</vt:lpstr>
      <vt:lpstr>A day in the life: scenario</vt:lpstr>
      <vt:lpstr>A day in the life: connecting to the Internet</vt:lpstr>
      <vt:lpstr>A day in the life: connecting to the Internet</vt:lpstr>
      <vt:lpstr>PowerPoint 演示文稿</vt:lpstr>
      <vt:lpstr>DHCP client-server scenario</vt:lpstr>
      <vt:lpstr>PowerPoint 演示文稿</vt:lpstr>
      <vt:lpstr>PowerPoint 演示文稿</vt:lpstr>
      <vt:lpstr>DHCP client-server scenario</vt:lpstr>
      <vt:lpstr>PowerPoint 演示文稿</vt:lpstr>
      <vt:lpstr>DHCP client-server scenario</vt:lpstr>
      <vt:lpstr>PowerPoint 演示文稿</vt:lpstr>
      <vt:lpstr>DHCP client-server scenario</vt:lpstr>
      <vt:lpstr>PowerPoint 演示文稿</vt:lpstr>
      <vt:lpstr>A day in the life: connecting to the Internet</vt:lpstr>
      <vt:lpstr>A day in the life… ARP  (before DNS, before HTTP)</vt:lpstr>
      <vt:lpstr>ARP: address resolution protocol</vt:lpstr>
      <vt:lpstr>ARP protocol in action</vt:lpstr>
      <vt:lpstr>ARP protocol in action</vt:lpstr>
      <vt:lpstr>ARP protocol in action</vt:lpstr>
      <vt:lpstr>A day in the life… ARP  (before DNS, before HTTP)</vt:lpstr>
      <vt:lpstr>A day in the life… using DNS</vt:lpstr>
      <vt:lpstr>A day in the life…TCP connection carrying HTTP</vt:lpstr>
      <vt:lpstr>PowerPoint 演示文稿</vt:lpstr>
      <vt:lpstr>PowerPoint 演示文稿</vt:lpstr>
      <vt:lpstr>A day in the life… HTTP request/reply </vt:lpstr>
      <vt:lpstr>A day in the life… HTTP request/reply </vt:lpstr>
      <vt:lpstr>PowerPoint 演示文稿</vt:lpstr>
      <vt:lpstr>PowerPoint 演示文稿</vt:lpstr>
      <vt:lpstr>PowerPoint 演示文稿</vt:lpstr>
      <vt:lpstr>PowerPoint 演示文稿</vt:lpstr>
      <vt:lpstr>PowerPoint 演示文稿</vt:lpstr>
      <vt:lpstr>PowerPoint 演示文稿</vt:lpstr>
      <vt:lpstr>The End!</vt:lpstr>
    </vt:vector>
  </TitlesOfParts>
  <Company>East Texas Data Service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Application Layer</dc:title>
  <dc:creator>Steve  Armstrong</dc:creator>
  <cp:lastModifiedBy>刘淼</cp:lastModifiedBy>
  <cp:revision>196</cp:revision>
  <dcterms:created xsi:type="dcterms:W3CDTF">2002-08-08T14:18:00Z</dcterms:created>
  <dcterms:modified xsi:type="dcterms:W3CDTF">2024-06-13T15:17:45Z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8BA9235F74554B739F93656CC71AE4DF_13</vt:lpwstr>
  </property>
  <property fmtid="{D5CDD505-2E9C-101B-9397-08002B2CF9AE}" pid="3" name="KSOProductBuildVer">
    <vt:lpwstr>2052-12.1.0.16929</vt:lpwstr>
  </property>
</Properties>
</file>