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5" r:id="rId5"/>
    <p:sldId id="267" r:id="rId6"/>
    <p:sldId id="268" r:id="rId8"/>
    <p:sldId id="275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6" r:id="rId17"/>
    <p:sldId id="287" r:id="rId18"/>
    <p:sldId id="289" r:id="rId19"/>
    <p:sldId id="290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8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68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52226" name="Rectangle 2"/>
          <p:cNvSpPr>
            <a:spLocks noTextEdit="1"/>
          </p:cNvSpPr>
          <p:nvPr>
            <p:ph type="sldImg"/>
          </p:nvPr>
        </p:nvSpPr>
        <p:spPr>
          <a:xfrm>
            <a:off x="393083" y="692150"/>
            <a:ext cx="6073422" cy="3416300"/>
          </a:xfrm>
        </p:spPr>
      </p:sp>
      <p:sp>
        <p:nvSpPr>
          <p:cNvPr id="5222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  </a:t>
            </a:r>
            <a:r>
              <a:rPr lang="en-US" altLang="zh-CN" dirty="0">
                <a:ea typeface="宋体" panose="02010600030101010101" pitchFamily="2" charset="-122"/>
              </a:rPr>
              <a:t>Rogers Cable and your TV set (if you have a black-and-white Model, you  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 can’t see the colour programs that Rogers provides). Rogers (the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 server)sends out the signal to your TV (the client)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  The server, which can be any Internet computer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  One of the main relationships governing the Internet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5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155651" name="Rectangle 2"/>
          <p:cNvSpPr>
            <a:spLocks noTextEdit="1"/>
          </p:cNvSpPr>
          <p:nvPr>
            <p:ph type="sldImg"/>
          </p:nvPr>
        </p:nvSpPr>
        <p:spPr>
          <a:xfrm>
            <a:off x="397581" y="682625"/>
            <a:ext cx="6056489" cy="3406775"/>
          </a:xfrm>
          <a:solidFill>
            <a:srgbClr val="FFFFFF"/>
          </a:solidFill>
        </p:spPr>
      </p:sp>
      <p:sp>
        <p:nvSpPr>
          <p:cNvPr id="155652" name="Rectangle 3"/>
          <p:cNvSpPr/>
          <p:nvPr>
            <p:ph type="body"/>
          </p:nvPr>
        </p:nvSpPr>
        <p:spPr>
          <a:xfrm>
            <a:off x="503238" y="4314825"/>
            <a:ext cx="5848350" cy="182563"/>
          </a:xfrm>
        </p:spPr>
        <p:txBody>
          <a:bodyPr wrap="square" lIns="0" tIns="0" rIns="0" bIns="0" anchor="t" anchorCtr="0">
            <a:spAutoFit/>
          </a:bodyPr>
          <a:p>
            <a:pPr lvl="0" defTabSz="45720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center of the internet we have a relatively small number of well-connected large networks/ these are sometimes called tier 1 commercial isps such as level 3/ sprint /at&amp;t /ntt that have national and international coverage /moving closer to the edge there are the regional networks interconnecting with each other / and at the very edge of the network then are the access networks /and then of course there are the content provider networks like google and facebook /the private networks that connect their data centers and services to the internet and sometimes bypassing tier one and regional isps /</a:t>
            </a:r>
            <a:endParaRPr lang="en-US" dirty="0"/>
          </a:p>
          <a:p>
            <a:endParaRPr lang="en-US" dirty="0"/>
          </a:p>
          <a:p>
            <a:r>
              <a:rPr lang="en-US" dirty="0"/>
              <a:t>we've introduced a number of really important concepts here/ we talked about the packet forwarding process /we talked about store and forward networks /we talked about queuing delays /the possibility for packet loss and we distinguished between packet forwarding and packet routing/ we also talked about an alternative to packet switch networks known as circuit switch networks /and we talked about the pros and cons of each and we finished up by talking about the concept the internet being a network of networks/ coming up next we're going to take a look at network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11200" y="1600200"/>
            <a:ext cx="5080000" cy="22479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994400" y="1600200"/>
            <a:ext cx="5080000" cy="22479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711200" y="4000500"/>
            <a:ext cx="10363200" cy="22479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194421-9FF9-478C-86CC-ACBA6920A9FB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CPSC 441: Introduction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1-</a:t>
            </a:r>
            <a:fld id="{91028A11-3877-449C-81F8-9BA20AFAC0E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194421-9FF9-478C-86CC-ACBA6920A9FB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CPSC 441: Introduction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1-</a:t>
            </a:r>
            <a:fld id="{91028A11-3877-449C-81F8-9BA20AFAC0E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10363200" cy="22479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1200" y="4000500"/>
            <a:ext cx="10363200" cy="22479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194421-9FF9-478C-86CC-ACBA6920A9FB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CPSC 441: Introduction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1-</a:t>
            </a:r>
            <a:fld id="{91028A11-3877-449C-81F8-9BA20AFAC0E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tags" Target="../tags/tag62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1.xml"/><Relationship Id="rId18" Type="http://schemas.openxmlformats.org/officeDocument/2006/relationships/tags" Target="../tags/tag60.xml"/><Relationship Id="rId17" Type="http://schemas.openxmlformats.org/officeDocument/2006/relationships/tags" Target="../tags/tag59.xml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2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oleObject" Target="../embeddings/oleObject8.bin"/><Relationship Id="rId7" Type="http://schemas.openxmlformats.org/officeDocument/2006/relationships/oleObject" Target="../embeddings/oleObject7.bin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4.xml"/><Relationship Id="rId20" Type="http://schemas.openxmlformats.org/officeDocument/2006/relationships/oleObject" Target="../embeddings/oleObject17.bin"/><Relationship Id="rId2" Type="http://schemas.openxmlformats.org/officeDocument/2006/relationships/image" Target="../media/image10.wmf"/><Relationship Id="rId19" Type="http://schemas.openxmlformats.org/officeDocument/2006/relationships/oleObject" Target="../embeddings/oleObject16.bin"/><Relationship Id="rId18" Type="http://schemas.openxmlformats.org/officeDocument/2006/relationships/oleObject" Target="../embeddings/oleObject15.bin"/><Relationship Id="rId17" Type="http://schemas.openxmlformats.org/officeDocument/2006/relationships/image" Target="../media/image14.wmf"/><Relationship Id="rId16" Type="http://schemas.openxmlformats.org/officeDocument/2006/relationships/oleObject" Target="../embeddings/oleObject14.bin"/><Relationship Id="rId15" Type="http://schemas.openxmlformats.org/officeDocument/2006/relationships/image" Target="../media/image13.wmf"/><Relationship Id="rId14" Type="http://schemas.openxmlformats.org/officeDocument/2006/relationships/oleObject" Target="../embeddings/oleObject13.bin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1.bin"/><Relationship Id="rId10" Type="http://schemas.openxmlformats.org/officeDocument/2006/relationships/oleObject" Target="../embeddings/oleObject10.bin"/><Relationship Id="rId1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计算机网络</a:t>
            </a:r>
            <a:r>
              <a:rPr lang="zh-CN" altLang="en-US"/>
              <a:t>复习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eaLnBrk="0" hangingPunct="0">
              <a:buClrTx/>
              <a:buSzTx/>
              <a:buFontTx/>
            </a:pPr>
            <a:fld id="{BB962C8B-B14F-4D97-AF65-F5344CB8AC3E}" type="datetime4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12595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 eaLnBrk="0" hangingPunct="0">
              <a:buClrTx/>
              <a:buSzTx/>
              <a:buFontTx/>
            </a:pPr>
            <a:r>
              <a:rPr lang="en-US" altLang="zh-CN" sz="1400" dirty="0">
                <a:ea typeface="宋体" panose="02010600030101010101" pitchFamily="2" charset="-122"/>
              </a:rPr>
              <a:t>1-</a:t>
            </a:r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125955" name="Cloud"/>
          <p:cNvSpPr>
            <a:spLocks noChangeAspect="1" noEditPoints="1"/>
          </p:cNvSpPr>
          <p:nvPr/>
        </p:nvSpPr>
        <p:spPr>
          <a:xfrm>
            <a:off x="8099425" y="5715000"/>
            <a:ext cx="649288" cy="10096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1600" h="2160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rgbClr val="808080"/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125956" name="Rectangle 3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225550"/>
          </a:xfrm>
          <a:solidFill>
            <a:srgbClr val="CCECFF"/>
          </a:solidFill>
        </p:spPr>
        <p:txBody>
          <a:bodyPr vert="horz" wrap="square" lIns="91440" tIns="45720" rIns="91440" bIns="45720" anchor="ctr" anchorCtr="0">
            <a:normAutofit fontScale="90000"/>
          </a:bodyPr>
          <a:p>
            <a:r>
              <a:rPr lang="en-US" altLang="zh-TW" sz="3200" b="1" u="none" dirty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rPr>
              <a:t>Data Transmission </a:t>
            </a:r>
            <a:r>
              <a:rPr lang="en-US" altLang="zh-CN" sz="3200" b="1" u="none" dirty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rPr>
              <a:t>from one host to another one</a:t>
            </a:r>
            <a:br>
              <a:rPr lang="en-US" altLang="zh-CN" sz="3200" b="1" u="none" dirty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rPr>
            </a:br>
            <a:r>
              <a:rPr lang="en-US" altLang="zh-CN" sz="3200" b="1" u="none" dirty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rPr>
              <a:t>across the network</a:t>
            </a:r>
            <a:endParaRPr lang="en-US" altLang="zh-TW" sz="3200" b="1" u="none" dirty="0">
              <a:solidFill>
                <a:schemeClr val="tx1"/>
              </a:solidFill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125957" name="Rectangle 4"/>
          <p:cNvSpPr/>
          <p:nvPr/>
        </p:nvSpPr>
        <p:spPr>
          <a:xfrm>
            <a:off x="6705600" y="1447800"/>
            <a:ext cx="1143000" cy="533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buClrTx/>
              <a:buFontTx/>
            </a:pPr>
            <a:r>
              <a:rPr lang="en-US" altLang="zh-TW" sz="1600" b="1" dirty="0">
                <a:latin typeface="Times New Roman" panose="02020603050405020304" pitchFamily="18" charset="0"/>
                <a:ea typeface="PMingLiU" pitchFamily="18" charset="-120"/>
              </a:rPr>
              <a:t>Application</a:t>
            </a:r>
            <a:endParaRPr lang="en-US" altLang="zh-TW" sz="1600" b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125958" name="Rectangle 5"/>
          <p:cNvSpPr/>
          <p:nvPr/>
        </p:nvSpPr>
        <p:spPr>
          <a:xfrm>
            <a:off x="6705600" y="2209800"/>
            <a:ext cx="1143000" cy="533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buClrTx/>
              <a:buFontTx/>
            </a:pPr>
            <a:r>
              <a:rPr lang="en-US" altLang="zh-TW" sz="1600" b="1" dirty="0">
                <a:latin typeface="Times New Roman" panose="02020603050405020304" pitchFamily="18" charset="0"/>
                <a:ea typeface="PMingLiU" pitchFamily="18" charset="-120"/>
              </a:rPr>
              <a:t>Presentation</a:t>
            </a:r>
            <a:endParaRPr lang="en-US" altLang="zh-TW" sz="1600" b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125959" name="Rectangle 6"/>
          <p:cNvSpPr/>
          <p:nvPr/>
        </p:nvSpPr>
        <p:spPr>
          <a:xfrm>
            <a:off x="6705600" y="2971800"/>
            <a:ext cx="1143000" cy="533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buClrTx/>
              <a:buFontTx/>
            </a:pPr>
            <a:r>
              <a:rPr lang="en-US" altLang="zh-TW" sz="1600" b="1" dirty="0">
                <a:latin typeface="Times New Roman" panose="02020603050405020304" pitchFamily="18" charset="0"/>
                <a:ea typeface="PMingLiU" pitchFamily="18" charset="-120"/>
              </a:rPr>
              <a:t>Session</a:t>
            </a:r>
            <a:endParaRPr lang="en-US" altLang="zh-TW" sz="1600" b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125960" name="Rectangle 7"/>
          <p:cNvSpPr/>
          <p:nvPr/>
        </p:nvSpPr>
        <p:spPr>
          <a:xfrm>
            <a:off x="6705600" y="3733800"/>
            <a:ext cx="1143000" cy="533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buClrTx/>
              <a:buFontTx/>
            </a:pPr>
            <a:r>
              <a:rPr lang="en-US" altLang="zh-TW" sz="1600" b="1" dirty="0">
                <a:latin typeface="Times New Roman" panose="02020603050405020304" pitchFamily="18" charset="0"/>
                <a:ea typeface="PMingLiU" pitchFamily="18" charset="-120"/>
              </a:rPr>
              <a:t>Transport</a:t>
            </a:r>
            <a:endParaRPr lang="en-US" altLang="zh-TW" sz="1600" b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125961" name="Rectangle 8"/>
          <p:cNvSpPr/>
          <p:nvPr/>
        </p:nvSpPr>
        <p:spPr>
          <a:xfrm>
            <a:off x="6705600" y="4495800"/>
            <a:ext cx="1143000" cy="533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buClrTx/>
              <a:buFontTx/>
            </a:pPr>
            <a:r>
              <a:rPr lang="en-US" altLang="zh-TW" sz="1600" b="1" dirty="0">
                <a:latin typeface="Times New Roman" panose="02020603050405020304" pitchFamily="18" charset="0"/>
                <a:ea typeface="PMingLiU" pitchFamily="18" charset="-120"/>
              </a:rPr>
              <a:t>Network</a:t>
            </a:r>
            <a:endParaRPr lang="en-US" altLang="zh-TW" sz="1600" b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125962" name="Rectangle 9"/>
          <p:cNvSpPr/>
          <p:nvPr/>
        </p:nvSpPr>
        <p:spPr>
          <a:xfrm>
            <a:off x="6705600" y="5257800"/>
            <a:ext cx="1143000" cy="533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buClrTx/>
              <a:buFontTx/>
            </a:pPr>
            <a:r>
              <a:rPr lang="en-US" altLang="zh-TW" sz="1600" b="1" dirty="0">
                <a:latin typeface="Times New Roman" panose="02020603050405020304" pitchFamily="18" charset="0"/>
                <a:ea typeface="PMingLiU" pitchFamily="18" charset="-120"/>
              </a:rPr>
              <a:t>Data Link</a:t>
            </a:r>
            <a:endParaRPr lang="en-US" altLang="zh-TW" sz="1600" b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125963" name="Rectangle 10"/>
          <p:cNvSpPr/>
          <p:nvPr/>
        </p:nvSpPr>
        <p:spPr>
          <a:xfrm>
            <a:off x="6705600" y="6019800"/>
            <a:ext cx="1143000" cy="533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buClrTx/>
              <a:buFontTx/>
            </a:pPr>
            <a:r>
              <a:rPr lang="en-US" altLang="zh-TW" sz="1600" b="1" dirty="0">
                <a:latin typeface="Times New Roman" panose="02020603050405020304" pitchFamily="18" charset="0"/>
                <a:ea typeface="PMingLiU" pitchFamily="18" charset="-120"/>
              </a:rPr>
              <a:t>Physical</a:t>
            </a:r>
            <a:endParaRPr lang="en-US" altLang="zh-TW" sz="1600" b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cxnSp>
        <p:nvCxnSpPr>
          <p:cNvPr id="125964" name="AutoShape 11"/>
          <p:cNvCxnSpPr>
            <a:stCxn id="125957" idx="2"/>
            <a:endCxn id="125958" idx="0"/>
          </p:cNvCxnSpPr>
          <p:nvPr/>
        </p:nvCxnSpPr>
        <p:spPr>
          <a:xfrm>
            <a:off x="7277100" y="1981200"/>
            <a:ext cx="0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5965" name="AutoShape 12"/>
          <p:cNvCxnSpPr>
            <a:stCxn id="125958" idx="2"/>
            <a:endCxn id="125959" idx="0"/>
          </p:cNvCxnSpPr>
          <p:nvPr/>
        </p:nvCxnSpPr>
        <p:spPr>
          <a:xfrm>
            <a:off x="7277100" y="2743200"/>
            <a:ext cx="0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5966" name="AutoShape 13"/>
          <p:cNvCxnSpPr>
            <a:stCxn id="125959" idx="2"/>
            <a:endCxn id="125960" idx="0"/>
          </p:cNvCxnSpPr>
          <p:nvPr/>
        </p:nvCxnSpPr>
        <p:spPr>
          <a:xfrm>
            <a:off x="7277100" y="3505200"/>
            <a:ext cx="0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5967" name="AutoShape 14"/>
          <p:cNvCxnSpPr>
            <a:stCxn id="125960" idx="2"/>
            <a:endCxn id="125961" idx="0"/>
          </p:cNvCxnSpPr>
          <p:nvPr/>
        </p:nvCxnSpPr>
        <p:spPr>
          <a:xfrm>
            <a:off x="7277100" y="4267200"/>
            <a:ext cx="0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5968" name="AutoShape 15"/>
          <p:cNvCxnSpPr>
            <a:stCxn id="125961" idx="2"/>
            <a:endCxn id="125962" idx="0"/>
          </p:cNvCxnSpPr>
          <p:nvPr/>
        </p:nvCxnSpPr>
        <p:spPr>
          <a:xfrm>
            <a:off x="7277100" y="5029200"/>
            <a:ext cx="0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5969" name="AutoShape 16"/>
          <p:cNvCxnSpPr>
            <a:stCxn id="125962" idx="2"/>
            <a:endCxn id="125963" idx="0"/>
          </p:cNvCxnSpPr>
          <p:nvPr/>
        </p:nvCxnSpPr>
        <p:spPr>
          <a:xfrm>
            <a:off x="7277100" y="5791200"/>
            <a:ext cx="0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25970" name="Rectangle 17"/>
          <p:cNvSpPr/>
          <p:nvPr/>
        </p:nvSpPr>
        <p:spPr>
          <a:xfrm>
            <a:off x="9296400" y="1447800"/>
            <a:ext cx="1143000" cy="533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buClrTx/>
              <a:buFontTx/>
            </a:pPr>
            <a:r>
              <a:rPr lang="en-US" altLang="zh-TW" sz="1600" b="1" dirty="0">
                <a:latin typeface="Times New Roman" panose="02020603050405020304" pitchFamily="18" charset="0"/>
                <a:ea typeface="PMingLiU" pitchFamily="18" charset="-120"/>
              </a:rPr>
              <a:t>Application</a:t>
            </a:r>
            <a:endParaRPr lang="en-US" altLang="zh-TW" sz="1600" b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125971" name="Rectangle 18"/>
          <p:cNvSpPr/>
          <p:nvPr/>
        </p:nvSpPr>
        <p:spPr>
          <a:xfrm>
            <a:off x="9296400" y="2209800"/>
            <a:ext cx="1143000" cy="533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buClrTx/>
              <a:buFontTx/>
            </a:pPr>
            <a:r>
              <a:rPr lang="en-US" altLang="zh-TW" sz="1600" b="1" dirty="0">
                <a:latin typeface="Times New Roman" panose="02020603050405020304" pitchFamily="18" charset="0"/>
                <a:ea typeface="PMingLiU" pitchFamily="18" charset="-120"/>
              </a:rPr>
              <a:t>Presentation</a:t>
            </a:r>
            <a:endParaRPr lang="en-US" altLang="zh-TW" sz="1600" b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125972" name="Rectangle 19"/>
          <p:cNvSpPr/>
          <p:nvPr/>
        </p:nvSpPr>
        <p:spPr>
          <a:xfrm>
            <a:off x="9296400" y="2971800"/>
            <a:ext cx="1143000" cy="533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buClrTx/>
              <a:buFontTx/>
            </a:pPr>
            <a:r>
              <a:rPr lang="en-US" altLang="zh-TW" sz="1600" b="1" dirty="0">
                <a:latin typeface="Times New Roman" panose="02020603050405020304" pitchFamily="18" charset="0"/>
                <a:ea typeface="PMingLiU" pitchFamily="18" charset="-120"/>
              </a:rPr>
              <a:t>Session</a:t>
            </a:r>
            <a:endParaRPr lang="en-US" altLang="zh-TW" sz="1600" b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125973" name="Rectangle 20"/>
          <p:cNvSpPr/>
          <p:nvPr/>
        </p:nvSpPr>
        <p:spPr>
          <a:xfrm>
            <a:off x="9296400" y="3733800"/>
            <a:ext cx="1143000" cy="533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buClrTx/>
              <a:buFontTx/>
            </a:pPr>
            <a:r>
              <a:rPr lang="en-US" altLang="zh-TW" sz="1600" b="1" dirty="0">
                <a:latin typeface="Times New Roman" panose="02020603050405020304" pitchFamily="18" charset="0"/>
                <a:ea typeface="PMingLiU" pitchFamily="18" charset="-120"/>
              </a:rPr>
              <a:t>Transport</a:t>
            </a:r>
            <a:endParaRPr lang="en-US" altLang="zh-TW" sz="1600" b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125974" name="Rectangle 21"/>
          <p:cNvSpPr/>
          <p:nvPr/>
        </p:nvSpPr>
        <p:spPr>
          <a:xfrm>
            <a:off x="9296400" y="4495800"/>
            <a:ext cx="1143000" cy="533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buClrTx/>
              <a:buFontTx/>
            </a:pPr>
            <a:r>
              <a:rPr lang="en-US" altLang="zh-TW" sz="1600" b="1" dirty="0">
                <a:latin typeface="Times New Roman" panose="02020603050405020304" pitchFamily="18" charset="0"/>
                <a:ea typeface="PMingLiU" pitchFamily="18" charset="-120"/>
              </a:rPr>
              <a:t>Network</a:t>
            </a:r>
            <a:endParaRPr lang="en-US" altLang="zh-TW" sz="1600" b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125975" name="Rectangle 22"/>
          <p:cNvSpPr/>
          <p:nvPr/>
        </p:nvSpPr>
        <p:spPr>
          <a:xfrm>
            <a:off x="9296400" y="5257800"/>
            <a:ext cx="1143000" cy="533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buClrTx/>
              <a:buFontTx/>
            </a:pPr>
            <a:r>
              <a:rPr lang="en-US" altLang="zh-TW" sz="1600" b="1" dirty="0">
                <a:latin typeface="Times New Roman" panose="02020603050405020304" pitchFamily="18" charset="0"/>
                <a:ea typeface="PMingLiU" pitchFamily="18" charset="-120"/>
              </a:rPr>
              <a:t>Data Link</a:t>
            </a:r>
            <a:endParaRPr lang="en-US" altLang="zh-TW" sz="1600" b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125976" name="Rectangle 23"/>
          <p:cNvSpPr/>
          <p:nvPr/>
        </p:nvSpPr>
        <p:spPr>
          <a:xfrm>
            <a:off x="9296400" y="6019800"/>
            <a:ext cx="1143000" cy="533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buClrTx/>
              <a:buFontTx/>
            </a:pPr>
            <a:r>
              <a:rPr lang="en-US" altLang="zh-TW" sz="1600" b="1" dirty="0">
                <a:latin typeface="Times New Roman" panose="02020603050405020304" pitchFamily="18" charset="0"/>
                <a:ea typeface="PMingLiU" pitchFamily="18" charset="-120"/>
              </a:rPr>
              <a:t>Physical</a:t>
            </a:r>
            <a:endParaRPr lang="en-US" altLang="zh-TW" sz="1600" b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cxnSp>
        <p:nvCxnSpPr>
          <p:cNvPr id="125977" name="AutoShape 24"/>
          <p:cNvCxnSpPr>
            <a:stCxn id="125970" idx="2"/>
            <a:endCxn id="125971" idx="0"/>
          </p:cNvCxnSpPr>
          <p:nvPr/>
        </p:nvCxnSpPr>
        <p:spPr>
          <a:xfrm>
            <a:off x="9867900" y="1981200"/>
            <a:ext cx="0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5978" name="AutoShape 25"/>
          <p:cNvCxnSpPr>
            <a:stCxn id="125971" idx="2"/>
            <a:endCxn id="125972" idx="0"/>
          </p:cNvCxnSpPr>
          <p:nvPr/>
        </p:nvCxnSpPr>
        <p:spPr>
          <a:xfrm>
            <a:off x="9867900" y="2743200"/>
            <a:ext cx="0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5979" name="AutoShape 26"/>
          <p:cNvCxnSpPr>
            <a:stCxn id="125972" idx="2"/>
            <a:endCxn id="125973" idx="0"/>
          </p:cNvCxnSpPr>
          <p:nvPr/>
        </p:nvCxnSpPr>
        <p:spPr>
          <a:xfrm>
            <a:off x="9867900" y="3505200"/>
            <a:ext cx="0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5980" name="AutoShape 27"/>
          <p:cNvCxnSpPr>
            <a:stCxn id="125973" idx="2"/>
            <a:endCxn id="125974" idx="0"/>
          </p:cNvCxnSpPr>
          <p:nvPr/>
        </p:nvCxnSpPr>
        <p:spPr>
          <a:xfrm>
            <a:off x="9867900" y="4267200"/>
            <a:ext cx="0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5981" name="AutoShape 28"/>
          <p:cNvCxnSpPr>
            <a:stCxn id="125974" idx="2"/>
            <a:endCxn id="125975" idx="0"/>
          </p:cNvCxnSpPr>
          <p:nvPr/>
        </p:nvCxnSpPr>
        <p:spPr>
          <a:xfrm>
            <a:off x="9867900" y="5029200"/>
            <a:ext cx="0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5982" name="AutoShape 29"/>
          <p:cNvCxnSpPr>
            <a:stCxn id="125975" idx="2"/>
            <a:endCxn id="125976" idx="0"/>
          </p:cNvCxnSpPr>
          <p:nvPr/>
        </p:nvCxnSpPr>
        <p:spPr>
          <a:xfrm>
            <a:off x="9867900" y="5791200"/>
            <a:ext cx="0" cy="2286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25983" name="Picture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0" y="1447800"/>
            <a:ext cx="922338" cy="476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5984" name="Picture 31" descr="BS00580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3" y="1225550"/>
            <a:ext cx="1754187" cy="1477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5985" name="Line 32"/>
          <p:cNvSpPr/>
          <p:nvPr/>
        </p:nvSpPr>
        <p:spPr>
          <a:xfrm>
            <a:off x="3657600" y="1676400"/>
            <a:ext cx="2286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986" name="Line 33"/>
          <p:cNvSpPr/>
          <p:nvPr/>
        </p:nvSpPr>
        <p:spPr>
          <a:xfrm>
            <a:off x="5943600" y="1676400"/>
            <a:ext cx="0" cy="4648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5987" name="Line 34"/>
          <p:cNvSpPr/>
          <p:nvPr/>
        </p:nvSpPr>
        <p:spPr>
          <a:xfrm>
            <a:off x="5943600" y="6324600"/>
            <a:ext cx="685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988" name="Line 35"/>
          <p:cNvSpPr/>
          <p:nvPr/>
        </p:nvSpPr>
        <p:spPr>
          <a:xfrm>
            <a:off x="8001000" y="6324600"/>
            <a:ext cx="914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5989" name="Line 36"/>
          <p:cNvSpPr/>
          <p:nvPr/>
        </p:nvSpPr>
        <p:spPr>
          <a:xfrm flipV="1">
            <a:off x="8915400" y="1676400"/>
            <a:ext cx="0" cy="4648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636965" name="Group 37"/>
          <p:cNvGraphicFramePr>
            <a:graphicFrameLocks noGrp="1"/>
          </p:cNvGraphicFramePr>
          <p:nvPr/>
        </p:nvGraphicFramePr>
        <p:xfrm>
          <a:off x="4114800" y="3733800"/>
          <a:ext cx="2209800" cy="533400"/>
        </p:xfrm>
        <a:graphic>
          <a:graphicData uri="http://schemas.openxmlformats.org/drawingml/2006/table">
            <a:tbl>
              <a:tblPr/>
              <a:tblGrid>
                <a:gridCol w="1447800"/>
                <a:gridCol w="762000"/>
              </a:tblGrid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</a:rPr>
                        <a:t>TCP Header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</a:rPr>
                        <a:t>Data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36974" name="Group 46"/>
          <p:cNvGraphicFramePr>
            <a:graphicFrameLocks noGrp="1"/>
          </p:cNvGraphicFramePr>
          <p:nvPr/>
        </p:nvGraphicFramePr>
        <p:xfrm>
          <a:off x="2895600" y="4495800"/>
          <a:ext cx="3429000" cy="533400"/>
        </p:xfrm>
        <a:graphic>
          <a:graphicData uri="http://schemas.openxmlformats.org/drawingml/2006/table">
            <a:tbl>
              <a:tblPr/>
              <a:tblGrid>
                <a:gridCol w="1219200"/>
                <a:gridCol w="2209800"/>
              </a:tblGrid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</a:rPr>
                        <a:t>IP Header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</a:rPr>
                        <a:t>Data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36982" name="Group 54"/>
          <p:cNvGraphicFramePr>
            <a:graphicFrameLocks noGrp="1"/>
          </p:cNvGraphicFramePr>
          <p:nvPr/>
        </p:nvGraphicFramePr>
        <p:xfrm>
          <a:off x="1752600" y="5257800"/>
          <a:ext cx="4572000" cy="695325"/>
        </p:xfrm>
        <a:graphic>
          <a:graphicData uri="http://schemas.openxmlformats.org/drawingml/2006/table">
            <a:tbl>
              <a:tblPr/>
              <a:tblGrid>
                <a:gridCol w="1143000"/>
                <a:gridCol w="3429000"/>
              </a:tblGrid>
              <a:tr h="695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</a:rPr>
                        <a:t>Ethernet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itchFamily="18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</a:rPr>
                        <a:t>Header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itchFamily="18" charset="-120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itchFamily="18" charset="-120"/>
                        </a:rPr>
                        <a:t>Data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itchFamily="18" charset="-120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36990" name="Group 62"/>
          <p:cNvGrpSpPr/>
          <p:nvPr/>
        </p:nvGrpSpPr>
        <p:grpSpPr>
          <a:xfrm>
            <a:off x="3581400" y="1371600"/>
            <a:ext cx="2827338" cy="933450"/>
            <a:chOff x="1296" y="864"/>
            <a:chExt cx="1781" cy="588"/>
          </a:xfrm>
        </p:grpSpPr>
        <p:pic>
          <p:nvPicPr>
            <p:cNvPr id="126015" name="Picture 6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96" y="1152"/>
              <a:ext cx="581" cy="3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6016" name="Rectangle 64"/>
            <p:cNvSpPr/>
            <p:nvPr/>
          </p:nvSpPr>
          <p:spPr>
            <a:xfrm>
              <a:off x="1296" y="864"/>
              <a:ext cx="816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</a:pPr>
              <a:endParaRPr lang="zh-CN" altLang="en-US" sz="24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6017" name="Line 65"/>
            <p:cNvSpPr/>
            <p:nvPr/>
          </p:nvSpPr>
          <p:spPr>
            <a:xfrm>
              <a:off x="1296" y="864"/>
              <a:ext cx="816" cy="0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126018" name="Line 66"/>
            <p:cNvSpPr/>
            <p:nvPr/>
          </p:nvSpPr>
          <p:spPr>
            <a:xfrm>
              <a:off x="1296" y="1296"/>
              <a:ext cx="816" cy="0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126019" name="Line 67"/>
            <p:cNvSpPr/>
            <p:nvPr/>
          </p:nvSpPr>
          <p:spPr>
            <a:xfrm>
              <a:off x="1296" y="864"/>
              <a:ext cx="0" cy="432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126020" name="Line 68"/>
            <p:cNvSpPr/>
            <p:nvPr/>
          </p:nvSpPr>
          <p:spPr>
            <a:xfrm>
              <a:off x="2112" y="864"/>
              <a:ext cx="0" cy="432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126021" name="Line 69"/>
            <p:cNvSpPr/>
            <p:nvPr/>
          </p:nvSpPr>
          <p:spPr>
            <a:xfrm flipH="1">
              <a:off x="1344" y="1056"/>
              <a:ext cx="76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36998" name="Group 70"/>
          <p:cNvGrpSpPr/>
          <p:nvPr/>
        </p:nvGrpSpPr>
        <p:grpSpPr>
          <a:xfrm>
            <a:off x="5257800" y="1752600"/>
            <a:ext cx="1295400" cy="1771650"/>
            <a:chOff x="2352" y="1104"/>
            <a:chExt cx="816" cy="1116"/>
          </a:xfrm>
        </p:grpSpPr>
        <p:pic>
          <p:nvPicPr>
            <p:cNvPr id="126023" name="Picture 7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96" y="1920"/>
              <a:ext cx="581" cy="3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6024" name="Rectangle 72"/>
            <p:cNvSpPr/>
            <p:nvPr/>
          </p:nvSpPr>
          <p:spPr>
            <a:xfrm>
              <a:off x="2352" y="1152"/>
              <a:ext cx="816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</a:pPr>
              <a:endParaRPr lang="zh-CN" altLang="en-US" sz="24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6025" name="Line 73"/>
            <p:cNvSpPr/>
            <p:nvPr/>
          </p:nvSpPr>
          <p:spPr>
            <a:xfrm>
              <a:off x="2352" y="1152"/>
              <a:ext cx="816" cy="0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126026" name="Line 74"/>
            <p:cNvSpPr/>
            <p:nvPr/>
          </p:nvSpPr>
          <p:spPr>
            <a:xfrm>
              <a:off x="2352" y="1488"/>
              <a:ext cx="816" cy="0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126027" name="Line 75"/>
            <p:cNvSpPr/>
            <p:nvPr/>
          </p:nvSpPr>
          <p:spPr>
            <a:xfrm>
              <a:off x="2352" y="1152"/>
              <a:ext cx="0" cy="336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126028" name="Line 76"/>
            <p:cNvSpPr/>
            <p:nvPr/>
          </p:nvSpPr>
          <p:spPr>
            <a:xfrm>
              <a:off x="3168" y="1152"/>
              <a:ext cx="0" cy="336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126029" name="Line 77"/>
            <p:cNvSpPr/>
            <p:nvPr/>
          </p:nvSpPr>
          <p:spPr>
            <a:xfrm flipV="1">
              <a:off x="2784" y="1104"/>
              <a:ext cx="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26030" name="Line 78"/>
          <p:cNvSpPr/>
          <p:nvPr/>
        </p:nvSpPr>
        <p:spPr>
          <a:xfrm>
            <a:off x="5410200" y="3581400"/>
            <a:ext cx="1066800" cy="0"/>
          </a:xfrm>
          <a:prstGeom prst="line">
            <a:avLst/>
          </a:prstGeom>
          <a:ln w="12700">
            <a:noFill/>
          </a:ln>
        </p:spPr>
      </p:sp>
      <p:grpSp>
        <p:nvGrpSpPr>
          <p:cNvPr id="637007" name="Group 79"/>
          <p:cNvGrpSpPr/>
          <p:nvPr/>
        </p:nvGrpSpPr>
        <p:grpSpPr>
          <a:xfrm>
            <a:off x="5410200" y="2895600"/>
            <a:ext cx="1066800" cy="1847850"/>
            <a:chOff x="2448" y="1824"/>
            <a:chExt cx="672" cy="1164"/>
          </a:xfrm>
        </p:grpSpPr>
        <p:sp>
          <p:nvSpPr>
            <p:cNvPr id="126032" name="Rectangle 80"/>
            <p:cNvSpPr/>
            <p:nvPr/>
          </p:nvSpPr>
          <p:spPr>
            <a:xfrm>
              <a:off x="2448" y="1824"/>
              <a:ext cx="672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</a:pPr>
              <a:endParaRPr lang="zh-CN" altLang="en-US" sz="24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6033" name="Line 81"/>
            <p:cNvSpPr/>
            <p:nvPr/>
          </p:nvSpPr>
          <p:spPr>
            <a:xfrm>
              <a:off x="2448" y="1824"/>
              <a:ext cx="672" cy="0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126034" name="Line 82"/>
            <p:cNvSpPr/>
            <p:nvPr/>
          </p:nvSpPr>
          <p:spPr>
            <a:xfrm>
              <a:off x="2448" y="1824"/>
              <a:ext cx="0" cy="432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126035" name="Line 83"/>
            <p:cNvSpPr/>
            <p:nvPr/>
          </p:nvSpPr>
          <p:spPr>
            <a:xfrm>
              <a:off x="3120" y="1824"/>
              <a:ext cx="0" cy="432"/>
            </a:xfrm>
            <a:prstGeom prst="line">
              <a:avLst/>
            </a:prstGeom>
            <a:ln w="12700">
              <a:noFill/>
            </a:ln>
          </p:spPr>
        </p:sp>
        <p:pic>
          <p:nvPicPr>
            <p:cNvPr id="126036" name="Picture 8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96" y="2688"/>
              <a:ext cx="581" cy="3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6037" name="Line 85"/>
            <p:cNvSpPr/>
            <p:nvPr/>
          </p:nvSpPr>
          <p:spPr>
            <a:xfrm>
              <a:off x="2784" y="1824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37014" name="Group 86"/>
          <p:cNvGrpSpPr/>
          <p:nvPr/>
        </p:nvGrpSpPr>
        <p:grpSpPr>
          <a:xfrm>
            <a:off x="5410200" y="4191000"/>
            <a:ext cx="1143000" cy="1771650"/>
            <a:chOff x="2448" y="2640"/>
            <a:chExt cx="720" cy="1116"/>
          </a:xfrm>
        </p:grpSpPr>
        <p:pic>
          <p:nvPicPr>
            <p:cNvPr id="126039" name="Picture 8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96" y="3456"/>
              <a:ext cx="581" cy="3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6040" name="Rectangle 88"/>
            <p:cNvSpPr/>
            <p:nvPr/>
          </p:nvSpPr>
          <p:spPr>
            <a:xfrm>
              <a:off x="2496" y="2688"/>
              <a:ext cx="672" cy="38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</a:pPr>
              <a:endParaRPr lang="zh-CN" altLang="en-US" sz="24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6041" name="Line 89"/>
            <p:cNvSpPr/>
            <p:nvPr/>
          </p:nvSpPr>
          <p:spPr>
            <a:xfrm>
              <a:off x="2496" y="2688"/>
              <a:ext cx="672" cy="0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126042" name="Line 90"/>
            <p:cNvSpPr/>
            <p:nvPr/>
          </p:nvSpPr>
          <p:spPr>
            <a:xfrm>
              <a:off x="2496" y="3072"/>
              <a:ext cx="672" cy="0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126043" name="Line 91"/>
            <p:cNvSpPr/>
            <p:nvPr/>
          </p:nvSpPr>
          <p:spPr>
            <a:xfrm>
              <a:off x="2496" y="2688"/>
              <a:ext cx="0" cy="384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126044" name="Line 92"/>
            <p:cNvSpPr/>
            <p:nvPr/>
          </p:nvSpPr>
          <p:spPr>
            <a:xfrm>
              <a:off x="3168" y="2688"/>
              <a:ext cx="0" cy="384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126045" name="Line 93"/>
            <p:cNvSpPr/>
            <p:nvPr/>
          </p:nvSpPr>
          <p:spPr>
            <a:xfrm>
              <a:off x="2448" y="2832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6046" name="Line 94"/>
            <p:cNvSpPr/>
            <p:nvPr/>
          </p:nvSpPr>
          <p:spPr>
            <a:xfrm flipV="1">
              <a:off x="3024" y="2832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6047" name="Line 95"/>
            <p:cNvSpPr/>
            <p:nvPr/>
          </p:nvSpPr>
          <p:spPr>
            <a:xfrm>
              <a:off x="2448" y="2688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6048" name="Line 96"/>
            <p:cNvSpPr/>
            <p:nvPr/>
          </p:nvSpPr>
          <p:spPr>
            <a:xfrm flipV="1">
              <a:off x="2784" y="2640"/>
              <a:ext cx="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37025" name="Group 97"/>
          <p:cNvGrpSpPr/>
          <p:nvPr/>
        </p:nvGrpSpPr>
        <p:grpSpPr>
          <a:xfrm>
            <a:off x="5486400" y="5410200"/>
            <a:ext cx="2217738" cy="1162050"/>
            <a:chOff x="2496" y="3408"/>
            <a:chExt cx="1397" cy="732"/>
          </a:xfrm>
        </p:grpSpPr>
        <p:pic>
          <p:nvPicPr>
            <p:cNvPr id="126050" name="Picture 9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312" y="3840"/>
              <a:ext cx="581" cy="3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6051" name="Rectangle 99"/>
            <p:cNvSpPr/>
            <p:nvPr/>
          </p:nvSpPr>
          <p:spPr>
            <a:xfrm>
              <a:off x="2496" y="3456"/>
              <a:ext cx="576" cy="32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</a:pPr>
              <a:endParaRPr lang="zh-CN" altLang="en-US" sz="24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6052" name="Line 100"/>
            <p:cNvSpPr/>
            <p:nvPr/>
          </p:nvSpPr>
          <p:spPr>
            <a:xfrm>
              <a:off x="2496" y="3456"/>
              <a:ext cx="576" cy="0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126053" name="Line 101"/>
            <p:cNvSpPr/>
            <p:nvPr/>
          </p:nvSpPr>
          <p:spPr>
            <a:xfrm>
              <a:off x="2496" y="3782"/>
              <a:ext cx="576" cy="0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126054" name="Line 102"/>
            <p:cNvSpPr/>
            <p:nvPr/>
          </p:nvSpPr>
          <p:spPr>
            <a:xfrm>
              <a:off x="2496" y="3456"/>
              <a:ext cx="0" cy="326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126055" name="Line 103"/>
            <p:cNvSpPr/>
            <p:nvPr/>
          </p:nvSpPr>
          <p:spPr>
            <a:xfrm>
              <a:off x="3072" y="3456"/>
              <a:ext cx="0" cy="326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126056" name="Line 104"/>
            <p:cNvSpPr/>
            <p:nvPr/>
          </p:nvSpPr>
          <p:spPr>
            <a:xfrm>
              <a:off x="3024" y="3456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6057" name="Line 105"/>
            <p:cNvSpPr/>
            <p:nvPr/>
          </p:nvSpPr>
          <p:spPr>
            <a:xfrm flipV="1">
              <a:off x="2784" y="3408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37034" name="Group 106"/>
          <p:cNvGrpSpPr/>
          <p:nvPr/>
        </p:nvGrpSpPr>
        <p:grpSpPr>
          <a:xfrm>
            <a:off x="6705600" y="5715000"/>
            <a:ext cx="2522538" cy="838200"/>
            <a:chOff x="3264" y="3600"/>
            <a:chExt cx="1589" cy="528"/>
          </a:xfrm>
        </p:grpSpPr>
        <p:pic>
          <p:nvPicPr>
            <p:cNvPr id="126059" name="Picture 10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72" y="3600"/>
              <a:ext cx="581" cy="3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6060" name="Rectangle 108"/>
            <p:cNvSpPr/>
            <p:nvPr/>
          </p:nvSpPr>
          <p:spPr>
            <a:xfrm>
              <a:off x="3264" y="3792"/>
              <a:ext cx="720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ClrTx/>
                <a:buFontTx/>
              </a:pPr>
              <a:r>
                <a:rPr lang="en-US" altLang="zh-TW" sz="1600" b="1" dirty="0">
                  <a:latin typeface="Times New Roman" panose="02020603050405020304" pitchFamily="18" charset="0"/>
                  <a:ea typeface="PMingLiU" pitchFamily="18" charset="-120"/>
                </a:rPr>
                <a:t>Physical</a:t>
              </a:r>
              <a:endParaRPr lang="en-US" altLang="zh-TW" sz="1600" b="1" dirty="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</p:grpSp>
      <p:grpSp>
        <p:nvGrpSpPr>
          <p:cNvPr id="637037" name="Group 109"/>
          <p:cNvGrpSpPr/>
          <p:nvPr/>
        </p:nvGrpSpPr>
        <p:grpSpPr>
          <a:xfrm>
            <a:off x="8229600" y="4648200"/>
            <a:ext cx="998538" cy="1600200"/>
            <a:chOff x="4224" y="2928"/>
            <a:chExt cx="629" cy="1008"/>
          </a:xfrm>
        </p:grpSpPr>
        <p:pic>
          <p:nvPicPr>
            <p:cNvPr id="126062" name="Picture 1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72" y="2928"/>
              <a:ext cx="581" cy="3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6063" name="Rectangle 111"/>
            <p:cNvSpPr/>
            <p:nvPr/>
          </p:nvSpPr>
          <p:spPr>
            <a:xfrm>
              <a:off x="4224" y="3552"/>
              <a:ext cx="624" cy="38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</a:pPr>
              <a:endParaRPr lang="zh-CN" altLang="en-US" sz="24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6064" name="Line 112"/>
            <p:cNvSpPr/>
            <p:nvPr/>
          </p:nvSpPr>
          <p:spPr>
            <a:xfrm>
              <a:off x="4224" y="3552"/>
              <a:ext cx="624" cy="0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126065" name="Line 113"/>
            <p:cNvSpPr/>
            <p:nvPr/>
          </p:nvSpPr>
          <p:spPr>
            <a:xfrm>
              <a:off x="4224" y="3936"/>
              <a:ext cx="624" cy="0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126066" name="Line 114"/>
            <p:cNvSpPr/>
            <p:nvPr/>
          </p:nvSpPr>
          <p:spPr>
            <a:xfrm>
              <a:off x="4224" y="3552"/>
              <a:ext cx="0" cy="384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126067" name="Line 115"/>
            <p:cNvSpPr/>
            <p:nvPr/>
          </p:nvSpPr>
          <p:spPr>
            <a:xfrm>
              <a:off x="4848" y="3552"/>
              <a:ext cx="0" cy="384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126068" name="Line 116"/>
            <p:cNvSpPr/>
            <p:nvPr/>
          </p:nvSpPr>
          <p:spPr>
            <a:xfrm flipV="1">
              <a:off x="4656" y="3504"/>
              <a:ext cx="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37045" name="Group 117"/>
          <p:cNvGrpSpPr/>
          <p:nvPr/>
        </p:nvGrpSpPr>
        <p:grpSpPr>
          <a:xfrm>
            <a:off x="8229600" y="3581400"/>
            <a:ext cx="998538" cy="1600200"/>
            <a:chOff x="4224" y="2928"/>
            <a:chExt cx="629" cy="1008"/>
          </a:xfrm>
        </p:grpSpPr>
        <p:pic>
          <p:nvPicPr>
            <p:cNvPr id="126070" name="Picture 1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72" y="2928"/>
              <a:ext cx="581" cy="3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6071" name="Rectangle 119"/>
            <p:cNvSpPr/>
            <p:nvPr/>
          </p:nvSpPr>
          <p:spPr>
            <a:xfrm>
              <a:off x="4224" y="3552"/>
              <a:ext cx="624" cy="38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</a:pPr>
              <a:endParaRPr lang="zh-CN" altLang="en-US" sz="24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6072" name="Line 120"/>
            <p:cNvSpPr/>
            <p:nvPr/>
          </p:nvSpPr>
          <p:spPr>
            <a:xfrm>
              <a:off x="4224" y="3552"/>
              <a:ext cx="624" cy="0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126073" name="Line 121"/>
            <p:cNvSpPr/>
            <p:nvPr/>
          </p:nvSpPr>
          <p:spPr>
            <a:xfrm>
              <a:off x="4224" y="3936"/>
              <a:ext cx="624" cy="0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126074" name="Line 122"/>
            <p:cNvSpPr/>
            <p:nvPr/>
          </p:nvSpPr>
          <p:spPr>
            <a:xfrm>
              <a:off x="4224" y="3552"/>
              <a:ext cx="0" cy="384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126075" name="Line 123"/>
            <p:cNvSpPr/>
            <p:nvPr/>
          </p:nvSpPr>
          <p:spPr>
            <a:xfrm>
              <a:off x="4848" y="3552"/>
              <a:ext cx="0" cy="384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126076" name="Line 124"/>
            <p:cNvSpPr/>
            <p:nvPr/>
          </p:nvSpPr>
          <p:spPr>
            <a:xfrm flipV="1">
              <a:off x="4656" y="3504"/>
              <a:ext cx="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37053" name="Group 125"/>
          <p:cNvGrpSpPr/>
          <p:nvPr/>
        </p:nvGrpSpPr>
        <p:grpSpPr>
          <a:xfrm>
            <a:off x="8229600" y="2514600"/>
            <a:ext cx="998538" cy="1600200"/>
            <a:chOff x="4224" y="2928"/>
            <a:chExt cx="629" cy="1008"/>
          </a:xfrm>
        </p:grpSpPr>
        <p:pic>
          <p:nvPicPr>
            <p:cNvPr id="126078" name="Picture 12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72" y="2928"/>
              <a:ext cx="581" cy="3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6079" name="Rectangle 127"/>
            <p:cNvSpPr/>
            <p:nvPr/>
          </p:nvSpPr>
          <p:spPr>
            <a:xfrm>
              <a:off x="4224" y="3552"/>
              <a:ext cx="624" cy="38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</a:pPr>
              <a:endParaRPr lang="zh-CN" altLang="en-US" sz="24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6080" name="Line 128"/>
            <p:cNvSpPr/>
            <p:nvPr/>
          </p:nvSpPr>
          <p:spPr>
            <a:xfrm>
              <a:off x="4224" y="3552"/>
              <a:ext cx="624" cy="0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126081" name="Line 129"/>
            <p:cNvSpPr/>
            <p:nvPr/>
          </p:nvSpPr>
          <p:spPr>
            <a:xfrm>
              <a:off x="4224" y="3936"/>
              <a:ext cx="624" cy="0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126082" name="Line 130"/>
            <p:cNvSpPr/>
            <p:nvPr/>
          </p:nvSpPr>
          <p:spPr>
            <a:xfrm>
              <a:off x="4224" y="3552"/>
              <a:ext cx="0" cy="384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126083" name="Line 131"/>
            <p:cNvSpPr/>
            <p:nvPr/>
          </p:nvSpPr>
          <p:spPr>
            <a:xfrm>
              <a:off x="4848" y="3552"/>
              <a:ext cx="0" cy="384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126084" name="Line 132"/>
            <p:cNvSpPr/>
            <p:nvPr/>
          </p:nvSpPr>
          <p:spPr>
            <a:xfrm flipV="1">
              <a:off x="4656" y="3504"/>
              <a:ext cx="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eaLnBrk="0" hangingPunct="0">
              <a:buClrTx/>
              <a:buSzTx/>
              <a:buFontTx/>
            </a:pPr>
            <a:fld id="{BB962C8B-B14F-4D97-AF65-F5344CB8AC3E}" type="datetime4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1269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 eaLnBrk="0" hangingPunct="0">
              <a:buClrTx/>
              <a:buSzTx/>
              <a:buFontTx/>
            </a:pPr>
            <a:r>
              <a:rPr lang="en-US" altLang="zh-CN" sz="1400" dirty="0">
                <a:ea typeface="宋体" panose="02010600030101010101" pitchFamily="2" charset="-122"/>
              </a:rPr>
              <a:t>1-</a:t>
            </a:r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126979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 vert="horz" wrap="square" lIns="91440" tIns="45720" rIns="91440" bIns="45720" anchor="ctr" anchorCtr="0"/>
          <a:p>
            <a:pPr algn="ctr"/>
            <a:r>
              <a:rPr lang="en-US" altLang="zh-CN" sz="4400" b="1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The ISO/OSI Reference Models</a:t>
            </a:r>
            <a:endParaRPr lang="en-US" altLang="zh-CN" sz="4400" b="1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26980" name="Picture 3" descr="1-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0638" y="971550"/>
            <a:ext cx="6945312" cy="5697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6981" name="Rectangle 4"/>
          <p:cNvSpPr>
            <a:spLocks noGrp="1"/>
          </p:cNvSpPr>
          <p:nvPr>
            <p:ph idx="1"/>
          </p:nvPr>
        </p:nvSpPr>
        <p:spPr>
          <a:xfrm>
            <a:off x="4384675" y="971550"/>
            <a:ext cx="6035675" cy="5697538"/>
          </a:xfrm>
          <a:solidFill>
            <a:schemeClr val="bg1"/>
          </a:solidFill>
          <a:ln>
            <a:solidFill>
              <a:srgbClr val="FF0000"/>
            </a:solidFill>
            <a:miter/>
          </a:ln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SzTx/>
              <a:buFont typeface="Wingdings" panose="05000000000000000000" pitchFamily="2" charset="2"/>
              <a:buChar char="@"/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One layer offers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services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to the layer above it using an inter-face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每层通过接口向上一层提供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服务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SzTx/>
              <a:buFont typeface="Wingdings" panose="05000000000000000000" pitchFamily="2" charset="2"/>
              <a:buChar char="@"/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Each layer passes data &amp; control information to the layer below; eventually physical medium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is reached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每层传递数据和控制信息到下一层，直到物理介质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6982" name="Rectangle 7"/>
          <p:cNvSpPr/>
          <p:nvPr/>
        </p:nvSpPr>
        <p:spPr>
          <a:xfrm>
            <a:off x="2017713" y="6218238"/>
            <a:ext cx="887412" cy="4508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pPr algn="ctr" eaLnBrk="0" hangingPunct="0">
              <a:buClrTx/>
              <a:buFontTx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763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eaLnBrk="0" hangingPunct="0">
              <a:buClrTx/>
              <a:buSzTx/>
              <a:buFontTx/>
            </a:pPr>
            <a:fld id="{BB962C8B-B14F-4D97-AF65-F5344CB8AC3E}" type="datetime4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1976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 eaLnBrk="0" hangingPunct="0">
              <a:buClrTx/>
              <a:buSzTx/>
              <a:buFontTx/>
            </a:pPr>
            <a:r>
              <a:rPr lang="en-US" altLang="zh-CN" sz="1400" dirty="0">
                <a:ea typeface="宋体" panose="02010600030101010101" pitchFamily="2" charset="-122"/>
              </a:rPr>
              <a:t>1-</a:t>
            </a:r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1976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1" dirty="0">
                <a:ea typeface="宋体" panose="02010600030101010101" pitchFamily="2" charset="-122"/>
              </a:rPr>
              <a:t>Reference Models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197636" name="Rectangle 3"/>
          <p:cNvSpPr>
            <a:spLocks noGrp="1"/>
          </p:cNvSpPr>
          <p:nvPr>
            <p:ph idx="1"/>
          </p:nvPr>
        </p:nvSpPr>
        <p:spPr>
          <a:xfrm>
            <a:off x="2057400" y="5764213"/>
            <a:ext cx="7772400" cy="709612"/>
          </a:xfrm>
        </p:spPr>
        <p:txBody>
          <a:bodyPr vert="horz" wrap="square" lIns="91440" tIns="45720" rIns="91440" bIns="45720" anchor="t" anchorCtr="0"/>
          <a:p>
            <a:pPr marL="609600" indent="-609600" algn="ctr">
              <a:buNone/>
            </a:pPr>
            <a:r>
              <a:rPr lang="en-US" altLang="zh-CN" dirty="0">
                <a:ea typeface="宋体" panose="02010600030101010101" pitchFamily="2" charset="-122"/>
              </a:rPr>
              <a:t>The TCP/IP reference model.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97637" name="Picture 4" descr="1-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1288" y="1303338"/>
            <a:ext cx="7148512" cy="4249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eaLnBrk="0" hangingPunct="0">
              <a:buClrTx/>
              <a:buSzTx/>
              <a:buFontTx/>
            </a:pPr>
            <a:fld id="{BB962C8B-B14F-4D97-AF65-F5344CB8AC3E}" type="datetime4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1546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 eaLnBrk="0" hangingPunct="0">
              <a:buClrTx/>
              <a:buSzTx/>
              <a:buFontTx/>
            </a:pPr>
            <a:r>
              <a:rPr lang="en-US" altLang="zh-CN" sz="1400" dirty="0">
                <a:ea typeface="宋体" panose="02010600030101010101" pitchFamily="2" charset="-122"/>
              </a:rPr>
              <a:t>1-</a:t>
            </a:r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154627" name="Rectangle 3"/>
          <p:cNvSpPr>
            <a:spLocks noGrp="1"/>
          </p:cNvSpPr>
          <p:nvPr>
            <p:ph idx="1"/>
          </p:nvPr>
        </p:nvSpPr>
        <p:spPr>
          <a:xfrm>
            <a:off x="2058988" y="1143000"/>
            <a:ext cx="8609012" cy="5224463"/>
          </a:xfrm>
        </p:spPr>
        <p:txBody>
          <a:bodyPr vert="horz" wrap="square" lIns="92160" tIns="46080" rIns="92160" bIns="46080" anchor="t" anchorCtr="0">
            <a:noAutofit/>
          </a:bodyPr>
          <a:p>
            <a:pPr marL="609600" indent="-609600" defTabSz="457200">
              <a:buSzTx/>
              <a:buFont typeface="Wingdings" panose="05000000000000000000" pitchFamily="2" charset="2"/>
              <a:buChar char="@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Physical </a:t>
            </a:r>
            <a:r>
              <a:rPr lang="en-GB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GB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how to transmit </a:t>
            </a:r>
            <a:r>
              <a:rPr lang="en-GB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bits</a:t>
            </a:r>
            <a:r>
              <a:rPr lang="zh-CN" altLang="en-GB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</a:t>
            </a:r>
            <a:endParaRPr lang="zh-CN" altLang="en-GB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609600" indent="-609600" defTabSz="457200">
              <a:buSzTx/>
              <a:buFont typeface="Wingdings" panose="05000000000000000000" pitchFamily="2" charset="2"/>
              <a:buChar char="@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Data link </a:t>
            </a:r>
            <a:r>
              <a:rPr lang="en-GB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GB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how to transmit </a:t>
            </a:r>
            <a:r>
              <a:rPr lang="en-GB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frames</a:t>
            </a:r>
            <a:r>
              <a:rPr lang="zh-CN" altLang="en-GB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数据帧</a:t>
            </a:r>
            <a:endParaRPr lang="zh-CN" altLang="en-GB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609600" indent="-609600" defTabSz="457200">
              <a:buSzTx/>
              <a:buFont typeface="Wingdings" panose="05000000000000000000" pitchFamily="2" charset="2"/>
              <a:buChar char="@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Network </a:t>
            </a:r>
            <a:r>
              <a:rPr lang="en-GB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GB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how to route </a:t>
            </a:r>
            <a:r>
              <a:rPr lang="en-GB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packets</a:t>
            </a:r>
            <a:r>
              <a:rPr lang="zh-CN" altLang="en-GB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数据包</a:t>
            </a:r>
            <a:r>
              <a:rPr lang="zh-CN" altLang="en-GB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GB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to the node</a:t>
            </a:r>
            <a:endParaRPr lang="en-GB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 defTabSz="457200">
              <a:buSzTx/>
              <a:buFont typeface="Wingdings" panose="05000000000000000000" pitchFamily="2" charset="2"/>
              <a:buChar char="@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Transport </a:t>
            </a:r>
            <a:r>
              <a:rPr lang="en-GB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GB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how to send </a:t>
            </a:r>
            <a:r>
              <a:rPr lang="en-GB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messages</a:t>
            </a:r>
            <a:r>
              <a:rPr lang="zh-CN" altLang="en-GB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报文</a:t>
            </a:r>
            <a:r>
              <a:rPr lang="zh-CN" altLang="en-GB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GB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to the application processes</a:t>
            </a:r>
            <a:endParaRPr lang="en-GB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 defTabSz="457200">
              <a:buSzTx/>
              <a:buFont typeface="Wingdings" panose="05000000000000000000" pitchFamily="2" charset="2"/>
              <a:buChar char="@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Session </a:t>
            </a:r>
            <a:r>
              <a:rPr lang="en-GB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GB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manage connections</a:t>
            </a:r>
            <a:endParaRPr lang="en-GB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 defTabSz="457200">
              <a:buSzTx/>
              <a:buFont typeface="Wingdings" panose="05000000000000000000" pitchFamily="2" charset="2"/>
              <a:buChar char="@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Presentation </a:t>
            </a:r>
            <a:r>
              <a:rPr lang="en-GB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GB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encode/decode data, security</a:t>
            </a:r>
            <a:endParaRPr lang="en-GB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600" indent="-609600" defTabSz="457200">
              <a:buSzTx/>
              <a:buFont typeface="Wingdings" panose="05000000000000000000" pitchFamily="2" charset="2"/>
              <a:buChar char="@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Application </a:t>
            </a:r>
            <a:r>
              <a:rPr lang="en-GB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GB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everything else!</a:t>
            </a:r>
            <a:endParaRPr lang="en-GB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628" name="Rectangle 4"/>
          <p:cNvSpPr/>
          <p:nvPr/>
        </p:nvSpPr>
        <p:spPr>
          <a:xfrm>
            <a:off x="1524000" y="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eaLnBrk="0" hangingPunct="0">
              <a:buClrTx/>
              <a:buFontTx/>
            </a:pPr>
            <a:r>
              <a:rPr lang="en-US" altLang="zh-CN" sz="4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ISO/OSI Reference Models</a:t>
            </a:r>
            <a:endParaRPr lang="en-US" altLang="zh-CN" sz="4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865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eaLnBrk="0" hangingPunct="0">
              <a:buClrTx/>
              <a:buSzTx/>
              <a:buFontTx/>
            </a:pPr>
            <a:fld id="{BB962C8B-B14F-4D97-AF65-F5344CB8AC3E}" type="datetime4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1986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 eaLnBrk="0" hangingPunct="0">
              <a:buClrTx/>
              <a:buSzTx/>
              <a:buFontTx/>
            </a:pPr>
            <a:r>
              <a:rPr lang="en-US" altLang="zh-CN" sz="1400" dirty="0">
                <a:ea typeface="宋体" panose="02010600030101010101" pitchFamily="2" charset="-122"/>
              </a:rPr>
              <a:t>1-</a:t>
            </a:r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1986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1" dirty="0">
                <a:ea typeface="宋体" panose="02010600030101010101" pitchFamily="2" charset="-122"/>
              </a:rPr>
              <a:t>Reference Models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198660" name="Rectangle 3"/>
          <p:cNvSpPr>
            <a:spLocks noGrp="1"/>
          </p:cNvSpPr>
          <p:nvPr>
            <p:ph idx="1"/>
          </p:nvPr>
        </p:nvSpPr>
        <p:spPr>
          <a:xfrm>
            <a:off x="1524000" y="5241925"/>
            <a:ext cx="9144000" cy="788988"/>
          </a:xfrm>
        </p:spPr>
        <p:txBody>
          <a:bodyPr vert="horz" wrap="square" lIns="91440" tIns="45720" rIns="91440" bIns="45720" anchor="t" anchorCtr="0"/>
          <a:p>
            <a:pPr marL="609600" indent="-60960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Protocols and networks in the TCP/IP model initially.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9866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7863" y="1697038"/>
            <a:ext cx="8296275" cy="3305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2993" name="日期占位符 4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eaLnBrk="0" hangingPunct="0">
              <a:buClrTx/>
              <a:buSzTx/>
              <a:buFontTx/>
            </a:pPr>
            <a:fld id="{BB962C8B-B14F-4D97-AF65-F5344CB8AC3E}" type="datetime4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1299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 eaLnBrk="0" hangingPunct="0">
              <a:buClrTx/>
              <a:buSzTx/>
              <a:buFontTx/>
            </a:pPr>
            <a:r>
              <a:rPr lang="en-US" altLang="zh-CN" sz="1400" dirty="0">
                <a:ea typeface="宋体" panose="02010600030101010101" pitchFamily="2" charset="-122"/>
              </a:rPr>
              <a:t>1-</a:t>
            </a:r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129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1" dirty="0">
                <a:ea typeface="宋体" panose="02010600030101010101" pitchFamily="2" charset="-122"/>
              </a:rPr>
              <a:t>The Network Core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12996" name="Rectangle 3"/>
          <p:cNvSpPr>
            <a:spLocks noGrp="1"/>
          </p:cNvSpPr>
          <p:nvPr>
            <p:ph sz="half" idx="1"/>
          </p:nvPr>
        </p:nvSpPr>
        <p:spPr>
          <a:xfrm>
            <a:off x="1882775" y="1600200"/>
            <a:ext cx="4899025" cy="5092700"/>
          </a:xfrm>
        </p:spPr>
        <p:txBody>
          <a:bodyPr vert="horz" wrap="square" lIns="91440" tIns="45720" rIns="91440" bIns="45720" anchor="t" anchorCtr="0">
            <a:normAutofit fontScale="90000" lnSpcReduction="10000"/>
          </a:bodyPr>
          <a:p>
            <a:pPr>
              <a:buClr>
                <a:schemeClr val="accent2"/>
              </a:buClr>
              <a:buSzPct val="105000"/>
              <a:buFont typeface="Wingdings" panose="05000000000000000000" pitchFamily="2" charset="2"/>
              <a:buChar char="Ü"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mesh of interconnected routers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  <a:buSzPct val="105000"/>
              <a:buFont typeface="Wingdings" panose="05000000000000000000" pitchFamily="2" charset="2"/>
              <a:buChar char="Ü"/>
            </a:pPr>
            <a:r>
              <a:rPr lang="en-US" altLang="zh-CN" sz="3200" b="1" i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fundamental question: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how is data transferred through net?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Clr>
                <a:schemeClr val="accent2"/>
              </a:buClr>
              <a:buSzPct val="75000"/>
              <a:buFont typeface="ZapfDingbats" pitchFamily="82" charset="2"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Circuit-switching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电路交换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Clr>
                <a:schemeClr val="accent2"/>
              </a:buClr>
              <a:buSzPct val="75000"/>
              <a:buFont typeface="ZapfDingbats" pitchFamily="82" charset="2"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packet-switching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分组交换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2997" name="Freeform 6"/>
          <p:cNvSpPr/>
          <p:nvPr/>
        </p:nvSpPr>
        <p:spPr>
          <a:xfrm>
            <a:off x="8293100" y="2193925"/>
            <a:ext cx="1798638" cy="16748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12998" name="Freeform 7"/>
          <p:cNvSpPr/>
          <p:nvPr/>
        </p:nvSpPr>
        <p:spPr>
          <a:xfrm>
            <a:off x="6413500" y="2051050"/>
            <a:ext cx="1866900" cy="15890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12999" name="Freeform 8"/>
          <p:cNvSpPr/>
          <p:nvPr/>
        </p:nvSpPr>
        <p:spPr>
          <a:xfrm>
            <a:off x="6781800" y="3502025"/>
            <a:ext cx="2974975" cy="22193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13000" name="Group 9"/>
          <p:cNvGrpSpPr/>
          <p:nvPr/>
        </p:nvGrpSpPr>
        <p:grpSpPr>
          <a:xfrm>
            <a:off x="6530975" y="2185988"/>
            <a:ext cx="733425" cy="319087"/>
            <a:chOff x="3552" y="246"/>
            <a:chExt cx="527" cy="248"/>
          </a:xfrm>
        </p:grpSpPr>
        <p:graphicFrame>
          <p:nvGraphicFramePr>
            <p:cNvPr id="213001" name="Object 10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1" imgW="1307465" imgH="1083945" progId="MS_ClipArt_Gallery.2">
                    <p:embed/>
                  </p:oleObj>
                </mc:Choice>
                <mc:Fallback>
                  <p:oleObj name="" r:id="rId1" imgW="1307465" imgH="1083945" progId="MS_ClipArt_Gallery.2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3002" name="Object 11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3" imgW="681990" imgH="480695" progId="MS_ClipArt_Gallery.2">
                    <p:embed/>
                  </p:oleObj>
                </mc:Choice>
                <mc:Fallback>
                  <p:oleObj name="" r:id="rId3" imgW="681990" imgH="480695" progId="MS_ClipArt_Gallery.2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3003" name="Line 12"/>
            <p:cNvSpPr/>
            <p:nvPr/>
          </p:nvSpPr>
          <p:spPr>
            <a:xfrm flipV="1">
              <a:off x="3844" y="434"/>
              <a:ext cx="82" cy="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004" name="Group 13"/>
          <p:cNvGrpSpPr/>
          <p:nvPr/>
        </p:nvGrpSpPr>
        <p:grpSpPr>
          <a:xfrm>
            <a:off x="6530975" y="2781300"/>
            <a:ext cx="733425" cy="319088"/>
            <a:chOff x="3552" y="246"/>
            <a:chExt cx="527" cy="248"/>
          </a:xfrm>
        </p:grpSpPr>
        <p:graphicFrame>
          <p:nvGraphicFramePr>
            <p:cNvPr id="213005" name="Object 14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5" imgW="1307465" imgH="1083945" progId="MS_ClipArt_Gallery.2">
                    <p:embed/>
                  </p:oleObj>
                </mc:Choice>
                <mc:Fallback>
                  <p:oleObj name="" r:id="rId5" imgW="1307465" imgH="1083945" progId="MS_ClipArt_Gallery.2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3006" name="Object 15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6" imgW="681990" imgH="480695" progId="MS_ClipArt_Gallery.2">
                    <p:embed/>
                  </p:oleObj>
                </mc:Choice>
                <mc:Fallback>
                  <p:oleObj name="" r:id="rId6" imgW="681990" imgH="480695" progId="MS_ClipArt_Gallery.2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3007" name="Line 16"/>
            <p:cNvSpPr/>
            <p:nvPr/>
          </p:nvSpPr>
          <p:spPr>
            <a:xfrm flipV="1">
              <a:off x="3844" y="434"/>
              <a:ext cx="82" cy="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008" name="Group 17"/>
          <p:cNvGrpSpPr/>
          <p:nvPr/>
        </p:nvGrpSpPr>
        <p:grpSpPr>
          <a:xfrm>
            <a:off x="6907213" y="2568575"/>
            <a:ext cx="69850" cy="214313"/>
            <a:chOff x="3842" y="406"/>
            <a:chExt cx="51" cy="167"/>
          </a:xfrm>
        </p:grpSpPr>
        <p:sp>
          <p:nvSpPr>
            <p:cNvPr id="213009" name="Oval 18"/>
            <p:cNvSpPr/>
            <p:nvPr/>
          </p:nvSpPr>
          <p:spPr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3010" name="Oval 19"/>
            <p:cNvSpPr/>
            <p:nvPr/>
          </p:nvSpPr>
          <p:spPr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3011" name="Oval 20"/>
            <p:cNvSpPr/>
            <p:nvPr/>
          </p:nvSpPr>
          <p:spPr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3012" name="Group 21"/>
          <p:cNvGrpSpPr/>
          <p:nvPr/>
        </p:nvGrpSpPr>
        <p:grpSpPr>
          <a:xfrm>
            <a:off x="7377113" y="3071813"/>
            <a:ext cx="209550" cy="395287"/>
            <a:chOff x="4180" y="783"/>
            <a:chExt cx="150" cy="307"/>
          </a:xfrm>
        </p:grpSpPr>
        <p:sp>
          <p:nvSpPr>
            <p:cNvPr id="213013" name="AutoShape 22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1386"/>
              </a:avLst>
            </a:prstGeom>
            <a:solidFill>
              <a:srgbClr val="33CCCC"/>
            </a:solidFill>
            <a:ln w="9525">
              <a:noFill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3014" name="Rectangle 23"/>
            <p:cNvSpPr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3015" name="Rectangle 24"/>
            <p:cNvSpPr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3016" name="AutoShape 25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1386"/>
              </a:avLst>
            </a:prstGeom>
            <a:solidFill>
              <a:srgbClr val="33CC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3017" name="Line 26"/>
            <p:cNvSpPr/>
            <p:nvPr/>
          </p:nvSpPr>
          <p:spPr>
            <a:xfrm>
              <a:off x="4330" y="788"/>
              <a:ext cx="0" cy="2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018" name="Line 27"/>
            <p:cNvSpPr/>
            <p:nvPr/>
          </p:nvSpPr>
          <p:spPr>
            <a:xfrm flipH="1">
              <a:off x="4276" y="1019"/>
              <a:ext cx="54" cy="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019" name="Rectangle 28"/>
            <p:cNvSpPr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3020" name="Rectangle 29"/>
            <p:cNvSpPr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3021" name="Group 30"/>
          <p:cNvGrpSpPr/>
          <p:nvPr/>
        </p:nvGrpSpPr>
        <p:grpSpPr>
          <a:xfrm rot="-5400000">
            <a:off x="7689850" y="3149600"/>
            <a:ext cx="80963" cy="233363"/>
            <a:chOff x="3842" y="406"/>
            <a:chExt cx="51" cy="167"/>
          </a:xfrm>
        </p:grpSpPr>
        <p:sp>
          <p:nvSpPr>
            <p:cNvPr id="213022" name="Oval 31"/>
            <p:cNvSpPr/>
            <p:nvPr/>
          </p:nvSpPr>
          <p:spPr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3023" name="Oval 32"/>
            <p:cNvSpPr/>
            <p:nvPr/>
          </p:nvSpPr>
          <p:spPr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3024" name="Oval 33"/>
            <p:cNvSpPr/>
            <p:nvPr/>
          </p:nvSpPr>
          <p:spPr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3025" name="Line 34"/>
          <p:cNvSpPr/>
          <p:nvPr/>
        </p:nvSpPr>
        <p:spPr>
          <a:xfrm>
            <a:off x="7513638" y="2979738"/>
            <a:ext cx="495300" cy="15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026" name="Line 35"/>
          <p:cNvSpPr/>
          <p:nvPr/>
        </p:nvSpPr>
        <p:spPr>
          <a:xfrm>
            <a:off x="7516813" y="2976563"/>
            <a:ext cx="1587" cy="952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027" name="Line 36"/>
          <p:cNvSpPr/>
          <p:nvPr/>
        </p:nvSpPr>
        <p:spPr>
          <a:xfrm>
            <a:off x="8012113" y="2974975"/>
            <a:ext cx="1587" cy="825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028" name="Line 37"/>
          <p:cNvSpPr/>
          <p:nvPr/>
        </p:nvSpPr>
        <p:spPr>
          <a:xfrm>
            <a:off x="7213600" y="2439988"/>
            <a:ext cx="288925" cy="2651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029" name="Line 38"/>
          <p:cNvSpPr/>
          <p:nvPr/>
        </p:nvSpPr>
        <p:spPr>
          <a:xfrm flipV="1">
            <a:off x="7226300" y="2725738"/>
            <a:ext cx="276225" cy="330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030" name="Line 39"/>
          <p:cNvSpPr/>
          <p:nvPr/>
        </p:nvSpPr>
        <p:spPr>
          <a:xfrm flipV="1">
            <a:off x="7753350" y="2811463"/>
            <a:ext cx="1588" cy="1635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13031" name="Group 40"/>
          <p:cNvGrpSpPr/>
          <p:nvPr/>
        </p:nvGrpSpPr>
        <p:grpSpPr>
          <a:xfrm>
            <a:off x="7872413" y="3049588"/>
            <a:ext cx="209550" cy="395287"/>
            <a:chOff x="4180" y="783"/>
            <a:chExt cx="150" cy="307"/>
          </a:xfrm>
        </p:grpSpPr>
        <p:sp>
          <p:nvSpPr>
            <p:cNvPr id="213032" name="AutoShape 41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1386"/>
              </a:avLst>
            </a:prstGeom>
            <a:solidFill>
              <a:srgbClr val="33CCCC"/>
            </a:solidFill>
            <a:ln w="9525">
              <a:noFill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3033" name="Rectangle 42"/>
            <p:cNvSpPr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3034" name="Rectangle 43"/>
            <p:cNvSpPr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3035" name="AutoShape 44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1386"/>
              </a:avLst>
            </a:prstGeom>
            <a:solidFill>
              <a:srgbClr val="33CC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3036" name="Line 45"/>
            <p:cNvSpPr/>
            <p:nvPr/>
          </p:nvSpPr>
          <p:spPr>
            <a:xfrm>
              <a:off x="4330" y="788"/>
              <a:ext cx="0" cy="2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037" name="Line 46"/>
            <p:cNvSpPr/>
            <p:nvPr/>
          </p:nvSpPr>
          <p:spPr>
            <a:xfrm flipH="1">
              <a:off x="4276" y="1019"/>
              <a:ext cx="54" cy="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038" name="Rectangle 47"/>
            <p:cNvSpPr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3039" name="Rectangle 48"/>
            <p:cNvSpPr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3040" name="Group 49"/>
          <p:cNvGrpSpPr/>
          <p:nvPr/>
        </p:nvGrpSpPr>
        <p:grpSpPr>
          <a:xfrm>
            <a:off x="6915150" y="3668713"/>
            <a:ext cx="479425" cy="925512"/>
            <a:chOff x="3314" y="1248"/>
            <a:chExt cx="344" cy="694"/>
          </a:xfrm>
        </p:grpSpPr>
        <p:graphicFrame>
          <p:nvGraphicFramePr>
            <p:cNvPr id="213041" name="Object 50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7" imgW="1307465" imgH="1083945" progId="MS_ClipArt_Gallery.2">
                    <p:embed/>
                  </p:oleObj>
                </mc:Choice>
                <mc:Fallback>
                  <p:oleObj name="" r:id="rId7" imgW="1307465" imgH="1083945" progId="MS_ClipArt_Gallery.2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3042" name="Line 51"/>
            <p:cNvSpPr/>
            <p:nvPr/>
          </p:nvSpPr>
          <p:spPr>
            <a:xfrm flipV="1">
              <a:off x="3606" y="1433"/>
              <a:ext cx="52" cy="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13043" name="Object 52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" r:id="rId8" imgW="1307465" imgH="1083945" progId="MS_ClipArt_Gallery.2">
                    <p:embed/>
                  </p:oleObj>
                </mc:Choice>
                <mc:Fallback>
                  <p:oleObj name="" r:id="rId8" imgW="1307465" imgH="1083945" progId="MS_ClipArt_Gallery.2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3044" name="Line 53"/>
            <p:cNvSpPr/>
            <p:nvPr/>
          </p:nvSpPr>
          <p:spPr>
            <a:xfrm flipV="1">
              <a:off x="3606" y="1882"/>
              <a:ext cx="52" cy="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13045" name="Group 54"/>
            <p:cNvGrpSpPr/>
            <p:nvPr/>
          </p:nvGrpSpPr>
          <p:grpSpPr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213046" name="Oval 55"/>
              <p:cNvSpPr/>
              <p:nvPr/>
            </p:nvSpPr>
            <p:spPr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 anchorCtr="0"/>
              <a:p>
                <a:pPr algn="ctr"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3047" name="Oval 56"/>
              <p:cNvSpPr/>
              <p:nvPr/>
            </p:nvSpPr>
            <p:spPr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 anchorCtr="0"/>
              <a:p>
                <a:pPr algn="ctr"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3048" name="Oval 57"/>
              <p:cNvSpPr/>
              <p:nvPr/>
            </p:nvSpPr>
            <p:spPr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 anchorCtr="0"/>
              <a:p>
                <a:pPr algn="ctr"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3049" name="Line 58"/>
            <p:cNvSpPr/>
            <p:nvPr/>
          </p:nvSpPr>
          <p:spPr>
            <a:xfrm>
              <a:off x="3654" y="1431"/>
              <a:ext cx="0" cy="45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213050" name="Object 59"/>
          <p:cNvGraphicFramePr>
            <a:graphicFrameLocks noChangeAspect="1"/>
          </p:cNvGraphicFramePr>
          <p:nvPr/>
        </p:nvGraphicFramePr>
        <p:xfrm>
          <a:off x="7783513" y="4678363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9" imgW="1307465" imgH="1083945" progId="MS_ClipArt_Gallery.2">
                  <p:embed/>
                </p:oleObj>
              </mc:Choice>
              <mc:Fallback>
                <p:oleObj name="" r:id="rId9" imgW="1307465" imgH="1083945" progId="MS_ClipArt_Gallery.2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83513" y="4678363"/>
                        <a:ext cx="417512" cy="331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51" name="Object 60"/>
          <p:cNvGraphicFramePr>
            <a:graphicFrameLocks noChangeAspect="1"/>
          </p:cNvGraphicFramePr>
          <p:nvPr/>
        </p:nvGraphicFramePr>
        <p:xfrm>
          <a:off x="7169150" y="466725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0" imgW="1307465" imgH="1083945" progId="MS_ClipArt_Gallery.2">
                  <p:embed/>
                </p:oleObj>
              </mc:Choice>
              <mc:Fallback>
                <p:oleObj name="" r:id="rId10" imgW="1307465" imgH="1083945" progId="MS_ClipArt_Gallery.2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69150" y="4667250"/>
                        <a:ext cx="415925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52" name="Oval 61"/>
          <p:cNvSpPr/>
          <p:nvPr/>
        </p:nvSpPr>
        <p:spPr>
          <a:xfrm rot="-5400000">
            <a:off x="7583488" y="4768850"/>
            <a:ext cx="63500" cy="65088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 anchorCtr="0"/>
          <a:p>
            <a:pPr algn="ctr" eaLnBrk="0" hangingPunct="0">
              <a:buClrTx/>
              <a:buFontTx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3053" name="Oval 62"/>
          <p:cNvSpPr/>
          <p:nvPr/>
        </p:nvSpPr>
        <p:spPr>
          <a:xfrm rot="-5400000">
            <a:off x="7670800" y="4768850"/>
            <a:ext cx="63500" cy="66675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 anchorCtr="0"/>
          <a:p>
            <a:pPr algn="ctr" eaLnBrk="0" hangingPunct="0">
              <a:buClrTx/>
              <a:buFontTx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3054" name="Oval 63"/>
          <p:cNvSpPr/>
          <p:nvPr/>
        </p:nvSpPr>
        <p:spPr>
          <a:xfrm rot="-5400000">
            <a:off x="7748588" y="4773613"/>
            <a:ext cx="61912" cy="65087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 anchorCtr="0"/>
          <a:p>
            <a:pPr algn="ctr" eaLnBrk="0" hangingPunct="0">
              <a:buClrTx/>
              <a:buFontTx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3055" name="Line 64"/>
          <p:cNvSpPr/>
          <p:nvPr/>
        </p:nvSpPr>
        <p:spPr>
          <a:xfrm rot="-5400000">
            <a:off x="8005763" y="4649788"/>
            <a:ext cx="60325" cy="31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056" name="Line 65"/>
          <p:cNvSpPr/>
          <p:nvPr/>
        </p:nvSpPr>
        <p:spPr>
          <a:xfrm rot="5400000" flipH="1">
            <a:off x="7381875" y="4645025"/>
            <a:ext cx="635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057" name="Line 66"/>
          <p:cNvSpPr/>
          <p:nvPr/>
        </p:nvSpPr>
        <p:spPr>
          <a:xfrm rot="-5400000" flipV="1">
            <a:off x="7726363" y="4303713"/>
            <a:ext cx="0" cy="62706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058" name="Line 67"/>
          <p:cNvSpPr/>
          <p:nvPr/>
        </p:nvSpPr>
        <p:spPr>
          <a:xfrm flipV="1">
            <a:off x="7394575" y="4244975"/>
            <a:ext cx="93663" cy="31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059" name="Line 68"/>
          <p:cNvSpPr/>
          <p:nvPr/>
        </p:nvSpPr>
        <p:spPr>
          <a:xfrm>
            <a:off x="7996238" y="4291013"/>
            <a:ext cx="303212" cy="385762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060" name="Line 69"/>
          <p:cNvSpPr/>
          <p:nvPr/>
        </p:nvSpPr>
        <p:spPr>
          <a:xfrm flipH="1">
            <a:off x="8791575" y="4287838"/>
            <a:ext cx="279400" cy="392112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213061" name="Object 70"/>
          <p:cNvGraphicFramePr>
            <a:graphicFrameLocks noChangeAspect="1"/>
          </p:cNvGraphicFramePr>
          <p:nvPr/>
        </p:nvGraphicFramePr>
        <p:xfrm>
          <a:off x="8969375" y="384016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1" imgW="982980" imgH="1208405" progId="MS_ClipArt_Gallery.2">
                  <p:embed/>
                </p:oleObj>
              </mc:Choice>
              <mc:Fallback>
                <p:oleObj name="" r:id="rId11" imgW="982980" imgH="1208405" progId="MS_ClipArt_Gallery.2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969375" y="3840163"/>
                        <a:ext cx="2032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62" name="Object 71"/>
          <p:cNvGraphicFramePr>
            <a:graphicFrameLocks noChangeAspect="1"/>
          </p:cNvGraphicFramePr>
          <p:nvPr/>
        </p:nvGraphicFramePr>
        <p:xfrm>
          <a:off x="7632700" y="3921125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3" imgW="982980" imgH="1208405" progId="MS_ClipArt_Gallery.2">
                  <p:embed/>
                </p:oleObj>
              </mc:Choice>
              <mc:Fallback>
                <p:oleObj name="" r:id="rId13" imgW="982980" imgH="1208405" progId="MS_ClipArt_Gallery.2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32700" y="3921125"/>
                        <a:ext cx="203200" cy="239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63" name="Freeform 72"/>
          <p:cNvSpPr/>
          <p:nvPr/>
        </p:nvSpPr>
        <p:spPr>
          <a:xfrm>
            <a:off x="7713663" y="3695700"/>
            <a:ext cx="1354137" cy="3048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13064" name="Group 73"/>
          <p:cNvGrpSpPr/>
          <p:nvPr/>
        </p:nvGrpSpPr>
        <p:grpSpPr>
          <a:xfrm>
            <a:off x="7980363" y="5118100"/>
            <a:ext cx="406400" cy="427038"/>
            <a:chOff x="2870" y="1518"/>
            <a:chExt cx="292" cy="320"/>
          </a:xfrm>
        </p:grpSpPr>
        <p:graphicFrame>
          <p:nvGraphicFramePr>
            <p:cNvPr id="213065" name="Object 7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14" imgW="826770" imgH="840105" progId="MS_ClipArt_Gallery.2">
                    <p:embed/>
                  </p:oleObj>
                </mc:Choice>
                <mc:Fallback>
                  <p:oleObj name="" r:id="rId14" imgW="826770" imgH="840105" progId="MS_ClipArt_Gallery.2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3066" name="Object 7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" r:id="rId16" imgW="1268095" imgH="1199515" progId="MS_ClipArt_Gallery.2">
                    <p:embed/>
                  </p:oleObj>
                </mc:Choice>
                <mc:Fallback>
                  <p:oleObj name="" r:id="rId16" imgW="1268095" imgH="1199515" progId="MS_ClipArt_Gallery.2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3067" name="Group 76"/>
          <p:cNvGrpSpPr/>
          <p:nvPr/>
        </p:nvGrpSpPr>
        <p:grpSpPr>
          <a:xfrm>
            <a:off x="8758238" y="5149850"/>
            <a:ext cx="406400" cy="427038"/>
            <a:chOff x="2870" y="1518"/>
            <a:chExt cx="292" cy="320"/>
          </a:xfrm>
        </p:grpSpPr>
        <p:graphicFrame>
          <p:nvGraphicFramePr>
            <p:cNvPr id="213068" name="Object 77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18" imgW="826770" imgH="840105" progId="MS_ClipArt_Gallery.2">
                    <p:embed/>
                  </p:oleObj>
                </mc:Choice>
                <mc:Fallback>
                  <p:oleObj name="" r:id="rId18" imgW="826770" imgH="840105" progId="MS_ClipArt_Gallery.2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3069" name="Object 78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19" imgW="1268095" imgH="1199515" progId="MS_ClipArt_Gallery.2">
                    <p:embed/>
                  </p:oleObj>
                </mc:Choice>
                <mc:Fallback>
                  <p:oleObj name="" r:id="rId19" imgW="1268095" imgH="1199515" progId="MS_ClipArt_Gallery.2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3070" name="Group 79"/>
          <p:cNvGrpSpPr/>
          <p:nvPr/>
        </p:nvGrpSpPr>
        <p:grpSpPr>
          <a:xfrm>
            <a:off x="8343900" y="4865688"/>
            <a:ext cx="379413" cy="376237"/>
            <a:chOff x="4733" y="2082"/>
            <a:chExt cx="272" cy="282"/>
          </a:xfrm>
        </p:grpSpPr>
        <p:graphicFrame>
          <p:nvGraphicFramePr>
            <p:cNvPr id="213071" name="Object 80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20" imgW="826770" imgH="840105" progId="MS_ClipArt_Gallery.2">
                    <p:embed/>
                  </p:oleObj>
                </mc:Choice>
                <mc:Fallback>
                  <p:oleObj name="" r:id="rId20" imgW="826770" imgH="840105" progId="MS_ClipArt_Gallery.2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3072" name="Rectangle 81"/>
            <p:cNvSpPr/>
            <p:nvPr/>
          </p:nvSpPr>
          <p:spPr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3073" name="Line 82"/>
          <p:cNvSpPr/>
          <p:nvPr/>
        </p:nvSpPr>
        <p:spPr>
          <a:xfrm>
            <a:off x="8650288" y="4768850"/>
            <a:ext cx="0" cy="228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13074" name="Group 83"/>
          <p:cNvGrpSpPr/>
          <p:nvPr/>
        </p:nvGrpSpPr>
        <p:grpSpPr>
          <a:xfrm>
            <a:off x="9371013" y="4192588"/>
            <a:ext cx="207962" cy="409575"/>
            <a:chOff x="4180" y="783"/>
            <a:chExt cx="150" cy="307"/>
          </a:xfrm>
        </p:grpSpPr>
        <p:sp>
          <p:nvSpPr>
            <p:cNvPr id="213075" name="AutoShape 84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1386"/>
              </a:avLst>
            </a:prstGeom>
            <a:solidFill>
              <a:srgbClr val="33CCCC"/>
            </a:solidFill>
            <a:ln w="9525">
              <a:noFill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3076" name="Rectangle 85"/>
            <p:cNvSpPr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3077" name="Rectangle 86"/>
            <p:cNvSpPr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3078" name="AutoShape 87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1386"/>
              </a:avLst>
            </a:prstGeom>
            <a:solidFill>
              <a:srgbClr val="33CC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3079" name="Line 88"/>
            <p:cNvSpPr/>
            <p:nvPr/>
          </p:nvSpPr>
          <p:spPr>
            <a:xfrm>
              <a:off x="4330" y="788"/>
              <a:ext cx="0" cy="2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080" name="Line 89"/>
            <p:cNvSpPr/>
            <p:nvPr/>
          </p:nvSpPr>
          <p:spPr>
            <a:xfrm flipH="1">
              <a:off x="4276" y="1019"/>
              <a:ext cx="54" cy="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081" name="Rectangle 90"/>
            <p:cNvSpPr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3082" name="Rectangle 91"/>
            <p:cNvSpPr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3083" name="Group 92"/>
          <p:cNvGrpSpPr/>
          <p:nvPr/>
        </p:nvGrpSpPr>
        <p:grpSpPr>
          <a:xfrm>
            <a:off x="9358313" y="4637088"/>
            <a:ext cx="207962" cy="409575"/>
            <a:chOff x="4180" y="783"/>
            <a:chExt cx="150" cy="307"/>
          </a:xfrm>
        </p:grpSpPr>
        <p:sp>
          <p:nvSpPr>
            <p:cNvPr id="213084" name="AutoShape 93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1386"/>
              </a:avLst>
            </a:prstGeom>
            <a:solidFill>
              <a:srgbClr val="33CCCC"/>
            </a:solidFill>
            <a:ln w="9525">
              <a:noFill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3085" name="Rectangle 94"/>
            <p:cNvSpPr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3086" name="Rectangle 95"/>
            <p:cNvSpPr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3087" name="AutoShape 96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1386"/>
              </a:avLst>
            </a:prstGeom>
            <a:solidFill>
              <a:srgbClr val="33CC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3088" name="Line 97"/>
            <p:cNvSpPr/>
            <p:nvPr/>
          </p:nvSpPr>
          <p:spPr>
            <a:xfrm>
              <a:off x="4330" y="788"/>
              <a:ext cx="0" cy="2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089" name="Line 98"/>
            <p:cNvSpPr/>
            <p:nvPr/>
          </p:nvSpPr>
          <p:spPr>
            <a:xfrm flipH="1">
              <a:off x="4276" y="1019"/>
              <a:ext cx="54" cy="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090" name="Rectangle 99"/>
            <p:cNvSpPr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3091" name="Rectangle 100"/>
            <p:cNvSpPr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3092" name="Line 101"/>
          <p:cNvSpPr/>
          <p:nvPr/>
        </p:nvSpPr>
        <p:spPr>
          <a:xfrm rot="5400000" flipH="1">
            <a:off x="8982075" y="4564063"/>
            <a:ext cx="611188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093" name="Line 102"/>
          <p:cNvSpPr/>
          <p:nvPr/>
        </p:nvSpPr>
        <p:spPr>
          <a:xfrm rot="-5400000">
            <a:off x="9336088" y="4816475"/>
            <a:ext cx="0" cy="1031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094" name="Line 103"/>
          <p:cNvSpPr/>
          <p:nvPr/>
        </p:nvSpPr>
        <p:spPr>
          <a:xfrm rot="-5400000">
            <a:off x="9328150" y="4349750"/>
            <a:ext cx="0" cy="88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095" name="Line 104"/>
          <p:cNvSpPr/>
          <p:nvPr/>
        </p:nvSpPr>
        <p:spPr>
          <a:xfrm flipV="1">
            <a:off x="8007350" y="2490788"/>
            <a:ext cx="458788" cy="207962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096" name="Line 105"/>
          <p:cNvSpPr/>
          <p:nvPr/>
        </p:nvSpPr>
        <p:spPr>
          <a:xfrm>
            <a:off x="8942388" y="2474913"/>
            <a:ext cx="485775" cy="207962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097" name="Line 106"/>
          <p:cNvSpPr/>
          <p:nvPr/>
        </p:nvSpPr>
        <p:spPr>
          <a:xfrm flipH="1">
            <a:off x="9461500" y="2811463"/>
            <a:ext cx="241300" cy="681037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098" name="Line 107"/>
          <p:cNvSpPr/>
          <p:nvPr/>
        </p:nvSpPr>
        <p:spPr>
          <a:xfrm>
            <a:off x="8691563" y="2587625"/>
            <a:ext cx="0" cy="431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099" name="Line 108"/>
          <p:cNvSpPr/>
          <p:nvPr/>
        </p:nvSpPr>
        <p:spPr>
          <a:xfrm>
            <a:off x="8716963" y="3235325"/>
            <a:ext cx="534987" cy="3683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100" name="Line 109"/>
          <p:cNvSpPr/>
          <p:nvPr/>
        </p:nvSpPr>
        <p:spPr>
          <a:xfrm flipH="1">
            <a:off x="9177338" y="3700463"/>
            <a:ext cx="266700" cy="360362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101" name="Line 110"/>
          <p:cNvSpPr/>
          <p:nvPr/>
        </p:nvSpPr>
        <p:spPr>
          <a:xfrm flipH="1">
            <a:off x="8950325" y="2779713"/>
            <a:ext cx="560388" cy="38417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102" name="Line 111"/>
          <p:cNvSpPr/>
          <p:nvPr/>
        </p:nvSpPr>
        <p:spPr>
          <a:xfrm flipH="1">
            <a:off x="8959850" y="2219325"/>
            <a:ext cx="350838" cy="25558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103" name="Line 112"/>
          <p:cNvSpPr/>
          <p:nvPr/>
        </p:nvSpPr>
        <p:spPr>
          <a:xfrm flipH="1">
            <a:off x="9677400" y="2395538"/>
            <a:ext cx="201613" cy="176212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13104" name="Group 113"/>
          <p:cNvGrpSpPr/>
          <p:nvPr/>
        </p:nvGrpSpPr>
        <p:grpSpPr>
          <a:xfrm>
            <a:off x="8745538" y="4043363"/>
            <a:ext cx="671512" cy="387350"/>
            <a:chOff x="3955" y="387"/>
            <a:chExt cx="423" cy="244"/>
          </a:xfrm>
        </p:grpSpPr>
        <p:sp>
          <p:nvSpPr>
            <p:cNvPr id="213105" name="Freeform 114"/>
            <p:cNvSpPr/>
            <p:nvPr/>
          </p:nvSpPr>
          <p:spPr>
            <a:xfrm>
              <a:off x="3955" y="387"/>
              <a:ext cx="423" cy="244"/>
            </a:xfrm>
            <a:custGeom>
              <a:avLst/>
              <a:gdLst/>
              <a:ahLst/>
              <a:cxnLst>
                <a:cxn ang="0">
                  <a:pos x="183" y="11"/>
                </a:cxn>
                <a:cxn ang="0">
                  <a:pos x="43" y="43"/>
                </a:cxn>
                <a:cxn ang="0">
                  <a:pos x="3" y="169"/>
                </a:cxn>
                <a:cxn ang="0">
                  <a:pos x="63" y="233"/>
                </a:cxn>
                <a:cxn ang="0">
                  <a:pos x="287" y="237"/>
                </a:cxn>
                <a:cxn ang="0">
                  <a:pos x="403" y="189"/>
                </a:cxn>
                <a:cxn ang="0">
                  <a:pos x="407" y="87"/>
                </a:cxn>
                <a:cxn ang="0">
                  <a:pos x="329" y="13"/>
                </a:cxn>
                <a:cxn ang="0">
                  <a:pos x="183" y="11"/>
                </a:cxn>
              </a:cxnLst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13106" name="Group 115"/>
            <p:cNvGrpSpPr/>
            <p:nvPr/>
          </p:nvGrpSpPr>
          <p:grpSpPr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213107" name="Oval 116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3108" name="Line 117"/>
              <p:cNvSpPr/>
              <p:nvPr/>
            </p:nvSpPr>
            <p:spPr>
              <a:xfrm>
                <a:off x="3603" y="289"/>
                <a:ext cx="0" cy="6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3109" name="Line 118"/>
              <p:cNvSpPr/>
              <p:nvPr/>
            </p:nvSpPr>
            <p:spPr>
              <a:xfrm>
                <a:off x="3960" y="289"/>
                <a:ext cx="0" cy="6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3110" name="Rectangle 119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buClrTx/>
                  <a:buFontTx/>
                </a:pP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3111" name="Oval 120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13112" name="Group 121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3113" name="Line 122"/>
                <p:cNvSpPr/>
                <p:nvPr/>
              </p:nvSpPr>
              <p:spPr>
                <a:xfrm flipV="1">
                  <a:off x="2848" y="848"/>
                  <a:ext cx="50" cy="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3114" name="Line 123"/>
                <p:cNvSpPr/>
                <p:nvPr/>
              </p:nvSpPr>
              <p:spPr>
                <a:xfrm>
                  <a:off x="2944" y="946"/>
                  <a:ext cx="4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3115" name="Line 124"/>
                <p:cNvSpPr/>
                <p:nvPr/>
              </p:nvSpPr>
              <p:spPr>
                <a:xfrm>
                  <a:off x="2894" y="850"/>
                  <a:ext cx="52" cy="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13116" name="Group 125"/>
              <p:cNvGrpSpPr/>
              <p:nvPr/>
            </p:nvGrpSpPr>
            <p:grpSpPr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3117" name="Line 126"/>
                <p:cNvSpPr/>
                <p:nvPr/>
              </p:nvSpPr>
              <p:spPr>
                <a:xfrm flipV="1">
                  <a:off x="2848" y="848"/>
                  <a:ext cx="50" cy="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3118" name="Line 127"/>
                <p:cNvSpPr/>
                <p:nvPr/>
              </p:nvSpPr>
              <p:spPr>
                <a:xfrm>
                  <a:off x="2944" y="946"/>
                  <a:ext cx="4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3119" name="Line 128"/>
                <p:cNvSpPr/>
                <p:nvPr/>
              </p:nvSpPr>
              <p:spPr>
                <a:xfrm>
                  <a:off x="2894" y="850"/>
                  <a:ext cx="52" cy="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</p:grpSp>
      <p:grpSp>
        <p:nvGrpSpPr>
          <p:cNvPr id="213120" name="Group 129"/>
          <p:cNvGrpSpPr/>
          <p:nvPr/>
        </p:nvGrpSpPr>
        <p:grpSpPr>
          <a:xfrm>
            <a:off x="9097963" y="3386138"/>
            <a:ext cx="671512" cy="387350"/>
            <a:chOff x="3955" y="387"/>
            <a:chExt cx="423" cy="244"/>
          </a:xfrm>
        </p:grpSpPr>
        <p:sp>
          <p:nvSpPr>
            <p:cNvPr id="213121" name="Freeform 130"/>
            <p:cNvSpPr/>
            <p:nvPr/>
          </p:nvSpPr>
          <p:spPr>
            <a:xfrm>
              <a:off x="3955" y="387"/>
              <a:ext cx="423" cy="244"/>
            </a:xfrm>
            <a:custGeom>
              <a:avLst/>
              <a:gdLst/>
              <a:ahLst/>
              <a:cxnLst>
                <a:cxn ang="0">
                  <a:pos x="183" y="11"/>
                </a:cxn>
                <a:cxn ang="0">
                  <a:pos x="43" y="43"/>
                </a:cxn>
                <a:cxn ang="0">
                  <a:pos x="3" y="169"/>
                </a:cxn>
                <a:cxn ang="0">
                  <a:pos x="63" y="233"/>
                </a:cxn>
                <a:cxn ang="0">
                  <a:pos x="287" y="237"/>
                </a:cxn>
                <a:cxn ang="0">
                  <a:pos x="403" y="189"/>
                </a:cxn>
                <a:cxn ang="0">
                  <a:pos x="407" y="87"/>
                </a:cxn>
                <a:cxn ang="0">
                  <a:pos x="329" y="13"/>
                </a:cxn>
                <a:cxn ang="0">
                  <a:pos x="183" y="11"/>
                </a:cxn>
              </a:cxnLst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13122" name="Group 131"/>
            <p:cNvGrpSpPr/>
            <p:nvPr/>
          </p:nvGrpSpPr>
          <p:grpSpPr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213123" name="Oval 132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3124" name="Line 133"/>
              <p:cNvSpPr/>
              <p:nvPr/>
            </p:nvSpPr>
            <p:spPr>
              <a:xfrm>
                <a:off x="3603" y="289"/>
                <a:ext cx="0" cy="6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3125" name="Line 134"/>
              <p:cNvSpPr/>
              <p:nvPr/>
            </p:nvSpPr>
            <p:spPr>
              <a:xfrm>
                <a:off x="3960" y="289"/>
                <a:ext cx="0" cy="6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3126" name="Rectangle 135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buClrTx/>
                  <a:buFontTx/>
                </a:pP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3127" name="Oval 136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13128" name="Group 137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3129" name="Line 138"/>
                <p:cNvSpPr/>
                <p:nvPr/>
              </p:nvSpPr>
              <p:spPr>
                <a:xfrm flipV="1">
                  <a:off x="2848" y="848"/>
                  <a:ext cx="50" cy="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3130" name="Line 139"/>
                <p:cNvSpPr/>
                <p:nvPr/>
              </p:nvSpPr>
              <p:spPr>
                <a:xfrm>
                  <a:off x="2944" y="946"/>
                  <a:ext cx="4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3131" name="Line 140"/>
                <p:cNvSpPr/>
                <p:nvPr/>
              </p:nvSpPr>
              <p:spPr>
                <a:xfrm>
                  <a:off x="2894" y="850"/>
                  <a:ext cx="52" cy="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13132" name="Group 141"/>
              <p:cNvGrpSpPr/>
              <p:nvPr/>
            </p:nvGrpSpPr>
            <p:grpSpPr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3133" name="Line 142"/>
                <p:cNvSpPr/>
                <p:nvPr/>
              </p:nvSpPr>
              <p:spPr>
                <a:xfrm flipV="1">
                  <a:off x="2848" y="848"/>
                  <a:ext cx="50" cy="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3134" name="Line 143"/>
                <p:cNvSpPr/>
                <p:nvPr/>
              </p:nvSpPr>
              <p:spPr>
                <a:xfrm>
                  <a:off x="2944" y="946"/>
                  <a:ext cx="4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3135" name="Line 144"/>
                <p:cNvSpPr/>
                <p:nvPr/>
              </p:nvSpPr>
              <p:spPr>
                <a:xfrm>
                  <a:off x="2894" y="850"/>
                  <a:ext cx="52" cy="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</p:grpSp>
      <p:grpSp>
        <p:nvGrpSpPr>
          <p:cNvPr id="213136" name="Group 145"/>
          <p:cNvGrpSpPr/>
          <p:nvPr/>
        </p:nvGrpSpPr>
        <p:grpSpPr>
          <a:xfrm>
            <a:off x="8450263" y="2938463"/>
            <a:ext cx="671512" cy="387350"/>
            <a:chOff x="3955" y="387"/>
            <a:chExt cx="423" cy="244"/>
          </a:xfrm>
        </p:grpSpPr>
        <p:sp>
          <p:nvSpPr>
            <p:cNvPr id="213137" name="Freeform 146"/>
            <p:cNvSpPr/>
            <p:nvPr/>
          </p:nvSpPr>
          <p:spPr>
            <a:xfrm>
              <a:off x="3955" y="387"/>
              <a:ext cx="423" cy="244"/>
            </a:xfrm>
            <a:custGeom>
              <a:avLst/>
              <a:gdLst/>
              <a:ahLst/>
              <a:cxnLst>
                <a:cxn ang="0">
                  <a:pos x="183" y="11"/>
                </a:cxn>
                <a:cxn ang="0">
                  <a:pos x="43" y="43"/>
                </a:cxn>
                <a:cxn ang="0">
                  <a:pos x="3" y="169"/>
                </a:cxn>
                <a:cxn ang="0">
                  <a:pos x="63" y="233"/>
                </a:cxn>
                <a:cxn ang="0">
                  <a:pos x="287" y="237"/>
                </a:cxn>
                <a:cxn ang="0">
                  <a:pos x="403" y="189"/>
                </a:cxn>
                <a:cxn ang="0">
                  <a:pos x="407" y="87"/>
                </a:cxn>
                <a:cxn ang="0">
                  <a:pos x="329" y="13"/>
                </a:cxn>
                <a:cxn ang="0">
                  <a:pos x="183" y="11"/>
                </a:cxn>
              </a:cxnLst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13138" name="Group 147"/>
            <p:cNvGrpSpPr/>
            <p:nvPr/>
          </p:nvGrpSpPr>
          <p:grpSpPr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213139" name="Oval 148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3140" name="Line 149"/>
              <p:cNvSpPr/>
              <p:nvPr/>
            </p:nvSpPr>
            <p:spPr>
              <a:xfrm>
                <a:off x="3603" y="289"/>
                <a:ext cx="0" cy="6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3141" name="Line 150"/>
              <p:cNvSpPr/>
              <p:nvPr/>
            </p:nvSpPr>
            <p:spPr>
              <a:xfrm>
                <a:off x="3960" y="289"/>
                <a:ext cx="0" cy="6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3142" name="Rectangle 151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buClrTx/>
                  <a:buFontTx/>
                </a:pP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3143" name="Oval 152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13144" name="Group 153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3145" name="Line 154"/>
                <p:cNvSpPr/>
                <p:nvPr/>
              </p:nvSpPr>
              <p:spPr>
                <a:xfrm flipV="1">
                  <a:off x="2848" y="848"/>
                  <a:ext cx="50" cy="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3146" name="Line 155"/>
                <p:cNvSpPr/>
                <p:nvPr/>
              </p:nvSpPr>
              <p:spPr>
                <a:xfrm>
                  <a:off x="2944" y="946"/>
                  <a:ext cx="4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3147" name="Line 156"/>
                <p:cNvSpPr/>
                <p:nvPr/>
              </p:nvSpPr>
              <p:spPr>
                <a:xfrm>
                  <a:off x="2894" y="850"/>
                  <a:ext cx="52" cy="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13148" name="Group 157"/>
              <p:cNvGrpSpPr/>
              <p:nvPr/>
            </p:nvGrpSpPr>
            <p:grpSpPr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3149" name="Line 158"/>
                <p:cNvSpPr/>
                <p:nvPr/>
              </p:nvSpPr>
              <p:spPr>
                <a:xfrm flipV="1">
                  <a:off x="2848" y="848"/>
                  <a:ext cx="50" cy="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3150" name="Line 159"/>
                <p:cNvSpPr/>
                <p:nvPr/>
              </p:nvSpPr>
              <p:spPr>
                <a:xfrm>
                  <a:off x="2944" y="946"/>
                  <a:ext cx="4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3151" name="Line 160"/>
                <p:cNvSpPr/>
                <p:nvPr/>
              </p:nvSpPr>
              <p:spPr>
                <a:xfrm>
                  <a:off x="2894" y="850"/>
                  <a:ext cx="52" cy="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</p:grpSp>
      <p:grpSp>
        <p:nvGrpSpPr>
          <p:cNvPr id="213152" name="Group 161"/>
          <p:cNvGrpSpPr/>
          <p:nvPr/>
        </p:nvGrpSpPr>
        <p:grpSpPr>
          <a:xfrm>
            <a:off x="9269413" y="2462213"/>
            <a:ext cx="671512" cy="387350"/>
            <a:chOff x="3955" y="387"/>
            <a:chExt cx="423" cy="244"/>
          </a:xfrm>
        </p:grpSpPr>
        <p:sp>
          <p:nvSpPr>
            <p:cNvPr id="213153" name="Freeform 162"/>
            <p:cNvSpPr/>
            <p:nvPr/>
          </p:nvSpPr>
          <p:spPr>
            <a:xfrm>
              <a:off x="3955" y="387"/>
              <a:ext cx="423" cy="244"/>
            </a:xfrm>
            <a:custGeom>
              <a:avLst/>
              <a:gdLst/>
              <a:ahLst/>
              <a:cxnLst>
                <a:cxn ang="0">
                  <a:pos x="183" y="11"/>
                </a:cxn>
                <a:cxn ang="0">
                  <a:pos x="43" y="43"/>
                </a:cxn>
                <a:cxn ang="0">
                  <a:pos x="3" y="169"/>
                </a:cxn>
                <a:cxn ang="0">
                  <a:pos x="63" y="233"/>
                </a:cxn>
                <a:cxn ang="0">
                  <a:pos x="287" y="237"/>
                </a:cxn>
                <a:cxn ang="0">
                  <a:pos x="403" y="189"/>
                </a:cxn>
                <a:cxn ang="0">
                  <a:pos x="407" y="87"/>
                </a:cxn>
                <a:cxn ang="0">
                  <a:pos x="329" y="13"/>
                </a:cxn>
                <a:cxn ang="0">
                  <a:pos x="183" y="11"/>
                </a:cxn>
              </a:cxnLst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13154" name="Group 163"/>
            <p:cNvGrpSpPr/>
            <p:nvPr/>
          </p:nvGrpSpPr>
          <p:grpSpPr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213155" name="Oval 164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3156" name="Line 165"/>
              <p:cNvSpPr/>
              <p:nvPr/>
            </p:nvSpPr>
            <p:spPr>
              <a:xfrm>
                <a:off x="3603" y="289"/>
                <a:ext cx="0" cy="6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3157" name="Line 166"/>
              <p:cNvSpPr/>
              <p:nvPr/>
            </p:nvSpPr>
            <p:spPr>
              <a:xfrm>
                <a:off x="3960" y="289"/>
                <a:ext cx="0" cy="6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3158" name="Rectangle 167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buClrTx/>
                  <a:buFontTx/>
                </a:pP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3159" name="Oval 168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13160" name="Group 169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3161" name="Line 170"/>
                <p:cNvSpPr/>
                <p:nvPr/>
              </p:nvSpPr>
              <p:spPr>
                <a:xfrm flipV="1">
                  <a:off x="2848" y="848"/>
                  <a:ext cx="50" cy="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3162" name="Line 171"/>
                <p:cNvSpPr/>
                <p:nvPr/>
              </p:nvSpPr>
              <p:spPr>
                <a:xfrm>
                  <a:off x="2944" y="946"/>
                  <a:ext cx="4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3163" name="Line 172"/>
                <p:cNvSpPr/>
                <p:nvPr/>
              </p:nvSpPr>
              <p:spPr>
                <a:xfrm>
                  <a:off x="2894" y="850"/>
                  <a:ext cx="52" cy="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13164" name="Group 173"/>
              <p:cNvGrpSpPr/>
              <p:nvPr/>
            </p:nvGrpSpPr>
            <p:grpSpPr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3165" name="Line 174"/>
                <p:cNvSpPr/>
                <p:nvPr/>
              </p:nvSpPr>
              <p:spPr>
                <a:xfrm flipV="1">
                  <a:off x="2848" y="848"/>
                  <a:ext cx="50" cy="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3166" name="Line 175"/>
                <p:cNvSpPr/>
                <p:nvPr/>
              </p:nvSpPr>
              <p:spPr>
                <a:xfrm>
                  <a:off x="2944" y="946"/>
                  <a:ext cx="4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3167" name="Line 176"/>
                <p:cNvSpPr/>
                <p:nvPr/>
              </p:nvSpPr>
              <p:spPr>
                <a:xfrm>
                  <a:off x="2894" y="850"/>
                  <a:ext cx="52" cy="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</p:grpSp>
      <p:grpSp>
        <p:nvGrpSpPr>
          <p:cNvPr id="213168" name="Group 177"/>
          <p:cNvGrpSpPr/>
          <p:nvPr/>
        </p:nvGrpSpPr>
        <p:grpSpPr>
          <a:xfrm>
            <a:off x="8364538" y="2262188"/>
            <a:ext cx="671512" cy="387350"/>
            <a:chOff x="3955" y="387"/>
            <a:chExt cx="423" cy="244"/>
          </a:xfrm>
        </p:grpSpPr>
        <p:sp>
          <p:nvSpPr>
            <p:cNvPr id="213169" name="Freeform 178"/>
            <p:cNvSpPr/>
            <p:nvPr/>
          </p:nvSpPr>
          <p:spPr>
            <a:xfrm>
              <a:off x="3955" y="387"/>
              <a:ext cx="423" cy="244"/>
            </a:xfrm>
            <a:custGeom>
              <a:avLst/>
              <a:gdLst/>
              <a:ahLst/>
              <a:cxnLst>
                <a:cxn ang="0">
                  <a:pos x="183" y="11"/>
                </a:cxn>
                <a:cxn ang="0">
                  <a:pos x="43" y="43"/>
                </a:cxn>
                <a:cxn ang="0">
                  <a:pos x="3" y="169"/>
                </a:cxn>
                <a:cxn ang="0">
                  <a:pos x="63" y="233"/>
                </a:cxn>
                <a:cxn ang="0">
                  <a:pos x="287" y="237"/>
                </a:cxn>
                <a:cxn ang="0">
                  <a:pos x="403" y="189"/>
                </a:cxn>
                <a:cxn ang="0">
                  <a:pos x="407" y="87"/>
                </a:cxn>
                <a:cxn ang="0">
                  <a:pos x="329" y="13"/>
                </a:cxn>
                <a:cxn ang="0">
                  <a:pos x="183" y="11"/>
                </a:cxn>
              </a:cxnLst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13170" name="Group 179"/>
            <p:cNvGrpSpPr/>
            <p:nvPr/>
          </p:nvGrpSpPr>
          <p:grpSpPr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213171" name="Oval 180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3172" name="Line 181"/>
              <p:cNvSpPr/>
              <p:nvPr/>
            </p:nvSpPr>
            <p:spPr>
              <a:xfrm>
                <a:off x="3603" y="289"/>
                <a:ext cx="0" cy="6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3173" name="Line 182"/>
              <p:cNvSpPr/>
              <p:nvPr/>
            </p:nvSpPr>
            <p:spPr>
              <a:xfrm>
                <a:off x="3960" y="289"/>
                <a:ext cx="0" cy="6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3174" name="Rectangle 183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buClrTx/>
                  <a:buFontTx/>
                </a:pP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3175" name="Oval 184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13176" name="Group 185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3177" name="Line 186"/>
                <p:cNvSpPr/>
                <p:nvPr/>
              </p:nvSpPr>
              <p:spPr>
                <a:xfrm flipV="1">
                  <a:off x="2848" y="848"/>
                  <a:ext cx="50" cy="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3178" name="Line 187"/>
                <p:cNvSpPr/>
                <p:nvPr/>
              </p:nvSpPr>
              <p:spPr>
                <a:xfrm>
                  <a:off x="2944" y="946"/>
                  <a:ext cx="4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3179" name="Line 188"/>
                <p:cNvSpPr/>
                <p:nvPr/>
              </p:nvSpPr>
              <p:spPr>
                <a:xfrm>
                  <a:off x="2894" y="850"/>
                  <a:ext cx="52" cy="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13180" name="Group 189"/>
              <p:cNvGrpSpPr/>
              <p:nvPr/>
            </p:nvGrpSpPr>
            <p:grpSpPr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3181" name="Line 190"/>
                <p:cNvSpPr/>
                <p:nvPr/>
              </p:nvSpPr>
              <p:spPr>
                <a:xfrm flipV="1">
                  <a:off x="2848" y="848"/>
                  <a:ext cx="50" cy="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3182" name="Line 191"/>
                <p:cNvSpPr/>
                <p:nvPr/>
              </p:nvSpPr>
              <p:spPr>
                <a:xfrm>
                  <a:off x="2944" y="946"/>
                  <a:ext cx="4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3183" name="Line 192"/>
                <p:cNvSpPr/>
                <p:nvPr/>
              </p:nvSpPr>
              <p:spPr>
                <a:xfrm>
                  <a:off x="2894" y="850"/>
                  <a:ext cx="52" cy="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</p:grpSp>
      <p:grpSp>
        <p:nvGrpSpPr>
          <p:cNvPr id="213184" name="Group 193"/>
          <p:cNvGrpSpPr/>
          <p:nvPr/>
        </p:nvGrpSpPr>
        <p:grpSpPr>
          <a:xfrm>
            <a:off x="7421563" y="2471738"/>
            <a:ext cx="671512" cy="387350"/>
            <a:chOff x="3955" y="387"/>
            <a:chExt cx="423" cy="244"/>
          </a:xfrm>
        </p:grpSpPr>
        <p:sp>
          <p:nvSpPr>
            <p:cNvPr id="213185" name="Freeform 194"/>
            <p:cNvSpPr/>
            <p:nvPr/>
          </p:nvSpPr>
          <p:spPr>
            <a:xfrm>
              <a:off x="3955" y="387"/>
              <a:ext cx="423" cy="244"/>
            </a:xfrm>
            <a:custGeom>
              <a:avLst/>
              <a:gdLst/>
              <a:ahLst/>
              <a:cxnLst>
                <a:cxn ang="0">
                  <a:pos x="183" y="11"/>
                </a:cxn>
                <a:cxn ang="0">
                  <a:pos x="43" y="43"/>
                </a:cxn>
                <a:cxn ang="0">
                  <a:pos x="3" y="169"/>
                </a:cxn>
                <a:cxn ang="0">
                  <a:pos x="63" y="233"/>
                </a:cxn>
                <a:cxn ang="0">
                  <a:pos x="287" y="237"/>
                </a:cxn>
                <a:cxn ang="0">
                  <a:pos x="403" y="189"/>
                </a:cxn>
                <a:cxn ang="0">
                  <a:pos x="407" y="87"/>
                </a:cxn>
                <a:cxn ang="0">
                  <a:pos x="329" y="13"/>
                </a:cxn>
                <a:cxn ang="0">
                  <a:pos x="183" y="11"/>
                </a:cxn>
              </a:cxnLst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13186" name="Group 195"/>
            <p:cNvGrpSpPr/>
            <p:nvPr/>
          </p:nvGrpSpPr>
          <p:grpSpPr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213187" name="Oval 196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3188" name="Line 197"/>
              <p:cNvSpPr/>
              <p:nvPr/>
            </p:nvSpPr>
            <p:spPr>
              <a:xfrm>
                <a:off x="3603" y="289"/>
                <a:ext cx="0" cy="6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3189" name="Line 198"/>
              <p:cNvSpPr/>
              <p:nvPr/>
            </p:nvSpPr>
            <p:spPr>
              <a:xfrm>
                <a:off x="3960" y="289"/>
                <a:ext cx="0" cy="6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3190" name="Rectangle 199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buClrTx/>
                  <a:buFontTx/>
                </a:pP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3191" name="Oval 200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13192" name="Group 201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3193" name="Line 202"/>
                <p:cNvSpPr/>
                <p:nvPr/>
              </p:nvSpPr>
              <p:spPr>
                <a:xfrm flipV="1">
                  <a:off x="2848" y="848"/>
                  <a:ext cx="50" cy="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3194" name="Line 203"/>
                <p:cNvSpPr/>
                <p:nvPr/>
              </p:nvSpPr>
              <p:spPr>
                <a:xfrm>
                  <a:off x="2944" y="946"/>
                  <a:ext cx="4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3195" name="Line 204"/>
                <p:cNvSpPr/>
                <p:nvPr/>
              </p:nvSpPr>
              <p:spPr>
                <a:xfrm>
                  <a:off x="2894" y="850"/>
                  <a:ext cx="52" cy="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13196" name="Group 205"/>
              <p:cNvGrpSpPr/>
              <p:nvPr/>
            </p:nvGrpSpPr>
            <p:grpSpPr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3197" name="Line 206"/>
                <p:cNvSpPr/>
                <p:nvPr/>
              </p:nvSpPr>
              <p:spPr>
                <a:xfrm flipV="1">
                  <a:off x="2848" y="848"/>
                  <a:ext cx="50" cy="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3198" name="Line 207"/>
                <p:cNvSpPr/>
                <p:nvPr/>
              </p:nvSpPr>
              <p:spPr>
                <a:xfrm>
                  <a:off x="2944" y="946"/>
                  <a:ext cx="4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3199" name="Line 208"/>
                <p:cNvSpPr/>
                <p:nvPr/>
              </p:nvSpPr>
              <p:spPr>
                <a:xfrm>
                  <a:off x="2894" y="850"/>
                  <a:ext cx="52" cy="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</p:grpSp>
      <p:grpSp>
        <p:nvGrpSpPr>
          <p:cNvPr id="213200" name="Group 209"/>
          <p:cNvGrpSpPr/>
          <p:nvPr/>
        </p:nvGrpSpPr>
        <p:grpSpPr>
          <a:xfrm>
            <a:off x="7402513" y="4129088"/>
            <a:ext cx="671512" cy="387350"/>
            <a:chOff x="3955" y="387"/>
            <a:chExt cx="423" cy="244"/>
          </a:xfrm>
        </p:grpSpPr>
        <p:sp>
          <p:nvSpPr>
            <p:cNvPr id="213201" name="Freeform 210"/>
            <p:cNvSpPr/>
            <p:nvPr/>
          </p:nvSpPr>
          <p:spPr>
            <a:xfrm>
              <a:off x="3955" y="387"/>
              <a:ext cx="423" cy="244"/>
            </a:xfrm>
            <a:custGeom>
              <a:avLst/>
              <a:gdLst/>
              <a:ahLst/>
              <a:cxnLst>
                <a:cxn ang="0">
                  <a:pos x="183" y="11"/>
                </a:cxn>
                <a:cxn ang="0">
                  <a:pos x="43" y="43"/>
                </a:cxn>
                <a:cxn ang="0">
                  <a:pos x="3" y="169"/>
                </a:cxn>
                <a:cxn ang="0">
                  <a:pos x="63" y="233"/>
                </a:cxn>
                <a:cxn ang="0">
                  <a:pos x="287" y="237"/>
                </a:cxn>
                <a:cxn ang="0">
                  <a:pos x="403" y="189"/>
                </a:cxn>
                <a:cxn ang="0">
                  <a:pos x="407" y="87"/>
                </a:cxn>
                <a:cxn ang="0">
                  <a:pos x="329" y="13"/>
                </a:cxn>
                <a:cxn ang="0">
                  <a:pos x="183" y="11"/>
                </a:cxn>
              </a:cxnLst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13202" name="Group 211"/>
            <p:cNvGrpSpPr/>
            <p:nvPr/>
          </p:nvGrpSpPr>
          <p:grpSpPr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213203" name="Oval 212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3204" name="Line 213"/>
              <p:cNvSpPr/>
              <p:nvPr/>
            </p:nvSpPr>
            <p:spPr>
              <a:xfrm>
                <a:off x="3603" y="289"/>
                <a:ext cx="0" cy="6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3205" name="Line 214"/>
              <p:cNvSpPr/>
              <p:nvPr/>
            </p:nvSpPr>
            <p:spPr>
              <a:xfrm>
                <a:off x="3960" y="289"/>
                <a:ext cx="0" cy="6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3206" name="Rectangle 215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buClrTx/>
                  <a:buFontTx/>
                </a:pP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3207" name="Oval 216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13208" name="Group 217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3209" name="Line 218"/>
                <p:cNvSpPr/>
                <p:nvPr/>
              </p:nvSpPr>
              <p:spPr>
                <a:xfrm flipV="1">
                  <a:off x="2848" y="848"/>
                  <a:ext cx="50" cy="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3210" name="Line 219"/>
                <p:cNvSpPr/>
                <p:nvPr/>
              </p:nvSpPr>
              <p:spPr>
                <a:xfrm>
                  <a:off x="2944" y="946"/>
                  <a:ext cx="4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3211" name="Line 220"/>
                <p:cNvSpPr/>
                <p:nvPr/>
              </p:nvSpPr>
              <p:spPr>
                <a:xfrm>
                  <a:off x="2894" y="850"/>
                  <a:ext cx="52" cy="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13212" name="Group 221"/>
              <p:cNvGrpSpPr/>
              <p:nvPr/>
            </p:nvGrpSpPr>
            <p:grpSpPr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3213" name="Line 222"/>
                <p:cNvSpPr/>
                <p:nvPr/>
              </p:nvSpPr>
              <p:spPr>
                <a:xfrm flipV="1">
                  <a:off x="2848" y="848"/>
                  <a:ext cx="50" cy="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3214" name="Line 223"/>
                <p:cNvSpPr/>
                <p:nvPr/>
              </p:nvSpPr>
              <p:spPr>
                <a:xfrm>
                  <a:off x="2944" y="946"/>
                  <a:ext cx="4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3215" name="Line 224"/>
                <p:cNvSpPr/>
                <p:nvPr/>
              </p:nvSpPr>
              <p:spPr>
                <a:xfrm>
                  <a:off x="2894" y="850"/>
                  <a:ext cx="52" cy="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</p:grpSp>
      <p:grpSp>
        <p:nvGrpSpPr>
          <p:cNvPr id="213216" name="Group 225"/>
          <p:cNvGrpSpPr/>
          <p:nvPr/>
        </p:nvGrpSpPr>
        <p:grpSpPr>
          <a:xfrm>
            <a:off x="8212138" y="4471988"/>
            <a:ext cx="671512" cy="387350"/>
            <a:chOff x="3955" y="387"/>
            <a:chExt cx="423" cy="244"/>
          </a:xfrm>
        </p:grpSpPr>
        <p:sp>
          <p:nvSpPr>
            <p:cNvPr id="213217" name="Freeform 226"/>
            <p:cNvSpPr/>
            <p:nvPr/>
          </p:nvSpPr>
          <p:spPr>
            <a:xfrm>
              <a:off x="3955" y="387"/>
              <a:ext cx="423" cy="244"/>
            </a:xfrm>
            <a:custGeom>
              <a:avLst/>
              <a:gdLst/>
              <a:ahLst/>
              <a:cxnLst>
                <a:cxn ang="0">
                  <a:pos x="183" y="11"/>
                </a:cxn>
                <a:cxn ang="0">
                  <a:pos x="43" y="43"/>
                </a:cxn>
                <a:cxn ang="0">
                  <a:pos x="3" y="169"/>
                </a:cxn>
                <a:cxn ang="0">
                  <a:pos x="63" y="233"/>
                </a:cxn>
                <a:cxn ang="0">
                  <a:pos x="287" y="237"/>
                </a:cxn>
                <a:cxn ang="0">
                  <a:pos x="403" y="189"/>
                </a:cxn>
                <a:cxn ang="0">
                  <a:pos x="407" y="87"/>
                </a:cxn>
                <a:cxn ang="0">
                  <a:pos x="329" y="13"/>
                </a:cxn>
                <a:cxn ang="0">
                  <a:pos x="183" y="11"/>
                </a:cxn>
              </a:cxnLst>
              <a:pathLst>
                <a:path w="423" h="244">
                  <a:moveTo>
                    <a:pt x="183" y="11"/>
                  </a:moveTo>
                  <a:cubicBezTo>
                    <a:pt x="135" y="16"/>
                    <a:pt x="73" y="17"/>
                    <a:pt x="43" y="43"/>
                  </a:cubicBezTo>
                  <a:cubicBezTo>
                    <a:pt x="13" y="69"/>
                    <a:pt x="0" y="137"/>
                    <a:pt x="3" y="169"/>
                  </a:cubicBezTo>
                  <a:cubicBezTo>
                    <a:pt x="6" y="201"/>
                    <a:pt x="16" y="222"/>
                    <a:pt x="63" y="233"/>
                  </a:cubicBezTo>
                  <a:cubicBezTo>
                    <a:pt x="110" y="244"/>
                    <a:pt x="230" y="244"/>
                    <a:pt x="287" y="237"/>
                  </a:cubicBezTo>
                  <a:cubicBezTo>
                    <a:pt x="344" y="230"/>
                    <a:pt x="383" y="214"/>
                    <a:pt x="403" y="189"/>
                  </a:cubicBezTo>
                  <a:cubicBezTo>
                    <a:pt x="423" y="164"/>
                    <a:pt x="419" y="116"/>
                    <a:pt x="407" y="87"/>
                  </a:cubicBezTo>
                  <a:cubicBezTo>
                    <a:pt x="395" y="58"/>
                    <a:pt x="366" y="26"/>
                    <a:pt x="329" y="13"/>
                  </a:cubicBezTo>
                  <a:cubicBezTo>
                    <a:pt x="292" y="0"/>
                    <a:pt x="232" y="7"/>
                    <a:pt x="183" y="1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13218" name="Group 227"/>
            <p:cNvGrpSpPr/>
            <p:nvPr/>
          </p:nvGrpSpPr>
          <p:grpSpPr>
            <a:xfrm>
              <a:off x="4002" y="442"/>
              <a:ext cx="316" cy="147"/>
              <a:chOff x="3600" y="219"/>
              <a:chExt cx="360" cy="175"/>
            </a:xfrm>
          </p:grpSpPr>
          <p:sp>
            <p:nvSpPr>
              <p:cNvPr id="213219" name="Oval 228"/>
              <p:cNvSpPr/>
              <p:nvPr/>
            </p:nvSpPr>
            <p:spPr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3220" name="Line 229"/>
              <p:cNvSpPr/>
              <p:nvPr/>
            </p:nvSpPr>
            <p:spPr>
              <a:xfrm>
                <a:off x="3603" y="289"/>
                <a:ext cx="0" cy="6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3221" name="Line 230"/>
              <p:cNvSpPr/>
              <p:nvPr/>
            </p:nvSpPr>
            <p:spPr>
              <a:xfrm>
                <a:off x="3960" y="289"/>
                <a:ext cx="0" cy="6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3222" name="Rectangle 231"/>
              <p:cNvSpPr/>
              <p:nvPr/>
            </p:nvSpPr>
            <p:spPr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</a:ln>
            </p:spPr>
            <p:txBody>
              <a:bodyPr wrap="none" anchor="ctr" anchorCtr="0"/>
              <a:p>
                <a:pPr algn="ctr" eaLnBrk="0" hangingPunct="0">
                  <a:buClrTx/>
                  <a:buFontTx/>
                </a:pP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3223" name="Oval 232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0" hangingPunct="0">
                  <a:buClrTx/>
                  <a:buFontTx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13224" name="Group 233"/>
              <p:cNvGrpSpPr/>
              <p:nvPr/>
            </p:nvGrpSpPr>
            <p:grpSpPr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3225" name="Line 234"/>
                <p:cNvSpPr/>
                <p:nvPr/>
              </p:nvSpPr>
              <p:spPr>
                <a:xfrm flipV="1">
                  <a:off x="2848" y="848"/>
                  <a:ext cx="50" cy="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3226" name="Line 235"/>
                <p:cNvSpPr/>
                <p:nvPr/>
              </p:nvSpPr>
              <p:spPr>
                <a:xfrm>
                  <a:off x="2944" y="946"/>
                  <a:ext cx="4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3227" name="Line 236"/>
                <p:cNvSpPr/>
                <p:nvPr/>
              </p:nvSpPr>
              <p:spPr>
                <a:xfrm>
                  <a:off x="2894" y="850"/>
                  <a:ext cx="52" cy="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13228" name="Group 237"/>
              <p:cNvGrpSpPr/>
              <p:nvPr/>
            </p:nvGrpSpPr>
            <p:grpSpPr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3229" name="Line 238"/>
                <p:cNvSpPr/>
                <p:nvPr/>
              </p:nvSpPr>
              <p:spPr>
                <a:xfrm flipV="1">
                  <a:off x="2848" y="848"/>
                  <a:ext cx="50" cy="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3230" name="Line 239"/>
                <p:cNvSpPr/>
                <p:nvPr/>
              </p:nvSpPr>
              <p:spPr>
                <a:xfrm>
                  <a:off x="2944" y="946"/>
                  <a:ext cx="4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3231" name="Line 240"/>
                <p:cNvSpPr/>
                <p:nvPr/>
              </p:nvSpPr>
              <p:spPr>
                <a:xfrm>
                  <a:off x="2894" y="850"/>
                  <a:ext cx="52" cy="9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</p:grpSp>
      <p:sp>
        <p:nvSpPr>
          <p:cNvPr id="213232" name="Line 241"/>
          <p:cNvSpPr/>
          <p:nvPr/>
        </p:nvSpPr>
        <p:spPr>
          <a:xfrm flipV="1">
            <a:off x="7734300" y="4459288"/>
            <a:ext cx="1588" cy="1635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859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eaLnBrk="0" hangingPunct="0">
              <a:buClrTx/>
              <a:buSzTx/>
              <a:buFontTx/>
            </a:pPr>
            <a:fld id="{BB962C8B-B14F-4D97-AF65-F5344CB8AC3E}" type="datetime4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3859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 eaLnBrk="0" hangingPunct="0">
              <a:buClrTx/>
              <a:buSzTx/>
              <a:buFontTx/>
            </a:pPr>
            <a:r>
              <a:rPr lang="en-US" altLang="zh-CN" sz="1400" dirty="0">
                <a:ea typeface="宋体" panose="02010600030101010101" pitchFamily="2" charset="-122"/>
              </a:rPr>
              <a:t>1-</a:t>
            </a:r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385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b="1" dirty="0">
                <a:ea typeface="宋体" panose="02010600030101010101" pitchFamily="2" charset="-122"/>
              </a:rPr>
              <a:t>The total delay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xfrm>
            <a:off x="1524000" y="2387600"/>
            <a:ext cx="9144000" cy="844550"/>
          </a:xfrm>
        </p:spPr>
        <p:txBody>
          <a:bodyPr vert="horz" wrap="square" lIns="91440" tIns="45720" rIns="91440" bIns="45720" anchor="t" anchorCtr="0">
            <a:normAutofit fontScale="90000"/>
          </a:bodyPr>
          <a:p>
            <a:pPr algn="ctr"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总时延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处理时延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排队时延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发送时延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传播时延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460750" y="1384300"/>
          <a:ext cx="52149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" imgW="1968500" imgH="241300" progId="Equation.3">
                  <p:embed/>
                </p:oleObj>
              </mc:Choice>
              <mc:Fallback>
                <p:oleObj name="" r:id="rId1" imgW="1968500" imgH="2413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60750" y="1384300"/>
                        <a:ext cx="5214938" cy="635000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8598" name="Group 6"/>
          <p:cNvGrpSpPr/>
          <p:nvPr/>
        </p:nvGrpSpPr>
        <p:grpSpPr>
          <a:xfrm>
            <a:off x="5170488" y="3024188"/>
            <a:ext cx="5355171" cy="3670538"/>
            <a:chOff x="703" y="164"/>
            <a:chExt cx="5082" cy="4021"/>
          </a:xfrm>
        </p:grpSpPr>
        <p:sp>
          <p:nvSpPr>
            <p:cNvPr id="238599" name="Cloud"/>
            <p:cNvSpPr>
              <a:spLocks noChangeAspect="1" noEditPoints="1"/>
            </p:cNvSpPr>
            <p:nvPr/>
          </p:nvSpPr>
          <p:spPr>
            <a:xfrm>
              <a:off x="1427" y="1035"/>
              <a:ext cx="3313" cy="22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9999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808080"/>
              </a:outerShdw>
            </a:effectLst>
          </p:spPr>
          <p:txBody>
            <a:bodyPr/>
            <a:p>
              <a:endParaRPr lang="zh-CN" altLang="en-US"/>
            </a:p>
          </p:txBody>
        </p:sp>
        <p:sp>
          <p:nvSpPr>
            <p:cNvPr id="238600" name="computr3"/>
            <p:cNvSpPr>
              <a:spLocks noEditPoints="1"/>
            </p:cNvSpPr>
            <p:nvPr/>
          </p:nvSpPr>
          <p:spPr>
            <a:xfrm>
              <a:off x="2562" y="3566"/>
              <a:ext cx="453" cy="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8601" name="computr3"/>
            <p:cNvSpPr>
              <a:spLocks noEditPoints="1"/>
            </p:cNvSpPr>
            <p:nvPr/>
          </p:nvSpPr>
          <p:spPr>
            <a:xfrm>
              <a:off x="4694" y="2976"/>
              <a:ext cx="453" cy="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8602" name="computr3"/>
            <p:cNvSpPr>
              <a:spLocks noEditPoints="1"/>
            </p:cNvSpPr>
            <p:nvPr/>
          </p:nvSpPr>
          <p:spPr>
            <a:xfrm>
              <a:off x="4921" y="391"/>
              <a:ext cx="453" cy="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8603" name="computr3"/>
            <p:cNvSpPr>
              <a:spLocks noEditPoints="1"/>
            </p:cNvSpPr>
            <p:nvPr/>
          </p:nvSpPr>
          <p:spPr>
            <a:xfrm>
              <a:off x="703" y="2001"/>
              <a:ext cx="453" cy="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8604" name="computr3"/>
            <p:cNvSpPr>
              <a:spLocks noEditPoints="1"/>
            </p:cNvSpPr>
            <p:nvPr/>
          </p:nvSpPr>
          <p:spPr>
            <a:xfrm>
              <a:off x="1292" y="845"/>
              <a:ext cx="453" cy="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8605" name="computr3"/>
            <p:cNvSpPr>
              <a:spLocks noEditPoints="1"/>
            </p:cNvSpPr>
            <p:nvPr/>
          </p:nvSpPr>
          <p:spPr>
            <a:xfrm>
              <a:off x="2880" y="391"/>
              <a:ext cx="453" cy="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8606" name="Oval 14"/>
            <p:cNvSpPr/>
            <p:nvPr/>
          </p:nvSpPr>
          <p:spPr>
            <a:xfrm>
              <a:off x="1701" y="2024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ClrTx/>
                <a:buFontTx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8607" name="Oval 15"/>
            <p:cNvSpPr/>
            <p:nvPr/>
          </p:nvSpPr>
          <p:spPr>
            <a:xfrm>
              <a:off x="2880" y="2568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ClrTx/>
                <a:buFontTx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8608" name="Oval 16"/>
            <p:cNvSpPr/>
            <p:nvPr/>
          </p:nvSpPr>
          <p:spPr>
            <a:xfrm>
              <a:off x="4014" y="2024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ClrTx/>
                <a:buFontTx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8609" name="Oval 17"/>
            <p:cNvSpPr/>
            <p:nvPr/>
          </p:nvSpPr>
          <p:spPr>
            <a:xfrm>
              <a:off x="2381" y="1434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ClrTx/>
                <a:buFontTx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8610" name="Oval 18"/>
            <p:cNvSpPr/>
            <p:nvPr/>
          </p:nvSpPr>
          <p:spPr>
            <a:xfrm>
              <a:off x="3107" y="1344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ClrTx/>
                <a:buFontTx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8611" name="Line 19"/>
            <p:cNvSpPr/>
            <p:nvPr/>
          </p:nvSpPr>
          <p:spPr>
            <a:xfrm flipV="1">
              <a:off x="1927" y="1661"/>
              <a:ext cx="499" cy="40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8612" name="Line 20"/>
            <p:cNvSpPr/>
            <p:nvPr/>
          </p:nvSpPr>
          <p:spPr>
            <a:xfrm>
              <a:off x="1973" y="2251"/>
              <a:ext cx="907" cy="45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8613" name="Line 21"/>
            <p:cNvSpPr/>
            <p:nvPr/>
          </p:nvSpPr>
          <p:spPr>
            <a:xfrm>
              <a:off x="2562" y="1706"/>
              <a:ext cx="409" cy="8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8614" name="Line 22"/>
            <p:cNvSpPr/>
            <p:nvPr/>
          </p:nvSpPr>
          <p:spPr>
            <a:xfrm>
              <a:off x="2653" y="1616"/>
              <a:ext cx="1361" cy="5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8615" name="Line 23"/>
            <p:cNvSpPr/>
            <p:nvPr/>
          </p:nvSpPr>
          <p:spPr>
            <a:xfrm flipV="1">
              <a:off x="3152" y="2251"/>
              <a:ext cx="907" cy="45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8616" name="Line 24"/>
            <p:cNvSpPr/>
            <p:nvPr/>
          </p:nvSpPr>
          <p:spPr>
            <a:xfrm>
              <a:off x="1111" y="2160"/>
              <a:ext cx="5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8617" name="Line 25"/>
            <p:cNvSpPr/>
            <p:nvPr/>
          </p:nvSpPr>
          <p:spPr>
            <a:xfrm>
              <a:off x="1746" y="1162"/>
              <a:ext cx="680" cy="3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8618" name="Line 26"/>
            <p:cNvSpPr/>
            <p:nvPr/>
          </p:nvSpPr>
          <p:spPr>
            <a:xfrm>
              <a:off x="3152" y="709"/>
              <a:ext cx="46" cy="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8619" name="Line 27"/>
            <p:cNvSpPr/>
            <p:nvPr/>
          </p:nvSpPr>
          <p:spPr>
            <a:xfrm flipV="1">
              <a:off x="4241" y="709"/>
              <a:ext cx="907" cy="131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8620" name="Line 28"/>
            <p:cNvSpPr/>
            <p:nvPr/>
          </p:nvSpPr>
          <p:spPr>
            <a:xfrm>
              <a:off x="4241" y="2251"/>
              <a:ext cx="589" cy="7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8621" name="Line 29"/>
            <p:cNvSpPr/>
            <p:nvPr/>
          </p:nvSpPr>
          <p:spPr>
            <a:xfrm flipV="1">
              <a:off x="2880" y="2840"/>
              <a:ext cx="136" cy="7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8622" name="Text Box 30"/>
            <p:cNvSpPr txBox="1"/>
            <p:nvPr/>
          </p:nvSpPr>
          <p:spPr>
            <a:xfrm>
              <a:off x="792" y="2357"/>
              <a:ext cx="455" cy="4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8623" name="Text Box 31"/>
            <p:cNvSpPr txBox="1"/>
            <p:nvPr/>
          </p:nvSpPr>
          <p:spPr>
            <a:xfrm>
              <a:off x="3061" y="3748"/>
              <a:ext cx="455" cy="4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8624" name="Text Box 32"/>
            <p:cNvSpPr txBox="1"/>
            <p:nvPr/>
          </p:nvSpPr>
          <p:spPr>
            <a:xfrm>
              <a:off x="4787" y="3339"/>
              <a:ext cx="455" cy="4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8625" name="Text Box 33"/>
            <p:cNvSpPr txBox="1"/>
            <p:nvPr/>
          </p:nvSpPr>
          <p:spPr>
            <a:xfrm>
              <a:off x="5330" y="754"/>
              <a:ext cx="455" cy="4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8626" name="Text Box 34"/>
            <p:cNvSpPr txBox="1"/>
            <p:nvPr/>
          </p:nvSpPr>
          <p:spPr>
            <a:xfrm>
              <a:off x="3333" y="164"/>
              <a:ext cx="455" cy="4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8627" name="Text Box 35"/>
            <p:cNvSpPr txBox="1"/>
            <p:nvPr/>
          </p:nvSpPr>
          <p:spPr>
            <a:xfrm>
              <a:off x="1382" y="527"/>
              <a:ext cx="455" cy="4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ClrTx/>
                <a:buFontTx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H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8628" name="Rectangle 36"/>
            <p:cNvSpPr/>
            <p:nvPr/>
          </p:nvSpPr>
          <p:spPr>
            <a:xfrm>
              <a:off x="1927" y="1117"/>
              <a:ext cx="182" cy="90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8629" name="Rectangle 37"/>
            <p:cNvSpPr/>
            <p:nvPr/>
          </p:nvSpPr>
          <p:spPr>
            <a:xfrm>
              <a:off x="3152" y="1706"/>
              <a:ext cx="182" cy="90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8630" name="Rectangle 38"/>
            <p:cNvSpPr/>
            <p:nvPr/>
          </p:nvSpPr>
          <p:spPr>
            <a:xfrm>
              <a:off x="4740" y="1389"/>
              <a:ext cx="182" cy="90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8631" name="Line 39"/>
            <p:cNvSpPr/>
            <p:nvPr/>
          </p:nvSpPr>
          <p:spPr>
            <a:xfrm>
              <a:off x="2064" y="1207"/>
              <a:ext cx="272" cy="13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8632" name="Line 40"/>
            <p:cNvSpPr/>
            <p:nvPr/>
          </p:nvSpPr>
          <p:spPr>
            <a:xfrm>
              <a:off x="3334" y="1797"/>
              <a:ext cx="226" cy="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8633" name="Line 41"/>
            <p:cNvSpPr/>
            <p:nvPr/>
          </p:nvSpPr>
          <p:spPr>
            <a:xfrm flipV="1">
              <a:off x="4830" y="1207"/>
              <a:ext cx="137" cy="1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8634" name="Rectangle 42"/>
            <p:cNvSpPr/>
            <p:nvPr/>
          </p:nvSpPr>
          <p:spPr>
            <a:xfrm>
              <a:off x="4468" y="2432"/>
              <a:ext cx="182" cy="9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8635" name="Rectangle 43"/>
            <p:cNvSpPr/>
            <p:nvPr/>
          </p:nvSpPr>
          <p:spPr>
            <a:xfrm>
              <a:off x="3379" y="2341"/>
              <a:ext cx="182" cy="9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8636" name="Rectangle 44"/>
            <p:cNvSpPr/>
            <p:nvPr/>
          </p:nvSpPr>
          <p:spPr>
            <a:xfrm>
              <a:off x="3016" y="1933"/>
              <a:ext cx="182" cy="9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8637" name="Rectangle 45"/>
            <p:cNvSpPr/>
            <p:nvPr/>
          </p:nvSpPr>
          <p:spPr>
            <a:xfrm>
              <a:off x="2245" y="2251"/>
              <a:ext cx="182" cy="9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8638" name="Rectangle 46"/>
            <p:cNvSpPr/>
            <p:nvPr/>
          </p:nvSpPr>
          <p:spPr>
            <a:xfrm>
              <a:off x="1882" y="1797"/>
              <a:ext cx="182" cy="9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8639" name="Rectangle 47"/>
            <p:cNvSpPr/>
            <p:nvPr/>
          </p:nvSpPr>
          <p:spPr>
            <a:xfrm>
              <a:off x="1292" y="1979"/>
              <a:ext cx="182" cy="9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>
                <a:buClrTx/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8640" name="Line 48"/>
            <p:cNvSpPr/>
            <p:nvPr/>
          </p:nvSpPr>
          <p:spPr>
            <a:xfrm>
              <a:off x="1474" y="2024"/>
              <a:ext cx="1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8641" name="Line 49"/>
            <p:cNvSpPr/>
            <p:nvPr/>
          </p:nvSpPr>
          <p:spPr>
            <a:xfrm flipV="1">
              <a:off x="1973" y="1616"/>
              <a:ext cx="227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8642" name="Line 50"/>
            <p:cNvSpPr/>
            <p:nvPr/>
          </p:nvSpPr>
          <p:spPr>
            <a:xfrm>
              <a:off x="2381" y="2341"/>
              <a:ext cx="181" cy="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8643" name="Line 51"/>
            <p:cNvSpPr/>
            <p:nvPr/>
          </p:nvSpPr>
          <p:spPr>
            <a:xfrm>
              <a:off x="3198" y="2024"/>
              <a:ext cx="272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8644" name="Line 52"/>
            <p:cNvSpPr/>
            <p:nvPr/>
          </p:nvSpPr>
          <p:spPr>
            <a:xfrm flipV="1">
              <a:off x="3560" y="2251"/>
              <a:ext cx="273" cy="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8645" name="Line 53"/>
            <p:cNvSpPr/>
            <p:nvPr/>
          </p:nvSpPr>
          <p:spPr>
            <a:xfrm>
              <a:off x="4604" y="2523"/>
              <a:ext cx="136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8646" name="Line 54"/>
            <p:cNvSpPr/>
            <p:nvPr/>
          </p:nvSpPr>
          <p:spPr>
            <a:xfrm flipV="1">
              <a:off x="2653" y="1480"/>
              <a:ext cx="454" cy="4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8647" name="Line 55"/>
            <p:cNvSpPr/>
            <p:nvPr/>
          </p:nvSpPr>
          <p:spPr>
            <a:xfrm>
              <a:off x="3379" y="1525"/>
              <a:ext cx="725" cy="49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18168" name="Line 56"/>
          <p:cNvSpPr/>
          <p:nvPr/>
        </p:nvSpPr>
        <p:spPr>
          <a:xfrm>
            <a:off x="5600700" y="4991100"/>
            <a:ext cx="573088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169" name="Line 57"/>
          <p:cNvSpPr/>
          <p:nvPr/>
        </p:nvSpPr>
        <p:spPr>
          <a:xfrm>
            <a:off x="6173788" y="5011738"/>
            <a:ext cx="1385887" cy="579437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170" name="Line 58"/>
          <p:cNvSpPr/>
          <p:nvPr/>
        </p:nvSpPr>
        <p:spPr>
          <a:xfrm flipV="1">
            <a:off x="7559675" y="5026025"/>
            <a:ext cx="1338263" cy="56515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172" name="Line 60"/>
          <p:cNvSpPr/>
          <p:nvPr/>
        </p:nvSpPr>
        <p:spPr>
          <a:xfrm>
            <a:off x="8897938" y="5026025"/>
            <a:ext cx="527050" cy="56515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950" y="807768"/>
            <a:ext cx="7886700" cy="670967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ea typeface="MS PGothic" panose="020B0600070205080204" pitchFamily="34" charset="-128"/>
              </a:rPr>
              <a:t>Internet structure: a “network of networks”</a:t>
            </a:r>
            <a:endParaRPr lang="en-US" b="1" dirty="0"/>
          </a:p>
        </p:txBody>
      </p:sp>
      <p:cxnSp>
        <p:nvCxnSpPr>
          <p:cNvPr id="434" name="Straight Connector 433"/>
          <p:cNvCxnSpPr>
            <a:stCxn id="460" idx="2"/>
            <a:endCxn id="459" idx="6"/>
          </p:cNvCxnSpPr>
          <p:nvPr/>
        </p:nvCxnSpPr>
        <p:spPr bwMode="auto">
          <a:xfrm flipH="1">
            <a:off x="5806758" y="3509927"/>
            <a:ext cx="398780" cy="0"/>
          </a:xfrm>
          <a:prstGeom prst="line">
            <a:avLst/>
          </a:prstGeom>
          <a:noFill/>
          <a:ln w="9525" cap="flat" cmpd="sng" algn="ctr">
            <a:noFill/>
            <a:prstDash val="solid"/>
          </a:ln>
          <a:effectLst/>
        </p:spPr>
      </p:cxnSp>
      <p:cxnSp>
        <p:nvCxnSpPr>
          <p:cNvPr id="448" name="Straight Connector 447"/>
          <p:cNvCxnSpPr/>
          <p:nvPr/>
        </p:nvCxnSpPr>
        <p:spPr bwMode="auto">
          <a:xfrm rot="16200000" flipH="1">
            <a:off x="6462401" y="3116725"/>
            <a:ext cx="214937" cy="121444"/>
          </a:xfrm>
          <a:prstGeom prst="line">
            <a:avLst/>
          </a:prstGeom>
          <a:noFill/>
          <a:ln w="9525" cap="flat" cmpd="sng" algn="ctr">
            <a:noFill/>
            <a:prstDash val="solid"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3224213" y="2351902"/>
            <a:ext cx="5743575" cy="2111304"/>
            <a:chOff x="2266950" y="1992869"/>
            <a:chExt cx="7658100" cy="2815072"/>
          </a:xfrm>
        </p:grpSpPr>
        <p:cxnSp>
          <p:nvCxnSpPr>
            <p:cNvPr id="427" name="Straight Connector 426"/>
            <p:cNvCxnSpPr>
              <a:endCxn id="462" idx="0"/>
            </p:cNvCxnSpPr>
            <p:nvPr/>
          </p:nvCxnSpPr>
          <p:spPr bwMode="auto">
            <a:xfrm rot="5400000">
              <a:off x="1732708" y="2949387"/>
              <a:ext cx="2221011" cy="30797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28" name="Straight Connector 427"/>
            <p:cNvCxnSpPr>
              <a:stCxn id="459" idx="4"/>
            </p:cNvCxnSpPr>
            <p:nvPr/>
          </p:nvCxnSpPr>
          <p:spPr bwMode="auto">
            <a:xfrm rot="5400000">
              <a:off x="4432359" y="4096677"/>
              <a:ext cx="474651" cy="98425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29" name="Straight Connector 428"/>
            <p:cNvCxnSpPr>
              <a:stCxn id="459" idx="3"/>
            </p:cNvCxnSpPr>
            <p:nvPr/>
          </p:nvCxnSpPr>
          <p:spPr bwMode="auto">
            <a:xfrm rot="5400000">
              <a:off x="3580901" y="3945305"/>
              <a:ext cx="583612" cy="290513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30" name="Straight Connector 429"/>
            <p:cNvCxnSpPr/>
            <p:nvPr/>
          </p:nvCxnSpPr>
          <p:spPr bwMode="auto">
            <a:xfrm rot="16200000" flipH="1">
              <a:off x="2142972" y="3178358"/>
              <a:ext cx="2292656" cy="260350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31" name="Straight Connector 430"/>
            <p:cNvCxnSpPr/>
            <p:nvPr/>
          </p:nvCxnSpPr>
          <p:spPr bwMode="auto">
            <a:xfrm flipH="1">
              <a:off x="2955927" y="3021951"/>
              <a:ext cx="771524" cy="1432912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33" name="Straight Connector 432"/>
            <p:cNvCxnSpPr>
              <a:endCxn id="465" idx="0"/>
            </p:cNvCxnSpPr>
            <p:nvPr/>
          </p:nvCxnSpPr>
          <p:spPr bwMode="auto">
            <a:xfrm>
              <a:off x="5186363" y="3712362"/>
              <a:ext cx="422275" cy="501519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35" name="Straight Connector 434"/>
            <p:cNvCxnSpPr/>
            <p:nvPr/>
          </p:nvCxnSpPr>
          <p:spPr bwMode="auto">
            <a:xfrm rot="5400000">
              <a:off x="6419350" y="3956601"/>
              <a:ext cx="583613" cy="290513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36" name="Straight Connector 435"/>
            <p:cNvCxnSpPr/>
            <p:nvPr/>
          </p:nvCxnSpPr>
          <p:spPr bwMode="auto">
            <a:xfrm rot="16200000" flipH="1">
              <a:off x="7161610" y="4097200"/>
              <a:ext cx="511967" cy="80962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37" name="Straight Connector 436"/>
            <p:cNvCxnSpPr>
              <a:stCxn id="460" idx="5"/>
            </p:cNvCxnSpPr>
            <p:nvPr/>
          </p:nvCxnSpPr>
          <p:spPr bwMode="auto">
            <a:xfrm>
              <a:off x="7935172" y="3798756"/>
              <a:ext cx="412750" cy="671677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38" name="Straight Connector 437"/>
            <p:cNvCxnSpPr>
              <a:stCxn id="55" idx="4"/>
              <a:endCxn id="467" idx="0"/>
            </p:cNvCxnSpPr>
            <p:nvPr/>
          </p:nvCxnSpPr>
          <p:spPr bwMode="auto">
            <a:xfrm>
              <a:off x="8131307" y="2237400"/>
              <a:ext cx="398780" cy="1976120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51" name="Straight Connector 450"/>
            <p:cNvCxnSpPr/>
            <p:nvPr/>
          </p:nvCxnSpPr>
          <p:spPr bwMode="auto">
            <a:xfrm rot="16200000" flipH="1">
              <a:off x="8678012" y="3586364"/>
              <a:ext cx="1371713" cy="242888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52" name="Straight Connector 451"/>
            <p:cNvCxnSpPr/>
            <p:nvPr/>
          </p:nvCxnSpPr>
          <p:spPr bwMode="auto">
            <a:xfrm rot="5400000">
              <a:off x="7669052" y="3134824"/>
              <a:ext cx="1443359" cy="1217613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461" name="Oval 76"/>
            <p:cNvSpPr>
              <a:spLocks noChangeArrowheads="1"/>
            </p:cNvSpPr>
            <p:nvPr/>
          </p:nvSpPr>
          <p:spPr bwMode="auto">
            <a:xfrm>
              <a:off x="3240088" y="4213880"/>
              <a:ext cx="844550" cy="594061"/>
            </a:xfrm>
            <a:prstGeom prst="ellipse">
              <a:avLst/>
            </a:prstGeom>
            <a:solidFill>
              <a:srgbClr val="9CDFF9"/>
            </a:solidFill>
            <a:ln w="9525">
              <a:noFill/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/>
                </a:rPr>
                <a:t>access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/>
                </a:rPr>
                <a:t>ISP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endParaRPr>
            </a:p>
          </p:txBody>
        </p:sp>
        <p:sp>
          <p:nvSpPr>
            <p:cNvPr id="462" name="Oval 76"/>
            <p:cNvSpPr>
              <a:spLocks noChangeArrowheads="1"/>
            </p:cNvSpPr>
            <p:nvPr/>
          </p:nvSpPr>
          <p:spPr bwMode="auto">
            <a:xfrm>
              <a:off x="2266950" y="4213880"/>
              <a:ext cx="844550" cy="594061"/>
            </a:xfrm>
            <a:prstGeom prst="ellipse">
              <a:avLst/>
            </a:prstGeom>
            <a:solidFill>
              <a:srgbClr val="9CDFF9"/>
            </a:solidFill>
            <a:ln w="9525">
              <a:noFill/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/>
                </a:rPr>
                <a:t>access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/>
                </a:rPr>
                <a:t>ISP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endParaRPr>
            </a:p>
          </p:txBody>
        </p:sp>
        <p:sp>
          <p:nvSpPr>
            <p:cNvPr id="463" name="Oval 76"/>
            <p:cNvSpPr>
              <a:spLocks noChangeArrowheads="1"/>
            </p:cNvSpPr>
            <p:nvPr/>
          </p:nvSpPr>
          <p:spPr bwMode="auto">
            <a:xfrm>
              <a:off x="7134225" y="4213880"/>
              <a:ext cx="844550" cy="594061"/>
            </a:xfrm>
            <a:prstGeom prst="ellipse">
              <a:avLst/>
            </a:prstGeom>
            <a:solidFill>
              <a:srgbClr val="9CDFF9"/>
            </a:solidFill>
            <a:ln w="9525">
              <a:noFill/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/>
                </a:rPr>
                <a:t>access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/>
                </a:rPr>
                <a:t>ISP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endParaRPr>
            </a:p>
          </p:txBody>
        </p:sp>
        <p:sp>
          <p:nvSpPr>
            <p:cNvPr id="464" name="Oval 76"/>
            <p:cNvSpPr>
              <a:spLocks noChangeArrowheads="1"/>
            </p:cNvSpPr>
            <p:nvPr/>
          </p:nvSpPr>
          <p:spPr bwMode="auto">
            <a:xfrm>
              <a:off x="6159500" y="4213880"/>
              <a:ext cx="846138" cy="594061"/>
            </a:xfrm>
            <a:prstGeom prst="ellipse">
              <a:avLst/>
            </a:prstGeom>
            <a:solidFill>
              <a:srgbClr val="9CDFF9"/>
            </a:solidFill>
            <a:ln w="9525">
              <a:noFill/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/>
                </a:rPr>
                <a:t>access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/>
                </a:rPr>
                <a:t>ISP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endParaRPr>
            </a:p>
          </p:txBody>
        </p:sp>
        <p:sp>
          <p:nvSpPr>
            <p:cNvPr id="465" name="Oval 76"/>
            <p:cNvSpPr>
              <a:spLocks noChangeArrowheads="1"/>
            </p:cNvSpPr>
            <p:nvPr/>
          </p:nvSpPr>
          <p:spPr bwMode="auto">
            <a:xfrm>
              <a:off x="5186363" y="4213880"/>
              <a:ext cx="846137" cy="594061"/>
            </a:xfrm>
            <a:prstGeom prst="ellipse">
              <a:avLst/>
            </a:prstGeom>
            <a:solidFill>
              <a:srgbClr val="9CDFF9"/>
            </a:solidFill>
            <a:ln w="9525">
              <a:noFill/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/>
                </a:rPr>
                <a:t>access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/>
                </a:rPr>
                <a:t>ISP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endParaRPr>
            </a:p>
          </p:txBody>
        </p:sp>
        <p:sp>
          <p:nvSpPr>
            <p:cNvPr id="466" name="Oval 76"/>
            <p:cNvSpPr>
              <a:spLocks noChangeArrowheads="1"/>
            </p:cNvSpPr>
            <p:nvPr/>
          </p:nvSpPr>
          <p:spPr bwMode="auto">
            <a:xfrm>
              <a:off x="4213225" y="4213880"/>
              <a:ext cx="844550" cy="594061"/>
            </a:xfrm>
            <a:prstGeom prst="ellipse">
              <a:avLst/>
            </a:prstGeom>
            <a:solidFill>
              <a:srgbClr val="9CDFF9"/>
            </a:solidFill>
            <a:ln w="9525">
              <a:noFill/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/>
                </a:rPr>
                <a:t>access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/>
                </a:rPr>
                <a:t>ISP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endParaRPr>
            </a:p>
          </p:txBody>
        </p:sp>
        <p:sp>
          <p:nvSpPr>
            <p:cNvPr id="467" name="Oval 76"/>
            <p:cNvSpPr>
              <a:spLocks noChangeArrowheads="1"/>
            </p:cNvSpPr>
            <p:nvPr/>
          </p:nvSpPr>
          <p:spPr bwMode="auto">
            <a:xfrm>
              <a:off x="8107363" y="4213880"/>
              <a:ext cx="844550" cy="594061"/>
            </a:xfrm>
            <a:prstGeom prst="ellipse">
              <a:avLst/>
            </a:prstGeom>
            <a:solidFill>
              <a:srgbClr val="9CDFF9"/>
            </a:solidFill>
            <a:ln w="9525">
              <a:noFill/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/>
                </a:rPr>
                <a:t>access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/>
                </a:rPr>
                <a:t>ISP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endParaRPr>
            </a:p>
          </p:txBody>
        </p:sp>
        <p:sp>
          <p:nvSpPr>
            <p:cNvPr id="468" name="Oval 76"/>
            <p:cNvSpPr>
              <a:spLocks noChangeArrowheads="1"/>
            </p:cNvSpPr>
            <p:nvPr/>
          </p:nvSpPr>
          <p:spPr bwMode="auto">
            <a:xfrm>
              <a:off x="9080500" y="4213880"/>
              <a:ext cx="844550" cy="594061"/>
            </a:xfrm>
            <a:prstGeom prst="ellipse">
              <a:avLst/>
            </a:prstGeom>
            <a:solidFill>
              <a:srgbClr val="9CDFF9"/>
            </a:solidFill>
            <a:ln w="9525">
              <a:noFill/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/>
                </a:rPr>
                <a:t>access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Arial" panose="020B0604020202020204"/>
                </a:rPr>
                <a:t>ISP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/>
              </a:endParaRPr>
            </a:p>
          </p:txBody>
        </p:sp>
      </p:grpSp>
      <p:sp>
        <p:nvSpPr>
          <p:cNvPr id="483" name="Rectangle 3"/>
          <p:cNvSpPr txBox="1">
            <a:spLocks noChangeArrowheads="1"/>
          </p:cNvSpPr>
          <p:nvPr/>
        </p:nvSpPr>
        <p:spPr>
          <a:xfrm>
            <a:off x="1923083" y="4622630"/>
            <a:ext cx="8462525" cy="137040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At “center”: small # of well-connected large networks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460375" marR="0" lvl="1" indent="-28130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tabLst>
                <a:tab pos="336550" algn="l"/>
              </a:tabLst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“tier-1” commercial ISPs </a:t>
            </a:r>
            <a:r>
              <a:rPr kumimoji="0" lang="en-US" altLang="ja-JP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(e.g., Level 3, Sprint, AT&amp;T, NTT), 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national &amp; international coverage</a:t>
            </a:r>
            <a:endParaRPr kumimoji="0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460375" marR="0" lvl="1" indent="-28130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tabLst>
                <a:tab pos="33655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content provider networks </a:t>
            </a:r>
            <a:r>
              <a:rPr kumimoji="0" lang="en-US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(e.g., Google, Facebook):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private network that connects its data centers to Internet, often bypassing tier-1, regional ISPs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319588" y="2459668"/>
            <a:ext cx="3893344" cy="1329005"/>
            <a:chOff x="3727450" y="2136557"/>
            <a:chExt cx="5191125" cy="1772007"/>
          </a:xfrm>
        </p:grpSpPr>
        <p:cxnSp>
          <p:nvCxnSpPr>
            <p:cNvPr id="444" name="Straight Connector 443"/>
            <p:cNvCxnSpPr>
              <a:stCxn id="474" idx="5"/>
            </p:cNvCxnSpPr>
            <p:nvPr/>
          </p:nvCxnSpPr>
          <p:spPr bwMode="auto">
            <a:xfrm>
              <a:off x="4222067" y="2951839"/>
              <a:ext cx="72121" cy="356693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47" name="Straight Connector 446"/>
            <p:cNvCxnSpPr/>
            <p:nvPr/>
          </p:nvCxnSpPr>
          <p:spPr bwMode="auto">
            <a:xfrm rot="5400000">
              <a:off x="4730778" y="2617790"/>
              <a:ext cx="1074683" cy="163512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49" name="Straight Connector 448"/>
            <p:cNvCxnSpPr/>
            <p:nvPr/>
          </p:nvCxnSpPr>
          <p:spPr bwMode="auto">
            <a:xfrm rot="10800000" flipV="1">
              <a:off x="5430838" y="2878660"/>
              <a:ext cx="811212" cy="511967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50" name="Straight Connector 449"/>
            <p:cNvCxnSpPr>
              <a:stCxn id="456" idx="5"/>
            </p:cNvCxnSpPr>
            <p:nvPr/>
          </p:nvCxnSpPr>
          <p:spPr bwMode="auto">
            <a:xfrm rot="16200000" flipH="1">
              <a:off x="4491313" y="1687018"/>
              <a:ext cx="1382161" cy="2281238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53" name="Straight Connector 452"/>
            <p:cNvCxnSpPr/>
            <p:nvPr/>
          </p:nvCxnSpPr>
          <p:spPr bwMode="auto">
            <a:xfrm rot="10800000" flipV="1">
              <a:off x="7620000" y="2807014"/>
              <a:ext cx="1298575" cy="440322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459" name="Oval 33"/>
            <p:cNvSpPr>
              <a:spLocks noChangeArrowheads="1"/>
            </p:cNvSpPr>
            <p:nvPr/>
          </p:nvSpPr>
          <p:spPr bwMode="auto">
            <a:xfrm>
              <a:off x="3727450" y="3165242"/>
              <a:ext cx="1982788" cy="743322"/>
            </a:xfrm>
            <a:prstGeom prst="ellipse">
              <a:avLst/>
            </a:prstGeom>
            <a:solidFill>
              <a:srgbClr val="CCCCFF"/>
            </a:solidFill>
            <a:ln w="9525">
              <a:noFill/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/>
                </a:rPr>
                <a:t>Regional ISP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/>
              </a:endParaRPr>
            </a:p>
          </p:txBody>
        </p:sp>
        <p:sp>
          <p:nvSpPr>
            <p:cNvPr id="460" name="Oval 33"/>
            <p:cNvSpPr>
              <a:spLocks noChangeArrowheads="1"/>
            </p:cNvSpPr>
            <p:nvPr/>
          </p:nvSpPr>
          <p:spPr bwMode="auto">
            <a:xfrm>
              <a:off x="6242050" y="3165242"/>
              <a:ext cx="1982788" cy="743322"/>
            </a:xfrm>
            <a:prstGeom prst="ellipse">
              <a:avLst/>
            </a:prstGeom>
            <a:solidFill>
              <a:srgbClr val="CCCCFF"/>
            </a:solidFill>
            <a:ln w="9525">
              <a:noFill/>
              <a:rou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/>
                </a:rPr>
                <a:t>Regional ISP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/>
              </a:endParaRPr>
            </a:p>
          </p:txBody>
        </p:sp>
        <p:cxnSp>
          <p:nvCxnSpPr>
            <p:cNvPr id="66" name="Straight Connector 65"/>
            <p:cNvCxnSpPr>
              <a:endCxn id="460" idx="0"/>
            </p:cNvCxnSpPr>
            <p:nvPr/>
          </p:nvCxnSpPr>
          <p:spPr bwMode="auto">
            <a:xfrm>
              <a:off x="6941820" y="2964180"/>
              <a:ext cx="291624" cy="201062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3284935" y="1822694"/>
            <a:ext cx="5496815" cy="1372155"/>
            <a:chOff x="2347913" y="1287258"/>
            <a:chExt cx="7329086" cy="1829540"/>
          </a:xfrm>
        </p:grpSpPr>
        <p:grpSp>
          <p:nvGrpSpPr>
            <p:cNvPr id="18" name="Group 17"/>
            <p:cNvGrpSpPr/>
            <p:nvPr/>
          </p:nvGrpSpPr>
          <p:grpSpPr>
            <a:xfrm>
              <a:off x="2347913" y="1287258"/>
              <a:ext cx="7329086" cy="1829540"/>
              <a:chOff x="2347913" y="1287258"/>
              <a:chExt cx="7329086" cy="1829540"/>
            </a:xfrm>
          </p:grpSpPr>
          <p:cxnSp>
            <p:nvCxnSpPr>
              <p:cNvPr id="445" name="Straight Connector 444"/>
              <p:cNvCxnSpPr/>
              <p:nvPr/>
            </p:nvCxnSpPr>
            <p:spPr bwMode="auto">
              <a:xfrm rot="10800000" flipV="1">
                <a:off x="4051300" y="2018914"/>
                <a:ext cx="3163888" cy="72690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442" name="Straight Connector 441"/>
              <p:cNvCxnSpPr/>
              <p:nvPr/>
            </p:nvCxnSpPr>
            <p:spPr bwMode="auto">
              <a:xfrm>
                <a:off x="8816343" y="2125983"/>
                <a:ext cx="183196" cy="46609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454" name="Straight Connector 453"/>
              <p:cNvCxnSpPr/>
              <p:nvPr/>
            </p:nvCxnSpPr>
            <p:spPr bwMode="auto">
              <a:xfrm flipH="1">
                <a:off x="6889752" y="2118360"/>
                <a:ext cx="486408" cy="617009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439" name="Straight Connector 438"/>
              <p:cNvCxnSpPr/>
              <p:nvPr/>
            </p:nvCxnSpPr>
            <p:spPr bwMode="auto">
              <a:xfrm rot="10800000">
                <a:off x="4294188" y="1860422"/>
                <a:ext cx="531812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440" name="Straight Connector 439"/>
              <p:cNvCxnSpPr>
                <a:stCxn id="55" idx="2"/>
                <a:endCxn id="457" idx="6"/>
              </p:cNvCxnSpPr>
              <p:nvPr/>
            </p:nvCxnSpPr>
            <p:spPr bwMode="auto">
              <a:xfrm flipH="1">
                <a:off x="6683375" y="1872695"/>
                <a:ext cx="440553" cy="1161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sp>
            <p:nvSpPr>
              <p:cNvPr id="441" name="Arc 440"/>
              <p:cNvSpPr/>
              <p:nvPr/>
            </p:nvSpPr>
            <p:spPr bwMode="auto">
              <a:xfrm>
                <a:off x="3402013" y="1287258"/>
                <a:ext cx="4460875" cy="429873"/>
              </a:xfrm>
              <a:prstGeom prst="arc">
                <a:avLst>
                  <a:gd name="adj1" fmla="val 10681875"/>
                  <a:gd name="adj2" fmla="val 0"/>
                </a:avLst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Arial" panose="020B0604020202020204"/>
                </a:endParaRPr>
              </a:p>
            </p:txBody>
          </p:sp>
          <p:cxnSp>
            <p:nvCxnSpPr>
              <p:cNvPr id="443" name="Straight Connector 442"/>
              <p:cNvCxnSpPr/>
              <p:nvPr/>
            </p:nvCxnSpPr>
            <p:spPr bwMode="auto">
              <a:xfrm rot="16200000" flipH="1">
                <a:off x="3390276" y="2254903"/>
                <a:ext cx="429873" cy="244475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446" name="Straight Connector 445"/>
              <p:cNvCxnSpPr/>
              <p:nvPr/>
            </p:nvCxnSpPr>
            <p:spPr bwMode="auto">
              <a:xfrm rot="16200000" flipH="1">
                <a:off x="6125374" y="2196331"/>
                <a:ext cx="474651" cy="40640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455" name="Straight Connector 454"/>
              <p:cNvCxnSpPr/>
              <p:nvPr/>
            </p:nvCxnSpPr>
            <p:spPr bwMode="auto">
              <a:xfrm>
                <a:off x="6510338" y="2026377"/>
                <a:ext cx="2433637" cy="64481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sp>
            <p:nvSpPr>
              <p:cNvPr id="456" name="Oval 34"/>
              <p:cNvSpPr>
                <a:spLocks noChangeArrowheads="1"/>
              </p:cNvSpPr>
              <p:nvPr/>
            </p:nvSpPr>
            <p:spPr bwMode="auto">
              <a:xfrm>
                <a:off x="2347913" y="1502195"/>
                <a:ext cx="1984375" cy="743322"/>
              </a:xfrm>
              <a:prstGeom prst="ellipse">
                <a:avLst/>
              </a:prstGeom>
              <a:solidFill>
                <a:srgbClr val="0000A8"/>
              </a:solidFill>
              <a:ln w="9525">
                <a:noFill/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/>
                  </a:rPr>
                  <a:t>Tier 1 ISP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/>
                </a:endParaRPr>
              </a:p>
            </p:txBody>
          </p:sp>
          <p:sp>
            <p:nvSpPr>
              <p:cNvPr id="457" name="Oval 34"/>
              <p:cNvSpPr>
                <a:spLocks noChangeArrowheads="1"/>
              </p:cNvSpPr>
              <p:nvPr/>
            </p:nvSpPr>
            <p:spPr bwMode="auto">
              <a:xfrm>
                <a:off x="4700588" y="1502195"/>
                <a:ext cx="1982787" cy="743322"/>
              </a:xfrm>
              <a:prstGeom prst="ellipse">
                <a:avLst/>
              </a:prstGeom>
              <a:solidFill>
                <a:srgbClr val="0000A8"/>
              </a:solidFill>
              <a:ln w="9525">
                <a:noFill/>
                <a:rou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/>
                  </a:rPr>
                  <a:t>Tier 1 ISP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/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480201" y="2504276"/>
                <a:ext cx="869150" cy="552027"/>
                <a:chOff x="553316" y="2968407"/>
                <a:chExt cx="869150" cy="587120"/>
              </a:xfrm>
            </p:grpSpPr>
            <p:sp>
              <p:nvSpPr>
                <p:cNvPr id="474" name="Oval 14"/>
                <p:cNvSpPr>
                  <a:spLocks noChangeArrowheads="1"/>
                </p:cNvSpPr>
                <p:nvPr/>
              </p:nvSpPr>
              <p:spPr bwMode="auto">
                <a:xfrm>
                  <a:off x="553316" y="2997818"/>
                  <a:ext cx="869150" cy="523220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noFill/>
                  <a:rou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75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706987" y="2968407"/>
                  <a:ext cx="701887" cy="5871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2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  <a:cs typeface="+mn-cs"/>
                    </a:rPr>
                    <a:t>IXP</a:t>
                  </a:r>
                  <a:endParaRPr kumimoji="0" lang="en-US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7123928" y="1507990"/>
                <a:ext cx="2014757" cy="729410"/>
                <a:chOff x="7123928" y="1507990"/>
                <a:chExt cx="2014757" cy="729410"/>
              </a:xfrm>
            </p:grpSpPr>
            <p:sp>
              <p:nvSpPr>
                <p:cNvPr id="55" name="Oval 11"/>
                <p:cNvSpPr>
                  <a:spLocks noChangeArrowheads="1"/>
                </p:cNvSpPr>
                <p:nvPr/>
              </p:nvSpPr>
              <p:spPr bwMode="auto">
                <a:xfrm>
                  <a:off x="7123928" y="1507990"/>
                  <a:ext cx="2014757" cy="729410"/>
                </a:xfrm>
                <a:prstGeom prst="ellipse">
                  <a:avLst/>
                </a:prstGeom>
                <a:solidFill>
                  <a:srgbClr val="FF6600">
                    <a:alpha val="70195"/>
                  </a:srgbClr>
                </a:solidFill>
                <a:ln w="9525">
                  <a:noFill/>
                  <a:rou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rPr>
                    <a:t>     </a:t>
                  </a: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7387834" y="1535785"/>
                  <a:ext cx="1562947" cy="675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Google</a:t>
                  </a: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80" name="Group 479"/>
              <p:cNvGrpSpPr/>
              <p:nvPr/>
            </p:nvGrpSpPr>
            <p:grpSpPr>
              <a:xfrm>
                <a:off x="8807849" y="2554323"/>
                <a:ext cx="869150" cy="562475"/>
                <a:chOff x="553316" y="2997818"/>
                <a:chExt cx="869150" cy="598231"/>
              </a:xfrm>
            </p:grpSpPr>
            <p:sp>
              <p:nvSpPr>
                <p:cNvPr id="481" name="Oval 14"/>
                <p:cNvSpPr>
                  <a:spLocks noChangeArrowheads="1"/>
                </p:cNvSpPr>
                <p:nvPr/>
              </p:nvSpPr>
              <p:spPr bwMode="auto">
                <a:xfrm>
                  <a:off x="553316" y="2997818"/>
                  <a:ext cx="869150" cy="523220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noFill/>
                  <a:rou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2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684127" y="3008931"/>
                  <a:ext cx="701887" cy="5871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2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  <a:cs typeface="+mn-cs"/>
                    </a:rPr>
                    <a:t>IXP</a:t>
                  </a:r>
                  <a:endParaRPr kumimoji="0" lang="en-US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477" name="Group 476"/>
            <p:cNvGrpSpPr/>
            <p:nvPr/>
          </p:nvGrpSpPr>
          <p:grpSpPr>
            <a:xfrm>
              <a:off x="6173793" y="2537627"/>
              <a:ext cx="869150" cy="562475"/>
              <a:chOff x="553316" y="2997818"/>
              <a:chExt cx="869150" cy="598231"/>
            </a:xfrm>
          </p:grpSpPr>
          <p:sp>
            <p:nvSpPr>
              <p:cNvPr id="478" name="Oval 14"/>
              <p:cNvSpPr>
                <a:spLocks noChangeArrowheads="1"/>
              </p:cNvSpPr>
              <p:nvPr/>
            </p:nvSpPr>
            <p:spPr bwMode="auto">
              <a:xfrm>
                <a:off x="553316" y="2997818"/>
                <a:ext cx="869150" cy="523220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79" name="TextBox 15"/>
              <p:cNvSpPr txBox="1">
                <a:spLocks noChangeArrowheads="1"/>
              </p:cNvSpPr>
              <p:nvPr/>
            </p:nvSpPr>
            <p:spPr bwMode="auto">
              <a:xfrm>
                <a:off x="684127" y="3008931"/>
                <a:ext cx="701887" cy="58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IXP</a:t>
                </a:r>
                <a:endPara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6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8712" y="5689567"/>
            <a:ext cx="2057400" cy="273844"/>
          </a:xfrm>
        </p:spPr>
        <p:txBody>
          <a:bodyPr/>
          <a:lstStyle/>
          <a:p>
            <a:r>
              <a:rPr lang="en-US" sz="1050" dirty="0"/>
              <a:t>Introduction: 1-</a:t>
            </a:r>
            <a:fld id="{C4204591-24BD-A542-B9D5-F8D8A88D2FEE}" type="slidenum">
              <a:rPr lang="en-US" sz="1050" smtClean="0"/>
            </a:fld>
            <a:endParaRPr lang="en-US" sz="105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68580" tIns="34290" rIns="68580" bIns="3429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eaLnBrk="0" hangingPunct="0">
              <a:buClrTx/>
              <a:buFontTx/>
            </a:pPr>
            <a:fld id="{BB962C8B-B14F-4D97-AF65-F5344CB8AC3E}" type="datetime4">
              <a:rPr lang="en-US" altLang="zh-CN" sz="1050" b="0" dirty="0">
                <a:ea typeface="宋体" panose="02010600030101010101" pitchFamily="2" charset="-122"/>
              </a:rPr>
            </a:fld>
            <a:endParaRPr lang="en-US" altLang="zh-CN" sz="1050" b="0" dirty="0">
              <a:ea typeface="宋体" panose="02010600030101010101" pitchFamily="2" charset="-122"/>
            </a:endParaRPr>
          </a:p>
        </p:txBody>
      </p:sp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68580" tIns="34290" rIns="68580" bIns="3429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 eaLnBrk="0" hangingPunct="0">
              <a:buClrTx/>
              <a:buFontTx/>
            </a:pPr>
            <a:r>
              <a:rPr lang="en-US" altLang="zh-CN" sz="1050" b="0" dirty="0">
                <a:ea typeface="宋体" panose="02010600030101010101" pitchFamily="2" charset="-122"/>
              </a:rPr>
              <a:t>1-</a:t>
            </a:r>
            <a:fld id="{9A0DB2DC-4C9A-4742-B13C-FB6460FD3503}" type="slidenum">
              <a:rPr lang="en-US" altLang="zh-CN" sz="1050" b="0" dirty="0">
                <a:ea typeface="宋体" panose="02010600030101010101" pitchFamily="2" charset="-122"/>
              </a:rPr>
            </a:fld>
            <a:endParaRPr lang="en-US" altLang="zh-CN" sz="1050" b="0" dirty="0"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anchor="ctr" anchorCtr="0"/>
          <a:p>
            <a:r>
              <a:rPr lang="en-US" altLang="zh-CN" b="1" dirty="0">
                <a:ea typeface="宋体" panose="02010600030101010101" pitchFamily="2" charset="-122"/>
              </a:rPr>
              <a:t>About this course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48132" name="Rectangle 3"/>
          <p:cNvSpPr>
            <a:spLocks noGrp="1"/>
          </p:cNvSpPr>
          <p:nvPr>
            <p:ph idx="1"/>
          </p:nvPr>
        </p:nvSpPr>
        <p:spPr>
          <a:xfrm>
            <a:off x="2322195" y="1698149"/>
            <a:ext cx="7637145" cy="2140744"/>
          </a:xfrm>
        </p:spPr>
        <p:txBody>
          <a:bodyPr vert="horz" wrap="square" lIns="68580" tIns="34290" rIns="68580" bIns="34290" anchor="t" anchorCtr="0">
            <a:noAutofit/>
          </a:bodyPr>
          <a:p>
            <a:pPr marL="457200" lvl="1" indent="0">
              <a:spcBef>
                <a:spcPct val="50000"/>
              </a:spcBef>
              <a:buSzPct val="11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Course Work and Evaluation: 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371600" lvl="2" indent="-457200">
              <a:spcBef>
                <a:spcPct val="50000"/>
              </a:spcBef>
              <a:buClr>
                <a:srgbClr val="0033CC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Assignments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作业（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10%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（考前拍照扫描提交，带封面，修改订正）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371600" lvl="2" indent="-457200">
              <a:spcBef>
                <a:spcPct val="50000"/>
              </a:spcBef>
              <a:buClr>
                <a:srgbClr val="0033CC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Labs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实验（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20%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）（提交时间后续通知，智能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班下周一前提交前两个实验报告到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605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，班委收齐）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371600" lvl="2" indent="-457200">
              <a:spcBef>
                <a:spcPct val="50000"/>
              </a:spcBef>
              <a:buClr>
                <a:srgbClr val="0033CC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Final Examination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期末考试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(70%):8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道大题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（简答题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分析题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计算题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）闭卷，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120min</a:t>
            </a:r>
            <a:endParaRPr lang="en-US" altLang="zh-CN" sz="1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2"/>
          <p:cNvSpPr>
            <a:spLocks noGrp="1"/>
          </p:cNvSpPr>
          <p:nvPr>
            <p:ph type="ctrTitle"/>
          </p:nvPr>
        </p:nvSpPr>
        <p:spPr>
          <a:xfrm>
            <a:off x="2209800" y="2487613"/>
            <a:ext cx="8039100" cy="1049337"/>
          </a:xfrm>
        </p:spPr>
        <p:txBody>
          <a:bodyPr vert="horz" wrap="square" lIns="91440" tIns="45720" rIns="91440" bIns="45720" anchor="ctr" anchorCtr="0"/>
          <a:p>
            <a:pPr algn="l">
              <a:buClrTx/>
              <a:buSzTx/>
              <a:buFontTx/>
            </a:pPr>
            <a:r>
              <a:rPr lang="en-US" altLang="zh-CN" b="1" u="none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rPr>
              <a:t>Introduction </a:t>
            </a:r>
            <a:r>
              <a:rPr lang="en-US" altLang="zh-CN" sz="3200" b="1" u="none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rPr>
              <a:t>(contd.)</a:t>
            </a:r>
            <a:endParaRPr lang="en-US" altLang="zh-CN" sz="3200" b="1" u="none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9154" name="Rectangle 3"/>
          <p:cNvSpPr>
            <a:spLocks noGrp="1"/>
          </p:cNvSpPr>
          <p:nvPr>
            <p:ph type="subTitle" idx="1"/>
          </p:nvPr>
        </p:nvSpPr>
        <p:spPr>
          <a:xfrm>
            <a:off x="2209800" y="1390650"/>
            <a:ext cx="6400800" cy="795338"/>
          </a:xfrm>
        </p:spPr>
        <p:txBody>
          <a:bodyPr vert="horz" wrap="square" lIns="91440" tIns="45720" rIns="91440" bIns="45720" anchor="t" anchorCtr="0"/>
          <a:p>
            <a:pPr algn="l">
              <a:buSzPct val="85000"/>
            </a:pPr>
            <a:r>
              <a:rPr lang="en-US" altLang="zh-CN" sz="40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Chapter 1</a:t>
            </a:r>
            <a:endParaRPr lang="en-US" altLang="zh-CN" sz="4000" b="1" kern="1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5" name="Line 4"/>
          <p:cNvSpPr/>
          <p:nvPr/>
        </p:nvSpPr>
        <p:spPr>
          <a:xfrm>
            <a:off x="2320925" y="2465388"/>
            <a:ext cx="5756275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日期占位符 5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eaLnBrk="0" hangingPunct="0">
              <a:buClrTx/>
              <a:buSzTx/>
              <a:buFontTx/>
            </a:pPr>
            <a:fld id="{BB962C8B-B14F-4D97-AF65-F5344CB8AC3E}" type="datetime4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51202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 eaLnBrk="0" hangingPunct="0">
              <a:buClrTx/>
              <a:buSzTx/>
              <a:buFontTx/>
            </a:pPr>
            <a:r>
              <a:rPr lang="en-US" altLang="zh-CN" sz="1400" dirty="0">
                <a:ea typeface="宋体" panose="02010600030101010101" pitchFamily="2" charset="-122"/>
              </a:rPr>
              <a:t>1-</a:t>
            </a:r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>
          <a:xfrm>
            <a:off x="2057400" y="1109663"/>
            <a:ext cx="8356600" cy="833437"/>
          </a:xfrm>
          <a:ln w="12700"/>
        </p:spPr>
        <p:txBody>
          <a:bodyPr vert="horz" wrap="square" lIns="90488" tIns="44450" rIns="90488" bIns="44450" anchor="b" anchorCtr="0"/>
          <a:p>
            <a:r>
              <a:rPr lang="en-US" altLang="zh-CN" sz="3200" b="1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Client-Server Partnership </a:t>
            </a:r>
            <a:endParaRPr lang="en-US" altLang="zh-CN" sz="3200" b="1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4" name="Rectangle 3"/>
          <p:cNvSpPr>
            <a:spLocks noGrp="1"/>
          </p:cNvSpPr>
          <p:nvPr>
            <p:ph type="body" sz="half" idx="3"/>
          </p:nvPr>
        </p:nvSpPr>
        <p:spPr>
          <a:xfrm>
            <a:off x="2057400" y="4025900"/>
            <a:ext cx="8445500" cy="2460625"/>
          </a:xfrm>
          <a:ln w="12700"/>
        </p:spPr>
        <p:txBody>
          <a:bodyPr vert="horz" wrap="square" lIns="90488" tIns="44450" rIns="90488" bIns="44450" anchor="t" anchorCtr="0"/>
          <a:p>
            <a:pPr>
              <a:spcAft>
                <a:spcPct val="20000"/>
              </a:spcAft>
              <a:buClr>
                <a:schemeClr val="accent2"/>
              </a:buClr>
              <a:buSzPct val="105000"/>
              <a:buFont typeface="Wingdings" panose="05000000000000000000" pitchFamily="2" charset="2"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Two pieces of software that work together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spcAft>
                <a:spcPct val="20000"/>
              </a:spcAft>
              <a:buClr>
                <a:schemeClr val="accent2"/>
              </a:buClr>
              <a:buSzPct val="105000"/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Client</a:t>
            </a:r>
            <a:r>
              <a:rPr lang="en-US" altLang="zh-CN" sz="2000" b="1" dirty="0">
                <a:ea typeface="宋体" panose="02010600030101010101" pitchFamily="2" charset="-122"/>
              </a:rPr>
              <a:t>: software application on user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sz="2000" b="1" dirty="0">
                <a:ea typeface="宋体" panose="02010600030101010101" pitchFamily="2" charset="-122"/>
              </a:rPr>
              <a:t>s computer which retrieves</a:t>
            </a:r>
            <a:r>
              <a:rPr lang="zh-CN" altLang="en-US" sz="2000" b="1" dirty="0">
                <a:ea typeface="黑体" panose="02010609060101010101" pitchFamily="49" charset="-122"/>
              </a:rPr>
              <a:t>查询</a:t>
            </a:r>
            <a:r>
              <a:rPr lang="en-US" altLang="zh-CN" sz="2000" b="1" dirty="0">
                <a:ea typeface="宋体" panose="02010600030101010101" pitchFamily="2" charset="-122"/>
              </a:rPr>
              <a:t>, displays information for user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spcAft>
                <a:spcPct val="20000"/>
              </a:spcAft>
              <a:buClr>
                <a:schemeClr val="accent2"/>
              </a:buClr>
              <a:buSzPct val="105000"/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Server</a:t>
            </a:r>
            <a:r>
              <a:rPr lang="en-US" altLang="zh-CN" sz="2000" b="1" dirty="0">
                <a:ea typeface="宋体" panose="02010600030101010101" pitchFamily="2" charset="-122"/>
              </a:rPr>
              <a:t>: stores and sends information to clients as requested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grpSp>
        <p:nvGrpSpPr>
          <p:cNvPr id="51205" name="Group 11"/>
          <p:cNvGrpSpPr/>
          <p:nvPr/>
        </p:nvGrpSpPr>
        <p:grpSpPr>
          <a:xfrm>
            <a:off x="2565400" y="2214563"/>
            <a:ext cx="7194550" cy="1628775"/>
            <a:chOff x="656" y="1395"/>
            <a:chExt cx="4532" cy="1026"/>
          </a:xfrm>
        </p:grpSpPr>
        <p:graphicFrame>
          <p:nvGraphicFramePr>
            <p:cNvPr id="51206" name="Object 4">
              <a:hlinkClick r:id="" action="ppaction://ole?verb="/>
            </p:cNvPr>
            <p:cNvGraphicFramePr/>
            <p:nvPr/>
          </p:nvGraphicFramePr>
          <p:xfrm>
            <a:off x="656" y="1411"/>
            <a:ext cx="1297" cy="10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1" imgW="2055495" imgH="1600835" progId="MS_ClipArt_Gallery">
                    <p:embed/>
                  </p:oleObj>
                </mc:Choice>
                <mc:Fallback>
                  <p:oleObj name="" r:id="rId1" imgW="2055495" imgH="1600835" progId="MS_ClipArt_Gallery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56" y="1411"/>
                          <a:ext cx="1297" cy="10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7" name="Object 5">
              <a:hlinkClick r:id="" action="ppaction://ole?verb="/>
            </p:cNvPr>
            <p:cNvGraphicFramePr/>
            <p:nvPr/>
          </p:nvGraphicFramePr>
          <p:xfrm>
            <a:off x="4216" y="1395"/>
            <a:ext cx="972" cy="10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3" imgW="1540510" imgH="1600835" progId="MS_ClipArt_Gallery">
                    <p:embed/>
                  </p:oleObj>
                </mc:Choice>
                <mc:Fallback>
                  <p:oleObj name="" r:id="rId3" imgW="1540510" imgH="1600835" progId="MS_ClipArt_Gallery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16" y="1395"/>
                          <a:ext cx="972" cy="10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8" name="Cloud"/>
            <p:cNvSpPr>
              <a:spLocks noChangeAspect="1" noEditPoints="1"/>
            </p:cNvSpPr>
            <p:nvPr/>
          </p:nvSpPr>
          <p:spPr>
            <a:xfrm>
              <a:off x="2352" y="1448"/>
              <a:ext cx="1425" cy="901"/>
            </a:xfrm>
            <a:custGeom>
              <a:avLst/>
              <a:gdLst>
                <a:gd name="txL" fmla="*/ 2895 w 21600"/>
                <a:gd name="txT" fmla="*/ 3116 h 21600"/>
                <a:gd name="txR" fmla="*/ 17007 w 21600"/>
                <a:gd name="txB" fmla="*/ 17212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808080"/>
              </a:outerShdw>
            </a:effectLst>
          </p:spPr>
          <p:txBody>
            <a:bodyPr anchor="t" anchorCtr="0"/>
            <a:p>
              <a:pPr algn="ctr" eaLnBrk="0" hangingPunct="0">
                <a:buClrTx/>
                <a:buFontTx/>
              </a:pPr>
              <a:endParaRPr lang="en-US" altLang="zh-CN" sz="1000" dirty="0">
                <a:latin typeface="Times" pitchFamily="1" charset="0"/>
                <a:ea typeface="宋体" panose="02010600030101010101" pitchFamily="2" charset="-122"/>
              </a:endParaRPr>
            </a:p>
            <a:p>
              <a:pPr algn="ctr" eaLnBrk="0" hangingPunct="0">
                <a:buClrTx/>
                <a:buFontTx/>
              </a:pPr>
              <a:r>
                <a:rPr lang="en-US" altLang="zh-CN" sz="3200" dirty="0">
                  <a:latin typeface="Times" pitchFamily="1" charset="0"/>
                  <a:ea typeface="宋体" panose="02010600030101010101" pitchFamily="2" charset="-122"/>
                </a:rPr>
                <a:t>Internet</a:t>
              </a:r>
              <a:endParaRPr lang="en-US" altLang="zh-CN" sz="3200" dirty="0"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51209" name="Line 7"/>
            <p:cNvSpPr/>
            <p:nvPr/>
          </p:nvSpPr>
          <p:spPr>
            <a:xfrm>
              <a:off x="1904" y="1971"/>
              <a:ext cx="4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10" name="Line 8"/>
            <p:cNvSpPr/>
            <p:nvPr/>
          </p:nvSpPr>
          <p:spPr>
            <a:xfrm>
              <a:off x="3656" y="1971"/>
              <a:ext cx="61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1211" name="Rectangle 10"/>
          <p:cNvSpPr/>
          <p:nvPr/>
        </p:nvSpPr>
        <p:spPr>
          <a:xfrm>
            <a:off x="1524000" y="22860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eaLnBrk="0" hangingPunct="0">
              <a:buClrTx/>
              <a:buFontTx/>
            </a:pPr>
            <a:r>
              <a:rPr lang="en-US" altLang="zh-CN" sz="4000" b="1" dirty="0">
                <a:solidFill>
                  <a:schemeClr val="accent2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Client-Server </a:t>
            </a:r>
            <a:r>
              <a:rPr lang="en-US" altLang="en-US" sz="4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客户/服务器模式</a:t>
            </a:r>
            <a:endParaRPr lang="zh-CN" altLang="en-US" sz="40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12" name="Text Box 12"/>
          <p:cNvSpPr txBox="1"/>
          <p:nvPr/>
        </p:nvSpPr>
        <p:spPr>
          <a:xfrm>
            <a:off x="1524000" y="0"/>
            <a:ext cx="2295525" cy="4603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ClrTx/>
              <a:buFontTx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Applications (1)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eaLnBrk="0" hangingPunct="0">
              <a:buClrTx/>
              <a:buSzTx/>
              <a:buFontTx/>
            </a:pPr>
            <a:fld id="{BB962C8B-B14F-4D97-AF65-F5344CB8AC3E}" type="datetime4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 eaLnBrk="0" hangingPunct="0">
              <a:buClrTx/>
              <a:buSzTx/>
              <a:buFontTx/>
            </a:pPr>
            <a:r>
              <a:rPr lang="en-US" altLang="zh-CN" sz="1400" dirty="0">
                <a:ea typeface="宋体" panose="02010600030101010101" pitchFamily="2" charset="-122"/>
              </a:rPr>
              <a:t>1-</a:t>
            </a:r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xfrm>
            <a:off x="1524000" y="228600"/>
            <a:ext cx="9144000" cy="1143000"/>
          </a:xfrm>
        </p:spPr>
        <p:txBody>
          <a:bodyPr vert="horz" wrap="square" lIns="91440" tIns="45720" rIns="91440" bIns="45720" anchor="ctr" anchorCtr="0"/>
          <a:p>
            <a:pPr algn="ctr"/>
            <a:r>
              <a:rPr lang="en-US" altLang="zh-CN" b="1" u="none" dirty="0">
                <a:latin typeface="Arial Black" panose="020B0A04020102020204" pitchFamily="34" charset="0"/>
                <a:ea typeface="宋体" panose="02010600030101010101" pitchFamily="2" charset="-122"/>
              </a:rPr>
              <a:t>Client-Server </a:t>
            </a:r>
            <a:r>
              <a:rPr lang="en-US" altLang="en-US" b="1" u="none" dirty="0">
                <a:latin typeface="黑体" panose="02010609060101010101" pitchFamily="49" charset="-122"/>
                <a:ea typeface="黑体" panose="02010609060101010101" pitchFamily="49" charset="-122"/>
              </a:rPr>
              <a:t>客户/服务器模式</a:t>
            </a:r>
            <a:endParaRPr lang="zh-CN" altLang="en-US" b="1" u="none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52" name="Rectangle 3"/>
          <p:cNvSpPr>
            <a:spLocks noGrp="1"/>
          </p:cNvSpPr>
          <p:nvPr>
            <p:ph idx="1"/>
          </p:nvPr>
        </p:nvSpPr>
        <p:spPr>
          <a:xfrm>
            <a:off x="2057400" y="1371600"/>
            <a:ext cx="8320088" cy="46482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Client-Server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networking is a distributed application architecture that partitions tasks or work loads between 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servers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(service providers) 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clients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(service requesters)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Often clients and servers operate over a computer network on separate hardware. 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3" name="Text Box 4"/>
          <p:cNvSpPr txBox="1"/>
          <p:nvPr/>
        </p:nvSpPr>
        <p:spPr>
          <a:xfrm>
            <a:off x="1524000" y="0"/>
            <a:ext cx="2295525" cy="4603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ClrTx/>
              <a:buFontTx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Applications (1)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eaLnBrk="0" hangingPunct="0">
              <a:buClrTx/>
              <a:buSzTx/>
              <a:buFontTx/>
            </a:pPr>
            <a:fld id="{BB962C8B-B14F-4D97-AF65-F5344CB8AC3E}" type="datetime4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 eaLnBrk="0" hangingPunct="0">
              <a:buClrTx/>
              <a:buSzTx/>
              <a:buFontTx/>
            </a:pPr>
            <a:r>
              <a:rPr lang="en-US" altLang="zh-CN" sz="1400" dirty="0">
                <a:ea typeface="宋体" panose="02010600030101010101" pitchFamily="2" charset="-122"/>
              </a:rPr>
              <a:t>1-</a:t>
            </a:r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2057400" y="1371600"/>
            <a:ext cx="8320088" cy="46482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peer-to-peer(P2P)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is a distributed network architecture composed of participants that make a portion of their resources directly available to other network participants.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0" name="Text Box 4"/>
          <p:cNvSpPr txBox="1"/>
          <p:nvPr/>
        </p:nvSpPr>
        <p:spPr>
          <a:xfrm>
            <a:off x="1524000" y="0"/>
            <a:ext cx="2295525" cy="4603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ClrTx/>
              <a:buFontTx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Applications (2)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1" name="Rectangle 6"/>
          <p:cNvSpPr/>
          <p:nvPr/>
        </p:nvSpPr>
        <p:spPr>
          <a:xfrm>
            <a:off x="20574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eaLnBrk="0" hangingPunct="0">
              <a:buClrTx/>
              <a:buFontTx/>
            </a:pPr>
            <a:r>
              <a:rPr lang="en-US" altLang="en-US" sz="40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Peer-to-</a:t>
            </a:r>
            <a:r>
              <a:rPr lang="en-US" altLang="zh-CN" sz="4000" b="1" dirty="0">
                <a:solidFill>
                  <a:schemeClr val="accent2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P</a:t>
            </a:r>
            <a:r>
              <a:rPr lang="en-US" altLang="en-US" sz="40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eer</a:t>
            </a:r>
            <a:r>
              <a:rPr lang="en-US" altLang="zh-CN" sz="4000" b="1" dirty="0">
                <a:solidFill>
                  <a:schemeClr val="accent2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 </a:t>
            </a:r>
            <a:r>
              <a:rPr lang="en-US" altLang="en-US" sz="4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对等模式</a:t>
            </a:r>
            <a:endParaRPr lang="zh-CN" altLang="en-US" sz="40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eaLnBrk="0" hangingPunct="0">
              <a:buClrTx/>
              <a:buSzTx/>
              <a:buFontTx/>
            </a:pPr>
            <a:fld id="{BB962C8B-B14F-4D97-AF65-F5344CB8AC3E}" type="datetime4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 eaLnBrk="0" hangingPunct="0">
              <a:buClrTx/>
              <a:buSzTx/>
              <a:buFontTx/>
            </a:pPr>
            <a:r>
              <a:rPr lang="en-US" altLang="zh-CN" sz="1400" dirty="0">
                <a:ea typeface="宋体" panose="02010600030101010101" pitchFamily="2" charset="-122"/>
              </a:rPr>
              <a:t>1-</a:t>
            </a:r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 vert="horz" wrap="square" lIns="91440" tIns="45720" rIns="91440" bIns="45720" anchor="ctr" anchorCtr="0"/>
          <a:p>
            <a:pPr algn="ctr"/>
            <a:r>
              <a:rPr lang="en-US" altLang="en-US" b="1" dirty="0"/>
              <a:t>Classification of Networks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70660" name="Rectangle 3"/>
          <p:cNvSpPr>
            <a:spLocks noGrp="1"/>
          </p:cNvSpPr>
          <p:nvPr>
            <p:ph idx="1"/>
          </p:nvPr>
        </p:nvSpPr>
        <p:spPr>
          <a:xfrm>
            <a:off x="1879600" y="1414463"/>
            <a:ext cx="8139113" cy="4575175"/>
          </a:xfrm>
        </p:spPr>
        <p:txBody>
          <a:bodyPr vert="horz" wrap="square" lIns="91440" tIns="45720" rIns="91440" bIns="45720" anchor="t" anchorCtr="0"/>
          <a:p>
            <a:pPr>
              <a:lnSpc>
                <a:spcPct val="130000"/>
              </a:lnSpc>
              <a:spcBef>
                <a:spcPct val="30000"/>
              </a:spcBef>
              <a:spcAft>
                <a:spcPct val="30000"/>
              </a:spcAft>
              <a:buClr>
                <a:schemeClr val="tx1"/>
              </a:buClr>
              <a:buBlip>
                <a:blip r:embed="rId1"/>
              </a:buBlip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by scale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覆盖范围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ct val="30000"/>
              </a:spcBef>
              <a:spcAft>
                <a:spcPct val="30000"/>
              </a:spcAft>
              <a:buSzPct val="110000"/>
              <a:buFont typeface="Wingdings" panose="05000000000000000000" pitchFamily="2" charset="2"/>
              <a:buChar char="@"/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LAN (Local Area Network)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ct val="30000"/>
              </a:spcBef>
              <a:spcAft>
                <a:spcPct val="30000"/>
              </a:spcAft>
              <a:buSzPct val="110000"/>
              <a:buFont typeface="Wingdings" panose="05000000000000000000" pitchFamily="2" charset="2"/>
              <a:buChar char="@"/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MAN (Metropolitan Area Network)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ct val="30000"/>
              </a:spcBef>
              <a:spcAft>
                <a:spcPct val="30000"/>
              </a:spcAft>
              <a:buSzPct val="110000"/>
              <a:buFont typeface="Wingdings" panose="05000000000000000000" pitchFamily="2" charset="2"/>
              <a:buChar char="@"/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WAN (Wide Area Network)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eaLnBrk="0" hangingPunct="0">
              <a:buClrTx/>
              <a:buSzTx/>
              <a:buFontTx/>
            </a:pPr>
            <a:fld id="{BB962C8B-B14F-4D97-AF65-F5344CB8AC3E}" type="datetime4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8909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 eaLnBrk="0" hangingPunct="0">
              <a:buClrTx/>
              <a:buSzTx/>
              <a:buFontTx/>
            </a:pPr>
            <a:r>
              <a:rPr lang="en-US" altLang="zh-CN" sz="1400" dirty="0">
                <a:ea typeface="宋体" panose="02010600030101010101" pitchFamily="2" charset="-122"/>
              </a:rPr>
              <a:t>1-</a:t>
            </a:r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 vert="horz" wrap="square" lIns="91440" tIns="45720" rIns="91440" bIns="45720" anchor="ctr" anchorCtr="0"/>
          <a:p>
            <a:pPr algn="ctr"/>
            <a:r>
              <a:rPr lang="en-US" altLang="en-US" b="1" dirty="0"/>
              <a:t>Classification of Networks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89092" name="Rectangle 3"/>
          <p:cNvSpPr>
            <a:spLocks noGrp="1"/>
          </p:cNvSpPr>
          <p:nvPr>
            <p:ph idx="1"/>
          </p:nvPr>
        </p:nvSpPr>
        <p:spPr>
          <a:xfrm>
            <a:off x="1879600" y="1414463"/>
            <a:ext cx="8139113" cy="2592387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tx1"/>
              </a:buClr>
              <a:buBlip>
                <a:blip r:embed="rId1"/>
              </a:buBlip>
            </a:pP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by transmission media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传输介质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3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SzPct val="105000"/>
              <a:buFont typeface="Wingdings" panose="05000000000000000000" pitchFamily="2" charset="2"/>
              <a:buChar char="@"/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Wireless network 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buSzPct val="105000"/>
              <a:buFont typeface="Wingdings" panose="05000000000000000000" pitchFamily="2" charset="2"/>
              <a:buChar char="@"/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Wired network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89093" name="Group 4"/>
          <p:cNvGrpSpPr/>
          <p:nvPr/>
        </p:nvGrpSpPr>
        <p:grpSpPr>
          <a:xfrm>
            <a:off x="2767013" y="4211638"/>
            <a:ext cx="3124200" cy="2051050"/>
            <a:chOff x="615" y="2849"/>
            <a:chExt cx="1968" cy="1292"/>
          </a:xfrm>
        </p:grpSpPr>
        <p:pic>
          <p:nvPicPr>
            <p:cNvPr id="89094" name="Picture 5" descr="hp-laptop-computers-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" y="2849"/>
              <a:ext cx="384" cy="38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9095" name="Picture 6" descr="hp-laptop-computers-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9" y="2849"/>
              <a:ext cx="384" cy="38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9096" name="Picture 7" descr="hp-laptop-computers-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3" y="3760"/>
              <a:ext cx="384" cy="3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9097" name="Line 8"/>
            <p:cNvSpPr/>
            <p:nvPr/>
          </p:nvSpPr>
          <p:spPr>
            <a:xfrm flipH="1">
              <a:off x="1911" y="3280"/>
              <a:ext cx="336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9098" name="Line 9"/>
            <p:cNvSpPr/>
            <p:nvPr/>
          </p:nvSpPr>
          <p:spPr>
            <a:xfrm flipV="1">
              <a:off x="1911" y="3472"/>
              <a:ext cx="19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9099" name="Line 10"/>
            <p:cNvSpPr/>
            <p:nvPr/>
          </p:nvSpPr>
          <p:spPr>
            <a:xfrm flipH="1">
              <a:off x="1767" y="3472"/>
              <a:ext cx="336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9100" name="Line 11"/>
            <p:cNvSpPr/>
            <p:nvPr/>
          </p:nvSpPr>
          <p:spPr>
            <a:xfrm>
              <a:off x="903" y="3280"/>
              <a:ext cx="19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9101" name="Line 12"/>
            <p:cNvSpPr/>
            <p:nvPr/>
          </p:nvSpPr>
          <p:spPr>
            <a:xfrm flipH="1" flipV="1">
              <a:off x="1047" y="3328"/>
              <a:ext cx="48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9102" name="Line 13"/>
            <p:cNvSpPr/>
            <p:nvPr/>
          </p:nvSpPr>
          <p:spPr>
            <a:xfrm>
              <a:off x="1047" y="3328"/>
              <a:ext cx="28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9103" name="Group 14"/>
          <p:cNvGrpSpPr/>
          <p:nvPr/>
        </p:nvGrpSpPr>
        <p:grpSpPr>
          <a:xfrm>
            <a:off x="6257925" y="4211638"/>
            <a:ext cx="3124200" cy="2051050"/>
            <a:chOff x="3198" y="2523"/>
            <a:chExt cx="1968" cy="1292"/>
          </a:xfrm>
        </p:grpSpPr>
        <p:pic>
          <p:nvPicPr>
            <p:cNvPr id="89104" name="Picture 15" descr="hp-laptop-computers-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8" y="2523"/>
              <a:ext cx="384" cy="38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9105" name="Picture 16" descr="hp-laptop-computers-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2" y="2523"/>
              <a:ext cx="384" cy="38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9106" name="Picture 17" descr="hp-laptop-computers-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6" y="3434"/>
              <a:ext cx="384" cy="3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9107" name="Line 18"/>
            <p:cNvSpPr/>
            <p:nvPr/>
          </p:nvSpPr>
          <p:spPr>
            <a:xfrm>
              <a:off x="3424" y="2886"/>
              <a:ext cx="590" cy="7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9108" name="Line 19"/>
            <p:cNvSpPr/>
            <p:nvPr/>
          </p:nvSpPr>
          <p:spPr>
            <a:xfrm flipV="1">
              <a:off x="4286" y="2886"/>
              <a:ext cx="681" cy="77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2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eaLnBrk="0" hangingPunct="0">
              <a:buClrTx/>
              <a:buSzTx/>
              <a:buFontTx/>
            </a:pPr>
            <a:fld id="{BB962C8B-B14F-4D97-AF65-F5344CB8AC3E}" type="datetime4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1249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 eaLnBrk="0" hangingPunct="0">
              <a:buClrTx/>
              <a:buSzTx/>
              <a:buFontTx/>
            </a:pPr>
            <a:r>
              <a:rPr lang="en-US" altLang="zh-CN" sz="1400" dirty="0">
                <a:ea typeface="宋体" panose="02010600030101010101" pitchFamily="2" charset="-122"/>
              </a:rPr>
              <a:t>1-</a:t>
            </a:r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124931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 vert="horz" wrap="square" lIns="91440" tIns="45720" rIns="91440" bIns="45720" anchor="ctr" anchorCtr="0"/>
          <a:p>
            <a:pPr algn="ctr"/>
            <a:r>
              <a:rPr lang="en-US" altLang="zh-CN" sz="4000" b="1" u="none" dirty="0">
                <a:latin typeface="Times New Roman" panose="02020603050405020304" pitchFamily="18" charset="0"/>
                <a:ea typeface="宋体" panose="02010600030101010101" pitchFamily="2" charset="-122"/>
              </a:rPr>
              <a:t>The ISO/OSI Reference Models</a:t>
            </a:r>
            <a:endParaRPr lang="en-US" altLang="zh-CN" sz="4000" b="1" u="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24932" name="Picture 3" descr="1-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8288" y="981075"/>
            <a:ext cx="6945312" cy="5697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5732" name="Text Box 4"/>
          <p:cNvSpPr txBox="1"/>
          <p:nvPr/>
        </p:nvSpPr>
        <p:spPr>
          <a:xfrm>
            <a:off x="1800225" y="1382713"/>
            <a:ext cx="1008063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  <a:buFontTx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应用层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5733" name="Text Box 5"/>
          <p:cNvSpPr txBox="1"/>
          <p:nvPr/>
        </p:nvSpPr>
        <p:spPr>
          <a:xfrm>
            <a:off x="1800225" y="5345113"/>
            <a:ext cx="1008063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  <a:buFontTx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物理层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5734" name="Text Box 6"/>
          <p:cNvSpPr txBox="1"/>
          <p:nvPr/>
        </p:nvSpPr>
        <p:spPr>
          <a:xfrm>
            <a:off x="1524000" y="4745038"/>
            <a:ext cx="146367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  <a:buFontTx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数据链路层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5735" name="Text Box 7"/>
          <p:cNvSpPr txBox="1"/>
          <p:nvPr/>
        </p:nvSpPr>
        <p:spPr>
          <a:xfrm>
            <a:off x="1800225" y="4048125"/>
            <a:ext cx="1008063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  <a:buFontTx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网络层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5736" name="Text Box 8"/>
          <p:cNvSpPr txBox="1"/>
          <p:nvPr/>
        </p:nvSpPr>
        <p:spPr>
          <a:xfrm>
            <a:off x="1800225" y="3424238"/>
            <a:ext cx="1008063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  <a:buFontTx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运输层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5737" name="Text Box 9"/>
          <p:cNvSpPr txBox="1"/>
          <p:nvPr/>
        </p:nvSpPr>
        <p:spPr>
          <a:xfrm>
            <a:off x="1800225" y="2736850"/>
            <a:ext cx="1008063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  <a:buFontTx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会话层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5738" name="Text Box 10"/>
          <p:cNvSpPr txBox="1"/>
          <p:nvPr/>
        </p:nvSpPr>
        <p:spPr>
          <a:xfrm>
            <a:off x="1800225" y="2003425"/>
            <a:ext cx="1008063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  <a:buClrTx/>
              <a:buFontTx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表示层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4940" name="Rectangle 11"/>
          <p:cNvSpPr/>
          <p:nvPr/>
        </p:nvSpPr>
        <p:spPr>
          <a:xfrm>
            <a:off x="2008188" y="6135688"/>
            <a:ext cx="979487" cy="542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pPr algn="ctr" eaLnBrk="0" hangingPunct="0">
              <a:buClrTx/>
              <a:buFontTx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5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5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5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5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5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5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5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5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2" grpId="0"/>
      <p:bldP spid="585733" grpId="0"/>
      <p:bldP spid="585734" grpId="0"/>
      <p:bldP spid="585735" grpId="0"/>
      <p:bldP spid="585736" grpId="0"/>
      <p:bldP spid="585737" grpId="0"/>
      <p:bldP spid="585738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RESOURCE_RECORD_KEY" val="{&quot;71&quot;:[76235679946]}"/>
</p:tagLst>
</file>

<file path=ppt/tags/tag67.xml><?xml version="1.0" encoding="utf-8"?>
<p:tagLst xmlns:p="http://schemas.openxmlformats.org/presentationml/2006/main">
  <p:tag name="RESOURCE_RECORD_KEY" val="{&quot;71&quot;:[76235679946]}"/>
</p:tagLst>
</file>

<file path=ppt/tags/tag68.xml><?xml version="1.0" encoding="utf-8"?>
<p:tagLst xmlns:p="http://schemas.openxmlformats.org/presentationml/2006/main">
  <p:tag name="resource_record_key" val="{&quot;71&quot;:[76235679946]}"/>
  <p:tag name="commondata" val="eyJoZGlkIjoiMDcyZThlMzFkMDc2YjdjODRhNGVkZTQ3MGI5MjAxND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">
      <a:dk1>
        <a:srgbClr val="000000"/>
      </a:dk1>
      <a:lt1>
        <a:srgbClr val="FFFFFF"/>
      </a:lt1>
      <a:dk2>
        <a:srgbClr val="3B0001"/>
      </a:dk2>
      <a:lt2>
        <a:srgbClr val="FCF4F0"/>
      </a:lt2>
      <a:accent1>
        <a:srgbClr val="CA0000"/>
      </a:accent1>
      <a:accent2>
        <a:srgbClr val="444758"/>
      </a:accent2>
      <a:accent3>
        <a:srgbClr val="CA0000"/>
      </a:accent3>
      <a:accent4>
        <a:srgbClr val="444758"/>
      </a:accent4>
      <a:accent5>
        <a:srgbClr val="CA0000"/>
      </a:accent5>
      <a:accent6>
        <a:srgbClr val="444758"/>
      </a:accent6>
      <a:hlink>
        <a:srgbClr val="5FCBFB"/>
      </a:hlink>
      <a:folHlink>
        <a:srgbClr val="B759BC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2889</Words>
  <Application>WPS 演示</Application>
  <PresentationFormat>宽屏</PresentationFormat>
  <Paragraphs>277</Paragraphs>
  <Slides>17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</vt:i4>
      </vt:variant>
      <vt:variant>
        <vt:lpstr>幻灯片标题</vt:lpstr>
      </vt:variant>
      <vt:variant>
        <vt:i4>17</vt:i4>
      </vt:variant>
    </vt:vector>
  </HeadingPairs>
  <TitlesOfParts>
    <vt:vector size="6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黑体</vt:lpstr>
      <vt:lpstr>Times</vt:lpstr>
      <vt:lpstr>Arial Black</vt:lpstr>
      <vt:lpstr>PMingLiU</vt:lpstr>
      <vt:lpstr>MingLiU-ExtB</vt:lpstr>
      <vt:lpstr>Comic Sans MS</vt:lpstr>
      <vt:lpstr>ZapfDingbats</vt:lpstr>
      <vt:lpstr>MS PGothic</vt:lpstr>
      <vt:lpstr>Calibri</vt:lpstr>
      <vt:lpstr>Arial</vt:lpstr>
      <vt:lpstr>Gill Sans MT</vt:lpstr>
      <vt:lpstr>Courier New</vt:lpstr>
      <vt:lpstr>Arial Narrow</vt:lpstr>
      <vt:lpstr>Symbol</vt:lpstr>
      <vt:lpstr>Verdana</vt:lpstr>
      <vt:lpstr>StarBats</vt:lpstr>
      <vt:lpstr>方正鲁迅行书 简</vt:lpstr>
      <vt:lpstr>Tahoma</vt:lpstr>
      <vt:lpstr>Monotype Sorts</vt:lpstr>
      <vt:lpstr>WPS</vt:lpstr>
      <vt:lpstr>MS_ClipArt_Gallery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Equation.3</vt:lpstr>
      <vt:lpstr>MS_ClipArt_Gallery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PowerPoint 演示文稿</vt:lpstr>
      <vt:lpstr>About this course …</vt:lpstr>
      <vt:lpstr>Introduction (contd.)</vt:lpstr>
      <vt:lpstr>The Client-Server Partnership </vt:lpstr>
      <vt:lpstr>Client-Server 客户/服务器模式</vt:lpstr>
      <vt:lpstr>PowerPoint 演示文稿</vt:lpstr>
      <vt:lpstr>Classification of Networks</vt:lpstr>
      <vt:lpstr>Classification of Networks</vt:lpstr>
      <vt:lpstr>The ISO/OSI Reference Models</vt:lpstr>
      <vt:lpstr>Data Transmission from one host to another one across the network</vt:lpstr>
      <vt:lpstr>The ISO/OSI Reference Models</vt:lpstr>
      <vt:lpstr>Reference Models</vt:lpstr>
      <vt:lpstr>PowerPoint 演示文稿</vt:lpstr>
      <vt:lpstr>Reference Models</vt:lpstr>
      <vt:lpstr>The Network Core</vt:lpstr>
      <vt:lpstr>The total delay</vt:lpstr>
      <vt:lpstr>Internet structure: a “network of networks”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刘淼</cp:lastModifiedBy>
  <cp:revision>155</cp:revision>
  <dcterms:created xsi:type="dcterms:W3CDTF">2019-06-19T02:08:00Z</dcterms:created>
  <dcterms:modified xsi:type="dcterms:W3CDTF">2024-06-13T08:55:52Z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E9D93A7ED6194CD69A9E4168F3AFB251_11</vt:lpwstr>
  </property>
</Properties>
</file>