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7"/>
  </p:notesMasterIdLst>
  <p:sldIdLst>
    <p:sldId id="343" r:id="rId3"/>
    <p:sldId id="463" r:id="rId4"/>
    <p:sldId id="459" r:id="rId5"/>
    <p:sldId id="461" r:id="rId6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4DAC39CA-3458-4D0D-BEC3-79F979F85319}">
          <p14:sldIdLst>
            <p14:sldId id="343"/>
            <p14:sldId id="463"/>
            <p14:sldId id="459"/>
            <p14:sldId id="4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fian -" initials="A" lastIdx="4" clrIdx="0">
    <p:extLst>
      <p:ext uri="{19B8F6BF-5375-455C-9EA6-DF929625EA0E}">
        <p15:presenceInfo xmlns:p15="http://schemas.microsoft.com/office/powerpoint/2012/main" userId="3594f9e8f7f16d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598"/>
    <a:srgbClr val="414142"/>
    <a:srgbClr val="A7A9AC"/>
    <a:srgbClr val="4E79A7"/>
    <a:srgbClr val="90EE90"/>
    <a:srgbClr val="87CEEB"/>
    <a:srgbClr val="07541E"/>
    <a:srgbClr val="1C5858"/>
    <a:srgbClr val="C3524F"/>
    <a:srgbClr val="99B3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3450" autoAdjust="0"/>
  </p:normalViewPr>
  <p:slideViewPr>
    <p:cSldViewPr snapToGrid="0">
      <p:cViewPr varScale="1">
        <p:scale>
          <a:sx n="103" d="100"/>
          <a:sy n="103" d="100"/>
        </p:scale>
        <p:origin x="840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A8B85-AAB0-4AA0-8078-F1757B9AD2FC}" type="datetimeFigureOut">
              <a:rPr lang="id-ID" smtClean="0"/>
              <a:t>20/07/2022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6CEB9-3B18-4490-9AD5-9105278F14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720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Selamat pagi rekan penguji semua, hari ini saya [</a:t>
            </a:r>
            <a:r>
              <a:rPr lang="id-ID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name</a:t>
            </a:r>
            <a:r>
              <a:rPr lang="id-ID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 akan membawakan final </a:t>
            </a:r>
            <a:r>
              <a:rPr lang="id-ID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project</a:t>
            </a:r>
            <a:r>
              <a:rPr lang="id-ID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tim </a:t>
            </a:r>
            <a:r>
              <a:rPr lang="id-ID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alpha</a:t>
            </a:r>
            <a:r>
              <a:rPr lang="id-ID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tentang </a:t>
            </a:r>
            <a:r>
              <a:rPr lang="id-ID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Brazillian</a:t>
            </a:r>
            <a:r>
              <a:rPr lang="id-ID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E-</a:t>
            </a:r>
            <a:r>
              <a:rPr lang="id-ID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commerce</a:t>
            </a:r>
            <a:r>
              <a:rPr lang="id-ID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id-ID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Sentiment</a:t>
            </a:r>
            <a:r>
              <a:rPr lang="id-ID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id-ID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Analysis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56CEB9-3B18-4490-9AD5-9105278F142B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0641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n-NO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Sekarang kita masuk ke data.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56CEB9-3B18-4490-9AD5-9105278F142B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69780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d-ID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Data </a:t>
            </a:r>
            <a:r>
              <a:rPr lang="id-ID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Olist</a:t>
            </a:r>
            <a:r>
              <a:rPr lang="id-ID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terdiri 8 </a:t>
            </a:r>
            <a:r>
              <a:rPr lang="id-ID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dataset</a:t>
            </a:r>
            <a:r>
              <a:rPr lang="id-ID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seputar transaksi e-</a:t>
            </a:r>
            <a:r>
              <a:rPr lang="id-ID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commerce</a:t>
            </a:r>
            <a:r>
              <a:rPr lang="id-ID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yang hubungannya bisa dilihat di gambar ini.</a:t>
            </a:r>
            <a:endParaRPr lang="id-ID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d-ID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Dataset</a:t>
            </a:r>
            <a:r>
              <a:rPr lang="id-ID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yang inti adalah </a:t>
            </a:r>
            <a:r>
              <a:rPr lang="id-ID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orders_dataset</a:t>
            </a:r>
            <a:r>
              <a:rPr lang="id-ID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dan </a:t>
            </a:r>
            <a:r>
              <a:rPr lang="id-ID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order_items_dataset</a:t>
            </a:r>
            <a:r>
              <a:rPr lang="id-ID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  <a:endParaRPr lang="id-ID" b="0" dirty="0">
              <a:effectLst/>
            </a:endParaRPr>
          </a:p>
          <a:p>
            <a:br>
              <a:rPr lang="id-ID" dirty="0"/>
            </a:b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56CEB9-3B18-4490-9AD5-9105278F142B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87960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Dan ini adalah jabaran dari 8 </a:t>
            </a:r>
            <a:r>
              <a:rPr lang="id-ID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dataset</a:t>
            </a:r>
            <a:r>
              <a:rPr lang="id-ID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tadi. Yang </a:t>
            </a:r>
            <a:r>
              <a:rPr lang="id-ID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dibold</a:t>
            </a:r>
            <a:r>
              <a:rPr lang="id-ID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di sini merupakan </a:t>
            </a:r>
            <a:r>
              <a:rPr lang="id-ID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primary</a:t>
            </a:r>
            <a:r>
              <a:rPr lang="id-ID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id-ID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key</a:t>
            </a:r>
            <a:r>
              <a:rPr lang="id-ID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karena berupa ID. Lalu, untuk keperluan EDA, hampir seluruh </a:t>
            </a:r>
            <a:r>
              <a:rPr lang="id-ID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table</a:t>
            </a:r>
            <a:r>
              <a:rPr lang="id-ID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kita gunakan untuk menggali </a:t>
            </a:r>
            <a:r>
              <a:rPr lang="id-ID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insight</a:t>
            </a:r>
            <a:r>
              <a:rPr lang="id-ID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Tapi, untuk </a:t>
            </a:r>
            <a:r>
              <a:rPr lang="id-ID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sentiment</a:t>
            </a:r>
            <a:r>
              <a:rPr lang="id-ID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id-ID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analysis</a:t>
            </a:r>
            <a:r>
              <a:rPr lang="id-ID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hanya </a:t>
            </a:r>
            <a:r>
              <a:rPr lang="id-ID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table</a:t>
            </a:r>
            <a:r>
              <a:rPr lang="id-ID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id-ID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reviews</a:t>
            </a:r>
            <a:r>
              <a:rPr lang="id-ID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saja yang digunakan.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56CEB9-3B18-4490-9AD5-9105278F142B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70496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822FA-29A3-47F3-B514-85CE90059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D5E0A0-B2E4-49A0-A82D-D5184875C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E0109-4233-45C0-9D4F-2EC286321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B127F8-365F-4D95-806E-93C5AE677C6E}" type="datetimeFigureOut">
              <a:rPr lang="id-ID" smtClean="0"/>
              <a:t>20/07/2022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1A5BE-C692-4984-8833-4E01546D4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92C2-66AA-4894-B1B0-BB2AE43B9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738A0C-1186-402B-AFEB-E49D061FDA9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7951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EA7EB-E65B-438A-A20A-80F5265A6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C2AD7C-A327-4B32-A594-C034B696A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8B3CF0-B456-4D00-A5DD-EAF052CBB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F3560-8981-40C2-AD66-FE6083C1FA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B127F8-365F-4D95-806E-93C5AE677C6E}" type="datetimeFigureOut">
              <a:rPr lang="id-ID" smtClean="0"/>
              <a:t>20/07/2022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7F8DE-A15C-4CB1-A6FB-270F70952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55B6C-55A4-4515-AC4C-1E78CCB3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738A0C-1186-402B-AFEB-E49D061FDA9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41903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60C5B-CE8B-465B-97AF-0E0C475BE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793046-AEC4-4931-ABEB-43B853F68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07BF8-50F8-4D79-BF36-67C547CDC4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B127F8-365F-4D95-806E-93C5AE677C6E}" type="datetimeFigureOut">
              <a:rPr lang="id-ID" smtClean="0"/>
              <a:t>20/07/2022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58842-F01B-48ED-B309-BF2C148DA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314B4-C9BC-49BA-B9A5-667DA0404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738A0C-1186-402B-AFEB-E49D061FDA9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9100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D94B97-02B6-490B-9659-88AEA70DA8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CB7C5A-3A22-4C32-B6F3-F27004465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99092-E282-45C9-B709-D5BC5263B8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B127F8-365F-4D95-806E-93C5AE677C6E}" type="datetimeFigureOut">
              <a:rPr lang="id-ID" smtClean="0"/>
              <a:t>20/07/2022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DDF70-A7AE-4014-A930-4B0B12114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3A9A4-9718-4657-AEB4-268F62CB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738A0C-1186-402B-AFEB-E49D061FDA9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96749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AF1EE-FDA0-D2F6-1B0B-737822B1E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05BB5-ECE3-128E-193A-25BE90F79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D4694-5C49-B7F5-A472-1DB9BD2D4A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82434A-3C19-45BF-B56D-3BDC10B56D8D}" type="datetimeFigureOut">
              <a:rPr lang="id-ID" smtClean="0"/>
              <a:t>20/07/2022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F994D-5F02-2C7C-2773-062056274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4C0C4-5579-2C5D-AA29-9BBB79FD2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D81E6-9BB2-4DD9-990F-ED97F2BBEEF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33608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32963-AA7C-EB8C-46A8-7CA7672AD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AC48D-E85C-CD13-8133-1A71E993E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38B10-B615-DE3D-2CBF-7317563417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82434A-3C19-45BF-B56D-3BDC10B56D8D}" type="datetimeFigureOut">
              <a:rPr lang="id-ID" smtClean="0"/>
              <a:t>20/07/2022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F1AFE-77D3-6A62-B8E9-BF3A57FF3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3A48B-E42C-8400-CAE1-3953AA095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D81E6-9BB2-4DD9-990F-ED97F2BBEEF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58103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03A26-B594-A0BC-1D48-91C6E66B3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D14C5-DC61-71F6-900B-2C82EB418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7DC78-6008-30DD-7C14-898D39E6B0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82434A-3C19-45BF-B56D-3BDC10B56D8D}" type="datetimeFigureOut">
              <a:rPr lang="id-ID" smtClean="0"/>
              <a:t>20/07/2022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24BBC-6A3C-D1DF-EF83-486AECC2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4AB10-802F-EF73-BB26-2AD000ED9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D81E6-9BB2-4DD9-990F-ED97F2BBEEF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96915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C177B-BA6D-1143-D127-925805ADC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F3E62-E9D2-7BA4-F66F-D4A3B9DF9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1084B-D8DF-8E84-32A8-62E065A4D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7D88E-1864-ED6D-B555-0D6B189DE0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82434A-3C19-45BF-B56D-3BDC10B56D8D}" type="datetimeFigureOut">
              <a:rPr lang="id-ID" smtClean="0"/>
              <a:t>20/07/2022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5A92B-3C46-C46C-AF24-FF4081EFA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8E8A0-9C10-619D-DD69-CC1B149B8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D81E6-9BB2-4DD9-990F-ED97F2BBEEF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2775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1E65D-78DE-1BBF-E85D-A585C2730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C4F95-0756-98B4-999B-2406AC925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D14A6-2493-C3AE-02B2-9FC7E83C1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27D0D8-7BAD-BA3C-D5A2-EE7BA9B874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630BCF-1167-2FE4-46BE-A0D1B59603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3D7A80-2510-9F6E-257B-DE69D5A84B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82434A-3C19-45BF-B56D-3BDC10B56D8D}" type="datetimeFigureOut">
              <a:rPr lang="id-ID" smtClean="0"/>
              <a:t>20/07/2022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76156A-89A5-B0EA-827D-B7E6365F7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5F1E02-20D3-43D7-2289-AF908DA71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D81E6-9BB2-4DD9-990F-ED97F2BBEEF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354730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53B46-8D73-527C-ADC2-1EF4A96D2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2D33F0-E332-D577-87FD-8C76D0E3E5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82434A-3C19-45BF-B56D-3BDC10B56D8D}" type="datetimeFigureOut">
              <a:rPr lang="id-ID" smtClean="0"/>
              <a:t>20/07/2022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5A821-D440-856A-4CD5-14126F2A3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EF54-A78E-0679-A9E2-4F87301D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D81E6-9BB2-4DD9-990F-ED97F2BBEEF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330430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0766C3-1619-69F6-3FB2-BB80595EDA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82434A-3C19-45BF-B56D-3BDC10B56D8D}" type="datetimeFigureOut">
              <a:rPr lang="id-ID" smtClean="0"/>
              <a:t>20/07/2022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9FD014-68DA-AB59-98A8-7817EF22B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71F6D-D62C-9FBD-F03E-6ED309F30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D81E6-9BB2-4DD9-990F-ED97F2BBEEF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2731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7C84E-AE02-4B11-8B15-38BD121EC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32A09-1066-418D-8A24-EB4BF14C6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65D48-DE34-407D-B72E-04EC2000A7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B127F8-365F-4D95-806E-93C5AE677C6E}" type="datetimeFigureOut">
              <a:rPr lang="id-ID" smtClean="0"/>
              <a:t>20/07/2022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7581A-D274-48ED-BC5A-11DC36912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E5C59-29B2-4029-B01F-5A54D0023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738A0C-1186-402B-AFEB-E49D061FDA9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520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D3E38-1231-BB22-5B38-DB67C57E2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D0B78-D80A-B247-D1DB-12B720912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AD634A-CDAC-E25F-3C2A-D5131B444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C95DD-12E3-302A-0C3A-90C10FF235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82434A-3C19-45BF-B56D-3BDC10B56D8D}" type="datetimeFigureOut">
              <a:rPr lang="id-ID" smtClean="0"/>
              <a:t>20/07/2022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D7AA5-D4A4-F8EC-2862-128F82875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1C831-A74C-0462-A9DF-6D688E1EA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D81E6-9BB2-4DD9-990F-ED97F2BBEEF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166687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91E98-83F9-1F54-9344-F47FF32E4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0527E4-4372-E971-011B-BD33D89BE8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698BB3-2F5B-D52F-A811-05856B949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D3C4E-C22E-6AC0-DCE1-7BCABB30A5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82434A-3C19-45BF-B56D-3BDC10B56D8D}" type="datetimeFigureOut">
              <a:rPr lang="id-ID" smtClean="0"/>
              <a:t>20/07/2022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5F01A-B1AC-5841-CDA9-F82C82769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A3B0C-A6C8-F2A7-60F8-24B2AC52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D81E6-9BB2-4DD9-990F-ED97F2BBEEF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924670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0435D-0AEC-F009-2248-CD6E65F89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C97F11-24EF-56F2-327D-81C0A5755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EE903-1FD0-5ECE-7B4F-8F6C82A0C6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82434A-3C19-45BF-B56D-3BDC10B56D8D}" type="datetimeFigureOut">
              <a:rPr lang="id-ID" smtClean="0"/>
              <a:t>20/07/2022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D1D61-87D3-4BA9-8241-FC4FF32E5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7F0BC-C88C-E609-32A2-ECB700332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D81E6-9BB2-4DD9-990F-ED97F2BBEEF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115531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FE6007-A110-DE12-0460-0E208B3946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A4B290-6622-2CC5-23DA-0956D46AB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CA5CE-7F00-CCC8-ACD0-073002FAF3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82434A-3C19-45BF-B56D-3BDC10B56D8D}" type="datetimeFigureOut">
              <a:rPr lang="id-ID" smtClean="0"/>
              <a:t>20/07/2022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1D243-3DDA-4816-7786-B9EA9CCA2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F6008-8319-748B-158C-3824A698B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D81E6-9BB2-4DD9-990F-ED97F2BBEEF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59098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81333-1E53-41F8-AB4F-0E308F250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8B57E-EC7D-45C1-AEBC-12BA64C42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9F7F7-EAB3-477E-BB7F-3ECFAEE91F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B127F8-365F-4D95-806E-93C5AE677C6E}" type="datetimeFigureOut">
              <a:rPr lang="id-ID" smtClean="0"/>
              <a:t>20/07/2022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9CE4E-30E7-4CE7-825A-B54FE0322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EBAAA-9CA8-4E90-9826-CCC92ACD8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738A0C-1186-402B-AFEB-E49D061FDA9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83265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A07F7-CB45-4201-BD01-DE6B3C5D0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65233-0BE9-47F6-B6D1-718D7A103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16FF4-7504-4352-8C6A-9A80F30F3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551C3-C920-46D9-BEB9-5E7792A032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B127F8-365F-4D95-806E-93C5AE677C6E}" type="datetimeFigureOut">
              <a:rPr lang="id-ID" smtClean="0"/>
              <a:t>20/07/2022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F0F6D-2418-488F-8E4B-B3C301746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78538-D2D7-4FC2-9AA9-248931FAC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738A0C-1186-402B-AFEB-E49D061FDA9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58130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448E4-B5D6-4C23-A064-C392C6EE0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34F56-CFAE-4CEA-B597-6E80DB7FC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67499-5738-413B-84A4-74B48C6C6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869600-CC0D-493A-8B94-CB29E851B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41A9F0-3A5A-40A6-870D-1EBE0B1245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9FE285-2D92-489E-B93E-3F062DD45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B127F8-365F-4D95-806E-93C5AE677C6E}" type="datetimeFigureOut">
              <a:rPr lang="id-ID" smtClean="0"/>
              <a:t>20/07/2022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4C22E7-9DD8-457C-B257-355E7DC38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ED3A15-235A-4EF1-A31F-A76C839F8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738A0C-1186-402B-AFEB-E49D061FDA9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685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C3E62-192A-4929-8976-A1AC9BD8F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393CCD-1807-416F-BD79-E0A0F87DDB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B127F8-365F-4D95-806E-93C5AE677C6E}" type="datetimeFigureOut">
              <a:rPr lang="id-ID" smtClean="0"/>
              <a:t>20/07/2022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DB3FBB-6286-421C-A385-244E4A0A4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47B937-B4A3-4C97-93C9-167EBB319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738A0C-1186-402B-AFEB-E49D061FDA9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059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80362-9D4A-4F60-946D-93C7C05B09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B127F8-365F-4D95-806E-93C5AE677C6E}" type="datetimeFigureOut">
              <a:rPr lang="id-ID" smtClean="0"/>
              <a:t>20/07/2022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715E9D-91D9-474C-A096-CF5990306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99B16-55CE-4021-95DF-5D33EEB7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738A0C-1186-402B-AFEB-E49D061FDA9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52136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80362-9D4A-4F60-946D-93C7C05B09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B127F8-365F-4D95-806E-93C5AE677C6E}" type="datetimeFigureOut">
              <a:rPr lang="id-ID" smtClean="0"/>
              <a:t>20/07/2022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715E9D-91D9-474C-A096-CF5990306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99B16-55CE-4021-95DF-5D33EEB7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738A0C-1186-402B-AFEB-E49D061FDA9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66338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28B65-D843-41E9-887A-AC7CB894F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DF896-0537-4B85-9541-877294EFA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25CEC-6547-428A-AD5B-6278A9F18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BEE3D-5F43-4A6B-AF03-A4F38940DA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B127F8-365F-4D95-806E-93C5AE677C6E}" type="datetimeFigureOut">
              <a:rPr lang="id-ID" smtClean="0"/>
              <a:t>20/07/2022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63539-86DB-4600-84AE-49C06DEF5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A846D-3F58-4BFE-A918-33C4E1BD0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738A0C-1186-402B-AFEB-E49D061FDA9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65611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2542AB-3742-5740-9C76-D8EAD9AD63F4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5405EC-AC3D-4E2C-B947-1FE2589DEC4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050" name="Picture 2" descr="iKanban Online">
            <a:extLst>
              <a:ext uri="{FF2B5EF4-FFF2-40B4-BE49-F238E27FC236}">
                <a16:creationId xmlns:a16="http://schemas.microsoft.com/office/drawing/2014/main" id="{7402D87B-BB0D-35CB-2E4A-53EBE705D80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"/>
            <a:ext cx="95468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7214598-EF9E-F6DA-DB40-E93C2C96D848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8390FA-4E55-E134-838B-92F10572B8AC}"/>
              </a:ext>
            </a:extLst>
          </p:cNvPr>
          <p:cNvSpPr txBox="1"/>
          <p:nvPr userDrawn="1"/>
        </p:nvSpPr>
        <p:spPr>
          <a:xfrm>
            <a:off x="8877299" y="6495900"/>
            <a:ext cx="3213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38204F3-1245-47A7-9F08-730C43A1400C}" type="slidenum">
              <a:rPr lang="id-ID" sz="1600" smtClean="0">
                <a:solidFill>
                  <a:srgbClr val="A7A9AC"/>
                </a:solidFill>
                <a:latin typeface="Lato" panose="020F0502020204030203" pitchFamily="34" charset="0"/>
              </a:rPr>
              <a:pPr algn="r"/>
              <a:t>‹#›</a:t>
            </a:fld>
            <a:r>
              <a:rPr lang="en-GB" sz="1600" dirty="0">
                <a:solidFill>
                  <a:srgbClr val="A7A9AC"/>
                </a:solidFill>
                <a:latin typeface="Lato" panose="020F0502020204030203" pitchFamily="34" charset="0"/>
              </a:rPr>
              <a:t> / 50</a:t>
            </a:r>
            <a:endParaRPr lang="id-ID" sz="1600" dirty="0">
              <a:solidFill>
                <a:srgbClr val="A7A9AC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42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hq animation white hexagons mosaic 3d Stock Footage Video (100%  Royalty-free) 1011796400 | Shutterstock">
            <a:extLst>
              <a:ext uri="{FF2B5EF4-FFF2-40B4-BE49-F238E27FC236}">
                <a16:creationId xmlns:a16="http://schemas.microsoft.com/office/drawing/2014/main" id="{B49DAC8D-96D4-2456-32FF-6CC75AFC3D0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-18662"/>
            <a:ext cx="12192001" cy="687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3F3FEC3-155D-F13E-31E6-76EC60971069}"/>
              </a:ext>
            </a:extLst>
          </p:cNvPr>
          <p:cNvSpPr/>
          <p:nvPr userDrawn="1"/>
        </p:nvSpPr>
        <p:spPr>
          <a:xfrm>
            <a:off x="0" y="-18662"/>
            <a:ext cx="12192002" cy="687666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noProof="1"/>
          </a:p>
        </p:txBody>
      </p:sp>
    </p:spTree>
    <p:extLst>
      <p:ext uri="{BB962C8B-B14F-4D97-AF65-F5344CB8AC3E}">
        <p14:creationId xmlns:p14="http://schemas.microsoft.com/office/powerpoint/2010/main" val="2224330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Why are Business Analysts Necessary? – Team Extension – Insights">
            <a:extLst>
              <a:ext uri="{FF2B5EF4-FFF2-40B4-BE49-F238E27FC236}">
                <a16:creationId xmlns:a16="http://schemas.microsoft.com/office/drawing/2014/main" id="{7153FC8D-E0FB-1A66-B5DC-A7472C991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3AB0C9-A4EE-7013-4E90-753B9D2778EA}"/>
              </a:ext>
            </a:extLst>
          </p:cNvPr>
          <p:cNvSpPr txBox="1"/>
          <p:nvPr/>
        </p:nvSpPr>
        <p:spPr>
          <a:xfrm>
            <a:off x="219573" y="2640176"/>
            <a:ext cx="964587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dirty="0">
                <a:solidFill>
                  <a:srgbClr val="414142"/>
                </a:solidFill>
                <a:latin typeface="Lato" panose="020F0502020204030203" pitchFamily="34" charset="0"/>
              </a:rPr>
              <a:t>SOLO PROJECT</a:t>
            </a:r>
            <a:endParaRPr kumimoji="0" lang="en-US" sz="5400" b="1" i="0" u="none" strike="noStrike" kern="1200" cap="none" normalizeH="0" noProof="0" dirty="0">
              <a:ln>
                <a:noFill/>
              </a:ln>
              <a:solidFill>
                <a:srgbClr val="414142"/>
              </a:solidFill>
              <a:effectLst/>
              <a:uLnTx/>
              <a:uFillTx/>
              <a:latin typeface="Lato" panose="020F050202020403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1047A7-ACAE-B169-731A-4827BB6F87EC}"/>
              </a:ext>
            </a:extLst>
          </p:cNvPr>
          <p:cNvSpPr txBox="1"/>
          <p:nvPr/>
        </p:nvSpPr>
        <p:spPr>
          <a:xfrm>
            <a:off x="219573" y="6069444"/>
            <a:ext cx="5190628" cy="67710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latin typeface="Lato" panose="020F0502020204030203" pitchFamily="34" charset="0"/>
              </a:rPr>
              <a:t>BY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00" b="1" dirty="0">
              <a:solidFill>
                <a:schemeClr val="bg2">
                  <a:lumMod val="75000"/>
                </a:schemeClr>
              </a:solidFill>
              <a:latin typeface="Lato" panose="020F0502020204030203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normalizeH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Lato" panose="020F0502020204030203" pitchFamily="34" charset="0"/>
              </a:rPr>
              <a:t>ALFIAN</a:t>
            </a:r>
            <a:endParaRPr kumimoji="0" lang="en-US" sz="1500" i="0" u="none" strike="noStrike" kern="1200" cap="none" normalizeH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Lato" panose="020F050202020403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C90406-766A-3D81-B49F-09B76E137150}"/>
              </a:ext>
            </a:extLst>
          </p:cNvPr>
          <p:cNvSpPr txBox="1"/>
          <p:nvPr/>
        </p:nvSpPr>
        <p:spPr>
          <a:xfrm>
            <a:off x="248147" y="3509886"/>
            <a:ext cx="5847853" cy="5078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700" b="1" noProof="1">
                <a:solidFill>
                  <a:srgbClr val="414142"/>
                </a:solidFill>
                <a:latin typeface="Lato" panose="020F0502020204030203" pitchFamily="34" charset="0"/>
              </a:rPr>
              <a:t>Northwind Traders Dataset</a:t>
            </a:r>
            <a:endParaRPr kumimoji="0" lang="id-ID" sz="2700" b="1" i="0" u="none" strike="noStrike" kern="1200" cap="none" normalizeH="0" noProof="1">
              <a:ln>
                <a:noFill/>
              </a:ln>
              <a:solidFill>
                <a:srgbClr val="414142"/>
              </a:solidFill>
              <a:effectLst/>
              <a:uLnTx/>
              <a:uFillTx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838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2E738C4-9B00-47F9-8929-5ABCCE6A5D45}"/>
              </a:ext>
            </a:extLst>
          </p:cNvPr>
          <p:cNvSpPr txBox="1"/>
          <p:nvPr/>
        </p:nvSpPr>
        <p:spPr>
          <a:xfrm>
            <a:off x="809331" y="3094293"/>
            <a:ext cx="10578099" cy="66941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500" b="1" noProof="1">
                <a:solidFill>
                  <a:srgbClr val="414142"/>
                </a:solidFill>
                <a:latin typeface="Lato" panose="020F0502020204030203" pitchFamily="34" charset="0"/>
              </a:rPr>
              <a:t>DATA UNDERSTANDING</a:t>
            </a:r>
            <a:endParaRPr kumimoji="0" lang="id-ID" sz="4500" b="0" i="0" u="none" strike="noStrike" kern="1200" cap="none" normalizeH="0" baseline="0" noProof="1">
              <a:ln>
                <a:noFill/>
              </a:ln>
              <a:solidFill>
                <a:srgbClr val="414142"/>
              </a:solidFill>
              <a:effectLst/>
              <a:uLnTx/>
              <a:uFillTx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851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06E5A2-7F93-99BE-5764-495D77B2A2CD}"/>
              </a:ext>
            </a:extLst>
          </p:cNvPr>
          <p:cNvSpPr txBox="1"/>
          <p:nvPr/>
        </p:nvSpPr>
        <p:spPr>
          <a:xfrm>
            <a:off x="0" y="6550223"/>
            <a:ext cx="1014626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normalizeH="0" noProof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Lato" panose="020F0502020204030203" pitchFamily="34" charset="0"/>
              </a:rPr>
              <a:t>Sources</a:t>
            </a:r>
            <a:r>
              <a:rPr kumimoji="0" lang="en-GB" sz="1400" i="0" u="none" strike="noStrike" kern="1200" cap="none" normalizeH="0" noProof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Lato" panose="020F0502020204030203" pitchFamily="34" charset="0"/>
              </a:rPr>
              <a:t> : https://www.kaggle.com/datasets/olistbr/brazilian-ecommerce</a:t>
            </a:r>
            <a:endParaRPr kumimoji="0" lang="id-ID" sz="2000" i="0" u="none" strike="noStrike" kern="1200" cap="none" normalizeH="0" noProof="1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Lato" panose="020F050202020403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4EDD5E-8A93-09B8-3517-3079FC2C7916}"/>
              </a:ext>
            </a:extLst>
          </p:cNvPr>
          <p:cNvSpPr txBox="1"/>
          <p:nvPr/>
        </p:nvSpPr>
        <p:spPr>
          <a:xfrm>
            <a:off x="54474" y="67890"/>
            <a:ext cx="11394576" cy="63094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500" b="1" i="0" u="none" strike="noStrike" kern="1200" cap="none" normalizeH="0" noProof="1">
                <a:ln>
                  <a:noFill/>
                </a:ln>
                <a:solidFill>
                  <a:srgbClr val="414142"/>
                </a:solidFill>
                <a:effectLst/>
                <a:uLnTx/>
                <a:uFillTx/>
                <a:latin typeface="Lato" panose="020F0502020204030203" pitchFamily="34" charset="0"/>
              </a:rPr>
              <a:t>ENTITY RELATIONSHIP DIAGRAM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0E7221-FD1C-837C-1FCC-A6259292A7A0}"/>
              </a:ext>
            </a:extLst>
          </p:cNvPr>
          <p:cNvSpPr txBox="1"/>
          <p:nvPr/>
        </p:nvSpPr>
        <p:spPr>
          <a:xfrm>
            <a:off x="75701" y="497661"/>
            <a:ext cx="11620500" cy="413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414142"/>
                </a:solidFill>
                <a:latin typeface="Lato" panose="020F0502020204030203" pitchFamily="34" charset="0"/>
              </a:rPr>
              <a:t>NORTHWIND TRADERS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2C3C66-5585-9F7B-5D93-6B3D973449A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73" y="1051221"/>
            <a:ext cx="4077760" cy="530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6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D4A11B1F-E4D9-54CB-822D-DF78B4ED6AE3}"/>
              </a:ext>
            </a:extLst>
          </p:cNvPr>
          <p:cNvSpPr txBox="1"/>
          <p:nvPr/>
        </p:nvSpPr>
        <p:spPr>
          <a:xfrm>
            <a:off x="6202513" y="1364735"/>
            <a:ext cx="278589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400" b="1" noProof="1">
                <a:latin typeface="Lato" panose="020F0502020204030203" pitchFamily="34" charset="0"/>
              </a:rPr>
              <a:t>ProductID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rgbClr val="939598"/>
                </a:solidFill>
                <a:latin typeface="Lato" panose="020F0502020204030203" pitchFamily="34" charset="0"/>
              </a:rPr>
              <a:t>ProductName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rgbClr val="939598"/>
                </a:solidFill>
                <a:latin typeface="Lato" panose="020F0502020204030203" pitchFamily="34" charset="0"/>
              </a:rPr>
              <a:t>SupplierID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rgbClr val="939598"/>
                </a:solidFill>
                <a:latin typeface="Lato" panose="020F0502020204030203" pitchFamily="34" charset="0"/>
              </a:rPr>
              <a:t>CategoryID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rgbClr val="939598"/>
                </a:solidFill>
                <a:latin typeface="Lato" panose="020F0502020204030203" pitchFamily="34" charset="0"/>
              </a:rPr>
              <a:t>QuantityPerUnit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rgbClr val="939598"/>
                </a:solidFill>
                <a:latin typeface="Lato" panose="020F0502020204030203" pitchFamily="34" charset="0"/>
              </a:rPr>
              <a:t>UnitPrice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rgbClr val="939598"/>
                </a:solidFill>
                <a:latin typeface="Lato" panose="020F0502020204030203" pitchFamily="34" charset="0"/>
              </a:rPr>
              <a:t>UnitsInStock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rgbClr val="939598"/>
                </a:solidFill>
                <a:latin typeface="Lato" panose="020F0502020204030203" pitchFamily="34" charset="0"/>
              </a:rPr>
              <a:t>UnitsOnOrder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rgbClr val="939598"/>
                </a:solidFill>
                <a:latin typeface="Lato" panose="020F0502020204030203" pitchFamily="34" charset="0"/>
              </a:rPr>
              <a:t>ReorderLevel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rgbClr val="939598"/>
                </a:solidFill>
                <a:latin typeface="Lato" panose="020F0502020204030203" pitchFamily="34" charset="0"/>
              </a:rPr>
              <a:t>Discontinued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7F981F-8178-D023-8AF3-E4DEC53F0727}"/>
              </a:ext>
            </a:extLst>
          </p:cNvPr>
          <p:cNvSpPr txBox="1"/>
          <p:nvPr/>
        </p:nvSpPr>
        <p:spPr>
          <a:xfrm>
            <a:off x="224760" y="1364735"/>
            <a:ext cx="278589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GB" sz="1400" b="1" noProof="1">
                <a:solidFill>
                  <a:srgbClr val="414142"/>
                </a:solidFill>
                <a:latin typeface="Lato" panose="020F0502020204030203" pitchFamily="34" charset="0"/>
              </a:rPr>
              <a:t>O</a:t>
            </a:r>
            <a:r>
              <a:rPr lang="id-ID" sz="1400" b="1" noProof="1">
                <a:solidFill>
                  <a:srgbClr val="414142"/>
                </a:solidFill>
                <a:latin typeface="Lato" panose="020F0502020204030203" pitchFamily="34" charset="0"/>
              </a:rPr>
              <a:t>rder</a:t>
            </a:r>
            <a:r>
              <a:rPr lang="en-GB" sz="1400" b="1" noProof="1">
                <a:solidFill>
                  <a:srgbClr val="414142"/>
                </a:solidFill>
                <a:latin typeface="Lato" panose="020F0502020204030203" pitchFamily="34" charset="0"/>
              </a:rPr>
              <a:t>ID</a:t>
            </a:r>
            <a:endParaRPr lang="id-ID" sz="1400" b="1" noProof="1">
              <a:solidFill>
                <a:srgbClr val="414142"/>
              </a:solidFill>
              <a:latin typeface="Lato" panose="020F0502020204030203" pitchFamily="34" charset="0"/>
            </a:endParaRP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GB" sz="1200" noProof="1">
                <a:solidFill>
                  <a:srgbClr val="939598"/>
                </a:solidFill>
                <a:latin typeface="Lato" panose="020F0502020204030203" pitchFamily="34" charset="0"/>
              </a:rPr>
              <a:t>C</a:t>
            </a:r>
            <a:r>
              <a:rPr lang="id-ID" sz="1200" noProof="1">
                <a:solidFill>
                  <a:srgbClr val="939598"/>
                </a:solidFill>
                <a:latin typeface="Lato" panose="020F0502020204030203" pitchFamily="34" charset="0"/>
              </a:rPr>
              <a:t>ostumer_id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GB" sz="1200" noProof="1">
                <a:solidFill>
                  <a:srgbClr val="939598"/>
                </a:solidFill>
                <a:latin typeface="Lato" panose="020F0502020204030203" pitchFamily="34" charset="0"/>
              </a:rPr>
              <a:t>EmployeeID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GB" sz="1200" noProof="1">
                <a:solidFill>
                  <a:srgbClr val="939598"/>
                </a:solidFill>
                <a:latin typeface="Lato" panose="020F0502020204030203" pitchFamily="34" charset="0"/>
              </a:rPr>
              <a:t>OrderDate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GB" sz="1200" noProof="1">
                <a:solidFill>
                  <a:srgbClr val="939598"/>
                </a:solidFill>
                <a:latin typeface="Lato" panose="020F0502020204030203" pitchFamily="34" charset="0"/>
              </a:rPr>
              <a:t>RequiredDate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GB" sz="1200" noProof="1">
                <a:solidFill>
                  <a:srgbClr val="939598"/>
                </a:solidFill>
                <a:latin typeface="Lato" panose="020F0502020204030203" pitchFamily="34" charset="0"/>
              </a:rPr>
              <a:t>ShippedDate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GB" sz="1200" noProof="1">
                <a:solidFill>
                  <a:srgbClr val="939598"/>
                </a:solidFill>
                <a:latin typeface="Lato" panose="020F0502020204030203" pitchFamily="34" charset="0"/>
              </a:rPr>
              <a:t>ShipVia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GB" sz="1200" noProof="1">
                <a:solidFill>
                  <a:srgbClr val="939598"/>
                </a:solidFill>
                <a:latin typeface="Lato" panose="020F0502020204030203" pitchFamily="34" charset="0"/>
              </a:rPr>
              <a:t>Freight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GB" sz="1200" noProof="1">
                <a:solidFill>
                  <a:srgbClr val="939598"/>
                </a:solidFill>
                <a:latin typeface="Lato" panose="020F0502020204030203" pitchFamily="34" charset="0"/>
              </a:rPr>
              <a:t>ShipName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GB" sz="1200" noProof="1">
                <a:solidFill>
                  <a:srgbClr val="939598"/>
                </a:solidFill>
                <a:latin typeface="Lato" panose="020F0502020204030203" pitchFamily="34" charset="0"/>
              </a:rPr>
              <a:t>ShipAddress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GB" sz="1200" noProof="1">
                <a:solidFill>
                  <a:srgbClr val="939598"/>
                </a:solidFill>
                <a:latin typeface="Lato" panose="020F0502020204030203" pitchFamily="34" charset="0"/>
              </a:rPr>
              <a:t>ShipCity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GB" sz="1200" noProof="1">
                <a:solidFill>
                  <a:srgbClr val="939598"/>
                </a:solidFill>
                <a:latin typeface="Lato" panose="020F0502020204030203" pitchFamily="34" charset="0"/>
              </a:rPr>
              <a:t>ShipRegion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GB" sz="1200" noProof="1">
                <a:solidFill>
                  <a:srgbClr val="939598"/>
                </a:solidFill>
                <a:latin typeface="Lato" panose="020F0502020204030203" pitchFamily="34" charset="0"/>
              </a:rPr>
              <a:t>ShipPostalCode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GB" sz="1200" noProof="1">
                <a:solidFill>
                  <a:srgbClr val="939598"/>
                </a:solidFill>
                <a:latin typeface="Lato" panose="020F0502020204030203" pitchFamily="34" charset="0"/>
              </a:rPr>
              <a:t>ShipCountry</a:t>
            </a:r>
            <a:endParaRPr lang="id-ID" sz="1200" noProof="1">
              <a:solidFill>
                <a:srgbClr val="939598"/>
              </a:solidFill>
              <a:latin typeface="Lato" panose="020F0502020204030203" pitchFamily="34" charset="0"/>
            </a:endParaRPr>
          </a:p>
        </p:txBody>
      </p:sp>
      <p:sp>
        <p:nvSpPr>
          <p:cNvPr id="29" name="Rectangle: Top Corners Rounded 28">
            <a:extLst>
              <a:ext uri="{FF2B5EF4-FFF2-40B4-BE49-F238E27FC236}">
                <a16:creationId xmlns:a16="http://schemas.microsoft.com/office/drawing/2014/main" id="{3C80424E-213D-D03C-2B28-F6130C03372E}"/>
              </a:ext>
            </a:extLst>
          </p:cNvPr>
          <p:cNvSpPr/>
          <p:nvPr/>
        </p:nvSpPr>
        <p:spPr>
          <a:xfrm>
            <a:off x="224759" y="1078985"/>
            <a:ext cx="2785893" cy="285750"/>
          </a:xfrm>
          <a:prstGeom prst="round2SameRect">
            <a:avLst>
              <a:gd name="adj1" fmla="val 42222"/>
              <a:gd name="adj2" fmla="val 0"/>
            </a:avLst>
          </a:prstGeom>
          <a:solidFill>
            <a:srgbClr val="414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GB" sz="1400" b="1" noProof="1">
                <a:solidFill>
                  <a:schemeClr val="bg1"/>
                </a:solidFill>
                <a:latin typeface="Lato" panose="020F0502020204030203" pitchFamily="34" charset="0"/>
              </a:rPr>
              <a:t>df_</a:t>
            </a:r>
            <a:r>
              <a:rPr lang="id-ID" sz="1400" b="1" noProof="1">
                <a:solidFill>
                  <a:schemeClr val="bg1"/>
                </a:solidFill>
                <a:latin typeface="Lato" panose="020F0502020204030203" pitchFamily="34" charset="0"/>
              </a:rPr>
              <a:t>order</a:t>
            </a:r>
            <a:r>
              <a:rPr lang="en-GB" sz="1400" b="1" noProof="1">
                <a:solidFill>
                  <a:schemeClr val="bg1"/>
                </a:solidFill>
                <a:latin typeface="Lato" panose="020F0502020204030203" pitchFamily="34" charset="0"/>
              </a:rPr>
              <a:t>s</a:t>
            </a:r>
            <a:endParaRPr lang="id-ID" sz="1400" b="1" noProof="1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7CFF0C7-472C-B112-79F6-61E3CB3224B0}"/>
              </a:ext>
            </a:extLst>
          </p:cNvPr>
          <p:cNvSpPr/>
          <p:nvPr/>
        </p:nvSpPr>
        <p:spPr>
          <a:xfrm>
            <a:off x="224759" y="1078987"/>
            <a:ext cx="2785894" cy="3024960"/>
          </a:xfrm>
          <a:prstGeom prst="roundRect">
            <a:avLst>
              <a:gd name="adj" fmla="val 5758"/>
            </a:avLst>
          </a:prstGeom>
          <a:noFill/>
          <a:ln w="12700">
            <a:solidFill>
              <a:srgbClr val="4141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noProof="1">
              <a:latin typeface="Lato" panose="020F0502020204030203" pitchFamily="34" charset="0"/>
            </a:endParaRPr>
          </a:p>
        </p:txBody>
      </p:sp>
      <p:sp>
        <p:nvSpPr>
          <p:cNvPr id="32" name="Rectangle: Top Corners Rounded 31">
            <a:extLst>
              <a:ext uri="{FF2B5EF4-FFF2-40B4-BE49-F238E27FC236}">
                <a16:creationId xmlns:a16="http://schemas.microsoft.com/office/drawing/2014/main" id="{5F4EECA0-93E6-8FA7-60CA-25182D07735C}"/>
              </a:ext>
            </a:extLst>
          </p:cNvPr>
          <p:cNvSpPr/>
          <p:nvPr/>
        </p:nvSpPr>
        <p:spPr>
          <a:xfrm>
            <a:off x="3203595" y="1078985"/>
            <a:ext cx="2785893" cy="285750"/>
          </a:xfrm>
          <a:prstGeom prst="round2SameRect">
            <a:avLst>
              <a:gd name="adj1" fmla="val 42222"/>
              <a:gd name="adj2" fmla="val 0"/>
            </a:avLst>
          </a:prstGeom>
          <a:solidFill>
            <a:srgbClr val="414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GB" sz="1400" b="1" noProof="1">
                <a:solidFill>
                  <a:schemeClr val="bg1"/>
                </a:solidFill>
                <a:latin typeface="Lato" panose="020F0502020204030203" pitchFamily="34" charset="0"/>
              </a:rPr>
              <a:t>df_order_details</a:t>
            </a:r>
            <a:endParaRPr lang="id-ID" sz="1400" b="1" noProof="1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2E15484-3264-5D55-BFAA-91C079941CD3}"/>
              </a:ext>
            </a:extLst>
          </p:cNvPr>
          <p:cNvSpPr/>
          <p:nvPr/>
        </p:nvSpPr>
        <p:spPr>
          <a:xfrm>
            <a:off x="3203595" y="1078987"/>
            <a:ext cx="2785894" cy="3024959"/>
          </a:xfrm>
          <a:prstGeom prst="roundRect">
            <a:avLst>
              <a:gd name="adj" fmla="val 5758"/>
            </a:avLst>
          </a:prstGeom>
          <a:noFill/>
          <a:ln w="12700">
            <a:solidFill>
              <a:srgbClr val="4141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noProof="1">
              <a:latin typeface="Lato" panose="020F050202020403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5523F9-4B6B-7C77-8C03-1593404D78CA}"/>
              </a:ext>
            </a:extLst>
          </p:cNvPr>
          <p:cNvSpPr txBox="1"/>
          <p:nvPr/>
        </p:nvSpPr>
        <p:spPr>
          <a:xfrm>
            <a:off x="3203596" y="1364735"/>
            <a:ext cx="278589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rgbClr val="939598"/>
                </a:solidFill>
                <a:latin typeface="Lato" panose="020F0502020204030203" pitchFamily="34" charset="0"/>
              </a:rPr>
              <a:t>OrderID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rgbClr val="939598"/>
                </a:solidFill>
                <a:latin typeface="Lato" panose="020F0502020204030203" pitchFamily="34" charset="0"/>
              </a:rPr>
              <a:t>ProductID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rgbClr val="939598"/>
                </a:solidFill>
                <a:latin typeface="Lato" panose="020F0502020204030203" pitchFamily="34" charset="0"/>
              </a:rPr>
              <a:t>UnitPrice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rgbClr val="939598"/>
                </a:solidFill>
                <a:latin typeface="Lato" panose="020F0502020204030203" pitchFamily="34" charset="0"/>
              </a:rPr>
              <a:t>Quantity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rgbClr val="939598"/>
                </a:solidFill>
                <a:latin typeface="Lato" panose="020F0502020204030203" pitchFamily="34" charset="0"/>
              </a:rPr>
              <a:t>Discount</a:t>
            </a:r>
          </a:p>
        </p:txBody>
      </p:sp>
      <p:sp>
        <p:nvSpPr>
          <p:cNvPr id="35" name="Rectangle: Top Corners Rounded 34">
            <a:extLst>
              <a:ext uri="{FF2B5EF4-FFF2-40B4-BE49-F238E27FC236}">
                <a16:creationId xmlns:a16="http://schemas.microsoft.com/office/drawing/2014/main" id="{0760E749-0218-8B42-54FA-2A08E79348CA}"/>
              </a:ext>
            </a:extLst>
          </p:cNvPr>
          <p:cNvSpPr/>
          <p:nvPr/>
        </p:nvSpPr>
        <p:spPr>
          <a:xfrm>
            <a:off x="6202512" y="1078985"/>
            <a:ext cx="2785893" cy="285750"/>
          </a:xfrm>
          <a:prstGeom prst="round2SameRect">
            <a:avLst>
              <a:gd name="adj1" fmla="val 42222"/>
              <a:gd name="adj2" fmla="val 0"/>
            </a:avLst>
          </a:prstGeom>
          <a:solidFill>
            <a:srgbClr val="414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GB" sz="1400" b="1" noProof="1">
                <a:solidFill>
                  <a:schemeClr val="bg1"/>
                </a:solidFill>
                <a:latin typeface="Lato" panose="020F0502020204030203" pitchFamily="34" charset="0"/>
              </a:rPr>
              <a:t>df_products</a:t>
            </a:r>
            <a:endParaRPr lang="id-ID" sz="1400" b="1" noProof="1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BDF7363-60C3-A299-06D6-7ECA780E44C2}"/>
              </a:ext>
            </a:extLst>
          </p:cNvPr>
          <p:cNvSpPr/>
          <p:nvPr/>
        </p:nvSpPr>
        <p:spPr>
          <a:xfrm>
            <a:off x="6202512" y="1078987"/>
            <a:ext cx="2785894" cy="3024959"/>
          </a:xfrm>
          <a:prstGeom prst="roundRect">
            <a:avLst>
              <a:gd name="adj" fmla="val 5758"/>
            </a:avLst>
          </a:prstGeom>
          <a:noFill/>
          <a:ln w="12700">
            <a:solidFill>
              <a:srgbClr val="4141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noProof="1">
              <a:latin typeface="Lato" panose="020F0502020204030203" pitchFamily="34" charset="0"/>
            </a:endParaRPr>
          </a:p>
        </p:txBody>
      </p:sp>
      <p:sp>
        <p:nvSpPr>
          <p:cNvPr id="38" name="Rectangle: Top Corners Rounded 37">
            <a:extLst>
              <a:ext uri="{FF2B5EF4-FFF2-40B4-BE49-F238E27FC236}">
                <a16:creationId xmlns:a16="http://schemas.microsoft.com/office/drawing/2014/main" id="{25E0E448-712C-2036-329F-EEA40E88DA74}"/>
              </a:ext>
            </a:extLst>
          </p:cNvPr>
          <p:cNvSpPr/>
          <p:nvPr/>
        </p:nvSpPr>
        <p:spPr>
          <a:xfrm>
            <a:off x="9201427" y="1078985"/>
            <a:ext cx="2785893" cy="285750"/>
          </a:xfrm>
          <a:prstGeom prst="round2SameRect">
            <a:avLst>
              <a:gd name="adj1" fmla="val 42222"/>
              <a:gd name="adj2" fmla="val 0"/>
            </a:avLst>
          </a:prstGeom>
          <a:solidFill>
            <a:srgbClr val="414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GB" sz="1400" b="1" noProof="1">
                <a:solidFill>
                  <a:schemeClr val="bg1"/>
                </a:solidFill>
                <a:latin typeface="Lato" panose="020F0502020204030203" pitchFamily="34" charset="0"/>
              </a:rPr>
              <a:t>df_categories</a:t>
            </a:r>
            <a:endParaRPr lang="id-ID" sz="1400" b="1" noProof="1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5436A5B-CB74-75AC-0765-80BE9335F423}"/>
              </a:ext>
            </a:extLst>
          </p:cNvPr>
          <p:cNvSpPr/>
          <p:nvPr/>
        </p:nvSpPr>
        <p:spPr>
          <a:xfrm>
            <a:off x="9201427" y="1078986"/>
            <a:ext cx="2785894" cy="3024959"/>
          </a:xfrm>
          <a:prstGeom prst="roundRect">
            <a:avLst>
              <a:gd name="adj" fmla="val 5758"/>
            </a:avLst>
          </a:prstGeom>
          <a:noFill/>
          <a:ln w="12700">
            <a:solidFill>
              <a:srgbClr val="4141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noProof="1">
              <a:latin typeface="Lato" panose="020F050202020403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DDDC56A-B28D-D6D7-A08D-DE49252E9957}"/>
              </a:ext>
            </a:extLst>
          </p:cNvPr>
          <p:cNvSpPr txBox="1"/>
          <p:nvPr/>
        </p:nvSpPr>
        <p:spPr>
          <a:xfrm>
            <a:off x="9201428" y="1364735"/>
            <a:ext cx="27858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400" b="1" noProof="1">
                <a:latin typeface="Lato" panose="020F0502020204030203" pitchFamily="34" charset="0"/>
              </a:rPr>
              <a:t>CategoryID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rgbClr val="939598"/>
                </a:solidFill>
                <a:latin typeface="Lato" panose="020F0502020204030203" pitchFamily="34" charset="0"/>
              </a:rPr>
              <a:t>CategoryName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rgbClr val="939598"/>
                </a:solidFill>
                <a:latin typeface="Lato" panose="020F0502020204030203" pitchFamily="34" charset="0"/>
              </a:rPr>
              <a:t>Description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rgbClr val="939598"/>
                </a:solidFill>
                <a:latin typeface="Lato" panose="020F0502020204030203" pitchFamily="34" charset="0"/>
              </a:rPr>
              <a:t>Picture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D10CCDD-1DE9-4018-B347-C0BA252DFCA1}"/>
              </a:ext>
            </a:extLst>
          </p:cNvPr>
          <p:cNvSpPr txBox="1"/>
          <p:nvPr/>
        </p:nvSpPr>
        <p:spPr>
          <a:xfrm>
            <a:off x="54474" y="67890"/>
            <a:ext cx="11394576" cy="63094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500" b="1" i="0" u="none" strike="noStrike" kern="1200" cap="none" normalizeH="0" noProof="1">
                <a:ln>
                  <a:noFill/>
                </a:ln>
                <a:solidFill>
                  <a:srgbClr val="414142"/>
                </a:solidFill>
                <a:effectLst/>
                <a:uLnTx/>
                <a:uFillTx/>
                <a:latin typeface="Lato" panose="020F0502020204030203" pitchFamily="34" charset="0"/>
              </a:rPr>
              <a:t>DATA UNDERSTANDING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BC46D83-96B6-3089-0A37-0FB70F960609}"/>
              </a:ext>
            </a:extLst>
          </p:cNvPr>
          <p:cNvSpPr txBox="1"/>
          <p:nvPr/>
        </p:nvSpPr>
        <p:spPr>
          <a:xfrm>
            <a:off x="75701" y="497661"/>
            <a:ext cx="11620500" cy="413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414142"/>
                </a:solidFill>
                <a:latin typeface="Lato" panose="020F0502020204030203" pitchFamily="34" charset="0"/>
              </a:rPr>
              <a:t>TABLE 1 – Orders, Order detail, Products, Categories, Shippers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00C393-5C26-73EF-2391-D65E82241C6F}"/>
              </a:ext>
            </a:extLst>
          </p:cNvPr>
          <p:cNvSpPr txBox="1"/>
          <p:nvPr/>
        </p:nvSpPr>
        <p:spPr>
          <a:xfrm>
            <a:off x="224757" y="4123158"/>
            <a:ext cx="2785893" cy="1418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 algn="just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n-GB" sz="1000" noProof="1">
                <a:solidFill>
                  <a:srgbClr val="939598"/>
                </a:solidFill>
                <a:latin typeface="Lato" panose="020F0502020204030203" pitchFamily="34" charset="0"/>
              </a:rPr>
              <a:t>We already know that OrderID is the primary key. Only unique value. No duplicates on OrderID</a:t>
            </a:r>
          </a:p>
          <a:p>
            <a:pPr marL="108000" indent="-108000" algn="just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n-GB" sz="1000" noProof="1">
                <a:solidFill>
                  <a:srgbClr val="939598"/>
                </a:solidFill>
                <a:latin typeface="Lato" panose="020F0502020204030203" pitchFamily="34" charset="0"/>
              </a:rPr>
              <a:t>We have 830 unique orders.</a:t>
            </a:r>
          </a:p>
          <a:p>
            <a:pPr marL="108000" indent="-108000" algn="just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n-GB" sz="1000" noProof="1">
                <a:solidFill>
                  <a:srgbClr val="939598"/>
                </a:solidFill>
                <a:latin typeface="Lato" panose="020F0502020204030203" pitchFamily="34" charset="0"/>
              </a:rPr>
              <a:t>We have 89 unique customers in overall orders</a:t>
            </a:r>
          </a:p>
          <a:p>
            <a:pPr marL="108000" indent="-108000" algn="just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n-GB" sz="1000" noProof="1">
                <a:solidFill>
                  <a:srgbClr val="939598"/>
                </a:solidFill>
                <a:latin typeface="Lato" panose="020F0502020204030203" pitchFamily="34" charset="0"/>
              </a:rPr>
              <a:t>Orders handled by 9 employees only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47F648-9101-43BD-BF0A-FAEA4C5F8FC4}"/>
              </a:ext>
            </a:extLst>
          </p:cNvPr>
          <p:cNvSpPr txBox="1"/>
          <p:nvPr/>
        </p:nvSpPr>
        <p:spPr>
          <a:xfrm>
            <a:off x="3223672" y="4123158"/>
            <a:ext cx="2785893" cy="1418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 algn="just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n-GB" sz="1000" noProof="1">
                <a:solidFill>
                  <a:srgbClr val="939598"/>
                </a:solidFill>
                <a:latin typeface="Lato" panose="020F0502020204030203" pitchFamily="34" charset="0"/>
              </a:rPr>
              <a:t>OrderID &amp; ProductID in this table is not unique</a:t>
            </a:r>
          </a:p>
          <a:p>
            <a:pPr marL="108000" indent="-108000" algn="just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n-GB" sz="1000" noProof="1">
                <a:solidFill>
                  <a:srgbClr val="939598"/>
                </a:solidFill>
                <a:latin typeface="Lato" panose="020F0502020204030203" pitchFamily="34" charset="0"/>
              </a:rPr>
              <a:t>This tables explain what items area in the order. Ex. OrderID 01 has ketchup, honey and milk. </a:t>
            </a:r>
          </a:p>
          <a:p>
            <a:pPr marL="108000" indent="-108000" algn="just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n-GB" sz="1000" noProof="1">
                <a:solidFill>
                  <a:srgbClr val="939598"/>
                </a:solidFill>
                <a:latin typeface="Lato" panose="020F0502020204030203" pitchFamily="34" charset="0"/>
              </a:rPr>
              <a:t>We can see that we need to have 3 rows explaining that specific OrderID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EBA0C4-007D-8A9F-AD06-0992032D75A4}"/>
              </a:ext>
            </a:extLst>
          </p:cNvPr>
          <p:cNvSpPr txBox="1"/>
          <p:nvPr/>
        </p:nvSpPr>
        <p:spPr>
          <a:xfrm>
            <a:off x="9200397" y="4123156"/>
            <a:ext cx="2785893" cy="1033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 algn="just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n-GB" sz="1000" noProof="1">
                <a:solidFill>
                  <a:srgbClr val="939598"/>
                </a:solidFill>
                <a:latin typeface="Lato" panose="020F0502020204030203" pitchFamily="34" charset="0"/>
              </a:rPr>
              <a:t>We understand that we have 77 unique product, which sometimes overwhelm us to do an analysis. </a:t>
            </a:r>
          </a:p>
          <a:p>
            <a:pPr marL="108000" indent="-108000" algn="just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n-GB" sz="1000" noProof="1">
                <a:solidFill>
                  <a:srgbClr val="939598"/>
                </a:solidFill>
                <a:latin typeface="Lato" panose="020F0502020204030203" pitchFamily="34" charset="0"/>
              </a:rPr>
              <a:t>We can use CategoryName instead to get the whole picture better.</a:t>
            </a:r>
            <a:endParaRPr lang="en-US" sz="1000" noProof="1">
              <a:solidFill>
                <a:srgbClr val="939598"/>
              </a:solidFill>
              <a:latin typeface="Lato" panose="020F050202020403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01F1C6-1C89-622D-7423-4F4969AA8DC7}"/>
              </a:ext>
            </a:extLst>
          </p:cNvPr>
          <p:cNvSpPr txBox="1"/>
          <p:nvPr/>
        </p:nvSpPr>
        <p:spPr>
          <a:xfrm>
            <a:off x="6202512" y="4128330"/>
            <a:ext cx="2785893" cy="2764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 algn="just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n-GB" sz="1000" noProof="1">
                <a:solidFill>
                  <a:srgbClr val="939598"/>
                </a:solidFill>
                <a:latin typeface="Lato" panose="020F0502020204030203" pitchFamily="34" charset="0"/>
              </a:rPr>
              <a:t>In product table, we have unique ProductID. </a:t>
            </a:r>
          </a:p>
          <a:p>
            <a:pPr marL="108000" indent="-108000" algn="just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n-GB" sz="1000" noProof="1">
                <a:solidFill>
                  <a:srgbClr val="939598"/>
                </a:solidFill>
                <a:latin typeface="Lato" panose="020F0502020204030203" pitchFamily="34" charset="0"/>
              </a:rPr>
              <a:t>Maybe to better know the item, we can use ProductName instead, but to join it to other table we need ProductID.</a:t>
            </a:r>
          </a:p>
          <a:p>
            <a:pPr marL="108000" indent="-108000" algn="just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n-GB" sz="1000" noProof="1">
                <a:solidFill>
                  <a:srgbClr val="939598"/>
                </a:solidFill>
                <a:latin typeface="Lato" panose="020F0502020204030203" pitchFamily="34" charset="0"/>
              </a:rPr>
              <a:t>We understand that we have 2 UnitPrice (1 in df_products, 1 in df_order_details)</a:t>
            </a:r>
          </a:p>
          <a:p>
            <a:pPr marL="108000" indent="-108000" algn="just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n-US" sz="1000" noProof="1">
                <a:solidFill>
                  <a:srgbClr val="939598"/>
                </a:solidFill>
                <a:latin typeface="Lato" panose="020F0502020204030203" pitchFamily="34" charset="0"/>
              </a:rPr>
              <a:t>We can assume that df_products is the newest product catalogue. Where the catalogue is updated in certain time frame (price update).</a:t>
            </a:r>
          </a:p>
          <a:p>
            <a:pPr marL="108000" indent="-108000" algn="just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n-US" sz="1000" noProof="1">
                <a:solidFill>
                  <a:srgbClr val="939598"/>
                </a:solidFill>
                <a:latin typeface="Lato" panose="020F0502020204030203" pitchFamily="34" charset="0"/>
              </a:rPr>
              <a:t>Where as unit price in df_order_details is the product price when people order the item. Maybe from this, we can see price update from time to time</a:t>
            </a:r>
          </a:p>
        </p:txBody>
      </p:sp>
    </p:spTree>
    <p:extLst>
      <p:ext uri="{BB962C8B-B14F-4D97-AF65-F5344CB8AC3E}">
        <p14:creationId xmlns:p14="http://schemas.microsoft.com/office/powerpoint/2010/main" val="316542727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8618</TotalTime>
  <Words>435</Words>
  <Application>Microsoft Office PowerPoint</Application>
  <PresentationFormat>Widescreen</PresentationFormat>
  <Paragraphs>72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Lato</vt:lpstr>
      <vt:lpstr>Custom Design</vt:lpstr>
      <vt:lpstr>1_Custom Design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Alfian -</dc:creator>
  <cp:lastModifiedBy>Alfian -</cp:lastModifiedBy>
  <cp:revision>727</cp:revision>
  <dcterms:created xsi:type="dcterms:W3CDTF">2022-02-14T09:32:39Z</dcterms:created>
  <dcterms:modified xsi:type="dcterms:W3CDTF">2022-07-20T09:39:46Z</dcterms:modified>
</cp:coreProperties>
</file>