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71" r:id="rId11"/>
    <p:sldId id="272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32FEE-9AE8-4EF4-8CE5-7A5F14469E32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9CA2-71FC-48E2-8F02-69B5E7D6D0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72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27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1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986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t="16661" b="16667"/>
          <a:stretch/>
        </p:blipFill>
        <p:spPr>
          <a:xfrm>
            <a:off x="10258500" y="5936700"/>
            <a:ext cx="1710333" cy="805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82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49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2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3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74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20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09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20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885B-4242-4035-8FD4-0C98CD61BA93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AF8B-7CF2-4A26-BE18-E08477EDE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67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HZwWFHWa-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HZwWFHWa-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P28LKWTzrI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a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playground.tensorflow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HZwWFHWa-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AI </a:t>
            </a:r>
            <a:r>
              <a:rPr lang="cs-CZ" dirty="0" err="1"/>
              <a:t>pozadi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By Filip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8B0F911-F9E2-4EB5-BB7B-A5228738B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72" y="6023145"/>
            <a:ext cx="3005455" cy="438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38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- minimum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nehledáme rovnou globální minimum?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B0BE4B-7990-434D-B560-AEEB38CF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35" y="2339470"/>
            <a:ext cx="6990329" cy="415340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FD554F20-3979-4CEC-90CE-023F6A5CE30E}"/>
              </a:ext>
            </a:extLst>
          </p:cNvPr>
          <p:cNvSpPr txBox="1"/>
          <p:nvPr/>
        </p:nvSpPr>
        <p:spPr>
          <a:xfrm>
            <a:off x="7367944" y="6343984"/>
            <a:ext cx="472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Zdroj obrázku:</a:t>
            </a:r>
            <a:r>
              <a:rPr lang="cs-CZ" sz="2800" dirty="0"/>
              <a:t> </a:t>
            </a:r>
            <a:r>
              <a:rPr lang="cs-CZ" dirty="0">
                <a:hlinkClick r:id="rId3"/>
              </a:rPr>
              <a:t>https://youtu.be/IHZwWFHWa-w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667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- minimum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nehledáme rovnou globální minimum?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DC664E8-9D5F-4A03-BC13-7B9EB3B3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15" y="2540453"/>
            <a:ext cx="6893169" cy="3771447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D6BA2A16-7A66-408B-ABCD-D26E539B2067}"/>
              </a:ext>
            </a:extLst>
          </p:cNvPr>
          <p:cNvSpPr txBox="1"/>
          <p:nvPr/>
        </p:nvSpPr>
        <p:spPr>
          <a:xfrm>
            <a:off x="7367944" y="6279816"/>
            <a:ext cx="472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Zdroj obrázku:</a:t>
            </a:r>
            <a:r>
              <a:rPr lang="cs-CZ" sz="2800" dirty="0"/>
              <a:t> </a:t>
            </a:r>
            <a:r>
              <a:rPr lang="cs-CZ" dirty="0">
                <a:hlinkClick r:id="rId3"/>
              </a:rPr>
              <a:t>https://youtu.be/IHZwWFHWa-w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29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-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5D4DDE3A-B27D-4E95-93FD-6590AE86E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Parciální derivace </a:t>
                </a:r>
                <a:r>
                  <a:rPr lang="cs-CZ" dirty="0" err="1"/>
                  <a:t>cost</a:t>
                </a:r>
                <a:r>
                  <a:rPr lang="cs-CZ" dirty="0"/>
                  <a:t> funkce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∇ϕ</m:t>
                    </m:r>
                    <m:r>
                      <a:rPr lang="cs-CZ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= </m:t>
                    </m:r>
                    <m:r>
                      <m:rPr>
                        <m:nor/>
                      </m:rPr>
                      <a:rPr lang="cs-CZ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grad</m:t>
                    </m:r>
                    <m:r>
                      <a:rPr lang="cs-CZ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 </m:t>
                    </m:r>
                    <m:r>
                      <m:rPr>
                        <m:sty m:val="p"/>
                      </m:rPr>
                      <a:rPr lang="cs-CZ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cs-CZ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= </m:t>
                    </m:r>
                    <m:d>
                      <m:dPr>
                        <m:ctrlPr>
                          <a:rPr lang="cs-CZ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𝜕𝜙</m:t>
                            </m:r>
                          </m:num>
                          <m:den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cs-CZ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𝜕𝜙</m:t>
                            </m:r>
                          </m:num>
                          <m:den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cs-CZ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𝜕𝜙</m:t>
                            </m:r>
                          </m:num>
                          <m:den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cs-CZ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cs-CZ" dirty="0"/>
              </a:p>
              <a:p>
                <a:endParaRPr lang="cs-CZ" dirty="0"/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5D4DDE3A-B27D-4E95-93FD-6590AE86E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ek 5">
            <a:extLst>
              <a:ext uri="{FF2B5EF4-FFF2-40B4-BE49-F238E27FC236}">
                <a16:creationId xmlns:a16="http://schemas.microsoft.com/office/drawing/2014/main" id="{3AFCEB6E-7ECB-4A00-A625-F03B0B87A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30" y="2909026"/>
            <a:ext cx="4329768" cy="3696143"/>
          </a:xfrm>
          <a:prstGeom prst="rect">
            <a:avLst/>
          </a:prstGeom>
        </p:spPr>
      </p:pic>
      <p:sp>
        <p:nvSpPr>
          <p:cNvPr id="9" name="AutoShape 6" descr="\nabla \phi ={\mathrm  {grad}}\,\phi ={\begin{pmatrix}{{\frac  {\partial \phi }{\partial x}}},{{\frac  {\partial \phi }{\partial y}}},{{\frac  {\partial \phi }{\partial z}}}\end{pmatrix}}">
            <a:extLst>
              <a:ext uri="{FF2B5EF4-FFF2-40B4-BE49-F238E27FC236}">
                <a16:creationId xmlns:a16="http://schemas.microsoft.com/office/drawing/2014/main" id="{AA9F63C7-1547-492B-8703-967A83AA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AutoShape 8" descr="\nabla \phi ={\mathrm  {grad}}\,\phi ={\begin{pmatrix}{{\frac  {\partial \phi }{\partial x}}},{{\frac  {\partial \phi }{\partial y}}},{{\frac  {\partial \phi }{\partial z}}}\end{pmatrix}}">
            <a:extLst>
              <a:ext uri="{FF2B5EF4-FFF2-40B4-BE49-F238E27FC236}">
                <a16:creationId xmlns:a16="http://schemas.microsoft.com/office/drawing/2014/main" id="{E1F8E9CE-80B9-4A4C-ADAD-AF8F1E439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09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- </a:t>
            </a:r>
            <a:r>
              <a:rPr lang="cs-CZ" dirty="0" err="1"/>
              <a:t>backpropagation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202" cy="4351338"/>
          </a:xfrm>
        </p:spPr>
        <p:txBody>
          <a:bodyPr/>
          <a:lstStyle/>
          <a:p>
            <a:r>
              <a:rPr lang="cs-CZ" dirty="0"/>
              <a:t>Nastavení parametrů vzhledem k výsledku</a:t>
            </a:r>
          </a:p>
          <a:p>
            <a:r>
              <a:rPr lang="cs-CZ" dirty="0"/>
              <a:t>Vychází se z gradientu </a:t>
            </a:r>
            <a:r>
              <a:rPr lang="cs-CZ" dirty="0" err="1"/>
              <a:t>cost</a:t>
            </a:r>
            <a:r>
              <a:rPr lang="cs-CZ" dirty="0"/>
              <a:t> funkce</a:t>
            </a:r>
          </a:p>
          <a:p>
            <a:r>
              <a:rPr lang="cs-CZ" dirty="0"/>
              <a:t>Alternativně lze chápat jako zpětnou propagaci korekce NN vůči anotaci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799EFC9-62B0-4A04-B1C3-AF1B5EEAB4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58" y="3625516"/>
            <a:ext cx="7110084" cy="25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4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- </a:t>
            </a:r>
            <a:r>
              <a:rPr lang="cs-CZ" dirty="0" err="1"/>
              <a:t>batches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Omezený výpočetní výkon </a:t>
            </a:r>
            <a:r>
              <a:rPr lang="cs-CZ" dirty="0">
                <a:sym typeface="Wingdings" panose="05000000000000000000" pitchFamily="2" charset="2"/>
              </a:rPr>
              <a:t> nelze zjistit dokonalý gradient</a:t>
            </a:r>
          </a:p>
          <a:p>
            <a:r>
              <a:rPr lang="cs-CZ" dirty="0">
                <a:sym typeface="Wingdings" panose="05000000000000000000" pitchFamily="2" charset="2"/>
              </a:rPr>
              <a:t>Počítáme tedy tzv stochastický gradient</a:t>
            </a:r>
          </a:p>
          <a:p>
            <a:r>
              <a:rPr lang="cs-CZ" dirty="0">
                <a:sym typeface="Wingdings" panose="05000000000000000000" pitchFamily="2" charset="2"/>
              </a:rPr>
              <a:t>Trénování proběhne na menším vzorku dat (</a:t>
            </a:r>
            <a:r>
              <a:rPr lang="cs-CZ" dirty="0" err="1">
                <a:sym typeface="Wingdings" panose="05000000000000000000" pitchFamily="2" charset="2"/>
              </a:rPr>
              <a:t>batch</a:t>
            </a:r>
            <a:r>
              <a:rPr lang="cs-CZ" dirty="0">
                <a:sym typeface="Wingdings" panose="05000000000000000000" pitchFamily="2" charset="2"/>
              </a:rPr>
              <a:t>)</a:t>
            </a:r>
          </a:p>
          <a:p>
            <a:r>
              <a:rPr lang="cs-CZ" dirty="0">
                <a:sym typeface="Wingdings" panose="05000000000000000000" pitchFamily="2" charset="2"/>
              </a:rPr>
              <a:t>Po každé </a:t>
            </a:r>
            <a:r>
              <a:rPr lang="cs-CZ" dirty="0" err="1">
                <a:sym typeface="Wingdings" panose="05000000000000000000" pitchFamily="2" charset="2"/>
              </a:rPr>
              <a:t>batch</a:t>
            </a:r>
            <a:r>
              <a:rPr lang="cs-CZ" dirty="0">
                <a:sym typeface="Wingdings" panose="05000000000000000000" pitchFamily="2" charset="2"/>
              </a:rPr>
              <a:t> se vypočte průměrná změna jednotlivých parametrů (gradient) a podle toho se upraví parametry a úkon se opakuje pro všechna data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017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– </a:t>
            </a:r>
            <a:r>
              <a:rPr lang="cs-CZ" dirty="0" err="1"/>
              <a:t>detailed</a:t>
            </a:r>
            <a:r>
              <a:rPr lang="cs-CZ" dirty="0"/>
              <a:t> </a:t>
            </a:r>
            <a:r>
              <a:rPr lang="cs-CZ" dirty="0" err="1"/>
              <a:t>backpropagation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konkrétní příklad si zjednodušíme NN na tvar se 4mi neurony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Máme tedy celkem 6 volných parametrů</a:t>
            </a:r>
          </a:p>
          <a:p>
            <a:r>
              <a:rPr lang="cs-CZ" dirty="0" err="1"/>
              <a:t>Cost</a:t>
            </a:r>
            <a:r>
              <a:rPr lang="cs-CZ" dirty="0"/>
              <a:t> funkce by tedy vypadala C(</a:t>
            </a:r>
            <a:r>
              <a:rPr lang="cs-CZ" sz="2800" dirty="0">
                <a:solidFill>
                  <a:srgbClr val="00B050"/>
                </a:solidFill>
              </a:rPr>
              <a:t>w</a:t>
            </a:r>
            <a:r>
              <a:rPr lang="cs-CZ" baseline="-25000" dirty="0">
                <a:solidFill>
                  <a:srgbClr val="00B050"/>
                </a:solidFill>
              </a:rPr>
              <a:t>L-2</a:t>
            </a:r>
            <a:r>
              <a:rPr lang="cs-CZ" sz="2800" dirty="0"/>
              <a:t>,</a:t>
            </a:r>
            <a:r>
              <a:rPr lang="cs-CZ" sz="2800" dirty="0">
                <a:solidFill>
                  <a:srgbClr val="00B050"/>
                </a:solidFill>
              </a:rPr>
              <a:t> w</a:t>
            </a:r>
            <a:r>
              <a:rPr lang="cs-CZ" baseline="-25000" dirty="0">
                <a:solidFill>
                  <a:srgbClr val="00B050"/>
                </a:solidFill>
              </a:rPr>
              <a:t>L-1</a:t>
            </a:r>
            <a:r>
              <a:rPr lang="cs-CZ" sz="2800" dirty="0"/>
              <a:t>,</a:t>
            </a:r>
            <a:r>
              <a:rPr lang="cs-CZ" sz="2800" dirty="0">
                <a:solidFill>
                  <a:srgbClr val="00B050"/>
                </a:solidFill>
              </a:rPr>
              <a:t> </a:t>
            </a:r>
            <a:r>
              <a:rPr lang="cs-CZ" sz="2800" dirty="0" err="1">
                <a:solidFill>
                  <a:srgbClr val="00B050"/>
                </a:solidFill>
              </a:rPr>
              <a:t>w</a:t>
            </a:r>
            <a:r>
              <a:rPr lang="cs-CZ" baseline="-25000" dirty="0" err="1">
                <a:solidFill>
                  <a:srgbClr val="00B050"/>
                </a:solidFill>
              </a:rPr>
              <a:t>L</a:t>
            </a:r>
            <a:r>
              <a:rPr lang="cs-CZ" sz="2800" dirty="0"/>
              <a:t>,</a:t>
            </a:r>
            <a:r>
              <a:rPr lang="cs-CZ" sz="2800" dirty="0">
                <a:solidFill>
                  <a:srgbClr val="0070C0"/>
                </a:solidFill>
              </a:rPr>
              <a:t> b</a:t>
            </a:r>
            <a:r>
              <a:rPr lang="cs-CZ" sz="2800" baseline="-25000" dirty="0">
                <a:solidFill>
                  <a:srgbClr val="0070C0"/>
                </a:solidFill>
              </a:rPr>
              <a:t>L-2</a:t>
            </a:r>
            <a:r>
              <a:rPr lang="cs-CZ" sz="2800" dirty="0"/>
              <a:t>, </a:t>
            </a:r>
            <a:r>
              <a:rPr lang="cs-CZ" sz="2800" dirty="0">
                <a:solidFill>
                  <a:srgbClr val="0070C0"/>
                </a:solidFill>
              </a:rPr>
              <a:t>b</a:t>
            </a:r>
            <a:r>
              <a:rPr lang="cs-CZ" sz="2800" baseline="-25000" dirty="0">
                <a:solidFill>
                  <a:srgbClr val="0070C0"/>
                </a:solidFill>
              </a:rPr>
              <a:t>L-1</a:t>
            </a:r>
            <a:r>
              <a:rPr lang="cs-CZ" sz="2800" dirty="0"/>
              <a:t>, </a:t>
            </a:r>
            <a:r>
              <a:rPr lang="cs-CZ" sz="2800" dirty="0" err="1">
                <a:solidFill>
                  <a:srgbClr val="0070C0"/>
                </a:solidFill>
              </a:rPr>
              <a:t>b</a:t>
            </a:r>
            <a:r>
              <a:rPr lang="cs-CZ" sz="2800" baseline="-25000" dirty="0" err="1">
                <a:solidFill>
                  <a:srgbClr val="0070C0"/>
                </a:solidFill>
              </a:rPr>
              <a:t>L</a:t>
            </a:r>
            <a:r>
              <a:rPr lang="cs-CZ" dirty="0"/>
              <a:t>)</a:t>
            </a:r>
          </a:p>
          <a:p>
            <a:r>
              <a:rPr lang="cs-CZ" dirty="0"/>
              <a:t>Budeme se </a:t>
            </a:r>
            <a:r>
              <a:rPr lang="cs-CZ" dirty="0" err="1"/>
              <a:t>soutředit</a:t>
            </a:r>
            <a:r>
              <a:rPr lang="cs-CZ" dirty="0"/>
              <a:t> na poslední dva a požadovaný výstup</a:t>
            </a:r>
          </a:p>
        </p:txBody>
      </p:sp>
      <p:pic>
        <p:nvPicPr>
          <p:cNvPr id="5" name="Obrázek 4" descr="Obsah obrázku ozubené kolo&#10;&#10;Popis byl vytvořen automaticky">
            <a:extLst>
              <a:ext uri="{FF2B5EF4-FFF2-40B4-BE49-F238E27FC236}">
                <a16:creationId xmlns:a16="http://schemas.microsoft.com/office/drawing/2014/main" id="{2B90048F-A19D-40F0-AFDF-8250EF61C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86" y="2414019"/>
            <a:ext cx="5614427" cy="810770"/>
          </a:xfrm>
          <a:prstGeom prst="rect">
            <a:avLst/>
          </a:prstGeom>
        </p:spPr>
      </p:pic>
      <p:pic>
        <p:nvPicPr>
          <p:cNvPr id="7" name="Obrázek 6" descr="Obsah obrázku ozubené kolo&#10;&#10;Popis byl vytvořen automaticky">
            <a:extLst>
              <a:ext uri="{FF2B5EF4-FFF2-40B4-BE49-F238E27FC236}">
                <a16:creationId xmlns:a16="http://schemas.microsoft.com/office/drawing/2014/main" id="{C46B11F4-2B89-4366-ABDE-0C561E2FBE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86" y="5253468"/>
            <a:ext cx="5614427" cy="8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7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– </a:t>
            </a:r>
            <a:r>
              <a:rPr lang="cs-CZ" dirty="0" err="1"/>
              <a:t>detailed</a:t>
            </a:r>
            <a:r>
              <a:rPr lang="cs-CZ" dirty="0"/>
              <a:t> </a:t>
            </a:r>
            <a:r>
              <a:rPr lang="cs-CZ" dirty="0" err="1"/>
              <a:t>backpropagation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761"/>
            <a:ext cx="10515600" cy="3390202"/>
          </a:xfrm>
        </p:spPr>
        <p:txBody>
          <a:bodyPr/>
          <a:lstStyle/>
          <a:p>
            <a:r>
              <a:rPr lang="cs-CZ" dirty="0"/>
              <a:t>Představme si, že jsme na vstup dali první trénovací vzorek</a:t>
            </a:r>
          </a:p>
          <a:p>
            <a:r>
              <a:rPr lang="cs-CZ" dirty="0"/>
              <a:t>NN měla náhodně nastavené parametry a proto nejspíše výsledek nebude správný</a:t>
            </a:r>
          </a:p>
          <a:p>
            <a:r>
              <a:rPr lang="cs-CZ" dirty="0"/>
              <a:t>Jeden dílek celkové </a:t>
            </a:r>
            <a:r>
              <a:rPr lang="cs-CZ" dirty="0" err="1"/>
              <a:t>cost</a:t>
            </a:r>
            <a:r>
              <a:rPr lang="cs-CZ" dirty="0"/>
              <a:t> funkce pak bude vypadat takto…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370A909-0689-438F-81A2-269DB9CE4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94" y="1690688"/>
            <a:ext cx="4108211" cy="1096073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0C11DECC-8600-4FAC-A005-292EB4D90EC0}"/>
              </a:ext>
            </a:extLst>
          </p:cNvPr>
          <p:cNvSpPr txBox="1"/>
          <p:nvPr/>
        </p:nvSpPr>
        <p:spPr>
          <a:xfrm>
            <a:off x="3606375" y="5723434"/>
            <a:ext cx="4979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30000" dirty="0">
                <a:solidFill>
                  <a:srgbClr val="FF0000"/>
                </a:solidFill>
              </a:rPr>
              <a:t>(L)</a:t>
            </a:r>
            <a:r>
              <a:rPr lang="cs-CZ" sz="4400" dirty="0"/>
              <a:t> = F(</a:t>
            </a:r>
            <a:r>
              <a:rPr lang="cs-CZ" sz="4400" dirty="0">
                <a:solidFill>
                  <a:srgbClr val="00B050"/>
                </a:solidFill>
              </a:rPr>
              <a:t>w</a:t>
            </a:r>
            <a:r>
              <a:rPr lang="cs-CZ" sz="4400" baseline="30000" dirty="0">
                <a:solidFill>
                  <a:srgbClr val="00B050"/>
                </a:solidFill>
              </a:rPr>
              <a:t>(L)</a:t>
            </a:r>
            <a:r>
              <a:rPr lang="cs-CZ" sz="4400" dirty="0"/>
              <a:t>*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30000" dirty="0">
                <a:solidFill>
                  <a:srgbClr val="FF0000"/>
                </a:solidFill>
              </a:rPr>
              <a:t>(L-1)</a:t>
            </a:r>
            <a:r>
              <a:rPr lang="cs-CZ" sz="4400" dirty="0"/>
              <a:t>+</a:t>
            </a:r>
            <a:r>
              <a:rPr lang="cs-CZ" sz="4400" dirty="0">
                <a:solidFill>
                  <a:srgbClr val="0070C0"/>
                </a:solidFill>
              </a:rPr>
              <a:t>b</a:t>
            </a:r>
            <a:r>
              <a:rPr lang="cs-CZ" sz="4400" baseline="30000" dirty="0">
                <a:solidFill>
                  <a:srgbClr val="0070C0"/>
                </a:solidFill>
              </a:rPr>
              <a:t>(L)</a:t>
            </a:r>
            <a:r>
              <a:rPr lang="cs-CZ" sz="4400" dirty="0"/>
              <a:t>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983F01A-517A-436B-B467-6233221AE00B}"/>
              </a:ext>
            </a:extLst>
          </p:cNvPr>
          <p:cNvSpPr txBox="1"/>
          <p:nvPr/>
        </p:nvSpPr>
        <p:spPr>
          <a:xfrm>
            <a:off x="4572985" y="4790677"/>
            <a:ext cx="3046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C</a:t>
            </a:r>
            <a:r>
              <a:rPr lang="cs-CZ" sz="4400" baseline="-25000" dirty="0"/>
              <a:t>0</a:t>
            </a:r>
            <a:r>
              <a:rPr lang="cs-CZ" sz="4400" dirty="0"/>
              <a:t> = (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30000" dirty="0">
                <a:solidFill>
                  <a:srgbClr val="FF0000"/>
                </a:solidFill>
              </a:rPr>
              <a:t>(L) </a:t>
            </a:r>
            <a:r>
              <a:rPr lang="cs-CZ" sz="4400" dirty="0"/>
              <a:t>- y)</a:t>
            </a:r>
            <a:r>
              <a:rPr lang="cs-CZ" sz="4400" baseline="30000" dirty="0"/>
              <a:t>2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411881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– </a:t>
            </a:r>
            <a:r>
              <a:rPr lang="cs-CZ" dirty="0" err="1"/>
              <a:t>detailed</a:t>
            </a:r>
            <a:r>
              <a:rPr lang="cs-CZ" dirty="0"/>
              <a:t> </a:t>
            </a:r>
            <a:r>
              <a:rPr lang="cs-CZ" dirty="0" err="1"/>
              <a:t>backpropagation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C11DECC-8600-4FAC-A005-292EB4D90EC0}"/>
              </a:ext>
            </a:extLst>
          </p:cNvPr>
          <p:cNvSpPr txBox="1"/>
          <p:nvPr/>
        </p:nvSpPr>
        <p:spPr>
          <a:xfrm>
            <a:off x="3606374" y="1690688"/>
            <a:ext cx="5485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00B050"/>
                </a:solidFill>
              </a:rPr>
              <a:t>w</a:t>
            </a:r>
            <a:r>
              <a:rPr lang="cs-CZ" sz="4400" baseline="30000" dirty="0">
                <a:solidFill>
                  <a:srgbClr val="00B050"/>
                </a:solidFill>
              </a:rPr>
              <a:t>(L)</a:t>
            </a:r>
            <a:r>
              <a:rPr lang="cs-CZ" sz="4400" dirty="0"/>
              <a:t>          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30000" dirty="0">
                <a:solidFill>
                  <a:srgbClr val="FF0000"/>
                </a:solidFill>
              </a:rPr>
              <a:t>(L-1)</a:t>
            </a:r>
            <a:r>
              <a:rPr lang="cs-CZ" sz="4400" dirty="0"/>
              <a:t>           </a:t>
            </a:r>
            <a:r>
              <a:rPr lang="cs-CZ" sz="4400" dirty="0">
                <a:solidFill>
                  <a:srgbClr val="0070C0"/>
                </a:solidFill>
              </a:rPr>
              <a:t>b</a:t>
            </a:r>
            <a:r>
              <a:rPr lang="cs-CZ" sz="4400" baseline="30000" dirty="0">
                <a:solidFill>
                  <a:srgbClr val="0070C0"/>
                </a:solidFill>
              </a:rPr>
              <a:t>(L)</a:t>
            </a:r>
            <a:r>
              <a:rPr lang="cs-CZ" sz="4400" dirty="0"/>
              <a:t>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983F01A-517A-436B-B467-6233221AE00B}"/>
              </a:ext>
            </a:extLst>
          </p:cNvPr>
          <p:cNvSpPr txBox="1"/>
          <p:nvPr/>
        </p:nvSpPr>
        <p:spPr>
          <a:xfrm>
            <a:off x="5338350" y="5407522"/>
            <a:ext cx="2246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C</a:t>
            </a:r>
            <a:r>
              <a:rPr lang="cs-CZ" sz="4400" baseline="-25000" dirty="0"/>
              <a:t>0</a:t>
            </a:r>
            <a:r>
              <a:rPr lang="cs-CZ" sz="4400" dirty="0"/>
              <a:t>(…)= …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B9FD6CE-A57A-4FA6-B42F-BF99FC4D8732}"/>
              </a:ext>
            </a:extLst>
          </p:cNvPr>
          <p:cNvSpPr txBox="1"/>
          <p:nvPr/>
        </p:nvSpPr>
        <p:spPr>
          <a:xfrm>
            <a:off x="5916437" y="2925163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F(x)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5FCDD439-9C25-4D49-BC87-5B43AEE347EA}"/>
              </a:ext>
            </a:extLst>
          </p:cNvPr>
          <p:cNvSpPr txBox="1"/>
          <p:nvPr/>
        </p:nvSpPr>
        <p:spPr>
          <a:xfrm>
            <a:off x="6028731" y="4053320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30000" dirty="0">
                <a:solidFill>
                  <a:srgbClr val="FF0000"/>
                </a:solidFill>
              </a:rPr>
              <a:t>(L)</a:t>
            </a:r>
            <a:endParaRPr lang="cs-CZ" sz="4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A5CBB85-19C3-4A04-BDBD-689F45EAABA9}"/>
              </a:ext>
            </a:extLst>
          </p:cNvPr>
          <p:cNvSpPr txBox="1"/>
          <p:nvPr/>
        </p:nvSpPr>
        <p:spPr>
          <a:xfrm>
            <a:off x="8396751" y="4021235"/>
            <a:ext cx="43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DAE1570F-2AB0-43B6-B350-5E8CDC97EC0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35116" y="2315895"/>
            <a:ext cx="2196847" cy="609268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8D095520-61CA-4A5A-BB72-B7A1F447021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37385" y="2307533"/>
            <a:ext cx="94578" cy="61763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32AA4E7-F57B-4B76-A644-47B180C212A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431963" y="2406222"/>
            <a:ext cx="1984553" cy="51894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97D6D33-409A-478C-902F-0E46852757B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431963" y="3694604"/>
            <a:ext cx="17717" cy="35871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2DF25F8-4819-4AF7-A822-C7149883C96B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6449680" y="4822761"/>
            <a:ext cx="11734" cy="58476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731A5E20-B716-40BC-87C9-AB1A0306A6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6461414" y="4790676"/>
            <a:ext cx="2155109" cy="61684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129EB1-097F-4FAE-A1F7-E29F8232D1D9}"/>
              </a:ext>
            </a:extLst>
          </p:cNvPr>
          <p:cNvSpPr txBox="1"/>
          <p:nvPr/>
        </p:nvSpPr>
        <p:spPr>
          <a:xfrm>
            <a:off x="1015003" y="1936909"/>
            <a:ext cx="1945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Parametry…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C8791EE-9474-4ED4-92CA-E2448B6853DC}"/>
              </a:ext>
            </a:extLst>
          </p:cNvPr>
          <p:cNvSpPr txBox="1"/>
          <p:nvPr/>
        </p:nvSpPr>
        <p:spPr>
          <a:xfrm>
            <a:off x="1015003" y="3048273"/>
            <a:ext cx="2955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/>
              <a:t>Activation</a:t>
            </a:r>
            <a:r>
              <a:rPr lang="cs-CZ" sz="2800" dirty="0"/>
              <a:t> funkce…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561DB9ED-2640-4ECD-9B77-DBEFB5DCFE8B}"/>
              </a:ext>
            </a:extLst>
          </p:cNvPr>
          <p:cNvSpPr txBox="1"/>
          <p:nvPr/>
        </p:nvSpPr>
        <p:spPr>
          <a:xfrm>
            <a:off x="1015003" y="4299541"/>
            <a:ext cx="264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Výstup a řešení…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2FD6C9B-FB86-44A8-A6E7-AB563EAE5D85}"/>
              </a:ext>
            </a:extLst>
          </p:cNvPr>
          <p:cNvSpPr txBox="1"/>
          <p:nvPr/>
        </p:nvSpPr>
        <p:spPr>
          <a:xfrm>
            <a:off x="1015003" y="5653743"/>
            <a:ext cx="212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/>
              <a:t>Cost</a:t>
            </a:r>
            <a:r>
              <a:rPr lang="cs-CZ" sz="2800" dirty="0"/>
              <a:t> funkce…</a:t>
            </a:r>
          </a:p>
        </p:txBody>
      </p:sp>
    </p:spTree>
    <p:extLst>
      <p:ext uri="{BB962C8B-B14F-4D97-AF65-F5344CB8AC3E}">
        <p14:creationId xmlns:p14="http://schemas.microsoft.com/office/powerpoint/2010/main" val="192018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– </a:t>
            </a:r>
            <a:r>
              <a:rPr lang="cs-CZ" dirty="0" err="1"/>
              <a:t>detailed</a:t>
            </a:r>
            <a:r>
              <a:rPr lang="cs-CZ" dirty="0"/>
              <a:t> </a:t>
            </a:r>
            <a:r>
              <a:rPr lang="cs-CZ" dirty="0" err="1"/>
              <a:t>backpropagation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C11DECC-8600-4FAC-A005-292EB4D90EC0}"/>
              </a:ext>
            </a:extLst>
          </p:cNvPr>
          <p:cNvSpPr txBox="1"/>
          <p:nvPr/>
        </p:nvSpPr>
        <p:spPr>
          <a:xfrm>
            <a:off x="670665" y="1690688"/>
            <a:ext cx="5485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00B050"/>
                </a:solidFill>
              </a:rPr>
              <a:t>w</a:t>
            </a:r>
            <a:r>
              <a:rPr lang="cs-CZ" sz="4400" baseline="30000" dirty="0">
                <a:solidFill>
                  <a:srgbClr val="00B050"/>
                </a:solidFill>
              </a:rPr>
              <a:t>(L)</a:t>
            </a:r>
            <a:r>
              <a:rPr lang="cs-CZ" sz="4400" dirty="0"/>
              <a:t>          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30000" dirty="0">
                <a:solidFill>
                  <a:srgbClr val="FF0000"/>
                </a:solidFill>
              </a:rPr>
              <a:t>(L-1)</a:t>
            </a:r>
            <a:r>
              <a:rPr lang="cs-CZ" sz="4400" dirty="0"/>
              <a:t>           </a:t>
            </a:r>
            <a:r>
              <a:rPr lang="cs-CZ" sz="4400" dirty="0">
                <a:solidFill>
                  <a:srgbClr val="0070C0"/>
                </a:solidFill>
              </a:rPr>
              <a:t>b</a:t>
            </a:r>
            <a:r>
              <a:rPr lang="cs-CZ" sz="4400" baseline="30000" dirty="0">
                <a:solidFill>
                  <a:srgbClr val="0070C0"/>
                </a:solidFill>
              </a:rPr>
              <a:t>(L)</a:t>
            </a:r>
            <a:r>
              <a:rPr lang="cs-CZ" sz="4400" dirty="0"/>
              <a:t>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983F01A-517A-436B-B467-6233221AE00B}"/>
              </a:ext>
            </a:extLst>
          </p:cNvPr>
          <p:cNvSpPr txBox="1"/>
          <p:nvPr/>
        </p:nvSpPr>
        <p:spPr>
          <a:xfrm>
            <a:off x="2402641" y="5407522"/>
            <a:ext cx="2246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C</a:t>
            </a:r>
            <a:r>
              <a:rPr lang="cs-CZ" sz="4400" baseline="-25000" dirty="0"/>
              <a:t>0</a:t>
            </a:r>
            <a:r>
              <a:rPr lang="cs-CZ" sz="4400" dirty="0"/>
              <a:t>(…)= …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B9FD6CE-A57A-4FA6-B42F-BF99FC4D8732}"/>
              </a:ext>
            </a:extLst>
          </p:cNvPr>
          <p:cNvSpPr txBox="1"/>
          <p:nvPr/>
        </p:nvSpPr>
        <p:spPr>
          <a:xfrm>
            <a:off x="2980728" y="2925163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F(x)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5FCDD439-9C25-4D49-BC87-5B43AEE347EA}"/>
              </a:ext>
            </a:extLst>
          </p:cNvPr>
          <p:cNvSpPr txBox="1"/>
          <p:nvPr/>
        </p:nvSpPr>
        <p:spPr>
          <a:xfrm>
            <a:off x="3093022" y="4053320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30000" dirty="0">
                <a:solidFill>
                  <a:srgbClr val="FF0000"/>
                </a:solidFill>
              </a:rPr>
              <a:t>(L)</a:t>
            </a:r>
            <a:endParaRPr lang="cs-CZ" sz="4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A5CBB85-19C3-4A04-BDBD-689F45EAABA9}"/>
              </a:ext>
            </a:extLst>
          </p:cNvPr>
          <p:cNvSpPr txBox="1"/>
          <p:nvPr/>
        </p:nvSpPr>
        <p:spPr>
          <a:xfrm>
            <a:off x="5461042" y="4021235"/>
            <a:ext cx="43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DAE1570F-2AB0-43B6-B350-5E8CDC97EC0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299407" y="2315895"/>
            <a:ext cx="2196847" cy="609268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8D095520-61CA-4A5A-BB72-B7A1F447021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401676" y="2307533"/>
            <a:ext cx="94578" cy="61763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32AA4E7-F57B-4B76-A644-47B180C212A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96254" y="2406222"/>
            <a:ext cx="1984553" cy="51894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97D6D33-409A-478C-902F-0E46852757B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496254" y="3694604"/>
            <a:ext cx="17717" cy="35871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2DF25F8-4819-4AF7-A822-C7149883C96B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3513971" y="4822761"/>
            <a:ext cx="11734" cy="58476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731A5E20-B716-40BC-87C9-AB1A0306A6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3525705" y="4790676"/>
            <a:ext cx="2155109" cy="61684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ástupný obsah 2">
                <a:extLst>
                  <a:ext uri="{FF2B5EF4-FFF2-40B4-BE49-F238E27FC236}">
                    <a16:creationId xmlns:a16="http://schemas.microsoft.com/office/drawing/2014/main" id="{CBAEFFCC-F870-4779-A466-EB23AD49B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462" y="1690688"/>
                <a:ext cx="5364872" cy="4802187"/>
              </a:xfrm>
            </p:spPr>
            <p:txBody>
              <a:bodyPr>
                <a:normAutofit/>
              </a:bodyPr>
              <a:lstStyle/>
              <a:p>
                <a:r>
                  <a:rPr lang="cs-CZ" dirty="0"/>
                  <a:t>Nyní zjišťujeme, jak velký má vliv změny </a:t>
                </a:r>
                <a:r>
                  <a:rPr lang="cs-CZ" dirty="0" err="1"/>
                  <a:t>weight</a:t>
                </a:r>
                <a:r>
                  <a:rPr lang="cs-CZ" dirty="0"/>
                  <a:t> na C</a:t>
                </a:r>
                <a:r>
                  <a:rPr lang="cs-CZ" baseline="-25000" dirty="0"/>
                  <a:t>0 </a:t>
                </a:r>
                <a:r>
                  <a:rPr lang="cs-CZ" dirty="0"/>
                  <a:t> pomocí parciálních derivací.</a:t>
                </a:r>
                <a:endParaRPr lang="cs-CZ" baseline="-25000" dirty="0"/>
              </a:p>
              <a:p>
                <a:r>
                  <a:rPr lang="cs-CZ" dirty="0"/>
                  <a:t>V podstatě hledáme poměr mezi diferenciálem w a C</a:t>
                </a:r>
                <a:r>
                  <a:rPr lang="cs-CZ" baseline="-25000" dirty="0"/>
                  <a:t>0</a:t>
                </a:r>
                <a:r>
                  <a:rPr lang="cs-CZ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cs-CZ" dirty="0"/>
                          <m:t>C</m:t>
                        </m:r>
                        <m:r>
                          <m:rPr>
                            <m:nor/>
                          </m:rPr>
                          <a:rPr lang="cs-CZ" baseline="-25000" dirty="0"/>
                          <m:t>0</m:t>
                        </m:r>
                      </m:num>
                      <m:den>
                        <m:r>
                          <a:rPr lang="cs-CZ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cs-CZ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solidFill>
                                  <a:srgbClr val="24BB6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cs-CZ" b="0" i="1" smtClean="0">
                                <a:solidFill>
                                  <a:srgbClr val="24BB6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cs-CZ" b="0" i="1" smtClean="0">
                                <a:solidFill>
                                  <a:srgbClr val="24BB6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cs-CZ" b="0" i="1" smtClean="0">
                                <a:solidFill>
                                  <a:srgbClr val="24BB6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cs-CZ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cs-CZ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cs-CZ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cs-CZ" i="1" smtClean="0">
                                <a:solidFill>
                                  <a:srgbClr val="24BB6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i="1">
                                <a:solidFill>
                                  <a:srgbClr val="24BB6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cs-CZ" i="1">
                                <a:solidFill>
                                  <a:srgbClr val="24BB6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cs-CZ" i="1">
                                <a:solidFill>
                                  <a:srgbClr val="24BB6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cs-CZ" i="1">
                                <a:solidFill>
                                  <a:srgbClr val="24BB6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cs-CZ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cs-CZ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cs-CZ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cs-CZ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cs-CZ" dirty="0"/>
                          <m:t>C</m:t>
                        </m:r>
                        <m:r>
                          <m:rPr>
                            <m:nor/>
                          </m:rPr>
                          <a:rPr lang="cs-CZ" baseline="-25000" dirty="0"/>
                          <m:t>0</m:t>
                        </m:r>
                      </m:num>
                      <m:den>
                        <m:sSup>
                          <m:sSupPr>
                            <m:ctrlP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cs-CZ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cs-CZ" dirty="0"/>
              </a:p>
              <a:p>
                <a:r>
                  <a:rPr lang="cs-CZ" dirty="0"/>
                  <a:t>z je vážená suma</a:t>
                </a:r>
              </a:p>
              <a:p>
                <a:r>
                  <a:rPr lang="cs-CZ" dirty="0"/>
                  <a:t>Obdobně se postupuje i pro </a:t>
                </a:r>
                <a:r>
                  <a:rPr lang="cs-CZ" dirty="0" err="1"/>
                  <a:t>bias</a:t>
                </a:r>
                <a:endParaRPr lang="cs-CZ" dirty="0"/>
              </a:p>
              <a:p>
                <a:r>
                  <a:rPr lang="cs-CZ" dirty="0"/>
                  <a:t>Při více neuronech se používají sumy a řetězení nákresu</a:t>
                </a:r>
              </a:p>
              <a:p>
                <a:endParaRPr lang="cs-CZ" dirty="0"/>
              </a:p>
            </p:txBody>
          </p:sp>
        </mc:Choice>
        <mc:Fallback>
          <p:sp>
            <p:nvSpPr>
              <p:cNvPr id="37" name="Zástupný obsah 2">
                <a:extLst>
                  <a:ext uri="{FF2B5EF4-FFF2-40B4-BE49-F238E27FC236}">
                    <a16:creationId xmlns:a16="http://schemas.microsoft.com/office/drawing/2014/main" id="{CBAEFFCC-F870-4779-A466-EB23AD49B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462" y="1690688"/>
                <a:ext cx="5364872" cy="4802187"/>
              </a:xfrm>
              <a:blipFill>
                <a:blip r:embed="rId2"/>
                <a:stretch>
                  <a:fillRect l="-2045" t="-2030" b="-355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33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19">
            <a:extLst>
              <a:ext uri="{FF2B5EF4-FFF2-40B4-BE49-F238E27FC236}">
                <a16:creationId xmlns:a16="http://schemas.microsoft.com/office/drawing/2014/main" id="{D68AE86F-1696-42FD-AB5F-9D20584DB9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273"/>
          <a:stretch/>
        </p:blipFill>
        <p:spPr>
          <a:xfrm>
            <a:off x="8052318" y="4133461"/>
            <a:ext cx="4139682" cy="272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D768E9-010F-4CC3-9422-16F17505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Tensorflow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A78494-5B80-48C9-92E8-370038D7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https://www.tensorflow.org/</a:t>
            </a:r>
            <a:endParaRPr lang="cs-CZ" dirty="0"/>
          </a:p>
          <a:p>
            <a:r>
              <a:rPr lang="cs-CZ" dirty="0"/>
              <a:t>Obsahuje základní i pokročilé návody do NN</a:t>
            </a:r>
          </a:p>
          <a:p>
            <a:r>
              <a:rPr lang="cs-CZ" dirty="0"/>
              <a:t>Nabízí celý ekosystém sladěných knihoven</a:t>
            </a:r>
          </a:p>
          <a:p>
            <a:r>
              <a:rPr lang="cs-CZ" dirty="0"/>
              <a:t>Jak pro seznámení tak pro business</a:t>
            </a:r>
          </a:p>
          <a:p>
            <a:r>
              <a:rPr lang="cs-CZ" dirty="0"/>
              <a:t>Obsahuje řešení i pro mobilní a </a:t>
            </a:r>
            <a:r>
              <a:rPr lang="cs-CZ" dirty="0" err="1"/>
              <a:t>IoT</a:t>
            </a:r>
            <a:r>
              <a:rPr lang="cs-CZ" dirty="0"/>
              <a:t> zařízení v podobě </a:t>
            </a:r>
            <a:r>
              <a:rPr lang="cs-CZ" dirty="0" err="1"/>
              <a:t>Tensorflow</a:t>
            </a:r>
            <a:r>
              <a:rPr lang="cs-CZ" dirty="0"/>
              <a:t> lite</a:t>
            </a:r>
          </a:p>
          <a:p>
            <a:r>
              <a:rPr lang="cs-CZ" dirty="0"/>
              <a:t>Open-source</a:t>
            </a:r>
          </a:p>
        </p:txBody>
      </p:sp>
      <p:pic>
        <p:nvPicPr>
          <p:cNvPr id="9" name="Google Shape;95;p17">
            <a:extLst>
              <a:ext uri="{FF2B5EF4-FFF2-40B4-BE49-F238E27FC236}">
                <a16:creationId xmlns:a16="http://schemas.microsoft.com/office/drawing/2014/main" id="{32BD6FC7-CBA8-40BD-9D1B-826A19E000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1334" y="170167"/>
            <a:ext cx="1859933" cy="187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2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865690-2BA2-4358-88F2-17107D41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Neuronová síť (NN)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530CDB-42E3-4131-BCB5-A9BFADD2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2662" cy="4351338"/>
          </a:xfrm>
        </p:spPr>
        <p:txBody>
          <a:bodyPr/>
          <a:lstStyle/>
          <a:p>
            <a:r>
              <a:rPr lang="cs-CZ" dirty="0"/>
              <a:t>Inspirována lidským mozkem</a:t>
            </a:r>
          </a:p>
          <a:p>
            <a:r>
              <a:rPr lang="cs-CZ" dirty="0"/>
              <a:t>Skládají se z neuronů </a:t>
            </a:r>
          </a:p>
          <a:p>
            <a:r>
              <a:rPr lang="cs-CZ" dirty="0"/>
              <a:t>více typů, které se liší strukturou (RNN, CNN)</a:t>
            </a:r>
          </a:p>
          <a:p>
            <a:r>
              <a:rPr lang="cs-CZ" dirty="0"/>
              <a:t>Pro jednoduchost se budeme věnovat pouze NN s tzv. MLP strukturou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4A2E7DA-3A49-499C-B502-04DAA9F9F1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10" y="2008629"/>
            <a:ext cx="6187230" cy="33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02D3E1-6A2C-454F-B93B-9BA15F43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grafické karty?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339B44-E90F-4597-A603-AA4E7E3E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Protože mají spoustu malých jader pro jednoduché matematické operace</a:t>
            </a:r>
          </a:p>
          <a:p>
            <a:r>
              <a:rPr lang="cs-CZ" dirty="0"/>
              <a:t>Vypočítávání grafiky ve hře počítá s maticemi -&gt; výhoda v ML</a:t>
            </a:r>
          </a:p>
          <a:p>
            <a:r>
              <a:rPr lang="cs-CZ" dirty="0"/>
              <a:t>CPU(málo chytrých jader) vs GPU(hodně ne tak chytrých jader)</a:t>
            </a:r>
          </a:p>
          <a:p>
            <a:r>
              <a:rPr lang="cs-CZ" dirty="0"/>
              <a:t>Porovnání z pořadu </a:t>
            </a:r>
            <a:r>
              <a:rPr lang="cs-CZ" dirty="0" err="1"/>
              <a:t>Mythbusters</a:t>
            </a:r>
            <a:endParaRPr lang="cs-CZ" dirty="0"/>
          </a:p>
          <a:p>
            <a:endParaRPr lang="cs-CZ" dirty="0"/>
          </a:p>
        </p:txBody>
      </p:sp>
      <p:pic>
        <p:nvPicPr>
          <p:cNvPr id="4" name="Online médium 3" title="Mythbusters Demo GPU versus CPU">
            <a:hlinkClick r:id="" action="ppaction://media"/>
            <a:extLst>
              <a:ext uri="{FF2B5EF4-FFF2-40B4-BE49-F238E27FC236}">
                <a16:creationId xmlns:a16="http://schemas.microsoft.com/office/drawing/2014/main" id="{D0E6FF56-DF28-4E12-A17E-BC2FCE2BB5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69084" y="3897736"/>
            <a:ext cx="4367905" cy="24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C8EC3A-A029-4DEC-BBD6-31445D68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E18C5-ECE2-4DA7-A9D6-044EED74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případě zájmu o další workshopy nás kontaktujte na adrese</a:t>
            </a:r>
          </a:p>
          <a:p>
            <a:endParaRPr lang="cs-CZ" dirty="0"/>
          </a:p>
          <a:p>
            <a:r>
              <a:rPr lang="cs-CZ" dirty="0"/>
              <a:t>Nebo navštivte naše stránky </a:t>
            </a:r>
            <a:r>
              <a:rPr lang="cs-CZ" dirty="0">
                <a:hlinkClick r:id="rId2"/>
              </a:rPr>
              <a:t>https://www.nvias.org/</a:t>
            </a:r>
            <a:endParaRPr lang="cs-CZ" dirty="0"/>
          </a:p>
          <a:p>
            <a:endParaRPr lang="cs-CZ" dirty="0"/>
          </a:p>
          <a:p>
            <a:r>
              <a:rPr lang="cs-CZ" dirty="0"/>
              <a:t>Naše další aktivity můžete sledovat zde: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009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dirty="0"/>
              <a:t>Jsou důležitou součástí  AI úloh nejrůznějšího typu</a:t>
            </a:r>
          </a:p>
          <a:p>
            <a:pPr lvl="0"/>
            <a:r>
              <a:rPr lang="cs-CZ" dirty="0"/>
              <a:t>Je dobré porozumět jak data v digitálním světě vypadají</a:t>
            </a:r>
          </a:p>
          <a:p>
            <a:pPr lvl="0"/>
            <a:r>
              <a:rPr lang="cs-CZ" dirty="0"/>
              <a:t>Komplexnější data tvoří v podstatě tzv n-dimenzionální prostředí</a:t>
            </a:r>
            <a:endParaRPr lang="cs-CZ" sz="2400" dirty="0"/>
          </a:p>
          <a:p>
            <a:pPr lvl="0"/>
            <a:endParaRPr lang="cs-CZ" sz="2400" dirty="0"/>
          </a:p>
          <a:p>
            <a:pPr lvl="0"/>
            <a:endParaRPr lang="cs-CZ" sz="2400" dirty="0"/>
          </a:p>
          <a:p>
            <a:pPr lvl="0"/>
            <a:endParaRPr lang="cs-CZ" sz="2400" dirty="0"/>
          </a:p>
          <a:p>
            <a:pPr lvl="0"/>
            <a:endParaRPr lang="cs-CZ" sz="2400" dirty="0"/>
          </a:p>
          <a:p>
            <a:pPr lvl="0"/>
            <a:endParaRPr lang="cs-CZ" sz="2400" dirty="0"/>
          </a:p>
          <a:p>
            <a:pPr lvl="0"/>
            <a:r>
              <a:rPr lang="cs-CZ" dirty="0"/>
              <a:t>Přejděte na </a:t>
            </a:r>
            <a:r>
              <a:rPr lang="cs-CZ" b="1" dirty="0" err="1"/>
              <a:t>Počet_kategorii.ipynb</a:t>
            </a:r>
            <a:r>
              <a:rPr lang="cs-CZ" b="1" dirty="0"/>
              <a:t> </a:t>
            </a:r>
            <a:r>
              <a:rPr lang="cs-CZ" dirty="0">
                <a:solidFill>
                  <a:srgbClr val="FF0000"/>
                </a:solidFill>
              </a:rPr>
              <a:t>(Dodat odkaz)</a:t>
            </a:r>
          </a:p>
        </p:txBody>
      </p:sp>
      <p:pic>
        <p:nvPicPr>
          <p:cNvPr id="6" name="Obrázek 5" descr="Obsah obrázku text, zelená, hodiny, tmavé&#10;&#10;Popis byl vytvořen automaticky">
            <a:extLst>
              <a:ext uri="{FF2B5EF4-FFF2-40B4-BE49-F238E27FC236}">
                <a16:creationId xmlns:a16="http://schemas.microsoft.com/office/drawing/2014/main" id="{CC9B7345-68BA-43EF-9A2F-5CAB07A3E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03" y="3288631"/>
            <a:ext cx="8354394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Konstrukce NN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Je nejednoznačná</a:t>
            </a:r>
          </a:p>
          <a:p>
            <a:pPr lvl="0"/>
            <a:r>
              <a:rPr lang="cs-CZ" dirty="0"/>
              <a:t>Experimentování s konstrukcí je možné na </a:t>
            </a:r>
            <a:r>
              <a:rPr lang="cs-CZ" dirty="0">
                <a:hlinkClick r:id="rId2" action="ppaction://hlinkfile"/>
              </a:rPr>
              <a:t>playground.tensorflow.org/</a:t>
            </a:r>
            <a:endParaRPr lang="cs-CZ" dirty="0"/>
          </a:p>
          <a:p>
            <a:pPr lvl="0"/>
            <a:r>
              <a:rPr lang="cs-CZ" dirty="0"/>
              <a:t>Funkce určující hodnotu následujícího neuronu je…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F0D6D7C-91A5-4C73-9FC3-E0AD6DD67DE7}"/>
              </a:ext>
            </a:extLst>
          </p:cNvPr>
          <p:cNvSpPr txBox="1"/>
          <p:nvPr/>
        </p:nvSpPr>
        <p:spPr>
          <a:xfrm>
            <a:off x="3805989" y="4273467"/>
            <a:ext cx="3890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-25000" dirty="0">
                <a:solidFill>
                  <a:srgbClr val="FF0000"/>
                </a:solidFill>
              </a:rPr>
              <a:t>2</a:t>
            </a:r>
            <a:r>
              <a:rPr lang="cs-CZ" sz="4400" dirty="0"/>
              <a:t> = F(</a:t>
            </a:r>
            <a:r>
              <a:rPr lang="cs-CZ" sz="4400" dirty="0">
                <a:solidFill>
                  <a:srgbClr val="00B050"/>
                </a:solidFill>
              </a:rPr>
              <a:t>w</a:t>
            </a:r>
            <a:r>
              <a:rPr lang="cs-CZ" sz="4400" baseline="-25000" dirty="0">
                <a:solidFill>
                  <a:srgbClr val="00B050"/>
                </a:solidFill>
              </a:rPr>
              <a:t>1</a:t>
            </a:r>
            <a:r>
              <a:rPr lang="cs-CZ" sz="4400" dirty="0"/>
              <a:t>*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-25000" dirty="0">
                <a:solidFill>
                  <a:srgbClr val="FF0000"/>
                </a:solidFill>
              </a:rPr>
              <a:t>1</a:t>
            </a:r>
            <a:r>
              <a:rPr lang="cs-CZ" sz="4400" dirty="0"/>
              <a:t>+</a:t>
            </a:r>
            <a:r>
              <a:rPr lang="cs-CZ" sz="4400" dirty="0">
                <a:solidFill>
                  <a:srgbClr val="0070C0"/>
                </a:solidFill>
              </a:rPr>
              <a:t>b</a:t>
            </a:r>
            <a:r>
              <a:rPr lang="cs-CZ" sz="4400" baseline="-25000" dirty="0">
                <a:solidFill>
                  <a:srgbClr val="0070C0"/>
                </a:solidFill>
              </a:rPr>
              <a:t>2</a:t>
            </a:r>
            <a:r>
              <a:rPr lang="cs-CZ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020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funguje NN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E8B6A20B-2BDB-43BC-93B1-A3925ECDD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92" y="3019303"/>
            <a:ext cx="7089016" cy="3473572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F8AAB26D-126F-4854-8368-61D5DCDB2134}"/>
              </a:ext>
            </a:extLst>
          </p:cNvPr>
          <p:cNvSpPr txBox="1"/>
          <p:nvPr/>
        </p:nvSpPr>
        <p:spPr>
          <a:xfrm>
            <a:off x="2086727" y="1690688"/>
            <a:ext cx="8018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-25000" dirty="0">
                <a:solidFill>
                  <a:srgbClr val="FF0000"/>
                </a:solidFill>
              </a:rPr>
              <a:t>2,1</a:t>
            </a:r>
            <a:r>
              <a:rPr lang="cs-CZ" sz="4400" dirty="0"/>
              <a:t> = F(</a:t>
            </a:r>
            <a:r>
              <a:rPr lang="cs-CZ" sz="4400" dirty="0">
                <a:solidFill>
                  <a:srgbClr val="00B050"/>
                </a:solidFill>
              </a:rPr>
              <a:t>w</a:t>
            </a:r>
            <a:r>
              <a:rPr lang="cs-CZ" sz="4400" baseline="-25000" dirty="0">
                <a:solidFill>
                  <a:srgbClr val="00B050"/>
                </a:solidFill>
              </a:rPr>
              <a:t>1,1</a:t>
            </a:r>
            <a:r>
              <a:rPr lang="cs-CZ" sz="4400" dirty="0"/>
              <a:t>*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-25000" dirty="0">
                <a:solidFill>
                  <a:srgbClr val="FF0000"/>
                </a:solidFill>
              </a:rPr>
              <a:t>1,1</a:t>
            </a:r>
            <a:r>
              <a:rPr lang="cs-CZ" sz="4400" dirty="0"/>
              <a:t>+…+</a:t>
            </a:r>
            <a:r>
              <a:rPr lang="cs-CZ" sz="4400" dirty="0">
                <a:solidFill>
                  <a:srgbClr val="00B050"/>
                </a:solidFill>
              </a:rPr>
              <a:t>w</a:t>
            </a:r>
            <a:r>
              <a:rPr lang="cs-CZ" sz="4400" baseline="-25000" dirty="0">
                <a:solidFill>
                  <a:srgbClr val="00B050"/>
                </a:solidFill>
              </a:rPr>
              <a:t>1,4</a:t>
            </a:r>
            <a:r>
              <a:rPr lang="cs-CZ" sz="4400" dirty="0"/>
              <a:t>*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-25000" dirty="0">
                <a:solidFill>
                  <a:srgbClr val="FF0000"/>
                </a:solidFill>
              </a:rPr>
              <a:t>1,4</a:t>
            </a:r>
            <a:r>
              <a:rPr lang="cs-CZ" sz="4400" dirty="0"/>
              <a:t>+ </a:t>
            </a:r>
            <a:r>
              <a:rPr lang="cs-CZ" sz="4400" dirty="0">
                <a:solidFill>
                  <a:srgbClr val="0070C0"/>
                </a:solidFill>
              </a:rPr>
              <a:t>b</a:t>
            </a:r>
            <a:r>
              <a:rPr lang="cs-CZ" sz="4400" baseline="-25000" dirty="0">
                <a:solidFill>
                  <a:srgbClr val="0070C0"/>
                </a:solidFill>
              </a:rPr>
              <a:t>1,1</a:t>
            </a:r>
            <a:r>
              <a:rPr lang="cs-CZ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4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 „</a:t>
            </a:r>
            <a:r>
              <a:rPr lang="cs-CZ" dirty="0" err="1"/>
              <a:t>activation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85000" lnSpcReduction="20000"/>
              </a:bodyPr>
              <a:lstStyle/>
              <a:p>
                <a:pPr lvl="0"/>
                <a:endParaRPr lang="cs-CZ" dirty="0"/>
              </a:p>
              <a:p>
                <a:pPr lvl="0"/>
                <a:endParaRPr lang="cs-CZ" dirty="0"/>
              </a:p>
              <a:p>
                <a:r>
                  <a:rPr lang="cs-CZ" dirty="0" err="1"/>
                  <a:t>Sigmoid</a:t>
                </a:r>
                <a:r>
                  <a:rPr lang="cs-CZ" dirty="0"/>
                  <a:t> – zastaralá, pomalá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cs-CZ" sz="2800" dirty="0"/>
              </a:p>
              <a:p>
                <a:r>
                  <a:rPr lang="cs-CZ" dirty="0" err="1"/>
                  <a:t>ReLU</a:t>
                </a:r>
                <a:r>
                  <a:rPr lang="cs-CZ" dirty="0"/>
                  <a:t> </a:t>
                </a:r>
              </a:p>
              <a:p>
                <a:pPr lvl="1"/>
                <a:r>
                  <a:rPr lang="cs-CZ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 </m:t>
                    </m:r>
                    <m:d>
                      <m:dPr>
                        <m:begChr m:val="{"/>
                        <m:endChr m:val=""/>
                        <m:ctrlP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cs-CZ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cs-CZ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cs-CZ" sz="2800" dirty="0"/>
              </a:p>
              <a:p>
                <a:r>
                  <a:rPr lang="cs-CZ" dirty="0" err="1"/>
                  <a:t>tanh</a:t>
                </a:r>
                <a:r>
                  <a:rPr lang="cs-CZ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cs-CZ" sz="2800" dirty="0"/>
              </a:p>
              <a:p>
                <a:r>
                  <a:rPr lang="cs-CZ" dirty="0" err="1"/>
                  <a:t>Softmax</a:t>
                </a:r>
                <a:r>
                  <a:rPr lang="cs-CZ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cs-C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cs-CZ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cs-CZ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cs-CZ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cs-CZ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cs-CZ" sz="2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cs-CZ" sz="2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cs-CZ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endParaRPr lang="cs-CZ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cs-CZ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ovéPole 5">
            <a:extLst>
              <a:ext uri="{FF2B5EF4-FFF2-40B4-BE49-F238E27FC236}">
                <a16:creationId xmlns:a16="http://schemas.microsoft.com/office/drawing/2014/main" id="{81E0A8AD-B3AD-4A7C-853C-26D3CB3F2C65}"/>
              </a:ext>
            </a:extLst>
          </p:cNvPr>
          <p:cNvSpPr txBox="1"/>
          <p:nvPr/>
        </p:nvSpPr>
        <p:spPr>
          <a:xfrm>
            <a:off x="4223081" y="1443871"/>
            <a:ext cx="3890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-25000" dirty="0">
                <a:solidFill>
                  <a:srgbClr val="FF0000"/>
                </a:solidFill>
              </a:rPr>
              <a:t>2</a:t>
            </a:r>
            <a:r>
              <a:rPr lang="cs-CZ" sz="4400" dirty="0"/>
              <a:t> = F(</a:t>
            </a:r>
            <a:r>
              <a:rPr lang="cs-CZ" sz="4400" dirty="0">
                <a:solidFill>
                  <a:srgbClr val="00B050"/>
                </a:solidFill>
              </a:rPr>
              <a:t>w</a:t>
            </a:r>
            <a:r>
              <a:rPr lang="cs-CZ" sz="4400" baseline="-25000" dirty="0">
                <a:solidFill>
                  <a:srgbClr val="00B050"/>
                </a:solidFill>
              </a:rPr>
              <a:t>1</a:t>
            </a:r>
            <a:r>
              <a:rPr lang="cs-CZ" sz="4400" dirty="0"/>
              <a:t>*</a:t>
            </a:r>
            <a:r>
              <a:rPr lang="cs-CZ" sz="4400" dirty="0">
                <a:solidFill>
                  <a:srgbClr val="FF0000"/>
                </a:solidFill>
              </a:rPr>
              <a:t>a</a:t>
            </a:r>
            <a:r>
              <a:rPr lang="cs-CZ" sz="4400" baseline="-25000" dirty="0">
                <a:solidFill>
                  <a:srgbClr val="FF0000"/>
                </a:solidFill>
              </a:rPr>
              <a:t>1</a:t>
            </a:r>
            <a:r>
              <a:rPr lang="cs-CZ" sz="4400" dirty="0"/>
              <a:t>+</a:t>
            </a:r>
            <a:r>
              <a:rPr lang="cs-CZ" sz="4400" dirty="0">
                <a:solidFill>
                  <a:srgbClr val="0070C0"/>
                </a:solidFill>
              </a:rPr>
              <a:t>b</a:t>
            </a:r>
            <a:r>
              <a:rPr lang="cs-CZ" sz="4400" baseline="-25000" dirty="0">
                <a:solidFill>
                  <a:srgbClr val="0070C0"/>
                </a:solidFill>
              </a:rPr>
              <a:t>2</a:t>
            </a:r>
            <a:r>
              <a:rPr lang="cs-CZ" sz="4400" dirty="0"/>
              <a:t>)</a:t>
            </a: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6754D006-01E8-4BD4-B140-644A0188B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8486" y="244574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 do NN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Vstupem do NN jsou vektory</a:t>
            </a:r>
          </a:p>
          <a:p>
            <a:pPr lvl="0"/>
            <a:r>
              <a:rPr lang="cs-CZ" dirty="0"/>
              <a:t>Zjednodušení výpočtů maticovým počtem</a:t>
            </a:r>
          </a:p>
          <a:p>
            <a:pPr lvl="0"/>
            <a:endParaRPr lang="cs-CZ" dirty="0"/>
          </a:p>
        </p:txBody>
      </p:sp>
      <p:pic>
        <p:nvPicPr>
          <p:cNvPr id="10" name="Obrázek 9" descr="Obsah obrázku text, hodiny, indikátor&#10;&#10;Popis byl vytvořen automaticky">
            <a:extLst>
              <a:ext uri="{FF2B5EF4-FFF2-40B4-BE49-F238E27FC236}">
                <a16:creationId xmlns:a16="http://schemas.microsoft.com/office/drawing/2014/main" id="{4CC279DE-2948-4AFA-BA7E-9989DB18E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19" y="3237524"/>
            <a:ext cx="6357362" cy="25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trénování potřebujeme tzv </a:t>
            </a:r>
            <a:r>
              <a:rPr lang="cs-CZ" dirty="0" err="1"/>
              <a:t>datasety</a:t>
            </a:r>
            <a:endParaRPr lang="cs-CZ" dirty="0"/>
          </a:p>
          <a:p>
            <a:r>
              <a:rPr lang="cs-CZ" dirty="0"/>
              <a:t>Před trénováním náhodně nastavíme všechny </a:t>
            </a:r>
            <a:r>
              <a:rPr lang="cs-CZ" dirty="0" err="1"/>
              <a:t>weights</a:t>
            </a:r>
            <a:r>
              <a:rPr lang="cs-CZ" dirty="0"/>
              <a:t> a </a:t>
            </a:r>
            <a:r>
              <a:rPr lang="cs-CZ" dirty="0" err="1"/>
              <a:t>biases</a:t>
            </a:r>
            <a:r>
              <a:rPr lang="cs-CZ" dirty="0"/>
              <a:t> </a:t>
            </a:r>
          </a:p>
          <a:p>
            <a:r>
              <a:rPr lang="cs-CZ" dirty="0"/>
              <a:t>Na vstup začneme posílat trénovací data</a:t>
            </a:r>
          </a:p>
          <a:p>
            <a:r>
              <a:rPr lang="cs-CZ" dirty="0"/>
              <a:t>Měříme přesnost neuronové sítě tzv. </a:t>
            </a:r>
            <a:r>
              <a:rPr lang="cs-CZ" dirty="0" err="1"/>
              <a:t>cost</a:t>
            </a:r>
            <a:r>
              <a:rPr lang="cs-CZ" dirty="0"/>
              <a:t> funkcí</a:t>
            </a:r>
          </a:p>
          <a:p>
            <a:r>
              <a:rPr lang="cs-CZ" dirty="0" err="1"/>
              <a:t>Cost</a:t>
            </a:r>
            <a:r>
              <a:rPr lang="cs-CZ" dirty="0"/>
              <a:t> funkce </a:t>
            </a:r>
          </a:p>
          <a:p>
            <a:pPr lvl="1"/>
            <a:r>
              <a:rPr lang="cs-CZ" dirty="0"/>
              <a:t>Rozdíl mezi výstupem a správným výsledkem např. (output - </a:t>
            </a:r>
            <a:r>
              <a:rPr lang="cs-CZ" dirty="0" err="1"/>
              <a:t>result</a:t>
            </a:r>
            <a:r>
              <a:rPr lang="cs-CZ" dirty="0"/>
              <a:t>)</a:t>
            </a:r>
            <a:r>
              <a:rPr lang="cs-CZ" baseline="30000" dirty="0"/>
              <a:t>2</a:t>
            </a:r>
          </a:p>
          <a:p>
            <a:pPr lvl="1"/>
            <a:r>
              <a:rPr lang="cs-CZ" dirty="0"/>
              <a:t>Průměruje se přes všechna trénovací data</a:t>
            </a:r>
          </a:p>
          <a:p>
            <a:pPr lvl="1"/>
            <a:r>
              <a:rPr lang="cs-CZ" dirty="0"/>
              <a:t>Parametry jsou </a:t>
            </a:r>
            <a:r>
              <a:rPr lang="cs-CZ" dirty="0" err="1"/>
              <a:t>weight</a:t>
            </a:r>
            <a:r>
              <a:rPr lang="cs-CZ" dirty="0"/>
              <a:t> a </a:t>
            </a:r>
            <a:r>
              <a:rPr lang="cs-CZ" dirty="0" err="1"/>
              <a:t>bias</a:t>
            </a:r>
            <a:endParaRPr lang="cs-CZ" dirty="0"/>
          </a:p>
          <a:p>
            <a:pPr lvl="1"/>
            <a:r>
              <a:rPr lang="cs-CZ" dirty="0"/>
              <a:t>Cílem je tuto funkci minimalizovat na co nejnižší hodnotu (lokální minimum)</a:t>
            </a:r>
          </a:p>
        </p:txBody>
      </p:sp>
    </p:spTree>
    <p:extLst>
      <p:ext uri="{BB962C8B-B14F-4D97-AF65-F5344CB8AC3E}">
        <p14:creationId xmlns:p14="http://schemas.microsoft.com/office/powerpoint/2010/main" val="421396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057BE-7294-49EF-86C8-09B8BA9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NN - minimum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DDE3A-B27D-4E95-93FD-6590AE8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nehledáme rovnou globální minimum?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930B38F-43A3-438F-A2B8-D80FD0B7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71" y="2475738"/>
            <a:ext cx="5259457" cy="4017137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512A89EC-206B-4C59-A46B-67D26D8A0166}"/>
              </a:ext>
            </a:extLst>
          </p:cNvPr>
          <p:cNvSpPr txBox="1"/>
          <p:nvPr/>
        </p:nvSpPr>
        <p:spPr>
          <a:xfrm>
            <a:off x="7367944" y="6343984"/>
            <a:ext cx="472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Zdroj obrázku:</a:t>
            </a:r>
            <a:r>
              <a:rPr lang="cs-CZ" sz="2800" dirty="0"/>
              <a:t> </a:t>
            </a:r>
            <a:r>
              <a:rPr lang="cs-CZ" dirty="0">
                <a:hlinkClick r:id="rId3"/>
              </a:rPr>
              <a:t>https://youtu.be/IHZwWFHWa-w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8053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758</Words>
  <Application>Microsoft Office PowerPoint</Application>
  <PresentationFormat>Širokoúhlá obrazovka</PresentationFormat>
  <Paragraphs>124</Paragraphs>
  <Slides>21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Motiv Office</vt:lpstr>
      <vt:lpstr>AI pozadi</vt:lpstr>
      <vt:lpstr>Neuronová síť (NN)</vt:lpstr>
      <vt:lpstr>Data</vt:lpstr>
      <vt:lpstr>Konstrukce NN</vt:lpstr>
      <vt:lpstr>Jak funguje NN</vt:lpstr>
      <vt:lpstr>Co to je „activation function“</vt:lpstr>
      <vt:lpstr>Vstup do NN</vt:lpstr>
      <vt:lpstr>Trénování NN</vt:lpstr>
      <vt:lpstr>Trénování NN - minimum</vt:lpstr>
      <vt:lpstr>Trénování NN - minimum</vt:lpstr>
      <vt:lpstr>Trénování NN - minimum</vt:lpstr>
      <vt:lpstr>Trénování NN - gradient</vt:lpstr>
      <vt:lpstr>Trénování NN - backpropagation</vt:lpstr>
      <vt:lpstr>Trénování NN - batches</vt:lpstr>
      <vt:lpstr>Trénování NN – detailed backpropagation</vt:lpstr>
      <vt:lpstr>Trénování NN – detailed backpropagation</vt:lpstr>
      <vt:lpstr>Trénování NN – detailed backpropagation</vt:lpstr>
      <vt:lpstr>Trénování NN – detailed backpropagation</vt:lpstr>
      <vt:lpstr>Tensorflow</vt:lpstr>
      <vt:lpstr>Proč grafické karty?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pozadi</dc:title>
  <dc:creator>Účet Microsoft</dc:creator>
  <cp:lastModifiedBy>Filip Jašek</cp:lastModifiedBy>
  <cp:revision>11</cp:revision>
  <dcterms:created xsi:type="dcterms:W3CDTF">2021-10-25T09:26:44Z</dcterms:created>
  <dcterms:modified xsi:type="dcterms:W3CDTF">2021-11-07T21:04:43Z</dcterms:modified>
</cp:coreProperties>
</file>