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Light" charset="1" panose="020B0306030504020204"/>
      <p:regular r:id="rId10"/>
    </p:embeddedFont>
    <p:embeddedFont>
      <p:font typeface="Open Sans Light Bold" charset="1" panose="020B0806030504020204"/>
      <p:regular r:id="rId11"/>
    </p:embeddedFont>
    <p:embeddedFont>
      <p:font typeface="Open Sans Light Italics" charset="1" panose="020B0306030504020204"/>
      <p:regular r:id="rId12"/>
    </p:embeddedFont>
    <p:embeddedFont>
      <p:font typeface="Open Sans Light Bold Italics" charset="1" panose="020B0806030504020204"/>
      <p:regular r:id="rId13"/>
    </p:embeddedFont>
    <p:embeddedFont>
      <p:font typeface="Open Sans Extra Bold" charset="1" panose="020B0906030804020204"/>
      <p:regular r:id="rId14"/>
    </p:embeddedFont>
    <p:embeddedFont>
      <p:font typeface="Open Sans Extra Bold Italics" charset="1" panose="020B09060308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688886" y="3261800"/>
            <a:ext cx="4910227" cy="4910227"/>
          </a:xfrm>
          <a:custGeom>
            <a:avLst/>
            <a:gdLst/>
            <a:ahLst/>
            <a:cxnLst/>
            <a:rect r="r" b="b" t="t" l="l"/>
            <a:pathLst>
              <a:path h="4910227" w="4910227">
                <a:moveTo>
                  <a:pt x="0" y="0"/>
                </a:moveTo>
                <a:lnTo>
                  <a:pt x="4910228" y="0"/>
                </a:lnTo>
                <a:lnTo>
                  <a:pt x="4910228" y="4910227"/>
                </a:lnTo>
                <a:lnTo>
                  <a:pt x="0" y="4910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287" y="857250"/>
            <a:ext cx="1046142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913287" y="857250"/>
            <a:ext cx="1046142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Robot Framework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59876"/>
            <a:ext cx="12373750" cy="3236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1"/>
              </a:lnSpc>
            </a:pPr>
            <a:r>
              <a:rPr lang="en-US" sz="3743">
                <a:solidFill>
                  <a:srgbClr val="000000"/>
                </a:solidFill>
                <a:latin typeface="Open Sans Extra Bold"/>
              </a:rPr>
              <a:t> Grupo: 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Mateus Moreira Fonseca 1426885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João Gabriel Vilela de Carvalho 1063227</a:t>
            </a:r>
          </a:p>
          <a:p>
            <a:pPr algn="just" marL="808288" indent="-404144" lvl="1">
              <a:lnSpc>
                <a:spcPts val="5241"/>
              </a:lnSpc>
              <a:buFont typeface="Arial"/>
              <a:buChar char="•"/>
            </a:pPr>
            <a:r>
              <a:rPr lang="en-US" sz="3743">
                <a:solidFill>
                  <a:srgbClr val="000000"/>
                </a:solidFill>
                <a:latin typeface="Open Sans Light"/>
              </a:rPr>
              <a:t>Raul Carlos Dias Severino 1997254</a:t>
            </a:r>
          </a:p>
          <a:p>
            <a:pPr algn="just">
              <a:lnSpc>
                <a:spcPts val="524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661395" y="857250"/>
            <a:ext cx="109652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Objetivos do Curso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76734"/>
            <a:ext cx="130944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Conhecer o framework e o modelo keyword driven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77975"/>
            <a:ext cx="120288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Aprender as principais estruturas do framework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79216"/>
            <a:ext cx="17910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Aprender a automatizar testes de software com o Robot 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80457"/>
            <a:ext cx="17910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Automatizar testes de sistemas web e APIs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62165" y="857250"/>
            <a:ext cx="81636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Pré-requisitos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33540" y="2939783"/>
            <a:ext cx="82900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Teoria sobre automação de testes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3540" y="5076825"/>
            <a:ext cx="995823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Noções básicas de lógica de programação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3540" y="7209790"/>
            <a:ext cx="179109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Inglês técnico básico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833315" y="857250"/>
            <a:ext cx="1262136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Estrutura do material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33753"/>
            <a:ext cx="13094419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Apresentações de Slides: Material de apoio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05137"/>
            <a:ext cx="13094419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Video Aulas: Conteúdo extensivo do curso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9022" y="3969445"/>
            <a:ext cx="305601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99"/>
              </a:lnSpc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77430" y="857250"/>
            <a:ext cx="127331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Conteúdo do material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33753"/>
            <a:ext cx="13094419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O que é o Robot Framework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28110"/>
            <a:ext cx="12028898" cy="4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Abordagem do modelo keyword driven</a:t>
            </a:r>
          </a:p>
          <a:p>
            <a:pPr algn="just">
              <a:lnSpc>
                <a:spcPts val="16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87595"/>
            <a:ext cx="1791094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Libraries e documentação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478011"/>
            <a:ext cx="1791094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Instalação (Windows)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227946"/>
            <a:ext cx="1791094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Escrever e implementar testes do zero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980932"/>
            <a:ext cx="13094419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16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 Extra Bold"/>
              </a:rPr>
              <a:t>Estruturação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11544" y="3229756"/>
            <a:ext cx="6295369" cy="3726594"/>
            <a:chOff x="0" y="0"/>
            <a:chExt cx="2138441" cy="1265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8441" cy="1265867"/>
            </a:xfrm>
            <a:custGeom>
              <a:avLst/>
              <a:gdLst/>
              <a:ahLst/>
              <a:cxnLst/>
              <a:rect r="r" b="b" t="t" l="l"/>
              <a:pathLst>
                <a:path h="1265867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1203148"/>
                  </a:lnTo>
                  <a:cubicBezTo>
                    <a:pt x="2138441" y="1219783"/>
                    <a:pt x="2131833" y="1235735"/>
                    <a:pt x="2120071" y="1247497"/>
                  </a:cubicBezTo>
                  <a:cubicBezTo>
                    <a:pt x="2108309" y="1259259"/>
                    <a:pt x="2092356" y="1265867"/>
                    <a:pt x="2075722" y="1265867"/>
                  </a:cubicBezTo>
                  <a:lnTo>
                    <a:pt x="62719" y="1265867"/>
                  </a:lnTo>
                  <a:cubicBezTo>
                    <a:pt x="28080" y="1265867"/>
                    <a:pt x="0" y="1237787"/>
                    <a:pt x="0" y="1203148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1544" y="3833072"/>
            <a:ext cx="5924741" cy="21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1331" indent="-275666" lvl="1">
              <a:lnSpc>
                <a:spcPts val="1276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Open Sans Extra Bold"/>
              </a:rPr>
              <a:t>O que é o Robot 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1544" y="4654112"/>
            <a:ext cx="5820395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Abordagem keyword driven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1544" y="5478675"/>
            <a:ext cx="6171101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Libraries e documentação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1544" y="6303237"/>
            <a:ext cx="6171101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Instalação (Windows)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77430" y="857250"/>
            <a:ext cx="127331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Conteúdo do material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311544" y="7384975"/>
            <a:ext cx="6295369" cy="976962"/>
            <a:chOff x="0" y="0"/>
            <a:chExt cx="2138441" cy="3318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38441" cy="331859"/>
            </a:xfrm>
            <a:custGeom>
              <a:avLst/>
              <a:gdLst/>
              <a:ahLst/>
              <a:cxnLst/>
              <a:rect r="r" b="b" t="t" l="l"/>
              <a:pathLst>
                <a:path h="331859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269140"/>
                  </a:lnTo>
                  <a:cubicBezTo>
                    <a:pt x="2138441" y="285775"/>
                    <a:pt x="2131833" y="301727"/>
                    <a:pt x="2120071" y="313489"/>
                  </a:cubicBezTo>
                  <a:cubicBezTo>
                    <a:pt x="2108309" y="325251"/>
                    <a:pt x="2092356" y="331859"/>
                    <a:pt x="2075722" y="331859"/>
                  </a:cubicBezTo>
                  <a:lnTo>
                    <a:pt x="62719" y="331859"/>
                  </a:lnTo>
                  <a:cubicBezTo>
                    <a:pt x="28080" y="331859"/>
                    <a:pt x="0" y="303779"/>
                    <a:pt x="0" y="269140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Open Sans Extra Bold"/>
                </a:rPr>
                <a:t>Introduçao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99632" y="3229756"/>
            <a:ext cx="6295369" cy="3726594"/>
            <a:chOff x="0" y="0"/>
            <a:chExt cx="2138441" cy="12658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38441" cy="1265867"/>
            </a:xfrm>
            <a:custGeom>
              <a:avLst/>
              <a:gdLst/>
              <a:ahLst/>
              <a:cxnLst/>
              <a:rect r="r" b="b" t="t" l="l"/>
              <a:pathLst>
                <a:path h="1265867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1203148"/>
                  </a:lnTo>
                  <a:cubicBezTo>
                    <a:pt x="2138441" y="1219783"/>
                    <a:pt x="2131833" y="1235735"/>
                    <a:pt x="2120071" y="1247497"/>
                  </a:cubicBezTo>
                  <a:cubicBezTo>
                    <a:pt x="2108309" y="1259259"/>
                    <a:pt x="2092356" y="1265867"/>
                    <a:pt x="2075722" y="1265867"/>
                  </a:cubicBezTo>
                  <a:lnTo>
                    <a:pt x="62719" y="1265867"/>
                  </a:lnTo>
                  <a:cubicBezTo>
                    <a:pt x="28080" y="1265867"/>
                    <a:pt x="0" y="1237787"/>
                    <a:pt x="0" y="1203148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699632" y="3833072"/>
            <a:ext cx="5924741" cy="21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1331" indent="-275666" lvl="1">
              <a:lnSpc>
                <a:spcPts val="1276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Open Sans Extra Bold"/>
              </a:rPr>
              <a:t>Escrita dos testes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99632" y="4654112"/>
            <a:ext cx="5820395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Implementação dos testes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699632" y="5478675"/>
            <a:ext cx="6171101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Execução dos testes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699632" y="7384975"/>
            <a:ext cx="6295369" cy="976962"/>
            <a:chOff x="0" y="0"/>
            <a:chExt cx="2138441" cy="3318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38441" cy="331859"/>
            </a:xfrm>
            <a:custGeom>
              <a:avLst/>
              <a:gdLst/>
              <a:ahLst/>
              <a:cxnLst/>
              <a:rect r="r" b="b" t="t" l="l"/>
              <a:pathLst>
                <a:path h="331859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269140"/>
                  </a:lnTo>
                  <a:cubicBezTo>
                    <a:pt x="2138441" y="285775"/>
                    <a:pt x="2131833" y="301727"/>
                    <a:pt x="2120071" y="313489"/>
                  </a:cubicBezTo>
                  <a:cubicBezTo>
                    <a:pt x="2108309" y="325251"/>
                    <a:pt x="2092356" y="331859"/>
                    <a:pt x="2075722" y="331859"/>
                  </a:cubicBezTo>
                  <a:lnTo>
                    <a:pt x="62719" y="331859"/>
                  </a:lnTo>
                  <a:cubicBezTo>
                    <a:pt x="28080" y="331859"/>
                    <a:pt x="0" y="303779"/>
                    <a:pt x="0" y="269140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Open Sans Extra Bold"/>
                </a:rPr>
                <a:t>Construção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20529" r="0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311544" y="3229756"/>
            <a:ext cx="6295369" cy="3726594"/>
            <a:chOff x="0" y="0"/>
            <a:chExt cx="2138441" cy="12658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38441" cy="1265867"/>
            </a:xfrm>
            <a:custGeom>
              <a:avLst/>
              <a:gdLst/>
              <a:ahLst/>
              <a:cxnLst/>
              <a:rect r="r" b="b" t="t" l="l"/>
              <a:pathLst>
                <a:path h="1265867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1203148"/>
                  </a:lnTo>
                  <a:cubicBezTo>
                    <a:pt x="2138441" y="1219783"/>
                    <a:pt x="2131833" y="1235735"/>
                    <a:pt x="2120071" y="1247497"/>
                  </a:cubicBezTo>
                  <a:cubicBezTo>
                    <a:pt x="2108309" y="1259259"/>
                    <a:pt x="2092356" y="1265867"/>
                    <a:pt x="2075722" y="1265867"/>
                  </a:cubicBezTo>
                  <a:lnTo>
                    <a:pt x="62719" y="1265867"/>
                  </a:lnTo>
                  <a:cubicBezTo>
                    <a:pt x="28080" y="1265867"/>
                    <a:pt x="0" y="1237787"/>
                    <a:pt x="0" y="1203148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1544" y="3833072"/>
            <a:ext cx="5924741" cy="21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1331" indent="-275666" lvl="1">
              <a:lnSpc>
                <a:spcPts val="1276"/>
              </a:lnSpc>
              <a:buFont typeface="Arial"/>
              <a:buChar char="•"/>
            </a:pPr>
            <a:r>
              <a:rPr lang="en-US" sz="2553">
                <a:solidFill>
                  <a:srgbClr val="FFFFFF"/>
                </a:solidFill>
                <a:latin typeface="Open Sans Extra Bold"/>
              </a:rPr>
              <a:t>Variáveis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1544" y="4654112"/>
            <a:ext cx="5820395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Argumentos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1544" y="5478675"/>
            <a:ext cx="6171101" cy="22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20" indent="-278160" lvl="1">
              <a:lnSpc>
                <a:spcPts val="1288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IF e ELSE e estrutura FOR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77430" y="857250"/>
            <a:ext cx="127331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Light Bold"/>
              </a:rPr>
              <a:t>Conteúdo do material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11544" y="7384975"/>
            <a:ext cx="6295369" cy="976962"/>
            <a:chOff x="0" y="0"/>
            <a:chExt cx="2138441" cy="3318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38441" cy="331859"/>
            </a:xfrm>
            <a:custGeom>
              <a:avLst/>
              <a:gdLst/>
              <a:ahLst/>
              <a:cxnLst/>
              <a:rect r="r" b="b" t="t" l="l"/>
              <a:pathLst>
                <a:path h="331859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269140"/>
                  </a:lnTo>
                  <a:cubicBezTo>
                    <a:pt x="2138441" y="285775"/>
                    <a:pt x="2131833" y="301727"/>
                    <a:pt x="2120071" y="313489"/>
                  </a:cubicBezTo>
                  <a:cubicBezTo>
                    <a:pt x="2108309" y="325251"/>
                    <a:pt x="2092356" y="331859"/>
                    <a:pt x="2075722" y="331859"/>
                  </a:cubicBezTo>
                  <a:lnTo>
                    <a:pt x="62719" y="331859"/>
                  </a:lnTo>
                  <a:cubicBezTo>
                    <a:pt x="28080" y="331859"/>
                    <a:pt x="0" y="303779"/>
                    <a:pt x="0" y="269140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Open Sans Extra Bold"/>
                </a:rPr>
                <a:t>Estruturas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699632" y="3229756"/>
            <a:ext cx="6295369" cy="3726594"/>
            <a:chOff x="0" y="0"/>
            <a:chExt cx="2138441" cy="12658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38441" cy="1265867"/>
            </a:xfrm>
            <a:custGeom>
              <a:avLst/>
              <a:gdLst/>
              <a:ahLst/>
              <a:cxnLst/>
              <a:rect r="r" b="b" t="t" l="l"/>
              <a:pathLst>
                <a:path h="1265867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1203148"/>
                  </a:lnTo>
                  <a:cubicBezTo>
                    <a:pt x="2138441" y="1219783"/>
                    <a:pt x="2131833" y="1235735"/>
                    <a:pt x="2120071" y="1247497"/>
                  </a:cubicBezTo>
                  <a:cubicBezTo>
                    <a:pt x="2108309" y="1259259"/>
                    <a:pt x="2092356" y="1265867"/>
                    <a:pt x="2075722" y="1265867"/>
                  </a:cubicBezTo>
                  <a:lnTo>
                    <a:pt x="62719" y="1265867"/>
                  </a:lnTo>
                  <a:cubicBezTo>
                    <a:pt x="28080" y="1265867"/>
                    <a:pt x="0" y="1237787"/>
                    <a:pt x="0" y="1203148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699632" y="3604472"/>
            <a:ext cx="6025056" cy="90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6319" indent="-278160" lvl="1">
              <a:lnSpc>
                <a:spcPts val="3607"/>
              </a:lnSpc>
              <a:buFont typeface="Arial"/>
              <a:buChar char="•"/>
            </a:pPr>
            <a:r>
              <a:rPr lang="en-US" sz="2576">
                <a:solidFill>
                  <a:srgbClr val="FFFFFF"/>
                </a:solidFill>
                <a:latin typeface="Open Sans Extra Bold"/>
              </a:rPr>
              <a:t>Web Testing com Selenium Library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699632" y="7384975"/>
            <a:ext cx="6295369" cy="976962"/>
            <a:chOff x="0" y="0"/>
            <a:chExt cx="2138441" cy="3318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38441" cy="331859"/>
            </a:xfrm>
            <a:custGeom>
              <a:avLst/>
              <a:gdLst/>
              <a:ahLst/>
              <a:cxnLst/>
              <a:rect r="r" b="b" t="t" l="l"/>
              <a:pathLst>
                <a:path h="331859" w="2138441">
                  <a:moveTo>
                    <a:pt x="62719" y="0"/>
                  </a:moveTo>
                  <a:lnTo>
                    <a:pt x="2075722" y="0"/>
                  </a:lnTo>
                  <a:cubicBezTo>
                    <a:pt x="2092356" y="0"/>
                    <a:pt x="2108309" y="6608"/>
                    <a:pt x="2120071" y="18370"/>
                  </a:cubicBezTo>
                  <a:cubicBezTo>
                    <a:pt x="2131833" y="30132"/>
                    <a:pt x="2138441" y="46085"/>
                    <a:pt x="2138441" y="62719"/>
                  </a:cubicBezTo>
                  <a:lnTo>
                    <a:pt x="2138441" y="269140"/>
                  </a:lnTo>
                  <a:cubicBezTo>
                    <a:pt x="2138441" y="285775"/>
                    <a:pt x="2131833" y="301727"/>
                    <a:pt x="2120071" y="313489"/>
                  </a:cubicBezTo>
                  <a:cubicBezTo>
                    <a:pt x="2108309" y="325251"/>
                    <a:pt x="2092356" y="331859"/>
                    <a:pt x="2075722" y="331859"/>
                  </a:cubicBezTo>
                  <a:lnTo>
                    <a:pt x="62719" y="331859"/>
                  </a:lnTo>
                  <a:cubicBezTo>
                    <a:pt x="28080" y="331859"/>
                    <a:pt x="0" y="303779"/>
                    <a:pt x="0" y="269140"/>
                  </a:cubicBezTo>
                  <a:lnTo>
                    <a:pt x="0" y="62719"/>
                  </a:lnTo>
                  <a:cubicBezTo>
                    <a:pt x="0" y="28080"/>
                    <a:pt x="28080" y="0"/>
                    <a:pt x="62719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18343" lIns="18343" bIns="18343" rIns="1834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r>
                <a:rPr lang="en-US" sz="1900">
                  <a:solidFill>
                    <a:srgbClr val="FFFFFF"/>
                  </a:solidFill>
                  <a:latin typeface="Open Sans Extra Bold"/>
                </a:rPr>
                <a:t>Prática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DAFjAVvXXhQ</dc:identifier>
  <dcterms:modified xsi:type="dcterms:W3CDTF">2011-08-01T06:04:30Z</dcterms:modified>
  <cp:revision>1</cp:revision>
  <dc:title>Robot Framework-1</dc:title>
</cp:coreProperties>
</file>