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256" r:id="rId2"/>
    <p:sldId id="268" r:id="rId3"/>
    <p:sldId id="269" r:id="rId4"/>
    <p:sldId id="267" r:id="rId5"/>
    <p:sldId id="280" r:id="rId6"/>
    <p:sldId id="257" r:id="rId7"/>
    <p:sldId id="289" r:id="rId8"/>
    <p:sldId id="286" r:id="rId9"/>
    <p:sldId id="313" r:id="rId10"/>
    <p:sldId id="287" r:id="rId11"/>
    <p:sldId id="283" r:id="rId12"/>
    <p:sldId id="284" r:id="rId13"/>
    <p:sldId id="288" r:id="rId14"/>
    <p:sldId id="285" r:id="rId15"/>
    <p:sldId id="271" r:id="rId16"/>
    <p:sldId id="272" r:id="rId17"/>
    <p:sldId id="273" r:id="rId18"/>
    <p:sldId id="274" r:id="rId19"/>
    <p:sldId id="290" r:id="rId20"/>
    <p:sldId id="291" r:id="rId21"/>
    <p:sldId id="292" r:id="rId22"/>
    <p:sldId id="293" r:id="rId23"/>
    <p:sldId id="294" r:id="rId24"/>
    <p:sldId id="275" r:id="rId25"/>
    <p:sldId id="276" r:id="rId26"/>
    <p:sldId id="282" r:id="rId27"/>
    <p:sldId id="297" r:id="rId28"/>
    <p:sldId id="298" r:id="rId29"/>
    <p:sldId id="299" r:id="rId30"/>
    <p:sldId id="300" r:id="rId31"/>
    <p:sldId id="301" r:id="rId32"/>
    <p:sldId id="302" r:id="rId33"/>
    <p:sldId id="303" r:id="rId34"/>
    <p:sldId id="304" r:id="rId35"/>
    <p:sldId id="305" r:id="rId36"/>
    <p:sldId id="306" r:id="rId37"/>
    <p:sldId id="295" r:id="rId38"/>
    <p:sldId id="296" r:id="rId39"/>
    <p:sldId id="307" r:id="rId40"/>
    <p:sldId id="308" r:id="rId41"/>
    <p:sldId id="309" r:id="rId42"/>
    <p:sldId id="310" r:id="rId43"/>
    <p:sldId id="311" r:id="rId44"/>
    <p:sldId id="312" r:id="rId45"/>
    <p:sldId id="27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AF5E-301B-45A9-9D35-D22D86C967E0}"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4C093-16A3-4335-A807-FB31555204DC}" type="slidenum">
              <a:rPr lang="en-US" smtClean="0"/>
              <a:t>‹#›</a:t>
            </a:fld>
            <a:endParaRPr lang="en-US"/>
          </a:p>
        </p:txBody>
      </p:sp>
    </p:spTree>
    <p:extLst>
      <p:ext uri="{BB962C8B-B14F-4D97-AF65-F5344CB8AC3E}">
        <p14:creationId xmlns:p14="http://schemas.microsoft.com/office/powerpoint/2010/main" val="1712760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803B2A-E560-4C65-9229-56E67AB107AE}"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4BF4BD-DA8E-40D8-8C30-7469107B1E79}"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C43F55-34A8-4DDA-99F1-21C7DBF554AB}"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308E075-5FBA-46F2-B6D6-42526032A1C9}"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6C88CF9-2975-4C13-9A84-38E504E11ADB}"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2AEEE4E-8785-499C-A6D9-145BAAB838E4}"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946D3A-823B-417A-9238-BC74BA82731A}"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E12F6-648E-4F3C-9B55-18541D83C68B}"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6B5252-C222-41FB-9491-C3271DD06EA8}" type="datetime1">
              <a:rPr lang="en-US" smtClean="0"/>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1BB4BF-478F-4E0E-80B1-EA889511ADA5}"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FBB93-931F-493B-97F8-87AA58558157}" type="datetime1">
              <a:rPr lang="en-US" smtClean="0"/>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505E1-E611-41DF-82AE-33783392EB6B}" type="datetime1">
              <a:rPr lang="en-US" smtClean="0"/>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63072-9264-472B-90DE-5D64FD244105}" type="datetime1">
              <a:rPr lang="en-US" smtClean="0"/>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5B1F23-A6AA-49BA-A6DD-D643E2C01A55}"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7DB299-0567-4DC8-8A30-96A2210E96C3}" type="datetime1">
              <a:rPr lang="en-US" smtClean="0"/>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ACAC8C-46AB-408A-B07D-6E4326260939}" type="datetime1">
              <a:rPr lang="en-US" smtClean="0"/>
              <a:t>10/16/2023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geeksforgeeks.org/data-types-in-c/"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hyperlink" Target="https://www.geeksforgeeks.org/linked-list-set-1-introduction/" TargetMode="External"/><Relationship Id="rId1" Type="http://schemas.openxmlformats.org/officeDocument/2006/relationships/slideLayout" Target="../slideLayouts/slideLayout2.xml"/><Relationship Id="rId6" Type="http://schemas.openxmlformats.org/officeDocument/2006/relationships/hyperlink" Target="https://www.geeksforgeeks.org/abstract-data-types/" TargetMode="External"/><Relationship Id="rId5" Type="http://schemas.openxmlformats.org/officeDocument/2006/relationships/image" Target="../media/image16.png"/><Relationship Id="rId4" Type="http://schemas.openxmlformats.org/officeDocument/2006/relationships/hyperlink" Target="https://www.geeksforgeeks.org/queue-set-1introduction-and-array-implement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programiz.com/dsa/" TargetMode="External"/><Relationship Id="rId2" Type="http://schemas.openxmlformats.org/officeDocument/2006/relationships/hyperlink" Target="https://www.programiz.com/dsa/insertion-s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8213" y="1581150"/>
            <a:ext cx="9602787" cy="2419350"/>
          </a:xfrm>
        </p:spPr>
        <p:txBody>
          <a:bodyPr>
            <a:normAutofit/>
          </a:bodyPr>
          <a:lstStyle/>
          <a:p>
            <a:pPr algn="ctr"/>
            <a:r>
              <a:rPr lang="en-US" b="1" dirty="0"/>
              <a:t>Data Structures </a:t>
            </a:r>
            <a:r>
              <a:rPr lang="en-US" b="1"/>
              <a:t>and Algorithms</a:t>
            </a:r>
            <a:endParaRPr lang="en-US" b="1" dirty="0"/>
          </a:p>
        </p:txBody>
      </p:sp>
      <p:sp>
        <p:nvSpPr>
          <p:cNvPr id="4" name="Rectangle 1"/>
          <p:cNvSpPr>
            <a:spLocks noGrp="1" noChangeArrowheads="1"/>
          </p:cNvSpPr>
          <p:nvPr>
            <p:ph type="subTitle" idx="1"/>
          </p:nvPr>
        </p:nvSpPr>
        <p:spPr bwMode="auto">
          <a:xfrm>
            <a:off x="2589213" y="5155854"/>
            <a:ext cx="17662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Fikadu Wayesa</a:t>
            </a:r>
          </a:p>
        </p:txBody>
      </p:sp>
      <p:sp>
        <p:nvSpPr>
          <p:cNvPr id="3" name="Date Placeholder 2">
            <a:extLst>
              <a:ext uri="{FF2B5EF4-FFF2-40B4-BE49-F238E27FC236}">
                <a16:creationId xmlns:a16="http://schemas.microsoft.com/office/drawing/2014/main" id="{DE446674-C878-70AA-1C1D-996FD5B3B704}"/>
              </a:ext>
            </a:extLst>
          </p:cNvPr>
          <p:cNvSpPr>
            <a:spLocks noGrp="1"/>
          </p:cNvSpPr>
          <p:nvPr>
            <p:ph type="dt" sz="half" idx="10"/>
          </p:nvPr>
        </p:nvSpPr>
        <p:spPr/>
        <p:txBody>
          <a:bodyPr/>
          <a:lstStyle/>
          <a:p>
            <a:fld id="{13584232-5265-4821-9ED2-7632A6EA268F}" type="datetime1">
              <a:rPr lang="en-US" smtClean="0"/>
              <a:t>10/16/2023</a:t>
            </a:fld>
            <a:endParaRPr lang="en-US" dirty="0"/>
          </a:p>
        </p:txBody>
      </p:sp>
      <p:sp>
        <p:nvSpPr>
          <p:cNvPr id="5" name="Slide Number Placeholder 4">
            <a:extLst>
              <a:ext uri="{FF2B5EF4-FFF2-40B4-BE49-F238E27FC236}">
                <a16:creationId xmlns:a16="http://schemas.microsoft.com/office/drawing/2014/main" id="{0C432F73-E0FB-7E5C-6DE9-5BCDF7357466}"/>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803247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A209CB2-5C79-4B2D-7D9F-F800EF5E7FAA}"/>
              </a:ext>
            </a:extLst>
          </p:cNvPr>
          <p:cNvPicPr>
            <a:picLocks noGrp="1" noChangeAspect="1"/>
          </p:cNvPicPr>
          <p:nvPr>
            <p:ph idx="1"/>
          </p:nvPr>
        </p:nvPicPr>
        <p:blipFill>
          <a:blip r:embed="rId2"/>
          <a:stretch>
            <a:fillRect/>
          </a:stretch>
        </p:blipFill>
        <p:spPr>
          <a:xfrm>
            <a:off x="1452282" y="787782"/>
            <a:ext cx="8839200" cy="4097983"/>
          </a:xfrm>
        </p:spPr>
      </p:pic>
      <p:sp>
        <p:nvSpPr>
          <p:cNvPr id="4" name="Date Placeholder 3">
            <a:extLst>
              <a:ext uri="{FF2B5EF4-FFF2-40B4-BE49-F238E27FC236}">
                <a16:creationId xmlns:a16="http://schemas.microsoft.com/office/drawing/2014/main" id="{333A91EE-E857-4834-37CA-CFA5EBD13350}"/>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5B47F004-AABF-777A-268F-7CEB53BD64A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9" name="Picture 8">
            <a:extLst>
              <a:ext uri="{FF2B5EF4-FFF2-40B4-BE49-F238E27FC236}">
                <a16:creationId xmlns:a16="http://schemas.microsoft.com/office/drawing/2014/main" id="{A53A5BAF-BC90-ED48-3EDF-0F9DA34A486B}"/>
              </a:ext>
            </a:extLst>
          </p:cNvPr>
          <p:cNvPicPr>
            <a:picLocks noChangeAspect="1"/>
          </p:cNvPicPr>
          <p:nvPr/>
        </p:nvPicPr>
        <p:blipFill>
          <a:blip r:embed="rId3"/>
          <a:stretch>
            <a:fillRect/>
          </a:stretch>
        </p:blipFill>
        <p:spPr>
          <a:xfrm>
            <a:off x="1452283" y="4885765"/>
            <a:ext cx="8839200" cy="1653683"/>
          </a:xfrm>
          <a:prstGeom prst="rect">
            <a:avLst/>
          </a:prstGeom>
        </p:spPr>
      </p:pic>
    </p:spTree>
    <p:extLst>
      <p:ext uri="{BB962C8B-B14F-4D97-AF65-F5344CB8AC3E}">
        <p14:creationId xmlns:p14="http://schemas.microsoft.com/office/powerpoint/2010/main" val="310574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9C2F-1A76-014B-2946-1F40F8EB50E8}"/>
              </a:ext>
            </a:extLst>
          </p:cNvPr>
          <p:cNvSpPr>
            <a:spLocks noGrp="1"/>
          </p:cNvSpPr>
          <p:nvPr>
            <p:ph type="title"/>
          </p:nvPr>
        </p:nvSpPr>
        <p:spPr>
          <a:xfrm>
            <a:off x="2592925" y="624110"/>
            <a:ext cx="8911687" cy="756455"/>
          </a:xfrm>
        </p:spPr>
        <p:txBody>
          <a:bodyPr/>
          <a:lstStyle/>
          <a:p>
            <a:r>
              <a:rPr lang="en-US" dirty="0"/>
              <a:t>Cont..</a:t>
            </a:r>
          </a:p>
        </p:txBody>
      </p:sp>
      <p:sp>
        <p:nvSpPr>
          <p:cNvPr id="3" name="Content Placeholder 2">
            <a:extLst>
              <a:ext uri="{FF2B5EF4-FFF2-40B4-BE49-F238E27FC236}">
                <a16:creationId xmlns:a16="http://schemas.microsoft.com/office/drawing/2014/main" id="{FBCAA549-13E8-0769-AC71-6ED1DEF1C66A}"/>
              </a:ext>
            </a:extLst>
          </p:cNvPr>
          <p:cNvSpPr>
            <a:spLocks noGrp="1"/>
          </p:cNvSpPr>
          <p:nvPr>
            <p:ph idx="1"/>
          </p:nvPr>
        </p:nvSpPr>
        <p:spPr>
          <a:xfrm>
            <a:off x="1039906" y="1317812"/>
            <a:ext cx="10464706" cy="4593410"/>
          </a:xfrm>
        </p:spPr>
        <p:txBody>
          <a:bodyPr>
            <a:normAutofit/>
          </a:bodyPr>
          <a:lstStyle/>
          <a:p>
            <a:r>
              <a:rPr lang="en-US" dirty="0"/>
              <a:t>Abstract data type (ADT): A set of values (the carrier set), and operations on those values.</a:t>
            </a:r>
          </a:p>
          <a:p>
            <a:r>
              <a:rPr lang="en-US" dirty="0"/>
              <a:t>Here are some examples of ADTs:</a:t>
            </a:r>
          </a:p>
          <a:p>
            <a:pPr lvl="1"/>
            <a:r>
              <a:rPr lang="en-US" dirty="0"/>
              <a:t>Boolean—The value of the Boolean ADT is the set { true, false }. The operations on these values are negation, conjunction, disjunction, conditional, is equal to, and perhaps some others.</a:t>
            </a:r>
          </a:p>
          <a:p>
            <a:pPr lvl="1"/>
            <a:r>
              <a:rPr lang="en-US" dirty="0"/>
              <a:t>Integer—The carrier set of the Integer ADT is the set { ..., -2, -1, 0, 1, 2, ... }, and the operations on these values are addition, subtraction, multiplication, division, remainder, is equal to, is less than, is greater than, and so on. </a:t>
            </a:r>
          </a:p>
          <a:p>
            <a:pPr lvl="2"/>
            <a:r>
              <a:rPr lang="en-US" dirty="0"/>
              <a:t>Note that although some of these operations yield other Integer values, some yield values from other ADTs (like true and false), but all have at least one Integer value argument. </a:t>
            </a:r>
          </a:p>
          <a:p>
            <a:pPr lvl="1"/>
            <a:endParaRPr lang="en-US" dirty="0"/>
          </a:p>
          <a:p>
            <a:pPr lvl="1"/>
            <a:r>
              <a:rPr lang="en-US" dirty="0"/>
              <a:t>String—The carrier set of the String ADT is the set of all finite sequences of characters from some alphabet, including the empty sequence (the empty string). </a:t>
            </a:r>
          </a:p>
          <a:p>
            <a:pPr lvl="2"/>
            <a:r>
              <a:rPr lang="en-US" dirty="0"/>
              <a:t>Operations on string values include concatenation, length of, substring, index of, and so forth. </a:t>
            </a:r>
          </a:p>
        </p:txBody>
      </p:sp>
      <p:sp>
        <p:nvSpPr>
          <p:cNvPr id="4" name="Date Placeholder 3">
            <a:extLst>
              <a:ext uri="{FF2B5EF4-FFF2-40B4-BE49-F238E27FC236}">
                <a16:creationId xmlns:a16="http://schemas.microsoft.com/office/drawing/2014/main" id="{309D425C-07DE-2FF0-6AAD-5FF0B9EE85FF}"/>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47F7235E-D2C7-1207-AED1-69631B52E67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78430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D87E-3D4A-7DF8-431D-9FC50CE7301F}"/>
              </a:ext>
            </a:extLst>
          </p:cNvPr>
          <p:cNvSpPr>
            <a:spLocks noGrp="1"/>
          </p:cNvSpPr>
          <p:nvPr>
            <p:ph type="title"/>
          </p:nvPr>
        </p:nvSpPr>
        <p:spPr>
          <a:xfrm>
            <a:off x="2592925" y="624110"/>
            <a:ext cx="8911687" cy="528797"/>
          </a:xfrm>
        </p:spPr>
        <p:txBody>
          <a:bodyPr>
            <a:normAutofit fontScale="90000"/>
          </a:bodyPr>
          <a:lstStyle/>
          <a:p>
            <a:pPr algn="ctr"/>
            <a:r>
              <a:rPr lang="en-US" b="0" i="0" dirty="0">
                <a:solidFill>
                  <a:srgbClr val="273239"/>
                </a:solidFill>
                <a:effectLst/>
                <a:latin typeface="Nunito" pitchFamily="2" charset="0"/>
              </a:rPr>
              <a:t>Abstract Data type (ADT)</a:t>
            </a:r>
            <a:endParaRPr lang="en-US" dirty="0"/>
          </a:p>
        </p:txBody>
      </p:sp>
      <p:sp>
        <p:nvSpPr>
          <p:cNvPr id="3" name="Content Placeholder 2">
            <a:extLst>
              <a:ext uri="{FF2B5EF4-FFF2-40B4-BE49-F238E27FC236}">
                <a16:creationId xmlns:a16="http://schemas.microsoft.com/office/drawing/2014/main" id="{7D658A0A-2C82-C5CD-591C-D14059EF2C94}"/>
              </a:ext>
            </a:extLst>
          </p:cNvPr>
          <p:cNvSpPr>
            <a:spLocks noGrp="1"/>
          </p:cNvSpPr>
          <p:nvPr>
            <p:ph idx="1"/>
          </p:nvPr>
        </p:nvSpPr>
        <p:spPr>
          <a:xfrm>
            <a:off x="277906" y="1246094"/>
            <a:ext cx="7700682" cy="5074024"/>
          </a:xfrm>
        </p:spPr>
        <p:txBody>
          <a:bodyPr>
            <a:normAutofit fontScale="92500" lnSpcReduction="10000"/>
          </a:bodyPr>
          <a:lstStyle/>
          <a:p>
            <a:pPr algn="just"/>
            <a:r>
              <a:rPr lang="en-US" b="0" i="0" dirty="0">
                <a:solidFill>
                  <a:srgbClr val="273239"/>
                </a:solidFill>
                <a:effectLst/>
                <a:latin typeface="Nunito" pitchFamily="2" charset="0"/>
              </a:rPr>
              <a:t>It is a type (or class) for objects whose behavior is defined by a set of values and a set of operations. </a:t>
            </a:r>
          </a:p>
          <a:p>
            <a:pPr algn="just"/>
            <a:r>
              <a:rPr lang="en-US" b="0" i="0" dirty="0">
                <a:solidFill>
                  <a:srgbClr val="273239"/>
                </a:solidFill>
                <a:effectLst/>
                <a:latin typeface="Nunito" pitchFamily="2" charset="0"/>
              </a:rPr>
              <a:t>The definition of ADT only mentions what operations are to be performed but not how these operations will be implemented. </a:t>
            </a:r>
          </a:p>
          <a:p>
            <a:pPr algn="just"/>
            <a:r>
              <a:rPr lang="en-US" b="0" i="0" dirty="0">
                <a:solidFill>
                  <a:srgbClr val="273239"/>
                </a:solidFill>
                <a:effectLst/>
                <a:latin typeface="Nunito" pitchFamily="2" charset="0"/>
              </a:rPr>
              <a:t>It does not specify how data will be organized in memory and what algorithms will be used for implementing the operations. </a:t>
            </a:r>
          </a:p>
          <a:p>
            <a:r>
              <a:rPr lang="en-US" b="0" i="0" dirty="0">
                <a:solidFill>
                  <a:srgbClr val="273239"/>
                </a:solidFill>
                <a:effectLst/>
                <a:latin typeface="Nunito" pitchFamily="2" charset="0"/>
              </a:rPr>
              <a:t>It is called “abstract” because it gives an implementation-independent view. </a:t>
            </a:r>
          </a:p>
          <a:p>
            <a:pPr algn="just"/>
            <a:r>
              <a:rPr lang="en-US" b="0" i="0" dirty="0">
                <a:solidFill>
                  <a:srgbClr val="273239"/>
                </a:solidFill>
                <a:effectLst/>
                <a:latin typeface="Nunito" pitchFamily="2" charset="0"/>
              </a:rPr>
              <a:t>The user of </a:t>
            </a:r>
            <a:r>
              <a:rPr lang="en-US" b="0" i="0" u="sng" dirty="0">
                <a:effectLst/>
                <a:latin typeface="Nunito" pitchFamily="2" charset="0"/>
                <a:hlinkClick r:id="rId2"/>
              </a:rPr>
              <a:t>data type</a:t>
            </a:r>
            <a:r>
              <a:rPr lang="en-US" b="0" i="0" dirty="0">
                <a:solidFill>
                  <a:srgbClr val="273239"/>
                </a:solidFill>
                <a:effectLst/>
                <a:latin typeface="Nunito" pitchFamily="2" charset="0"/>
              </a:rPr>
              <a:t> does not need to know how that data type is implemented, for example, we have been using Primitive values like int, float, char data types only with the knowledge that these data type can operate and be performed on without any idea of how they are implemented. </a:t>
            </a:r>
          </a:p>
          <a:p>
            <a:pPr algn="just"/>
            <a:r>
              <a:rPr lang="en-US" b="0" i="0" dirty="0">
                <a:solidFill>
                  <a:srgbClr val="273239"/>
                </a:solidFill>
                <a:effectLst/>
                <a:latin typeface="Nunito" pitchFamily="2" charset="0"/>
              </a:rPr>
              <a:t>So a user only needs to know what a data type can do, but not how it will be implemented.</a:t>
            </a:r>
          </a:p>
          <a:p>
            <a:pPr algn="just"/>
            <a:r>
              <a:rPr lang="en-US" b="1" i="0" dirty="0">
                <a:solidFill>
                  <a:srgbClr val="273239"/>
                </a:solidFill>
                <a:effectLst/>
                <a:latin typeface="Nunito" pitchFamily="2" charset="0"/>
              </a:rPr>
              <a:t>Abstraction: </a:t>
            </a:r>
            <a:r>
              <a:rPr lang="en-US" b="0" i="0" dirty="0">
                <a:solidFill>
                  <a:srgbClr val="273239"/>
                </a:solidFill>
                <a:effectLst/>
                <a:latin typeface="Nunito" pitchFamily="2" charset="0"/>
              </a:rPr>
              <a:t>The user does not need to know the implementation of the data structure only essentials are provided.</a:t>
            </a:r>
          </a:p>
          <a:p>
            <a:endParaRPr lang="en-US" dirty="0"/>
          </a:p>
        </p:txBody>
      </p:sp>
      <p:sp>
        <p:nvSpPr>
          <p:cNvPr id="4" name="Date Placeholder 3">
            <a:extLst>
              <a:ext uri="{FF2B5EF4-FFF2-40B4-BE49-F238E27FC236}">
                <a16:creationId xmlns:a16="http://schemas.microsoft.com/office/drawing/2014/main" id="{EBED6445-DC1B-F960-D003-6CEF91EB587A}"/>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39A86C39-FE15-F81E-1A1F-06F3F0CB065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7" name="Group 6">
            <a:extLst>
              <a:ext uri="{FF2B5EF4-FFF2-40B4-BE49-F238E27FC236}">
                <a16:creationId xmlns:a16="http://schemas.microsoft.com/office/drawing/2014/main" id="{8212EDC0-21E2-1FBD-667C-48EA55E0280A}"/>
              </a:ext>
            </a:extLst>
          </p:cNvPr>
          <p:cNvGrpSpPr/>
          <p:nvPr/>
        </p:nvGrpSpPr>
        <p:grpSpPr>
          <a:xfrm>
            <a:off x="8200211" y="1229456"/>
            <a:ext cx="3917576" cy="5341026"/>
            <a:chOff x="8200211" y="1229456"/>
            <a:chExt cx="3917576" cy="5341026"/>
          </a:xfrm>
        </p:grpSpPr>
        <p:pic>
          <p:nvPicPr>
            <p:cNvPr id="1026" name="Picture 2" descr="Lightbox">
              <a:extLst>
                <a:ext uri="{FF2B5EF4-FFF2-40B4-BE49-F238E27FC236}">
                  <a16:creationId xmlns:a16="http://schemas.microsoft.com/office/drawing/2014/main" id="{05061725-3596-203C-ACE7-836BC38FC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0211" y="1229456"/>
              <a:ext cx="3917576" cy="35858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n example of Data Abstraction">
              <a:extLst>
                <a:ext uri="{FF2B5EF4-FFF2-40B4-BE49-F238E27FC236}">
                  <a16:creationId xmlns:a16="http://schemas.microsoft.com/office/drawing/2014/main" id="{9DE33F13-CFF3-69B9-5B0B-0B1580FDB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5303" y="4666268"/>
              <a:ext cx="3458791" cy="19042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6202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 (ADT)</a:t>
            </a:r>
          </a:p>
        </p:txBody>
      </p:sp>
      <p:pic>
        <p:nvPicPr>
          <p:cNvPr id="4" name="Content Placeholder 3"/>
          <p:cNvPicPr>
            <a:picLocks noGrp="1" noChangeAspect="1"/>
          </p:cNvPicPr>
          <p:nvPr>
            <p:ph idx="1"/>
          </p:nvPr>
        </p:nvPicPr>
        <p:blipFill>
          <a:blip r:embed="rId2"/>
          <a:stretch>
            <a:fillRect/>
          </a:stretch>
        </p:blipFill>
        <p:spPr>
          <a:xfrm>
            <a:off x="1789611" y="1371599"/>
            <a:ext cx="5666652" cy="2416629"/>
          </a:xfrm>
          <a:prstGeom prst="rect">
            <a:avLst/>
          </a:prstGeom>
        </p:spPr>
      </p:pic>
      <p:pic>
        <p:nvPicPr>
          <p:cNvPr id="5" name="Picture 4"/>
          <p:cNvPicPr>
            <a:picLocks noChangeAspect="1"/>
          </p:cNvPicPr>
          <p:nvPr/>
        </p:nvPicPr>
        <p:blipFill>
          <a:blip r:embed="rId3"/>
          <a:stretch>
            <a:fillRect/>
          </a:stretch>
        </p:blipFill>
        <p:spPr>
          <a:xfrm>
            <a:off x="1206426" y="3950959"/>
            <a:ext cx="9545382" cy="2029108"/>
          </a:xfrm>
          <a:prstGeom prst="rect">
            <a:avLst/>
          </a:prstGeom>
        </p:spPr>
      </p:pic>
      <p:pic>
        <p:nvPicPr>
          <p:cNvPr id="6" name="Picture 5"/>
          <p:cNvPicPr>
            <a:picLocks noChangeAspect="1"/>
          </p:cNvPicPr>
          <p:nvPr/>
        </p:nvPicPr>
        <p:blipFill>
          <a:blip r:embed="rId4"/>
          <a:stretch>
            <a:fillRect/>
          </a:stretch>
        </p:blipFill>
        <p:spPr>
          <a:xfrm>
            <a:off x="1149268" y="5930883"/>
            <a:ext cx="9602540" cy="809738"/>
          </a:xfrm>
          <a:prstGeom prst="rect">
            <a:avLst/>
          </a:prstGeom>
        </p:spPr>
      </p:pic>
      <p:sp>
        <p:nvSpPr>
          <p:cNvPr id="3" name="Footer Placeholder 2"/>
          <p:cNvSpPr>
            <a:spLocks noGrp="1"/>
          </p:cNvSpPr>
          <p:nvPr>
            <p:ph type="ftr" sz="quarter" idx="11"/>
          </p:nvPr>
        </p:nvSpPr>
        <p:spPr>
          <a:xfrm>
            <a:off x="3056709" y="6356350"/>
            <a:ext cx="7981405" cy="365125"/>
          </a:xfrm>
        </p:spPr>
        <p:txBody>
          <a:bodyPr/>
          <a:lstStyle/>
          <a:p>
            <a:pPr>
              <a:defRPr/>
            </a:pPr>
            <a:r>
              <a:rPr lang="en-GB" dirty="0"/>
              <a:t>Bad programmers worry about the code. Good programmers worry about data structures and their relationships.</a:t>
            </a:r>
            <a:endParaRPr lang="en-US" dirty="0"/>
          </a:p>
        </p:txBody>
      </p:sp>
      <p:sp>
        <p:nvSpPr>
          <p:cNvPr id="7" name="Slide Number Placeholder 6"/>
          <p:cNvSpPr>
            <a:spLocks noGrp="1"/>
          </p:cNvSpPr>
          <p:nvPr>
            <p:ph type="sldNum" sz="quarter" idx="12"/>
          </p:nvPr>
        </p:nvSpPr>
        <p:spPr/>
        <p:txBody>
          <a:bodyPr/>
          <a:lstStyle/>
          <a:p>
            <a:pPr>
              <a:defRPr/>
            </a:pPr>
            <a:fld id="{A1B9521D-A006-4009-B175-4D03500BFC13}" type="slidenum">
              <a:rPr lang="en-US" smtClean="0"/>
              <a:pPr>
                <a:defRPr/>
              </a:pPr>
              <a:t>13</a:t>
            </a:fld>
            <a:endParaRPr lang="en-US"/>
          </a:p>
        </p:txBody>
      </p:sp>
    </p:spTree>
    <p:extLst>
      <p:ext uri="{BB962C8B-B14F-4D97-AF65-F5344CB8AC3E}">
        <p14:creationId xmlns:p14="http://schemas.microsoft.com/office/powerpoint/2010/main" val="361829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452D-495C-5A0A-F7B9-B65516ECC48F}"/>
              </a:ext>
            </a:extLst>
          </p:cNvPr>
          <p:cNvSpPr>
            <a:spLocks noGrp="1"/>
          </p:cNvSpPr>
          <p:nvPr>
            <p:ph type="title"/>
          </p:nvPr>
        </p:nvSpPr>
        <p:spPr>
          <a:xfrm>
            <a:off x="2592925" y="624110"/>
            <a:ext cx="8911687" cy="738525"/>
          </a:xfrm>
        </p:spPr>
        <p:txBody>
          <a:bodyPr/>
          <a:lstStyle/>
          <a:p>
            <a:endParaRPr lang="en-US" dirty="0"/>
          </a:p>
        </p:txBody>
      </p:sp>
      <p:sp>
        <p:nvSpPr>
          <p:cNvPr id="3" name="Content Placeholder 2">
            <a:extLst>
              <a:ext uri="{FF2B5EF4-FFF2-40B4-BE49-F238E27FC236}">
                <a16:creationId xmlns:a16="http://schemas.microsoft.com/office/drawing/2014/main" id="{3145285B-7294-0732-41B8-6B4782FA69AF}"/>
              </a:ext>
            </a:extLst>
          </p:cNvPr>
          <p:cNvSpPr>
            <a:spLocks noGrp="1"/>
          </p:cNvSpPr>
          <p:nvPr>
            <p:ph idx="1"/>
          </p:nvPr>
        </p:nvSpPr>
        <p:spPr>
          <a:xfrm>
            <a:off x="531812" y="1434353"/>
            <a:ext cx="10972800" cy="4476869"/>
          </a:xfrm>
        </p:spPr>
        <p:txBody>
          <a:bodyPr/>
          <a:lstStyle/>
          <a:p>
            <a:r>
              <a:rPr lang="en-US" b="0" i="0" dirty="0">
                <a:solidFill>
                  <a:srgbClr val="273239"/>
                </a:solidFill>
                <a:effectLst/>
                <a:latin typeface="Nunito" pitchFamily="2" charset="0"/>
              </a:rPr>
              <a:t>Think of ADT as a black box which hides the inner structure and design of the data type. </a:t>
            </a:r>
          </a:p>
          <a:p>
            <a:r>
              <a:rPr lang="en-US" b="0" i="0" dirty="0">
                <a:solidFill>
                  <a:srgbClr val="273239"/>
                </a:solidFill>
                <a:effectLst/>
                <a:latin typeface="Nunito" pitchFamily="2" charset="0"/>
              </a:rPr>
              <a:t>Now we’ll define three ADTs namely </a:t>
            </a:r>
            <a:r>
              <a:rPr lang="en-US" b="0" i="0" u="sng" dirty="0">
                <a:effectLst/>
                <a:latin typeface="Nunito" pitchFamily="2" charset="0"/>
                <a:hlinkClick r:id="rId2"/>
              </a:rPr>
              <a:t>List</a:t>
            </a:r>
            <a:r>
              <a:rPr lang="en-US" b="0" i="0" dirty="0">
                <a:solidFill>
                  <a:srgbClr val="273239"/>
                </a:solidFill>
                <a:effectLst/>
                <a:latin typeface="Nunito" pitchFamily="2" charset="0"/>
              </a:rPr>
              <a:t> ADT, </a:t>
            </a:r>
            <a:r>
              <a:rPr lang="en-US" b="0" i="0" u="sng" dirty="0">
                <a:effectLst/>
                <a:latin typeface="Nunito" pitchFamily="2" charset="0"/>
                <a:hlinkClick r:id="rId3"/>
              </a:rPr>
              <a:t>Stack</a:t>
            </a:r>
            <a:r>
              <a:rPr lang="en-US" b="0" i="0" dirty="0">
                <a:solidFill>
                  <a:srgbClr val="273239"/>
                </a:solidFill>
                <a:effectLst/>
                <a:latin typeface="Nunito" pitchFamily="2" charset="0"/>
              </a:rPr>
              <a:t> ADT, </a:t>
            </a:r>
            <a:r>
              <a:rPr lang="en-US" b="0" i="0" u="sng" dirty="0">
                <a:effectLst/>
                <a:latin typeface="Nunito" pitchFamily="2" charset="0"/>
                <a:hlinkClick r:id="rId4"/>
              </a:rPr>
              <a:t>Queue</a:t>
            </a:r>
            <a:r>
              <a:rPr lang="en-US" b="0" i="0" dirty="0">
                <a:solidFill>
                  <a:srgbClr val="273239"/>
                </a:solidFill>
                <a:effectLst/>
                <a:latin typeface="Nunito" pitchFamily="2" charset="0"/>
              </a:rPr>
              <a:t> ADT.</a:t>
            </a:r>
            <a:endParaRPr lang="en-US" dirty="0">
              <a:solidFill>
                <a:srgbClr val="273239"/>
              </a:solidFill>
              <a:latin typeface="Nunito" pitchFamily="2" charset="0"/>
            </a:endParaRPr>
          </a:p>
          <a:p>
            <a:r>
              <a:rPr lang="en-US" b="0" i="0" u="sng" dirty="0">
                <a:effectLst/>
                <a:latin typeface="Nunito" pitchFamily="2" charset="0"/>
                <a:hlinkClick r:id="rId2"/>
              </a:rPr>
              <a:t>List</a:t>
            </a:r>
            <a:r>
              <a:rPr lang="en-US" b="0" i="0" dirty="0">
                <a:solidFill>
                  <a:srgbClr val="273239"/>
                </a:solidFill>
                <a:effectLst/>
                <a:latin typeface="Nunito" pitchFamily="2" charset="0"/>
              </a:rPr>
              <a:t> ADT: </a:t>
            </a:r>
            <a:endParaRPr lang="en-US" dirty="0"/>
          </a:p>
        </p:txBody>
      </p:sp>
      <p:sp>
        <p:nvSpPr>
          <p:cNvPr id="4" name="Date Placeholder 3">
            <a:extLst>
              <a:ext uri="{FF2B5EF4-FFF2-40B4-BE49-F238E27FC236}">
                <a16:creationId xmlns:a16="http://schemas.microsoft.com/office/drawing/2014/main" id="{C6E6F25D-80E7-BB17-AB1E-CE36A0BD3729}"/>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8F7A34A6-C426-796A-5DDE-B67E6F8B21F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2050" name="Picture 2">
            <a:extLst>
              <a:ext uri="{FF2B5EF4-FFF2-40B4-BE49-F238E27FC236}">
                <a16:creationId xmlns:a16="http://schemas.microsoft.com/office/drawing/2014/main" id="{738A53A2-BA3E-6F65-727B-7F84F2F5B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4363" y="2476500"/>
            <a:ext cx="3343275"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D2DF3AE-9B10-0A71-3E6D-E6D9B65E14B3}"/>
              </a:ext>
            </a:extLst>
          </p:cNvPr>
          <p:cNvSpPr txBox="1"/>
          <p:nvPr/>
        </p:nvSpPr>
        <p:spPr>
          <a:xfrm>
            <a:off x="3048000" y="5726556"/>
            <a:ext cx="6096000" cy="369332"/>
          </a:xfrm>
          <a:prstGeom prst="rect">
            <a:avLst/>
          </a:prstGeom>
          <a:noFill/>
        </p:spPr>
        <p:txBody>
          <a:bodyPr wrap="square">
            <a:spAutoFit/>
          </a:bodyPr>
          <a:lstStyle/>
          <a:p>
            <a:r>
              <a:rPr lang="en-US" dirty="0">
                <a:hlinkClick r:id="rId6"/>
              </a:rPr>
              <a:t>https://www.geeksforgeeks.org/abstract-data-types/</a:t>
            </a:r>
            <a:r>
              <a:rPr lang="en-US" dirty="0"/>
              <a:t> </a:t>
            </a:r>
          </a:p>
        </p:txBody>
      </p:sp>
    </p:spTree>
    <p:extLst>
      <p:ext uri="{BB962C8B-B14F-4D97-AF65-F5344CB8AC3E}">
        <p14:creationId xmlns:p14="http://schemas.microsoft.com/office/powerpoint/2010/main" val="121785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804A-8405-5C80-BBD6-71C980151D88}"/>
              </a:ext>
            </a:extLst>
          </p:cNvPr>
          <p:cNvSpPr>
            <a:spLocks noGrp="1"/>
          </p:cNvSpPr>
          <p:nvPr>
            <p:ph type="title"/>
          </p:nvPr>
        </p:nvSpPr>
        <p:spPr>
          <a:xfrm>
            <a:off x="2592925" y="624110"/>
            <a:ext cx="8911687" cy="601375"/>
          </a:xfrm>
        </p:spPr>
        <p:txBody>
          <a:bodyPr>
            <a:normAutofit fontScale="90000"/>
          </a:bodyPr>
          <a:lstStyle/>
          <a:p>
            <a:r>
              <a:rPr lang="en-US" b="1" i="0" dirty="0">
                <a:solidFill>
                  <a:srgbClr val="000000"/>
                </a:solidFill>
                <a:effectLst/>
                <a:latin typeface="var(--ff-lato)"/>
              </a:rPr>
              <a:t>Data Structures - Algorithms Basics</a:t>
            </a:r>
            <a:endParaRPr lang="en-US" dirty="0"/>
          </a:p>
        </p:txBody>
      </p:sp>
      <p:sp>
        <p:nvSpPr>
          <p:cNvPr id="3" name="Content Placeholder 2">
            <a:extLst>
              <a:ext uri="{FF2B5EF4-FFF2-40B4-BE49-F238E27FC236}">
                <a16:creationId xmlns:a16="http://schemas.microsoft.com/office/drawing/2014/main" id="{5F415718-EA81-D47F-A897-9B35D58D7B32}"/>
              </a:ext>
            </a:extLst>
          </p:cNvPr>
          <p:cNvSpPr>
            <a:spLocks noGrp="1"/>
          </p:cNvSpPr>
          <p:nvPr>
            <p:ph idx="1"/>
          </p:nvPr>
        </p:nvSpPr>
        <p:spPr>
          <a:xfrm>
            <a:off x="452487" y="1225485"/>
            <a:ext cx="11397006" cy="5203595"/>
          </a:xfrm>
        </p:spPr>
        <p:txBody>
          <a:bodyPr/>
          <a:lstStyle/>
          <a:p>
            <a:r>
              <a:rPr lang="en-US" b="0" i="0" dirty="0">
                <a:solidFill>
                  <a:srgbClr val="000000"/>
                </a:solidFill>
                <a:effectLst/>
                <a:latin typeface="Verdana" panose="020B0604030504040204" pitchFamily="34" charset="0"/>
              </a:rPr>
              <a:t>Algorithm is a step-by-step procedure, which defines a set of instructions to be executed in a certain order to get the desired output. </a:t>
            </a:r>
          </a:p>
          <a:p>
            <a:r>
              <a:rPr lang="en-US" b="0" i="0" dirty="0">
                <a:solidFill>
                  <a:srgbClr val="000000"/>
                </a:solidFill>
                <a:effectLst/>
                <a:latin typeface="Verdana" panose="020B0604030504040204" pitchFamily="34" charset="0"/>
              </a:rPr>
              <a:t>Algorithms are generally created independent of underlying languages, i.e. an algorithm can be implemented in more than one programming language.</a:t>
            </a:r>
          </a:p>
          <a:p>
            <a:pPr algn="l"/>
            <a:r>
              <a:rPr lang="en-US" b="0" i="0" dirty="0">
                <a:solidFill>
                  <a:srgbClr val="000000"/>
                </a:solidFill>
                <a:effectLst/>
                <a:latin typeface="Verdana" panose="020B0604030504040204" pitchFamily="34" charset="0"/>
              </a:rPr>
              <a:t>From the data structure point of view, following are some important categories of algorithms</a:t>
            </a:r>
          </a:p>
          <a:p>
            <a:pPr lvl="1"/>
            <a:r>
              <a:rPr lang="en-US" b="1" i="0" dirty="0">
                <a:solidFill>
                  <a:srgbClr val="000000"/>
                </a:solidFill>
                <a:effectLst/>
                <a:latin typeface="inherit"/>
              </a:rPr>
              <a:t>Search</a:t>
            </a:r>
            <a:r>
              <a:rPr lang="en-US" b="0" i="0" dirty="0">
                <a:solidFill>
                  <a:srgbClr val="000000"/>
                </a:solidFill>
                <a:effectLst/>
                <a:latin typeface="Verdana" panose="020B0604030504040204" pitchFamily="34" charset="0"/>
              </a:rPr>
              <a:t> − Algorithm to search an item in a data structure.</a:t>
            </a:r>
          </a:p>
          <a:p>
            <a:pPr lvl="1"/>
            <a:r>
              <a:rPr lang="en-US" b="1" i="0" dirty="0">
                <a:solidFill>
                  <a:srgbClr val="000000"/>
                </a:solidFill>
                <a:effectLst/>
                <a:latin typeface="inherit"/>
              </a:rPr>
              <a:t>Sort</a:t>
            </a:r>
            <a:r>
              <a:rPr lang="en-US" b="0" i="0" dirty="0">
                <a:solidFill>
                  <a:srgbClr val="000000"/>
                </a:solidFill>
                <a:effectLst/>
                <a:latin typeface="Verdana" panose="020B0604030504040204" pitchFamily="34" charset="0"/>
              </a:rPr>
              <a:t> − Algorithm to sort items in a certain order.</a:t>
            </a:r>
          </a:p>
          <a:p>
            <a:pPr lvl="1"/>
            <a:r>
              <a:rPr lang="en-US" b="1" i="0" dirty="0">
                <a:solidFill>
                  <a:srgbClr val="000000"/>
                </a:solidFill>
                <a:effectLst/>
                <a:latin typeface="inherit"/>
              </a:rPr>
              <a:t>Insert</a:t>
            </a:r>
            <a:r>
              <a:rPr lang="en-US" b="0" i="0" dirty="0">
                <a:solidFill>
                  <a:srgbClr val="000000"/>
                </a:solidFill>
                <a:effectLst/>
                <a:latin typeface="Verdana" panose="020B0604030504040204" pitchFamily="34" charset="0"/>
              </a:rPr>
              <a:t> − Algorithm to insert item in a data structure.</a:t>
            </a:r>
          </a:p>
          <a:p>
            <a:pPr lvl="1"/>
            <a:r>
              <a:rPr lang="en-US" b="1" i="0" dirty="0">
                <a:solidFill>
                  <a:srgbClr val="000000"/>
                </a:solidFill>
                <a:effectLst/>
                <a:latin typeface="inherit"/>
              </a:rPr>
              <a:t>Update</a:t>
            </a:r>
            <a:r>
              <a:rPr lang="en-US" b="0" i="0" dirty="0">
                <a:solidFill>
                  <a:srgbClr val="000000"/>
                </a:solidFill>
                <a:effectLst/>
                <a:latin typeface="Verdana" panose="020B0604030504040204" pitchFamily="34" charset="0"/>
              </a:rPr>
              <a:t> − Algorithm to update an existing item in a data structure.</a:t>
            </a:r>
          </a:p>
          <a:p>
            <a:pPr lvl="1"/>
            <a:r>
              <a:rPr lang="en-US" b="1" i="0" dirty="0">
                <a:solidFill>
                  <a:srgbClr val="000000"/>
                </a:solidFill>
                <a:effectLst/>
                <a:latin typeface="inherit"/>
              </a:rPr>
              <a:t>Delete</a:t>
            </a:r>
            <a:r>
              <a:rPr lang="en-US" b="0" i="0" dirty="0">
                <a:solidFill>
                  <a:srgbClr val="000000"/>
                </a:solidFill>
                <a:effectLst/>
                <a:latin typeface="Verdana" panose="020B0604030504040204" pitchFamily="34" charset="0"/>
              </a:rPr>
              <a:t> − Algorithm to delete an existing item from a data structure.</a:t>
            </a: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endParaRPr lang="en-US" dirty="0"/>
          </a:p>
        </p:txBody>
      </p:sp>
      <p:sp>
        <p:nvSpPr>
          <p:cNvPr id="4" name="Date Placeholder 3">
            <a:extLst>
              <a:ext uri="{FF2B5EF4-FFF2-40B4-BE49-F238E27FC236}">
                <a16:creationId xmlns:a16="http://schemas.microsoft.com/office/drawing/2014/main" id="{C898B41A-F424-02AD-9132-8D09EC0F4727}"/>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8143AC32-566B-2C88-E6B6-2951479154B8}"/>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9763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256D-5E3D-B666-EC66-83C664A7300A}"/>
              </a:ext>
            </a:extLst>
          </p:cNvPr>
          <p:cNvSpPr>
            <a:spLocks noGrp="1"/>
          </p:cNvSpPr>
          <p:nvPr>
            <p:ph type="title"/>
          </p:nvPr>
        </p:nvSpPr>
        <p:spPr>
          <a:xfrm>
            <a:off x="2592925" y="624110"/>
            <a:ext cx="8911687" cy="742777"/>
          </a:xfrm>
        </p:spPr>
        <p:txBody>
          <a:bodyPr>
            <a:normAutofit/>
          </a:bodyPr>
          <a:lstStyle/>
          <a:p>
            <a:r>
              <a:rPr lang="en-US" b="0" i="0" dirty="0">
                <a:solidFill>
                  <a:srgbClr val="000000"/>
                </a:solidFill>
                <a:effectLst/>
                <a:latin typeface="var(--ff-lato)"/>
              </a:rPr>
              <a:t>Characteristics of an Algorithm</a:t>
            </a:r>
            <a:endParaRPr lang="en-US" dirty="0"/>
          </a:p>
        </p:txBody>
      </p:sp>
      <p:sp>
        <p:nvSpPr>
          <p:cNvPr id="3" name="Content Placeholder 2">
            <a:extLst>
              <a:ext uri="{FF2B5EF4-FFF2-40B4-BE49-F238E27FC236}">
                <a16:creationId xmlns:a16="http://schemas.microsoft.com/office/drawing/2014/main" id="{74ABCE72-76AE-9498-3320-8915F754AA96}"/>
              </a:ext>
            </a:extLst>
          </p:cNvPr>
          <p:cNvSpPr>
            <a:spLocks noGrp="1"/>
          </p:cNvSpPr>
          <p:nvPr>
            <p:ph idx="1"/>
          </p:nvPr>
        </p:nvSpPr>
        <p:spPr>
          <a:xfrm>
            <a:off x="688157" y="1225485"/>
            <a:ext cx="10816455" cy="5275348"/>
          </a:xfrm>
        </p:spPr>
        <p:txBody>
          <a:bodyPr>
            <a:normAutofit fontScale="85000" lnSpcReduction="10000"/>
          </a:bodyPr>
          <a:lstStyle/>
          <a:p>
            <a:pPr algn="l"/>
            <a:r>
              <a:rPr lang="en-US" b="0" i="0" dirty="0">
                <a:solidFill>
                  <a:srgbClr val="000000"/>
                </a:solidFill>
                <a:effectLst/>
                <a:latin typeface="Verdana" panose="020B0604030504040204" pitchFamily="34" charset="0"/>
              </a:rPr>
              <a:t>Not all procedures can be called an algorithm. An algorithm should have the following characteristics −</a:t>
            </a:r>
          </a:p>
          <a:p>
            <a:pPr lvl="1"/>
            <a:r>
              <a:rPr lang="en-US" b="1" i="0" dirty="0">
                <a:solidFill>
                  <a:srgbClr val="000000"/>
                </a:solidFill>
                <a:effectLst/>
                <a:latin typeface="inherit"/>
              </a:rPr>
              <a:t>Unambiguous</a:t>
            </a:r>
            <a:r>
              <a:rPr lang="en-US" b="0" i="0" dirty="0">
                <a:solidFill>
                  <a:srgbClr val="000000"/>
                </a:solidFill>
                <a:effectLst/>
                <a:latin typeface="Verdana" panose="020B0604030504040204" pitchFamily="34" charset="0"/>
              </a:rPr>
              <a:t> − Algorithm should be clear and unambiguous. Each of its steps (or phases), and their inputs/outputs should be clear and must lead to only one meaning.</a:t>
            </a:r>
          </a:p>
          <a:p>
            <a:pPr lvl="1"/>
            <a:r>
              <a:rPr lang="en-US" b="1" i="0" dirty="0">
                <a:solidFill>
                  <a:srgbClr val="000000"/>
                </a:solidFill>
                <a:effectLst/>
                <a:latin typeface="inherit"/>
              </a:rPr>
              <a:t>Input</a:t>
            </a:r>
            <a:r>
              <a:rPr lang="en-US" b="0" i="0" dirty="0">
                <a:solidFill>
                  <a:srgbClr val="000000"/>
                </a:solidFill>
                <a:effectLst/>
                <a:latin typeface="Verdana" panose="020B0604030504040204" pitchFamily="34" charset="0"/>
              </a:rPr>
              <a:t> − An algorithm should have 0 or more well-defined inputs.</a:t>
            </a:r>
          </a:p>
          <a:p>
            <a:pPr lvl="1"/>
            <a:r>
              <a:rPr lang="en-US" b="1" i="0" dirty="0">
                <a:solidFill>
                  <a:srgbClr val="000000"/>
                </a:solidFill>
                <a:effectLst/>
                <a:latin typeface="inherit"/>
              </a:rPr>
              <a:t>Output</a:t>
            </a:r>
            <a:r>
              <a:rPr lang="en-US" b="0" i="0" dirty="0">
                <a:solidFill>
                  <a:srgbClr val="000000"/>
                </a:solidFill>
                <a:effectLst/>
                <a:latin typeface="Verdana" panose="020B0604030504040204" pitchFamily="34" charset="0"/>
              </a:rPr>
              <a:t> − An algorithm should have 1 or more well-defined outputs, and should match the desired output.</a:t>
            </a:r>
          </a:p>
          <a:p>
            <a:pPr lvl="1"/>
            <a:r>
              <a:rPr lang="en-US" b="1" i="0" dirty="0">
                <a:solidFill>
                  <a:srgbClr val="000000"/>
                </a:solidFill>
                <a:effectLst/>
                <a:latin typeface="inherit"/>
              </a:rPr>
              <a:t>Finiteness</a:t>
            </a:r>
            <a:r>
              <a:rPr lang="en-US" b="0" i="0" dirty="0">
                <a:solidFill>
                  <a:srgbClr val="000000"/>
                </a:solidFill>
                <a:effectLst/>
                <a:latin typeface="Verdana" panose="020B0604030504040204" pitchFamily="34" charset="0"/>
              </a:rPr>
              <a:t> − Algorithms must terminate after a finite number of steps.</a:t>
            </a:r>
          </a:p>
          <a:p>
            <a:pPr lvl="1"/>
            <a:r>
              <a:rPr lang="en-US" b="1" i="0" dirty="0">
                <a:solidFill>
                  <a:srgbClr val="000000"/>
                </a:solidFill>
                <a:effectLst/>
                <a:latin typeface="inherit"/>
              </a:rPr>
              <a:t>Feasibility</a:t>
            </a:r>
            <a:r>
              <a:rPr lang="en-US" b="0" i="0" dirty="0">
                <a:solidFill>
                  <a:srgbClr val="000000"/>
                </a:solidFill>
                <a:effectLst/>
                <a:latin typeface="Verdana" panose="020B0604030504040204" pitchFamily="34" charset="0"/>
              </a:rPr>
              <a:t> − Should be feasible with the available resources.</a:t>
            </a:r>
          </a:p>
          <a:p>
            <a:pPr lvl="1"/>
            <a:r>
              <a:rPr lang="en-US" b="1" i="0" dirty="0">
                <a:solidFill>
                  <a:srgbClr val="000000"/>
                </a:solidFill>
                <a:effectLst/>
                <a:latin typeface="inherit"/>
              </a:rPr>
              <a:t>Language Independent</a:t>
            </a:r>
            <a:r>
              <a:rPr lang="en-US" b="0" i="0" dirty="0">
                <a:solidFill>
                  <a:srgbClr val="000000"/>
                </a:solidFill>
                <a:effectLst/>
                <a:latin typeface="Verdana" panose="020B0604030504040204" pitchFamily="34" charset="0"/>
              </a:rPr>
              <a:t> − An algorithm should have step-by-step directions, which should be independent of any programming code.</a:t>
            </a:r>
          </a:p>
          <a:p>
            <a:pPr lvl="1"/>
            <a:r>
              <a:rPr lang="en-US" sz="1600" b="1" dirty="0">
                <a:solidFill>
                  <a:schemeClr val="tx1"/>
                </a:solidFill>
              </a:rPr>
              <a:t>Correctness</a:t>
            </a:r>
            <a:r>
              <a:rPr lang="en-US" sz="1600" dirty="0">
                <a:solidFill>
                  <a:schemeClr val="tx1"/>
                </a:solidFill>
              </a:rPr>
              <a:t> -</a:t>
            </a:r>
            <a:r>
              <a:rPr lang="en-GB" sz="1600" dirty="0">
                <a:solidFill>
                  <a:schemeClr val="tx1"/>
                </a:solidFill>
              </a:rPr>
              <a:t>It must compute correct answer for all possible legal inputs in few time as expected. </a:t>
            </a:r>
            <a:endParaRPr lang="en-US" dirty="0">
              <a:solidFill>
                <a:schemeClr val="tx1"/>
              </a:solidFill>
            </a:endParaRPr>
          </a:p>
          <a:p>
            <a:pPr lvl="1"/>
            <a:r>
              <a:rPr lang="en-US" sz="1600" b="1" dirty="0">
                <a:solidFill>
                  <a:schemeClr val="tx1"/>
                </a:solidFill>
              </a:rPr>
              <a:t>Efficiency</a:t>
            </a:r>
            <a:r>
              <a:rPr lang="en-US" sz="1600" dirty="0">
                <a:solidFill>
                  <a:schemeClr val="tx1"/>
                </a:solidFill>
              </a:rPr>
              <a:t> -</a:t>
            </a:r>
            <a:r>
              <a:rPr lang="en-GB" sz="1600" dirty="0">
                <a:solidFill>
                  <a:schemeClr val="tx1"/>
                </a:solidFill>
              </a:rPr>
              <a:t>it must solve with the least amount of computational resources such as time and space.</a:t>
            </a:r>
          </a:p>
          <a:p>
            <a:pPr lvl="1"/>
            <a:r>
              <a:rPr lang="en-US" sz="1600" b="1" dirty="0">
                <a:solidFill>
                  <a:schemeClr val="tx1"/>
                </a:solidFill>
              </a:rPr>
              <a:t>Definiteness</a:t>
            </a:r>
            <a:r>
              <a:rPr lang="en-US" sz="1600" dirty="0">
                <a:solidFill>
                  <a:schemeClr val="tx1"/>
                </a:solidFill>
              </a:rPr>
              <a:t> - </a:t>
            </a:r>
            <a:r>
              <a:rPr lang="en-GB" sz="1600" dirty="0">
                <a:solidFill>
                  <a:schemeClr val="tx1"/>
                </a:solidFill>
              </a:rPr>
              <a:t>Each step must be clearly defined, having one and only one interpretation. </a:t>
            </a:r>
            <a:endParaRPr lang="en-US" dirty="0">
              <a:solidFill>
                <a:schemeClr val="tx1"/>
              </a:solidFill>
            </a:endParaRPr>
          </a:p>
          <a:p>
            <a:pPr lvl="1"/>
            <a:r>
              <a:rPr lang="en-US" sz="1600" b="1" dirty="0">
                <a:solidFill>
                  <a:schemeClr val="tx1"/>
                </a:solidFill>
              </a:rPr>
              <a:t>Sequence</a:t>
            </a:r>
            <a:r>
              <a:rPr lang="en-US" sz="1600" dirty="0">
                <a:solidFill>
                  <a:schemeClr val="tx1"/>
                </a:solidFill>
              </a:rPr>
              <a:t> - </a:t>
            </a:r>
            <a:r>
              <a:rPr lang="en-GB" sz="1600" dirty="0">
                <a:solidFill>
                  <a:schemeClr val="tx1"/>
                </a:solidFill>
              </a:rPr>
              <a:t>Each step must have a unique defined preceding and succeeding step. </a:t>
            </a:r>
            <a:endParaRPr lang="en-US" dirty="0">
              <a:solidFill>
                <a:schemeClr val="tx1"/>
              </a:solidFill>
            </a:endParaRPr>
          </a:p>
          <a:p>
            <a:pPr lvl="1"/>
            <a:r>
              <a:rPr lang="en-US" sz="1600" b="1" dirty="0">
                <a:solidFill>
                  <a:schemeClr val="tx1"/>
                </a:solidFill>
              </a:rPr>
              <a:t>Feasibility</a:t>
            </a:r>
            <a:r>
              <a:rPr lang="en-US" sz="1600" dirty="0">
                <a:solidFill>
                  <a:schemeClr val="tx1"/>
                </a:solidFill>
              </a:rPr>
              <a:t> -</a:t>
            </a:r>
            <a:r>
              <a:rPr lang="en-GB" sz="1600" dirty="0">
                <a:solidFill>
                  <a:schemeClr val="tx1"/>
                </a:solidFill>
              </a:rPr>
              <a:t>It must be possible to perform each instruction. </a:t>
            </a:r>
            <a:endParaRPr lang="en-US" dirty="0">
              <a:solidFill>
                <a:schemeClr val="tx1"/>
              </a:solidFill>
            </a:endParaRPr>
          </a:p>
          <a:p>
            <a:pPr lvl="1"/>
            <a:r>
              <a:rPr lang="en-US" sz="1600" b="1" dirty="0">
                <a:solidFill>
                  <a:schemeClr val="tx1"/>
                </a:solidFill>
              </a:rPr>
              <a:t>Completeness</a:t>
            </a:r>
            <a:r>
              <a:rPr lang="en-US" sz="1600" dirty="0">
                <a:solidFill>
                  <a:schemeClr val="tx1"/>
                </a:solidFill>
              </a:rPr>
              <a:t> -</a:t>
            </a:r>
            <a:r>
              <a:rPr lang="en-GB" sz="1600" dirty="0">
                <a:solidFill>
                  <a:schemeClr val="tx1"/>
                </a:solidFill>
              </a:rPr>
              <a:t>It must solve the problem completely </a:t>
            </a:r>
            <a:endParaRPr lang="en-US" dirty="0">
              <a:solidFill>
                <a:schemeClr val="tx1"/>
              </a:solidFill>
            </a:endParaRPr>
          </a:p>
          <a:p>
            <a:pPr lvl="1"/>
            <a:r>
              <a:rPr lang="en-US" sz="1600" b="1" dirty="0">
                <a:solidFill>
                  <a:schemeClr val="tx1"/>
                </a:solidFill>
              </a:rPr>
              <a:t>Effectiveness</a:t>
            </a:r>
            <a:r>
              <a:rPr lang="en-US" sz="1600" dirty="0">
                <a:solidFill>
                  <a:schemeClr val="tx1"/>
                </a:solidFill>
              </a:rPr>
              <a:t> -</a:t>
            </a:r>
            <a:r>
              <a:rPr lang="en-GB" sz="1600" dirty="0">
                <a:solidFill>
                  <a:schemeClr val="tx1"/>
                </a:solidFill>
              </a:rPr>
              <a:t>It must perform each step exactly and in a finite amount of time. </a:t>
            </a:r>
            <a:endParaRPr lang="en-US" dirty="0">
              <a:solidFill>
                <a:schemeClr val="tx1"/>
              </a:solidFill>
            </a:endParaRPr>
          </a:p>
          <a:p>
            <a:pPr lvl="1"/>
            <a:r>
              <a:rPr lang="en-US" sz="1600" b="1" dirty="0">
                <a:solidFill>
                  <a:schemeClr val="tx1"/>
                </a:solidFill>
              </a:rPr>
              <a:t>Generality</a:t>
            </a:r>
            <a:r>
              <a:rPr lang="en-US" sz="1600" dirty="0">
                <a:solidFill>
                  <a:schemeClr val="tx1"/>
                </a:solidFill>
              </a:rPr>
              <a:t> -</a:t>
            </a:r>
            <a:r>
              <a:rPr lang="en-GB" sz="1600" dirty="0">
                <a:solidFill>
                  <a:schemeClr val="tx1"/>
                </a:solidFill>
              </a:rPr>
              <a:t>it should be valid on all possible inputs. </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endParaRPr lang="en-US" b="0" i="0" dirty="0">
              <a:solidFill>
                <a:srgbClr val="000000"/>
              </a:solidFill>
              <a:effectLst/>
              <a:latin typeface="Verdana" panose="020B0604030504040204" pitchFamily="34" charset="0"/>
            </a:endParaRPr>
          </a:p>
          <a:p>
            <a:endParaRPr lang="en-US" dirty="0"/>
          </a:p>
        </p:txBody>
      </p:sp>
      <p:sp>
        <p:nvSpPr>
          <p:cNvPr id="4" name="Date Placeholder 3">
            <a:extLst>
              <a:ext uri="{FF2B5EF4-FFF2-40B4-BE49-F238E27FC236}">
                <a16:creationId xmlns:a16="http://schemas.microsoft.com/office/drawing/2014/main" id="{A0075AF1-4D22-7EFD-D612-2C483B93FF71}"/>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3D4267CE-E0EE-0512-8D15-05159D1335E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2605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B5E0-155F-0CBA-F1CB-1BCB7AC38DEF}"/>
              </a:ext>
            </a:extLst>
          </p:cNvPr>
          <p:cNvSpPr>
            <a:spLocks noGrp="1"/>
          </p:cNvSpPr>
          <p:nvPr>
            <p:ph type="title"/>
          </p:nvPr>
        </p:nvSpPr>
        <p:spPr>
          <a:xfrm>
            <a:off x="2592925" y="624110"/>
            <a:ext cx="8911687" cy="771057"/>
          </a:xfrm>
        </p:spPr>
        <p:txBody>
          <a:bodyPr/>
          <a:lstStyle/>
          <a:p>
            <a:r>
              <a:rPr lang="en-US" b="0" i="0" dirty="0">
                <a:solidFill>
                  <a:srgbClr val="000000"/>
                </a:solidFill>
                <a:effectLst/>
                <a:latin typeface="var(--ff-lato)"/>
              </a:rPr>
              <a:t>How to Write an Algorithm?</a:t>
            </a:r>
            <a:endParaRPr lang="en-US" dirty="0"/>
          </a:p>
        </p:txBody>
      </p:sp>
      <p:sp>
        <p:nvSpPr>
          <p:cNvPr id="3" name="Content Placeholder 2">
            <a:extLst>
              <a:ext uri="{FF2B5EF4-FFF2-40B4-BE49-F238E27FC236}">
                <a16:creationId xmlns:a16="http://schemas.microsoft.com/office/drawing/2014/main" id="{C25DD75E-A6A5-7E09-A63A-4F90AB923139}"/>
              </a:ext>
            </a:extLst>
          </p:cNvPr>
          <p:cNvSpPr>
            <a:spLocks noGrp="1"/>
          </p:cNvSpPr>
          <p:nvPr>
            <p:ph idx="1"/>
          </p:nvPr>
        </p:nvSpPr>
        <p:spPr>
          <a:xfrm>
            <a:off x="452487" y="1300899"/>
            <a:ext cx="11052125" cy="5199934"/>
          </a:xfrm>
        </p:spPr>
        <p:txBody>
          <a:bodyPr/>
          <a:lstStyle/>
          <a:p>
            <a:pPr algn="l"/>
            <a:r>
              <a:rPr lang="en-US" b="0" i="0" dirty="0">
                <a:solidFill>
                  <a:srgbClr val="000000"/>
                </a:solidFill>
                <a:effectLst/>
                <a:latin typeface="Verdana" panose="020B0604030504040204" pitchFamily="34" charset="0"/>
              </a:rPr>
              <a:t>There are no well-defined standards for writing algorithms. </a:t>
            </a:r>
          </a:p>
          <a:p>
            <a:pPr algn="l"/>
            <a:r>
              <a:rPr lang="en-US" b="0" i="0" dirty="0">
                <a:solidFill>
                  <a:srgbClr val="000000"/>
                </a:solidFill>
                <a:effectLst/>
                <a:latin typeface="Verdana" panose="020B0604030504040204" pitchFamily="34" charset="0"/>
              </a:rPr>
              <a:t>Rather, it is problem and resource dependent. </a:t>
            </a:r>
          </a:p>
          <a:p>
            <a:pPr algn="l"/>
            <a:r>
              <a:rPr lang="en-US" b="0" i="0" dirty="0">
                <a:solidFill>
                  <a:srgbClr val="000000"/>
                </a:solidFill>
                <a:effectLst/>
                <a:latin typeface="Verdana" panose="020B0604030504040204" pitchFamily="34" charset="0"/>
              </a:rPr>
              <a:t>Algorithms are never written to support a particular programming code.</a:t>
            </a:r>
          </a:p>
          <a:p>
            <a:pPr algn="l"/>
            <a:r>
              <a:rPr lang="en-US" b="0" i="0" dirty="0">
                <a:solidFill>
                  <a:srgbClr val="000000"/>
                </a:solidFill>
                <a:effectLst/>
                <a:latin typeface="Verdana" panose="020B0604030504040204" pitchFamily="34" charset="0"/>
              </a:rPr>
              <a:t>As we know that all programming languages share basic code constructs like loops (do, for, while), flow-control (if-else), etc. </a:t>
            </a:r>
          </a:p>
          <a:p>
            <a:pPr algn="l"/>
            <a:r>
              <a:rPr lang="en-US" b="0" i="0" dirty="0">
                <a:solidFill>
                  <a:srgbClr val="000000"/>
                </a:solidFill>
                <a:effectLst/>
                <a:latin typeface="Verdana" panose="020B0604030504040204" pitchFamily="34" charset="0"/>
              </a:rPr>
              <a:t>These common constructs can be used to write an algorithm.</a:t>
            </a:r>
          </a:p>
          <a:p>
            <a:pPr algn="l"/>
            <a:r>
              <a:rPr lang="en-US" b="0" i="0" dirty="0">
                <a:solidFill>
                  <a:srgbClr val="000000"/>
                </a:solidFill>
                <a:effectLst/>
                <a:latin typeface="Verdana" panose="020B0604030504040204" pitchFamily="34" charset="0"/>
              </a:rPr>
              <a:t>We write algorithms in a step-by-step manner, but it is not always the case. </a:t>
            </a:r>
          </a:p>
          <a:p>
            <a:pPr algn="l"/>
            <a:r>
              <a:rPr lang="en-US" b="0" i="0" dirty="0">
                <a:solidFill>
                  <a:srgbClr val="000000"/>
                </a:solidFill>
                <a:effectLst/>
                <a:latin typeface="Verdana" panose="020B0604030504040204" pitchFamily="34" charset="0"/>
              </a:rPr>
              <a:t>Algorithm writing is a process and is executed after the problem domain is well-defined.</a:t>
            </a:r>
          </a:p>
          <a:p>
            <a:pPr algn="l"/>
            <a:r>
              <a:rPr lang="en-US" b="0" i="0" dirty="0">
                <a:solidFill>
                  <a:srgbClr val="000000"/>
                </a:solidFill>
                <a:effectLst/>
                <a:latin typeface="Verdana" panose="020B0604030504040204" pitchFamily="34" charset="0"/>
              </a:rPr>
              <a:t>That is, we should know the problem domain, for which we are designing a solution.</a:t>
            </a:r>
          </a:p>
          <a:p>
            <a:endParaRPr lang="en-US" dirty="0"/>
          </a:p>
        </p:txBody>
      </p:sp>
      <p:sp>
        <p:nvSpPr>
          <p:cNvPr id="4" name="Date Placeholder 3">
            <a:extLst>
              <a:ext uri="{FF2B5EF4-FFF2-40B4-BE49-F238E27FC236}">
                <a16:creationId xmlns:a16="http://schemas.microsoft.com/office/drawing/2014/main" id="{74789610-DD3F-E8E1-F47A-FB4AD6D92857}"/>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DBA44F8E-CBAA-6510-B237-1235E599DC65}"/>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92544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D474-771F-2F42-9734-E75A7B0B16D1}"/>
              </a:ext>
            </a:extLst>
          </p:cNvPr>
          <p:cNvSpPr>
            <a:spLocks noGrp="1"/>
          </p:cNvSpPr>
          <p:nvPr>
            <p:ph type="title"/>
          </p:nvPr>
        </p:nvSpPr>
        <p:spPr>
          <a:xfrm>
            <a:off x="2592925" y="624110"/>
            <a:ext cx="8911687" cy="723923"/>
          </a:xfrm>
        </p:spPr>
        <p:txBody>
          <a:bodyPr>
            <a:normAutofit fontScale="90000"/>
          </a:bodyPr>
          <a:lstStyle/>
          <a:p>
            <a:r>
              <a:rPr lang="en-US" b="0" i="0" dirty="0">
                <a:effectLst/>
                <a:latin typeface="Verdana" panose="020B0604030504040204" pitchFamily="34" charset="0"/>
              </a:rPr>
              <a:t>Example</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0BD7CC40-0D94-2C8F-EA0A-951D5B41BD76}"/>
              </a:ext>
            </a:extLst>
          </p:cNvPr>
          <p:cNvSpPr>
            <a:spLocks noGrp="1"/>
          </p:cNvSpPr>
          <p:nvPr>
            <p:ph idx="1"/>
          </p:nvPr>
        </p:nvSpPr>
        <p:spPr>
          <a:xfrm>
            <a:off x="531813" y="1348033"/>
            <a:ext cx="10972800" cy="5152800"/>
          </a:xfrm>
        </p:spPr>
        <p:txBody>
          <a:bodyPr>
            <a:normAutofit fontScale="92500" lnSpcReduction="10000"/>
          </a:bodyPr>
          <a:lstStyle/>
          <a:p>
            <a:r>
              <a:rPr lang="en-US" b="1" i="0" dirty="0">
                <a:solidFill>
                  <a:srgbClr val="000000"/>
                </a:solidFill>
                <a:effectLst/>
                <a:latin typeface="Verdana" panose="020B0604030504040204" pitchFamily="34" charset="0"/>
              </a:rPr>
              <a:t>Problem</a:t>
            </a:r>
            <a:r>
              <a:rPr lang="en-US" b="0" i="0" dirty="0">
                <a:solidFill>
                  <a:srgbClr val="000000"/>
                </a:solidFill>
                <a:effectLst/>
                <a:latin typeface="Verdana" panose="020B0604030504040204" pitchFamily="34" charset="0"/>
              </a:rPr>
              <a:t> − Design an algorithm to add two numbers and display the result.</a:t>
            </a:r>
          </a:p>
          <a:p>
            <a:pPr lvl="1"/>
            <a:r>
              <a:rPr lang="en-US" dirty="0"/>
              <a:t>Step 1 − START</a:t>
            </a:r>
          </a:p>
          <a:p>
            <a:pPr lvl="1"/>
            <a:r>
              <a:rPr lang="en-US" dirty="0"/>
              <a:t>Step 2 − declare three integers a, b &amp; c</a:t>
            </a:r>
          </a:p>
          <a:p>
            <a:pPr lvl="1"/>
            <a:r>
              <a:rPr lang="en-US" dirty="0"/>
              <a:t>Step 3 − define values of a &amp; b</a:t>
            </a:r>
          </a:p>
          <a:p>
            <a:pPr lvl="1"/>
            <a:r>
              <a:rPr lang="en-US" dirty="0"/>
              <a:t>Step 4 − add values of a &amp; b</a:t>
            </a:r>
          </a:p>
          <a:p>
            <a:pPr lvl="1"/>
            <a:r>
              <a:rPr lang="en-US" dirty="0"/>
              <a:t>Step 5 − store output of step 4 to c</a:t>
            </a:r>
          </a:p>
          <a:p>
            <a:pPr lvl="1"/>
            <a:r>
              <a:rPr lang="en-US" dirty="0"/>
              <a:t>Step 6 − print c</a:t>
            </a:r>
          </a:p>
          <a:p>
            <a:pPr lvl="1"/>
            <a:r>
              <a:rPr lang="en-US" dirty="0"/>
              <a:t>Step 7 − STOP</a:t>
            </a:r>
          </a:p>
          <a:p>
            <a:r>
              <a:rPr lang="en-US" dirty="0"/>
              <a:t>Algorithms tell the programmers how to code the program. Alternatively, the algorithm can be written as −</a:t>
            </a:r>
          </a:p>
          <a:p>
            <a:pPr lvl="1"/>
            <a:r>
              <a:rPr lang="en-US" dirty="0"/>
              <a:t>Step 1 − START ADD</a:t>
            </a:r>
          </a:p>
          <a:p>
            <a:pPr lvl="1"/>
            <a:r>
              <a:rPr lang="en-US" dirty="0"/>
              <a:t>Step 2 − get values of a &amp; b</a:t>
            </a:r>
          </a:p>
          <a:p>
            <a:pPr lvl="1"/>
            <a:r>
              <a:rPr lang="en-US" dirty="0"/>
              <a:t>Step 3 − c ← a + b</a:t>
            </a:r>
          </a:p>
          <a:p>
            <a:pPr lvl="1"/>
            <a:r>
              <a:rPr lang="en-US" dirty="0"/>
              <a:t>Step 4 − display c</a:t>
            </a:r>
          </a:p>
          <a:p>
            <a:pPr lvl="1"/>
            <a:r>
              <a:rPr lang="en-US" dirty="0"/>
              <a:t>Step 5 − STOP</a:t>
            </a:r>
          </a:p>
        </p:txBody>
      </p:sp>
      <p:sp>
        <p:nvSpPr>
          <p:cNvPr id="4" name="Date Placeholder 3">
            <a:extLst>
              <a:ext uri="{FF2B5EF4-FFF2-40B4-BE49-F238E27FC236}">
                <a16:creationId xmlns:a16="http://schemas.microsoft.com/office/drawing/2014/main" id="{22A421EB-5AD7-5CDE-55F2-6BBA79C378F1}"/>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A9A9327A-F5E0-A024-F304-339AB885EC1D}"/>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82364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C369-9FDC-A1C0-72F5-065A58FF3428}"/>
              </a:ext>
            </a:extLst>
          </p:cNvPr>
          <p:cNvSpPr>
            <a:spLocks noGrp="1"/>
          </p:cNvSpPr>
          <p:nvPr>
            <p:ph type="title"/>
          </p:nvPr>
        </p:nvSpPr>
        <p:spPr>
          <a:xfrm>
            <a:off x="2592925" y="624110"/>
            <a:ext cx="8911687" cy="714496"/>
          </a:xfrm>
        </p:spPr>
        <p:txBody>
          <a:bodyPr/>
          <a:lstStyle/>
          <a:p>
            <a:r>
              <a:rPr lang="en-US" b="1" dirty="0"/>
              <a:t>Classification Data Structures:</a:t>
            </a:r>
            <a:r>
              <a:rPr lang="en-US" dirty="0"/>
              <a:t> </a:t>
            </a:r>
          </a:p>
        </p:txBody>
      </p:sp>
      <p:sp>
        <p:nvSpPr>
          <p:cNvPr id="3" name="Content Placeholder 2">
            <a:extLst>
              <a:ext uri="{FF2B5EF4-FFF2-40B4-BE49-F238E27FC236}">
                <a16:creationId xmlns:a16="http://schemas.microsoft.com/office/drawing/2014/main" id="{BE710989-1C65-DBA0-8070-70B5F15EBB29}"/>
              </a:ext>
            </a:extLst>
          </p:cNvPr>
          <p:cNvSpPr>
            <a:spLocks noGrp="1"/>
          </p:cNvSpPr>
          <p:nvPr>
            <p:ph idx="1"/>
          </p:nvPr>
        </p:nvSpPr>
        <p:spPr>
          <a:xfrm>
            <a:off x="433633" y="1338606"/>
            <a:ext cx="11070979" cy="4895283"/>
          </a:xfrm>
        </p:spPr>
        <p:txBody>
          <a:bodyPr/>
          <a:lstStyle/>
          <a:p>
            <a:pPr marL="285750" indent="-285750">
              <a:buFont typeface="Wingdings" panose="05000000000000000000" pitchFamily="2" charset="2"/>
              <a:buChar char="v"/>
            </a:pPr>
            <a:r>
              <a:rPr lang="en-GB" sz="2400" dirty="0">
                <a:solidFill>
                  <a:schemeClr val="tx1"/>
                </a:solidFill>
              </a:rPr>
              <a:t>Basically, data structures are divided into two categories:</a:t>
            </a:r>
          </a:p>
          <a:p>
            <a:pPr marL="971550" lvl="1" indent="-285750">
              <a:buFont typeface="Wingdings" panose="05000000000000000000" pitchFamily="2" charset="2"/>
              <a:buChar char="v"/>
            </a:pPr>
            <a:r>
              <a:rPr lang="en-US" sz="2000" dirty="0">
                <a:solidFill>
                  <a:schemeClr val="tx1"/>
                </a:solidFill>
              </a:rPr>
              <a:t>Linear data structure</a:t>
            </a:r>
          </a:p>
          <a:p>
            <a:pPr marL="1428750" lvl="2" indent="-285750">
              <a:buFont typeface="Wingdings" panose="05000000000000000000" pitchFamily="2" charset="2"/>
              <a:buChar char="v"/>
            </a:pPr>
            <a:r>
              <a:rPr lang="en-GB" sz="1800" dirty="0">
                <a:solidFill>
                  <a:schemeClr val="tx1"/>
                </a:solidFill>
              </a:rPr>
              <a:t>In linear data structures, the elements are arranged in sequence one after the other.</a:t>
            </a:r>
            <a:endParaRPr lang="en-US" sz="1800" dirty="0">
              <a:solidFill>
                <a:schemeClr val="tx1"/>
              </a:solidFill>
            </a:endParaRPr>
          </a:p>
          <a:p>
            <a:pPr marL="971550" lvl="1" indent="-285750">
              <a:buFont typeface="Wingdings" panose="05000000000000000000" pitchFamily="2" charset="2"/>
              <a:buChar char="v"/>
            </a:pPr>
            <a:r>
              <a:rPr lang="en-US" sz="2000" dirty="0">
                <a:solidFill>
                  <a:schemeClr val="tx1"/>
                </a:solidFill>
              </a:rPr>
              <a:t>Non-linear (Hierarchical) data structure</a:t>
            </a:r>
          </a:p>
          <a:p>
            <a:pPr marL="1428750" lvl="2" indent="-285750">
              <a:buFont typeface="Wingdings" panose="05000000000000000000" pitchFamily="2" charset="2"/>
              <a:buChar char="v"/>
            </a:pPr>
            <a:r>
              <a:rPr lang="en-GB" sz="1800" dirty="0">
                <a:solidFill>
                  <a:schemeClr val="tx1"/>
                </a:solidFill>
              </a:rPr>
              <a:t>Unlike linear data structures, elements in non-linear data structures are not in any sequence. </a:t>
            </a:r>
          </a:p>
          <a:p>
            <a:pPr marL="1428750" lvl="2" indent="-285750">
              <a:buFont typeface="Wingdings" panose="05000000000000000000" pitchFamily="2" charset="2"/>
              <a:buChar char="v"/>
            </a:pPr>
            <a:r>
              <a:rPr lang="en-GB" sz="1800" dirty="0">
                <a:solidFill>
                  <a:schemeClr val="tx1"/>
                </a:solidFill>
              </a:rPr>
              <a:t>Instead they are arranged in a hierarchical manner where one element will be connected to one or more elements.</a:t>
            </a:r>
            <a:endParaRPr lang="en-US" sz="1800" dirty="0">
              <a:solidFill>
                <a:schemeClr val="tx1"/>
              </a:solidFill>
            </a:endParaRPr>
          </a:p>
          <a:p>
            <a:endParaRPr lang="en-US" dirty="0"/>
          </a:p>
        </p:txBody>
      </p:sp>
      <p:sp>
        <p:nvSpPr>
          <p:cNvPr id="4" name="Date Placeholder 3">
            <a:extLst>
              <a:ext uri="{FF2B5EF4-FFF2-40B4-BE49-F238E27FC236}">
                <a16:creationId xmlns:a16="http://schemas.microsoft.com/office/drawing/2014/main" id="{DE8E6332-D7C2-E39C-0EAC-2E4E90B87815}"/>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99972DC3-1722-F33E-C254-FD131428B08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9445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4B24-FEFF-0422-477B-369FD4D75B4A}"/>
              </a:ext>
            </a:extLst>
          </p:cNvPr>
          <p:cNvSpPr>
            <a:spLocks noGrp="1"/>
          </p:cNvSpPr>
          <p:nvPr>
            <p:ph type="title"/>
          </p:nvPr>
        </p:nvSpPr>
        <p:spPr>
          <a:xfrm>
            <a:off x="2592925" y="624110"/>
            <a:ext cx="8911687" cy="757015"/>
          </a:xfrm>
        </p:spPr>
        <p:txBody>
          <a:bodyPr/>
          <a:lstStyle/>
          <a:p>
            <a:r>
              <a:rPr lang="en-US" dirty="0"/>
              <a:t>Course Details</a:t>
            </a:r>
          </a:p>
        </p:txBody>
      </p:sp>
      <p:sp>
        <p:nvSpPr>
          <p:cNvPr id="3" name="Content Placeholder 2">
            <a:extLst>
              <a:ext uri="{FF2B5EF4-FFF2-40B4-BE49-F238E27FC236}">
                <a16:creationId xmlns:a16="http://schemas.microsoft.com/office/drawing/2014/main" id="{F9B1A823-4C2E-D2BB-9B63-140AC0C552AF}"/>
              </a:ext>
            </a:extLst>
          </p:cNvPr>
          <p:cNvSpPr>
            <a:spLocks noGrp="1"/>
          </p:cNvSpPr>
          <p:nvPr>
            <p:ph idx="1"/>
          </p:nvPr>
        </p:nvSpPr>
        <p:spPr>
          <a:xfrm>
            <a:off x="704850" y="1381125"/>
            <a:ext cx="10799762" cy="5067300"/>
          </a:xfrm>
        </p:spPr>
        <p:txBody>
          <a:bodyPr/>
          <a:lstStyle/>
          <a:p>
            <a:r>
              <a:rPr lang="en-US" sz="2400" dirty="0"/>
              <a:t>Data Structures and Algorithms is a course for everyone who wishes to become a programmer and who want to understand about Data structures.</a:t>
            </a:r>
          </a:p>
          <a:p>
            <a:r>
              <a:rPr lang="en-US" sz="2400" dirty="0"/>
              <a:t>Specially gear for computing area departments (IT, CS, SWE, IS)</a:t>
            </a:r>
          </a:p>
          <a:p>
            <a:r>
              <a:rPr lang="en-US" sz="2400" dirty="0"/>
              <a:t>This course will cover-</a:t>
            </a:r>
          </a:p>
          <a:p>
            <a:pPr lvl="1"/>
            <a:r>
              <a:rPr lang="en-US" sz="2000" dirty="0"/>
              <a:t>Theory and Algorithms</a:t>
            </a:r>
          </a:p>
          <a:p>
            <a:pPr lvl="2"/>
            <a:r>
              <a:rPr lang="en-US" sz="1800" dirty="0"/>
              <a:t>Understand the working of DS and Algorithms that operate on them</a:t>
            </a:r>
          </a:p>
          <a:p>
            <a:pPr lvl="2"/>
            <a:r>
              <a:rPr lang="en-US" sz="1800" dirty="0"/>
              <a:t>Visualize data structures in the form of diagrams and DRY-RUN algorithms step by step to understand working’</a:t>
            </a:r>
          </a:p>
          <a:p>
            <a:pPr lvl="1"/>
            <a:r>
              <a:rPr lang="en-US" sz="2000" dirty="0"/>
              <a:t>Practical Implementation (Programs)</a:t>
            </a:r>
          </a:p>
          <a:p>
            <a:pPr lvl="2"/>
            <a:r>
              <a:rPr lang="en-US" sz="1800" dirty="0"/>
              <a:t>Implement the data structures and algorithms in the form of computer programming using C++ programming language</a:t>
            </a:r>
          </a:p>
          <a:p>
            <a:pPr marL="457200" lvl="1" indent="0">
              <a:buNone/>
            </a:pPr>
            <a:endParaRPr lang="en-US" dirty="0"/>
          </a:p>
        </p:txBody>
      </p:sp>
      <p:sp>
        <p:nvSpPr>
          <p:cNvPr id="4" name="Date Placeholder 3">
            <a:extLst>
              <a:ext uri="{FF2B5EF4-FFF2-40B4-BE49-F238E27FC236}">
                <a16:creationId xmlns:a16="http://schemas.microsoft.com/office/drawing/2014/main" id="{CEA1EA07-0219-B1E1-9D24-7B4FB756A1DB}"/>
              </a:ext>
            </a:extLst>
          </p:cNvPr>
          <p:cNvSpPr>
            <a:spLocks noGrp="1"/>
          </p:cNvSpPr>
          <p:nvPr>
            <p:ph type="dt" sz="half" idx="10"/>
          </p:nvPr>
        </p:nvSpPr>
        <p:spPr/>
        <p:txBody>
          <a:bodyPr/>
          <a:lstStyle/>
          <a:p>
            <a:fld id="{82BF5490-6045-4DEE-AE86-433AA48167EA}" type="datetime1">
              <a:rPr lang="en-US" smtClean="0"/>
              <a:t>10/16/2023</a:t>
            </a:fld>
            <a:endParaRPr lang="en-US" dirty="0"/>
          </a:p>
        </p:txBody>
      </p:sp>
      <p:sp>
        <p:nvSpPr>
          <p:cNvPr id="5" name="Slide Number Placeholder 4">
            <a:extLst>
              <a:ext uri="{FF2B5EF4-FFF2-40B4-BE49-F238E27FC236}">
                <a16:creationId xmlns:a16="http://schemas.microsoft.com/office/drawing/2014/main" id="{F69FD7A3-5DBB-DB09-F802-719A0E7C583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8890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Popular linear data structures:</a:t>
            </a:r>
            <a:endParaRPr lang="en-US" dirty="0"/>
          </a:p>
        </p:txBody>
      </p:sp>
      <p:sp>
        <p:nvSpPr>
          <p:cNvPr id="3" name="Content Placeholder 2"/>
          <p:cNvSpPr>
            <a:spLocks noGrp="1"/>
          </p:cNvSpPr>
          <p:nvPr>
            <p:ph idx="1"/>
          </p:nvPr>
        </p:nvSpPr>
        <p:spPr>
          <a:xfrm>
            <a:off x="431074" y="1825624"/>
            <a:ext cx="11312435" cy="4666615"/>
          </a:xfrm>
        </p:spPr>
        <p:txBody>
          <a:bodyPr/>
          <a:lstStyle/>
          <a:p>
            <a:r>
              <a:rPr lang="en-US" b="1" dirty="0"/>
              <a:t>1. Array Data Structure- </a:t>
            </a:r>
            <a:r>
              <a:rPr lang="en-GB" dirty="0"/>
              <a:t>In an array, all elements (of same type) in memory are arranged in continuous memory. </a:t>
            </a:r>
          </a:p>
          <a:p>
            <a:endParaRPr lang="en-GB" dirty="0"/>
          </a:p>
          <a:p>
            <a:endParaRPr lang="en-GB" dirty="0"/>
          </a:p>
          <a:p>
            <a:r>
              <a:rPr lang="en-US" b="1" dirty="0"/>
              <a:t>2. Stack Data Structure- </a:t>
            </a:r>
            <a:r>
              <a:rPr lang="en-GB" dirty="0"/>
              <a:t>In stack data structure, elements are stored in the LIFO principle. That is, the last element stored in a stack will be removed first.</a:t>
            </a:r>
            <a:endParaRPr lang="en-US" b="1" dirty="0"/>
          </a:p>
          <a:p>
            <a:endParaRPr lang="en-US" dirty="0"/>
          </a:p>
        </p:txBody>
      </p:sp>
      <p:pic>
        <p:nvPicPr>
          <p:cNvPr id="2050" name="Picture 2" descr="An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325" y="2468426"/>
            <a:ext cx="5917475" cy="1136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31921" y="4222105"/>
            <a:ext cx="4754880" cy="2004704"/>
          </a:xfrm>
          <a:prstGeom prst="rect">
            <a:avLst/>
          </a:prstGeom>
        </p:spPr>
      </p:pic>
      <p:sp>
        <p:nvSpPr>
          <p:cNvPr id="4" name="Footer Placeholder 3"/>
          <p:cNvSpPr>
            <a:spLocks noGrp="1"/>
          </p:cNvSpPr>
          <p:nvPr>
            <p:ph type="ftr" sz="quarter" idx="11"/>
          </p:nvPr>
        </p:nvSpPr>
        <p:spPr>
          <a:xfrm>
            <a:off x="604433" y="6356350"/>
            <a:ext cx="10237737"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20</a:t>
            </a:fld>
            <a:endParaRPr lang="en-US"/>
          </a:p>
        </p:txBody>
      </p:sp>
    </p:spTree>
    <p:extLst>
      <p:ext uri="{BB962C8B-B14F-4D97-AF65-F5344CB8AC3E}">
        <p14:creationId xmlns:p14="http://schemas.microsoft.com/office/powerpoint/2010/main" val="240095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1" y="1449978"/>
            <a:ext cx="10983685" cy="5251268"/>
          </a:xfrm>
        </p:spPr>
        <p:txBody>
          <a:bodyPr/>
          <a:lstStyle/>
          <a:p>
            <a:r>
              <a:rPr lang="en-US" b="1" dirty="0"/>
              <a:t>3. Queue Data Structure- </a:t>
            </a:r>
            <a:r>
              <a:rPr lang="en-GB" dirty="0"/>
              <a:t>Unlike stack, the queue data structure works in the FIFO principle where first element stored in the queue will be removed first.</a:t>
            </a:r>
          </a:p>
          <a:p>
            <a:endParaRPr lang="en-GB" dirty="0"/>
          </a:p>
          <a:p>
            <a:endParaRPr lang="en-GB" dirty="0"/>
          </a:p>
          <a:p>
            <a:r>
              <a:rPr lang="en-US" b="1" dirty="0"/>
              <a:t>4. Linked List Data Structure- </a:t>
            </a:r>
            <a:r>
              <a:rPr lang="en-GB" dirty="0"/>
              <a:t>In linked list data structure, data elements are connected through a series of nodes. And, each node contains the data items and address to the next node.</a:t>
            </a:r>
            <a:endParaRPr lang="en-US" b="1" dirty="0"/>
          </a:p>
          <a:p>
            <a:endParaRPr lang="en-GB" dirty="0"/>
          </a:p>
          <a:p>
            <a:endParaRPr lang="en-US" b="1" dirty="0"/>
          </a:p>
          <a:p>
            <a:endParaRPr lang="en-US" dirty="0"/>
          </a:p>
        </p:txBody>
      </p:sp>
      <p:pic>
        <p:nvPicPr>
          <p:cNvPr id="4" name="Picture 3"/>
          <p:cNvPicPr>
            <a:picLocks noChangeAspect="1"/>
          </p:cNvPicPr>
          <p:nvPr/>
        </p:nvPicPr>
        <p:blipFill>
          <a:blip r:embed="rId2"/>
          <a:stretch>
            <a:fillRect/>
          </a:stretch>
        </p:blipFill>
        <p:spPr>
          <a:xfrm>
            <a:off x="4376854" y="1987992"/>
            <a:ext cx="3906378" cy="1721860"/>
          </a:xfrm>
          <a:prstGeom prst="rect">
            <a:avLst/>
          </a:prstGeom>
        </p:spPr>
      </p:pic>
      <p:pic>
        <p:nvPicPr>
          <p:cNvPr id="5" name="Picture 4"/>
          <p:cNvPicPr>
            <a:picLocks noChangeAspect="1"/>
          </p:cNvPicPr>
          <p:nvPr/>
        </p:nvPicPr>
        <p:blipFill>
          <a:blip r:embed="rId3"/>
          <a:stretch>
            <a:fillRect/>
          </a:stretch>
        </p:blipFill>
        <p:spPr>
          <a:xfrm>
            <a:off x="3164086" y="4764453"/>
            <a:ext cx="5630061" cy="1247949"/>
          </a:xfrm>
          <a:prstGeom prst="rect">
            <a:avLst/>
          </a:prstGeom>
        </p:spPr>
      </p:pic>
      <p:sp>
        <p:nvSpPr>
          <p:cNvPr id="6" name="Footer Placeholder 5"/>
          <p:cNvSpPr>
            <a:spLocks noGrp="1"/>
          </p:cNvSpPr>
          <p:nvPr>
            <p:ph type="ftr" sz="quarter" idx="11"/>
          </p:nvPr>
        </p:nvSpPr>
        <p:spPr>
          <a:xfrm>
            <a:off x="744583" y="6356350"/>
            <a:ext cx="10045337" cy="365125"/>
          </a:xfrm>
        </p:spPr>
        <p:txBody>
          <a:bodyPr/>
          <a:lstStyle/>
          <a:p>
            <a:pPr>
              <a:defRPr/>
            </a:pPr>
            <a:r>
              <a:rPr lang="en-GB" dirty="0"/>
              <a:t>Bad programmers worry about the code. Good programmers worry about data structures and their relationships.</a:t>
            </a:r>
            <a:endParaRPr lang="en-US" dirty="0"/>
          </a:p>
        </p:txBody>
      </p:sp>
      <p:sp>
        <p:nvSpPr>
          <p:cNvPr id="7" name="Slide Number Placeholder 6"/>
          <p:cNvSpPr>
            <a:spLocks noGrp="1"/>
          </p:cNvSpPr>
          <p:nvPr>
            <p:ph type="sldNum" sz="quarter" idx="12"/>
          </p:nvPr>
        </p:nvSpPr>
        <p:spPr/>
        <p:txBody>
          <a:bodyPr/>
          <a:lstStyle/>
          <a:p>
            <a:pPr>
              <a:defRPr/>
            </a:pPr>
            <a:fld id="{A1B9521D-A006-4009-B175-4D03500BFC13}" type="slidenum">
              <a:rPr lang="en-US" smtClean="0"/>
              <a:pPr>
                <a:defRPr/>
              </a:pPr>
              <a:t>21</a:t>
            </a:fld>
            <a:endParaRPr lang="en-US"/>
          </a:p>
        </p:txBody>
      </p:sp>
    </p:spTree>
    <p:extLst>
      <p:ext uri="{BB962C8B-B14F-4D97-AF65-F5344CB8AC3E}">
        <p14:creationId xmlns:p14="http://schemas.microsoft.com/office/powerpoint/2010/main" val="2930447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Popular Non linear data structures</a:t>
            </a:r>
            <a:endParaRPr lang="en-US" dirty="0"/>
          </a:p>
        </p:txBody>
      </p:sp>
      <p:sp>
        <p:nvSpPr>
          <p:cNvPr id="3" name="Content Placeholder 2"/>
          <p:cNvSpPr>
            <a:spLocks noGrp="1"/>
          </p:cNvSpPr>
          <p:nvPr>
            <p:ph idx="1"/>
          </p:nvPr>
        </p:nvSpPr>
        <p:spPr>
          <a:xfrm>
            <a:off x="313509" y="1825625"/>
            <a:ext cx="11403874" cy="4351338"/>
          </a:xfrm>
        </p:spPr>
        <p:txBody>
          <a:bodyPr/>
          <a:lstStyle/>
          <a:p>
            <a:pPr marL="285750" indent="-285750">
              <a:buFont typeface="Wingdings" panose="05000000000000000000" pitchFamily="2" charset="2"/>
              <a:buChar char="v"/>
            </a:pPr>
            <a:r>
              <a:rPr lang="en-GB" dirty="0"/>
              <a:t>Unlike linear data structures, elements in non-linear data structures are not in any sequence. </a:t>
            </a:r>
          </a:p>
          <a:p>
            <a:pPr marL="285750" indent="-285750">
              <a:buFont typeface="Wingdings" panose="05000000000000000000" pitchFamily="2" charset="2"/>
              <a:buChar char="v"/>
            </a:pPr>
            <a:r>
              <a:rPr lang="en-GB" dirty="0"/>
              <a:t>Instead they are arranged in a hierarchical manner where one element will be connected to one or more elements.</a:t>
            </a:r>
          </a:p>
          <a:p>
            <a:pPr marL="285750" indent="-285750">
              <a:buFont typeface="Wingdings" panose="05000000000000000000" pitchFamily="2" charset="2"/>
              <a:buChar char="v"/>
            </a:pPr>
            <a:r>
              <a:rPr lang="en-GB" dirty="0"/>
              <a:t>Non-linear data structures are further divided into graph and tree based data structures.</a:t>
            </a:r>
            <a:endParaRPr lang="en-US" dirty="0"/>
          </a:p>
        </p:txBody>
      </p:sp>
      <p:sp>
        <p:nvSpPr>
          <p:cNvPr id="4" name="Rectangle 3"/>
          <p:cNvSpPr/>
          <p:nvPr/>
        </p:nvSpPr>
        <p:spPr>
          <a:xfrm>
            <a:off x="237885" y="3678128"/>
            <a:ext cx="6096000" cy="646331"/>
          </a:xfrm>
          <a:prstGeom prst="rect">
            <a:avLst/>
          </a:prstGeom>
        </p:spPr>
        <p:txBody>
          <a:bodyPr>
            <a:spAutoFit/>
          </a:bodyPr>
          <a:lstStyle/>
          <a:p>
            <a:r>
              <a:rPr lang="en-GB" dirty="0">
                <a:latin typeface="euclid_circular_a"/>
              </a:rPr>
              <a:t>In graph data structure, each node is called vertex and each vertex is connected to other vertices through edges.</a:t>
            </a:r>
            <a:endParaRPr lang="en-US" dirty="0"/>
          </a:p>
        </p:txBody>
      </p:sp>
      <p:pic>
        <p:nvPicPr>
          <p:cNvPr id="5" name="Picture 4"/>
          <p:cNvPicPr>
            <a:picLocks noChangeAspect="1"/>
          </p:cNvPicPr>
          <p:nvPr/>
        </p:nvPicPr>
        <p:blipFill>
          <a:blip r:embed="rId2"/>
          <a:stretch>
            <a:fillRect/>
          </a:stretch>
        </p:blipFill>
        <p:spPr>
          <a:xfrm>
            <a:off x="9405257" y="2753345"/>
            <a:ext cx="2302814" cy="2495898"/>
          </a:xfrm>
          <a:prstGeom prst="rect">
            <a:avLst/>
          </a:prstGeom>
        </p:spPr>
      </p:pic>
      <p:sp>
        <p:nvSpPr>
          <p:cNvPr id="6" name="Rectangle 5"/>
          <p:cNvSpPr/>
          <p:nvPr/>
        </p:nvSpPr>
        <p:spPr>
          <a:xfrm>
            <a:off x="200073" y="4662141"/>
            <a:ext cx="6096000" cy="923330"/>
          </a:xfrm>
          <a:prstGeom prst="rect">
            <a:avLst/>
          </a:prstGeom>
        </p:spPr>
        <p:txBody>
          <a:bodyPr>
            <a:spAutoFit/>
          </a:bodyPr>
          <a:lstStyle/>
          <a:p>
            <a:r>
              <a:rPr lang="en-GB" dirty="0">
                <a:latin typeface="euclid_circular_a"/>
              </a:rPr>
              <a:t>Similar to a graph, a tree is also a collection of vertices and edges. However, in tree data structure, there can only be one edge between two vertices.</a:t>
            </a:r>
            <a:endParaRPr lang="en-US" dirty="0"/>
          </a:p>
        </p:txBody>
      </p:sp>
      <p:pic>
        <p:nvPicPr>
          <p:cNvPr id="7" name="Picture 6"/>
          <p:cNvPicPr>
            <a:picLocks noChangeAspect="1"/>
          </p:cNvPicPr>
          <p:nvPr/>
        </p:nvPicPr>
        <p:blipFill>
          <a:blip r:embed="rId3"/>
          <a:stretch>
            <a:fillRect/>
          </a:stretch>
        </p:blipFill>
        <p:spPr>
          <a:xfrm>
            <a:off x="6333885" y="4324459"/>
            <a:ext cx="3477110" cy="2154781"/>
          </a:xfrm>
          <a:prstGeom prst="rect">
            <a:avLst/>
          </a:prstGeom>
        </p:spPr>
      </p:pic>
      <p:sp>
        <p:nvSpPr>
          <p:cNvPr id="8" name="Footer Placeholder 7"/>
          <p:cNvSpPr>
            <a:spLocks noGrp="1"/>
          </p:cNvSpPr>
          <p:nvPr>
            <p:ph type="ftr" sz="quarter" idx="11"/>
          </p:nvPr>
        </p:nvSpPr>
        <p:spPr>
          <a:xfrm>
            <a:off x="313509" y="6428595"/>
            <a:ext cx="9117874" cy="365125"/>
          </a:xfrm>
        </p:spPr>
        <p:txBody>
          <a:bodyPr/>
          <a:lstStyle/>
          <a:p>
            <a:pPr>
              <a:defRPr/>
            </a:pPr>
            <a:r>
              <a:rPr lang="en-GB" dirty="0"/>
              <a:t>Bad programmers worry about the code. Good programmers worry about data structures and their relationships.</a:t>
            </a:r>
            <a:endParaRPr lang="en-US" dirty="0"/>
          </a:p>
        </p:txBody>
      </p:sp>
      <p:sp>
        <p:nvSpPr>
          <p:cNvPr id="9" name="Slide Number Placeholder 8"/>
          <p:cNvSpPr>
            <a:spLocks noGrp="1"/>
          </p:cNvSpPr>
          <p:nvPr>
            <p:ph type="sldNum" sz="quarter" idx="12"/>
          </p:nvPr>
        </p:nvSpPr>
        <p:spPr/>
        <p:txBody>
          <a:bodyPr/>
          <a:lstStyle/>
          <a:p>
            <a:pPr>
              <a:defRPr/>
            </a:pPr>
            <a:fld id="{A1B9521D-A006-4009-B175-4D03500BFC13}" type="slidenum">
              <a:rPr lang="en-US" smtClean="0"/>
              <a:pPr>
                <a:defRPr/>
              </a:pPr>
              <a:t>22</a:t>
            </a:fld>
            <a:endParaRPr lang="en-US"/>
          </a:p>
        </p:txBody>
      </p:sp>
    </p:spTree>
    <p:extLst>
      <p:ext uri="{BB962C8B-B14F-4D97-AF65-F5344CB8AC3E}">
        <p14:creationId xmlns:p14="http://schemas.microsoft.com/office/powerpoint/2010/main" val="2097889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936" y="2939060"/>
            <a:ext cx="4824549" cy="1200329"/>
          </a:xfrm>
          <a:prstGeom prst="rect">
            <a:avLst/>
          </a:prstGeom>
        </p:spPr>
        <p:txBody>
          <a:bodyPr wrap="square">
            <a:spAutoFit/>
          </a:bodyPr>
          <a:lstStyle/>
          <a:p>
            <a:pPr>
              <a:buFont typeface="Arial" panose="020B0604020202020204" pitchFamily="34" charset="0"/>
              <a:buChar char="•"/>
            </a:pPr>
            <a:r>
              <a:rPr lang="en-GB" dirty="0">
                <a:solidFill>
                  <a:srgbClr val="0556F3"/>
                </a:solidFill>
                <a:latin typeface="euclid_circular_a"/>
              </a:rPr>
              <a:t>Spanning Tree and Minimum Spanning 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Strongly Connected Components</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Adjacency Matrix</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Adjacency List</a:t>
            </a:r>
            <a:endParaRPr lang="en-GB" b="0" i="0" dirty="0">
              <a:effectLst/>
              <a:latin typeface="euclid_circular_a"/>
            </a:endParaRPr>
          </a:p>
        </p:txBody>
      </p:sp>
      <p:sp>
        <p:nvSpPr>
          <p:cNvPr id="6" name="Title 5"/>
          <p:cNvSpPr>
            <a:spLocks noGrp="1"/>
          </p:cNvSpPr>
          <p:nvPr>
            <p:ph type="title"/>
          </p:nvPr>
        </p:nvSpPr>
        <p:spPr/>
        <p:txBody>
          <a:bodyPr/>
          <a:lstStyle/>
          <a:p>
            <a:r>
              <a:rPr lang="en-US" dirty="0" err="1"/>
              <a:t>Cont</a:t>
            </a:r>
            <a:r>
              <a:rPr lang="en-US" dirty="0"/>
              <a:t>….</a:t>
            </a:r>
          </a:p>
        </p:txBody>
      </p:sp>
      <p:sp>
        <p:nvSpPr>
          <p:cNvPr id="7" name="Rectangle 6"/>
          <p:cNvSpPr/>
          <p:nvPr/>
        </p:nvSpPr>
        <p:spPr>
          <a:xfrm>
            <a:off x="604434" y="2382186"/>
            <a:ext cx="4403770" cy="369332"/>
          </a:xfrm>
          <a:prstGeom prst="rect">
            <a:avLst/>
          </a:prstGeom>
        </p:spPr>
        <p:txBody>
          <a:bodyPr wrap="none">
            <a:spAutoFit/>
          </a:bodyPr>
          <a:lstStyle/>
          <a:p>
            <a:r>
              <a:rPr lang="en-GB" b="1" dirty="0">
                <a:latin typeface="euclid_circular_a"/>
              </a:rPr>
              <a:t>Popular Graph Based Data Structures:</a:t>
            </a:r>
            <a:endParaRPr lang="en-US" dirty="0"/>
          </a:p>
        </p:txBody>
      </p:sp>
      <p:sp>
        <p:nvSpPr>
          <p:cNvPr id="8" name="Rectangle 7"/>
          <p:cNvSpPr/>
          <p:nvPr/>
        </p:nvSpPr>
        <p:spPr>
          <a:xfrm>
            <a:off x="6476468" y="2382186"/>
            <a:ext cx="3967817" cy="369332"/>
          </a:xfrm>
          <a:prstGeom prst="rect">
            <a:avLst/>
          </a:prstGeom>
        </p:spPr>
        <p:txBody>
          <a:bodyPr wrap="none">
            <a:spAutoFit/>
          </a:bodyPr>
          <a:lstStyle/>
          <a:p>
            <a:r>
              <a:rPr lang="en-GB" b="1" dirty="0">
                <a:latin typeface="euclid_circular_a"/>
              </a:rPr>
              <a:t>Popular Tree based Data Structure</a:t>
            </a:r>
            <a:endParaRPr lang="en-US" dirty="0"/>
          </a:p>
        </p:txBody>
      </p:sp>
      <p:sp>
        <p:nvSpPr>
          <p:cNvPr id="9" name="Rectangle 8"/>
          <p:cNvSpPr/>
          <p:nvPr/>
        </p:nvSpPr>
        <p:spPr>
          <a:xfrm>
            <a:off x="6717696" y="2939060"/>
            <a:ext cx="3523584" cy="1754326"/>
          </a:xfrm>
          <a:prstGeom prst="rect">
            <a:avLst/>
          </a:prstGeom>
        </p:spPr>
        <p:txBody>
          <a:bodyPr wrap="square">
            <a:spAutoFit/>
          </a:bodyPr>
          <a:lstStyle/>
          <a:p>
            <a:pPr>
              <a:buFont typeface="Arial" panose="020B0604020202020204" pitchFamily="34" charset="0"/>
              <a:buChar char="•"/>
            </a:pPr>
            <a:r>
              <a:rPr lang="en-GB" dirty="0">
                <a:solidFill>
                  <a:srgbClr val="0556F3"/>
                </a:solidFill>
                <a:latin typeface="euclid_circular_a"/>
              </a:rPr>
              <a:t>Binary 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Binary Search 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AVL 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B-Tree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B+ Tree</a:t>
            </a:r>
            <a:endParaRPr lang="en-GB" dirty="0">
              <a:latin typeface="euclid_circular_a"/>
            </a:endParaRPr>
          </a:p>
          <a:p>
            <a:pPr>
              <a:buFont typeface="Arial" panose="020B0604020202020204" pitchFamily="34" charset="0"/>
              <a:buChar char="•"/>
            </a:pPr>
            <a:r>
              <a:rPr lang="en-GB" dirty="0">
                <a:solidFill>
                  <a:srgbClr val="0556F3"/>
                </a:solidFill>
                <a:latin typeface="euclid_circular_a"/>
              </a:rPr>
              <a:t>Red-Black Tree</a:t>
            </a:r>
            <a:endParaRPr lang="en-GB" b="0" i="0" dirty="0">
              <a:effectLst/>
              <a:latin typeface="euclid_circular_a"/>
            </a:endParaRPr>
          </a:p>
        </p:txBody>
      </p:sp>
      <p:sp>
        <p:nvSpPr>
          <p:cNvPr id="2" name="Footer Placeholder 1"/>
          <p:cNvSpPr>
            <a:spLocks noGrp="1"/>
          </p:cNvSpPr>
          <p:nvPr>
            <p:ph type="ftr" sz="quarter" idx="11"/>
          </p:nvPr>
        </p:nvSpPr>
        <p:spPr>
          <a:xfrm>
            <a:off x="496389" y="6356350"/>
            <a:ext cx="10058400" cy="365125"/>
          </a:xfrm>
        </p:spPr>
        <p:txBody>
          <a:bodyPr/>
          <a:lstStyle/>
          <a:p>
            <a:pPr>
              <a:defRPr/>
            </a:pPr>
            <a:r>
              <a:rPr lang="en-GB" dirty="0"/>
              <a:t>Bad programmers worry about the code. Good programmers worry about data structures and their relationships.</a:t>
            </a:r>
            <a:endParaRPr lang="en-US" dirty="0"/>
          </a:p>
        </p:txBody>
      </p:sp>
      <p:sp>
        <p:nvSpPr>
          <p:cNvPr id="3" name="Slide Number Placeholder 2"/>
          <p:cNvSpPr>
            <a:spLocks noGrp="1"/>
          </p:cNvSpPr>
          <p:nvPr>
            <p:ph type="sldNum" sz="quarter" idx="12"/>
          </p:nvPr>
        </p:nvSpPr>
        <p:spPr/>
        <p:txBody>
          <a:bodyPr/>
          <a:lstStyle/>
          <a:p>
            <a:pPr>
              <a:defRPr/>
            </a:pPr>
            <a:fld id="{A1B9521D-A006-4009-B175-4D03500BFC13}" type="slidenum">
              <a:rPr lang="en-US" smtClean="0"/>
              <a:pPr>
                <a:defRPr/>
              </a:pPr>
              <a:t>23</a:t>
            </a:fld>
            <a:endParaRPr lang="en-US"/>
          </a:p>
        </p:txBody>
      </p:sp>
    </p:spTree>
    <p:extLst>
      <p:ext uri="{BB962C8B-B14F-4D97-AF65-F5344CB8AC3E}">
        <p14:creationId xmlns:p14="http://schemas.microsoft.com/office/powerpoint/2010/main" val="325702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C5A9-DC0A-20B0-4959-39108557DC72}"/>
              </a:ext>
            </a:extLst>
          </p:cNvPr>
          <p:cNvSpPr>
            <a:spLocks noGrp="1"/>
          </p:cNvSpPr>
          <p:nvPr>
            <p:ph type="title"/>
          </p:nvPr>
        </p:nvSpPr>
        <p:spPr>
          <a:xfrm>
            <a:off x="2592925" y="624110"/>
            <a:ext cx="8911687" cy="893605"/>
          </a:xfrm>
        </p:spPr>
        <p:txBody>
          <a:bodyPr/>
          <a:lstStyle/>
          <a:p>
            <a:endParaRPr lang="en-US" dirty="0"/>
          </a:p>
        </p:txBody>
      </p:sp>
      <p:sp>
        <p:nvSpPr>
          <p:cNvPr id="3" name="Content Placeholder 2">
            <a:extLst>
              <a:ext uri="{FF2B5EF4-FFF2-40B4-BE49-F238E27FC236}">
                <a16:creationId xmlns:a16="http://schemas.microsoft.com/office/drawing/2014/main" id="{6EA0250E-3431-D11C-DA2D-A8D03137E6B8}"/>
              </a:ext>
            </a:extLst>
          </p:cNvPr>
          <p:cNvSpPr>
            <a:spLocks noGrp="1"/>
          </p:cNvSpPr>
          <p:nvPr>
            <p:ph idx="1"/>
          </p:nvPr>
        </p:nvSpPr>
        <p:spPr>
          <a:xfrm>
            <a:off x="531812" y="1696825"/>
            <a:ext cx="10972800" cy="4804008"/>
          </a:xfrm>
        </p:spPr>
        <p:txBody>
          <a:bodyPr/>
          <a:lstStyle/>
          <a:p>
            <a:pPr algn="l"/>
            <a:r>
              <a:rPr lang="en-US" b="0" i="0" dirty="0">
                <a:solidFill>
                  <a:srgbClr val="000000"/>
                </a:solidFill>
                <a:effectLst/>
                <a:latin typeface="Verdana" panose="020B0604030504040204" pitchFamily="34" charset="0"/>
              </a:rPr>
              <a:t>In design and analysis of algorithms, usually the second method is used to describe an algorithm. It makes it easy for the analyst to analyze the algorithm ignoring all unwanted definitions. He can observe what operations are being used and how the process is flowing.</a:t>
            </a:r>
          </a:p>
          <a:p>
            <a:pPr algn="l"/>
            <a:r>
              <a:rPr lang="en-US" b="0" i="0" dirty="0">
                <a:solidFill>
                  <a:srgbClr val="000000"/>
                </a:solidFill>
                <a:effectLst/>
                <a:latin typeface="Verdana" panose="020B0604030504040204" pitchFamily="34" charset="0"/>
              </a:rPr>
              <a:t>Writing </a:t>
            </a:r>
            <a:r>
              <a:rPr lang="en-US" b="1" i="0" dirty="0">
                <a:solidFill>
                  <a:srgbClr val="000000"/>
                </a:solidFill>
                <a:effectLst/>
                <a:latin typeface="inherit"/>
              </a:rPr>
              <a:t>step numbers</a:t>
            </a:r>
            <a:r>
              <a:rPr lang="en-US" b="0" i="0" dirty="0">
                <a:solidFill>
                  <a:srgbClr val="000000"/>
                </a:solidFill>
                <a:effectLst/>
                <a:latin typeface="Verdana" panose="020B0604030504040204" pitchFamily="34" charset="0"/>
              </a:rPr>
              <a:t>, is optional.</a:t>
            </a:r>
          </a:p>
          <a:p>
            <a:pPr algn="l"/>
            <a:r>
              <a:rPr lang="en-US" b="0" i="0" dirty="0">
                <a:solidFill>
                  <a:srgbClr val="000000"/>
                </a:solidFill>
                <a:effectLst/>
                <a:latin typeface="Verdana" panose="020B0604030504040204" pitchFamily="34" charset="0"/>
              </a:rPr>
              <a:t>We design an algorithm to get a solution of a given problem. A problem can be solved in more than one ways.</a:t>
            </a:r>
          </a:p>
          <a:p>
            <a:endParaRPr lang="en-US" dirty="0"/>
          </a:p>
        </p:txBody>
      </p:sp>
      <p:sp>
        <p:nvSpPr>
          <p:cNvPr id="4" name="Date Placeholder 3">
            <a:extLst>
              <a:ext uri="{FF2B5EF4-FFF2-40B4-BE49-F238E27FC236}">
                <a16:creationId xmlns:a16="http://schemas.microsoft.com/office/drawing/2014/main" id="{0E6245DB-C934-42FB-8FDA-FA1B09BED5FC}"/>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07ADB539-D04E-0700-C174-AB84FF4616F4}"/>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7" name="Picture 6">
            <a:extLst>
              <a:ext uri="{FF2B5EF4-FFF2-40B4-BE49-F238E27FC236}">
                <a16:creationId xmlns:a16="http://schemas.microsoft.com/office/drawing/2014/main" id="{C9ABF0B0-D5EC-B59F-FEAA-6C4DF25A58F2}"/>
              </a:ext>
            </a:extLst>
          </p:cNvPr>
          <p:cNvPicPr>
            <a:picLocks noChangeAspect="1"/>
          </p:cNvPicPr>
          <p:nvPr/>
        </p:nvPicPr>
        <p:blipFill>
          <a:blip r:embed="rId2"/>
          <a:stretch>
            <a:fillRect/>
          </a:stretch>
        </p:blipFill>
        <p:spPr>
          <a:xfrm>
            <a:off x="3600873" y="4024921"/>
            <a:ext cx="4834678" cy="2290714"/>
          </a:xfrm>
          <a:prstGeom prst="rect">
            <a:avLst/>
          </a:prstGeom>
        </p:spPr>
      </p:pic>
    </p:spTree>
    <p:extLst>
      <p:ext uri="{BB962C8B-B14F-4D97-AF65-F5344CB8AC3E}">
        <p14:creationId xmlns:p14="http://schemas.microsoft.com/office/powerpoint/2010/main" val="387427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857D0-6E9B-6D04-CC0A-8462381D1FC9}"/>
              </a:ext>
            </a:extLst>
          </p:cNvPr>
          <p:cNvSpPr>
            <a:spLocks noGrp="1"/>
          </p:cNvSpPr>
          <p:nvPr>
            <p:ph idx="1"/>
          </p:nvPr>
        </p:nvSpPr>
        <p:spPr>
          <a:xfrm>
            <a:off x="535095" y="1311903"/>
            <a:ext cx="10972800" cy="4758315"/>
          </a:xfrm>
        </p:spPr>
        <p:txBody>
          <a:bodyPr/>
          <a:lstStyle/>
          <a:p>
            <a:r>
              <a:rPr lang="en-US" b="0" i="0" dirty="0">
                <a:solidFill>
                  <a:srgbClr val="000000"/>
                </a:solidFill>
                <a:effectLst/>
                <a:latin typeface="Verdana" panose="020B0604030504040204" pitchFamily="34" charset="0"/>
              </a:rPr>
              <a:t>Hence, many solution algorithms can be derived for a given problem. The next step is to analyze those proposed solution algorithms and implement the best suitable solution.</a:t>
            </a:r>
          </a:p>
          <a:p>
            <a:pPr algn="l"/>
            <a:r>
              <a:rPr lang="en-US" b="0" i="0" dirty="0">
                <a:solidFill>
                  <a:srgbClr val="000000"/>
                </a:solidFill>
                <a:effectLst/>
                <a:latin typeface="Verdana" panose="020B0604030504040204" pitchFamily="34" charset="0"/>
              </a:rPr>
              <a:t>Efficiency of an algorithm can be analyzed at two different stages, before implementation and after implementation. They are the following −</a:t>
            </a:r>
          </a:p>
          <a:p>
            <a:pPr algn="l">
              <a:buFont typeface="Arial" panose="020B0604020202020204" pitchFamily="34" charset="0"/>
              <a:buChar char="•"/>
            </a:pPr>
            <a:r>
              <a:rPr lang="en-US" b="1" i="1" dirty="0">
                <a:solidFill>
                  <a:srgbClr val="000000"/>
                </a:solidFill>
                <a:effectLst/>
                <a:latin typeface="inherit"/>
              </a:rPr>
              <a:t>A Priori</a:t>
            </a:r>
            <a:r>
              <a:rPr lang="en-US" b="1" i="0" dirty="0">
                <a:solidFill>
                  <a:srgbClr val="000000"/>
                </a:solidFill>
                <a:effectLst/>
                <a:latin typeface="inherit"/>
              </a:rPr>
              <a:t> Analysis</a:t>
            </a:r>
            <a:r>
              <a:rPr lang="en-US" b="0" i="0" dirty="0">
                <a:solidFill>
                  <a:srgbClr val="000000"/>
                </a:solidFill>
                <a:effectLst/>
                <a:latin typeface="Verdana" panose="020B0604030504040204" pitchFamily="34" charset="0"/>
              </a:rPr>
              <a:t> − This is a theoretical analysis of an algorithm. Efficiency of an algorithm is measured by assuming that all other factors, for example, processor speed, are constant and have no effect on the implementation.</a:t>
            </a:r>
          </a:p>
          <a:p>
            <a:pPr algn="l">
              <a:buFont typeface="Arial" panose="020B0604020202020204" pitchFamily="34" charset="0"/>
              <a:buChar char="•"/>
            </a:pPr>
            <a:r>
              <a:rPr lang="en-US" b="1" i="1" dirty="0">
                <a:solidFill>
                  <a:srgbClr val="000000"/>
                </a:solidFill>
                <a:effectLst/>
                <a:latin typeface="inherit"/>
              </a:rPr>
              <a:t>A Posterior</a:t>
            </a:r>
            <a:r>
              <a:rPr lang="en-US" b="1" i="0" dirty="0">
                <a:solidFill>
                  <a:srgbClr val="000000"/>
                </a:solidFill>
                <a:effectLst/>
                <a:latin typeface="inherit"/>
              </a:rPr>
              <a:t> Analysis</a:t>
            </a:r>
            <a:r>
              <a:rPr lang="en-US" b="0" i="0" dirty="0">
                <a:solidFill>
                  <a:srgbClr val="000000"/>
                </a:solidFill>
                <a:effectLst/>
                <a:latin typeface="Verdana" panose="020B0604030504040204" pitchFamily="34" charset="0"/>
              </a:rPr>
              <a:t> − This is an empirical analysis of an algorithm. The selected algorithm is implemented using programming language. This is then executed on target computer machine. In this analysis, actual statistics like running time and space required, are collected.</a:t>
            </a:r>
          </a:p>
          <a:p>
            <a:r>
              <a:rPr lang="en-US" b="0" i="0" dirty="0">
                <a:solidFill>
                  <a:srgbClr val="000000"/>
                </a:solidFill>
                <a:effectLst/>
                <a:latin typeface="Verdana" panose="020B0604030504040204" pitchFamily="34" charset="0"/>
              </a:rPr>
              <a:t>Algorithm analysis deals with the execution or running time of various operations involved. The running time of an operation can be defined as the number of computer instructions executed per operation.</a:t>
            </a:r>
            <a:endParaRPr lang="en-US" dirty="0"/>
          </a:p>
        </p:txBody>
      </p:sp>
      <p:sp>
        <p:nvSpPr>
          <p:cNvPr id="4" name="Date Placeholder 3">
            <a:extLst>
              <a:ext uri="{FF2B5EF4-FFF2-40B4-BE49-F238E27FC236}">
                <a16:creationId xmlns:a16="http://schemas.microsoft.com/office/drawing/2014/main" id="{08FCC351-2D46-5C6F-DFFD-1E69E36EE819}"/>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8B376DE5-67B6-0757-79BE-8F9DD2B8D163}"/>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110849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287000" cy="914400"/>
          </a:xfrm>
        </p:spPr>
        <p:txBody>
          <a:bodyPr>
            <a:noAutofit/>
          </a:bodyPr>
          <a:lstStyle/>
          <a:p>
            <a:pPr algn="ctr"/>
            <a:r>
              <a:rPr lang="en-US"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35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easuring</a:t>
            </a:r>
            <a:r>
              <a:rPr lang="en-US"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35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omplexity of an </a:t>
            </a:r>
            <a:r>
              <a:rPr lang="en-US"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35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lgorithms</a:t>
            </a:r>
            <a:endParaRPr lang="en-US"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7" y="1237129"/>
            <a:ext cx="10287000" cy="5441577"/>
          </a:xfrm>
        </p:spPr>
        <p:txBody>
          <a:bodyPr>
            <a:normAutofit fontScale="70000" lnSpcReduction="20000"/>
          </a:bodyPr>
          <a:lstStyle/>
          <a:p>
            <a:pPr algn="just">
              <a:buClr>
                <a:schemeClr val="tx1"/>
              </a:buClr>
              <a:buFont typeface="Wingdings" panose="05000000000000000000" pitchFamily="2" charset="2"/>
              <a:buChar char=""/>
            </a:pPr>
            <a:r>
              <a:rPr lang="en-GB" sz="2700" dirty="0">
                <a:latin typeface="Times New Roman" panose="02020603050405020304" pitchFamily="18" charset="0"/>
                <a:cs typeface="Times New Roman" panose="02020603050405020304" pitchFamily="18" charset="0"/>
              </a:rPr>
              <a:t>It is the process of determining, as precisely as possible, how many resources (such as time and memory) an algorithm consumes when it executes. </a:t>
            </a:r>
            <a:endParaRPr lang="en-US" sz="27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Different algorithms can be used to solve the same problem. </a:t>
            </a: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Thus, it makes sense to develop techniques that allow us to:</a:t>
            </a:r>
          </a:p>
          <a:p>
            <a:pPr lvl="2" algn="just">
              <a:buClr>
                <a:schemeClr val="tx1"/>
              </a:buClr>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We compare different algorithms with respect to their </a:t>
            </a:r>
            <a:r>
              <a:rPr lang="en-US" sz="2100" b="1" dirty="0">
                <a:latin typeface="Times New Roman" panose="02020603050405020304" pitchFamily="18" charset="0"/>
                <a:cs typeface="Times New Roman" panose="02020603050405020304" pitchFamily="18" charset="0"/>
              </a:rPr>
              <a:t>“efficiency”.</a:t>
            </a:r>
          </a:p>
          <a:p>
            <a:pPr lvl="2" algn="just">
              <a:buClr>
                <a:schemeClr val="tx1"/>
              </a:buClr>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We choose the most efficient algorithm for the problem.</a:t>
            </a:r>
          </a:p>
          <a:p>
            <a:pPr algn="just">
              <a:buClr>
                <a:schemeClr val="tx1"/>
              </a:buClr>
              <a:buFont typeface="Wingdings" panose="05000000000000000000" pitchFamily="2" charset="2"/>
              <a:buChar char=""/>
            </a:pPr>
            <a:r>
              <a:rPr lang="en-GB" sz="2400" dirty="0">
                <a:solidFill>
                  <a:schemeClr val="tx1"/>
                </a:solidFill>
              </a:rPr>
              <a:t>The efficiency or running time of an algorithm is stated as a function relating the input length to the number of steps, known as </a:t>
            </a:r>
            <a:r>
              <a:rPr lang="en-GB" sz="2400" b="1" dirty="0">
                <a:solidFill>
                  <a:schemeClr val="tx1"/>
                </a:solidFill>
              </a:rPr>
              <a:t>time complexity</a:t>
            </a:r>
            <a:r>
              <a:rPr lang="en-GB" sz="2400" dirty="0">
                <a:solidFill>
                  <a:schemeClr val="tx1"/>
                </a:solidFill>
              </a:rPr>
              <a:t>, or volume of memory, known as </a:t>
            </a:r>
            <a:r>
              <a:rPr lang="en-GB" sz="2400" b="1" dirty="0">
                <a:solidFill>
                  <a:schemeClr val="tx1"/>
                </a:solidFill>
              </a:rPr>
              <a:t>space complexity</a:t>
            </a:r>
            <a:r>
              <a:rPr lang="en-US" sz="2700" dirty="0">
                <a:latin typeface="Times New Roman" panose="02020603050405020304" pitchFamily="18" charset="0"/>
                <a:cs typeface="Times New Roman" panose="02020603050405020304" pitchFamily="18" charset="0"/>
              </a:rPr>
              <a:t>:</a:t>
            </a:r>
          </a:p>
          <a:p>
            <a:pPr lvl="4" algn="just">
              <a:buClr>
                <a:schemeClr val="tx1"/>
              </a:buClr>
              <a:buFont typeface="Wingdings" panose="05000000000000000000" pitchFamily="2" charset="2"/>
              <a:buChar char="ü"/>
            </a:pPr>
            <a:r>
              <a:rPr lang="en-US" sz="2100" b="1" i="1" dirty="0">
                <a:latin typeface="Times New Roman" panose="02020603050405020304" pitchFamily="18" charset="0"/>
                <a:cs typeface="Times New Roman" panose="02020603050405020304" pitchFamily="18" charset="0"/>
              </a:rPr>
              <a:t>Time Efficiency</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time it takes to execute (</a:t>
            </a:r>
            <a:r>
              <a:rPr lang="en-GB" sz="2100" dirty="0">
                <a:latin typeface="Times New Roman" panose="02020603050405020304" pitchFamily="18" charset="0"/>
                <a:cs typeface="Times New Roman" panose="02020603050405020304" pitchFamily="18" charset="0"/>
              </a:rPr>
              <a:t>The CPU time required to execute the algorithm)</a:t>
            </a:r>
            <a:r>
              <a:rPr lang="en-US" sz="2100" dirty="0">
                <a:latin typeface="Times New Roman" panose="02020603050405020304" pitchFamily="18" charset="0"/>
                <a:cs typeface="Times New Roman" panose="02020603050405020304" pitchFamily="18" charset="0"/>
              </a:rPr>
              <a:t>.</a:t>
            </a:r>
          </a:p>
          <a:p>
            <a:pPr lvl="5" algn="just">
              <a:buClr>
                <a:schemeClr val="tx1"/>
              </a:buClr>
              <a:buFont typeface="Wingdings" panose="05000000000000000000" pitchFamily="2" charset="2"/>
              <a:buChar char="ü"/>
            </a:pPr>
            <a:r>
              <a:rPr lang="en-GB" sz="2400" b="1" dirty="0">
                <a:solidFill>
                  <a:schemeClr val="tx1"/>
                </a:solidFill>
              </a:rPr>
              <a:t>The time complexity of an algorithm is the total amount of time required by an algorithm to complete its execution.</a:t>
            </a:r>
            <a:endParaRPr lang="en-US" sz="2100" dirty="0">
              <a:latin typeface="Times New Roman" panose="02020603050405020304" pitchFamily="18" charset="0"/>
              <a:cs typeface="Times New Roman" panose="02020603050405020304" pitchFamily="18" charset="0"/>
            </a:endParaRPr>
          </a:p>
          <a:p>
            <a:pPr lvl="4" algn="just">
              <a:buClr>
                <a:schemeClr val="tx1"/>
              </a:buClr>
              <a:buFont typeface="Wingdings" panose="05000000000000000000" pitchFamily="2" charset="2"/>
              <a:buChar char="ü"/>
            </a:pPr>
            <a:r>
              <a:rPr lang="en-US" sz="2100" b="1" i="1" dirty="0">
                <a:latin typeface="Times New Roman" panose="02020603050405020304" pitchFamily="18" charset="0"/>
                <a:cs typeface="Times New Roman" panose="02020603050405020304" pitchFamily="18" charset="0"/>
              </a:rPr>
              <a:t>Space Efficiency</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space (primary or secondary memory) it uses (</a:t>
            </a:r>
            <a:r>
              <a:rPr lang="en-GB" sz="2100" dirty="0">
                <a:latin typeface="Times New Roman" panose="02020603050405020304" pitchFamily="18" charset="0"/>
                <a:cs typeface="Times New Roman" panose="02020603050405020304" pitchFamily="18" charset="0"/>
              </a:rPr>
              <a:t>The amount of memory used by the algorithm for execution)</a:t>
            </a:r>
            <a:r>
              <a:rPr lang="en-US" sz="2100" dirty="0">
                <a:latin typeface="Times New Roman" panose="02020603050405020304" pitchFamily="18" charset="0"/>
                <a:cs typeface="Times New Roman" panose="02020603050405020304" pitchFamily="18" charset="0"/>
              </a:rPr>
              <a:t>.</a:t>
            </a:r>
          </a:p>
          <a:p>
            <a:pPr lvl="5" algn="just">
              <a:buClr>
                <a:schemeClr val="tx1"/>
              </a:buClr>
              <a:buFont typeface="Wingdings" panose="05000000000000000000" pitchFamily="2" charset="2"/>
              <a:buChar char="ü"/>
            </a:pPr>
            <a:r>
              <a:rPr lang="en-GB" sz="2400" dirty="0">
                <a:solidFill>
                  <a:schemeClr val="tx1"/>
                </a:solidFill>
              </a:rPr>
              <a:t>The lesser resources that an algorithm uses, the more efficient it is.</a:t>
            </a:r>
            <a:endParaRPr lang="en-US" sz="21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We will focus on an algorithm’s efficiency with respect to time.</a:t>
            </a: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The evaluation of efficiency should be machine independent like particular computer, OS, Programming Languages, Compilers, etc.</a:t>
            </a:r>
          </a:p>
        </p:txBody>
      </p:sp>
    </p:spTree>
    <p:extLst>
      <p:ext uri="{BB962C8B-B14F-4D97-AF65-F5344CB8AC3E}">
        <p14:creationId xmlns:p14="http://schemas.microsoft.com/office/powerpoint/2010/main" val="427003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69943" y="1431337"/>
            <a:ext cx="10983858" cy="2918593"/>
          </a:xfrm>
          <a:prstGeom prst="rect">
            <a:avLst/>
          </a:prstGeom>
        </p:spPr>
      </p:pic>
      <p:pic>
        <p:nvPicPr>
          <p:cNvPr id="5" name="Picture 4"/>
          <p:cNvPicPr>
            <a:picLocks noChangeAspect="1"/>
          </p:cNvPicPr>
          <p:nvPr/>
        </p:nvPicPr>
        <p:blipFill>
          <a:blip r:embed="rId3"/>
          <a:stretch>
            <a:fillRect/>
          </a:stretch>
        </p:blipFill>
        <p:spPr>
          <a:xfrm>
            <a:off x="642939" y="4982926"/>
            <a:ext cx="10672355" cy="885949"/>
          </a:xfrm>
          <a:prstGeom prst="rect">
            <a:avLst/>
          </a:prstGeom>
        </p:spPr>
      </p:pic>
      <p:sp>
        <p:nvSpPr>
          <p:cNvPr id="3" name="Footer Placeholder 2"/>
          <p:cNvSpPr>
            <a:spLocks noGrp="1"/>
          </p:cNvSpPr>
          <p:nvPr>
            <p:ph type="ftr" sz="quarter" idx="11"/>
          </p:nvPr>
        </p:nvSpPr>
        <p:spPr>
          <a:xfrm>
            <a:off x="836023" y="6356350"/>
            <a:ext cx="10045337" cy="365125"/>
          </a:xfrm>
        </p:spPr>
        <p:txBody>
          <a:bodyPr/>
          <a:lstStyle/>
          <a:p>
            <a:pPr>
              <a:defRPr/>
            </a:pPr>
            <a:r>
              <a:rPr lang="en-GB" dirty="0"/>
              <a:t>Bad programmers worry about the code. Good programmers worry about data structures and their relationships.</a:t>
            </a:r>
            <a:endParaRPr lang="en-US" dirty="0"/>
          </a:p>
        </p:txBody>
      </p:sp>
      <p:sp>
        <p:nvSpPr>
          <p:cNvPr id="6" name="Slide Number Placeholder 5"/>
          <p:cNvSpPr>
            <a:spLocks noGrp="1"/>
          </p:cNvSpPr>
          <p:nvPr>
            <p:ph type="sldNum" sz="quarter" idx="12"/>
          </p:nvPr>
        </p:nvSpPr>
        <p:spPr/>
        <p:txBody>
          <a:bodyPr/>
          <a:lstStyle/>
          <a:p>
            <a:pPr>
              <a:defRPr/>
            </a:pPr>
            <a:fld id="{A1B9521D-A006-4009-B175-4D03500BFC13}" type="slidenum">
              <a:rPr lang="en-US" smtClean="0"/>
              <a:pPr>
                <a:defRPr/>
              </a:pPr>
              <a:t>27</a:t>
            </a:fld>
            <a:endParaRPr lang="en-US"/>
          </a:p>
        </p:txBody>
      </p:sp>
    </p:spTree>
    <p:extLst>
      <p:ext uri="{BB962C8B-B14F-4D97-AF65-F5344CB8AC3E}">
        <p14:creationId xmlns:p14="http://schemas.microsoft.com/office/powerpoint/2010/main" val="322139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1984"/>
          </a:xfrm>
        </p:spPr>
        <p:txBody>
          <a:bodyPr>
            <a:normAutofit fontScale="90000"/>
          </a:bodyPr>
          <a:lstStyle/>
          <a:p>
            <a:endParaRPr lang="en-US" dirty="0"/>
          </a:p>
        </p:txBody>
      </p:sp>
      <p:sp>
        <p:nvSpPr>
          <p:cNvPr id="3" name="Content Placeholder 2"/>
          <p:cNvSpPr>
            <a:spLocks noGrp="1"/>
          </p:cNvSpPr>
          <p:nvPr>
            <p:ph idx="1"/>
          </p:nvPr>
        </p:nvSpPr>
        <p:spPr>
          <a:xfrm>
            <a:off x="604434" y="1515291"/>
            <a:ext cx="11008446" cy="5238206"/>
          </a:xfrm>
        </p:spPr>
        <p:txBody>
          <a:bodyPr>
            <a:normAutofit fontScale="85000" lnSpcReduction="20000"/>
          </a:bodyPr>
          <a:lstStyle/>
          <a:p>
            <a:pPr marL="285750" indent="-285750">
              <a:buFont typeface="Wingdings" panose="05000000000000000000" pitchFamily="2" charset="2"/>
              <a:buChar char="v"/>
            </a:pPr>
            <a:r>
              <a:rPr lang="en-GB" sz="3300" dirty="0">
                <a:solidFill>
                  <a:schemeClr val="tx1"/>
                </a:solidFill>
              </a:rPr>
              <a:t>To classify data structures and algorithms as good, we need precise ways of </a:t>
            </a:r>
            <a:r>
              <a:rPr lang="en-GB" sz="3300" dirty="0" err="1">
                <a:solidFill>
                  <a:schemeClr val="tx1"/>
                </a:solidFill>
              </a:rPr>
              <a:t>analyzing</a:t>
            </a:r>
            <a:r>
              <a:rPr lang="en-GB" sz="3300" dirty="0">
                <a:solidFill>
                  <a:schemeClr val="tx1"/>
                </a:solidFill>
              </a:rPr>
              <a:t> them in terms of resource requirement. </a:t>
            </a:r>
          </a:p>
          <a:p>
            <a:pPr marL="285750" indent="-285750">
              <a:buFont typeface="Wingdings" panose="05000000000000000000" pitchFamily="2" charset="2"/>
              <a:buChar char="v"/>
            </a:pPr>
            <a:r>
              <a:rPr lang="en-US" sz="3300" dirty="0">
                <a:solidFill>
                  <a:schemeClr val="tx1"/>
                </a:solidFill>
              </a:rPr>
              <a:t>The main resources are: </a:t>
            </a:r>
          </a:p>
          <a:p>
            <a:pPr marL="971550" lvl="1" indent="-285750">
              <a:buFont typeface="Wingdings" panose="05000000000000000000" pitchFamily="2" charset="2"/>
              <a:buChar char="v"/>
            </a:pPr>
            <a:r>
              <a:rPr lang="en-GB" sz="2900" b="1" dirty="0">
                <a:solidFill>
                  <a:schemeClr val="tx1"/>
                </a:solidFill>
              </a:rPr>
              <a:t>Running Time (program lifecycle phase) -</a:t>
            </a:r>
            <a:r>
              <a:rPr lang="en-GB" sz="2900" dirty="0">
                <a:solidFill>
                  <a:schemeClr val="tx1"/>
                </a:solidFill>
              </a:rPr>
              <a:t>the period during which a computer program is executing. </a:t>
            </a:r>
          </a:p>
          <a:p>
            <a:pPr marL="1428750" lvl="2" indent="-285750">
              <a:buFont typeface="Wingdings" panose="05000000000000000000" pitchFamily="2" charset="2"/>
              <a:buChar char="v"/>
            </a:pPr>
            <a:r>
              <a:rPr lang="en-GB" sz="2500" dirty="0">
                <a:solidFill>
                  <a:schemeClr val="tx1"/>
                </a:solidFill>
              </a:rPr>
              <a:t>It is affected by: </a:t>
            </a:r>
          </a:p>
          <a:p>
            <a:pPr marL="1885950" lvl="3" indent="-285750">
              <a:buFont typeface="Wingdings" panose="05000000000000000000" pitchFamily="2" charset="2"/>
              <a:buChar char="v"/>
            </a:pPr>
            <a:r>
              <a:rPr lang="en-GB" sz="2000" dirty="0">
                <a:solidFill>
                  <a:schemeClr val="tx1"/>
                </a:solidFill>
              </a:rPr>
              <a:t>The hardware environment (e.g., the processor, clock rate, memory, disk) </a:t>
            </a:r>
          </a:p>
          <a:p>
            <a:pPr marL="1885950" lvl="3" indent="-285750">
              <a:buFont typeface="Wingdings" panose="05000000000000000000" pitchFamily="2" charset="2"/>
              <a:buChar char="v"/>
            </a:pPr>
            <a:r>
              <a:rPr lang="en-GB" sz="2000" dirty="0">
                <a:solidFill>
                  <a:schemeClr val="tx1"/>
                </a:solidFill>
              </a:rPr>
              <a:t>Software environment (e.g., the operating system, programming language) in which the algorithm is implemented and executed. </a:t>
            </a:r>
          </a:p>
          <a:p>
            <a:pPr marL="971550" lvl="1" indent="-285750">
              <a:buFont typeface="Wingdings" panose="05000000000000000000" pitchFamily="2" charset="2"/>
              <a:buChar char="v"/>
            </a:pPr>
            <a:r>
              <a:rPr lang="en-US" sz="2900" b="1" dirty="0">
                <a:solidFill>
                  <a:schemeClr val="tx1"/>
                </a:solidFill>
              </a:rPr>
              <a:t>Memory Usage -</a:t>
            </a:r>
            <a:r>
              <a:rPr lang="en-GB" sz="2900" dirty="0">
                <a:solidFill>
                  <a:schemeClr val="tx1"/>
                </a:solidFill>
              </a:rPr>
              <a:t>how much memory our program uses, we can count the number of variables and weight them by the number of bytes according to their types. </a:t>
            </a:r>
          </a:p>
          <a:p>
            <a:pPr marL="971550" lvl="1" indent="-285750">
              <a:buFont typeface="Wingdings" panose="05000000000000000000" pitchFamily="2" charset="2"/>
              <a:buChar char="v"/>
            </a:pPr>
            <a:r>
              <a:rPr lang="en-US" sz="2900" b="1" dirty="0">
                <a:solidFill>
                  <a:schemeClr val="tx1"/>
                </a:solidFill>
              </a:rPr>
              <a:t>Communication Bandwidth</a:t>
            </a:r>
            <a:r>
              <a:rPr lang="en-US" sz="2900" dirty="0">
                <a:solidFill>
                  <a:schemeClr val="tx1"/>
                </a:solidFill>
              </a:rPr>
              <a:t> </a:t>
            </a:r>
            <a:endParaRPr lang="en-US" dirty="0"/>
          </a:p>
        </p:txBody>
      </p:sp>
      <p:sp>
        <p:nvSpPr>
          <p:cNvPr id="4" name="Footer Placeholder 3"/>
          <p:cNvSpPr>
            <a:spLocks noGrp="1"/>
          </p:cNvSpPr>
          <p:nvPr>
            <p:ph type="ftr" sz="quarter" idx="11"/>
          </p:nvPr>
        </p:nvSpPr>
        <p:spPr>
          <a:xfrm>
            <a:off x="1131601" y="6492875"/>
            <a:ext cx="9300755"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28</a:t>
            </a:fld>
            <a:endParaRPr lang="en-US"/>
          </a:p>
        </p:txBody>
      </p:sp>
    </p:spTree>
    <p:extLst>
      <p:ext uri="{BB962C8B-B14F-4D97-AF65-F5344CB8AC3E}">
        <p14:creationId xmlns:p14="http://schemas.microsoft.com/office/powerpoint/2010/main" val="161872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Analysis</a:t>
            </a:r>
          </a:p>
        </p:txBody>
      </p:sp>
      <p:sp>
        <p:nvSpPr>
          <p:cNvPr id="3" name="Content Placeholder 2"/>
          <p:cNvSpPr>
            <a:spLocks noGrp="1"/>
          </p:cNvSpPr>
          <p:nvPr>
            <p:ph idx="1"/>
          </p:nvPr>
        </p:nvSpPr>
        <p:spPr>
          <a:xfrm>
            <a:off x="838201" y="1489166"/>
            <a:ext cx="10722428" cy="4687797"/>
          </a:xfrm>
        </p:spPr>
        <p:txBody>
          <a:bodyPr>
            <a:normAutofit/>
          </a:bodyPr>
          <a:lstStyle/>
          <a:p>
            <a:pPr marL="285750" indent="-285750">
              <a:buFont typeface="Wingdings" panose="05000000000000000000" pitchFamily="2" charset="2"/>
              <a:buChar char="v"/>
            </a:pPr>
            <a:r>
              <a:rPr lang="en-GB" dirty="0">
                <a:solidFill>
                  <a:schemeClr val="tx1"/>
                </a:solidFill>
              </a:rPr>
              <a:t>The need for analysis of algorithms and how to choose a better algorithm for a particular problem as one computational problem can be solved by different algorithms.</a:t>
            </a:r>
          </a:p>
          <a:p>
            <a:pPr marL="285750" indent="-285750">
              <a:buFont typeface="Wingdings" panose="05000000000000000000" pitchFamily="2" charset="2"/>
              <a:buChar char="v"/>
            </a:pPr>
            <a:r>
              <a:rPr lang="en-GB" dirty="0">
                <a:solidFill>
                  <a:schemeClr val="tx1"/>
                </a:solidFill>
              </a:rPr>
              <a:t>Algorithms are often quite different from one another, though the objective of these algorithms are the same. </a:t>
            </a:r>
          </a:p>
          <a:p>
            <a:pPr marL="285750" indent="-285750">
              <a:buFont typeface="Wingdings" panose="05000000000000000000" pitchFamily="2" charset="2"/>
              <a:buChar char="v"/>
            </a:pPr>
            <a:r>
              <a:rPr lang="en-GB" dirty="0">
                <a:solidFill>
                  <a:schemeClr val="tx1"/>
                </a:solidFill>
              </a:rPr>
              <a:t>For example, we know that a set of numbers can be sorted using different algorithms. </a:t>
            </a:r>
          </a:p>
          <a:p>
            <a:pPr marL="285750" indent="-285750">
              <a:buFont typeface="Wingdings" panose="05000000000000000000" pitchFamily="2" charset="2"/>
              <a:buChar char="v"/>
            </a:pPr>
            <a:r>
              <a:rPr lang="en-GB" dirty="0">
                <a:solidFill>
                  <a:schemeClr val="tx1"/>
                </a:solidFill>
              </a:rPr>
              <a:t>There are three approaches to measure the efficiency of algorithms: </a:t>
            </a:r>
          </a:p>
          <a:p>
            <a:pPr marL="971550" lvl="1" indent="-285750">
              <a:buFont typeface="Wingdings" panose="05000000000000000000" pitchFamily="2" charset="2"/>
              <a:buChar char="v"/>
            </a:pPr>
            <a:r>
              <a:rPr lang="en-GB" b="1" dirty="0">
                <a:solidFill>
                  <a:schemeClr val="tx1"/>
                </a:solidFill>
              </a:rPr>
              <a:t>A. Empirical </a:t>
            </a:r>
          </a:p>
          <a:p>
            <a:pPr marL="971550" lvl="1" indent="-285750">
              <a:buFont typeface="Wingdings" panose="05000000000000000000" pitchFamily="2" charset="2"/>
              <a:buChar char="v"/>
            </a:pPr>
            <a:r>
              <a:rPr lang="en-GB" b="1" dirty="0">
                <a:solidFill>
                  <a:schemeClr val="tx1"/>
                </a:solidFill>
              </a:rPr>
              <a:t>B. Theoretical</a:t>
            </a:r>
            <a:r>
              <a:rPr lang="en-GB" dirty="0">
                <a:solidFill>
                  <a:schemeClr val="tx1"/>
                </a:solidFill>
              </a:rPr>
              <a:t> </a:t>
            </a:r>
          </a:p>
          <a:p>
            <a:pPr marL="971550" lvl="1" indent="-285750">
              <a:buFont typeface="Wingdings" panose="05000000000000000000" pitchFamily="2" charset="2"/>
              <a:buChar char="v"/>
            </a:pPr>
            <a:r>
              <a:rPr lang="en-GB" b="1" dirty="0">
                <a:solidFill>
                  <a:schemeClr val="tx1"/>
                </a:solidFill>
              </a:rPr>
              <a:t>C. Hybrid</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6525958" y="4010297"/>
            <a:ext cx="4286848" cy="2446964"/>
          </a:xfrm>
          <a:prstGeom prst="rect">
            <a:avLst/>
          </a:prstGeom>
        </p:spPr>
      </p:pic>
      <p:sp>
        <p:nvSpPr>
          <p:cNvPr id="4" name="Footer Placeholder 3"/>
          <p:cNvSpPr>
            <a:spLocks noGrp="1"/>
          </p:cNvSpPr>
          <p:nvPr>
            <p:ph type="ftr" sz="quarter" idx="11"/>
          </p:nvPr>
        </p:nvSpPr>
        <p:spPr>
          <a:xfrm>
            <a:off x="1071154" y="6406806"/>
            <a:ext cx="8739052"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29</a:t>
            </a:fld>
            <a:endParaRPr lang="en-US"/>
          </a:p>
        </p:txBody>
      </p:sp>
    </p:spTree>
    <p:extLst>
      <p:ext uri="{BB962C8B-B14F-4D97-AF65-F5344CB8AC3E}">
        <p14:creationId xmlns:p14="http://schemas.microsoft.com/office/powerpoint/2010/main" val="316362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79E9-785A-9B97-572B-DDE94AC67AFB}"/>
              </a:ext>
            </a:extLst>
          </p:cNvPr>
          <p:cNvSpPr>
            <a:spLocks noGrp="1"/>
          </p:cNvSpPr>
          <p:nvPr>
            <p:ph type="title"/>
          </p:nvPr>
        </p:nvSpPr>
        <p:spPr>
          <a:xfrm>
            <a:off x="2592925" y="466726"/>
            <a:ext cx="8911687" cy="809624"/>
          </a:xfrm>
        </p:spPr>
        <p:txBody>
          <a:bodyPr/>
          <a:lstStyle/>
          <a:p>
            <a:r>
              <a:rPr lang="en-US" dirty="0"/>
              <a:t>Topics Covered</a:t>
            </a:r>
          </a:p>
        </p:txBody>
      </p:sp>
      <p:sp>
        <p:nvSpPr>
          <p:cNvPr id="3" name="Content Placeholder 2">
            <a:extLst>
              <a:ext uri="{FF2B5EF4-FFF2-40B4-BE49-F238E27FC236}">
                <a16:creationId xmlns:a16="http://schemas.microsoft.com/office/drawing/2014/main" id="{FCDAB61A-560A-8BC1-CF6C-2491337A6A35}"/>
              </a:ext>
            </a:extLst>
          </p:cNvPr>
          <p:cNvSpPr>
            <a:spLocks noGrp="1"/>
          </p:cNvSpPr>
          <p:nvPr>
            <p:ph idx="1"/>
          </p:nvPr>
        </p:nvSpPr>
        <p:spPr>
          <a:xfrm>
            <a:off x="428626" y="1352550"/>
            <a:ext cx="5772149" cy="4558672"/>
          </a:xfrm>
          <a:ln>
            <a:solidFill>
              <a:schemeClr val="accent1"/>
            </a:solidFill>
          </a:ln>
        </p:spPr>
        <p:txBody>
          <a:bodyPr>
            <a:normAutofit fontScale="92500" lnSpcReduction="10000"/>
          </a:bodyPr>
          <a:lstStyle/>
          <a:p>
            <a:r>
              <a:rPr lang="en-US" dirty="0"/>
              <a:t>Introduction to DS and Algorithms</a:t>
            </a:r>
          </a:p>
          <a:p>
            <a:pPr lvl="1"/>
            <a:r>
              <a:rPr lang="en-US" dirty="0"/>
              <a:t>What is a data structure? What is Algorithm?</a:t>
            </a:r>
          </a:p>
          <a:p>
            <a:pPr lvl="1"/>
            <a:r>
              <a:rPr lang="en-US" dirty="0"/>
              <a:t>Performance Analysis: Space Complexity, Time Complexity, Asymptotic Notation (Big O, Omega, Theta)</a:t>
            </a:r>
          </a:p>
          <a:p>
            <a:r>
              <a:rPr lang="en-US" dirty="0"/>
              <a:t>Sorting and Searching Algorithms</a:t>
            </a:r>
          </a:p>
          <a:p>
            <a:pPr lvl="1"/>
            <a:r>
              <a:rPr lang="en-US" dirty="0"/>
              <a:t>Bubble </a:t>
            </a:r>
            <a:r>
              <a:rPr lang="en-US" dirty="0" err="1"/>
              <a:t>sort,Insertion</a:t>
            </a:r>
            <a:r>
              <a:rPr lang="en-US" dirty="0"/>
              <a:t> Sort, radix sort, quick sort, merge sort, shell sort, </a:t>
            </a:r>
            <a:r>
              <a:rPr lang="en-US" dirty="0" err="1"/>
              <a:t>etc</a:t>
            </a:r>
            <a:endParaRPr lang="en-US" dirty="0"/>
          </a:p>
          <a:p>
            <a:pPr lvl="1"/>
            <a:r>
              <a:rPr lang="en-US" dirty="0"/>
              <a:t>Linear search and Binary </a:t>
            </a:r>
            <a:r>
              <a:rPr lang="en-US" dirty="0" err="1"/>
              <a:t>serach</a:t>
            </a:r>
            <a:endParaRPr lang="en-US" dirty="0"/>
          </a:p>
          <a:p>
            <a:r>
              <a:rPr lang="en-US" dirty="0"/>
              <a:t>Linear Data structures</a:t>
            </a:r>
          </a:p>
          <a:p>
            <a:pPr lvl="1"/>
            <a:r>
              <a:rPr lang="en-US" dirty="0"/>
              <a:t>Linked List: Definition, Operations, uses, implementation, Types(Singly, Doubly, Circular)</a:t>
            </a:r>
          </a:p>
          <a:p>
            <a:pPr lvl="1"/>
            <a:r>
              <a:rPr lang="en-US" dirty="0"/>
              <a:t>Stack: Definition, Operations, uses, implementation</a:t>
            </a:r>
          </a:p>
          <a:p>
            <a:pPr lvl="1"/>
            <a:r>
              <a:rPr lang="en-US" dirty="0"/>
              <a:t>Queue: Definition, Operations, uses, implementation, Types of Queue</a:t>
            </a:r>
          </a:p>
        </p:txBody>
      </p:sp>
      <p:sp>
        <p:nvSpPr>
          <p:cNvPr id="5" name="TextBox 4">
            <a:extLst>
              <a:ext uri="{FF2B5EF4-FFF2-40B4-BE49-F238E27FC236}">
                <a16:creationId xmlns:a16="http://schemas.microsoft.com/office/drawing/2014/main" id="{5C4828CA-A339-0064-C5C2-31FB278143E3}"/>
              </a:ext>
            </a:extLst>
          </p:cNvPr>
          <p:cNvSpPr txBox="1"/>
          <p:nvPr/>
        </p:nvSpPr>
        <p:spPr>
          <a:xfrm>
            <a:off x="6334125" y="1186279"/>
            <a:ext cx="5638799" cy="4585871"/>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Ø"/>
            </a:pPr>
            <a:r>
              <a:rPr lang="en-US" sz="2000" dirty="0">
                <a:solidFill>
                  <a:schemeClr val="tx1">
                    <a:lumMod val="75000"/>
                    <a:lumOff val="25000"/>
                  </a:schemeClr>
                </a:solidFill>
              </a:rPr>
              <a:t>Non-linear Data structures</a:t>
            </a:r>
          </a:p>
          <a:p>
            <a:pPr marL="742950" lvl="1" indent="-285750">
              <a:buFont typeface="Wingdings" panose="05000000000000000000" pitchFamily="2" charset="2"/>
              <a:buChar char="Ø"/>
            </a:pPr>
            <a:r>
              <a:rPr lang="en-US" dirty="0">
                <a:solidFill>
                  <a:schemeClr val="tx1">
                    <a:lumMod val="75000"/>
                    <a:lumOff val="25000"/>
                  </a:schemeClr>
                </a:solidFill>
              </a:rPr>
              <a:t>Trees: Definition, types of tree,  Operations of tree DS, working</a:t>
            </a:r>
          </a:p>
          <a:p>
            <a:pPr marL="742950" lvl="1" indent="-285750">
              <a:buFont typeface="Wingdings" panose="05000000000000000000" pitchFamily="2" charset="2"/>
              <a:buChar char="Ø"/>
            </a:pPr>
            <a:r>
              <a:rPr lang="en-US" dirty="0">
                <a:solidFill>
                  <a:schemeClr val="tx1">
                    <a:lumMod val="75000"/>
                    <a:lumOff val="25000"/>
                  </a:schemeClr>
                </a:solidFill>
              </a:rPr>
              <a:t>Binary Tree: Definition, Operations (Insertion, Deletion)</a:t>
            </a:r>
          </a:p>
          <a:p>
            <a:pPr marL="742950" lvl="1" indent="-285750">
              <a:buFont typeface="Wingdings" panose="05000000000000000000" pitchFamily="2" charset="2"/>
              <a:buChar char="Ø"/>
            </a:pPr>
            <a:r>
              <a:rPr lang="en-US" dirty="0">
                <a:solidFill>
                  <a:schemeClr val="tx1">
                    <a:lumMod val="75000"/>
                    <a:lumOff val="25000"/>
                  </a:schemeClr>
                </a:solidFill>
              </a:rPr>
              <a:t>AVL Tree: Definition, Operations, rotations, </a:t>
            </a:r>
            <a:r>
              <a:rPr lang="en-US" dirty="0" err="1">
                <a:solidFill>
                  <a:schemeClr val="tx1">
                    <a:lumMod val="75000"/>
                    <a:lumOff val="25000"/>
                  </a:schemeClr>
                </a:solidFill>
              </a:rPr>
              <a:t>etc</a:t>
            </a:r>
            <a:endParaRPr lang="en-US" dirty="0">
              <a:solidFill>
                <a:schemeClr val="tx1">
                  <a:lumMod val="75000"/>
                  <a:lumOff val="25000"/>
                </a:schemeClr>
              </a:solidFill>
            </a:endParaRPr>
          </a:p>
          <a:p>
            <a:pPr marL="742950" lvl="1" indent="-285750">
              <a:buFont typeface="Wingdings" panose="05000000000000000000" pitchFamily="2" charset="2"/>
              <a:buChar char="Ø"/>
            </a:pPr>
            <a:r>
              <a:rPr lang="en-US" dirty="0">
                <a:solidFill>
                  <a:schemeClr val="tx1">
                    <a:lumMod val="75000"/>
                    <a:lumOff val="25000"/>
                  </a:schemeClr>
                </a:solidFill>
              </a:rPr>
              <a:t>M way Tree, B Tree, B*Tree, </a:t>
            </a:r>
            <a:r>
              <a:rPr lang="en-US" dirty="0" err="1">
                <a:solidFill>
                  <a:schemeClr val="tx1">
                    <a:lumMod val="75000"/>
                    <a:lumOff val="25000"/>
                  </a:schemeClr>
                </a:solidFill>
              </a:rPr>
              <a:t>etc</a:t>
            </a:r>
            <a:endParaRPr lang="en-US" dirty="0">
              <a:solidFill>
                <a:schemeClr val="tx1">
                  <a:lumMod val="75000"/>
                  <a:lumOff val="25000"/>
                </a:schemeClr>
              </a:solidFill>
            </a:endParaRPr>
          </a:p>
          <a:p>
            <a:pPr marL="742950" lvl="1" indent="-285750">
              <a:buFont typeface="Wingdings" panose="05000000000000000000" pitchFamily="2" charset="2"/>
              <a:buChar char="Ø"/>
            </a:pPr>
            <a:r>
              <a:rPr lang="en-US" dirty="0">
                <a:solidFill>
                  <a:schemeClr val="tx1">
                    <a:lumMod val="75000"/>
                    <a:lumOff val="25000"/>
                  </a:schemeClr>
                </a:solidFill>
              </a:rPr>
              <a:t>Graphs: Definition, Types, Operations, Traversal, algorithms</a:t>
            </a:r>
          </a:p>
          <a:p>
            <a:pPr marL="285750" indent="-285750">
              <a:buFont typeface="Wingdings" panose="05000000000000000000" pitchFamily="2" charset="2"/>
              <a:buChar char="Ø"/>
            </a:pPr>
            <a:r>
              <a:rPr lang="en-US" sz="2000" dirty="0">
                <a:solidFill>
                  <a:schemeClr val="tx1">
                    <a:lumMod val="75000"/>
                    <a:lumOff val="25000"/>
                  </a:schemeClr>
                </a:solidFill>
              </a:rPr>
              <a:t>Hashing</a:t>
            </a:r>
          </a:p>
          <a:p>
            <a:pPr marL="742950" lvl="1" indent="-285750">
              <a:buFont typeface="Wingdings" panose="05000000000000000000" pitchFamily="2" charset="2"/>
              <a:buChar char="Ø"/>
            </a:pPr>
            <a:r>
              <a:rPr lang="en-US" dirty="0">
                <a:solidFill>
                  <a:schemeClr val="tx1">
                    <a:lumMod val="75000"/>
                    <a:lumOff val="25000"/>
                  </a:schemeClr>
                </a:solidFill>
              </a:rPr>
              <a:t>Different Hashing techniques, address calculation techniques, common Hashing functions, </a:t>
            </a:r>
          </a:p>
          <a:p>
            <a:pPr marL="742950" lvl="1" indent="-285750">
              <a:buFont typeface="Wingdings" panose="05000000000000000000" pitchFamily="2" charset="2"/>
              <a:buChar char="Ø"/>
            </a:pPr>
            <a:r>
              <a:rPr lang="en-US" dirty="0">
                <a:solidFill>
                  <a:schemeClr val="tx1">
                    <a:lumMod val="75000"/>
                    <a:lumOff val="25000"/>
                  </a:schemeClr>
                </a:solidFill>
              </a:rPr>
              <a:t>Collision resolutions: Linear probe, quadratic probe, rehashing </a:t>
            </a:r>
            <a:r>
              <a:rPr lang="en-US" dirty="0" err="1">
                <a:solidFill>
                  <a:schemeClr val="tx1">
                    <a:lumMod val="75000"/>
                    <a:lumOff val="25000"/>
                  </a:schemeClr>
                </a:solidFill>
              </a:rPr>
              <a:t>etc</a:t>
            </a:r>
            <a:endParaRPr lang="en-US" dirty="0">
              <a:solidFill>
                <a:schemeClr val="tx1">
                  <a:lumMod val="75000"/>
                  <a:lumOff val="25000"/>
                </a:schemeClr>
              </a:solidFill>
            </a:endParaRPr>
          </a:p>
        </p:txBody>
      </p:sp>
      <p:sp>
        <p:nvSpPr>
          <p:cNvPr id="6" name="Date Placeholder 5">
            <a:extLst>
              <a:ext uri="{FF2B5EF4-FFF2-40B4-BE49-F238E27FC236}">
                <a16:creationId xmlns:a16="http://schemas.microsoft.com/office/drawing/2014/main" id="{86B89764-EA8D-8FC9-FDF8-FB6CCC704AFD}"/>
              </a:ext>
            </a:extLst>
          </p:cNvPr>
          <p:cNvSpPr>
            <a:spLocks noGrp="1"/>
          </p:cNvSpPr>
          <p:nvPr>
            <p:ph type="dt" sz="half" idx="10"/>
          </p:nvPr>
        </p:nvSpPr>
        <p:spPr/>
        <p:txBody>
          <a:bodyPr/>
          <a:lstStyle/>
          <a:p>
            <a:fld id="{E9B55A7C-5F12-4B5B-9DA1-EFABA4C4CADC}" type="datetime1">
              <a:rPr lang="en-US" smtClean="0"/>
              <a:t>10/16/2023</a:t>
            </a:fld>
            <a:endParaRPr lang="en-US" dirty="0"/>
          </a:p>
        </p:txBody>
      </p:sp>
      <p:sp>
        <p:nvSpPr>
          <p:cNvPr id="7" name="Slide Number Placeholder 6">
            <a:extLst>
              <a:ext uri="{FF2B5EF4-FFF2-40B4-BE49-F238E27FC236}">
                <a16:creationId xmlns:a16="http://schemas.microsoft.com/office/drawing/2014/main" id="{7A7383DD-1F3C-B3D4-8BAE-8B774B36C8D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460895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4434" y="1476102"/>
            <a:ext cx="10956195" cy="5199018"/>
          </a:xfrm>
        </p:spPr>
        <p:txBody>
          <a:bodyPr>
            <a:normAutofit/>
          </a:bodyPr>
          <a:lstStyle/>
          <a:p>
            <a:pPr marL="285750" indent="-285750">
              <a:buFont typeface="Wingdings" panose="05000000000000000000" pitchFamily="2" charset="2"/>
              <a:buChar char="v"/>
            </a:pPr>
            <a:r>
              <a:rPr lang="en-GB" b="1" dirty="0">
                <a:solidFill>
                  <a:schemeClr val="tx1"/>
                </a:solidFill>
              </a:rPr>
              <a:t>Empirical approach-  This</a:t>
            </a:r>
            <a:r>
              <a:rPr lang="en-GB" dirty="0">
                <a:solidFill>
                  <a:schemeClr val="tx1"/>
                </a:solidFill>
              </a:rPr>
              <a:t> approach is applied to the program. </a:t>
            </a:r>
          </a:p>
          <a:p>
            <a:pPr marL="971550" lvl="1" indent="-285750">
              <a:buFont typeface="Wingdings" panose="05000000000000000000" pitchFamily="2" charset="2"/>
              <a:buChar char="v"/>
            </a:pPr>
            <a:r>
              <a:rPr lang="en-GB" dirty="0">
                <a:solidFill>
                  <a:schemeClr val="tx1"/>
                </a:solidFill>
              </a:rPr>
              <a:t>Various problem-solving strategies, such as greedy algorithm, dynamic programming, incremental approach, and so on, are turned into the programme and then tested on the computer for various input cases.</a:t>
            </a:r>
          </a:p>
          <a:p>
            <a:pPr marL="971550" lvl="1" indent="-285750">
              <a:buFont typeface="Wingdings" panose="05000000000000000000" pitchFamily="2" charset="2"/>
              <a:buChar char="v"/>
            </a:pPr>
            <a:r>
              <a:rPr lang="en-GB" dirty="0">
                <a:solidFill>
                  <a:schemeClr val="tx1"/>
                </a:solidFill>
              </a:rPr>
              <a:t>This method is also known as a </a:t>
            </a:r>
            <a:r>
              <a:rPr lang="en-GB" b="1" dirty="0">
                <a:solidFill>
                  <a:schemeClr val="tx1"/>
                </a:solidFill>
              </a:rPr>
              <a:t>posterior approach</a:t>
            </a:r>
            <a:r>
              <a:rPr lang="en-GB" dirty="0">
                <a:solidFill>
                  <a:schemeClr val="tx1"/>
                </a:solidFill>
              </a:rPr>
              <a:t>. It is also possible to test an algorithm for a large number of instances.</a:t>
            </a:r>
          </a:p>
          <a:p>
            <a:pPr marL="285750" indent="-285750">
              <a:buFont typeface="Wingdings" panose="05000000000000000000" pitchFamily="2" charset="2"/>
              <a:buChar char="v"/>
            </a:pPr>
            <a:r>
              <a:rPr lang="en-GB" b="1" dirty="0">
                <a:solidFill>
                  <a:schemeClr val="tx1"/>
                </a:solidFill>
              </a:rPr>
              <a:t>Theoretical approach - </a:t>
            </a:r>
            <a:r>
              <a:rPr lang="en-GB" dirty="0">
                <a:solidFill>
                  <a:schemeClr val="tx1"/>
                </a:solidFill>
              </a:rPr>
              <a:t>The necessary resources are estimated mathematically in this approach. </a:t>
            </a:r>
          </a:p>
          <a:p>
            <a:pPr marL="971550" lvl="1" indent="-285750">
              <a:buFont typeface="Wingdings" panose="05000000000000000000" pitchFamily="2" charset="2"/>
              <a:buChar char="v"/>
            </a:pPr>
            <a:r>
              <a:rPr lang="en-GB" dirty="0">
                <a:solidFill>
                  <a:schemeClr val="tx1"/>
                </a:solidFill>
              </a:rPr>
              <a:t>This strategy is also known as the </a:t>
            </a:r>
            <a:r>
              <a:rPr lang="en-GB" b="1" dirty="0">
                <a:solidFill>
                  <a:schemeClr val="tx1"/>
                </a:solidFill>
              </a:rPr>
              <a:t>priori approach</a:t>
            </a:r>
            <a:r>
              <a:rPr lang="en-GB" dirty="0">
                <a:solidFill>
                  <a:schemeClr val="tx1"/>
                </a:solidFill>
              </a:rPr>
              <a:t> because it is immediately applied to an algorithm that has yet to be changed in the program.</a:t>
            </a:r>
          </a:p>
          <a:p>
            <a:pPr marL="971550" lvl="1" indent="-285750">
              <a:buFont typeface="Wingdings" panose="05000000000000000000" pitchFamily="2" charset="2"/>
              <a:buChar char="v"/>
            </a:pPr>
            <a:r>
              <a:rPr lang="en-GB" dirty="0">
                <a:solidFill>
                  <a:schemeClr val="tx1"/>
                </a:solidFill>
              </a:rPr>
              <a:t>The algorithm is evaluated for many scenarios. The size of the problem is not measured in bits or bytes, but in the number of items in the problem.</a:t>
            </a:r>
          </a:p>
          <a:p>
            <a:pPr marL="971550" lvl="1" indent="-285750">
              <a:buFont typeface="Wingdings" panose="05000000000000000000" pitchFamily="2" charset="2"/>
              <a:buChar char="v"/>
            </a:pPr>
            <a:r>
              <a:rPr lang="en-GB" dirty="0">
                <a:solidFill>
                  <a:schemeClr val="tx1"/>
                </a:solidFill>
              </a:rPr>
              <a:t>In sorting issues, the size of an instance is the number of elements to be sorted. The size of the challenge for traversing the linked list is a number of nodes. The size of a graph problem is determined by the number of edges and vertices.</a:t>
            </a:r>
          </a:p>
          <a:p>
            <a:pPr lvl="1" indent="0">
              <a:buNone/>
            </a:pPr>
            <a:endParaRPr lang="en-GB" dirty="0">
              <a:solidFill>
                <a:schemeClr val="tx1"/>
              </a:solidFill>
            </a:endParaRPr>
          </a:p>
        </p:txBody>
      </p:sp>
      <p:sp>
        <p:nvSpPr>
          <p:cNvPr id="4" name="Footer Placeholder 3"/>
          <p:cNvSpPr>
            <a:spLocks noGrp="1"/>
          </p:cNvSpPr>
          <p:nvPr>
            <p:ph type="ftr" sz="quarter" idx="11"/>
          </p:nvPr>
        </p:nvSpPr>
        <p:spPr>
          <a:xfrm>
            <a:off x="2168435" y="6356350"/>
            <a:ext cx="8725988"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30</a:t>
            </a:fld>
            <a:endParaRPr lang="en-US"/>
          </a:p>
        </p:txBody>
      </p:sp>
    </p:spTree>
    <p:extLst>
      <p:ext uri="{BB962C8B-B14F-4D97-AF65-F5344CB8AC3E}">
        <p14:creationId xmlns:p14="http://schemas.microsoft.com/office/powerpoint/2010/main" val="2487891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4434" y="1825624"/>
            <a:ext cx="11139075" cy="4758055"/>
          </a:xfrm>
        </p:spPr>
        <p:txBody>
          <a:bodyPr>
            <a:normAutofit/>
          </a:bodyPr>
          <a:lstStyle/>
          <a:p>
            <a:pPr marL="285750" indent="-285750">
              <a:buFont typeface="Wingdings" panose="05000000000000000000" pitchFamily="2" charset="2"/>
              <a:buChar char="v"/>
            </a:pPr>
            <a:r>
              <a:rPr lang="en-GB" dirty="0">
                <a:solidFill>
                  <a:schemeClr val="tx1"/>
                </a:solidFill>
              </a:rPr>
              <a:t>	</a:t>
            </a:r>
            <a:r>
              <a:rPr lang="en-GB" sz="2000" dirty="0">
                <a:solidFill>
                  <a:schemeClr val="tx1"/>
                </a:solidFill>
              </a:rPr>
              <a:t>A character, integer, float, double, or any other data type may be used as an input element.</a:t>
            </a:r>
          </a:p>
          <a:p>
            <a:pPr marL="971550" lvl="1" indent="-285750">
              <a:buFont typeface="Wingdings" panose="05000000000000000000" pitchFamily="2" charset="2"/>
              <a:buChar char="v"/>
            </a:pPr>
            <a:r>
              <a:rPr lang="en-GB" sz="1800" dirty="0">
                <a:solidFill>
                  <a:schemeClr val="tx1"/>
                </a:solidFill>
              </a:rPr>
              <a:t>We aren’t concerned with how much RAM each piece of the input list takes up.</a:t>
            </a:r>
          </a:p>
          <a:p>
            <a:pPr marL="285750" indent="-285750">
              <a:buFont typeface="Wingdings" panose="05000000000000000000" pitchFamily="2" charset="2"/>
              <a:buChar char="v"/>
            </a:pPr>
            <a:r>
              <a:rPr lang="en-GB" sz="2000" b="1" dirty="0">
                <a:solidFill>
                  <a:schemeClr val="tx1"/>
                </a:solidFill>
              </a:rPr>
              <a:t>Hybrid approach - </a:t>
            </a:r>
            <a:r>
              <a:rPr lang="en-GB" sz="2000" dirty="0">
                <a:solidFill>
                  <a:schemeClr val="tx1"/>
                </a:solidFill>
              </a:rPr>
              <a:t>It combines the best aspects of the priori and posterior approaches. </a:t>
            </a:r>
          </a:p>
          <a:p>
            <a:pPr marL="971550" lvl="1" indent="-285750">
              <a:buFont typeface="Wingdings" panose="05000000000000000000" pitchFamily="2" charset="2"/>
              <a:buChar char="v"/>
            </a:pPr>
            <a:r>
              <a:rPr lang="en-GB" sz="1800" dirty="0">
                <a:solidFill>
                  <a:schemeClr val="tx1"/>
                </a:solidFill>
              </a:rPr>
              <a:t>The theoretical technique is used to determine the function characterizing the algorithm’s efficiency, and the empirical approach is used to derive the requisite numerical parameters by running a program on the machine.</a:t>
            </a:r>
            <a:endParaRPr lang="en-GB" sz="1800" dirty="0"/>
          </a:p>
        </p:txBody>
      </p:sp>
      <p:sp>
        <p:nvSpPr>
          <p:cNvPr id="4" name="Footer Placeholder 3"/>
          <p:cNvSpPr>
            <a:spLocks noGrp="1"/>
          </p:cNvSpPr>
          <p:nvPr>
            <p:ph type="ftr" sz="quarter" idx="11"/>
          </p:nvPr>
        </p:nvSpPr>
        <p:spPr>
          <a:xfrm>
            <a:off x="604433" y="6356350"/>
            <a:ext cx="10329177"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31</a:t>
            </a:fld>
            <a:endParaRPr lang="en-US"/>
          </a:p>
        </p:txBody>
      </p:sp>
    </p:spTree>
    <p:extLst>
      <p:ext uri="{BB962C8B-B14F-4D97-AF65-F5344CB8AC3E}">
        <p14:creationId xmlns:p14="http://schemas.microsoft.com/office/powerpoint/2010/main" val="234603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1" y="1825624"/>
            <a:ext cx="10696302" cy="4875621"/>
          </a:xfrm>
        </p:spPr>
        <p:txBody>
          <a:bodyPr>
            <a:normAutofit/>
          </a:bodyPr>
          <a:lstStyle/>
          <a:p>
            <a:pPr marL="285750" indent="-285750">
              <a:buFont typeface="Wingdings" panose="05000000000000000000" pitchFamily="2" charset="2"/>
              <a:buChar char="v"/>
            </a:pPr>
            <a:r>
              <a:rPr lang="en-GB" sz="2300" dirty="0">
                <a:solidFill>
                  <a:schemeClr val="tx1"/>
                </a:solidFill>
              </a:rPr>
              <a:t>Complexity analysis involves two distinct phases: </a:t>
            </a:r>
          </a:p>
          <a:p>
            <a:pPr marL="971550" lvl="1" indent="-285750">
              <a:buFont typeface="Wingdings" panose="05000000000000000000" pitchFamily="2" charset="2"/>
              <a:buChar char="v"/>
            </a:pPr>
            <a:r>
              <a:rPr lang="en-GB" sz="2100" b="1" dirty="0">
                <a:solidFill>
                  <a:schemeClr val="tx1"/>
                </a:solidFill>
              </a:rPr>
              <a:t>Algorithm Analysis </a:t>
            </a:r>
            <a:r>
              <a:rPr lang="en-GB" sz="2100" dirty="0">
                <a:solidFill>
                  <a:schemeClr val="tx1"/>
                </a:solidFill>
              </a:rPr>
              <a:t>- analysis of the algorithm or data structure to produce a function T(n) that describes the algorithm in terms of the operations performed in order to measure the complexity of the algorithm.</a:t>
            </a:r>
          </a:p>
          <a:p>
            <a:pPr marL="971550" lvl="1" indent="-285750">
              <a:buFont typeface="Wingdings" panose="05000000000000000000" pitchFamily="2" charset="2"/>
              <a:buChar char="v"/>
            </a:pPr>
            <a:r>
              <a:rPr lang="en-GB" sz="2100" b="1" dirty="0">
                <a:solidFill>
                  <a:schemeClr val="tx1"/>
                </a:solidFill>
              </a:rPr>
              <a:t>Order of Magnitude Analysis </a:t>
            </a:r>
            <a:r>
              <a:rPr lang="en-GB" sz="2100" dirty="0">
                <a:solidFill>
                  <a:schemeClr val="tx1"/>
                </a:solidFill>
              </a:rPr>
              <a:t>- analysis of the function T(n) to determine the general complexity category to which it belongs </a:t>
            </a:r>
          </a:p>
          <a:p>
            <a:pPr marL="285750" indent="-285750">
              <a:buFont typeface="Wingdings" panose="05000000000000000000" pitchFamily="2" charset="2"/>
              <a:buChar char="v"/>
            </a:pPr>
            <a:r>
              <a:rPr lang="en-GB" sz="2300" dirty="0">
                <a:solidFill>
                  <a:schemeClr val="tx1"/>
                </a:solidFill>
              </a:rPr>
              <a:t>There is no generally accepted set of rules for algorithm analysis. </a:t>
            </a:r>
          </a:p>
          <a:p>
            <a:pPr marL="285750" indent="-285750">
              <a:buFont typeface="Wingdings" panose="05000000000000000000" pitchFamily="2" charset="2"/>
              <a:buChar char="v"/>
            </a:pPr>
            <a:r>
              <a:rPr lang="en-GB" sz="2300" dirty="0">
                <a:solidFill>
                  <a:schemeClr val="tx1"/>
                </a:solidFill>
              </a:rPr>
              <a:t>However, an exact count of operations is commonly used. </a:t>
            </a:r>
            <a:endParaRPr lang="en-US" dirty="0">
              <a:solidFill>
                <a:schemeClr val="tx1"/>
              </a:solidFill>
            </a:endParaRPr>
          </a:p>
        </p:txBody>
      </p:sp>
      <p:sp>
        <p:nvSpPr>
          <p:cNvPr id="4" name="Footer Placeholder 3"/>
          <p:cNvSpPr>
            <a:spLocks noGrp="1"/>
          </p:cNvSpPr>
          <p:nvPr>
            <p:ph type="ftr" sz="quarter" idx="11"/>
          </p:nvPr>
        </p:nvSpPr>
        <p:spPr>
          <a:xfrm>
            <a:off x="953589" y="6421664"/>
            <a:ext cx="9392194"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32</a:t>
            </a:fld>
            <a:endParaRPr lang="en-US"/>
          </a:p>
        </p:txBody>
      </p:sp>
    </p:spTree>
    <p:extLst>
      <p:ext uri="{BB962C8B-B14F-4D97-AF65-F5344CB8AC3E}">
        <p14:creationId xmlns:p14="http://schemas.microsoft.com/office/powerpoint/2010/main" val="2301725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Analysis Rules:</a:t>
            </a:r>
            <a:r>
              <a:rPr lang="en-US" dirty="0"/>
              <a:t> </a:t>
            </a:r>
          </a:p>
        </p:txBody>
      </p:sp>
      <p:sp>
        <p:nvSpPr>
          <p:cNvPr id="3" name="Content Placeholder 2"/>
          <p:cNvSpPr>
            <a:spLocks noGrp="1"/>
          </p:cNvSpPr>
          <p:nvPr>
            <p:ph idx="1"/>
          </p:nvPr>
        </p:nvSpPr>
        <p:spPr>
          <a:xfrm>
            <a:off x="470263" y="1476103"/>
            <a:ext cx="10384971" cy="5212080"/>
          </a:xfrm>
        </p:spPr>
        <p:txBody>
          <a:bodyPr>
            <a:normAutofit fontScale="62500" lnSpcReduction="20000"/>
          </a:bodyPr>
          <a:lstStyle/>
          <a:p>
            <a:pPr marL="285750" indent="-285750">
              <a:buFont typeface="Wingdings" panose="05000000000000000000" pitchFamily="2" charset="2"/>
              <a:buChar char="v"/>
            </a:pPr>
            <a:r>
              <a:rPr lang="en-GB" sz="3500" dirty="0">
                <a:solidFill>
                  <a:schemeClr val="tx1"/>
                </a:solidFill>
              </a:rPr>
              <a:t>We assume an arbitrary time unit for every algorithm. They are </a:t>
            </a:r>
          </a:p>
          <a:p>
            <a:pPr marL="285750" indent="-285750">
              <a:buFont typeface="Wingdings" panose="05000000000000000000" pitchFamily="2" charset="2"/>
              <a:buChar char="v"/>
            </a:pPr>
            <a:r>
              <a:rPr lang="en-GB" sz="3500" dirty="0">
                <a:solidFill>
                  <a:schemeClr val="tx1"/>
                </a:solidFill>
              </a:rPr>
              <a:t>1. The execution times of any of the following operations are 0. </a:t>
            </a:r>
          </a:p>
          <a:p>
            <a:pPr marL="971550" lvl="1" indent="-285750">
              <a:buFont typeface="Wingdings" panose="05000000000000000000" pitchFamily="2" charset="2"/>
              <a:buChar char="v"/>
            </a:pPr>
            <a:r>
              <a:rPr lang="en-GB" sz="3500" dirty="0">
                <a:solidFill>
                  <a:schemeClr val="tx1"/>
                </a:solidFill>
              </a:rPr>
              <a:t>Any header files and main functions. - </a:t>
            </a:r>
            <a:r>
              <a:rPr lang="en-US" sz="3500" dirty="0">
                <a:solidFill>
                  <a:srgbClr val="000000"/>
                </a:solidFill>
                <a:latin typeface="Consolas" panose="020B0609020204030204" pitchFamily="49" charset="0"/>
              </a:rPr>
              <a:t>#include "</a:t>
            </a:r>
            <a:r>
              <a:rPr lang="en-US" sz="3500" dirty="0" err="1">
                <a:solidFill>
                  <a:srgbClr val="000000"/>
                </a:solidFill>
                <a:latin typeface="Consolas" panose="020B0609020204030204" pitchFamily="49" charset="0"/>
              </a:rPr>
              <a:t>iostream</a:t>
            </a:r>
            <a:r>
              <a:rPr lang="en-US" sz="3500" dirty="0">
                <a:solidFill>
                  <a:srgbClr val="000000"/>
                </a:solidFill>
                <a:latin typeface="Consolas" panose="020B0609020204030204" pitchFamily="49" charset="0"/>
              </a:rPr>
              <a:t>“, </a:t>
            </a:r>
            <a:r>
              <a:rPr lang="en-US" altLang="en-US" sz="3600" b="1" dirty="0" err="1">
                <a:solidFill>
                  <a:srgbClr val="808080"/>
                </a:solidFill>
                <a:latin typeface="Consolas" panose="020B0609020204030204" pitchFamily="49" charset="0"/>
              </a:rPr>
              <a:t>int</a:t>
            </a:r>
            <a:r>
              <a:rPr lang="en-US" altLang="en-US" sz="4000" dirty="0">
                <a:solidFill>
                  <a:srgbClr val="273239"/>
                </a:solidFill>
                <a:latin typeface="Consolas" panose="020B0609020204030204" pitchFamily="49" charset="0"/>
              </a:rPr>
              <a:t> </a:t>
            </a:r>
            <a:r>
              <a:rPr lang="en-US" altLang="en-US" sz="3600" dirty="0">
                <a:solidFill>
                  <a:srgbClr val="000000"/>
                </a:solidFill>
                <a:latin typeface="Consolas" panose="020B0609020204030204" pitchFamily="49" charset="0"/>
              </a:rPr>
              <a:t>main()</a:t>
            </a:r>
            <a:r>
              <a:rPr lang="en-US" altLang="en-US" sz="3600" dirty="0">
                <a:solidFill>
                  <a:schemeClr val="tx1"/>
                </a:solidFill>
              </a:rPr>
              <a:t> </a:t>
            </a:r>
            <a:endParaRPr lang="en-GB" sz="3500" dirty="0">
              <a:solidFill>
                <a:schemeClr val="tx1"/>
              </a:solidFill>
            </a:endParaRPr>
          </a:p>
          <a:p>
            <a:pPr marL="971550" lvl="1" indent="-285750">
              <a:buFont typeface="Wingdings" panose="05000000000000000000" pitchFamily="2" charset="2"/>
              <a:buChar char="v"/>
            </a:pPr>
            <a:r>
              <a:rPr lang="en-GB" sz="3500" dirty="0">
                <a:solidFill>
                  <a:schemeClr val="tx1"/>
                </a:solidFill>
              </a:rPr>
              <a:t>Variable declarations except array and pointers, because the variable declaration requires space from the computer’s memory. </a:t>
            </a:r>
          </a:p>
          <a:p>
            <a:pPr marL="285750" indent="-285750">
              <a:buFont typeface="Wingdings" panose="05000000000000000000" pitchFamily="2" charset="2"/>
              <a:buChar char="v"/>
            </a:pPr>
            <a:r>
              <a:rPr lang="en-GB" sz="3500" dirty="0">
                <a:solidFill>
                  <a:schemeClr val="tx1"/>
                </a:solidFill>
              </a:rPr>
              <a:t>2. Execution of one of the following operations takes time 1. </a:t>
            </a:r>
          </a:p>
          <a:p>
            <a:pPr marL="971550" lvl="1" indent="-285750">
              <a:buFont typeface="Wingdings" panose="05000000000000000000" pitchFamily="2" charset="2"/>
              <a:buChar char="v"/>
            </a:pPr>
            <a:r>
              <a:rPr lang="en-GB" sz="3500" dirty="0">
                <a:solidFill>
                  <a:schemeClr val="tx1"/>
                </a:solidFill>
              </a:rPr>
              <a:t>Assignment operation.</a:t>
            </a:r>
          </a:p>
          <a:p>
            <a:pPr marL="971550" lvl="1" indent="-285750">
              <a:buFont typeface="Wingdings" panose="05000000000000000000" pitchFamily="2" charset="2"/>
              <a:buChar char="v"/>
            </a:pPr>
            <a:r>
              <a:rPr lang="en-GB" sz="3500" dirty="0">
                <a:solidFill>
                  <a:schemeClr val="tx1"/>
                </a:solidFill>
              </a:rPr>
              <a:t>Single input/output operation.</a:t>
            </a:r>
          </a:p>
          <a:p>
            <a:pPr marL="971550" lvl="1" indent="-285750">
              <a:buFont typeface="Wingdings" panose="05000000000000000000" pitchFamily="2" charset="2"/>
              <a:buChar char="v"/>
            </a:pPr>
            <a:r>
              <a:rPr lang="en-GB" sz="3500" dirty="0">
                <a:solidFill>
                  <a:schemeClr val="tx1"/>
                </a:solidFill>
              </a:rPr>
              <a:t>Single Boolean operations.</a:t>
            </a:r>
          </a:p>
          <a:p>
            <a:pPr marL="971550" lvl="1" indent="-285750">
              <a:buFont typeface="Wingdings" panose="05000000000000000000" pitchFamily="2" charset="2"/>
              <a:buChar char="v"/>
            </a:pPr>
            <a:r>
              <a:rPr lang="en-GB" sz="3500" dirty="0">
                <a:solidFill>
                  <a:schemeClr val="tx1"/>
                </a:solidFill>
              </a:rPr>
              <a:t>Single arithmetic operations.</a:t>
            </a:r>
          </a:p>
          <a:p>
            <a:pPr marL="971550" lvl="1" indent="-285750">
              <a:buFont typeface="Wingdings" panose="05000000000000000000" pitchFamily="2" charset="2"/>
              <a:buChar char="v"/>
            </a:pPr>
            <a:r>
              <a:rPr lang="en-GB" sz="3500" dirty="0">
                <a:solidFill>
                  <a:schemeClr val="tx1"/>
                </a:solidFill>
              </a:rPr>
              <a:t>Function return. </a:t>
            </a:r>
            <a:endParaRPr lang="en-US" dirty="0">
              <a:solidFill>
                <a:schemeClr val="tx1"/>
              </a:solidFill>
            </a:endParaRPr>
          </a:p>
        </p:txBody>
      </p:sp>
      <p:sp>
        <p:nvSpPr>
          <p:cNvPr id="4" name="Footer Placeholder 3"/>
          <p:cNvSpPr>
            <a:spLocks noGrp="1"/>
          </p:cNvSpPr>
          <p:nvPr>
            <p:ph type="ftr" sz="quarter" idx="11"/>
          </p:nvPr>
        </p:nvSpPr>
        <p:spPr>
          <a:xfrm>
            <a:off x="3108961" y="6356350"/>
            <a:ext cx="7876902"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33</a:t>
            </a:fld>
            <a:endParaRPr lang="en-US"/>
          </a:p>
        </p:txBody>
      </p:sp>
    </p:spTree>
    <p:extLst>
      <p:ext uri="{BB962C8B-B14F-4D97-AF65-F5344CB8AC3E}">
        <p14:creationId xmlns:p14="http://schemas.microsoft.com/office/powerpoint/2010/main" val="3827867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18011" y="1502229"/>
            <a:ext cx="11364686" cy="5094514"/>
          </a:xfrm>
        </p:spPr>
        <p:txBody>
          <a:bodyPr>
            <a:normAutofit/>
          </a:bodyPr>
          <a:lstStyle/>
          <a:p>
            <a:pPr marL="285750" indent="-285750">
              <a:buFont typeface="Wingdings" panose="05000000000000000000" pitchFamily="2" charset="2"/>
              <a:buChar char="v"/>
            </a:pPr>
            <a:r>
              <a:rPr lang="en-GB" dirty="0">
                <a:solidFill>
                  <a:schemeClr val="tx1"/>
                </a:solidFill>
              </a:rPr>
              <a:t>3. The running time of one of the following operations is </a:t>
            </a:r>
            <a:r>
              <a:rPr lang="en-GB" b="1" dirty="0">
                <a:solidFill>
                  <a:schemeClr val="tx1"/>
                </a:solidFill>
              </a:rPr>
              <a:t>N </a:t>
            </a:r>
            <a:r>
              <a:rPr lang="en-GB" dirty="0">
                <a:solidFill>
                  <a:schemeClr val="tx1"/>
                </a:solidFill>
              </a:rPr>
              <a:t>times.</a:t>
            </a:r>
          </a:p>
          <a:p>
            <a:pPr marL="971550" lvl="1" indent="-285750">
              <a:buFont typeface="Wingdings" panose="05000000000000000000" pitchFamily="2" charset="2"/>
              <a:buChar char="v"/>
            </a:pPr>
            <a:r>
              <a:rPr lang="en-GB" dirty="0">
                <a:solidFill>
                  <a:schemeClr val="tx1"/>
                </a:solidFill>
              </a:rPr>
              <a:t>Declaration of an array and pointers.</a:t>
            </a:r>
          </a:p>
          <a:p>
            <a:pPr marL="971550" lvl="1" indent="-285750">
              <a:buFont typeface="Wingdings" panose="05000000000000000000" pitchFamily="2" charset="2"/>
              <a:buChar char="v"/>
            </a:pPr>
            <a:r>
              <a:rPr lang="en-GB" dirty="0">
                <a:solidFill>
                  <a:schemeClr val="tx1"/>
                </a:solidFill>
              </a:rPr>
              <a:t>Accessing an array and pointers.</a:t>
            </a:r>
          </a:p>
          <a:p>
            <a:pPr marL="971550" lvl="1" indent="-285750">
              <a:buFont typeface="Wingdings" panose="05000000000000000000" pitchFamily="2" charset="2"/>
              <a:buChar char="v"/>
            </a:pPr>
            <a:r>
              <a:rPr lang="en-GB" dirty="0">
                <a:solidFill>
                  <a:schemeClr val="tx1"/>
                </a:solidFill>
              </a:rPr>
              <a:t>Initializing an array and pointers (for an array that initialized more than one values). </a:t>
            </a:r>
          </a:p>
          <a:p>
            <a:pPr marL="285750" indent="-285750">
              <a:buFont typeface="Wingdings" panose="05000000000000000000" pitchFamily="2" charset="2"/>
              <a:buChar char="v"/>
            </a:pPr>
            <a:r>
              <a:rPr lang="en-GB" dirty="0">
                <a:solidFill>
                  <a:schemeClr val="tx1"/>
                </a:solidFill>
              </a:rPr>
              <a:t>4. The increment and decrement operations within looping of outer loops executed </a:t>
            </a:r>
            <a:r>
              <a:rPr lang="en-GB" b="1" dirty="0">
                <a:solidFill>
                  <a:schemeClr val="tx1"/>
                </a:solidFill>
              </a:rPr>
              <a:t>N </a:t>
            </a:r>
            <a:r>
              <a:rPr lang="en-GB" dirty="0">
                <a:solidFill>
                  <a:schemeClr val="tx1"/>
                </a:solidFill>
              </a:rPr>
              <a:t>times and within the inner loops, it is executed </a:t>
            </a:r>
            <a:r>
              <a:rPr lang="en-GB" b="1" dirty="0">
                <a:solidFill>
                  <a:schemeClr val="tx1"/>
                </a:solidFill>
              </a:rPr>
              <a:t>N-1 </a:t>
            </a:r>
            <a:r>
              <a:rPr lang="en-GB" dirty="0">
                <a:solidFill>
                  <a:schemeClr val="tx1"/>
                </a:solidFill>
              </a:rPr>
              <a:t>times, because, the inner loop is controlled by the outer loop. </a:t>
            </a:r>
          </a:p>
          <a:p>
            <a:pPr marL="971550" lvl="1" indent="-285750">
              <a:buFont typeface="Wingdings" panose="05000000000000000000" pitchFamily="2" charset="2"/>
              <a:buChar char="v"/>
            </a:pPr>
            <a:r>
              <a:rPr lang="en-GB" dirty="0">
                <a:solidFill>
                  <a:schemeClr val="tx1"/>
                </a:solidFill>
              </a:rPr>
              <a:t>But with the number of increment or decrement the execution time may varies in accordance with regard to the incremented or decremented variable name.</a:t>
            </a:r>
          </a:p>
          <a:p>
            <a:pPr marL="971550" lvl="1" indent="-285750">
              <a:buFont typeface="Wingdings" panose="05000000000000000000" pitchFamily="2" charset="2"/>
              <a:buChar char="v"/>
            </a:pPr>
            <a:r>
              <a:rPr lang="en-GB" i="1" dirty="0">
                <a:solidFill>
                  <a:schemeClr val="tx1"/>
                </a:solidFill>
              </a:rPr>
              <a:t>Example </a:t>
            </a:r>
            <a:r>
              <a:rPr lang="en-GB" dirty="0">
                <a:solidFill>
                  <a:schemeClr val="tx1"/>
                </a:solidFill>
              </a:rPr>
              <a:t>– If the variable is incremented by 3, the execution time is divided by 3, .i.e., 𝐍 𝟑 times in the outer loop. </a:t>
            </a:r>
            <a:endParaRPr lang="en-US" dirty="0"/>
          </a:p>
        </p:txBody>
      </p:sp>
      <p:sp>
        <p:nvSpPr>
          <p:cNvPr id="4" name="Footer Placeholder 3"/>
          <p:cNvSpPr>
            <a:spLocks noGrp="1"/>
          </p:cNvSpPr>
          <p:nvPr>
            <p:ph type="ftr" sz="quarter" idx="11"/>
          </p:nvPr>
        </p:nvSpPr>
        <p:spPr>
          <a:xfrm>
            <a:off x="953589" y="6356350"/>
            <a:ext cx="9927771"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34</a:t>
            </a:fld>
            <a:endParaRPr lang="en-US"/>
          </a:p>
        </p:txBody>
      </p:sp>
    </p:spTree>
    <p:extLst>
      <p:ext uri="{BB962C8B-B14F-4D97-AF65-F5344CB8AC3E}">
        <p14:creationId xmlns:p14="http://schemas.microsoft.com/office/powerpoint/2010/main" val="3342423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4434" y="1463040"/>
            <a:ext cx="11073760" cy="4885509"/>
          </a:xfrm>
        </p:spPr>
        <p:txBody>
          <a:bodyPr>
            <a:normAutofit/>
          </a:bodyPr>
          <a:lstStyle/>
          <a:p>
            <a:pPr marL="285750" indent="-285750">
              <a:buFont typeface="Wingdings" panose="05000000000000000000" pitchFamily="2" charset="2"/>
              <a:buChar char="v"/>
            </a:pPr>
            <a:r>
              <a:rPr lang="en-GB" dirty="0">
                <a:solidFill>
                  <a:schemeClr val="tx1"/>
                </a:solidFill>
              </a:rPr>
              <a:t>5. Running time of a selection statement (</a:t>
            </a:r>
            <a:r>
              <a:rPr lang="en-GB" b="1" i="1" dirty="0">
                <a:solidFill>
                  <a:schemeClr val="tx1"/>
                </a:solidFill>
              </a:rPr>
              <a:t>if, switch</a:t>
            </a:r>
            <a:r>
              <a:rPr lang="en-GB" dirty="0">
                <a:solidFill>
                  <a:schemeClr val="tx1"/>
                </a:solidFill>
              </a:rPr>
              <a:t>) is the time for the </a:t>
            </a:r>
            <a:r>
              <a:rPr lang="en-GB" b="1" i="1" dirty="0">
                <a:solidFill>
                  <a:schemeClr val="tx1"/>
                </a:solidFill>
              </a:rPr>
              <a:t>condition evaluation </a:t>
            </a:r>
            <a:r>
              <a:rPr lang="en-GB" dirty="0">
                <a:solidFill>
                  <a:schemeClr val="tx1"/>
                </a:solidFill>
              </a:rPr>
              <a:t>plus the maximum of the running times for the </a:t>
            </a:r>
            <a:r>
              <a:rPr lang="en-GB" b="1" i="1" dirty="0">
                <a:solidFill>
                  <a:schemeClr val="tx1"/>
                </a:solidFill>
              </a:rPr>
              <a:t>individual clauses </a:t>
            </a:r>
            <a:r>
              <a:rPr lang="en-GB" dirty="0">
                <a:solidFill>
                  <a:schemeClr val="tx1"/>
                </a:solidFill>
              </a:rPr>
              <a:t>in the selection. </a:t>
            </a:r>
          </a:p>
          <a:p>
            <a:pPr marL="971550" lvl="1" indent="-285750">
              <a:buFont typeface="Wingdings" panose="05000000000000000000" pitchFamily="2" charset="2"/>
              <a:buChar char="v"/>
            </a:pPr>
            <a:r>
              <a:rPr lang="en-GB" dirty="0">
                <a:solidFill>
                  <a:schemeClr val="tx1"/>
                </a:solidFill>
              </a:rPr>
              <a:t>The execution time of the conditions is </a:t>
            </a:r>
            <a:r>
              <a:rPr lang="en-GB" b="1" dirty="0">
                <a:solidFill>
                  <a:schemeClr val="tx1"/>
                </a:solidFill>
              </a:rPr>
              <a:t>N </a:t>
            </a:r>
            <a:r>
              <a:rPr lang="en-GB" dirty="0">
                <a:solidFill>
                  <a:schemeClr val="tx1"/>
                </a:solidFill>
              </a:rPr>
              <a:t>times. </a:t>
            </a:r>
          </a:p>
          <a:p>
            <a:pPr marL="285750" indent="-285750">
              <a:buFont typeface="Wingdings" panose="05000000000000000000" pitchFamily="2" charset="2"/>
              <a:buChar char="v"/>
            </a:pPr>
            <a:r>
              <a:rPr lang="en-GB" dirty="0">
                <a:solidFill>
                  <a:schemeClr val="tx1"/>
                </a:solidFill>
              </a:rPr>
              <a:t>6. Running time for a loop is equal to the running time for the statements inside the loop time’s (*) number of iterations.</a:t>
            </a:r>
          </a:p>
          <a:p>
            <a:pPr marL="971550" lvl="1" indent="-285750">
              <a:buFont typeface="Wingdings" panose="05000000000000000000" pitchFamily="2" charset="2"/>
              <a:buChar char="v"/>
            </a:pPr>
            <a:r>
              <a:rPr lang="en-GB" dirty="0">
                <a:solidFill>
                  <a:schemeClr val="tx1"/>
                </a:solidFill>
              </a:rPr>
              <a:t>The total running time of a statement inside a group of nested loops is the running time of the statements multiplied (*) by the product of the sizes of all the loops. For nested loops, </a:t>
            </a:r>
            <a:r>
              <a:rPr lang="en-GB" dirty="0" err="1">
                <a:solidFill>
                  <a:schemeClr val="tx1"/>
                </a:solidFill>
              </a:rPr>
              <a:t>analyze</a:t>
            </a:r>
            <a:r>
              <a:rPr lang="en-GB" dirty="0">
                <a:solidFill>
                  <a:schemeClr val="tx1"/>
                </a:solidFill>
              </a:rPr>
              <a:t> inside out.</a:t>
            </a:r>
          </a:p>
          <a:p>
            <a:pPr marL="1428750" lvl="2" indent="-285750">
              <a:buFont typeface="Wingdings" panose="05000000000000000000" pitchFamily="2" charset="2"/>
              <a:buChar char="v"/>
            </a:pPr>
            <a:r>
              <a:rPr lang="en-GB" dirty="0">
                <a:solidFill>
                  <a:schemeClr val="tx1"/>
                </a:solidFill>
              </a:rPr>
              <a:t>Always assume that the loop executes the maximum number of iterations possible.</a:t>
            </a:r>
          </a:p>
          <a:p>
            <a:pPr marL="1428750" lvl="2" indent="-285750">
              <a:buFont typeface="Wingdings" panose="05000000000000000000" pitchFamily="2" charset="2"/>
              <a:buChar char="v"/>
            </a:pPr>
            <a:r>
              <a:rPr lang="en-GB" dirty="0">
                <a:solidFill>
                  <a:schemeClr val="tx1"/>
                </a:solidFill>
              </a:rPr>
              <a:t>The test condition of any outer loop executes </a:t>
            </a:r>
            <a:r>
              <a:rPr lang="en-GB" b="1" dirty="0">
                <a:solidFill>
                  <a:schemeClr val="tx1"/>
                </a:solidFill>
              </a:rPr>
              <a:t>N+1 </a:t>
            </a:r>
            <a:r>
              <a:rPr lang="en-GB" dirty="0">
                <a:solidFill>
                  <a:schemeClr val="tx1"/>
                </a:solidFill>
              </a:rPr>
              <a:t>time and the inner loop executes </a:t>
            </a:r>
            <a:r>
              <a:rPr lang="en-GB" b="1" dirty="0">
                <a:solidFill>
                  <a:schemeClr val="tx1"/>
                </a:solidFill>
              </a:rPr>
              <a:t>N </a:t>
            </a:r>
            <a:r>
              <a:rPr lang="en-GB" dirty="0">
                <a:solidFill>
                  <a:schemeClr val="tx1"/>
                </a:solidFill>
              </a:rPr>
              <a:t>times. </a:t>
            </a:r>
            <a:endParaRPr lang="en-US" dirty="0">
              <a:solidFill>
                <a:schemeClr val="tx1"/>
              </a:solidFill>
            </a:endParaRPr>
          </a:p>
        </p:txBody>
      </p:sp>
      <p:sp>
        <p:nvSpPr>
          <p:cNvPr id="4" name="Footer Placeholder 3"/>
          <p:cNvSpPr>
            <a:spLocks noGrp="1"/>
          </p:cNvSpPr>
          <p:nvPr>
            <p:ph type="ftr" sz="quarter" idx="11"/>
          </p:nvPr>
        </p:nvSpPr>
        <p:spPr>
          <a:xfrm>
            <a:off x="1214846" y="6356350"/>
            <a:ext cx="8634548"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35</a:t>
            </a:fld>
            <a:endParaRPr lang="en-US"/>
          </a:p>
        </p:txBody>
      </p:sp>
    </p:spTree>
    <p:extLst>
      <p:ext uri="{BB962C8B-B14F-4D97-AF65-F5344CB8AC3E}">
        <p14:creationId xmlns:p14="http://schemas.microsoft.com/office/powerpoint/2010/main" val="2484884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1275367"/>
            <a:ext cx="10317479" cy="4901596"/>
          </a:xfrm>
        </p:spPr>
        <p:txBody>
          <a:bodyPr/>
          <a:lstStyle/>
          <a:p>
            <a:r>
              <a:rPr lang="en-GB" dirty="0"/>
              <a:t>7. </a:t>
            </a:r>
            <a:r>
              <a:rPr lang="en-GB" dirty="0">
                <a:solidFill>
                  <a:schemeClr val="tx1"/>
                </a:solidFill>
              </a:rPr>
              <a:t>Running time of a function call is 1 for setup plus the time for any parameter calculations plus the time required for the execution of the function body. </a:t>
            </a:r>
            <a:br>
              <a:rPr lang="en-GB" dirty="0"/>
            </a:br>
            <a:endParaRPr lang="en-US" dirty="0"/>
          </a:p>
        </p:txBody>
      </p:sp>
      <p:pic>
        <p:nvPicPr>
          <p:cNvPr id="4" name="Picture 3"/>
          <p:cNvPicPr>
            <a:picLocks noChangeAspect="1"/>
          </p:cNvPicPr>
          <p:nvPr/>
        </p:nvPicPr>
        <p:blipFill>
          <a:blip r:embed="rId2"/>
          <a:stretch>
            <a:fillRect/>
          </a:stretch>
        </p:blipFill>
        <p:spPr>
          <a:xfrm>
            <a:off x="341813" y="2191908"/>
            <a:ext cx="6601746" cy="4041982"/>
          </a:xfrm>
          <a:prstGeom prst="rect">
            <a:avLst/>
          </a:prstGeom>
        </p:spPr>
      </p:pic>
      <p:pic>
        <p:nvPicPr>
          <p:cNvPr id="5" name="Picture 4"/>
          <p:cNvPicPr>
            <a:picLocks noChangeAspect="1"/>
          </p:cNvPicPr>
          <p:nvPr/>
        </p:nvPicPr>
        <p:blipFill>
          <a:blip r:embed="rId3"/>
          <a:stretch>
            <a:fillRect/>
          </a:stretch>
        </p:blipFill>
        <p:spPr>
          <a:xfrm>
            <a:off x="4261518" y="2608159"/>
            <a:ext cx="7516056" cy="3488213"/>
          </a:xfrm>
          <a:prstGeom prst="rect">
            <a:avLst/>
          </a:prstGeom>
        </p:spPr>
      </p:pic>
      <p:sp>
        <p:nvSpPr>
          <p:cNvPr id="6" name="Footer Placeholder 5"/>
          <p:cNvSpPr>
            <a:spLocks noGrp="1"/>
          </p:cNvSpPr>
          <p:nvPr>
            <p:ph type="ftr" sz="quarter" idx="11"/>
          </p:nvPr>
        </p:nvSpPr>
        <p:spPr>
          <a:xfrm>
            <a:off x="1058091" y="6356350"/>
            <a:ext cx="9287692" cy="365125"/>
          </a:xfrm>
        </p:spPr>
        <p:txBody>
          <a:bodyPr/>
          <a:lstStyle/>
          <a:p>
            <a:pPr>
              <a:defRPr/>
            </a:pPr>
            <a:r>
              <a:rPr lang="en-GB" dirty="0"/>
              <a:t>Bad programmers worry about the code. Good programmers worry about data structures and their relationships.</a:t>
            </a:r>
            <a:endParaRPr lang="en-US" dirty="0"/>
          </a:p>
        </p:txBody>
      </p:sp>
      <p:sp>
        <p:nvSpPr>
          <p:cNvPr id="7" name="Slide Number Placeholder 6"/>
          <p:cNvSpPr>
            <a:spLocks noGrp="1"/>
          </p:cNvSpPr>
          <p:nvPr>
            <p:ph type="sldNum" sz="quarter" idx="12"/>
          </p:nvPr>
        </p:nvSpPr>
        <p:spPr/>
        <p:txBody>
          <a:bodyPr/>
          <a:lstStyle/>
          <a:p>
            <a:pPr>
              <a:defRPr/>
            </a:pPr>
            <a:fld id="{A1B9521D-A006-4009-B175-4D03500BFC13}" type="slidenum">
              <a:rPr lang="en-US" smtClean="0"/>
              <a:pPr>
                <a:defRPr/>
              </a:pPr>
              <a:t>36</a:t>
            </a:fld>
            <a:endParaRPr lang="en-US"/>
          </a:p>
        </p:txBody>
      </p:sp>
    </p:spTree>
    <p:extLst>
      <p:ext uri="{BB962C8B-B14F-4D97-AF65-F5344CB8AC3E}">
        <p14:creationId xmlns:p14="http://schemas.microsoft.com/office/powerpoint/2010/main" val="1187809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54030" y="1423852"/>
            <a:ext cx="6258798" cy="2312126"/>
          </a:xfrm>
          <a:prstGeom prst="rect">
            <a:avLst/>
          </a:prstGeom>
        </p:spPr>
      </p:pic>
      <p:pic>
        <p:nvPicPr>
          <p:cNvPr id="5" name="Picture 4"/>
          <p:cNvPicPr>
            <a:picLocks noChangeAspect="1"/>
          </p:cNvPicPr>
          <p:nvPr/>
        </p:nvPicPr>
        <p:blipFill>
          <a:blip r:embed="rId3"/>
          <a:stretch>
            <a:fillRect/>
          </a:stretch>
        </p:blipFill>
        <p:spPr>
          <a:xfrm>
            <a:off x="3108960" y="3122022"/>
            <a:ext cx="8532224" cy="3384140"/>
          </a:xfrm>
          <a:prstGeom prst="rect">
            <a:avLst/>
          </a:prstGeom>
        </p:spPr>
      </p:pic>
      <p:sp>
        <p:nvSpPr>
          <p:cNvPr id="3" name="Footer Placeholder 2"/>
          <p:cNvSpPr>
            <a:spLocks noGrp="1"/>
          </p:cNvSpPr>
          <p:nvPr>
            <p:ph type="ftr" sz="quarter" idx="11"/>
          </p:nvPr>
        </p:nvSpPr>
        <p:spPr>
          <a:xfrm>
            <a:off x="604433" y="6356350"/>
            <a:ext cx="10446743" cy="365125"/>
          </a:xfrm>
        </p:spPr>
        <p:txBody>
          <a:bodyPr/>
          <a:lstStyle/>
          <a:p>
            <a:pPr>
              <a:defRPr/>
            </a:pPr>
            <a:r>
              <a:rPr lang="en-GB" dirty="0"/>
              <a:t>Bad programmers worry about the code. Good programmers worry about data structures and their relationships.</a:t>
            </a:r>
            <a:endParaRPr lang="en-US" dirty="0"/>
          </a:p>
        </p:txBody>
      </p:sp>
      <p:sp>
        <p:nvSpPr>
          <p:cNvPr id="6" name="Slide Number Placeholder 5"/>
          <p:cNvSpPr>
            <a:spLocks noGrp="1"/>
          </p:cNvSpPr>
          <p:nvPr>
            <p:ph type="sldNum" sz="quarter" idx="12"/>
          </p:nvPr>
        </p:nvSpPr>
        <p:spPr/>
        <p:txBody>
          <a:bodyPr/>
          <a:lstStyle/>
          <a:p>
            <a:pPr>
              <a:defRPr/>
            </a:pPr>
            <a:fld id="{A1B9521D-A006-4009-B175-4D03500BFC13}" type="slidenum">
              <a:rPr lang="en-US" smtClean="0"/>
              <a:pPr>
                <a:defRPr/>
              </a:pPr>
              <a:t>37</a:t>
            </a:fld>
            <a:endParaRPr lang="en-US"/>
          </a:p>
        </p:txBody>
      </p:sp>
    </p:spTree>
    <p:extLst>
      <p:ext uri="{BB962C8B-B14F-4D97-AF65-F5344CB8AC3E}">
        <p14:creationId xmlns:p14="http://schemas.microsoft.com/office/powerpoint/2010/main" val="3532224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604434" y="1676204"/>
            <a:ext cx="5591955" cy="866896"/>
          </a:xfrm>
          <a:prstGeom prst="rect">
            <a:avLst/>
          </a:prstGeom>
        </p:spPr>
      </p:pic>
      <p:pic>
        <p:nvPicPr>
          <p:cNvPr id="5" name="Picture 4"/>
          <p:cNvPicPr>
            <a:picLocks noChangeAspect="1"/>
          </p:cNvPicPr>
          <p:nvPr/>
        </p:nvPicPr>
        <p:blipFill>
          <a:blip r:embed="rId3"/>
          <a:stretch>
            <a:fillRect/>
          </a:stretch>
        </p:blipFill>
        <p:spPr>
          <a:xfrm>
            <a:off x="1221132" y="2382983"/>
            <a:ext cx="3505689" cy="2457793"/>
          </a:xfrm>
          <a:prstGeom prst="rect">
            <a:avLst/>
          </a:prstGeom>
        </p:spPr>
      </p:pic>
      <p:pic>
        <p:nvPicPr>
          <p:cNvPr id="6" name="Picture 5"/>
          <p:cNvPicPr>
            <a:picLocks noChangeAspect="1"/>
          </p:cNvPicPr>
          <p:nvPr/>
        </p:nvPicPr>
        <p:blipFill>
          <a:blip r:embed="rId4"/>
          <a:stretch>
            <a:fillRect/>
          </a:stretch>
        </p:blipFill>
        <p:spPr>
          <a:xfrm>
            <a:off x="5196473" y="2791294"/>
            <a:ext cx="6157328" cy="3126180"/>
          </a:xfrm>
          <a:prstGeom prst="rect">
            <a:avLst/>
          </a:prstGeom>
        </p:spPr>
      </p:pic>
      <p:sp>
        <p:nvSpPr>
          <p:cNvPr id="3" name="Footer Placeholder 2"/>
          <p:cNvSpPr>
            <a:spLocks noGrp="1"/>
          </p:cNvSpPr>
          <p:nvPr>
            <p:ph type="ftr" sz="quarter" idx="11"/>
          </p:nvPr>
        </p:nvSpPr>
        <p:spPr>
          <a:xfrm>
            <a:off x="604434" y="6356350"/>
            <a:ext cx="10303052" cy="365125"/>
          </a:xfrm>
        </p:spPr>
        <p:txBody>
          <a:bodyPr/>
          <a:lstStyle/>
          <a:p>
            <a:pPr>
              <a:defRPr/>
            </a:pPr>
            <a:r>
              <a:rPr lang="en-GB" dirty="0"/>
              <a:t>Bad programmers worry about the code. Good programmers worry about data structures and their relationships.</a:t>
            </a:r>
            <a:endParaRPr lang="en-US" dirty="0"/>
          </a:p>
        </p:txBody>
      </p:sp>
      <p:sp>
        <p:nvSpPr>
          <p:cNvPr id="7" name="Slide Number Placeholder 6"/>
          <p:cNvSpPr>
            <a:spLocks noGrp="1"/>
          </p:cNvSpPr>
          <p:nvPr>
            <p:ph type="sldNum" sz="quarter" idx="12"/>
          </p:nvPr>
        </p:nvSpPr>
        <p:spPr/>
        <p:txBody>
          <a:bodyPr/>
          <a:lstStyle/>
          <a:p>
            <a:pPr>
              <a:defRPr/>
            </a:pPr>
            <a:fld id="{A1B9521D-A006-4009-B175-4D03500BFC13}" type="slidenum">
              <a:rPr lang="en-US" smtClean="0"/>
              <a:pPr>
                <a:defRPr/>
              </a:pPr>
              <a:t>38</a:t>
            </a:fld>
            <a:endParaRPr lang="en-US"/>
          </a:p>
        </p:txBody>
      </p:sp>
    </p:spTree>
    <p:extLst>
      <p:ext uri="{BB962C8B-B14F-4D97-AF65-F5344CB8AC3E}">
        <p14:creationId xmlns:p14="http://schemas.microsoft.com/office/powerpoint/2010/main" val="2340208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410790" y="1847629"/>
            <a:ext cx="7709820" cy="3162741"/>
          </a:xfrm>
          <a:prstGeom prst="rect">
            <a:avLst/>
          </a:prstGeom>
        </p:spPr>
      </p:pic>
      <p:sp>
        <p:nvSpPr>
          <p:cNvPr id="3" name="Footer Placeholder 2"/>
          <p:cNvSpPr>
            <a:spLocks noGrp="1"/>
          </p:cNvSpPr>
          <p:nvPr>
            <p:ph type="ftr" sz="quarter" idx="11"/>
          </p:nvPr>
        </p:nvSpPr>
        <p:spPr>
          <a:xfrm>
            <a:off x="391885" y="6356350"/>
            <a:ext cx="10502537"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39</a:t>
            </a:fld>
            <a:endParaRPr lang="en-US"/>
          </a:p>
        </p:txBody>
      </p:sp>
    </p:spTree>
    <p:extLst>
      <p:ext uri="{BB962C8B-B14F-4D97-AF65-F5344CB8AC3E}">
        <p14:creationId xmlns:p14="http://schemas.microsoft.com/office/powerpoint/2010/main" val="102784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EFCD-8496-51DE-61E2-D94567610BC6}"/>
              </a:ext>
            </a:extLst>
          </p:cNvPr>
          <p:cNvSpPr>
            <a:spLocks noGrp="1"/>
          </p:cNvSpPr>
          <p:nvPr>
            <p:ph type="title"/>
          </p:nvPr>
        </p:nvSpPr>
        <p:spPr>
          <a:xfrm>
            <a:off x="2592925" y="624110"/>
            <a:ext cx="8911687" cy="544814"/>
          </a:xfrm>
        </p:spPr>
        <p:txBody>
          <a:bodyPr>
            <a:normAutofit fontScale="90000"/>
          </a:bodyPr>
          <a:lstStyle/>
          <a:p>
            <a:pPr algn="ctr"/>
            <a:r>
              <a:rPr lang="en-US" dirty="0"/>
              <a:t>Introduction</a:t>
            </a:r>
          </a:p>
        </p:txBody>
      </p:sp>
      <p:pic>
        <p:nvPicPr>
          <p:cNvPr id="5" name="Content Placeholder 4">
            <a:extLst>
              <a:ext uri="{FF2B5EF4-FFF2-40B4-BE49-F238E27FC236}">
                <a16:creationId xmlns:a16="http://schemas.microsoft.com/office/drawing/2014/main" id="{F54A7652-683F-F32A-2207-74F9129F89D9}"/>
              </a:ext>
            </a:extLst>
          </p:cNvPr>
          <p:cNvPicPr>
            <a:picLocks noGrp="1" noChangeAspect="1"/>
          </p:cNvPicPr>
          <p:nvPr>
            <p:ph idx="1"/>
          </p:nvPr>
        </p:nvPicPr>
        <p:blipFill>
          <a:blip r:embed="rId2"/>
          <a:stretch>
            <a:fillRect/>
          </a:stretch>
        </p:blipFill>
        <p:spPr>
          <a:xfrm>
            <a:off x="922895" y="1311748"/>
            <a:ext cx="2438611" cy="1497388"/>
          </a:xfrm>
        </p:spPr>
      </p:pic>
      <p:pic>
        <p:nvPicPr>
          <p:cNvPr id="7" name="Picture 6">
            <a:extLst>
              <a:ext uri="{FF2B5EF4-FFF2-40B4-BE49-F238E27FC236}">
                <a16:creationId xmlns:a16="http://schemas.microsoft.com/office/drawing/2014/main" id="{B0C590D4-711A-0FAC-144D-1C968A1CB69C}"/>
              </a:ext>
            </a:extLst>
          </p:cNvPr>
          <p:cNvPicPr>
            <a:picLocks noChangeAspect="1"/>
          </p:cNvPicPr>
          <p:nvPr/>
        </p:nvPicPr>
        <p:blipFill>
          <a:blip r:embed="rId3"/>
          <a:stretch>
            <a:fillRect/>
          </a:stretch>
        </p:blipFill>
        <p:spPr>
          <a:xfrm>
            <a:off x="3558364" y="1462303"/>
            <a:ext cx="2225233" cy="1150720"/>
          </a:xfrm>
          <a:prstGeom prst="rect">
            <a:avLst/>
          </a:prstGeom>
        </p:spPr>
      </p:pic>
      <p:pic>
        <p:nvPicPr>
          <p:cNvPr id="11" name="Picture 10">
            <a:extLst>
              <a:ext uri="{FF2B5EF4-FFF2-40B4-BE49-F238E27FC236}">
                <a16:creationId xmlns:a16="http://schemas.microsoft.com/office/drawing/2014/main" id="{3D5F7E67-E421-8C9B-46C6-CC15EDC33FCF}"/>
              </a:ext>
            </a:extLst>
          </p:cNvPr>
          <p:cNvPicPr>
            <a:picLocks noChangeAspect="1"/>
          </p:cNvPicPr>
          <p:nvPr/>
        </p:nvPicPr>
        <p:blipFill rotWithShape="1">
          <a:blip r:embed="rId4"/>
          <a:srcRect t="12305" r="2602"/>
          <a:stretch/>
        </p:blipFill>
        <p:spPr>
          <a:xfrm>
            <a:off x="6096000" y="1462303"/>
            <a:ext cx="3171825" cy="1497388"/>
          </a:xfrm>
          <a:prstGeom prst="rect">
            <a:avLst/>
          </a:prstGeom>
        </p:spPr>
      </p:pic>
      <p:sp>
        <p:nvSpPr>
          <p:cNvPr id="15" name="TextBox 14">
            <a:extLst>
              <a:ext uri="{FF2B5EF4-FFF2-40B4-BE49-F238E27FC236}">
                <a16:creationId xmlns:a16="http://schemas.microsoft.com/office/drawing/2014/main" id="{2E9D3891-E350-1AA2-2A05-3E9C3A6FA895}"/>
              </a:ext>
            </a:extLst>
          </p:cNvPr>
          <p:cNvSpPr txBox="1"/>
          <p:nvPr/>
        </p:nvSpPr>
        <p:spPr>
          <a:xfrm>
            <a:off x="991846" y="2906402"/>
            <a:ext cx="9944100" cy="1766189"/>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we building a home you need certain building blocks and materials such as bricks, woods furniture and metals,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 top of that you applies a set of instructions for building home and we get a home as a result.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Similarly, when we are building a software applications we need raw building blocks which are basically data structures such as Arrays, Linked List , tree, graphs and etc. Then we get a software application</a:t>
            </a:r>
          </a:p>
        </p:txBody>
      </p:sp>
      <p:pic>
        <p:nvPicPr>
          <p:cNvPr id="19" name="Picture 18">
            <a:extLst>
              <a:ext uri="{FF2B5EF4-FFF2-40B4-BE49-F238E27FC236}">
                <a16:creationId xmlns:a16="http://schemas.microsoft.com/office/drawing/2014/main" id="{27570115-8B97-C4A1-5557-6359DED9361E}"/>
              </a:ext>
            </a:extLst>
          </p:cNvPr>
          <p:cNvPicPr>
            <a:picLocks noChangeAspect="1"/>
          </p:cNvPicPr>
          <p:nvPr/>
        </p:nvPicPr>
        <p:blipFill>
          <a:blip r:embed="rId5"/>
          <a:stretch>
            <a:fillRect/>
          </a:stretch>
        </p:blipFill>
        <p:spPr>
          <a:xfrm>
            <a:off x="723900" y="4672591"/>
            <a:ext cx="9944100" cy="2011017"/>
          </a:xfrm>
          <a:prstGeom prst="rect">
            <a:avLst/>
          </a:prstGeom>
        </p:spPr>
      </p:pic>
      <p:sp>
        <p:nvSpPr>
          <p:cNvPr id="20" name="Date Placeholder 19">
            <a:extLst>
              <a:ext uri="{FF2B5EF4-FFF2-40B4-BE49-F238E27FC236}">
                <a16:creationId xmlns:a16="http://schemas.microsoft.com/office/drawing/2014/main" id="{1E339D4D-C742-5E57-FCAF-75FEEA86262B}"/>
              </a:ext>
            </a:extLst>
          </p:cNvPr>
          <p:cNvSpPr>
            <a:spLocks noGrp="1"/>
          </p:cNvSpPr>
          <p:nvPr>
            <p:ph type="dt" sz="half" idx="10"/>
          </p:nvPr>
        </p:nvSpPr>
        <p:spPr/>
        <p:txBody>
          <a:bodyPr/>
          <a:lstStyle/>
          <a:p>
            <a:fld id="{DD5F53E8-CC49-44E6-90C2-389730285ACF}" type="datetime1">
              <a:rPr lang="en-US" smtClean="0"/>
              <a:t>10/16/2023</a:t>
            </a:fld>
            <a:endParaRPr lang="en-US" dirty="0"/>
          </a:p>
        </p:txBody>
      </p:sp>
      <p:sp>
        <p:nvSpPr>
          <p:cNvPr id="21" name="Slide Number Placeholder 20">
            <a:extLst>
              <a:ext uri="{FF2B5EF4-FFF2-40B4-BE49-F238E27FC236}">
                <a16:creationId xmlns:a16="http://schemas.microsoft.com/office/drawing/2014/main" id="{65485946-6022-AC47-F437-6248EE48D00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082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463087" y="1462816"/>
            <a:ext cx="7268589" cy="3200847"/>
          </a:xfrm>
          <a:prstGeom prst="rect">
            <a:avLst/>
          </a:prstGeom>
        </p:spPr>
      </p:pic>
      <p:pic>
        <p:nvPicPr>
          <p:cNvPr id="5" name="Picture 4"/>
          <p:cNvPicPr>
            <a:picLocks noChangeAspect="1"/>
          </p:cNvPicPr>
          <p:nvPr/>
        </p:nvPicPr>
        <p:blipFill>
          <a:blip r:embed="rId3"/>
          <a:stretch>
            <a:fillRect/>
          </a:stretch>
        </p:blipFill>
        <p:spPr>
          <a:xfrm>
            <a:off x="4179067" y="2547258"/>
            <a:ext cx="7105217" cy="3096693"/>
          </a:xfrm>
          <a:prstGeom prst="rect">
            <a:avLst/>
          </a:prstGeom>
        </p:spPr>
      </p:pic>
      <p:sp>
        <p:nvSpPr>
          <p:cNvPr id="3" name="Footer Placeholder 2"/>
          <p:cNvSpPr>
            <a:spLocks noGrp="1"/>
          </p:cNvSpPr>
          <p:nvPr>
            <p:ph type="ftr" sz="quarter" idx="11"/>
          </p:nvPr>
        </p:nvSpPr>
        <p:spPr>
          <a:xfrm>
            <a:off x="463087" y="6356350"/>
            <a:ext cx="10457462" cy="365125"/>
          </a:xfrm>
        </p:spPr>
        <p:txBody>
          <a:bodyPr/>
          <a:lstStyle/>
          <a:p>
            <a:pPr>
              <a:defRPr/>
            </a:pPr>
            <a:r>
              <a:rPr lang="en-GB" dirty="0"/>
              <a:t>Bad programmers worry about the code. Good programmers worry about data structures and their relationships.</a:t>
            </a:r>
            <a:endParaRPr lang="en-US" dirty="0"/>
          </a:p>
        </p:txBody>
      </p:sp>
      <p:sp>
        <p:nvSpPr>
          <p:cNvPr id="6" name="Slide Number Placeholder 5"/>
          <p:cNvSpPr>
            <a:spLocks noGrp="1"/>
          </p:cNvSpPr>
          <p:nvPr>
            <p:ph type="sldNum" sz="quarter" idx="12"/>
          </p:nvPr>
        </p:nvSpPr>
        <p:spPr/>
        <p:txBody>
          <a:bodyPr/>
          <a:lstStyle/>
          <a:p>
            <a:pPr>
              <a:defRPr/>
            </a:pPr>
            <a:fld id="{A1B9521D-A006-4009-B175-4D03500BFC13}" type="slidenum">
              <a:rPr lang="en-US" smtClean="0"/>
              <a:pPr>
                <a:defRPr/>
              </a:pPr>
              <a:t>40</a:t>
            </a:fld>
            <a:endParaRPr lang="en-US"/>
          </a:p>
        </p:txBody>
      </p:sp>
    </p:spTree>
    <p:extLst>
      <p:ext uri="{BB962C8B-B14F-4D97-AF65-F5344CB8AC3E}">
        <p14:creationId xmlns:p14="http://schemas.microsoft.com/office/powerpoint/2010/main" val="1181800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Measures of Time:</a:t>
            </a:r>
            <a:r>
              <a:rPr lang="en-US" dirty="0"/>
              <a:t> </a:t>
            </a:r>
          </a:p>
        </p:txBody>
      </p:sp>
      <p:sp>
        <p:nvSpPr>
          <p:cNvPr id="3" name="Content Placeholder 2"/>
          <p:cNvSpPr>
            <a:spLocks noGrp="1"/>
          </p:cNvSpPr>
          <p:nvPr>
            <p:ph idx="1"/>
          </p:nvPr>
        </p:nvSpPr>
        <p:spPr>
          <a:xfrm>
            <a:off x="838201" y="1463040"/>
            <a:ext cx="10853056" cy="4713923"/>
          </a:xfrm>
        </p:spPr>
        <p:txBody>
          <a:bodyPr>
            <a:normAutofit/>
          </a:bodyPr>
          <a:lstStyle/>
          <a:p>
            <a:pPr marL="285750" indent="-285750">
              <a:buFont typeface="Wingdings" panose="05000000000000000000" pitchFamily="2" charset="2"/>
              <a:buChar char="v"/>
            </a:pPr>
            <a:r>
              <a:rPr lang="en-GB" dirty="0">
                <a:solidFill>
                  <a:schemeClr val="tx1"/>
                </a:solidFill>
              </a:rPr>
              <a:t>In order to determine the running time of an algorithm it is possible to define three functions of</a:t>
            </a:r>
            <a:br>
              <a:rPr lang="en-GB" dirty="0">
                <a:solidFill>
                  <a:schemeClr val="tx1"/>
                </a:solidFill>
              </a:rPr>
            </a:br>
            <a:r>
              <a:rPr lang="en-GB" dirty="0">
                <a:solidFill>
                  <a:schemeClr val="tx1"/>
                </a:solidFill>
              </a:rPr>
              <a:t>time complexity algorithm analysis. </a:t>
            </a:r>
          </a:p>
          <a:p>
            <a:pPr marL="285750" indent="-285750">
              <a:buFont typeface="Wingdings" panose="05000000000000000000" pitchFamily="2" charset="2"/>
              <a:buChar char="v"/>
            </a:pPr>
            <a:r>
              <a:rPr lang="en-GB" b="1" dirty="0">
                <a:solidFill>
                  <a:schemeClr val="tx1"/>
                </a:solidFill>
              </a:rPr>
              <a:t>A. Worst Case (</a:t>
            </a:r>
            <a:r>
              <a:rPr lang="en-GB" b="1" dirty="0" err="1">
                <a:solidFill>
                  <a:schemeClr val="tx1"/>
                </a:solidFill>
              </a:rPr>
              <a:t>Tworst</a:t>
            </a:r>
            <a:r>
              <a:rPr lang="en-GB" b="1" dirty="0">
                <a:solidFill>
                  <a:schemeClr val="tx1"/>
                </a:solidFill>
              </a:rPr>
              <a:t>) </a:t>
            </a:r>
            <a:r>
              <a:rPr lang="en-GB" dirty="0">
                <a:solidFill>
                  <a:schemeClr val="tx1"/>
                </a:solidFill>
              </a:rPr>
              <a:t>– is the maximum number of basic operations performed by an algorithm for any input of size </a:t>
            </a:r>
            <a:r>
              <a:rPr lang="en-GB" i="1" dirty="0">
                <a:solidFill>
                  <a:schemeClr val="tx1"/>
                </a:solidFill>
              </a:rPr>
              <a:t>N</a:t>
            </a:r>
            <a:r>
              <a:rPr lang="en-GB" dirty="0">
                <a:solidFill>
                  <a:schemeClr val="tx1"/>
                </a:solidFill>
              </a:rPr>
              <a:t>, i.e., if the last position in the array contains K, then the running time is relatively long, because the algorithm must examine </a:t>
            </a:r>
            <a:r>
              <a:rPr lang="en-GB" b="1" dirty="0">
                <a:solidFill>
                  <a:schemeClr val="tx1"/>
                </a:solidFill>
              </a:rPr>
              <a:t>N </a:t>
            </a:r>
            <a:r>
              <a:rPr lang="en-GB" dirty="0">
                <a:solidFill>
                  <a:schemeClr val="tx1"/>
                </a:solidFill>
              </a:rPr>
              <a:t>values.</a:t>
            </a:r>
            <a:br>
              <a:rPr lang="en-GB" dirty="0">
                <a:solidFill>
                  <a:schemeClr val="tx1"/>
                </a:solidFill>
              </a:rPr>
            </a:br>
            <a:r>
              <a:rPr lang="en-GB" b="1" i="1" dirty="0">
                <a:solidFill>
                  <a:schemeClr val="tx1"/>
                </a:solidFill>
              </a:rPr>
              <a:t>Example </a:t>
            </a:r>
            <a:r>
              <a:rPr lang="en-GB" dirty="0">
                <a:solidFill>
                  <a:schemeClr val="tx1"/>
                </a:solidFill>
              </a:rPr>
              <a:t>- </a:t>
            </a:r>
            <a:r>
              <a:rPr lang="en-GB" i="1" dirty="0">
                <a:solidFill>
                  <a:schemeClr val="tx1"/>
                </a:solidFill>
              </a:rPr>
              <a:t>The worst case running time of an input size N is N</a:t>
            </a:r>
            <a:r>
              <a:rPr lang="en-GB" dirty="0">
                <a:solidFill>
                  <a:schemeClr val="tx1"/>
                </a:solidFill>
              </a:rPr>
              <a:t>. </a:t>
            </a:r>
          </a:p>
          <a:p>
            <a:pPr marL="285750" indent="-285750">
              <a:buFont typeface="Wingdings" panose="05000000000000000000" pitchFamily="2" charset="2"/>
              <a:buChar char="v"/>
            </a:pPr>
            <a:r>
              <a:rPr lang="en-GB" b="1" dirty="0">
                <a:solidFill>
                  <a:schemeClr val="tx1"/>
                </a:solidFill>
              </a:rPr>
              <a:t>B. Best Case (</a:t>
            </a:r>
            <a:r>
              <a:rPr lang="en-GB" b="1" dirty="0" err="1">
                <a:solidFill>
                  <a:schemeClr val="tx1"/>
                </a:solidFill>
              </a:rPr>
              <a:t>Tbest</a:t>
            </a:r>
            <a:r>
              <a:rPr lang="en-GB" b="1" dirty="0">
                <a:solidFill>
                  <a:schemeClr val="tx1"/>
                </a:solidFill>
              </a:rPr>
              <a:t>) </a:t>
            </a:r>
            <a:r>
              <a:rPr lang="en-GB" dirty="0">
                <a:solidFill>
                  <a:schemeClr val="tx1"/>
                </a:solidFill>
              </a:rPr>
              <a:t>– is the minimum number of basic operations performed by an algorithm for any input of size </a:t>
            </a:r>
            <a:r>
              <a:rPr lang="en-GB" i="1" dirty="0">
                <a:solidFill>
                  <a:schemeClr val="tx1"/>
                </a:solidFill>
              </a:rPr>
              <a:t>N</a:t>
            </a:r>
            <a:r>
              <a:rPr lang="en-GB" dirty="0">
                <a:solidFill>
                  <a:schemeClr val="tx1"/>
                </a:solidFill>
              </a:rPr>
              <a:t>, i.e., if the first integer in the array could have value K, and so only one integer is examined. In this case the running time is short.</a:t>
            </a:r>
            <a:br>
              <a:rPr lang="en-GB" dirty="0">
                <a:solidFill>
                  <a:schemeClr val="tx1"/>
                </a:solidFill>
              </a:rPr>
            </a:br>
            <a:r>
              <a:rPr lang="en-GB" b="1" i="1" dirty="0">
                <a:solidFill>
                  <a:schemeClr val="tx1"/>
                </a:solidFill>
              </a:rPr>
              <a:t>Example </a:t>
            </a:r>
            <a:r>
              <a:rPr lang="en-GB" dirty="0">
                <a:solidFill>
                  <a:schemeClr val="tx1"/>
                </a:solidFill>
              </a:rPr>
              <a:t>- </a:t>
            </a:r>
            <a:r>
              <a:rPr lang="en-GB" i="1" dirty="0">
                <a:solidFill>
                  <a:schemeClr val="tx1"/>
                </a:solidFill>
              </a:rPr>
              <a:t>The best-case running time </a:t>
            </a:r>
            <a:r>
              <a:rPr lang="en-GB" dirty="0">
                <a:solidFill>
                  <a:schemeClr val="tx1"/>
                </a:solidFill>
              </a:rPr>
              <a:t>is 1 </a:t>
            </a:r>
          </a:p>
          <a:p>
            <a:pPr marL="285750" indent="-285750">
              <a:buFont typeface="Wingdings" panose="05000000000000000000" pitchFamily="2" charset="2"/>
              <a:buChar char="v"/>
            </a:pPr>
            <a:r>
              <a:rPr lang="en-GB" b="1" dirty="0">
                <a:solidFill>
                  <a:schemeClr val="tx1"/>
                </a:solidFill>
              </a:rPr>
              <a:t>C. Average Case (</a:t>
            </a:r>
            <a:r>
              <a:rPr lang="en-GB" b="1" dirty="0" err="1">
                <a:solidFill>
                  <a:schemeClr val="tx1"/>
                </a:solidFill>
              </a:rPr>
              <a:t>Tavg</a:t>
            </a:r>
            <a:r>
              <a:rPr lang="en-GB" b="1" dirty="0">
                <a:solidFill>
                  <a:schemeClr val="tx1"/>
                </a:solidFill>
              </a:rPr>
              <a:t>) </a:t>
            </a:r>
            <a:r>
              <a:rPr lang="en-GB" dirty="0">
                <a:solidFill>
                  <a:schemeClr val="tx1"/>
                </a:solidFill>
              </a:rPr>
              <a:t>– is the average number of basic operations performed by an algorithm for all inputs of size </a:t>
            </a:r>
            <a:r>
              <a:rPr lang="en-GB" i="1" dirty="0">
                <a:solidFill>
                  <a:schemeClr val="tx1"/>
                </a:solidFill>
              </a:rPr>
              <a:t>N</a:t>
            </a:r>
            <a:r>
              <a:rPr lang="en-GB" dirty="0">
                <a:solidFill>
                  <a:schemeClr val="tx1"/>
                </a:solidFill>
              </a:rPr>
              <a:t>.</a:t>
            </a:r>
            <a:br>
              <a:rPr lang="en-GB" dirty="0"/>
            </a:br>
            <a:br>
              <a:rPr lang="en-GB" dirty="0"/>
            </a:br>
            <a:endParaRPr lang="en-US" dirty="0"/>
          </a:p>
        </p:txBody>
      </p:sp>
      <p:pic>
        <p:nvPicPr>
          <p:cNvPr id="4" name="Picture 3"/>
          <p:cNvPicPr>
            <a:picLocks noChangeAspect="1"/>
          </p:cNvPicPr>
          <p:nvPr/>
        </p:nvPicPr>
        <p:blipFill>
          <a:blip r:embed="rId2"/>
          <a:stretch>
            <a:fillRect/>
          </a:stretch>
        </p:blipFill>
        <p:spPr>
          <a:xfrm>
            <a:off x="949998" y="5448263"/>
            <a:ext cx="4648849" cy="533474"/>
          </a:xfrm>
          <a:prstGeom prst="rect">
            <a:avLst/>
          </a:prstGeom>
        </p:spPr>
      </p:pic>
      <p:sp>
        <p:nvSpPr>
          <p:cNvPr id="5" name="Footer Placeholder 4"/>
          <p:cNvSpPr>
            <a:spLocks noGrp="1"/>
          </p:cNvSpPr>
          <p:nvPr>
            <p:ph type="ftr" sz="quarter" idx="11"/>
          </p:nvPr>
        </p:nvSpPr>
        <p:spPr>
          <a:xfrm>
            <a:off x="705393" y="6356350"/>
            <a:ext cx="10215155" cy="365125"/>
          </a:xfrm>
        </p:spPr>
        <p:txBody>
          <a:bodyPr/>
          <a:lstStyle/>
          <a:p>
            <a:pPr>
              <a:defRPr/>
            </a:pPr>
            <a:r>
              <a:rPr lang="en-GB" dirty="0"/>
              <a:t>Bad programmers worry about the code. Good programmers worry about data structures and their relationships.</a:t>
            </a:r>
            <a:endParaRPr lang="en-US" dirty="0"/>
          </a:p>
        </p:txBody>
      </p:sp>
      <p:sp>
        <p:nvSpPr>
          <p:cNvPr id="6" name="Slide Number Placeholder 5"/>
          <p:cNvSpPr>
            <a:spLocks noGrp="1"/>
          </p:cNvSpPr>
          <p:nvPr>
            <p:ph type="sldNum" sz="quarter" idx="12"/>
          </p:nvPr>
        </p:nvSpPr>
        <p:spPr/>
        <p:txBody>
          <a:bodyPr/>
          <a:lstStyle/>
          <a:p>
            <a:pPr>
              <a:defRPr/>
            </a:pPr>
            <a:fld id="{A1B9521D-A006-4009-B175-4D03500BFC13}" type="slidenum">
              <a:rPr lang="en-US" smtClean="0"/>
              <a:pPr>
                <a:defRPr/>
              </a:pPr>
              <a:t>41</a:t>
            </a:fld>
            <a:endParaRPr lang="en-US"/>
          </a:p>
        </p:txBody>
      </p:sp>
    </p:spTree>
    <p:extLst>
      <p:ext uri="{BB962C8B-B14F-4D97-AF65-F5344CB8AC3E}">
        <p14:creationId xmlns:p14="http://schemas.microsoft.com/office/powerpoint/2010/main" val="691806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447" y="624110"/>
            <a:ext cx="9586165" cy="1280890"/>
          </a:xfrm>
        </p:spPr>
        <p:txBody>
          <a:bodyPr>
            <a:normAutofit/>
          </a:bodyPr>
          <a:lstStyle/>
          <a:p>
            <a:r>
              <a:rPr lang="en-GB" sz="3200" b="1" dirty="0"/>
              <a:t>Asymptotic Analysis of an Algorithms</a:t>
            </a:r>
            <a:r>
              <a:rPr lang="en-GB" sz="3200" dirty="0"/>
              <a:t> -Notations</a:t>
            </a:r>
            <a:endParaRPr lang="en-US" sz="3200" dirty="0"/>
          </a:p>
        </p:txBody>
      </p:sp>
      <p:sp>
        <p:nvSpPr>
          <p:cNvPr id="3" name="Content Placeholder 2"/>
          <p:cNvSpPr>
            <a:spLocks noGrp="1"/>
          </p:cNvSpPr>
          <p:nvPr>
            <p:ph idx="1"/>
          </p:nvPr>
        </p:nvSpPr>
        <p:spPr>
          <a:xfrm>
            <a:off x="457200" y="1362636"/>
            <a:ext cx="11194869" cy="5364736"/>
          </a:xfrm>
        </p:spPr>
        <p:txBody>
          <a:bodyPr/>
          <a:lstStyle/>
          <a:p>
            <a:pPr marL="285750" indent="-285750">
              <a:buFont typeface="Wingdings" panose="05000000000000000000" pitchFamily="2" charset="2"/>
              <a:buChar char="v"/>
            </a:pPr>
            <a:r>
              <a:rPr lang="en-GB" dirty="0">
                <a:solidFill>
                  <a:schemeClr val="tx1"/>
                </a:solidFill>
              </a:rPr>
              <a:t>It is concerned with how the running time of an algorithm increases with the size of the input in</a:t>
            </a:r>
            <a:br>
              <a:rPr lang="en-GB" dirty="0">
                <a:solidFill>
                  <a:schemeClr val="tx1"/>
                </a:solidFill>
              </a:rPr>
            </a:br>
            <a:r>
              <a:rPr lang="en-GB" dirty="0">
                <a:solidFill>
                  <a:schemeClr val="tx1"/>
                </a:solidFill>
              </a:rPr>
              <a:t>the limit, as the size of the input increases without bound. </a:t>
            </a:r>
          </a:p>
          <a:p>
            <a:pPr marL="285750" indent="-285750">
              <a:buFont typeface="Wingdings" panose="05000000000000000000" pitchFamily="2" charset="2"/>
              <a:buChar char="v"/>
            </a:pPr>
            <a:r>
              <a:rPr lang="en-GB" dirty="0">
                <a:solidFill>
                  <a:schemeClr val="tx1"/>
                </a:solidFill>
              </a:rPr>
              <a:t>Asymptotic notations for calculating an algorithms.</a:t>
            </a:r>
          </a:p>
          <a:p>
            <a:pPr marL="285750" indent="-285750">
              <a:buFont typeface="Wingdings" panose="05000000000000000000" pitchFamily="2" charset="2"/>
              <a:buChar char="v"/>
            </a:pPr>
            <a:r>
              <a:rPr lang="en-GB" dirty="0">
                <a:solidFill>
                  <a:schemeClr val="tx1"/>
                </a:solidFill>
              </a:rPr>
              <a:t>There are many types of asymptotic analysis. </a:t>
            </a:r>
          </a:p>
          <a:p>
            <a:pPr marL="285750" indent="-285750">
              <a:buFont typeface="Wingdings" panose="05000000000000000000" pitchFamily="2" charset="2"/>
              <a:buChar char="v"/>
            </a:pPr>
            <a:r>
              <a:rPr lang="en-GB" dirty="0">
                <a:solidFill>
                  <a:schemeClr val="tx1"/>
                </a:solidFill>
              </a:rPr>
              <a:t>Among them the following are some of them. </a:t>
            </a:r>
            <a:endParaRPr lang="en-US" dirty="0"/>
          </a:p>
        </p:txBody>
      </p:sp>
      <p:pic>
        <p:nvPicPr>
          <p:cNvPr id="4" name="Picture 3"/>
          <p:cNvPicPr>
            <a:picLocks noChangeAspect="1"/>
          </p:cNvPicPr>
          <p:nvPr/>
        </p:nvPicPr>
        <p:blipFill>
          <a:blip r:embed="rId2"/>
          <a:stretch>
            <a:fillRect/>
          </a:stretch>
        </p:blipFill>
        <p:spPr>
          <a:xfrm>
            <a:off x="1303763" y="4645702"/>
            <a:ext cx="3000794" cy="1162212"/>
          </a:xfrm>
          <a:prstGeom prst="rect">
            <a:avLst/>
          </a:prstGeom>
        </p:spPr>
      </p:pic>
      <p:sp>
        <p:nvSpPr>
          <p:cNvPr id="5" name="Content Placeholder 2"/>
          <p:cNvSpPr txBox="1">
            <a:spLocks/>
          </p:cNvSpPr>
          <p:nvPr/>
        </p:nvSpPr>
        <p:spPr bwMode="auto">
          <a:xfrm>
            <a:off x="4304557" y="4445726"/>
            <a:ext cx="7193280" cy="1798320"/>
          </a:xfrm>
          <a:prstGeom prst="rect">
            <a:avLst/>
          </a:prstGeom>
          <a:noFill/>
          <a:ln w="9525">
            <a:noFill/>
            <a:miter lim="800000"/>
          </a:ln>
        </p:spPr>
        <p:txBody>
          <a:bodyPr vert="horz" wrap="square" lIns="91440" tIns="45720" rIns="91440" bIns="45720" numCol="1" anchor="t" anchorCtr="0" compatLnSpc="1">
            <a:prstTxWarp prst="textNoShape">
              <a:avLst/>
            </a:prstTxWarp>
            <a:normAutofit/>
          </a:bodyPr>
          <a:lstStyle>
            <a:lvl1pPr marL="0" indent="0" algn="l" rtl="0" eaLnBrk="0" fontAlgn="base" hangingPunct="0">
              <a:lnSpc>
                <a:spcPct val="150000"/>
              </a:lnSpc>
              <a:spcBef>
                <a:spcPct val="30000"/>
              </a:spcBef>
              <a:spcAft>
                <a:spcPts val="1200"/>
              </a:spcAft>
              <a:buFont typeface="Arial" pitchFamily="34" charset="0"/>
              <a:buNone/>
              <a:defRPr sz="1600" kern="1200">
                <a:solidFill>
                  <a:schemeClr val="bg1">
                    <a:lumMod val="50000"/>
                  </a:schemeClr>
                </a:solidFill>
                <a:latin typeface="+mn-lt"/>
                <a:ea typeface="+mn-ea"/>
                <a:cs typeface="+mn-cs"/>
              </a:defRPr>
            </a:lvl1pPr>
            <a:lvl2pPr marL="685800" indent="-228600" algn="l" rtl="0" eaLnBrk="0" fontAlgn="base" hangingPunct="0">
              <a:lnSpc>
                <a:spcPct val="150000"/>
              </a:lnSpc>
              <a:spcBef>
                <a:spcPct val="30000"/>
              </a:spcBef>
              <a:spcAft>
                <a:spcPts val="1200"/>
              </a:spcAft>
              <a:buFont typeface="Arial" pitchFamily="34" charset="0"/>
              <a:buChar char="•"/>
              <a:defRPr sz="1400" kern="1200">
                <a:solidFill>
                  <a:schemeClr val="bg1">
                    <a:lumMod val="50000"/>
                  </a:schemeClr>
                </a:solidFill>
                <a:latin typeface="+mn-lt"/>
                <a:ea typeface="+mn-ea"/>
                <a:cs typeface="+mn-cs"/>
              </a:defRPr>
            </a:lvl2pPr>
            <a:lvl3pPr marL="1143000" indent="-228600" algn="l" rtl="0" eaLnBrk="0" fontAlgn="base" hangingPunct="0">
              <a:lnSpc>
                <a:spcPct val="150000"/>
              </a:lnSpc>
              <a:spcBef>
                <a:spcPct val="30000"/>
              </a:spcBef>
              <a:spcAft>
                <a:spcPts val="1200"/>
              </a:spcAft>
              <a:buFont typeface="Arial" pitchFamily="34" charset="0"/>
              <a:buChar char="•"/>
              <a:defRPr sz="1200" kern="1200">
                <a:solidFill>
                  <a:schemeClr val="bg1">
                    <a:lumMod val="50000"/>
                  </a:schemeClr>
                </a:solidFill>
                <a:latin typeface="+mn-lt"/>
                <a:ea typeface="+mn-ea"/>
                <a:cs typeface="+mn-cs"/>
              </a:defRPr>
            </a:lvl3pPr>
            <a:lvl4pPr marL="1600200" indent="-228600" algn="l" rtl="0" eaLnBrk="0" fontAlgn="base" hangingPunct="0">
              <a:lnSpc>
                <a:spcPct val="150000"/>
              </a:lnSpc>
              <a:spcBef>
                <a:spcPct val="30000"/>
              </a:spcBef>
              <a:spcAft>
                <a:spcPts val="1200"/>
              </a:spcAft>
              <a:buFont typeface="Arial" pitchFamily="34" charset="0"/>
              <a:buChar char="•"/>
              <a:defRPr sz="1100" kern="1200">
                <a:solidFill>
                  <a:schemeClr val="bg1">
                    <a:lumMod val="50000"/>
                  </a:schemeClr>
                </a:solidFill>
                <a:latin typeface="+mn-lt"/>
                <a:ea typeface="+mn-ea"/>
                <a:cs typeface="+mn-cs"/>
              </a:defRPr>
            </a:lvl4pPr>
            <a:lvl5pPr marL="2057400" indent="-228600" algn="l" rtl="0" eaLnBrk="0" fontAlgn="base" hangingPunct="0">
              <a:lnSpc>
                <a:spcPct val="150000"/>
              </a:lnSpc>
              <a:spcBef>
                <a:spcPct val="30000"/>
              </a:spcBef>
              <a:spcAft>
                <a:spcPts val="1200"/>
              </a:spcAft>
              <a:buFont typeface="Arial"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itchFamily="34" charset="0"/>
              <a:buChar char="•"/>
              <a:defRPr sz="1800" kern="1200">
                <a:solidFill>
                  <a:schemeClr val="tx1"/>
                </a:solidFill>
                <a:latin typeface="+mn-lt"/>
                <a:ea typeface="+mn-ea"/>
                <a:cs typeface="+mn-cs"/>
              </a:defRPr>
            </a:lvl9pPr>
          </a:lstStyle>
          <a:p>
            <a:r>
              <a:rPr lang="en-US" dirty="0"/>
              <a:t>-</a:t>
            </a:r>
            <a:r>
              <a:rPr lang="en-US" dirty="0">
                <a:solidFill>
                  <a:schemeClr val="tx1"/>
                </a:solidFill>
              </a:rPr>
              <a:t>Upper bound of a function</a:t>
            </a:r>
          </a:p>
          <a:p>
            <a:r>
              <a:rPr lang="en-US" dirty="0">
                <a:solidFill>
                  <a:schemeClr val="tx1"/>
                </a:solidFill>
              </a:rPr>
              <a:t>-Lower bound of a function</a:t>
            </a:r>
          </a:p>
          <a:p>
            <a:r>
              <a:rPr lang="en-US" dirty="0">
                <a:solidFill>
                  <a:schemeClr val="tx1"/>
                </a:solidFill>
              </a:rPr>
              <a:t>-Average bound of a function</a:t>
            </a:r>
          </a:p>
        </p:txBody>
      </p:sp>
      <p:sp>
        <p:nvSpPr>
          <p:cNvPr id="6" name="Footer Placeholder 5"/>
          <p:cNvSpPr>
            <a:spLocks noGrp="1"/>
          </p:cNvSpPr>
          <p:nvPr>
            <p:ph type="ftr" sz="quarter" idx="11"/>
          </p:nvPr>
        </p:nvSpPr>
        <p:spPr>
          <a:xfrm>
            <a:off x="862149" y="6356350"/>
            <a:ext cx="10136777" cy="365125"/>
          </a:xfrm>
        </p:spPr>
        <p:txBody>
          <a:bodyPr/>
          <a:lstStyle/>
          <a:p>
            <a:pPr>
              <a:defRPr/>
            </a:pPr>
            <a:r>
              <a:rPr lang="en-GB" dirty="0"/>
              <a:t>Bad programmers worry about the code. Good programmers worry about data structures and their relationships.</a:t>
            </a:r>
            <a:endParaRPr lang="en-US" dirty="0"/>
          </a:p>
        </p:txBody>
      </p:sp>
      <p:sp>
        <p:nvSpPr>
          <p:cNvPr id="7" name="Slide Number Placeholder 6"/>
          <p:cNvSpPr>
            <a:spLocks noGrp="1"/>
          </p:cNvSpPr>
          <p:nvPr>
            <p:ph type="sldNum" sz="quarter" idx="12"/>
          </p:nvPr>
        </p:nvSpPr>
        <p:spPr/>
        <p:txBody>
          <a:bodyPr/>
          <a:lstStyle/>
          <a:p>
            <a:pPr>
              <a:defRPr/>
            </a:pPr>
            <a:fld id="{A1B9521D-A006-4009-B175-4D03500BFC13}" type="slidenum">
              <a:rPr lang="en-US" smtClean="0"/>
              <a:pPr>
                <a:defRPr/>
              </a:pPr>
              <a:t>42</a:t>
            </a:fld>
            <a:endParaRPr lang="en-US"/>
          </a:p>
        </p:txBody>
      </p:sp>
    </p:spTree>
    <p:extLst>
      <p:ext uri="{BB962C8B-B14F-4D97-AF65-F5344CB8AC3E}">
        <p14:creationId xmlns:p14="http://schemas.microsoft.com/office/powerpoint/2010/main" val="1286115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8878"/>
          </a:xfrm>
        </p:spPr>
        <p:txBody>
          <a:bodyPr/>
          <a:lstStyle/>
          <a:p>
            <a:r>
              <a:rPr lang="en-US" dirty="0"/>
              <a:t>Big-Oh Notation (O) </a:t>
            </a:r>
          </a:p>
        </p:txBody>
      </p:sp>
      <p:sp>
        <p:nvSpPr>
          <p:cNvPr id="3" name="Content Placeholder 2"/>
          <p:cNvSpPr>
            <a:spLocks noGrp="1"/>
          </p:cNvSpPr>
          <p:nvPr>
            <p:ph idx="1"/>
          </p:nvPr>
        </p:nvSpPr>
        <p:spPr>
          <a:xfrm>
            <a:off x="838200" y="1272988"/>
            <a:ext cx="10657113" cy="5402131"/>
          </a:xfrm>
        </p:spPr>
        <p:txBody>
          <a:bodyPr/>
          <a:lstStyle/>
          <a:p>
            <a:pPr marL="285750" indent="-285750">
              <a:buFont typeface="Wingdings" panose="05000000000000000000" pitchFamily="2" charset="2"/>
              <a:buChar char="v"/>
            </a:pPr>
            <a:r>
              <a:rPr lang="en-US" dirty="0">
                <a:ea typeface="+mn-lt"/>
                <a:cs typeface="+mn-lt"/>
              </a:rPr>
              <a:t>Big O notation is a mathematical concept used to describe the efficiency of algorithms. It measures the worst-case scenario for an algorithm's time or space complexity as the input size grows.</a:t>
            </a:r>
            <a:endParaRPr lang="en-US" dirty="0">
              <a:cs typeface="Calibri" panose="020F0502020204030204"/>
            </a:endParaRPr>
          </a:p>
          <a:p>
            <a:pPr marL="285750" indent="-285750">
              <a:buFont typeface="Wingdings" panose="05000000000000000000" pitchFamily="2" charset="2"/>
              <a:buChar char="v"/>
            </a:pPr>
            <a:r>
              <a:rPr lang="en-GB" dirty="0">
                <a:solidFill>
                  <a:schemeClr val="tx1"/>
                </a:solidFill>
              </a:rPr>
              <a:t>It is a way of comparing algorithms and is used for computing the complexity of algorithms; i.e., the amount of time that it takes for computer program to run. </a:t>
            </a:r>
            <a:endParaRPr lang="en-US" dirty="0">
              <a:solidFill>
                <a:schemeClr val="tx1"/>
              </a:solidFill>
            </a:endParaRPr>
          </a:p>
          <a:p>
            <a:pPr marL="285750" indent="-285750">
              <a:buFont typeface="Wingdings" panose="05000000000000000000" pitchFamily="2" charset="2"/>
              <a:buChar char="v"/>
            </a:pPr>
            <a:r>
              <a:rPr lang="en-US" dirty="0">
                <a:solidFill>
                  <a:schemeClr val="tx1"/>
                </a:solidFill>
              </a:rPr>
              <a:t>It calculates the </a:t>
            </a:r>
            <a:r>
              <a:rPr lang="en-US" b="1" dirty="0">
                <a:solidFill>
                  <a:schemeClr val="tx1"/>
                </a:solidFill>
              </a:rPr>
              <a:t>worst case time </a:t>
            </a:r>
            <a:r>
              <a:rPr lang="en-US" dirty="0">
                <a:solidFill>
                  <a:schemeClr val="tx1"/>
                </a:solidFill>
              </a:rPr>
              <a:t>complexity or the maximum time an algorithm will take to complete the execution.</a:t>
            </a:r>
          </a:p>
          <a:p>
            <a:r>
              <a:rPr lang="en-US" dirty="0">
                <a:ea typeface="+mn-lt"/>
                <a:cs typeface="+mn-lt"/>
              </a:rPr>
              <a:t>For example, let's say we have an algorithm that takes n steps to complete. </a:t>
            </a:r>
          </a:p>
          <a:p>
            <a:r>
              <a:rPr lang="en-US" dirty="0">
                <a:ea typeface="+mn-lt"/>
                <a:cs typeface="+mn-lt"/>
              </a:rPr>
              <a:t>In Big O notation, we would write this as O(n). This means that as the input size grows, the number of steps required to complete the algorithm will grow linearly with it.</a:t>
            </a:r>
            <a:endParaRPr lang="en-US" dirty="0"/>
          </a:p>
          <a:p>
            <a:pPr marL="285750" indent="-285750">
              <a:buFont typeface="Wingdings" panose="05000000000000000000" pitchFamily="2" charset="2"/>
              <a:buChar char="v"/>
            </a:pPr>
            <a:endParaRPr lang="en-US" dirty="0">
              <a:solidFill>
                <a:schemeClr val="tx1"/>
              </a:solidFill>
            </a:endParaRPr>
          </a:p>
          <a:p>
            <a:endParaRPr lang="en-US" dirty="0"/>
          </a:p>
        </p:txBody>
      </p:sp>
      <p:pic>
        <p:nvPicPr>
          <p:cNvPr id="4" name="Picture 3"/>
          <p:cNvPicPr>
            <a:picLocks noChangeAspect="1"/>
          </p:cNvPicPr>
          <p:nvPr/>
        </p:nvPicPr>
        <p:blipFill>
          <a:blip r:embed="rId2"/>
          <a:stretch>
            <a:fillRect/>
          </a:stretch>
        </p:blipFill>
        <p:spPr>
          <a:xfrm>
            <a:off x="6319349" y="4568730"/>
            <a:ext cx="4474852" cy="1741264"/>
          </a:xfrm>
          <a:prstGeom prst="rect">
            <a:avLst/>
          </a:prstGeom>
        </p:spPr>
      </p:pic>
      <p:sp>
        <p:nvSpPr>
          <p:cNvPr id="5" name="Footer Placeholder 4"/>
          <p:cNvSpPr>
            <a:spLocks noGrp="1"/>
          </p:cNvSpPr>
          <p:nvPr>
            <p:ph type="ftr" sz="quarter" idx="11"/>
          </p:nvPr>
        </p:nvSpPr>
        <p:spPr>
          <a:xfrm>
            <a:off x="1589997" y="6410236"/>
            <a:ext cx="8778240" cy="365125"/>
          </a:xfrm>
        </p:spPr>
        <p:txBody>
          <a:bodyPr/>
          <a:lstStyle/>
          <a:p>
            <a:pPr>
              <a:defRPr/>
            </a:pPr>
            <a:r>
              <a:rPr lang="en-GB" dirty="0"/>
              <a:t>Bad programmers worry about the code. Good programmers worry about data structures and their relationships.</a:t>
            </a:r>
            <a:endParaRPr lang="en-US" dirty="0"/>
          </a:p>
        </p:txBody>
      </p:sp>
      <p:sp>
        <p:nvSpPr>
          <p:cNvPr id="6" name="Slide Number Placeholder 5"/>
          <p:cNvSpPr>
            <a:spLocks noGrp="1"/>
          </p:cNvSpPr>
          <p:nvPr>
            <p:ph type="sldNum" sz="quarter" idx="12"/>
          </p:nvPr>
        </p:nvSpPr>
        <p:spPr/>
        <p:txBody>
          <a:bodyPr/>
          <a:lstStyle/>
          <a:p>
            <a:pPr>
              <a:defRPr/>
            </a:pPr>
            <a:fld id="{A1B9521D-A006-4009-B175-4D03500BFC13}" type="slidenum">
              <a:rPr lang="en-US" smtClean="0"/>
              <a:pPr>
                <a:defRPr/>
              </a:pPr>
              <a:t>43</a:t>
            </a:fld>
            <a:endParaRPr lang="en-US"/>
          </a:p>
        </p:txBody>
      </p:sp>
    </p:spTree>
    <p:extLst>
      <p:ext uri="{BB962C8B-B14F-4D97-AF65-F5344CB8AC3E}">
        <p14:creationId xmlns:p14="http://schemas.microsoft.com/office/powerpoint/2010/main" val="8607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Notation (</a:t>
            </a:r>
            <a:r>
              <a:rPr lang="el-GR" dirty="0"/>
              <a:t>Ω) </a:t>
            </a:r>
            <a:endParaRPr lang="en-US" dirty="0"/>
          </a:p>
        </p:txBody>
      </p:sp>
      <p:sp>
        <p:nvSpPr>
          <p:cNvPr id="3" name="Content Placeholder 2"/>
          <p:cNvSpPr>
            <a:spLocks noGrp="1"/>
          </p:cNvSpPr>
          <p:nvPr>
            <p:ph idx="1"/>
          </p:nvPr>
        </p:nvSpPr>
        <p:spPr>
          <a:xfrm>
            <a:off x="838201" y="1825625"/>
            <a:ext cx="8945879" cy="4351338"/>
          </a:xfrm>
        </p:spPr>
        <p:txBody>
          <a:bodyPr/>
          <a:lstStyle/>
          <a:p>
            <a:pPr marL="285750" indent="-285750">
              <a:buFont typeface="Wingdings" panose="05000000000000000000" pitchFamily="2" charset="2"/>
              <a:buChar char="v"/>
            </a:pPr>
            <a:r>
              <a:rPr lang="en-US" dirty="0">
                <a:solidFill>
                  <a:schemeClr val="tx1"/>
                </a:solidFill>
              </a:rPr>
              <a:t>The systematic way to express the lower bound of an algorithm’s running time.</a:t>
            </a:r>
          </a:p>
          <a:p>
            <a:pPr marL="285750" indent="-285750">
              <a:buFont typeface="Wingdings" panose="05000000000000000000" pitchFamily="2" charset="2"/>
              <a:buChar char="v"/>
            </a:pPr>
            <a:r>
              <a:rPr lang="en-US" dirty="0">
                <a:solidFill>
                  <a:schemeClr val="tx1"/>
                </a:solidFill>
              </a:rPr>
              <a:t>It calculates the best case time complexity or the shortest time an algorithm will take to complete.</a:t>
            </a:r>
          </a:p>
          <a:p>
            <a:endParaRPr lang="en-US" dirty="0"/>
          </a:p>
        </p:txBody>
      </p:sp>
      <p:sp>
        <p:nvSpPr>
          <p:cNvPr id="4" name="Footer Placeholder 3"/>
          <p:cNvSpPr>
            <a:spLocks noGrp="1"/>
          </p:cNvSpPr>
          <p:nvPr>
            <p:ph type="ftr" sz="quarter" idx="11"/>
          </p:nvPr>
        </p:nvSpPr>
        <p:spPr>
          <a:xfrm>
            <a:off x="1685109" y="6356350"/>
            <a:ext cx="8974181"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44</a:t>
            </a:fld>
            <a:endParaRPr lang="en-US"/>
          </a:p>
        </p:txBody>
      </p:sp>
    </p:spTree>
    <p:extLst>
      <p:ext uri="{BB962C8B-B14F-4D97-AF65-F5344CB8AC3E}">
        <p14:creationId xmlns:p14="http://schemas.microsoft.com/office/powerpoint/2010/main" val="1562778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34C8-58C8-57EE-E531-D088BB1805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F2ED56-16C0-FF93-C648-AF3D456882BE}"/>
              </a:ext>
            </a:extLst>
          </p:cNvPr>
          <p:cNvSpPr>
            <a:spLocks noGrp="1"/>
          </p:cNvSpPr>
          <p:nvPr>
            <p:ph idx="1"/>
          </p:nvPr>
        </p:nvSpPr>
        <p:spPr/>
        <p:txBody>
          <a:bodyPr/>
          <a:lstStyle/>
          <a:p>
            <a:r>
              <a:rPr lang="en-US" dirty="0">
                <a:hlinkClick r:id="rId2"/>
              </a:rPr>
              <a:t>https://www.programiz.com/dsa/insertion-sort</a:t>
            </a:r>
            <a:r>
              <a:rPr lang="en-US" dirty="0"/>
              <a:t> </a:t>
            </a:r>
          </a:p>
          <a:p>
            <a:r>
              <a:rPr lang="en-US" dirty="0">
                <a:hlinkClick r:id="rId3"/>
              </a:rPr>
              <a:t>https://www.programiz.com/</a:t>
            </a:r>
            <a:r>
              <a:rPr lang="en-US">
                <a:hlinkClick r:id="rId3"/>
              </a:rPr>
              <a:t>dsa/</a:t>
            </a:r>
            <a:r>
              <a:rPr lang="en-US"/>
              <a:t> </a:t>
            </a:r>
            <a:endParaRPr lang="en-US" dirty="0"/>
          </a:p>
        </p:txBody>
      </p:sp>
      <p:sp>
        <p:nvSpPr>
          <p:cNvPr id="4" name="Date Placeholder 3">
            <a:extLst>
              <a:ext uri="{FF2B5EF4-FFF2-40B4-BE49-F238E27FC236}">
                <a16:creationId xmlns:a16="http://schemas.microsoft.com/office/drawing/2014/main" id="{0AEAD8DF-7347-D29A-E0D4-25032D41E32A}"/>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C48F3F63-7F4F-4F6A-BBD9-8AF2841CB688}"/>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82912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058400" cy="914400"/>
          </a:xfrm>
        </p:spPr>
        <p:txBody>
          <a:bodyPr>
            <a:normAutofit/>
          </a:bodyPr>
          <a:lstStyle/>
          <a:p>
            <a:pPr algn="ct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sz="40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rogram</a:t>
            </a:r>
          </a:p>
        </p:txBody>
      </p:sp>
      <p:sp>
        <p:nvSpPr>
          <p:cNvPr id="3" name="Content Placeholder 2"/>
          <p:cNvSpPr>
            <a:spLocks noGrp="1"/>
          </p:cNvSpPr>
          <p:nvPr>
            <p:ph idx="1"/>
          </p:nvPr>
        </p:nvSpPr>
        <p:spPr>
          <a:xfrm>
            <a:off x="1024127" y="1499616"/>
            <a:ext cx="10058400" cy="5029200"/>
          </a:xfrm>
        </p:spPr>
        <p:txBody>
          <a:bodyPr>
            <a:normAutofit/>
          </a:bodyPr>
          <a:lstStyle/>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It is a set instructions.</a:t>
            </a:r>
          </a:p>
          <a:p>
            <a:pPr marL="0" indent="0" algn="just">
              <a:buClr>
                <a:schemeClr val="tx1"/>
              </a:buClr>
              <a:buNone/>
            </a:pPr>
            <a:r>
              <a:rPr lang="en-US" sz="2700" dirty="0">
                <a:latin typeface="Times New Roman" panose="02020603050405020304" pitchFamily="18" charset="0"/>
                <a:cs typeface="Times New Roman" panose="02020603050405020304" pitchFamily="18" charset="0"/>
              </a:rPr>
              <a:t> 	Program = Data Structure + Algorithms</a:t>
            </a:r>
          </a:p>
          <a:p>
            <a:pPr algn="just">
              <a:buClr>
                <a:schemeClr val="tx1"/>
              </a:buClr>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610B435-37D0-09A5-AB38-50FB04BA38F1}"/>
              </a:ext>
            </a:extLst>
          </p:cNvPr>
          <p:cNvSpPr txBox="1">
            <a:spLocks/>
          </p:cNvSpPr>
          <p:nvPr/>
        </p:nvSpPr>
        <p:spPr>
          <a:xfrm>
            <a:off x="4909542" y="2764378"/>
            <a:ext cx="416847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a:t>
            </a:r>
          </a:p>
        </p:txBody>
      </p:sp>
      <p:sp>
        <p:nvSpPr>
          <p:cNvPr id="6" name="Content Placeholder 2">
            <a:extLst>
              <a:ext uri="{FF2B5EF4-FFF2-40B4-BE49-F238E27FC236}">
                <a16:creationId xmlns:a16="http://schemas.microsoft.com/office/drawing/2014/main" id="{03FDF9D4-2015-6541-D387-60A383D4259D}"/>
              </a:ext>
            </a:extLst>
          </p:cNvPr>
          <p:cNvSpPr txBox="1">
            <a:spLocks/>
          </p:cNvSpPr>
          <p:nvPr/>
        </p:nvSpPr>
        <p:spPr>
          <a:xfrm>
            <a:off x="1176527" y="3678778"/>
            <a:ext cx="10058400" cy="3002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It is a scheme for organizing data in the memory of a computer. </a:t>
            </a: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The way in which the data is organized affects the performance of a program for different tasks. </a:t>
            </a:r>
          </a:p>
          <a:p>
            <a:pPr algn="just">
              <a:buClr>
                <a:schemeClr val="tx1"/>
              </a:buClr>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Computer programmers decide which data structures to use based on the nature of the data and the processes that need to be performed on that data.</a:t>
            </a:r>
          </a:p>
          <a:p>
            <a:pPr algn="just">
              <a:buClr>
                <a:schemeClr val="tx1"/>
              </a:buClr>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13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235" y="381000"/>
            <a:ext cx="9793378" cy="581025"/>
          </a:xfrm>
        </p:spPr>
        <p:txBody>
          <a:bodyPr>
            <a:normAutofit fontScale="90000"/>
          </a:bodyPr>
          <a:lstStyle/>
          <a:p>
            <a:r>
              <a:rPr lang="en-GB" dirty="0"/>
              <a:t>Introduction to Data Structures and Algorithms</a:t>
            </a:r>
            <a:br>
              <a:rPr lang="en-GB" dirty="0"/>
            </a:br>
            <a:endParaRPr lang="en-US" dirty="0"/>
          </a:p>
        </p:txBody>
      </p:sp>
      <p:sp>
        <p:nvSpPr>
          <p:cNvPr id="3" name="Content Placeholder 2"/>
          <p:cNvSpPr>
            <a:spLocks noGrp="1"/>
          </p:cNvSpPr>
          <p:nvPr>
            <p:ph idx="1"/>
          </p:nvPr>
        </p:nvSpPr>
        <p:spPr>
          <a:xfrm>
            <a:off x="548640" y="1152525"/>
            <a:ext cx="11357610" cy="5638800"/>
          </a:xfrm>
        </p:spPr>
        <p:txBody>
          <a:bodyPr>
            <a:noAutofit/>
          </a:bodyPr>
          <a:lstStyle/>
          <a:p>
            <a:endParaRPr lang="en-GB" sz="2400" dirty="0"/>
          </a:p>
          <a:p>
            <a:endParaRPr lang="en-GB" sz="2400" dirty="0"/>
          </a:p>
          <a:p>
            <a:endParaRPr lang="en-GB" sz="2400" dirty="0"/>
          </a:p>
          <a:p>
            <a:endParaRPr lang="en-GB" sz="2400" dirty="0"/>
          </a:p>
          <a:p>
            <a:r>
              <a:rPr lang="en-GB" sz="2400" dirty="0"/>
              <a:t>Data Structure is a way of collecting and organising data in a way that we can perform operations on these data in an effective way. </a:t>
            </a:r>
          </a:p>
          <a:p>
            <a:r>
              <a:rPr lang="en-GB" sz="2400" dirty="0"/>
              <a:t>DS are building blocks or raw materials for any software programs.</a:t>
            </a:r>
          </a:p>
          <a:p>
            <a:r>
              <a:rPr lang="en-GB" sz="2400" dirty="0"/>
              <a:t>One cannot become a good programmer without sound understanding of data structures</a:t>
            </a:r>
          </a:p>
          <a:p>
            <a:r>
              <a:rPr lang="en-GB" sz="2400" dirty="0"/>
              <a:t>Data Structures is about rendering data elements in terms of some relationship, for better organization and storage.</a:t>
            </a:r>
          </a:p>
          <a:p>
            <a:r>
              <a:rPr lang="en-GB" sz="2400" dirty="0"/>
              <a:t>Use a right data structure for a problem</a:t>
            </a:r>
          </a:p>
          <a:p>
            <a:pPr marL="0" indent="0">
              <a:buNone/>
            </a:pPr>
            <a:r>
              <a:rPr lang="en-GB" sz="2400" dirty="0"/>
              <a:t> </a:t>
            </a:r>
          </a:p>
        </p:txBody>
      </p:sp>
      <p:pic>
        <p:nvPicPr>
          <p:cNvPr id="7" name="Picture 6">
            <a:extLst>
              <a:ext uri="{FF2B5EF4-FFF2-40B4-BE49-F238E27FC236}">
                <a16:creationId xmlns:a16="http://schemas.microsoft.com/office/drawing/2014/main" id="{6714BA4F-E6AE-6DD3-12F5-9BCB4F84E087}"/>
              </a:ext>
            </a:extLst>
          </p:cNvPr>
          <p:cNvPicPr>
            <a:picLocks noChangeAspect="1"/>
          </p:cNvPicPr>
          <p:nvPr/>
        </p:nvPicPr>
        <p:blipFill>
          <a:blip r:embed="rId2"/>
          <a:stretch>
            <a:fillRect/>
          </a:stretch>
        </p:blipFill>
        <p:spPr>
          <a:xfrm>
            <a:off x="722811" y="1152525"/>
            <a:ext cx="5199018" cy="1247280"/>
          </a:xfrm>
          <a:prstGeom prst="rect">
            <a:avLst/>
          </a:prstGeom>
        </p:spPr>
      </p:pic>
      <p:sp>
        <p:nvSpPr>
          <p:cNvPr id="9" name="TextBox 8">
            <a:extLst>
              <a:ext uri="{FF2B5EF4-FFF2-40B4-BE49-F238E27FC236}">
                <a16:creationId xmlns:a16="http://schemas.microsoft.com/office/drawing/2014/main" id="{2EB73F0D-B759-7D82-7039-52F584900E45}"/>
              </a:ext>
            </a:extLst>
          </p:cNvPr>
          <p:cNvSpPr txBox="1"/>
          <p:nvPr/>
        </p:nvSpPr>
        <p:spPr>
          <a:xfrm>
            <a:off x="6096000" y="1152525"/>
            <a:ext cx="5199018" cy="1663597"/>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you are building a window, if you start building a window using bricks that is not good, you have to use woods materials.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So, as SW engineer, your role is to pick the right DS for a right problem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661CFBD5-2EA1-BF33-765A-0B23414A2B9B}"/>
              </a:ext>
            </a:extLst>
          </p:cNvPr>
          <p:cNvPicPr>
            <a:picLocks noChangeAspect="1"/>
          </p:cNvPicPr>
          <p:nvPr/>
        </p:nvPicPr>
        <p:blipFill>
          <a:blip r:embed="rId3"/>
          <a:stretch>
            <a:fillRect/>
          </a:stretch>
        </p:blipFill>
        <p:spPr>
          <a:xfrm>
            <a:off x="3443280" y="2420808"/>
            <a:ext cx="2478549" cy="790628"/>
          </a:xfrm>
          <a:prstGeom prst="rect">
            <a:avLst/>
          </a:prstGeom>
        </p:spPr>
      </p:pic>
      <p:sp>
        <p:nvSpPr>
          <p:cNvPr id="14" name="Date Placeholder 13">
            <a:extLst>
              <a:ext uri="{FF2B5EF4-FFF2-40B4-BE49-F238E27FC236}">
                <a16:creationId xmlns:a16="http://schemas.microsoft.com/office/drawing/2014/main" id="{25C0E93D-DA65-1210-1640-8A54273CFDBE}"/>
              </a:ext>
            </a:extLst>
          </p:cNvPr>
          <p:cNvSpPr>
            <a:spLocks noGrp="1"/>
          </p:cNvSpPr>
          <p:nvPr>
            <p:ph type="dt" sz="half" idx="10"/>
          </p:nvPr>
        </p:nvSpPr>
        <p:spPr/>
        <p:txBody>
          <a:bodyPr/>
          <a:lstStyle/>
          <a:p>
            <a:fld id="{6DEBACED-8E72-46EA-B321-5FFDFB0A61F4}" type="datetime1">
              <a:rPr lang="en-US" smtClean="0"/>
              <a:t>10/16/2023</a:t>
            </a:fld>
            <a:endParaRPr lang="en-US" dirty="0"/>
          </a:p>
        </p:txBody>
      </p:sp>
      <p:sp>
        <p:nvSpPr>
          <p:cNvPr id="15" name="Slide Number Placeholder 14">
            <a:extLst>
              <a:ext uri="{FF2B5EF4-FFF2-40B4-BE49-F238E27FC236}">
                <a16:creationId xmlns:a16="http://schemas.microsoft.com/office/drawing/2014/main" id="{ED301B62-4A60-6567-0049-931993E0FCB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69389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0"/>
            <a:ext cx="10748962" cy="1208088"/>
          </a:xfrm>
        </p:spPr>
        <p:txBody>
          <a:bodyPr/>
          <a:lstStyle/>
          <a:p>
            <a:pPr eaLnBrk="1" hangingPunct="1"/>
            <a:r>
              <a:rPr lang="en-US" b="1" dirty="0"/>
              <a:t>Introduction </a:t>
            </a:r>
            <a:r>
              <a:rPr lang="en-GB" b="1" dirty="0"/>
              <a:t>Data Structures and Algorithms</a:t>
            </a:r>
            <a:endParaRPr lang="en-US" b="1" dirty="0"/>
          </a:p>
        </p:txBody>
      </p:sp>
      <p:sp>
        <p:nvSpPr>
          <p:cNvPr id="3" name="Content Placeholder 2"/>
          <p:cNvSpPr>
            <a:spLocks noGrp="1"/>
          </p:cNvSpPr>
          <p:nvPr>
            <p:ph idx="1"/>
          </p:nvPr>
        </p:nvSpPr>
        <p:spPr>
          <a:xfrm>
            <a:off x="604838" y="1528355"/>
            <a:ext cx="11075987" cy="5068388"/>
          </a:xfrm>
        </p:spPr>
        <p:txBody>
          <a:bodyPr rtlCol="0">
            <a:normAutofit fontScale="32500" lnSpcReduction="20000"/>
          </a:bodyPr>
          <a:lstStyle/>
          <a:p>
            <a:pPr eaLnBrk="1" fontAlgn="auto" hangingPunct="1">
              <a:defRPr/>
            </a:pPr>
            <a:r>
              <a:rPr lang="en-US" sz="6400" b="1" dirty="0">
                <a:solidFill>
                  <a:schemeClr val="tx1"/>
                </a:solidFill>
              </a:rPr>
              <a:t>What is Data Structure?</a:t>
            </a:r>
          </a:p>
          <a:p>
            <a:pPr marL="342900" indent="-342900" eaLnBrk="1" fontAlgn="auto" hangingPunct="1">
              <a:buFont typeface="Wingdings" panose="05000000000000000000" pitchFamily="2" charset="2"/>
              <a:buChar char="ü"/>
              <a:defRPr/>
            </a:pPr>
            <a:r>
              <a:rPr lang="en-GB" sz="6400" dirty="0">
                <a:solidFill>
                  <a:schemeClr val="tx1"/>
                </a:solidFill>
              </a:rPr>
              <a:t>Data Structure is a (programmatic) way of collecting and organising data in a way that we can perform operations on these data in an effective way. </a:t>
            </a:r>
          </a:p>
          <a:p>
            <a:pPr marL="342900" indent="-342900" eaLnBrk="1" fontAlgn="auto" hangingPunct="1">
              <a:buFont typeface="Wingdings" panose="05000000000000000000" pitchFamily="2" charset="2"/>
              <a:buChar char="ü"/>
              <a:defRPr/>
            </a:pPr>
            <a:r>
              <a:rPr lang="en-GB" sz="6400" dirty="0">
                <a:solidFill>
                  <a:schemeClr val="tx1"/>
                </a:solidFill>
              </a:rPr>
              <a:t>Data Structures is about rendering data elements in terms of some relationship, for better organization and storage. </a:t>
            </a:r>
          </a:p>
          <a:p>
            <a:pPr marL="1028700" lvl="1" indent="-342900" eaLnBrk="1" fontAlgn="auto" hangingPunct="1">
              <a:buFont typeface="Wingdings" panose="05000000000000000000" pitchFamily="2" charset="2"/>
              <a:buChar char="ü"/>
              <a:defRPr/>
            </a:pPr>
            <a:r>
              <a:rPr lang="en-GB" sz="6400" dirty="0">
                <a:solidFill>
                  <a:schemeClr val="tx1"/>
                </a:solidFill>
              </a:rPr>
              <a:t>For example, we have some data which has, Student's </a:t>
            </a:r>
            <a:r>
              <a:rPr lang="en-GB" sz="6400" b="1" dirty="0">
                <a:solidFill>
                  <a:schemeClr val="tx1"/>
                </a:solidFill>
              </a:rPr>
              <a:t>name</a:t>
            </a:r>
            <a:r>
              <a:rPr lang="en-GB" sz="6400" dirty="0">
                <a:solidFill>
                  <a:schemeClr val="tx1"/>
                </a:solidFill>
              </a:rPr>
              <a:t> “Peter" and </a:t>
            </a:r>
            <a:r>
              <a:rPr lang="en-GB" sz="6400" b="1" dirty="0">
                <a:solidFill>
                  <a:schemeClr val="tx1"/>
                </a:solidFill>
              </a:rPr>
              <a:t>age</a:t>
            </a:r>
            <a:r>
              <a:rPr lang="en-GB" sz="6400" dirty="0">
                <a:solidFill>
                  <a:schemeClr val="tx1"/>
                </a:solidFill>
              </a:rPr>
              <a:t> 26. Here “Peter" is of </a:t>
            </a:r>
            <a:r>
              <a:rPr lang="en-GB" sz="6400" b="1" dirty="0">
                <a:solidFill>
                  <a:schemeClr val="tx1"/>
                </a:solidFill>
              </a:rPr>
              <a:t>String</a:t>
            </a:r>
            <a:r>
              <a:rPr lang="en-GB" sz="6400" dirty="0">
                <a:solidFill>
                  <a:schemeClr val="tx1"/>
                </a:solidFill>
              </a:rPr>
              <a:t> data type and 26 is of </a:t>
            </a:r>
            <a:r>
              <a:rPr lang="en-GB" sz="6400" b="1" dirty="0">
                <a:solidFill>
                  <a:schemeClr val="tx1"/>
                </a:solidFill>
              </a:rPr>
              <a:t>integer</a:t>
            </a:r>
            <a:r>
              <a:rPr lang="en-GB" sz="6400" dirty="0">
                <a:solidFill>
                  <a:schemeClr val="tx1"/>
                </a:solidFill>
              </a:rPr>
              <a:t> data type.</a:t>
            </a:r>
          </a:p>
          <a:p>
            <a:pPr marL="342900" indent="-342900">
              <a:buFont typeface="Wingdings" panose="05000000000000000000" pitchFamily="2" charset="2"/>
              <a:buChar char="ü"/>
            </a:pPr>
            <a:r>
              <a:rPr lang="en-GB" sz="6400" dirty="0">
                <a:solidFill>
                  <a:schemeClr val="tx1"/>
                </a:solidFill>
              </a:rPr>
              <a:t>We can organize this data as a record like </a:t>
            </a:r>
            <a:r>
              <a:rPr lang="en-GB" sz="6400" b="1" dirty="0">
                <a:solidFill>
                  <a:schemeClr val="tx1"/>
                </a:solidFill>
              </a:rPr>
              <a:t>Student</a:t>
            </a:r>
            <a:r>
              <a:rPr lang="en-GB" sz="6400" dirty="0">
                <a:solidFill>
                  <a:schemeClr val="tx1"/>
                </a:solidFill>
              </a:rPr>
              <a:t> record, which will have both student's name and age in it. </a:t>
            </a:r>
          </a:p>
          <a:p>
            <a:pPr lvl="1">
              <a:buFont typeface="Wingdings" panose="05000000000000000000" pitchFamily="2" charset="2"/>
              <a:buChar char="v"/>
            </a:pPr>
            <a:r>
              <a:rPr lang="en-GB" sz="6400" dirty="0">
                <a:solidFill>
                  <a:schemeClr val="tx1"/>
                </a:solidFill>
              </a:rPr>
              <a:t>Now we can collect and store player's records in a file or database as a data structure. </a:t>
            </a:r>
          </a:p>
          <a:p>
            <a:pPr lvl="2">
              <a:buFont typeface="Wingdings" panose="05000000000000000000" pitchFamily="2" charset="2"/>
              <a:buChar char="Ø"/>
            </a:pPr>
            <a:r>
              <a:rPr lang="en-GB" sz="6400" b="1" dirty="0">
                <a:solidFill>
                  <a:schemeClr val="tx1"/>
                </a:solidFill>
              </a:rPr>
              <a:t>For example</a:t>
            </a:r>
            <a:r>
              <a:rPr lang="en-GB" sz="6400" dirty="0">
                <a:solidFill>
                  <a:schemeClr val="tx1"/>
                </a:solidFill>
              </a:rPr>
              <a:t>: “</a:t>
            </a:r>
            <a:r>
              <a:rPr lang="en-GB" sz="6400" dirty="0" err="1">
                <a:solidFill>
                  <a:schemeClr val="tx1"/>
                </a:solidFill>
              </a:rPr>
              <a:t>Abebe</a:t>
            </a:r>
            <a:r>
              <a:rPr lang="en-GB" sz="6400" dirty="0">
                <a:solidFill>
                  <a:schemeClr val="tx1"/>
                </a:solidFill>
              </a:rPr>
              <a:t>" 30, “Girma" 31, “Sara" 33</a:t>
            </a:r>
            <a:endParaRPr lang="en-GB" sz="2000" dirty="0"/>
          </a:p>
        </p:txBody>
      </p:sp>
      <p:sp>
        <p:nvSpPr>
          <p:cNvPr id="4" name="Footer Placeholder 3"/>
          <p:cNvSpPr>
            <a:spLocks noGrp="1"/>
          </p:cNvSpPr>
          <p:nvPr>
            <p:ph type="ftr" sz="quarter" idx="11"/>
          </p:nvPr>
        </p:nvSpPr>
        <p:spPr>
          <a:xfrm>
            <a:off x="604838" y="6356350"/>
            <a:ext cx="10276522" cy="365125"/>
          </a:xfrm>
        </p:spPr>
        <p:txBody>
          <a:bodyPr/>
          <a:lstStyle/>
          <a:p>
            <a:pPr>
              <a:defRPr/>
            </a:pPr>
            <a:r>
              <a:rPr lang="en-GB" dirty="0"/>
              <a:t>Bad programmers worry about the code. Good programmers worry about data structures and their relationships.</a:t>
            </a:r>
            <a:endParaRPr lang="en-US" dirty="0"/>
          </a:p>
        </p:txBody>
      </p:sp>
      <p:sp>
        <p:nvSpPr>
          <p:cNvPr id="5" name="Slide Number Placeholder 4"/>
          <p:cNvSpPr>
            <a:spLocks noGrp="1"/>
          </p:cNvSpPr>
          <p:nvPr>
            <p:ph type="sldNum" sz="quarter" idx="12"/>
          </p:nvPr>
        </p:nvSpPr>
        <p:spPr/>
        <p:txBody>
          <a:bodyPr/>
          <a:lstStyle/>
          <a:p>
            <a:pPr>
              <a:defRPr/>
            </a:pPr>
            <a:fld id="{A1B9521D-A006-4009-B175-4D03500BFC13}"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nodeType="clickPar">
                      <p:stCondLst>
                        <p:cond delay="indefinite"/>
                      </p:stCondLst>
                      <p:childTnLst>
                        <p:par>
                          <p:cTn id="11" fill="hold" nodeType="after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2941-423E-D909-E035-5A7443BFF8AD}"/>
              </a:ext>
            </a:extLst>
          </p:cNvPr>
          <p:cNvSpPr>
            <a:spLocks noGrp="1"/>
          </p:cNvSpPr>
          <p:nvPr>
            <p:ph type="title"/>
          </p:nvPr>
        </p:nvSpPr>
        <p:spPr>
          <a:xfrm>
            <a:off x="2592925" y="624110"/>
            <a:ext cx="8911687" cy="711631"/>
          </a:xfrm>
        </p:spPr>
        <p:txBody>
          <a:bodyPr/>
          <a:lstStyle/>
          <a:p>
            <a:r>
              <a:rPr lang="en-US" dirty="0"/>
              <a:t>Data Types</a:t>
            </a:r>
          </a:p>
        </p:txBody>
      </p:sp>
      <p:sp>
        <p:nvSpPr>
          <p:cNvPr id="3" name="Content Placeholder 2">
            <a:extLst>
              <a:ext uri="{FF2B5EF4-FFF2-40B4-BE49-F238E27FC236}">
                <a16:creationId xmlns:a16="http://schemas.microsoft.com/office/drawing/2014/main" id="{4A71D556-80B4-AD0C-03FB-01338074CF20}"/>
              </a:ext>
            </a:extLst>
          </p:cNvPr>
          <p:cNvSpPr>
            <a:spLocks noGrp="1"/>
          </p:cNvSpPr>
          <p:nvPr>
            <p:ph idx="1"/>
          </p:nvPr>
        </p:nvSpPr>
        <p:spPr>
          <a:xfrm>
            <a:off x="349624" y="1335741"/>
            <a:ext cx="11154988" cy="4575481"/>
          </a:xfrm>
        </p:spPr>
        <p:txBody>
          <a:bodyPr/>
          <a:lstStyle/>
          <a:p>
            <a:r>
              <a:rPr lang="en-US" b="1" i="0" dirty="0">
                <a:solidFill>
                  <a:srgbClr val="222222"/>
                </a:solidFill>
                <a:effectLst/>
                <a:latin typeface="Muli"/>
              </a:rPr>
              <a:t>Data type</a:t>
            </a:r>
            <a:r>
              <a:rPr lang="en-US" b="0" i="0" dirty="0">
                <a:solidFill>
                  <a:srgbClr val="222222"/>
                </a:solidFill>
                <a:effectLst/>
                <a:latin typeface="Muli"/>
              </a:rPr>
              <a:t> is a system to define basic properties and operations allowed on the data. </a:t>
            </a:r>
          </a:p>
          <a:p>
            <a:r>
              <a:rPr lang="en-US" b="0" i="0" dirty="0">
                <a:solidFill>
                  <a:srgbClr val="222222"/>
                </a:solidFill>
                <a:effectLst/>
                <a:latin typeface="Muli"/>
              </a:rPr>
              <a:t>Properties such as – acceptable values, range, bytes required in memory etc. </a:t>
            </a:r>
          </a:p>
          <a:p>
            <a:r>
              <a:rPr lang="en-US" b="0" i="0" dirty="0">
                <a:solidFill>
                  <a:srgbClr val="222222"/>
                </a:solidFill>
                <a:effectLst/>
                <a:latin typeface="Muli"/>
              </a:rPr>
              <a:t>Data types can be further classified in three primary categories.</a:t>
            </a:r>
          </a:p>
          <a:p>
            <a:pPr algn="l">
              <a:buFont typeface="+mj-lt"/>
              <a:buAutoNum type="arabicPeriod"/>
            </a:pPr>
            <a:r>
              <a:rPr lang="it-IT" b="0" i="0" dirty="0">
                <a:solidFill>
                  <a:srgbClr val="222222"/>
                </a:solidFill>
                <a:effectLst/>
                <a:latin typeface="Muli"/>
              </a:rPr>
              <a:t>Primitive data type</a:t>
            </a:r>
          </a:p>
          <a:p>
            <a:pPr marL="457200" lvl="1" indent="0">
              <a:buNone/>
            </a:pPr>
            <a:r>
              <a:rPr lang="en-US" b="0" i="0" dirty="0">
                <a:solidFill>
                  <a:srgbClr val="040C28"/>
                </a:solidFill>
                <a:effectLst/>
                <a:latin typeface="Google Sans"/>
              </a:rPr>
              <a:t>Example: byte , short , int , long , float , double , </a:t>
            </a:r>
            <a:r>
              <a:rPr lang="en-US" b="0" i="0" dirty="0" err="1">
                <a:solidFill>
                  <a:srgbClr val="040C28"/>
                </a:solidFill>
                <a:effectLst/>
                <a:latin typeface="Google Sans"/>
              </a:rPr>
              <a:t>boolean</a:t>
            </a:r>
            <a:r>
              <a:rPr lang="en-US" b="0" i="0" dirty="0">
                <a:solidFill>
                  <a:srgbClr val="040C28"/>
                </a:solidFill>
                <a:effectLst/>
                <a:latin typeface="Google Sans"/>
              </a:rPr>
              <a:t> and char</a:t>
            </a:r>
            <a:endParaRPr lang="it-IT" b="0" i="0" dirty="0">
              <a:solidFill>
                <a:srgbClr val="222222"/>
              </a:solidFill>
              <a:effectLst/>
              <a:latin typeface="Muli"/>
            </a:endParaRPr>
          </a:p>
          <a:p>
            <a:pPr algn="l">
              <a:buFont typeface="+mj-lt"/>
              <a:buAutoNum type="arabicPeriod"/>
            </a:pPr>
            <a:r>
              <a:rPr lang="it-IT" b="0" i="0" dirty="0">
                <a:solidFill>
                  <a:srgbClr val="222222"/>
                </a:solidFill>
                <a:effectLst/>
                <a:latin typeface="Muli"/>
              </a:rPr>
              <a:t>Non-Primitive data type</a:t>
            </a:r>
          </a:p>
          <a:p>
            <a:pPr marL="457200" lvl="1" indent="0">
              <a:buNone/>
            </a:pPr>
            <a:r>
              <a:rPr lang="en-US" b="0" i="0" dirty="0">
                <a:solidFill>
                  <a:srgbClr val="040C28"/>
                </a:solidFill>
                <a:effectLst/>
                <a:latin typeface="Google Sans"/>
              </a:rPr>
              <a:t>Example: Strings, Arrays, Classes, Interface</a:t>
            </a:r>
            <a:endParaRPr lang="it-IT" b="0" i="0" dirty="0">
              <a:solidFill>
                <a:srgbClr val="222222"/>
              </a:solidFill>
              <a:effectLst/>
              <a:latin typeface="Muli"/>
            </a:endParaRPr>
          </a:p>
          <a:p>
            <a:pPr algn="l">
              <a:buFont typeface="+mj-lt"/>
              <a:buAutoNum type="arabicPeriod"/>
            </a:pPr>
            <a:r>
              <a:rPr lang="it-IT" b="0" i="0" dirty="0">
                <a:solidFill>
                  <a:srgbClr val="222222"/>
                </a:solidFill>
                <a:effectLst/>
                <a:latin typeface="Muli"/>
              </a:rPr>
              <a:t>Abstract data type (ADT)</a:t>
            </a:r>
          </a:p>
          <a:p>
            <a:endParaRPr lang="en-US" dirty="0"/>
          </a:p>
        </p:txBody>
      </p:sp>
      <p:sp>
        <p:nvSpPr>
          <p:cNvPr id="4" name="Date Placeholder 3">
            <a:extLst>
              <a:ext uri="{FF2B5EF4-FFF2-40B4-BE49-F238E27FC236}">
                <a16:creationId xmlns:a16="http://schemas.microsoft.com/office/drawing/2014/main" id="{3EDEBBDC-57CF-FBC7-2295-A2D8CF15D41D}"/>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18AB9C4D-C6F3-FB0D-39D6-859B81605A76}"/>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3074" name="Picture 2" descr="\begin{figure}&#10;{\centerline{&#10;\psfig {file=FIGS/abstraction1.eps,width=4cm}&#10;}}\end{figure}">
            <a:extLst>
              <a:ext uri="{FF2B5EF4-FFF2-40B4-BE49-F238E27FC236}">
                <a16:creationId xmlns:a16="http://schemas.microsoft.com/office/drawing/2014/main" id="{0EDD1582-5008-00FE-6CAC-355EA484B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239" y="2755283"/>
            <a:ext cx="1695450" cy="2428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E125149-1D7D-5418-F7E5-30E59EAB2128}"/>
              </a:ext>
            </a:extLst>
          </p:cNvPr>
          <p:cNvSpPr txBox="1"/>
          <p:nvPr/>
        </p:nvSpPr>
        <p:spPr>
          <a:xfrm>
            <a:off x="9067239" y="1428054"/>
            <a:ext cx="1695450" cy="1200329"/>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Create a model from a problem with abstraction.</a:t>
            </a:r>
            <a:endParaRPr lang="en-US" dirty="0"/>
          </a:p>
        </p:txBody>
      </p:sp>
      <p:sp>
        <p:nvSpPr>
          <p:cNvPr id="11" name="TextBox 10">
            <a:extLst>
              <a:ext uri="{FF2B5EF4-FFF2-40B4-BE49-F238E27FC236}">
                <a16:creationId xmlns:a16="http://schemas.microsoft.com/office/drawing/2014/main" id="{9CBDA07C-AA58-B430-B591-BF922055BA7C}"/>
              </a:ext>
            </a:extLst>
          </p:cNvPr>
          <p:cNvSpPr txBox="1"/>
          <p:nvPr/>
        </p:nvSpPr>
        <p:spPr>
          <a:xfrm>
            <a:off x="1311579" y="4703820"/>
            <a:ext cx="7515995" cy="2031325"/>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The model defines an abstract view to the problem. This implies that the model focusses only on problem related stuff and that you try to define </a:t>
            </a:r>
            <a:r>
              <a:rPr lang="en-US" b="0" i="1" dirty="0">
                <a:solidFill>
                  <a:srgbClr val="000000"/>
                </a:solidFill>
                <a:effectLst/>
                <a:latin typeface="Times New Roman" panose="02020603050405020304" pitchFamily="18" charset="0"/>
              </a:rPr>
              <a:t>properties</a:t>
            </a:r>
            <a:r>
              <a:rPr lang="en-US" b="0" i="0" dirty="0">
                <a:solidFill>
                  <a:srgbClr val="000000"/>
                </a:solidFill>
                <a:effectLst/>
                <a:latin typeface="Times New Roman" panose="02020603050405020304" pitchFamily="18" charset="0"/>
              </a:rPr>
              <a:t> of the problem</a:t>
            </a:r>
            <a:r>
              <a:rPr lang="en-US" b="0" i="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These properties include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data</a:t>
            </a:r>
            <a:r>
              <a:rPr lang="en-US" b="0" i="0" dirty="0">
                <a:solidFill>
                  <a:srgbClr val="000000"/>
                </a:solidFill>
                <a:effectLst/>
                <a:latin typeface="Times New Roman" panose="02020603050405020304" pitchFamily="18" charset="0"/>
              </a:rPr>
              <a:t> which are affected and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operations</a:t>
            </a:r>
            <a:r>
              <a:rPr lang="en-US" b="0" i="0" dirty="0">
                <a:solidFill>
                  <a:srgbClr val="000000"/>
                </a:solidFill>
                <a:effectLst/>
                <a:latin typeface="Times New Roman" panose="02020603050405020304" pitchFamily="18" charset="0"/>
              </a:rPr>
              <a:t> which are identified</a:t>
            </a:r>
          </a:p>
          <a:p>
            <a:pPr algn="l"/>
            <a:r>
              <a:rPr lang="en-US" b="0" i="0" dirty="0">
                <a:solidFill>
                  <a:srgbClr val="000000"/>
                </a:solidFill>
                <a:effectLst/>
                <a:latin typeface="Times New Roman" panose="02020603050405020304" pitchFamily="18" charset="0"/>
              </a:rPr>
              <a:t>by the problem.</a:t>
            </a:r>
          </a:p>
        </p:txBody>
      </p:sp>
    </p:spTree>
    <p:extLst>
      <p:ext uri="{BB962C8B-B14F-4D97-AF65-F5344CB8AC3E}">
        <p14:creationId xmlns:p14="http://schemas.microsoft.com/office/powerpoint/2010/main" val="309335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0F2B-7F72-09F5-269D-7CF728839E99}"/>
              </a:ext>
            </a:extLst>
          </p:cNvPr>
          <p:cNvSpPr>
            <a:spLocks noGrp="1"/>
          </p:cNvSpPr>
          <p:nvPr>
            <p:ph type="title"/>
          </p:nvPr>
        </p:nvSpPr>
        <p:spPr>
          <a:xfrm>
            <a:off x="2592925" y="624110"/>
            <a:ext cx="8911687" cy="528797"/>
          </a:xfrm>
        </p:spPr>
        <p:txBody>
          <a:bodyPr>
            <a:normAutofit fontScale="90000"/>
          </a:bodyPr>
          <a:lstStyle/>
          <a:p>
            <a:r>
              <a:rPr lang="en-US" dirty="0"/>
              <a:t>Data Types</a:t>
            </a:r>
          </a:p>
        </p:txBody>
      </p:sp>
      <p:sp>
        <p:nvSpPr>
          <p:cNvPr id="4" name="Date Placeholder 3">
            <a:extLst>
              <a:ext uri="{FF2B5EF4-FFF2-40B4-BE49-F238E27FC236}">
                <a16:creationId xmlns:a16="http://schemas.microsoft.com/office/drawing/2014/main" id="{24BD1BF8-9BAF-B93D-B78F-9AAD551EF44A}"/>
              </a:ext>
            </a:extLst>
          </p:cNvPr>
          <p:cNvSpPr>
            <a:spLocks noGrp="1"/>
          </p:cNvSpPr>
          <p:nvPr>
            <p:ph type="dt" sz="half" idx="10"/>
          </p:nvPr>
        </p:nvSpPr>
        <p:spPr/>
        <p:txBody>
          <a:bodyPr/>
          <a:lstStyle/>
          <a:p>
            <a:fld id="{E43F4481-E415-4F35-A0E2-814B354B9B46}" type="datetime1">
              <a:rPr lang="en-US" smtClean="0"/>
              <a:t>10/16/2023</a:t>
            </a:fld>
            <a:endParaRPr lang="en-US" dirty="0"/>
          </a:p>
        </p:txBody>
      </p:sp>
      <p:sp>
        <p:nvSpPr>
          <p:cNvPr id="5" name="Slide Number Placeholder 4">
            <a:extLst>
              <a:ext uri="{FF2B5EF4-FFF2-40B4-BE49-F238E27FC236}">
                <a16:creationId xmlns:a16="http://schemas.microsoft.com/office/drawing/2014/main" id="{34DBB044-7401-40B5-52F3-1576E335CC5F}"/>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Picture 2" descr="Introduction to Data Structures">
            <a:extLst>
              <a:ext uri="{FF2B5EF4-FFF2-40B4-BE49-F238E27FC236}">
                <a16:creationId xmlns:a16="http://schemas.microsoft.com/office/drawing/2014/main" id="{B1EDD766-78D2-C04F-0D91-E4D5B4439BA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708"/>
          <a:stretch/>
        </p:blipFill>
        <p:spPr bwMode="auto">
          <a:xfrm>
            <a:off x="397236" y="2057400"/>
            <a:ext cx="6182860" cy="42582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50361A-E71F-A2DA-5FF5-E9B97D24D8EB}"/>
              </a:ext>
            </a:extLst>
          </p:cNvPr>
          <p:cNvSpPr txBox="1"/>
          <p:nvPr/>
        </p:nvSpPr>
        <p:spPr>
          <a:xfrm>
            <a:off x="6580095" y="2626711"/>
            <a:ext cx="5082193" cy="2862322"/>
          </a:xfrm>
          <a:prstGeom prst="rect">
            <a:avLst/>
          </a:prstGeom>
          <a:noFill/>
        </p:spPr>
        <p:txBody>
          <a:bodyPr wrap="square">
            <a:spAutoFit/>
          </a:bodyPr>
          <a:lstStyle/>
          <a:p>
            <a:r>
              <a:rPr lang="en-GB" dirty="0"/>
              <a:t>Anything that can store data can be called as a data structure, hence Integer, Float, Boolean, Char etc, all are data structures. </a:t>
            </a:r>
          </a:p>
          <a:p>
            <a:r>
              <a:rPr lang="en-GB" dirty="0"/>
              <a:t>They are known as </a:t>
            </a:r>
            <a:r>
              <a:rPr lang="en-GB" b="1" dirty="0"/>
              <a:t>Primitive Data Structures</a:t>
            </a:r>
            <a:r>
              <a:rPr lang="en-GB" dirty="0"/>
              <a:t>.</a:t>
            </a:r>
          </a:p>
          <a:p>
            <a:r>
              <a:rPr lang="en-GB" dirty="0"/>
              <a:t>Then we also have some complex Data Structures, which are used to store large and connected data. </a:t>
            </a:r>
          </a:p>
          <a:p>
            <a:r>
              <a:rPr lang="en-GB" dirty="0"/>
              <a:t>Some example of </a:t>
            </a:r>
            <a:r>
              <a:rPr lang="en-GB" b="1" dirty="0"/>
              <a:t>Abstract Data Structure</a:t>
            </a:r>
            <a:r>
              <a:rPr lang="en-GB" dirty="0"/>
              <a:t> are :</a:t>
            </a:r>
            <a:r>
              <a:rPr lang="en-US" dirty="0"/>
              <a:t>Linked List, Tree, Graph, Stack, Queue</a:t>
            </a:r>
          </a:p>
        </p:txBody>
      </p:sp>
    </p:spTree>
    <p:extLst>
      <p:ext uri="{BB962C8B-B14F-4D97-AF65-F5344CB8AC3E}">
        <p14:creationId xmlns:p14="http://schemas.microsoft.com/office/powerpoint/2010/main" val="25132843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219</TotalTime>
  <Words>4797</Words>
  <Application>Microsoft Office PowerPoint</Application>
  <PresentationFormat>Widescreen</PresentationFormat>
  <Paragraphs>378</Paragraphs>
  <Slides>45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Arial</vt:lpstr>
      <vt:lpstr>Calibri</vt:lpstr>
      <vt:lpstr>Century Gothic</vt:lpstr>
      <vt:lpstr>Consolas</vt:lpstr>
      <vt:lpstr>euclid_circular_a</vt:lpstr>
      <vt:lpstr>Google Sans</vt:lpstr>
      <vt:lpstr>inherit</vt:lpstr>
      <vt:lpstr>Muli</vt:lpstr>
      <vt:lpstr>Nunito</vt:lpstr>
      <vt:lpstr>Times New Roman</vt:lpstr>
      <vt:lpstr>var(--ff-lato)</vt:lpstr>
      <vt:lpstr>Verdana</vt:lpstr>
      <vt:lpstr>Wingdings</vt:lpstr>
      <vt:lpstr>Wingdings 3</vt:lpstr>
      <vt:lpstr>Wisp</vt:lpstr>
      <vt:lpstr>Data Structures and Algorithms</vt:lpstr>
      <vt:lpstr>Course Details</vt:lpstr>
      <vt:lpstr>Topics Covered</vt:lpstr>
      <vt:lpstr>Introduction</vt:lpstr>
      <vt:lpstr>Program</vt:lpstr>
      <vt:lpstr>Introduction to Data Structures and Algorithms </vt:lpstr>
      <vt:lpstr>Introduction Data Structures and Algorithms</vt:lpstr>
      <vt:lpstr>Data Types</vt:lpstr>
      <vt:lpstr>Data Types</vt:lpstr>
      <vt:lpstr>PowerPoint Presentation</vt:lpstr>
      <vt:lpstr>Cont..</vt:lpstr>
      <vt:lpstr>Abstract Data type (ADT)</vt:lpstr>
      <vt:lpstr>Abstract Data Type (ADT)</vt:lpstr>
      <vt:lpstr>PowerPoint Presentation</vt:lpstr>
      <vt:lpstr>Data Structures - Algorithms Basics</vt:lpstr>
      <vt:lpstr>Characteristics of an Algorithm</vt:lpstr>
      <vt:lpstr>How to Write an Algorithm?</vt:lpstr>
      <vt:lpstr>Example </vt:lpstr>
      <vt:lpstr>Classification Data Structures: </vt:lpstr>
      <vt:lpstr>Popular linear data structures:</vt:lpstr>
      <vt:lpstr>PowerPoint Presentation</vt:lpstr>
      <vt:lpstr>Popular Non linear data structures</vt:lpstr>
      <vt:lpstr>Cont….</vt:lpstr>
      <vt:lpstr>PowerPoint Presentation</vt:lpstr>
      <vt:lpstr>PowerPoint Presentation</vt:lpstr>
      <vt:lpstr>Measuring Complexity of an Algorithms</vt:lpstr>
      <vt:lpstr>PowerPoint Presentation</vt:lpstr>
      <vt:lpstr>PowerPoint Presentation</vt:lpstr>
      <vt:lpstr>The Need for Analysis</vt:lpstr>
      <vt:lpstr>PowerPoint Presentation</vt:lpstr>
      <vt:lpstr>PowerPoint Presentation</vt:lpstr>
      <vt:lpstr>PowerPoint Presentation</vt:lpstr>
      <vt:lpstr>Algorithm Analysis Rules: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Measures of Time: </vt:lpstr>
      <vt:lpstr>Asymptotic Analysis of an Algorithms -Notations</vt:lpstr>
      <vt:lpstr>Big-Oh Notation (O) </vt:lpstr>
      <vt:lpstr>Big-Omega Notation (Ω)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Fikadu Wayesa</cp:lastModifiedBy>
  <cp:revision>76</cp:revision>
  <dcterms:created xsi:type="dcterms:W3CDTF">2022-06-13T05:00:24Z</dcterms:created>
  <dcterms:modified xsi:type="dcterms:W3CDTF">2023-10-16T02:04:20Z</dcterms:modified>
</cp:coreProperties>
</file>