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68" r:id="rId3"/>
    <p:sldId id="269" r:id="rId4"/>
    <p:sldId id="270" r:id="rId5"/>
    <p:sldId id="271" r:id="rId6"/>
    <p:sldId id="272" r:id="rId7"/>
    <p:sldId id="300" r:id="rId8"/>
    <p:sldId id="273" r:id="rId9"/>
    <p:sldId id="274" r:id="rId10"/>
    <p:sldId id="275" r:id="rId11"/>
    <p:sldId id="276" r:id="rId12"/>
    <p:sldId id="277" r:id="rId13"/>
    <p:sldId id="278" r:id="rId14"/>
    <p:sldId id="303" r:id="rId15"/>
    <p:sldId id="279" r:id="rId16"/>
    <p:sldId id="298" r:id="rId17"/>
    <p:sldId id="280" r:id="rId18"/>
    <p:sldId id="282" r:id="rId19"/>
    <p:sldId id="283" r:id="rId20"/>
    <p:sldId id="284" r:id="rId21"/>
    <p:sldId id="285" r:id="rId22"/>
    <p:sldId id="286" r:id="rId23"/>
    <p:sldId id="299" r:id="rId24"/>
    <p:sldId id="287" r:id="rId25"/>
    <p:sldId id="281" r:id="rId26"/>
    <p:sldId id="288" r:id="rId27"/>
    <p:sldId id="290" r:id="rId28"/>
    <p:sldId id="291" r:id="rId29"/>
    <p:sldId id="292" r:id="rId30"/>
    <p:sldId id="293" r:id="rId31"/>
    <p:sldId id="294" r:id="rId32"/>
    <p:sldId id="301" r:id="rId33"/>
    <p:sldId id="295" r:id="rId34"/>
    <p:sldId id="296" r:id="rId35"/>
    <p:sldId id="297" r:id="rId36"/>
    <p:sldId id="30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6AF5E-301B-45A9-9D35-D22D86C967E0}" type="datetimeFigureOut">
              <a:rPr lang="en-US" smtClean="0"/>
              <a:t>10/22/2023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4C093-16A3-4335-A807-FB31555204DC}" type="slidenum">
              <a:rPr lang="en-US" smtClean="0"/>
              <a:t>‹#›</a:t>
            </a:fld>
            <a:endParaRPr lang="en-US"/>
          </a:p>
        </p:txBody>
      </p:sp>
    </p:spTree>
    <p:extLst>
      <p:ext uri="{BB962C8B-B14F-4D97-AF65-F5344CB8AC3E}">
        <p14:creationId xmlns:p14="http://schemas.microsoft.com/office/powerpoint/2010/main" val="1712760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803B2A-E560-4C65-9229-56E67AB107AE}" type="datetime1">
              <a:rPr lang="en-US" smtClean="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4BF4BD-DA8E-40D8-8C30-7469107B1E79}" type="datetime1">
              <a:rPr lang="en-US" smtClean="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C43F55-34A8-4DDA-99F1-21C7DBF554AB}" type="datetime1">
              <a:rPr lang="en-US" smtClean="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308E075-5FBA-46F2-B6D6-42526032A1C9}" type="datetime1">
              <a:rPr lang="en-US" smtClean="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6C88CF9-2975-4C13-9A84-38E504E11ADB}" type="datetime1">
              <a:rPr lang="en-US" smtClean="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2AEEE4E-8785-499C-A6D9-145BAAB838E4}" type="datetime1">
              <a:rPr lang="en-US" smtClean="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946D3A-823B-417A-9238-BC74BA82731A}" type="datetime1">
              <a:rPr lang="en-US" smtClean="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E12F6-648E-4F3C-9B55-18541D83C68B}" type="datetime1">
              <a:rPr lang="en-US" smtClean="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B5252-C222-41FB-9491-C3271DD06EA8}" type="datetime1">
              <a:rPr lang="en-US" smtClean="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1BB4BF-478F-4E0E-80B1-EA889511ADA5}" type="datetime1">
              <a:rPr lang="en-US" smtClean="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FBB93-931F-493B-97F8-87AA58558157}" type="datetime1">
              <a:rPr lang="en-US" smtClean="0"/>
              <a:t>10/22/2023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9505E1-E611-41DF-82AE-33783392EB6B}" type="datetime1">
              <a:rPr lang="en-US" smtClean="0"/>
              <a:t>10/22/2023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63072-9264-472B-90DE-5D64FD244105}" type="datetime1">
              <a:rPr lang="en-US" smtClean="0"/>
              <a:t>10/22/2023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F5B1F23-A6AA-49BA-A6DD-D643E2C01A55}" type="datetime1">
              <a:rPr lang="en-US" smtClean="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7DB299-0567-4DC8-8A30-96A2210E96C3}" type="datetime1">
              <a:rPr lang="en-US" smtClean="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ACAC8C-46AB-408A-B07D-6E4326260939}" type="datetime1">
              <a:rPr lang="en-US" smtClean="0"/>
              <a:t>10/22/2023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programiz.com/dsa/sorting-algorith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programiz.com/dsa/divide-and-conque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8213" y="1581150"/>
            <a:ext cx="9602787" cy="2419350"/>
          </a:xfrm>
        </p:spPr>
        <p:txBody>
          <a:bodyPr>
            <a:normAutofit fontScale="90000"/>
          </a:bodyPr>
          <a:lstStyle/>
          <a:p>
            <a:pPr algn="ctr"/>
            <a:r>
              <a:rPr lang="en-US" b="1" dirty="0"/>
              <a:t>Chapter 2 </a:t>
            </a:r>
            <a:br>
              <a:rPr lang="en-US" b="1" dirty="0"/>
            </a:br>
            <a:r>
              <a:rPr lang="en-US" b="1" dirty="0"/>
              <a:t>Time Complexity of Known Algorithms</a:t>
            </a:r>
          </a:p>
        </p:txBody>
      </p:sp>
      <p:sp>
        <p:nvSpPr>
          <p:cNvPr id="4" name="Rectangle 1"/>
          <p:cNvSpPr>
            <a:spLocks noGrp="1" noChangeArrowheads="1"/>
          </p:cNvSpPr>
          <p:nvPr>
            <p:ph type="subTitle" idx="1"/>
          </p:nvPr>
        </p:nvSpPr>
        <p:spPr bwMode="auto">
          <a:xfrm>
            <a:off x="2589213" y="5155854"/>
            <a:ext cx="17662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Fikadu Wayesa</a:t>
            </a:r>
          </a:p>
        </p:txBody>
      </p:sp>
      <p:sp>
        <p:nvSpPr>
          <p:cNvPr id="3" name="Date Placeholder 2">
            <a:extLst>
              <a:ext uri="{FF2B5EF4-FFF2-40B4-BE49-F238E27FC236}">
                <a16:creationId xmlns:a16="http://schemas.microsoft.com/office/drawing/2014/main" id="{DE446674-C878-70AA-1C1D-996FD5B3B704}"/>
              </a:ext>
            </a:extLst>
          </p:cNvPr>
          <p:cNvSpPr>
            <a:spLocks noGrp="1"/>
          </p:cNvSpPr>
          <p:nvPr>
            <p:ph type="dt" sz="half" idx="10"/>
          </p:nvPr>
        </p:nvSpPr>
        <p:spPr/>
        <p:txBody>
          <a:bodyPr/>
          <a:lstStyle/>
          <a:p>
            <a:fld id="{13584232-5265-4821-9ED2-7632A6EA268F}" type="datetime1">
              <a:rPr lang="en-US" smtClean="0"/>
              <a:t>10/22/2023</a:t>
            </a:fld>
            <a:endParaRPr lang="en-US" dirty="0"/>
          </a:p>
        </p:txBody>
      </p:sp>
      <p:sp>
        <p:nvSpPr>
          <p:cNvPr id="5" name="Slide Number Placeholder 4">
            <a:extLst>
              <a:ext uri="{FF2B5EF4-FFF2-40B4-BE49-F238E27FC236}">
                <a16:creationId xmlns:a16="http://schemas.microsoft.com/office/drawing/2014/main" id="{0C432F73-E0FB-7E5C-6DE9-5BCDF735746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803247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82C4C-9FFE-00A7-20B5-31316B32B3C4}"/>
              </a:ext>
            </a:extLst>
          </p:cNvPr>
          <p:cNvSpPr>
            <a:spLocks noGrp="1"/>
          </p:cNvSpPr>
          <p:nvPr>
            <p:ph idx="1"/>
          </p:nvPr>
        </p:nvSpPr>
        <p:spPr>
          <a:xfrm>
            <a:off x="1451728" y="787783"/>
            <a:ext cx="10052884" cy="5446108"/>
          </a:xfrm>
        </p:spPr>
        <p:txBody>
          <a:bodyPr/>
          <a:lstStyle/>
          <a:p>
            <a:r>
              <a:rPr lang="en-US" dirty="0"/>
              <a:t>After each iteration, minimum is placed in the front of the unsorted list.</a:t>
            </a:r>
          </a:p>
          <a:p>
            <a:endParaRPr lang="en-US" dirty="0"/>
          </a:p>
          <a:p>
            <a:endParaRPr lang="en-US" dirty="0"/>
          </a:p>
          <a:p>
            <a:pPr marL="0" indent="0">
              <a:buNone/>
            </a:pPr>
            <a:endParaRPr lang="en-US" dirty="0"/>
          </a:p>
          <a:p>
            <a:r>
              <a:rPr lang="en-US" b="0" i="0" dirty="0">
                <a:effectLst/>
                <a:latin typeface="euclid_circular_a"/>
              </a:rPr>
              <a:t>For each iteration, indexing starts from the first unsorted element. Step 1 to 3 are repeated until all the elements are placed at their correct positions.</a:t>
            </a:r>
          </a:p>
          <a:p>
            <a:endParaRPr lang="en-US" dirty="0"/>
          </a:p>
          <a:p>
            <a:endParaRPr lang="en-US" dirty="0"/>
          </a:p>
        </p:txBody>
      </p:sp>
      <p:sp>
        <p:nvSpPr>
          <p:cNvPr id="4" name="Date Placeholder 3">
            <a:extLst>
              <a:ext uri="{FF2B5EF4-FFF2-40B4-BE49-F238E27FC236}">
                <a16:creationId xmlns:a16="http://schemas.microsoft.com/office/drawing/2014/main" id="{17039F83-6871-CA4C-2964-B7731C250DBE}"/>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FD99FE02-E8B5-BD7B-327B-39935ED26980}"/>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8" name="Picture 7">
            <a:extLst>
              <a:ext uri="{FF2B5EF4-FFF2-40B4-BE49-F238E27FC236}">
                <a16:creationId xmlns:a16="http://schemas.microsoft.com/office/drawing/2014/main" id="{2823131E-ECA1-D282-695F-3BFE8163E949}"/>
              </a:ext>
            </a:extLst>
          </p:cNvPr>
          <p:cNvPicPr>
            <a:picLocks noChangeAspect="1"/>
          </p:cNvPicPr>
          <p:nvPr/>
        </p:nvPicPr>
        <p:blipFill>
          <a:blip r:embed="rId2"/>
          <a:stretch>
            <a:fillRect/>
          </a:stretch>
        </p:blipFill>
        <p:spPr>
          <a:xfrm>
            <a:off x="3424594" y="1057746"/>
            <a:ext cx="2872989" cy="1348857"/>
          </a:xfrm>
          <a:prstGeom prst="rect">
            <a:avLst/>
          </a:prstGeom>
        </p:spPr>
      </p:pic>
      <p:pic>
        <p:nvPicPr>
          <p:cNvPr id="11" name="Picture 10">
            <a:extLst>
              <a:ext uri="{FF2B5EF4-FFF2-40B4-BE49-F238E27FC236}">
                <a16:creationId xmlns:a16="http://schemas.microsoft.com/office/drawing/2014/main" id="{726AAB70-9625-E4D6-B730-68006DB5378F}"/>
              </a:ext>
            </a:extLst>
          </p:cNvPr>
          <p:cNvPicPr>
            <a:picLocks noChangeAspect="1"/>
          </p:cNvPicPr>
          <p:nvPr/>
        </p:nvPicPr>
        <p:blipFill>
          <a:blip r:embed="rId3"/>
          <a:stretch>
            <a:fillRect/>
          </a:stretch>
        </p:blipFill>
        <p:spPr>
          <a:xfrm>
            <a:off x="329939" y="3029736"/>
            <a:ext cx="3261674" cy="3285899"/>
          </a:xfrm>
          <a:prstGeom prst="rect">
            <a:avLst/>
          </a:prstGeom>
        </p:spPr>
      </p:pic>
      <p:pic>
        <p:nvPicPr>
          <p:cNvPr id="13" name="Picture 12">
            <a:extLst>
              <a:ext uri="{FF2B5EF4-FFF2-40B4-BE49-F238E27FC236}">
                <a16:creationId xmlns:a16="http://schemas.microsoft.com/office/drawing/2014/main" id="{C73DF11A-7D97-919B-C0DF-830B5B246B2A}"/>
              </a:ext>
            </a:extLst>
          </p:cNvPr>
          <p:cNvPicPr>
            <a:picLocks noChangeAspect="1"/>
          </p:cNvPicPr>
          <p:nvPr/>
        </p:nvPicPr>
        <p:blipFill>
          <a:blip r:embed="rId4"/>
          <a:stretch>
            <a:fillRect/>
          </a:stretch>
        </p:blipFill>
        <p:spPr>
          <a:xfrm>
            <a:off x="3591613" y="2977359"/>
            <a:ext cx="3621644" cy="3390003"/>
          </a:xfrm>
          <a:prstGeom prst="rect">
            <a:avLst/>
          </a:prstGeom>
        </p:spPr>
      </p:pic>
      <p:pic>
        <p:nvPicPr>
          <p:cNvPr id="15" name="Picture 14">
            <a:extLst>
              <a:ext uri="{FF2B5EF4-FFF2-40B4-BE49-F238E27FC236}">
                <a16:creationId xmlns:a16="http://schemas.microsoft.com/office/drawing/2014/main" id="{85ED0504-891D-9338-A728-86F7439B4238}"/>
              </a:ext>
            </a:extLst>
          </p:cNvPr>
          <p:cNvPicPr>
            <a:picLocks noChangeAspect="1"/>
          </p:cNvPicPr>
          <p:nvPr/>
        </p:nvPicPr>
        <p:blipFill>
          <a:blip r:embed="rId5"/>
          <a:stretch>
            <a:fillRect/>
          </a:stretch>
        </p:blipFill>
        <p:spPr>
          <a:xfrm>
            <a:off x="7213257" y="3081462"/>
            <a:ext cx="3966105" cy="3285900"/>
          </a:xfrm>
          <a:prstGeom prst="rect">
            <a:avLst/>
          </a:prstGeom>
        </p:spPr>
      </p:pic>
    </p:spTree>
    <p:extLst>
      <p:ext uri="{BB962C8B-B14F-4D97-AF65-F5344CB8AC3E}">
        <p14:creationId xmlns:p14="http://schemas.microsoft.com/office/powerpoint/2010/main" val="383841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762A-5FBE-51C9-B953-99E3957F8C2B}"/>
              </a:ext>
            </a:extLst>
          </p:cNvPr>
          <p:cNvSpPr>
            <a:spLocks noGrp="1"/>
          </p:cNvSpPr>
          <p:nvPr>
            <p:ph type="title"/>
          </p:nvPr>
        </p:nvSpPr>
        <p:spPr>
          <a:xfrm>
            <a:off x="2592925" y="624110"/>
            <a:ext cx="8911687" cy="667362"/>
          </a:xfrm>
        </p:spPr>
        <p:txBody>
          <a:bodyPr/>
          <a:lstStyle/>
          <a:p>
            <a:pPr algn="ctr"/>
            <a:r>
              <a:rPr lang="en-US" dirty="0" err="1"/>
              <a:t>Contd</a:t>
            </a:r>
            <a:r>
              <a:rPr lang="en-US" dirty="0"/>
              <a:t>…</a:t>
            </a:r>
          </a:p>
        </p:txBody>
      </p:sp>
      <p:sp>
        <p:nvSpPr>
          <p:cNvPr id="4" name="Date Placeholder 3">
            <a:extLst>
              <a:ext uri="{FF2B5EF4-FFF2-40B4-BE49-F238E27FC236}">
                <a16:creationId xmlns:a16="http://schemas.microsoft.com/office/drawing/2014/main" id="{5A5C2E4A-A2D8-328A-0560-26CB9A650D8D}"/>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618F6BBE-31A6-DB19-2654-245DF8406A1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8" name="Picture 7">
            <a:extLst>
              <a:ext uri="{FF2B5EF4-FFF2-40B4-BE49-F238E27FC236}">
                <a16:creationId xmlns:a16="http://schemas.microsoft.com/office/drawing/2014/main" id="{5157E85A-6357-14F6-7336-B48EDA730953}"/>
              </a:ext>
            </a:extLst>
          </p:cNvPr>
          <p:cNvPicPr>
            <a:picLocks noChangeAspect="1"/>
          </p:cNvPicPr>
          <p:nvPr/>
        </p:nvPicPr>
        <p:blipFill>
          <a:blip r:embed="rId2"/>
          <a:stretch>
            <a:fillRect/>
          </a:stretch>
        </p:blipFill>
        <p:spPr>
          <a:xfrm>
            <a:off x="1828800" y="1681398"/>
            <a:ext cx="8795208" cy="4059112"/>
          </a:xfrm>
          <a:prstGeom prst="rect">
            <a:avLst/>
          </a:prstGeom>
        </p:spPr>
      </p:pic>
    </p:spTree>
    <p:extLst>
      <p:ext uri="{BB962C8B-B14F-4D97-AF65-F5344CB8AC3E}">
        <p14:creationId xmlns:p14="http://schemas.microsoft.com/office/powerpoint/2010/main" val="3195195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F4C8-F04B-B9BF-7B8D-8D0777EA6C3A}"/>
              </a:ext>
            </a:extLst>
          </p:cNvPr>
          <p:cNvSpPr>
            <a:spLocks noGrp="1"/>
          </p:cNvSpPr>
          <p:nvPr>
            <p:ph type="title"/>
          </p:nvPr>
        </p:nvSpPr>
        <p:spPr>
          <a:xfrm>
            <a:off x="2592925" y="624110"/>
            <a:ext cx="8911687" cy="780484"/>
          </a:xfrm>
        </p:spPr>
        <p:txBody>
          <a:bodyPr/>
          <a:lstStyle/>
          <a:p>
            <a:pPr algn="ctr"/>
            <a:r>
              <a:rPr lang="en-US" dirty="0" err="1"/>
              <a:t>Contd</a:t>
            </a:r>
            <a:r>
              <a:rPr lang="en-US" dirty="0"/>
              <a:t>…</a:t>
            </a:r>
          </a:p>
        </p:txBody>
      </p:sp>
      <p:sp>
        <p:nvSpPr>
          <p:cNvPr id="4" name="Date Placeholder 3">
            <a:extLst>
              <a:ext uri="{FF2B5EF4-FFF2-40B4-BE49-F238E27FC236}">
                <a16:creationId xmlns:a16="http://schemas.microsoft.com/office/drawing/2014/main" id="{FEA7224B-11EB-C851-4253-58B11108DEEE}"/>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E1189FCA-2561-65F9-8F55-CF8BA25FB0AD}"/>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7" name="Picture 6">
            <a:extLst>
              <a:ext uri="{FF2B5EF4-FFF2-40B4-BE49-F238E27FC236}">
                <a16:creationId xmlns:a16="http://schemas.microsoft.com/office/drawing/2014/main" id="{B4D0F829-1C7B-536F-73F5-FE6426C29C1A}"/>
              </a:ext>
            </a:extLst>
          </p:cNvPr>
          <p:cNvPicPr>
            <a:picLocks noChangeAspect="1"/>
          </p:cNvPicPr>
          <p:nvPr/>
        </p:nvPicPr>
        <p:blipFill>
          <a:blip r:embed="rId2"/>
          <a:stretch>
            <a:fillRect/>
          </a:stretch>
        </p:blipFill>
        <p:spPr>
          <a:xfrm>
            <a:off x="737654" y="1404594"/>
            <a:ext cx="4381880" cy="286536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7FD254F-5973-10F6-2DE8-BADCDC340175}"/>
                  </a:ext>
                </a:extLst>
              </p:cNvPr>
              <p:cNvSpPr txBox="1"/>
              <p:nvPr/>
            </p:nvSpPr>
            <p:spPr>
              <a:xfrm>
                <a:off x="826104" y="4409450"/>
                <a:ext cx="10084323" cy="369332"/>
              </a:xfrm>
              <a:prstGeom prst="rect">
                <a:avLst/>
              </a:prstGeom>
              <a:noFill/>
            </p:spPr>
            <p:txBody>
              <a:bodyPr wrap="square">
                <a:spAutoFit/>
              </a:bodyPr>
              <a:lstStyle/>
              <a:p>
                <a:r>
                  <a:rPr lang="en-US" dirty="0"/>
                  <a:t>Number of comparisons: (n - 1) + (n - 2) + (n - 3) + ..... + 1 = n(n - 1) / 2 nearly equals to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endParaRPr lang="en-US" dirty="0"/>
              </a:p>
            </p:txBody>
          </p:sp>
        </mc:Choice>
        <mc:Fallback xmlns="">
          <p:sp>
            <p:nvSpPr>
              <p:cNvPr id="9" name="TextBox 8">
                <a:extLst>
                  <a:ext uri="{FF2B5EF4-FFF2-40B4-BE49-F238E27FC236}">
                    <a16:creationId xmlns:a16="http://schemas.microsoft.com/office/drawing/2014/main" id="{F7FD254F-5973-10F6-2DE8-BADCDC340175}"/>
                  </a:ext>
                </a:extLst>
              </p:cNvPr>
              <p:cNvSpPr txBox="1">
                <a:spLocks noRot="1" noChangeAspect="1" noMove="1" noResize="1" noEditPoints="1" noAdjustHandles="1" noChangeArrowheads="1" noChangeShapeType="1" noTextEdit="1"/>
              </p:cNvSpPr>
              <p:nvPr/>
            </p:nvSpPr>
            <p:spPr>
              <a:xfrm>
                <a:off x="826104" y="4409450"/>
                <a:ext cx="10084323" cy="369332"/>
              </a:xfrm>
              <a:prstGeom prst="rect">
                <a:avLst/>
              </a:prstGeom>
              <a:blipFill>
                <a:blip r:embed="rId3"/>
                <a:stretch>
                  <a:fillRect l="-544" t="-8197" b="-24590"/>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AC8D631D-6E3E-66C3-96A7-0F21FC9721D5}"/>
              </a:ext>
            </a:extLst>
          </p:cNvPr>
          <p:cNvPicPr>
            <a:picLocks noChangeAspect="1"/>
          </p:cNvPicPr>
          <p:nvPr/>
        </p:nvPicPr>
        <p:blipFill>
          <a:blip r:embed="rId4"/>
          <a:stretch>
            <a:fillRect/>
          </a:stretch>
        </p:blipFill>
        <p:spPr>
          <a:xfrm>
            <a:off x="5868265" y="4997370"/>
            <a:ext cx="1737511" cy="304826"/>
          </a:xfrm>
          <a:prstGeom prst="rect">
            <a:avLst/>
          </a:prstGeom>
        </p:spPr>
      </p:pic>
      <p:sp>
        <p:nvSpPr>
          <p:cNvPr id="13" name="TextBox 12">
            <a:extLst>
              <a:ext uri="{FF2B5EF4-FFF2-40B4-BE49-F238E27FC236}">
                <a16:creationId xmlns:a16="http://schemas.microsoft.com/office/drawing/2014/main" id="{15894914-67BD-2447-2153-35FE6981E898}"/>
              </a:ext>
            </a:extLst>
          </p:cNvPr>
          <p:cNvSpPr txBox="1"/>
          <p:nvPr/>
        </p:nvSpPr>
        <p:spPr>
          <a:xfrm>
            <a:off x="1595486" y="5587559"/>
            <a:ext cx="8491193" cy="646331"/>
          </a:xfrm>
          <a:prstGeom prst="rect">
            <a:avLst/>
          </a:prstGeom>
          <a:noFill/>
        </p:spPr>
        <p:txBody>
          <a:bodyPr wrap="square">
            <a:spAutoFit/>
          </a:bodyPr>
          <a:lstStyle/>
          <a:p>
            <a:r>
              <a:rPr lang="en-US" b="0" i="0" dirty="0">
                <a:effectLst/>
                <a:latin typeface="euclid_circular_a"/>
              </a:rPr>
              <a:t>Also, we can analyze the complexity by simply observing the number of loops. There are 2 loops so the complexity is</a:t>
            </a:r>
            <a:endParaRPr lang="en-US" dirty="0"/>
          </a:p>
        </p:txBody>
      </p:sp>
      <p:pic>
        <p:nvPicPr>
          <p:cNvPr id="15" name="Picture 14">
            <a:extLst>
              <a:ext uri="{FF2B5EF4-FFF2-40B4-BE49-F238E27FC236}">
                <a16:creationId xmlns:a16="http://schemas.microsoft.com/office/drawing/2014/main" id="{10E2EF59-00F8-CFCD-04FD-927739C56436}"/>
              </a:ext>
            </a:extLst>
          </p:cNvPr>
          <p:cNvPicPr>
            <a:picLocks noChangeAspect="1"/>
          </p:cNvPicPr>
          <p:nvPr/>
        </p:nvPicPr>
        <p:blipFill>
          <a:blip r:embed="rId5"/>
          <a:stretch>
            <a:fillRect/>
          </a:stretch>
        </p:blipFill>
        <p:spPr>
          <a:xfrm>
            <a:off x="4387951" y="5976440"/>
            <a:ext cx="731583" cy="236240"/>
          </a:xfrm>
          <a:prstGeom prst="rect">
            <a:avLst/>
          </a:prstGeom>
        </p:spPr>
      </p:pic>
    </p:spTree>
    <p:extLst>
      <p:ext uri="{BB962C8B-B14F-4D97-AF65-F5344CB8AC3E}">
        <p14:creationId xmlns:p14="http://schemas.microsoft.com/office/powerpoint/2010/main" val="321207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841301D-4B46-8705-7E3D-9780CA276C6F}"/>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8DF4BA5F-EB70-2BC8-7B86-2E7186F2E07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Content Placeholder 5">
            <a:extLst>
              <a:ext uri="{FF2B5EF4-FFF2-40B4-BE49-F238E27FC236}">
                <a16:creationId xmlns:a16="http://schemas.microsoft.com/office/drawing/2014/main" id="{C7704004-19DC-D7CA-92FC-40202873DB72}"/>
              </a:ext>
            </a:extLst>
          </p:cNvPr>
          <p:cNvPicPr>
            <a:picLocks noGrp="1" noChangeAspect="1"/>
          </p:cNvPicPr>
          <p:nvPr>
            <p:ph idx="1"/>
          </p:nvPr>
        </p:nvPicPr>
        <p:blipFill>
          <a:blip r:embed="rId2"/>
          <a:stretch>
            <a:fillRect/>
          </a:stretch>
        </p:blipFill>
        <p:spPr>
          <a:xfrm>
            <a:off x="1520073" y="721794"/>
            <a:ext cx="5106970" cy="2872989"/>
          </a:xfrm>
          <a:prstGeom prst="rect">
            <a:avLst/>
          </a:prstGeom>
        </p:spPr>
      </p:pic>
      <p:sp>
        <p:nvSpPr>
          <p:cNvPr id="10" name="TextBox 9">
            <a:extLst>
              <a:ext uri="{FF2B5EF4-FFF2-40B4-BE49-F238E27FC236}">
                <a16:creationId xmlns:a16="http://schemas.microsoft.com/office/drawing/2014/main" id="{3DA5739F-73D2-A0DC-FCE9-0E5840D1C9D4}"/>
              </a:ext>
            </a:extLst>
          </p:cNvPr>
          <p:cNvSpPr txBox="1"/>
          <p:nvPr/>
        </p:nvSpPr>
        <p:spPr>
          <a:xfrm>
            <a:off x="1520073" y="3886994"/>
            <a:ext cx="8990814" cy="923330"/>
          </a:xfrm>
          <a:prstGeom prst="rect">
            <a:avLst/>
          </a:prstGeom>
          <a:noFill/>
        </p:spPr>
        <p:txBody>
          <a:bodyPr wrap="square">
            <a:spAutoFit/>
          </a:bodyPr>
          <a:lstStyle/>
          <a:p>
            <a:r>
              <a:rPr lang="en-US" b="0" i="0" dirty="0">
                <a:effectLst/>
                <a:latin typeface="euclid_circular_a"/>
              </a:rPr>
              <a:t>The time complexity of the selection sort is the same in all cases. At every step, you have to find the minimum element and put it in the right place. The minimum element is not known until the end of the array is not reached.</a:t>
            </a:r>
            <a:endParaRPr lang="en-US" dirty="0"/>
          </a:p>
        </p:txBody>
      </p:sp>
      <p:pic>
        <p:nvPicPr>
          <p:cNvPr id="12" name="Picture 11">
            <a:extLst>
              <a:ext uri="{FF2B5EF4-FFF2-40B4-BE49-F238E27FC236}">
                <a16:creationId xmlns:a16="http://schemas.microsoft.com/office/drawing/2014/main" id="{D22FAA93-0272-7C36-DF52-3CFFE51D282D}"/>
              </a:ext>
            </a:extLst>
          </p:cNvPr>
          <p:cNvPicPr>
            <a:picLocks noChangeAspect="1"/>
          </p:cNvPicPr>
          <p:nvPr/>
        </p:nvPicPr>
        <p:blipFill>
          <a:blip r:embed="rId3"/>
          <a:stretch>
            <a:fillRect/>
          </a:stretch>
        </p:blipFill>
        <p:spPr>
          <a:xfrm>
            <a:off x="1695053" y="5036547"/>
            <a:ext cx="5540220" cy="777307"/>
          </a:xfrm>
          <a:prstGeom prst="rect">
            <a:avLst/>
          </a:prstGeom>
        </p:spPr>
      </p:pic>
      <p:pic>
        <p:nvPicPr>
          <p:cNvPr id="2" name="Picture 1">
            <a:extLst>
              <a:ext uri="{FF2B5EF4-FFF2-40B4-BE49-F238E27FC236}">
                <a16:creationId xmlns:a16="http://schemas.microsoft.com/office/drawing/2014/main" id="{C8D818A2-6849-EAB2-6C70-DB825463D445}"/>
              </a:ext>
            </a:extLst>
          </p:cNvPr>
          <p:cNvPicPr>
            <a:picLocks noChangeAspect="1"/>
          </p:cNvPicPr>
          <p:nvPr/>
        </p:nvPicPr>
        <p:blipFill>
          <a:blip r:embed="rId4"/>
          <a:stretch>
            <a:fillRect/>
          </a:stretch>
        </p:blipFill>
        <p:spPr>
          <a:xfrm>
            <a:off x="7022969" y="604665"/>
            <a:ext cx="4484926" cy="3282329"/>
          </a:xfrm>
          <a:prstGeom prst="rect">
            <a:avLst/>
          </a:prstGeom>
        </p:spPr>
      </p:pic>
    </p:spTree>
    <p:extLst>
      <p:ext uri="{BB962C8B-B14F-4D97-AF65-F5344CB8AC3E}">
        <p14:creationId xmlns:p14="http://schemas.microsoft.com/office/powerpoint/2010/main" val="1045618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D24D-2237-4139-7200-C97B288BDC90}"/>
              </a:ext>
            </a:extLst>
          </p:cNvPr>
          <p:cNvSpPr>
            <a:spLocks noGrp="1"/>
          </p:cNvSpPr>
          <p:nvPr>
            <p:ph type="title"/>
          </p:nvPr>
        </p:nvSpPr>
        <p:spPr>
          <a:xfrm>
            <a:off x="2592925" y="624110"/>
            <a:ext cx="8911687" cy="711631"/>
          </a:xfrm>
        </p:spPr>
        <p:txBody>
          <a:bodyPr/>
          <a:lstStyle/>
          <a:p>
            <a:pPr algn="ctr"/>
            <a:r>
              <a:rPr lang="en-US" dirty="0"/>
              <a:t>Exercise</a:t>
            </a:r>
          </a:p>
        </p:txBody>
      </p:sp>
      <p:sp>
        <p:nvSpPr>
          <p:cNvPr id="3" name="Content Placeholder 2">
            <a:extLst>
              <a:ext uri="{FF2B5EF4-FFF2-40B4-BE49-F238E27FC236}">
                <a16:creationId xmlns:a16="http://schemas.microsoft.com/office/drawing/2014/main" id="{0C93B9AB-080D-B4E0-6764-394FC0BB9CCB}"/>
              </a:ext>
            </a:extLst>
          </p:cNvPr>
          <p:cNvSpPr>
            <a:spLocks noGrp="1"/>
          </p:cNvSpPr>
          <p:nvPr>
            <p:ph idx="1"/>
          </p:nvPr>
        </p:nvSpPr>
        <p:spPr>
          <a:xfrm>
            <a:off x="627529" y="1228165"/>
            <a:ext cx="11080377" cy="5005725"/>
          </a:xfrm>
        </p:spPr>
        <p:txBody>
          <a:bodyPr/>
          <a:lstStyle/>
          <a:p>
            <a:r>
              <a:rPr lang="en-US" dirty="0"/>
              <a:t>Sort {3, 6, 1, 8, 4, 5} using selection sort.</a:t>
            </a:r>
          </a:p>
        </p:txBody>
      </p:sp>
      <p:sp>
        <p:nvSpPr>
          <p:cNvPr id="4" name="Date Placeholder 3">
            <a:extLst>
              <a:ext uri="{FF2B5EF4-FFF2-40B4-BE49-F238E27FC236}">
                <a16:creationId xmlns:a16="http://schemas.microsoft.com/office/drawing/2014/main" id="{1F9E5D70-FE3C-7DC6-1E27-3AE995162EAD}"/>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A2011294-B084-2D06-E6EF-4C63BFC1514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9" name="Picture 8">
            <a:extLst>
              <a:ext uri="{FF2B5EF4-FFF2-40B4-BE49-F238E27FC236}">
                <a16:creationId xmlns:a16="http://schemas.microsoft.com/office/drawing/2014/main" id="{2DB0C755-7D42-5324-1BB8-74E703B28764}"/>
              </a:ext>
            </a:extLst>
          </p:cNvPr>
          <p:cNvPicPr>
            <a:picLocks noChangeAspect="1"/>
          </p:cNvPicPr>
          <p:nvPr/>
        </p:nvPicPr>
        <p:blipFill>
          <a:blip r:embed="rId2"/>
          <a:stretch>
            <a:fillRect/>
          </a:stretch>
        </p:blipFill>
        <p:spPr>
          <a:xfrm>
            <a:off x="363035" y="1518575"/>
            <a:ext cx="5481953" cy="1958510"/>
          </a:xfrm>
          <a:prstGeom prst="rect">
            <a:avLst/>
          </a:prstGeom>
        </p:spPr>
      </p:pic>
      <p:pic>
        <p:nvPicPr>
          <p:cNvPr id="11" name="Picture 10">
            <a:extLst>
              <a:ext uri="{FF2B5EF4-FFF2-40B4-BE49-F238E27FC236}">
                <a16:creationId xmlns:a16="http://schemas.microsoft.com/office/drawing/2014/main" id="{66A0D224-6C56-A029-05C7-ECD9148D5859}"/>
              </a:ext>
            </a:extLst>
          </p:cNvPr>
          <p:cNvPicPr>
            <a:picLocks noChangeAspect="1"/>
          </p:cNvPicPr>
          <p:nvPr/>
        </p:nvPicPr>
        <p:blipFill>
          <a:blip r:embed="rId3"/>
          <a:stretch>
            <a:fillRect/>
          </a:stretch>
        </p:blipFill>
        <p:spPr>
          <a:xfrm>
            <a:off x="6096000" y="1410999"/>
            <a:ext cx="5481953" cy="4822891"/>
          </a:xfrm>
          <a:prstGeom prst="rect">
            <a:avLst/>
          </a:prstGeom>
        </p:spPr>
      </p:pic>
      <p:pic>
        <p:nvPicPr>
          <p:cNvPr id="13" name="Picture 12">
            <a:extLst>
              <a:ext uri="{FF2B5EF4-FFF2-40B4-BE49-F238E27FC236}">
                <a16:creationId xmlns:a16="http://schemas.microsoft.com/office/drawing/2014/main" id="{9D944008-C0A2-37ED-0420-5AB37C7F8BB7}"/>
              </a:ext>
            </a:extLst>
          </p:cNvPr>
          <p:cNvPicPr>
            <a:picLocks noChangeAspect="1"/>
          </p:cNvPicPr>
          <p:nvPr/>
        </p:nvPicPr>
        <p:blipFill>
          <a:blip r:embed="rId4"/>
          <a:stretch>
            <a:fillRect/>
          </a:stretch>
        </p:blipFill>
        <p:spPr>
          <a:xfrm>
            <a:off x="484094" y="3742920"/>
            <a:ext cx="5481953" cy="2673804"/>
          </a:xfrm>
          <a:prstGeom prst="rect">
            <a:avLst/>
          </a:prstGeom>
        </p:spPr>
      </p:pic>
    </p:spTree>
    <p:extLst>
      <p:ext uri="{BB962C8B-B14F-4D97-AF65-F5344CB8AC3E}">
        <p14:creationId xmlns:p14="http://schemas.microsoft.com/office/powerpoint/2010/main" val="119110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9A95-92EF-6243-C0DB-6D2C1E31C202}"/>
              </a:ext>
            </a:extLst>
          </p:cNvPr>
          <p:cNvSpPr>
            <a:spLocks noGrp="1"/>
          </p:cNvSpPr>
          <p:nvPr>
            <p:ph type="title"/>
          </p:nvPr>
        </p:nvSpPr>
        <p:spPr>
          <a:xfrm>
            <a:off x="2592925" y="624110"/>
            <a:ext cx="8911687" cy="629655"/>
          </a:xfrm>
        </p:spPr>
        <p:txBody>
          <a:bodyPr>
            <a:normAutofit fontScale="90000"/>
          </a:bodyPr>
          <a:lstStyle/>
          <a:p>
            <a:pPr algn="ctr"/>
            <a:r>
              <a:rPr lang="en-US" b="1" i="0" dirty="0">
                <a:solidFill>
                  <a:srgbClr val="25265E"/>
                </a:solidFill>
                <a:effectLst/>
                <a:latin typeface="euclid_circular_a"/>
              </a:rPr>
              <a:t>2. Working of Insertion Sort</a:t>
            </a:r>
            <a:br>
              <a:rPr lang="en-US" b="1" i="0" dirty="0">
                <a:solidFill>
                  <a:srgbClr val="25265E"/>
                </a:solidFill>
                <a:effectLst/>
                <a:latin typeface="euclid_circular_a"/>
              </a:rPr>
            </a:br>
            <a:endParaRPr lang="en-US" dirty="0"/>
          </a:p>
        </p:txBody>
      </p:sp>
      <p:sp>
        <p:nvSpPr>
          <p:cNvPr id="3" name="Content Placeholder 2">
            <a:extLst>
              <a:ext uri="{FF2B5EF4-FFF2-40B4-BE49-F238E27FC236}">
                <a16:creationId xmlns:a16="http://schemas.microsoft.com/office/drawing/2014/main" id="{DAB6D690-4D28-4453-0D59-85DF1454FB3C}"/>
              </a:ext>
            </a:extLst>
          </p:cNvPr>
          <p:cNvSpPr>
            <a:spLocks noGrp="1"/>
          </p:cNvSpPr>
          <p:nvPr>
            <p:ph idx="1"/>
          </p:nvPr>
        </p:nvSpPr>
        <p:spPr>
          <a:xfrm>
            <a:off x="725864" y="1253765"/>
            <a:ext cx="10778748" cy="4980125"/>
          </a:xfrm>
        </p:spPr>
        <p:txBody>
          <a:bodyPr/>
          <a:lstStyle/>
          <a:p>
            <a:r>
              <a:rPr lang="en-US" b="0" i="0" dirty="0">
                <a:effectLst/>
                <a:latin typeface="euclid_circular_a"/>
              </a:rPr>
              <a:t>Suppose we need to sort the following array.</a:t>
            </a:r>
          </a:p>
          <a:p>
            <a:endParaRPr lang="en-US" dirty="0">
              <a:latin typeface="euclid_circular_a"/>
            </a:endParaRPr>
          </a:p>
          <a:p>
            <a:endParaRPr lang="en-US" dirty="0"/>
          </a:p>
          <a:p>
            <a:r>
              <a:rPr lang="en-US" dirty="0"/>
              <a:t>The first element in the array is assumed to be sorted. Take the second element and store it separately in </a:t>
            </a:r>
            <a:r>
              <a:rPr lang="en-US" b="1" dirty="0"/>
              <a:t>key</a:t>
            </a:r>
            <a:r>
              <a:rPr lang="en-US" dirty="0"/>
              <a:t>.</a:t>
            </a:r>
          </a:p>
          <a:p>
            <a:r>
              <a:rPr lang="en-US" dirty="0"/>
              <a:t>Compare </a:t>
            </a:r>
            <a:r>
              <a:rPr lang="en-US" b="1" dirty="0"/>
              <a:t>key</a:t>
            </a:r>
            <a:r>
              <a:rPr lang="en-US" dirty="0"/>
              <a:t> with the first element. If the first element is greater than </a:t>
            </a:r>
            <a:r>
              <a:rPr lang="en-US" b="1" dirty="0"/>
              <a:t>key</a:t>
            </a:r>
            <a:r>
              <a:rPr lang="en-US" dirty="0"/>
              <a:t>, then </a:t>
            </a:r>
            <a:r>
              <a:rPr lang="en-US" b="1" dirty="0"/>
              <a:t>key</a:t>
            </a:r>
            <a:r>
              <a:rPr lang="en-US" dirty="0"/>
              <a:t> is placed in front of the first element.</a:t>
            </a:r>
          </a:p>
        </p:txBody>
      </p:sp>
      <p:sp>
        <p:nvSpPr>
          <p:cNvPr id="4" name="Date Placeholder 3">
            <a:extLst>
              <a:ext uri="{FF2B5EF4-FFF2-40B4-BE49-F238E27FC236}">
                <a16:creationId xmlns:a16="http://schemas.microsoft.com/office/drawing/2014/main" id="{CF8B2659-A119-CD4C-EA10-1DC0529E0638}"/>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DD43179B-571D-CC0F-ACEB-0BF81816CF93}"/>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Picture 6">
            <a:extLst>
              <a:ext uri="{FF2B5EF4-FFF2-40B4-BE49-F238E27FC236}">
                <a16:creationId xmlns:a16="http://schemas.microsoft.com/office/drawing/2014/main" id="{DE3CA394-08EC-3B5B-F3F9-AEC0E0DBB61A}"/>
              </a:ext>
            </a:extLst>
          </p:cNvPr>
          <p:cNvPicPr>
            <a:picLocks noChangeAspect="1"/>
          </p:cNvPicPr>
          <p:nvPr/>
        </p:nvPicPr>
        <p:blipFill>
          <a:blip r:embed="rId2"/>
          <a:stretch>
            <a:fillRect/>
          </a:stretch>
        </p:blipFill>
        <p:spPr>
          <a:xfrm>
            <a:off x="5546021" y="1253765"/>
            <a:ext cx="2796782" cy="990686"/>
          </a:xfrm>
          <a:prstGeom prst="rect">
            <a:avLst/>
          </a:prstGeom>
        </p:spPr>
      </p:pic>
      <p:pic>
        <p:nvPicPr>
          <p:cNvPr id="9" name="Picture 8">
            <a:extLst>
              <a:ext uri="{FF2B5EF4-FFF2-40B4-BE49-F238E27FC236}">
                <a16:creationId xmlns:a16="http://schemas.microsoft.com/office/drawing/2014/main" id="{105070F5-68B4-5952-9D4C-ABB6BD78DE7F}"/>
              </a:ext>
            </a:extLst>
          </p:cNvPr>
          <p:cNvPicPr>
            <a:picLocks noChangeAspect="1"/>
          </p:cNvPicPr>
          <p:nvPr/>
        </p:nvPicPr>
        <p:blipFill>
          <a:blip r:embed="rId3"/>
          <a:stretch>
            <a:fillRect/>
          </a:stretch>
        </p:blipFill>
        <p:spPr>
          <a:xfrm>
            <a:off x="5260935" y="3429000"/>
            <a:ext cx="5097394" cy="3247534"/>
          </a:xfrm>
          <a:prstGeom prst="rect">
            <a:avLst/>
          </a:prstGeom>
        </p:spPr>
      </p:pic>
      <p:sp>
        <p:nvSpPr>
          <p:cNvPr id="11" name="TextBox 10">
            <a:extLst>
              <a:ext uri="{FF2B5EF4-FFF2-40B4-BE49-F238E27FC236}">
                <a16:creationId xmlns:a16="http://schemas.microsoft.com/office/drawing/2014/main" id="{D6EE198B-18FF-4A4B-1FC0-D6B6D18C3092}"/>
              </a:ext>
            </a:extLst>
          </p:cNvPr>
          <p:cNvSpPr txBox="1"/>
          <p:nvPr/>
        </p:nvSpPr>
        <p:spPr>
          <a:xfrm>
            <a:off x="849984" y="5163235"/>
            <a:ext cx="4407668" cy="923330"/>
          </a:xfrm>
          <a:prstGeom prst="rect">
            <a:avLst/>
          </a:prstGeom>
          <a:noFill/>
        </p:spPr>
        <p:txBody>
          <a:bodyPr wrap="square">
            <a:spAutoFit/>
          </a:bodyPr>
          <a:lstStyle/>
          <a:p>
            <a:r>
              <a:rPr lang="en-US" dirty="0"/>
              <a:t>If the first element is greater than key, then key is placed in front of the first element.</a:t>
            </a:r>
          </a:p>
        </p:txBody>
      </p:sp>
    </p:spTree>
    <p:extLst>
      <p:ext uri="{BB962C8B-B14F-4D97-AF65-F5344CB8AC3E}">
        <p14:creationId xmlns:p14="http://schemas.microsoft.com/office/powerpoint/2010/main" val="360844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398C-8D62-7247-487E-AAAEF0437942}"/>
              </a:ext>
            </a:extLst>
          </p:cNvPr>
          <p:cNvSpPr>
            <a:spLocks noGrp="1"/>
          </p:cNvSpPr>
          <p:nvPr>
            <p:ph type="title"/>
          </p:nvPr>
        </p:nvSpPr>
        <p:spPr>
          <a:xfrm>
            <a:off x="2328974" y="228184"/>
            <a:ext cx="8911687" cy="1044435"/>
          </a:xfrm>
        </p:spPr>
        <p:txBody>
          <a:bodyPr/>
          <a:lstStyle/>
          <a:p>
            <a:pPr algn="ctr"/>
            <a:r>
              <a:rPr lang="en-US" dirty="0"/>
              <a:t>Insertion sort</a:t>
            </a:r>
          </a:p>
        </p:txBody>
      </p:sp>
      <p:sp>
        <p:nvSpPr>
          <p:cNvPr id="4" name="Date Placeholder 3">
            <a:extLst>
              <a:ext uri="{FF2B5EF4-FFF2-40B4-BE49-F238E27FC236}">
                <a16:creationId xmlns:a16="http://schemas.microsoft.com/office/drawing/2014/main" id="{A5F626F6-0323-B199-3FCC-F227BC4DCF85}"/>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F663C470-553A-B29E-AB75-556E50FE56FD}"/>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7" name="Picture 6">
            <a:extLst>
              <a:ext uri="{FF2B5EF4-FFF2-40B4-BE49-F238E27FC236}">
                <a16:creationId xmlns:a16="http://schemas.microsoft.com/office/drawing/2014/main" id="{5533CF11-5949-5066-78A8-235B70296E2F}"/>
              </a:ext>
            </a:extLst>
          </p:cNvPr>
          <p:cNvPicPr>
            <a:picLocks noChangeAspect="1"/>
          </p:cNvPicPr>
          <p:nvPr/>
        </p:nvPicPr>
        <p:blipFill>
          <a:blip r:embed="rId2"/>
          <a:stretch>
            <a:fillRect/>
          </a:stretch>
        </p:blipFill>
        <p:spPr>
          <a:xfrm>
            <a:off x="952107" y="1498862"/>
            <a:ext cx="8795208" cy="4807670"/>
          </a:xfrm>
          <a:prstGeom prst="rect">
            <a:avLst/>
          </a:prstGeom>
        </p:spPr>
      </p:pic>
    </p:spTree>
    <p:extLst>
      <p:ext uri="{BB962C8B-B14F-4D97-AF65-F5344CB8AC3E}">
        <p14:creationId xmlns:p14="http://schemas.microsoft.com/office/powerpoint/2010/main" val="4004907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12FF-781F-031A-F89B-89666B575FEA}"/>
              </a:ext>
            </a:extLst>
          </p:cNvPr>
          <p:cNvSpPr>
            <a:spLocks noGrp="1"/>
          </p:cNvSpPr>
          <p:nvPr>
            <p:ph type="title"/>
          </p:nvPr>
        </p:nvSpPr>
        <p:spPr>
          <a:xfrm>
            <a:off x="2592925" y="624110"/>
            <a:ext cx="8911687" cy="837045"/>
          </a:xfrm>
        </p:spPr>
        <p:txBody>
          <a:bodyPr/>
          <a:lstStyle/>
          <a:p>
            <a:pPr algn="ctr"/>
            <a:r>
              <a:rPr lang="en-US" dirty="0" err="1"/>
              <a:t>Contd</a:t>
            </a:r>
            <a:r>
              <a:rPr lang="en-US" dirty="0"/>
              <a:t>…</a:t>
            </a:r>
          </a:p>
        </p:txBody>
      </p:sp>
      <p:sp>
        <p:nvSpPr>
          <p:cNvPr id="3" name="Content Placeholder 2">
            <a:extLst>
              <a:ext uri="{FF2B5EF4-FFF2-40B4-BE49-F238E27FC236}">
                <a16:creationId xmlns:a16="http://schemas.microsoft.com/office/drawing/2014/main" id="{CE467B35-B895-0DCC-65AE-E118CE7BBE31}"/>
              </a:ext>
            </a:extLst>
          </p:cNvPr>
          <p:cNvSpPr>
            <a:spLocks noGrp="1"/>
          </p:cNvSpPr>
          <p:nvPr>
            <p:ph idx="1"/>
          </p:nvPr>
        </p:nvSpPr>
        <p:spPr>
          <a:xfrm>
            <a:off x="531812" y="1461155"/>
            <a:ext cx="10972800" cy="4450067"/>
          </a:xfrm>
        </p:spPr>
        <p:txBody>
          <a:bodyPr/>
          <a:lstStyle/>
          <a:p>
            <a:r>
              <a:rPr lang="en-US" b="0" i="0" dirty="0">
                <a:effectLst/>
                <a:latin typeface="euclid_circular_a"/>
              </a:rPr>
              <a:t>2. Now, the first two elements are sorted. Take the third element and compare it with the elements on the left of it.  Placed it just behind the element smaller than it.  If there is no element smaller than it, then place it at the beginning of the array.</a:t>
            </a:r>
            <a:endParaRPr lang="en-US" dirty="0"/>
          </a:p>
        </p:txBody>
      </p:sp>
      <p:sp>
        <p:nvSpPr>
          <p:cNvPr id="4" name="Date Placeholder 3">
            <a:extLst>
              <a:ext uri="{FF2B5EF4-FFF2-40B4-BE49-F238E27FC236}">
                <a16:creationId xmlns:a16="http://schemas.microsoft.com/office/drawing/2014/main" id="{1D20A2AD-055B-6CD2-FAD9-1BB9A0431A70}"/>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AFE93190-EB7B-9A8A-7652-A852327B248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7" name="Picture 6">
            <a:extLst>
              <a:ext uri="{FF2B5EF4-FFF2-40B4-BE49-F238E27FC236}">
                <a16:creationId xmlns:a16="http://schemas.microsoft.com/office/drawing/2014/main" id="{CB1270DF-59CA-8469-0CE8-FC054CEA0126}"/>
              </a:ext>
            </a:extLst>
          </p:cNvPr>
          <p:cNvPicPr>
            <a:picLocks noChangeAspect="1"/>
          </p:cNvPicPr>
          <p:nvPr/>
        </p:nvPicPr>
        <p:blipFill>
          <a:blip r:embed="rId2"/>
          <a:stretch>
            <a:fillRect/>
          </a:stretch>
        </p:blipFill>
        <p:spPr>
          <a:xfrm>
            <a:off x="531812" y="2387732"/>
            <a:ext cx="3741744" cy="3236408"/>
          </a:xfrm>
          <a:prstGeom prst="rect">
            <a:avLst/>
          </a:prstGeom>
        </p:spPr>
      </p:pic>
      <p:sp>
        <p:nvSpPr>
          <p:cNvPr id="9" name="TextBox 8">
            <a:extLst>
              <a:ext uri="{FF2B5EF4-FFF2-40B4-BE49-F238E27FC236}">
                <a16:creationId xmlns:a16="http://schemas.microsoft.com/office/drawing/2014/main" id="{03376C13-8CDA-20C0-ACEA-DA28F3DBEFFB}"/>
              </a:ext>
            </a:extLst>
          </p:cNvPr>
          <p:cNvSpPr txBox="1"/>
          <p:nvPr/>
        </p:nvSpPr>
        <p:spPr>
          <a:xfrm>
            <a:off x="5036270" y="2586511"/>
            <a:ext cx="6094428" cy="646331"/>
          </a:xfrm>
          <a:prstGeom prst="rect">
            <a:avLst/>
          </a:prstGeom>
          <a:noFill/>
        </p:spPr>
        <p:txBody>
          <a:bodyPr wrap="square">
            <a:spAutoFit/>
          </a:bodyPr>
          <a:lstStyle/>
          <a:p>
            <a:r>
              <a:rPr lang="en-US" dirty="0"/>
              <a:t>3. Similarly, place every unsorted element at its correct position.</a:t>
            </a:r>
          </a:p>
        </p:txBody>
      </p:sp>
      <p:pic>
        <p:nvPicPr>
          <p:cNvPr id="11" name="Picture 10">
            <a:extLst>
              <a:ext uri="{FF2B5EF4-FFF2-40B4-BE49-F238E27FC236}">
                <a16:creationId xmlns:a16="http://schemas.microsoft.com/office/drawing/2014/main" id="{745274F8-0820-2C70-D5AF-78793161AFBE}"/>
              </a:ext>
            </a:extLst>
          </p:cNvPr>
          <p:cNvPicPr>
            <a:picLocks noChangeAspect="1"/>
          </p:cNvPicPr>
          <p:nvPr/>
        </p:nvPicPr>
        <p:blipFill>
          <a:blip r:embed="rId3"/>
          <a:stretch>
            <a:fillRect/>
          </a:stretch>
        </p:blipFill>
        <p:spPr>
          <a:xfrm>
            <a:off x="6018212" y="3370082"/>
            <a:ext cx="3787468" cy="3306498"/>
          </a:xfrm>
          <a:prstGeom prst="rect">
            <a:avLst/>
          </a:prstGeom>
        </p:spPr>
      </p:pic>
    </p:spTree>
    <p:extLst>
      <p:ext uri="{BB962C8B-B14F-4D97-AF65-F5344CB8AC3E}">
        <p14:creationId xmlns:p14="http://schemas.microsoft.com/office/powerpoint/2010/main" val="230999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B0F01-4D36-10FB-25C6-69434667241F}"/>
              </a:ext>
            </a:extLst>
          </p:cNvPr>
          <p:cNvSpPr>
            <a:spLocks noGrp="1"/>
          </p:cNvSpPr>
          <p:nvPr>
            <p:ph type="title"/>
          </p:nvPr>
        </p:nvSpPr>
        <p:spPr>
          <a:xfrm>
            <a:off x="2592925" y="624110"/>
            <a:ext cx="8911687" cy="702666"/>
          </a:xfrm>
        </p:spPr>
        <p:txBody>
          <a:bodyPr/>
          <a:lstStyle/>
          <a:p>
            <a:pPr algn="ctr"/>
            <a:r>
              <a:rPr lang="en-US" dirty="0" err="1"/>
              <a:t>Contd</a:t>
            </a:r>
            <a:r>
              <a:rPr lang="en-US" dirty="0"/>
              <a:t>…</a:t>
            </a:r>
          </a:p>
        </p:txBody>
      </p:sp>
      <p:sp>
        <p:nvSpPr>
          <p:cNvPr id="4" name="Date Placeholder 3">
            <a:extLst>
              <a:ext uri="{FF2B5EF4-FFF2-40B4-BE49-F238E27FC236}">
                <a16:creationId xmlns:a16="http://schemas.microsoft.com/office/drawing/2014/main" id="{0916D73F-9D81-2F1C-DE39-AAF38EA64FCA}"/>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893EE2B9-7B23-F451-EDEE-42DB1AAD8651}"/>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7" name="Picture 6">
            <a:extLst>
              <a:ext uri="{FF2B5EF4-FFF2-40B4-BE49-F238E27FC236}">
                <a16:creationId xmlns:a16="http://schemas.microsoft.com/office/drawing/2014/main" id="{59E92F21-2380-15AD-8087-4BFF87CF3856}"/>
              </a:ext>
            </a:extLst>
          </p:cNvPr>
          <p:cNvPicPr>
            <a:picLocks noChangeAspect="1"/>
          </p:cNvPicPr>
          <p:nvPr/>
        </p:nvPicPr>
        <p:blipFill>
          <a:blip r:embed="rId2"/>
          <a:stretch>
            <a:fillRect/>
          </a:stretch>
        </p:blipFill>
        <p:spPr>
          <a:xfrm>
            <a:off x="753035" y="1640542"/>
            <a:ext cx="3891941" cy="4860292"/>
          </a:xfrm>
          <a:prstGeom prst="rect">
            <a:avLst/>
          </a:prstGeom>
        </p:spPr>
      </p:pic>
      <p:pic>
        <p:nvPicPr>
          <p:cNvPr id="9" name="Picture 8">
            <a:extLst>
              <a:ext uri="{FF2B5EF4-FFF2-40B4-BE49-F238E27FC236}">
                <a16:creationId xmlns:a16="http://schemas.microsoft.com/office/drawing/2014/main" id="{36E0E67E-53A1-F61F-CFC0-E60D9C29AAC7}"/>
              </a:ext>
            </a:extLst>
          </p:cNvPr>
          <p:cNvPicPr>
            <a:picLocks noChangeAspect="1"/>
          </p:cNvPicPr>
          <p:nvPr/>
        </p:nvPicPr>
        <p:blipFill>
          <a:blip r:embed="rId3"/>
          <a:stretch>
            <a:fillRect/>
          </a:stretch>
        </p:blipFill>
        <p:spPr>
          <a:xfrm>
            <a:off x="5098723" y="1640542"/>
            <a:ext cx="6044406" cy="4383740"/>
          </a:xfrm>
          <a:prstGeom prst="rect">
            <a:avLst/>
          </a:prstGeom>
        </p:spPr>
      </p:pic>
    </p:spTree>
    <p:extLst>
      <p:ext uri="{BB962C8B-B14F-4D97-AF65-F5344CB8AC3E}">
        <p14:creationId xmlns:p14="http://schemas.microsoft.com/office/powerpoint/2010/main" val="1015542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C7419F6-2B0F-4E54-C56E-5389151CDB82}"/>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63B6AFE3-6D0B-6092-C30F-90FF1A6F6EA1}"/>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7" name="Picture 6">
            <a:extLst>
              <a:ext uri="{FF2B5EF4-FFF2-40B4-BE49-F238E27FC236}">
                <a16:creationId xmlns:a16="http://schemas.microsoft.com/office/drawing/2014/main" id="{C523BA46-F8B0-DEC1-506B-9F3C1EF28CA3}"/>
              </a:ext>
            </a:extLst>
          </p:cNvPr>
          <p:cNvPicPr>
            <a:picLocks noChangeAspect="1"/>
          </p:cNvPicPr>
          <p:nvPr/>
        </p:nvPicPr>
        <p:blipFill>
          <a:blip r:embed="rId2"/>
          <a:stretch>
            <a:fillRect/>
          </a:stretch>
        </p:blipFill>
        <p:spPr>
          <a:xfrm>
            <a:off x="1508289" y="650450"/>
            <a:ext cx="9181706" cy="5109327"/>
          </a:xfrm>
          <a:prstGeom prst="rect">
            <a:avLst/>
          </a:prstGeom>
        </p:spPr>
      </p:pic>
      <p:pic>
        <p:nvPicPr>
          <p:cNvPr id="12" name="Picture 11">
            <a:extLst>
              <a:ext uri="{FF2B5EF4-FFF2-40B4-BE49-F238E27FC236}">
                <a16:creationId xmlns:a16="http://schemas.microsoft.com/office/drawing/2014/main" id="{CFAC4679-E3E1-2A25-8259-C6E1DCCD8C0B}"/>
              </a:ext>
            </a:extLst>
          </p:cNvPr>
          <p:cNvPicPr>
            <a:picLocks noChangeAspect="1"/>
          </p:cNvPicPr>
          <p:nvPr/>
        </p:nvPicPr>
        <p:blipFill>
          <a:blip r:embed="rId3"/>
          <a:stretch>
            <a:fillRect/>
          </a:stretch>
        </p:blipFill>
        <p:spPr>
          <a:xfrm>
            <a:off x="1602557" y="5759777"/>
            <a:ext cx="5418290" cy="777307"/>
          </a:xfrm>
          <a:prstGeom prst="rect">
            <a:avLst/>
          </a:prstGeom>
        </p:spPr>
      </p:pic>
    </p:spTree>
    <p:extLst>
      <p:ext uri="{BB962C8B-B14F-4D97-AF65-F5344CB8AC3E}">
        <p14:creationId xmlns:p14="http://schemas.microsoft.com/office/powerpoint/2010/main" val="357925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4B24-FEFF-0422-477B-369FD4D75B4A}"/>
              </a:ext>
            </a:extLst>
          </p:cNvPr>
          <p:cNvSpPr>
            <a:spLocks noGrp="1"/>
          </p:cNvSpPr>
          <p:nvPr>
            <p:ph type="title"/>
          </p:nvPr>
        </p:nvSpPr>
        <p:spPr>
          <a:xfrm>
            <a:off x="2592925" y="624110"/>
            <a:ext cx="8911687" cy="757015"/>
          </a:xfrm>
        </p:spPr>
        <p:txBody>
          <a:bodyPr/>
          <a:lstStyle/>
          <a:p>
            <a:pPr algn="ctr"/>
            <a:r>
              <a:rPr lang="en-US" dirty="0"/>
              <a:t>Taxonomy of Data Structures</a:t>
            </a:r>
          </a:p>
        </p:txBody>
      </p:sp>
      <p:pic>
        <p:nvPicPr>
          <p:cNvPr id="7" name="Content Placeholder 6">
            <a:extLst>
              <a:ext uri="{FF2B5EF4-FFF2-40B4-BE49-F238E27FC236}">
                <a16:creationId xmlns:a16="http://schemas.microsoft.com/office/drawing/2014/main" id="{A58539C1-C042-3E6D-A084-406283AEE575}"/>
              </a:ext>
            </a:extLst>
          </p:cNvPr>
          <p:cNvPicPr>
            <a:picLocks noGrp="1" noChangeAspect="1"/>
          </p:cNvPicPr>
          <p:nvPr>
            <p:ph idx="1"/>
          </p:nvPr>
        </p:nvPicPr>
        <p:blipFill>
          <a:blip r:embed="rId2"/>
          <a:stretch>
            <a:fillRect/>
          </a:stretch>
        </p:blipFill>
        <p:spPr>
          <a:xfrm>
            <a:off x="1687398" y="1611984"/>
            <a:ext cx="8550111" cy="4518453"/>
          </a:xfrm>
        </p:spPr>
      </p:pic>
      <p:sp>
        <p:nvSpPr>
          <p:cNvPr id="4" name="Date Placeholder 3">
            <a:extLst>
              <a:ext uri="{FF2B5EF4-FFF2-40B4-BE49-F238E27FC236}">
                <a16:creationId xmlns:a16="http://schemas.microsoft.com/office/drawing/2014/main" id="{CEA1EA07-0219-B1E1-9D24-7B4FB756A1DB}"/>
              </a:ext>
            </a:extLst>
          </p:cNvPr>
          <p:cNvSpPr>
            <a:spLocks noGrp="1"/>
          </p:cNvSpPr>
          <p:nvPr>
            <p:ph type="dt" sz="half" idx="10"/>
          </p:nvPr>
        </p:nvSpPr>
        <p:spPr/>
        <p:txBody>
          <a:bodyPr/>
          <a:lstStyle/>
          <a:p>
            <a:fld id="{82BF5490-6045-4DEE-AE86-433AA48167EA}" type="datetime1">
              <a:rPr lang="en-US" smtClean="0"/>
              <a:t>10/22/2023</a:t>
            </a:fld>
            <a:endParaRPr lang="en-US" dirty="0"/>
          </a:p>
        </p:txBody>
      </p:sp>
      <p:sp>
        <p:nvSpPr>
          <p:cNvPr id="5" name="Slide Number Placeholder 4">
            <a:extLst>
              <a:ext uri="{FF2B5EF4-FFF2-40B4-BE49-F238E27FC236}">
                <a16:creationId xmlns:a16="http://schemas.microsoft.com/office/drawing/2014/main" id="{F69FD7A3-5DBB-DB09-F802-719A0E7C583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78890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DF75-6E83-7319-A047-A7153EE2F3E5}"/>
              </a:ext>
            </a:extLst>
          </p:cNvPr>
          <p:cNvSpPr>
            <a:spLocks noGrp="1"/>
          </p:cNvSpPr>
          <p:nvPr>
            <p:ph type="title"/>
          </p:nvPr>
        </p:nvSpPr>
        <p:spPr>
          <a:xfrm>
            <a:off x="2592925" y="624110"/>
            <a:ext cx="8911687" cy="723923"/>
          </a:xfrm>
        </p:spPr>
        <p:txBody>
          <a:bodyPr>
            <a:normAutofit fontScale="90000"/>
          </a:bodyPr>
          <a:lstStyle/>
          <a:p>
            <a:pPr algn="ctr"/>
            <a:r>
              <a:rPr lang="en-US" b="1" dirty="0">
                <a:solidFill>
                  <a:srgbClr val="25265E"/>
                </a:solidFill>
                <a:latin typeface="euclid_circular_a"/>
              </a:rPr>
              <a:t>3. </a:t>
            </a:r>
            <a:r>
              <a:rPr lang="en-US" b="1" i="0" dirty="0">
                <a:solidFill>
                  <a:srgbClr val="25265E"/>
                </a:solidFill>
                <a:effectLst/>
                <a:latin typeface="euclid_circular_a"/>
              </a:rPr>
              <a:t>Bubble Sort</a:t>
            </a:r>
            <a:br>
              <a:rPr lang="en-US" b="1" i="0" dirty="0">
                <a:solidFill>
                  <a:srgbClr val="25265E"/>
                </a:solidFill>
                <a:effectLst/>
                <a:latin typeface="euclid_circular_a"/>
              </a:rPr>
            </a:br>
            <a:endParaRPr lang="en-US" dirty="0"/>
          </a:p>
        </p:txBody>
      </p:sp>
      <p:sp>
        <p:nvSpPr>
          <p:cNvPr id="3" name="Content Placeholder 2">
            <a:extLst>
              <a:ext uri="{FF2B5EF4-FFF2-40B4-BE49-F238E27FC236}">
                <a16:creationId xmlns:a16="http://schemas.microsoft.com/office/drawing/2014/main" id="{D94A2FE2-EFEC-5630-B436-B47FC80C2D10}"/>
              </a:ext>
            </a:extLst>
          </p:cNvPr>
          <p:cNvSpPr>
            <a:spLocks noGrp="1"/>
          </p:cNvSpPr>
          <p:nvPr>
            <p:ph idx="1"/>
          </p:nvPr>
        </p:nvSpPr>
        <p:spPr>
          <a:xfrm>
            <a:off x="687388" y="1272619"/>
            <a:ext cx="10817224" cy="4857818"/>
          </a:xfrm>
        </p:spPr>
        <p:txBody>
          <a:bodyPr/>
          <a:lstStyle/>
          <a:p>
            <a:pPr algn="l"/>
            <a:r>
              <a:rPr lang="en-US" sz="2400" b="1" i="0" dirty="0">
                <a:effectLst/>
                <a:latin typeface="euclid_circular_a"/>
              </a:rPr>
              <a:t>Bubble sort</a:t>
            </a:r>
            <a:r>
              <a:rPr lang="en-US" sz="2400" b="0" i="0" dirty="0">
                <a:effectLst/>
                <a:latin typeface="euclid_circular_a"/>
              </a:rPr>
              <a:t> is </a:t>
            </a:r>
            <a:r>
              <a:rPr lang="en-US" sz="2400" b="0" i="0" u="none" strike="noStrike" dirty="0">
                <a:solidFill>
                  <a:srgbClr val="0556F3"/>
                </a:solidFill>
                <a:effectLst/>
                <a:latin typeface="euclid_circular_a"/>
                <a:hlinkClick r:id="rId2"/>
              </a:rPr>
              <a:t>a sorting algorithm</a:t>
            </a:r>
            <a:r>
              <a:rPr lang="en-US" sz="2400" b="0" i="0" dirty="0">
                <a:effectLst/>
                <a:latin typeface="euclid_circular_a"/>
              </a:rPr>
              <a:t> that compares two adjacent elements and swaps them until they are in the intended order.</a:t>
            </a:r>
          </a:p>
          <a:p>
            <a:pPr algn="l"/>
            <a:r>
              <a:rPr lang="en-US" sz="2400" b="0" i="0" dirty="0">
                <a:effectLst/>
                <a:latin typeface="euclid_circular_a"/>
              </a:rPr>
              <a:t>Just like the movement of air bubbles in the water that rise up to the surface, each element of the array move to the end in each iteration. Therefore, it is called a bubble sort.</a:t>
            </a:r>
          </a:p>
          <a:p>
            <a:pPr marL="0" indent="0">
              <a:buNone/>
            </a:pPr>
            <a:r>
              <a:rPr lang="en-US" sz="2400" b="1" i="0" dirty="0">
                <a:solidFill>
                  <a:srgbClr val="25265E"/>
                </a:solidFill>
                <a:effectLst/>
                <a:latin typeface="euclid_circular_a"/>
              </a:rPr>
              <a:t>Working of Bubble Sort</a:t>
            </a:r>
          </a:p>
          <a:p>
            <a:pPr algn="l"/>
            <a:r>
              <a:rPr lang="en-US" sz="2400" b="1" i="0" dirty="0">
                <a:effectLst/>
                <a:latin typeface="euclid_circular_a"/>
              </a:rPr>
              <a:t>1. First Iteration (Compare and Swap)</a:t>
            </a:r>
            <a:endParaRPr lang="en-US" sz="2400" dirty="0">
              <a:latin typeface="euclid_circular_a"/>
            </a:endParaRPr>
          </a:p>
          <a:p>
            <a:pPr lvl="1"/>
            <a:r>
              <a:rPr lang="en-US" sz="2000" b="0" i="0" dirty="0">
                <a:effectLst/>
                <a:latin typeface="euclid_circular_a"/>
              </a:rPr>
              <a:t>Starting from the first index, compare the first and the second elements.</a:t>
            </a:r>
          </a:p>
          <a:p>
            <a:pPr lvl="1"/>
            <a:r>
              <a:rPr lang="en-US" sz="2000" b="0" i="0" dirty="0">
                <a:effectLst/>
                <a:latin typeface="euclid_circular_a"/>
              </a:rPr>
              <a:t>If the first element is greater than the second element, they are swapped.</a:t>
            </a:r>
          </a:p>
          <a:p>
            <a:pPr lvl="1"/>
            <a:r>
              <a:rPr lang="en-US" sz="2000" b="0" i="0" dirty="0">
                <a:effectLst/>
                <a:latin typeface="euclid_circular_a"/>
              </a:rPr>
              <a:t>Now, compare the second and the third elements. Swap them if they are not in order.</a:t>
            </a:r>
          </a:p>
          <a:p>
            <a:pPr lvl="1"/>
            <a:r>
              <a:rPr lang="en-US" sz="2000" b="0" i="0" dirty="0">
                <a:effectLst/>
                <a:latin typeface="euclid_circular_a"/>
              </a:rPr>
              <a:t>The above process goes on until the last element.</a:t>
            </a:r>
          </a:p>
          <a:p>
            <a:endParaRPr lang="en-US" dirty="0"/>
          </a:p>
        </p:txBody>
      </p:sp>
      <p:sp>
        <p:nvSpPr>
          <p:cNvPr id="4" name="Date Placeholder 3">
            <a:extLst>
              <a:ext uri="{FF2B5EF4-FFF2-40B4-BE49-F238E27FC236}">
                <a16:creationId xmlns:a16="http://schemas.microsoft.com/office/drawing/2014/main" id="{F0EA6611-0EF3-71CB-2726-C7E0227C3A1F}"/>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B00F0B10-C0C2-34E7-2FE9-87F008FC6140}"/>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134753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5267-EB43-94C7-B14A-914440D428EA}"/>
              </a:ext>
            </a:extLst>
          </p:cNvPr>
          <p:cNvSpPr>
            <a:spLocks noGrp="1"/>
          </p:cNvSpPr>
          <p:nvPr>
            <p:ph type="title"/>
          </p:nvPr>
        </p:nvSpPr>
        <p:spPr>
          <a:xfrm>
            <a:off x="2592925" y="624110"/>
            <a:ext cx="8911687" cy="733350"/>
          </a:xfrm>
        </p:spPr>
        <p:txBody>
          <a:bodyPr/>
          <a:lstStyle/>
          <a:p>
            <a:pPr algn="ctr"/>
            <a:r>
              <a:rPr lang="en-US" dirty="0" err="1"/>
              <a:t>Contd</a:t>
            </a:r>
            <a:r>
              <a:rPr lang="en-US" dirty="0"/>
              <a:t>…</a:t>
            </a:r>
          </a:p>
        </p:txBody>
      </p:sp>
      <p:sp>
        <p:nvSpPr>
          <p:cNvPr id="4" name="Date Placeholder 3">
            <a:extLst>
              <a:ext uri="{FF2B5EF4-FFF2-40B4-BE49-F238E27FC236}">
                <a16:creationId xmlns:a16="http://schemas.microsoft.com/office/drawing/2014/main" id="{7A807D13-47AD-DECF-95E5-6832241639D6}"/>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3C6D7A54-3F2B-C439-5DA7-2CCC378CBD1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7" name="Picture 6">
            <a:extLst>
              <a:ext uri="{FF2B5EF4-FFF2-40B4-BE49-F238E27FC236}">
                <a16:creationId xmlns:a16="http://schemas.microsoft.com/office/drawing/2014/main" id="{1EA6F2C9-5593-0A6F-B286-7086599D35AD}"/>
              </a:ext>
            </a:extLst>
          </p:cNvPr>
          <p:cNvPicPr>
            <a:picLocks noChangeAspect="1"/>
          </p:cNvPicPr>
          <p:nvPr/>
        </p:nvPicPr>
        <p:blipFill>
          <a:blip r:embed="rId2"/>
          <a:stretch>
            <a:fillRect/>
          </a:stretch>
        </p:blipFill>
        <p:spPr>
          <a:xfrm>
            <a:off x="921695" y="1648063"/>
            <a:ext cx="3444538" cy="4938188"/>
          </a:xfrm>
          <a:prstGeom prst="rect">
            <a:avLst/>
          </a:prstGeom>
        </p:spPr>
      </p:pic>
      <p:sp>
        <p:nvSpPr>
          <p:cNvPr id="9" name="TextBox 8">
            <a:extLst>
              <a:ext uri="{FF2B5EF4-FFF2-40B4-BE49-F238E27FC236}">
                <a16:creationId xmlns:a16="http://schemas.microsoft.com/office/drawing/2014/main" id="{57D48173-1411-21FC-5B3E-3DCBA30324CD}"/>
              </a:ext>
            </a:extLst>
          </p:cNvPr>
          <p:cNvSpPr txBox="1"/>
          <p:nvPr/>
        </p:nvSpPr>
        <p:spPr>
          <a:xfrm>
            <a:off x="4778555" y="1648063"/>
            <a:ext cx="6094428" cy="1200329"/>
          </a:xfrm>
          <a:prstGeom prst="rect">
            <a:avLst/>
          </a:prstGeom>
          <a:noFill/>
        </p:spPr>
        <p:txBody>
          <a:bodyPr wrap="square">
            <a:spAutoFit/>
          </a:bodyPr>
          <a:lstStyle/>
          <a:p>
            <a:pPr algn="l"/>
            <a:r>
              <a:rPr lang="en-US" b="1" i="0" dirty="0">
                <a:effectLst/>
                <a:latin typeface="euclid_circular_a"/>
              </a:rPr>
              <a:t>2. Remaining Iteration</a:t>
            </a:r>
            <a:endParaRPr lang="en-US" b="0" i="0" dirty="0">
              <a:effectLst/>
              <a:latin typeface="euclid_circular_a"/>
            </a:endParaRPr>
          </a:p>
          <a:p>
            <a:pPr algn="l"/>
            <a:r>
              <a:rPr lang="en-US" b="0" i="0" dirty="0">
                <a:effectLst/>
                <a:latin typeface="euclid_circular_a"/>
              </a:rPr>
              <a:t>The same process goes on for the remaining iterations.</a:t>
            </a:r>
          </a:p>
          <a:p>
            <a:pPr algn="l"/>
            <a:r>
              <a:rPr lang="en-US" b="0" i="0" dirty="0">
                <a:effectLst/>
                <a:latin typeface="euclid_circular_a"/>
              </a:rPr>
              <a:t>After each iteration, the largest element among the unsorted elements is placed at the end.</a:t>
            </a:r>
          </a:p>
        </p:txBody>
      </p:sp>
      <p:pic>
        <p:nvPicPr>
          <p:cNvPr id="11" name="Picture 10">
            <a:extLst>
              <a:ext uri="{FF2B5EF4-FFF2-40B4-BE49-F238E27FC236}">
                <a16:creationId xmlns:a16="http://schemas.microsoft.com/office/drawing/2014/main" id="{FD087E96-4F53-1E7F-1AA2-B4A27E79ACB8}"/>
              </a:ext>
            </a:extLst>
          </p:cNvPr>
          <p:cNvPicPr>
            <a:picLocks noChangeAspect="1"/>
          </p:cNvPicPr>
          <p:nvPr/>
        </p:nvPicPr>
        <p:blipFill>
          <a:blip r:embed="rId3"/>
          <a:stretch>
            <a:fillRect/>
          </a:stretch>
        </p:blipFill>
        <p:spPr>
          <a:xfrm>
            <a:off x="5891447" y="2765706"/>
            <a:ext cx="3444538" cy="3820546"/>
          </a:xfrm>
          <a:prstGeom prst="rect">
            <a:avLst/>
          </a:prstGeom>
        </p:spPr>
      </p:pic>
    </p:spTree>
    <p:extLst>
      <p:ext uri="{BB962C8B-B14F-4D97-AF65-F5344CB8AC3E}">
        <p14:creationId xmlns:p14="http://schemas.microsoft.com/office/powerpoint/2010/main" val="910305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3119-D36C-D29D-CF5B-FED81B1084A0}"/>
              </a:ext>
            </a:extLst>
          </p:cNvPr>
          <p:cNvSpPr>
            <a:spLocks noGrp="1"/>
          </p:cNvSpPr>
          <p:nvPr>
            <p:ph type="title"/>
          </p:nvPr>
        </p:nvSpPr>
        <p:spPr>
          <a:xfrm>
            <a:off x="2592925" y="624110"/>
            <a:ext cx="8911687" cy="646331"/>
          </a:xfrm>
        </p:spPr>
        <p:txBody>
          <a:bodyPr/>
          <a:lstStyle/>
          <a:p>
            <a:pPr algn="ctr"/>
            <a:r>
              <a:rPr lang="en-US" dirty="0" err="1"/>
              <a:t>Contd</a:t>
            </a:r>
            <a:r>
              <a:rPr lang="en-US" dirty="0"/>
              <a:t>…</a:t>
            </a:r>
          </a:p>
        </p:txBody>
      </p:sp>
      <p:sp>
        <p:nvSpPr>
          <p:cNvPr id="4" name="Date Placeholder 3">
            <a:extLst>
              <a:ext uri="{FF2B5EF4-FFF2-40B4-BE49-F238E27FC236}">
                <a16:creationId xmlns:a16="http://schemas.microsoft.com/office/drawing/2014/main" id="{84853D6D-F7EF-0B34-B4DB-2CD9361BBEC2}"/>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A6B298ED-1512-8C9A-B8C5-73A9C5D19616}"/>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7" name="TextBox 6">
            <a:extLst>
              <a:ext uri="{FF2B5EF4-FFF2-40B4-BE49-F238E27FC236}">
                <a16:creationId xmlns:a16="http://schemas.microsoft.com/office/drawing/2014/main" id="{A43B7E83-0ABF-A212-2339-C57B995B2602}"/>
              </a:ext>
            </a:extLst>
          </p:cNvPr>
          <p:cNvSpPr txBox="1"/>
          <p:nvPr/>
        </p:nvSpPr>
        <p:spPr>
          <a:xfrm>
            <a:off x="531812" y="2052389"/>
            <a:ext cx="4982868" cy="646331"/>
          </a:xfrm>
          <a:prstGeom prst="rect">
            <a:avLst/>
          </a:prstGeom>
          <a:noFill/>
        </p:spPr>
        <p:txBody>
          <a:bodyPr wrap="square">
            <a:spAutoFit/>
          </a:bodyPr>
          <a:lstStyle/>
          <a:p>
            <a:r>
              <a:rPr lang="en-US" b="0" i="0" dirty="0">
                <a:effectLst/>
                <a:latin typeface="euclid_circular_a"/>
              </a:rPr>
              <a:t>In each iteration, the comparison takes place up to the last unsorted element.</a:t>
            </a:r>
            <a:endParaRPr lang="en-US" dirty="0"/>
          </a:p>
        </p:txBody>
      </p:sp>
      <p:pic>
        <p:nvPicPr>
          <p:cNvPr id="9" name="Picture 8">
            <a:extLst>
              <a:ext uri="{FF2B5EF4-FFF2-40B4-BE49-F238E27FC236}">
                <a16:creationId xmlns:a16="http://schemas.microsoft.com/office/drawing/2014/main" id="{EBC410B1-BF63-AB36-A019-6BD6AF0948B2}"/>
              </a:ext>
            </a:extLst>
          </p:cNvPr>
          <p:cNvPicPr>
            <a:picLocks noChangeAspect="1"/>
          </p:cNvPicPr>
          <p:nvPr/>
        </p:nvPicPr>
        <p:blipFill>
          <a:blip r:embed="rId2"/>
          <a:stretch>
            <a:fillRect/>
          </a:stretch>
        </p:blipFill>
        <p:spPr>
          <a:xfrm>
            <a:off x="1311579" y="2804482"/>
            <a:ext cx="3391194" cy="3292125"/>
          </a:xfrm>
          <a:prstGeom prst="rect">
            <a:avLst/>
          </a:prstGeom>
        </p:spPr>
      </p:pic>
      <p:sp>
        <p:nvSpPr>
          <p:cNvPr id="11" name="TextBox 10">
            <a:extLst>
              <a:ext uri="{FF2B5EF4-FFF2-40B4-BE49-F238E27FC236}">
                <a16:creationId xmlns:a16="http://schemas.microsoft.com/office/drawing/2014/main" id="{BD8C8E31-993F-ADDE-28A8-DA0D844DE1B0}"/>
              </a:ext>
            </a:extLst>
          </p:cNvPr>
          <p:cNvSpPr txBox="1"/>
          <p:nvPr/>
        </p:nvSpPr>
        <p:spPr>
          <a:xfrm>
            <a:off x="6097572" y="2052389"/>
            <a:ext cx="6094428" cy="646331"/>
          </a:xfrm>
          <a:prstGeom prst="rect">
            <a:avLst/>
          </a:prstGeom>
          <a:noFill/>
        </p:spPr>
        <p:txBody>
          <a:bodyPr wrap="square">
            <a:spAutoFit/>
          </a:bodyPr>
          <a:lstStyle/>
          <a:p>
            <a:r>
              <a:rPr lang="en-US" b="0" i="0" dirty="0">
                <a:effectLst/>
                <a:latin typeface="euclid_circular_a"/>
              </a:rPr>
              <a:t>The array is sorted when all the unsorted elements are placed at their correct positions.</a:t>
            </a:r>
            <a:endParaRPr lang="en-US" dirty="0"/>
          </a:p>
        </p:txBody>
      </p:sp>
      <p:pic>
        <p:nvPicPr>
          <p:cNvPr id="13" name="Picture 12">
            <a:extLst>
              <a:ext uri="{FF2B5EF4-FFF2-40B4-BE49-F238E27FC236}">
                <a16:creationId xmlns:a16="http://schemas.microsoft.com/office/drawing/2014/main" id="{45388536-0EDA-FB70-499A-B5ADE642A8C1}"/>
              </a:ext>
            </a:extLst>
          </p:cNvPr>
          <p:cNvPicPr>
            <a:picLocks noChangeAspect="1"/>
          </p:cNvPicPr>
          <p:nvPr/>
        </p:nvPicPr>
        <p:blipFill>
          <a:blip r:embed="rId3"/>
          <a:stretch>
            <a:fillRect/>
          </a:stretch>
        </p:blipFill>
        <p:spPr>
          <a:xfrm>
            <a:off x="6376007" y="2936165"/>
            <a:ext cx="3985605" cy="2446232"/>
          </a:xfrm>
          <a:prstGeom prst="rect">
            <a:avLst/>
          </a:prstGeom>
        </p:spPr>
      </p:pic>
    </p:spTree>
    <p:extLst>
      <p:ext uri="{BB962C8B-B14F-4D97-AF65-F5344CB8AC3E}">
        <p14:creationId xmlns:p14="http://schemas.microsoft.com/office/powerpoint/2010/main" val="2328872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F894F-9A0A-D10B-AA75-EA7CA07A3999}"/>
              </a:ext>
            </a:extLst>
          </p:cNvPr>
          <p:cNvSpPr>
            <a:spLocks noGrp="1"/>
          </p:cNvSpPr>
          <p:nvPr>
            <p:ph type="title"/>
          </p:nvPr>
        </p:nvSpPr>
        <p:spPr>
          <a:xfrm>
            <a:off x="2592925" y="624110"/>
            <a:ext cx="8911687" cy="705069"/>
          </a:xfrm>
        </p:spPr>
        <p:txBody>
          <a:bodyPr/>
          <a:lstStyle/>
          <a:p>
            <a:r>
              <a:rPr lang="en-US" dirty="0"/>
              <a:t>Bubble Sort</a:t>
            </a:r>
          </a:p>
        </p:txBody>
      </p:sp>
      <p:sp>
        <p:nvSpPr>
          <p:cNvPr id="4" name="Date Placeholder 3">
            <a:extLst>
              <a:ext uri="{FF2B5EF4-FFF2-40B4-BE49-F238E27FC236}">
                <a16:creationId xmlns:a16="http://schemas.microsoft.com/office/drawing/2014/main" id="{45693AB5-2C0E-3262-E6CD-CAD58D1E52E8}"/>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D55BD94A-E376-F668-8125-7809BE1576D8}"/>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7" name="Picture 6">
            <a:extLst>
              <a:ext uri="{FF2B5EF4-FFF2-40B4-BE49-F238E27FC236}">
                <a16:creationId xmlns:a16="http://schemas.microsoft.com/office/drawing/2014/main" id="{001379A0-9FE1-5277-FFFB-0BB6C88E6E80}"/>
              </a:ext>
            </a:extLst>
          </p:cNvPr>
          <p:cNvPicPr>
            <a:picLocks noChangeAspect="1"/>
          </p:cNvPicPr>
          <p:nvPr/>
        </p:nvPicPr>
        <p:blipFill>
          <a:blip r:embed="rId2"/>
          <a:stretch>
            <a:fillRect/>
          </a:stretch>
        </p:blipFill>
        <p:spPr>
          <a:xfrm>
            <a:off x="1055802" y="1414021"/>
            <a:ext cx="8399283" cy="4819869"/>
          </a:xfrm>
          <a:prstGeom prst="rect">
            <a:avLst/>
          </a:prstGeom>
        </p:spPr>
      </p:pic>
    </p:spTree>
    <p:extLst>
      <p:ext uri="{BB962C8B-B14F-4D97-AF65-F5344CB8AC3E}">
        <p14:creationId xmlns:p14="http://schemas.microsoft.com/office/powerpoint/2010/main" val="382042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C1D695A-EDF6-E703-8CB4-08953ED451E5}"/>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7C76910D-D50F-5873-A10D-D6AD1B8A27E9}"/>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7" name="Picture 6">
            <a:extLst>
              <a:ext uri="{FF2B5EF4-FFF2-40B4-BE49-F238E27FC236}">
                <a16:creationId xmlns:a16="http://schemas.microsoft.com/office/drawing/2014/main" id="{D1388C1D-F42E-2E00-4251-C7B9D06E1D48}"/>
              </a:ext>
            </a:extLst>
          </p:cNvPr>
          <p:cNvPicPr>
            <a:picLocks noChangeAspect="1"/>
          </p:cNvPicPr>
          <p:nvPr/>
        </p:nvPicPr>
        <p:blipFill>
          <a:blip r:embed="rId2"/>
          <a:stretch>
            <a:fillRect/>
          </a:stretch>
        </p:blipFill>
        <p:spPr>
          <a:xfrm>
            <a:off x="356087" y="1484324"/>
            <a:ext cx="5913632" cy="3162574"/>
          </a:xfrm>
          <a:prstGeom prst="rect">
            <a:avLst/>
          </a:prstGeom>
        </p:spPr>
      </p:pic>
      <p:pic>
        <p:nvPicPr>
          <p:cNvPr id="9" name="Picture 8">
            <a:extLst>
              <a:ext uri="{FF2B5EF4-FFF2-40B4-BE49-F238E27FC236}">
                <a16:creationId xmlns:a16="http://schemas.microsoft.com/office/drawing/2014/main" id="{ACF2517A-1E75-5BA1-6416-970A04209388}"/>
              </a:ext>
            </a:extLst>
          </p:cNvPr>
          <p:cNvPicPr>
            <a:picLocks noChangeAspect="1"/>
          </p:cNvPicPr>
          <p:nvPr/>
        </p:nvPicPr>
        <p:blipFill>
          <a:blip r:embed="rId3"/>
          <a:stretch>
            <a:fillRect/>
          </a:stretch>
        </p:blipFill>
        <p:spPr>
          <a:xfrm>
            <a:off x="6627204" y="1152907"/>
            <a:ext cx="4442845" cy="4031834"/>
          </a:xfrm>
          <a:prstGeom prst="rect">
            <a:avLst/>
          </a:prstGeom>
        </p:spPr>
      </p:pic>
      <p:pic>
        <p:nvPicPr>
          <p:cNvPr id="11" name="Picture 10">
            <a:extLst>
              <a:ext uri="{FF2B5EF4-FFF2-40B4-BE49-F238E27FC236}">
                <a16:creationId xmlns:a16="http://schemas.microsoft.com/office/drawing/2014/main" id="{7A6A8E2C-EAB5-6F8F-2981-4B6719BB5B3F}"/>
              </a:ext>
            </a:extLst>
          </p:cNvPr>
          <p:cNvPicPr>
            <a:picLocks noChangeAspect="1"/>
          </p:cNvPicPr>
          <p:nvPr/>
        </p:nvPicPr>
        <p:blipFill>
          <a:blip r:embed="rId4"/>
          <a:stretch>
            <a:fillRect/>
          </a:stretch>
        </p:blipFill>
        <p:spPr>
          <a:xfrm>
            <a:off x="2724674" y="5184742"/>
            <a:ext cx="6950042" cy="1425063"/>
          </a:xfrm>
          <a:prstGeom prst="rect">
            <a:avLst/>
          </a:prstGeom>
        </p:spPr>
      </p:pic>
    </p:spTree>
    <p:extLst>
      <p:ext uri="{BB962C8B-B14F-4D97-AF65-F5344CB8AC3E}">
        <p14:creationId xmlns:p14="http://schemas.microsoft.com/office/powerpoint/2010/main" val="404540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7F0E-F18C-04C1-8C01-1FE3DEFD8CB6}"/>
              </a:ext>
            </a:extLst>
          </p:cNvPr>
          <p:cNvSpPr>
            <a:spLocks noGrp="1"/>
          </p:cNvSpPr>
          <p:nvPr>
            <p:ph type="title"/>
          </p:nvPr>
        </p:nvSpPr>
        <p:spPr>
          <a:xfrm>
            <a:off x="1913641" y="624110"/>
            <a:ext cx="9590971" cy="695643"/>
          </a:xfrm>
        </p:spPr>
        <p:txBody>
          <a:bodyPr>
            <a:normAutofit fontScale="90000"/>
          </a:bodyPr>
          <a:lstStyle/>
          <a:p>
            <a:r>
              <a:rPr lang="en-US" b="1" i="0" dirty="0">
                <a:solidFill>
                  <a:srgbClr val="273239"/>
                </a:solidFill>
                <a:effectLst/>
                <a:latin typeface="Nunito" pitchFamily="2" charset="0"/>
              </a:rPr>
              <a:t>Time and Space Complexity Comparison Table :</a:t>
            </a:r>
            <a:br>
              <a:rPr lang="en-US" b="1" i="0" dirty="0">
                <a:solidFill>
                  <a:srgbClr val="273239"/>
                </a:solidFill>
                <a:effectLst/>
                <a:latin typeface="Nunito" pitchFamily="2" charset="0"/>
              </a:rPr>
            </a:br>
            <a:endParaRPr lang="en-US" dirty="0"/>
          </a:p>
        </p:txBody>
      </p:sp>
      <p:graphicFrame>
        <p:nvGraphicFramePr>
          <p:cNvPr id="6" name="Content Placeholder 5">
            <a:extLst>
              <a:ext uri="{FF2B5EF4-FFF2-40B4-BE49-F238E27FC236}">
                <a16:creationId xmlns:a16="http://schemas.microsoft.com/office/drawing/2014/main" id="{49199213-0FAC-D6C1-938F-8F336BDCA0B7}"/>
              </a:ext>
            </a:extLst>
          </p:cNvPr>
          <p:cNvGraphicFramePr>
            <a:graphicFrameLocks noGrp="1"/>
          </p:cNvGraphicFramePr>
          <p:nvPr>
            <p:ph idx="1"/>
          </p:nvPr>
        </p:nvGraphicFramePr>
        <p:xfrm>
          <a:off x="1497013" y="1709737"/>
          <a:ext cx="8724583" cy="1943100"/>
        </p:xfrm>
        <a:graphic>
          <a:graphicData uri="http://schemas.openxmlformats.org/drawingml/2006/table">
            <a:tbl>
              <a:tblPr/>
              <a:tblGrid>
                <a:gridCol w="1592263">
                  <a:extLst>
                    <a:ext uri="{9D8B030D-6E8A-4147-A177-3AD203B41FA5}">
                      <a16:colId xmlns:a16="http://schemas.microsoft.com/office/drawing/2014/main" val="3982106642"/>
                    </a:ext>
                  </a:extLst>
                </a:gridCol>
                <a:gridCol w="1783080">
                  <a:extLst>
                    <a:ext uri="{9D8B030D-6E8A-4147-A177-3AD203B41FA5}">
                      <a16:colId xmlns:a16="http://schemas.microsoft.com/office/drawing/2014/main" val="1906954044"/>
                    </a:ext>
                  </a:extLst>
                </a:gridCol>
                <a:gridCol w="1783080">
                  <a:extLst>
                    <a:ext uri="{9D8B030D-6E8A-4147-A177-3AD203B41FA5}">
                      <a16:colId xmlns:a16="http://schemas.microsoft.com/office/drawing/2014/main" val="647586920"/>
                    </a:ext>
                  </a:extLst>
                </a:gridCol>
                <a:gridCol w="1783080">
                  <a:extLst>
                    <a:ext uri="{9D8B030D-6E8A-4147-A177-3AD203B41FA5}">
                      <a16:colId xmlns:a16="http://schemas.microsoft.com/office/drawing/2014/main" val="1235187877"/>
                    </a:ext>
                  </a:extLst>
                </a:gridCol>
                <a:gridCol w="1783080">
                  <a:extLst>
                    <a:ext uri="{9D8B030D-6E8A-4147-A177-3AD203B41FA5}">
                      <a16:colId xmlns:a16="http://schemas.microsoft.com/office/drawing/2014/main" val="1786921621"/>
                    </a:ext>
                  </a:extLst>
                </a:gridCol>
              </a:tblGrid>
              <a:tr h="0">
                <a:tc>
                  <a:txBody>
                    <a:bodyPr/>
                    <a:lstStyle/>
                    <a:p>
                      <a:pPr algn="ctr" fontAlgn="base"/>
                      <a:r>
                        <a:rPr lang="en-US" sz="1400" b="1">
                          <a:effectLst/>
                        </a:rPr>
                        <a:t>Sorting Algorithm</a:t>
                      </a:r>
                    </a:p>
                  </a:txBody>
                  <a:tcPr marL="38100" marR="381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3">
                  <a:txBody>
                    <a:bodyPr/>
                    <a:lstStyle/>
                    <a:p>
                      <a:pPr algn="ctr" fontAlgn="base"/>
                      <a:r>
                        <a:rPr lang="en-US" sz="1400" b="1">
                          <a:effectLst/>
                        </a:rPr>
                        <a:t>Time Complexity</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a:txBody>
                    <a:bodyPr/>
                    <a:lstStyle/>
                    <a:p>
                      <a:pPr algn="ctr" fontAlgn="base"/>
                      <a:r>
                        <a:rPr lang="en-US" sz="1400" b="1">
                          <a:effectLst/>
                        </a:rPr>
                        <a:t>Space Complexity</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44205415"/>
                  </a:ext>
                </a:extLst>
              </a:tr>
              <a:tr h="0">
                <a:tc>
                  <a:txBody>
                    <a:bodyPr/>
                    <a:lstStyle/>
                    <a:p>
                      <a:pPr algn="ctr" fontAlgn="base"/>
                      <a:r>
                        <a:rPr lang="en-US" sz="1400" b="1">
                          <a:effectLst/>
                        </a:rPr>
                        <a:t> </a:t>
                      </a:r>
                    </a:p>
                  </a:txBody>
                  <a:tcPr marL="38100" marR="381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b="1">
                          <a:effectLst/>
                        </a:rPr>
                        <a:t>Best Case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b="1">
                          <a:effectLst/>
                        </a:rPr>
                        <a:t>Average Case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b="1">
                          <a:effectLst/>
                        </a:rPr>
                        <a:t>Worst Case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b="1">
                          <a:effectLst/>
                        </a:rPr>
                        <a:t>Worst Case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1566196"/>
                  </a:ext>
                </a:extLst>
              </a:tr>
              <a:tr h="0">
                <a:tc>
                  <a:txBody>
                    <a:bodyPr/>
                    <a:lstStyle/>
                    <a:p>
                      <a:pPr algn="ctr" fontAlgn="ctr"/>
                      <a:r>
                        <a:rPr lang="en-US" sz="1250" b="1" dirty="0">
                          <a:effectLst/>
                        </a:rPr>
                        <a:t>Bubble Sort</a:t>
                      </a:r>
                      <a:endParaRPr lang="en-US" sz="125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l-GR" sz="1250" b="1">
                          <a:effectLst/>
                        </a:rPr>
                        <a:t>Ω(</a:t>
                      </a:r>
                      <a:r>
                        <a:rPr lang="en-US" sz="1250" b="1">
                          <a:effectLst/>
                        </a:rPr>
                        <a:t>N)</a:t>
                      </a:r>
                      <a:endParaRPr lang="en-US" sz="125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l-GR" sz="1250" b="1">
                          <a:effectLst/>
                        </a:rPr>
                        <a:t>Θ(</a:t>
                      </a:r>
                      <a:r>
                        <a:rPr lang="en-US" sz="1250" b="1">
                          <a:effectLst/>
                        </a:rPr>
                        <a:t>N</a:t>
                      </a:r>
                      <a:r>
                        <a:rPr lang="en-US" sz="1250" b="1" baseline="30000">
                          <a:effectLst/>
                        </a:rPr>
                        <a:t>2</a:t>
                      </a:r>
                      <a:r>
                        <a:rPr lang="en-US" sz="1250" b="1">
                          <a:effectLst/>
                        </a:rPr>
                        <a:t>)</a:t>
                      </a:r>
                      <a:endParaRPr lang="en-US" sz="125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50" b="1">
                          <a:effectLst/>
                        </a:rPr>
                        <a:t>O(N</a:t>
                      </a:r>
                      <a:r>
                        <a:rPr lang="en-US" sz="1250" b="1" baseline="30000">
                          <a:effectLst/>
                        </a:rPr>
                        <a:t>2</a:t>
                      </a:r>
                      <a:r>
                        <a:rPr lang="en-US" sz="1250" b="1">
                          <a:effectLst/>
                        </a:rPr>
                        <a:t>)</a:t>
                      </a:r>
                      <a:endParaRPr lang="en-US" sz="125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50" b="1">
                          <a:effectLst/>
                        </a:rPr>
                        <a:t>O(1)</a:t>
                      </a:r>
                      <a:endParaRPr lang="en-US" sz="125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60399912"/>
                  </a:ext>
                </a:extLst>
              </a:tr>
              <a:tr h="0">
                <a:tc>
                  <a:txBody>
                    <a:bodyPr/>
                    <a:lstStyle/>
                    <a:p>
                      <a:pPr algn="ctr" fontAlgn="ctr"/>
                      <a:r>
                        <a:rPr lang="en-US" sz="1250" b="1" dirty="0">
                          <a:effectLst/>
                        </a:rPr>
                        <a:t>Selection Sort</a:t>
                      </a:r>
                      <a:endParaRPr lang="en-US" sz="125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l-GR" sz="1250" b="1">
                          <a:effectLst/>
                        </a:rPr>
                        <a:t>Ω(</a:t>
                      </a:r>
                      <a:r>
                        <a:rPr lang="en-US" sz="1250" b="1">
                          <a:effectLst/>
                        </a:rPr>
                        <a:t>N</a:t>
                      </a:r>
                      <a:r>
                        <a:rPr lang="en-US" sz="1250" b="1" baseline="30000">
                          <a:effectLst/>
                        </a:rPr>
                        <a:t>2</a:t>
                      </a:r>
                      <a:r>
                        <a:rPr lang="en-US" sz="1250" b="1">
                          <a:effectLst/>
                        </a:rPr>
                        <a:t>)</a:t>
                      </a:r>
                      <a:endParaRPr lang="en-US" sz="125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l-GR" sz="1250" b="1">
                          <a:effectLst/>
                        </a:rPr>
                        <a:t>Θ(</a:t>
                      </a:r>
                      <a:r>
                        <a:rPr lang="en-US" sz="1250" b="1">
                          <a:effectLst/>
                        </a:rPr>
                        <a:t>N</a:t>
                      </a:r>
                      <a:r>
                        <a:rPr lang="en-US" sz="1250" b="1" baseline="30000">
                          <a:effectLst/>
                        </a:rPr>
                        <a:t>2</a:t>
                      </a:r>
                      <a:r>
                        <a:rPr lang="en-US" sz="1250" b="1">
                          <a:effectLst/>
                        </a:rPr>
                        <a:t>)</a:t>
                      </a:r>
                      <a:endParaRPr lang="en-US" sz="125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50" b="1">
                          <a:effectLst/>
                        </a:rPr>
                        <a:t>O(N</a:t>
                      </a:r>
                      <a:r>
                        <a:rPr lang="en-US" sz="1250" b="1" baseline="30000">
                          <a:effectLst/>
                        </a:rPr>
                        <a:t>2</a:t>
                      </a:r>
                      <a:r>
                        <a:rPr lang="en-US" sz="1250" b="1">
                          <a:effectLst/>
                        </a:rPr>
                        <a:t>)</a:t>
                      </a:r>
                      <a:endParaRPr lang="en-US" sz="125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50" b="1">
                          <a:effectLst/>
                        </a:rPr>
                        <a:t>O(1)</a:t>
                      </a:r>
                      <a:endParaRPr lang="en-US" sz="125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27275128"/>
                  </a:ext>
                </a:extLst>
              </a:tr>
              <a:tr h="0">
                <a:tc>
                  <a:txBody>
                    <a:bodyPr/>
                    <a:lstStyle/>
                    <a:p>
                      <a:pPr algn="ctr" fontAlgn="ctr"/>
                      <a:r>
                        <a:rPr lang="en-US" sz="1250" b="1" dirty="0">
                          <a:effectLst/>
                        </a:rPr>
                        <a:t>Insertion Sort</a:t>
                      </a:r>
                      <a:endParaRPr lang="en-US" sz="125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l-GR" sz="1250" b="1">
                          <a:effectLst/>
                        </a:rPr>
                        <a:t>Ω(</a:t>
                      </a:r>
                      <a:r>
                        <a:rPr lang="en-US" sz="1250" b="1">
                          <a:effectLst/>
                        </a:rPr>
                        <a:t>N)</a:t>
                      </a:r>
                      <a:endParaRPr lang="en-US" sz="125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l-GR" sz="1250" b="1" dirty="0">
                          <a:effectLst/>
                        </a:rPr>
                        <a:t>Θ(</a:t>
                      </a:r>
                      <a:r>
                        <a:rPr lang="en-US" sz="1250" b="1" dirty="0">
                          <a:effectLst/>
                        </a:rPr>
                        <a:t>N</a:t>
                      </a:r>
                      <a:r>
                        <a:rPr lang="en-US" sz="1250" b="1" baseline="30000" dirty="0">
                          <a:effectLst/>
                        </a:rPr>
                        <a:t>2</a:t>
                      </a:r>
                      <a:r>
                        <a:rPr lang="en-US" sz="1250" b="1" dirty="0">
                          <a:effectLst/>
                        </a:rPr>
                        <a:t>)</a:t>
                      </a:r>
                      <a:endParaRPr lang="en-US" sz="125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50" b="1">
                          <a:effectLst/>
                        </a:rPr>
                        <a:t>O(N</a:t>
                      </a:r>
                      <a:r>
                        <a:rPr lang="en-US" sz="1250" b="1" baseline="30000">
                          <a:effectLst/>
                        </a:rPr>
                        <a:t>2</a:t>
                      </a:r>
                      <a:r>
                        <a:rPr lang="en-US" sz="1250" b="1">
                          <a:effectLst/>
                        </a:rPr>
                        <a:t>)</a:t>
                      </a:r>
                      <a:endParaRPr lang="en-US" sz="125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50" b="1" dirty="0">
                          <a:effectLst/>
                        </a:rPr>
                        <a:t>O(1)</a:t>
                      </a:r>
                      <a:endParaRPr lang="en-US" sz="125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33075153"/>
                  </a:ext>
                </a:extLst>
              </a:tr>
            </a:tbl>
          </a:graphicData>
        </a:graphic>
      </p:graphicFrame>
      <p:sp>
        <p:nvSpPr>
          <p:cNvPr id="4" name="Date Placeholder 3">
            <a:extLst>
              <a:ext uri="{FF2B5EF4-FFF2-40B4-BE49-F238E27FC236}">
                <a16:creationId xmlns:a16="http://schemas.microsoft.com/office/drawing/2014/main" id="{03407A8C-911A-74D9-B1E8-24AF5C8AEB30}"/>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802AD482-98A1-5816-971A-D9E661C0F36E}"/>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93726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DB03-135C-64E6-C542-1D9A278E8616}"/>
              </a:ext>
            </a:extLst>
          </p:cNvPr>
          <p:cNvSpPr>
            <a:spLocks noGrp="1"/>
          </p:cNvSpPr>
          <p:nvPr>
            <p:ph type="title"/>
          </p:nvPr>
        </p:nvSpPr>
        <p:spPr>
          <a:xfrm>
            <a:off x="2592925" y="624110"/>
            <a:ext cx="8911687" cy="752203"/>
          </a:xfrm>
        </p:spPr>
        <p:txBody>
          <a:bodyPr>
            <a:normAutofit fontScale="90000"/>
          </a:bodyPr>
          <a:lstStyle/>
          <a:p>
            <a:pPr algn="ctr"/>
            <a:r>
              <a:rPr lang="en-US" b="1" i="0" dirty="0">
                <a:solidFill>
                  <a:srgbClr val="25265E"/>
                </a:solidFill>
                <a:effectLst/>
                <a:latin typeface="euclid_circular_a"/>
              </a:rPr>
              <a:t>Linear Search</a:t>
            </a:r>
            <a:br>
              <a:rPr lang="en-US" b="1" i="0" dirty="0">
                <a:solidFill>
                  <a:srgbClr val="25265E"/>
                </a:solidFill>
                <a:effectLst/>
                <a:latin typeface="euclid_circular_a"/>
              </a:rPr>
            </a:br>
            <a:endParaRPr lang="en-US" dirty="0"/>
          </a:p>
        </p:txBody>
      </p:sp>
      <p:sp>
        <p:nvSpPr>
          <p:cNvPr id="3" name="Content Placeholder 2">
            <a:extLst>
              <a:ext uri="{FF2B5EF4-FFF2-40B4-BE49-F238E27FC236}">
                <a16:creationId xmlns:a16="http://schemas.microsoft.com/office/drawing/2014/main" id="{74A26EC8-4587-0648-7990-C354574AD45C}"/>
              </a:ext>
            </a:extLst>
          </p:cNvPr>
          <p:cNvSpPr>
            <a:spLocks noGrp="1"/>
          </p:cNvSpPr>
          <p:nvPr>
            <p:ph idx="1"/>
          </p:nvPr>
        </p:nvSpPr>
        <p:spPr>
          <a:xfrm>
            <a:off x="531812" y="1263193"/>
            <a:ext cx="10972800" cy="4648030"/>
          </a:xfrm>
        </p:spPr>
        <p:txBody>
          <a:bodyPr/>
          <a:lstStyle/>
          <a:p>
            <a:r>
              <a:rPr lang="en-US" b="0" i="0" dirty="0">
                <a:effectLst/>
                <a:latin typeface="euclid_circular_a"/>
              </a:rPr>
              <a:t>Linear search is a sequential searching algorithm where we start from one end and check every element of the list until the desired element is found. It is the simplest searching algorithm.</a:t>
            </a:r>
          </a:p>
          <a:p>
            <a:pPr marL="0" indent="0" algn="ctr">
              <a:buNone/>
            </a:pPr>
            <a:r>
              <a:rPr lang="en-US" b="1" dirty="0"/>
              <a:t>How Linear Search Works?</a:t>
            </a:r>
          </a:p>
          <a:p>
            <a:r>
              <a:rPr lang="en-US" dirty="0"/>
              <a:t>The following steps are followed to search for an element k = 1 in the list below.</a:t>
            </a:r>
          </a:p>
        </p:txBody>
      </p:sp>
      <p:sp>
        <p:nvSpPr>
          <p:cNvPr id="4" name="Date Placeholder 3">
            <a:extLst>
              <a:ext uri="{FF2B5EF4-FFF2-40B4-BE49-F238E27FC236}">
                <a16:creationId xmlns:a16="http://schemas.microsoft.com/office/drawing/2014/main" id="{451DC2B1-42BB-E444-40D8-678EA77B668A}"/>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19533F00-5073-F463-4161-42062E925338}"/>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8" name="Picture 7">
            <a:extLst>
              <a:ext uri="{FF2B5EF4-FFF2-40B4-BE49-F238E27FC236}">
                <a16:creationId xmlns:a16="http://schemas.microsoft.com/office/drawing/2014/main" id="{45C466D6-3E84-4AD5-373F-909D34C5D0AB}"/>
              </a:ext>
            </a:extLst>
          </p:cNvPr>
          <p:cNvPicPr>
            <a:picLocks noChangeAspect="1"/>
          </p:cNvPicPr>
          <p:nvPr/>
        </p:nvPicPr>
        <p:blipFill>
          <a:blip r:embed="rId2"/>
          <a:stretch>
            <a:fillRect/>
          </a:stretch>
        </p:blipFill>
        <p:spPr>
          <a:xfrm>
            <a:off x="9686801" y="2213467"/>
            <a:ext cx="2096705" cy="752203"/>
          </a:xfrm>
          <a:prstGeom prst="rect">
            <a:avLst/>
          </a:prstGeom>
        </p:spPr>
      </p:pic>
      <p:pic>
        <p:nvPicPr>
          <p:cNvPr id="10" name="Picture 9">
            <a:extLst>
              <a:ext uri="{FF2B5EF4-FFF2-40B4-BE49-F238E27FC236}">
                <a16:creationId xmlns:a16="http://schemas.microsoft.com/office/drawing/2014/main" id="{FB44010F-466D-ED3C-0227-BACC69D25FB7}"/>
              </a:ext>
            </a:extLst>
          </p:cNvPr>
          <p:cNvPicPr>
            <a:picLocks noChangeAspect="1"/>
          </p:cNvPicPr>
          <p:nvPr/>
        </p:nvPicPr>
        <p:blipFill>
          <a:blip r:embed="rId3"/>
          <a:stretch>
            <a:fillRect/>
          </a:stretch>
        </p:blipFill>
        <p:spPr>
          <a:xfrm>
            <a:off x="329171" y="2794669"/>
            <a:ext cx="4544487" cy="3755637"/>
          </a:xfrm>
          <a:prstGeom prst="rect">
            <a:avLst/>
          </a:prstGeom>
        </p:spPr>
      </p:pic>
      <p:pic>
        <p:nvPicPr>
          <p:cNvPr id="12" name="Picture 11">
            <a:extLst>
              <a:ext uri="{FF2B5EF4-FFF2-40B4-BE49-F238E27FC236}">
                <a16:creationId xmlns:a16="http://schemas.microsoft.com/office/drawing/2014/main" id="{0DDBE72B-5FC7-6591-E3E7-06A427CFED1C}"/>
              </a:ext>
            </a:extLst>
          </p:cNvPr>
          <p:cNvPicPr>
            <a:picLocks noChangeAspect="1"/>
          </p:cNvPicPr>
          <p:nvPr/>
        </p:nvPicPr>
        <p:blipFill>
          <a:blip r:embed="rId4"/>
          <a:stretch>
            <a:fillRect/>
          </a:stretch>
        </p:blipFill>
        <p:spPr>
          <a:xfrm>
            <a:off x="4950819" y="2657201"/>
            <a:ext cx="4195897" cy="3254022"/>
          </a:xfrm>
          <a:prstGeom prst="rect">
            <a:avLst/>
          </a:prstGeom>
        </p:spPr>
      </p:pic>
      <p:pic>
        <p:nvPicPr>
          <p:cNvPr id="6" name="Picture 5">
            <a:extLst>
              <a:ext uri="{FF2B5EF4-FFF2-40B4-BE49-F238E27FC236}">
                <a16:creationId xmlns:a16="http://schemas.microsoft.com/office/drawing/2014/main" id="{EAF7FD19-B228-59CB-EB76-06CB52616D74}"/>
              </a:ext>
            </a:extLst>
          </p:cNvPr>
          <p:cNvPicPr>
            <a:picLocks noChangeAspect="1"/>
          </p:cNvPicPr>
          <p:nvPr/>
        </p:nvPicPr>
        <p:blipFill>
          <a:blip r:embed="rId5"/>
          <a:stretch>
            <a:fillRect/>
          </a:stretch>
        </p:blipFill>
        <p:spPr>
          <a:xfrm>
            <a:off x="9146716" y="3373018"/>
            <a:ext cx="2513472" cy="859611"/>
          </a:xfrm>
          <a:prstGeom prst="rect">
            <a:avLst/>
          </a:prstGeom>
        </p:spPr>
      </p:pic>
      <p:pic>
        <p:nvPicPr>
          <p:cNvPr id="7" name="Picture 6">
            <a:extLst>
              <a:ext uri="{FF2B5EF4-FFF2-40B4-BE49-F238E27FC236}">
                <a16:creationId xmlns:a16="http://schemas.microsoft.com/office/drawing/2014/main" id="{1684DBC8-A05D-FFD5-8EF0-EC6AB5E8D0AD}"/>
              </a:ext>
            </a:extLst>
          </p:cNvPr>
          <p:cNvPicPr>
            <a:picLocks noChangeAspect="1"/>
          </p:cNvPicPr>
          <p:nvPr/>
        </p:nvPicPr>
        <p:blipFill>
          <a:blip r:embed="rId6"/>
          <a:stretch>
            <a:fillRect/>
          </a:stretch>
        </p:blipFill>
        <p:spPr>
          <a:xfrm>
            <a:off x="9475924" y="4733755"/>
            <a:ext cx="2231329" cy="457240"/>
          </a:xfrm>
          <a:prstGeom prst="rect">
            <a:avLst/>
          </a:prstGeom>
        </p:spPr>
      </p:pic>
    </p:spTree>
    <p:extLst>
      <p:ext uri="{BB962C8B-B14F-4D97-AF65-F5344CB8AC3E}">
        <p14:creationId xmlns:p14="http://schemas.microsoft.com/office/powerpoint/2010/main" val="2434349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1A17-5E74-5F47-33E1-6ACEA54F82B9}"/>
              </a:ext>
            </a:extLst>
          </p:cNvPr>
          <p:cNvSpPr>
            <a:spLocks noGrp="1"/>
          </p:cNvSpPr>
          <p:nvPr>
            <p:ph type="title"/>
          </p:nvPr>
        </p:nvSpPr>
        <p:spPr>
          <a:xfrm>
            <a:off x="2592925" y="624110"/>
            <a:ext cx="8911687" cy="648509"/>
          </a:xfrm>
        </p:spPr>
        <p:txBody>
          <a:bodyPr/>
          <a:lstStyle/>
          <a:p>
            <a:r>
              <a:rPr lang="en-US" dirty="0"/>
              <a:t>C++ Linear Search Implementation</a:t>
            </a:r>
          </a:p>
        </p:txBody>
      </p:sp>
      <p:pic>
        <p:nvPicPr>
          <p:cNvPr id="7" name="Content Placeholder 6">
            <a:extLst>
              <a:ext uri="{FF2B5EF4-FFF2-40B4-BE49-F238E27FC236}">
                <a16:creationId xmlns:a16="http://schemas.microsoft.com/office/drawing/2014/main" id="{A2EAD1DC-CD3C-8A91-D9E5-8AE15C6CD5AF}"/>
              </a:ext>
            </a:extLst>
          </p:cNvPr>
          <p:cNvPicPr>
            <a:picLocks noGrp="1" noChangeAspect="1"/>
          </p:cNvPicPr>
          <p:nvPr>
            <p:ph idx="1"/>
          </p:nvPr>
        </p:nvPicPr>
        <p:blipFill>
          <a:blip r:embed="rId2"/>
          <a:stretch>
            <a:fillRect/>
          </a:stretch>
        </p:blipFill>
        <p:spPr>
          <a:xfrm>
            <a:off x="2705494" y="1152908"/>
            <a:ext cx="6617616" cy="5436428"/>
          </a:xfrm>
        </p:spPr>
      </p:pic>
      <p:sp>
        <p:nvSpPr>
          <p:cNvPr id="4" name="Date Placeholder 3">
            <a:extLst>
              <a:ext uri="{FF2B5EF4-FFF2-40B4-BE49-F238E27FC236}">
                <a16:creationId xmlns:a16="http://schemas.microsoft.com/office/drawing/2014/main" id="{9888683B-CA23-0E6B-898D-B98BF39BDD77}"/>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B756936D-B720-F5B2-69BF-B4F004BF652C}"/>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752911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8B95-C510-59E8-F8FC-ED5E5C4B864F}"/>
              </a:ext>
            </a:extLst>
          </p:cNvPr>
          <p:cNvSpPr>
            <a:spLocks noGrp="1"/>
          </p:cNvSpPr>
          <p:nvPr>
            <p:ph type="title"/>
          </p:nvPr>
        </p:nvSpPr>
        <p:spPr>
          <a:xfrm>
            <a:off x="2592925" y="624110"/>
            <a:ext cx="8911687" cy="676789"/>
          </a:xfrm>
        </p:spPr>
        <p:txBody>
          <a:bodyPr>
            <a:normAutofit fontScale="90000"/>
          </a:bodyPr>
          <a:lstStyle/>
          <a:p>
            <a:pPr algn="ctr"/>
            <a:r>
              <a:rPr lang="en-US" b="1" i="0" dirty="0">
                <a:solidFill>
                  <a:srgbClr val="25265E"/>
                </a:solidFill>
                <a:effectLst/>
                <a:latin typeface="euclid_circular_a"/>
              </a:rPr>
              <a:t>Binary Search</a:t>
            </a:r>
            <a:br>
              <a:rPr lang="en-US" b="1" i="0" dirty="0">
                <a:solidFill>
                  <a:srgbClr val="25265E"/>
                </a:solidFill>
                <a:effectLst/>
                <a:latin typeface="euclid_circular_a"/>
              </a:rPr>
            </a:br>
            <a:endParaRPr lang="en-US" dirty="0"/>
          </a:p>
        </p:txBody>
      </p:sp>
      <p:sp>
        <p:nvSpPr>
          <p:cNvPr id="3" name="Content Placeholder 2">
            <a:extLst>
              <a:ext uri="{FF2B5EF4-FFF2-40B4-BE49-F238E27FC236}">
                <a16:creationId xmlns:a16="http://schemas.microsoft.com/office/drawing/2014/main" id="{620447AC-654E-B8D9-9A6A-5519A47EDA41}"/>
              </a:ext>
            </a:extLst>
          </p:cNvPr>
          <p:cNvSpPr>
            <a:spLocks noGrp="1"/>
          </p:cNvSpPr>
          <p:nvPr>
            <p:ph idx="1"/>
          </p:nvPr>
        </p:nvSpPr>
        <p:spPr>
          <a:xfrm>
            <a:off x="531812" y="1300899"/>
            <a:ext cx="10972800" cy="5269583"/>
          </a:xfrm>
        </p:spPr>
        <p:txBody>
          <a:bodyPr/>
          <a:lstStyle/>
          <a:p>
            <a:pPr algn="l"/>
            <a:r>
              <a:rPr lang="en-US" b="0" i="0" dirty="0">
                <a:effectLst/>
                <a:latin typeface="euclid_circular_a"/>
              </a:rPr>
              <a:t>Binary Search is a searching algorithm for finding an element's position in a sorted array.</a:t>
            </a:r>
          </a:p>
          <a:p>
            <a:pPr algn="l"/>
            <a:r>
              <a:rPr lang="en-US" b="0" i="0" dirty="0">
                <a:effectLst/>
                <a:latin typeface="euclid_circular_a"/>
              </a:rPr>
              <a:t>In this approach, the element is always searched in the middle of a portion of an array.</a:t>
            </a:r>
          </a:p>
          <a:p>
            <a:r>
              <a:rPr lang="en-US" b="0" i="0" dirty="0">
                <a:effectLst/>
                <a:latin typeface="euclid_circular_a"/>
              </a:rPr>
              <a:t>Binary search can be implemented only on a sorted list of items. If the elements are not sorted already, we need to sort them first.</a:t>
            </a:r>
          </a:p>
          <a:p>
            <a:pPr marL="0" indent="0" algn="ctr">
              <a:buNone/>
            </a:pPr>
            <a:r>
              <a:rPr lang="en-US" b="1" i="0" dirty="0">
                <a:solidFill>
                  <a:srgbClr val="25265E"/>
                </a:solidFill>
                <a:effectLst/>
                <a:latin typeface="euclid_circular_a"/>
              </a:rPr>
              <a:t>Binary Search Working</a:t>
            </a:r>
          </a:p>
          <a:p>
            <a:pPr algn="l"/>
            <a:r>
              <a:rPr lang="en-US" b="0" i="0" dirty="0">
                <a:effectLst/>
                <a:latin typeface="euclid_circular_a"/>
              </a:rPr>
              <a:t>Binary Search Algorithm can be implemented in two ways which are discussed below.</a:t>
            </a:r>
          </a:p>
          <a:p>
            <a:pPr algn="l">
              <a:buFont typeface="+mj-lt"/>
              <a:buAutoNum type="arabicPeriod"/>
            </a:pPr>
            <a:r>
              <a:rPr lang="en-US" b="0" i="0" dirty="0">
                <a:effectLst/>
                <a:latin typeface="euclid_circular_a"/>
              </a:rPr>
              <a:t>Iterative Method</a:t>
            </a:r>
          </a:p>
          <a:p>
            <a:pPr algn="l">
              <a:buFont typeface="+mj-lt"/>
              <a:buAutoNum type="arabicPeriod"/>
            </a:pPr>
            <a:r>
              <a:rPr lang="en-US" b="0" i="0" dirty="0">
                <a:effectLst/>
                <a:latin typeface="euclid_circular_a"/>
              </a:rPr>
              <a:t>Recursive Method</a:t>
            </a:r>
          </a:p>
          <a:p>
            <a:pPr algn="l"/>
            <a:r>
              <a:rPr lang="en-US" b="0" i="0" dirty="0">
                <a:effectLst/>
                <a:latin typeface="euclid_circular_a"/>
              </a:rPr>
              <a:t>The recursive method follows </a:t>
            </a:r>
            <a:r>
              <a:rPr lang="en-US" b="0" i="0" u="none" strike="noStrike" dirty="0">
                <a:solidFill>
                  <a:srgbClr val="0556F3"/>
                </a:solidFill>
                <a:effectLst/>
                <a:latin typeface="euclid_circular_a"/>
                <a:hlinkClick r:id="rId2"/>
              </a:rPr>
              <a:t>the divide and conquer</a:t>
            </a:r>
            <a:r>
              <a:rPr lang="en-US" b="0" i="0" dirty="0">
                <a:effectLst/>
                <a:latin typeface="euclid_circular_a"/>
              </a:rPr>
              <a:t> approach.</a:t>
            </a:r>
          </a:p>
          <a:p>
            <a:endParaRPr lang="en-US" dirty="0"/>
          </a:p>
        </p:txBody>
      </p:sp>
      <p:sp>
        <p:nvSpPr>
          <p:cNvPr id="4" name="Date Placeholder 3">
            <a:extLst>
              <a:ext uri="{FF2B5EF4-FFF2-40B4-BE49-F238E27FC236}">
                <a16:creationId xmlns:a16="http://schemas.microsoft.com/office/drawing/2014/main" id="{F76E7748-97E7-5495-363E-58CF9EC4589E}"/>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C787E16F-91B5-B8CD-B0E8-918F23FA6647}"/>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985392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5C0D-2023-9421-CDF3-175947249BEA}"/>
              </a:ext>
            </a:extLst>
          </p:cNvPr>
          <p:cNvSpPr>
            <a:spLocks noGrp="1"/>
          </p:cNvSpPr>
          <p:nvPr>
            <p:ph type="title"/>
          </p:nvPr>
        </p:nvSpPr>
        <p:spPr>
          <a:xfrm>
            <a:off x="1885361" y="624110"/>
            <a:ext cx="9619251" cy="601375"/>
          </a:xfrm>
        </p:spPr>
        <p:txBody>
          <a:bodyPr>
            <a:normAutofit fontScale="90000"/>
          </a:bodyPr>
          <a:lstStyle/>
          <a:p>
            <a:r>
              <a:rPr lang="en-US" b="0" i="0" dirty="0">
                <a:effectLst/>
                <a:latin typeface="euclid_circular_a"/>
              </a:rPr>
              <a:t>The general steps for both methods are discussed below.</a:t>
            </a:r>
            <a:br>
              <a:rPr lang="en-US" b="0" i="0" dirty="0">
                <a:effectLst/>
                <a:latin typeface="euclid_circular_a"/>
              </a:rPr>
            </a:br>
            <a:endParaRPr lang="en-US" dirty="0"/>
          </a:p>
        </p:txBody>
      </p:sp>
      <p:sp>
        <p:nvSpPr>
          <p:cNvPr id="4" name="Date Placeholder 3">
            <a:extLst>
              <a:ext uri="{FF2B5EF4-FFF2-40B4-BE49-F238E27FC236}">
                <a16:creationId xmlns:a16="http://schemas.microsoft.com/office/drawing/2014/main" id="{88654588-FFC5-A987-AA9A-627DA6BE963B}"/>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A1ACD8F9-4D23-C8FE-973F-96378EE8B002}"/>
              </a:ext>
            </a:extLst>
          </p:cNvPr>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7" name="Picture 6">
            <a:extLst>
              <a:ext uri="{FF2B5EF4-FFF2-40B4-BE49-F238E27FC236}">
                <a16:creationId xmlns:a16="http://schemas.microsoft.com/office/drawing/2014/main" id="{4FF7CFE2-DC45-3E45-8F9F-48419AC7EC14}"/>
              </a:ext>
            </a:extLst>
          </p:cNvPr>
          <p:cNvPicPr>
            <a:picLocks noChangeAspect="1"/>
          </p:cNvPicPr>
          <p:nvPr/>
        </p:nvPicPr>
        <p:blipFill>
          <a:blip r:embed="rId2"/>
          <a:stretch>
            <a:fillRect/>
          </a:stretch>
        </p:blipFill>
        <p:spPr>
          <a:xfrm>
            <a:off x="531812" y="1831456"/>
            <a:ext cx="4525775" cy="3607809"/>
          </a:xfrm>
          <a:prstGeom prst="rect">
            <a:avLst/>
          </a:prstGeom>
        </p:spPr>
      </p:pic>
      <p:pic>
        <p:nvPicPr>
          <p:cNvPr id="9" name="Picture 8">
            <a:extLst>
              <a:ext uri="{FF2B5EF4-FFF2-40B4-BE49-F238E27FC236}">
                <a16:creationId xmlns:a16="http://schemas.microsoft.com/office/drawing/2014/main" id="{05274B29-5F51-7AE2-0A60-0883B36FF60D}"/>
              </a:ext>
            </a:extLst>
          </p:cNvPr>
          <p:cNvPicPr>
            <a:picLocks noChangeAspect="1"/>
          </p:cNvPicPr>
          <p:nvPr/>
        </p:nvPicPr>
        <p:blipFill>
          <a:blip r:embed="rId3"/>
          <a:stretch>
            <a:fillRect/>
          </a:stretch>
        </p:blipFill>
        <p:spPr>
          <a:xfrm>
            <a:off x="5429838" y="1831457"/>
            <a:ext cx="5745743" cy="3607808"/>
          </a:xfrm>
          <a:prstGeom prst="rect">
            <a:avLst/>
          </a:prstGeom>
        </p:spPr>
      </p:pic>
    </p:spTree>
    <p:extLst>
      <p:ext uri="{BB962C8B-B14F-4D97-AF65-F5344CB8AC3E}">
        <p14:creationId xmlns:p14="http://schemas.microsoft.com/office/powerpoint/2010/main" val="1183480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79E9-785A-9B97-572B-DDE94AC67AFB}"/>
              </a:ext>
            </a:extLst>
          </p:cNvPr>
          <p:cNvSpPr>
            <a:spLocks noGrp="1"/>
          </p:cNvSpPr>
          <p:nvPr>
            <p:ph type="title"/>
          </p:nvPr>
        </p:nvSpPr>
        <p:spPr>
          <a:xfrm>
            <a:off x="2592925" y="466726"/>
            <a:ext cx="8911687" cy="809624"/>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FCDAB61A-560A-8BC1-CF6C-2491337A6A35}"/>
              </a:ext>
            </a:extLst>
          </p:cNvPr>
          <p:cNvSpPr>
            <a:spLocks noGrp="1"/>
          </p:cNvSpPr>
          <p:nvPr>
            <p:ph idx="1"/>
          </p:nvPr>
        </p:nvSpPr>
        <p:spPr>
          <a:xfrm>
            <a:off x="428626" y="1352549"/>
            <a:ext cx="11373733" cy="4777887"/>
          </a:xfrm>
          <a:ln>
            <a:solidFill>
              <a:schemeClr val="accent1"/>
            </a:solidFill>
          </a:ln>
        </p:spPr>
        <p:txBody>
          <a:bodyPr>
            <a:normAutofit/>
          </a:bodyPr>
          <a:lstStyle/>
          <a:p>
            <a:r>
              <a:rPr lang="en-US" sz="2400" dirty="0"/>
              <a:t>Linear data structures organize their data elements in a linear fashion, where data elements are attached one after the other. </a:t>
            </a:r>
          </a:p>
          <a:p>
            <a:r>
              <a:rPr lang="en-US" sz="2400" dirty="0"/>
              <a:t>Linear data structures are very easy to implement, since the memory of the computer is also organized in a linear fashion. </a:t>
            </a:r>
          </a:p>
          <a:p>
            <a:r>
              <a:rPr lang="en-US" sz="2400" dirty="0"/>
              <a:t>Some commonly used linear data structures are arrays, linked lists, stacks and queues. </a:t>
            </a:r>
          </a:p>
          <a:p>
            <a:r>
              <a:rPr lang="en-US" sz="2400" dirty="0"/>
              <a:t>In nonlinear data structures, data elements are not organized in a sequential fashion. </a:t>
            </a:r>
          </a:p>
          <a:p>
            <a:r>
              <a:rPr lang="en-US" sz="2400" dirty="0"/>
              <a:t>Data structures like multidimensional arrays, trees, graphs, tables and sets are some examples of widely used nonlinear data structures. </a:t>
            </a:r>
          </a:p>
        </p:txBody>
      </p:sp>
      <p:sp>
        <p:nvSpPr>
          <p:cNvPr id="6" name="Date Placeholder 5">
            <a:extLst>
              <a:ext uri="{FF2B5EF4-FFF2-40B4-BE49-F238E27FC236}">
                <a16:creationId xmlns:a16="http://schemas.microsoft.com/office/drawing/2014/main" id="{86B89764-EA8D-8FC9-FDF8-FB6CCC704AFD}"/>
              </a:ext>
            </a:extLst>
          </p:cNvPr>
          <p:cNvSpPr>
            <a:spLocks noGrp="1"/>
          </p:cNvSpPr>
          <p:nvPr>
            <p:ph type="dt" sz="half" idx="10"/>
          </p:nvPr>
        </p:nvSpPr>
        <p:spPr/>
        <p:txBody>
          <a:bodyPr/>
          <a:lstStyle/>
          <a:p>
            <a:fld id="{E9B55A7C-5F12-4B5B-9DA1-EFABA4C4CADC}" type="datetime1">
              <a:rPr lang="en-US" smtClean="0"/>
              <a:t>10/22/2023</a:t>
            </a:fld>
            <a:endParaRPr lang="en-US" dirty="0"/>
          </a:p>
        </p:txBody>
      </p:sp>
      <p:sp>
        <p:nvSpPr>
          <p:cNvPr id="7" name="Slide Number Placeholder 6">
            <a:extLst>
              <a:ext uri="{FF2B5EF4-FFF2-40B4-BE49-F238E27FC236}">
                <a16:creationId xmlns:a16="http://schemas.microsoft.com/office/drawing/2014/main" id="{7A7383DD-1F3C-B3D4-8BAE-8B774B36C8D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460895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D457-A777-A092-3D3E-A43998B1AD14}"/>
              </a:ext>
            </a:extLst>
          </p:cNvPr>
          <p:cNvSpPr>
            <a:spLocks noGrp="1"/>
          </p:cNvSpPr>
          <p:nvPr>
            <p:ph type="title"/>
          </p:nvPr>
        </p:nvSpPr>
        <p:spPr>
          <a:xfrm>
            <a:off x="2592925" y="624110"/>
            <a:ext cx="8911687" cy="441119"/>
          </a:xfrm>
        </p:spPr>
        <p:txBody>
          <a:bodyPr>
            <a:normAutofit fontScale="90000"/>
          </a:bodyPr>
          <a:lstStyle/>
          <a:p>
            <a:pPr algn="ctr"/>
            <a:r>
              <a:rPr lang="en-US" dirty="0"/>
              <a:t>Steps</a:t>
            </a:r>
          </a:p>
        </p:txBody>
      </p:sp>
      <p:sp>
        <p:nvSpPr>
          <p:cNvPr id="4" name="Date Placeholder 3">
            <a:extLst>
              <a:ext uri="{FF2B5EF4-FFF2-40B4-BE49-F238E27FC236}">
                <a16:creationId xmlns:a16="http://schemas.microsoft.com/office/drawing/2014/main" id="{05D4F355-C8CF-51C4-0B89-0E718A11F946}"/>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78ECDA83-6C14-C1AD-2016-9B100750C824}"/>
              </a:ext>
            </a:extLst>
          </p:cNvPr>
          <p:cNvSpPr>
            <a:spLocks noGrp="1"/>
          </p:cNvSpPr>
          <p:nvPr>
            <p:ph type="sldNum" sz="quarter" idx="12"/>
          </p:nvPr>
        </p:nvSpPr>
        <p:spPr/>
        <p:txBody>
          <a:bodyPr/>
          <a:lstStyle/>
          <a:p>
            <a:fld id="{D57F1E4F-1CFF-5643-939E-217C01CDF565}" type="slidenum">
              <a:rPr lang="en-US" smtClean="0"/>
              <a:pPr/>
              <a:t>30</a:t>
            </a:fld>
            <a:endParaRPr lang="en-US" dirty="0"/>
          </a:p>
        </p:txBody>
      </p:sp>
      <p:pic>
        <p:nvPicPr>
          <p:cNvPr id="7" name="Picture 6">
            <a:extLst>
              <a:ext uri="{FF2B5EF4-FFF2-40B4-BE49-F238E27FC236}">
                <a16:creationId xmlns:a16="http://schemas.microsoft.com/office/drawing/2014/main" id="{5C277EBD-FC92-90D5-2187-7951F0FFA2F8}"/>
              </a:ext>
            </a:extLst>
          </p:cNvPr>
          <p:cNvPicPr>
            <a:picLocks noChangeAspect="1"/>
          </p:cNvPicPr>
          <p:nvPr/>
        </p:nvPicPr>
        <p:blipFill>
          <a:blip r:embed="rId2"/>
          <a:stretch>
            <a:fillRect/>
          </a:stretch>
        </p:blipFill>
        <p:spPr>
          <a:xfrm>
            <a:off x="1075331" y="1459205"/>
            <a:ext cx="6157494" cy="1813717"/>
          </a:xfrm>
          <a:prstGeom prst="rect">
            <a:avLst/>
          </a:prstGeom>
        </p:spPr>
      </p:pic>
      <p:pic>
        <p:nvPicPr>
          <p:cNvPr id="9" name="Picture 8">
            <a:extLst>
              <a:ext uri="{FF2B5EF4-FFF2-40B4-BE49-F238E27FC236}">
                <a16:creationId xmlns:a16="http://schemas.microsoft.com/office/drawing/2014/main" id="{CD19105E-0F37-42A5-456C-9BF43E07BBD7}"/>
              </a:ext>
            </a:extLst>
          </p:cNvPr>
          <p:cNvPicPr>
            <a:picLocks noChangeAspect="1"/>
          </p:cNvPicPr>
          <p:nvPr/>
        </p:nvPicPr>
        <p:blipFill>
          <a:blip r:embed="rId3"/>
          <a:stretch>
            <a:fillRect/>
          </a:stretch>
        </p:blipFill>
        <p:spPr>
          <a:xfrm>
            <a:off x="1075331" y="3272922"/>
            <a:ext cx="6258723" cy="1813717"/>
          </a:xfrm>
          <a:prstGeom prst="rect">
            <a:avLst/>
          </a:prstGeom>
        </p:spPr>
      </p:pic>
      <p:pic>
        <p:nvPicPr>
          <p:cNvPr id="11" name="Picture 10">
            <a:extLst>
              <a:ext uri="{FF2B5EF4-FFF2-40B4-BE49-F238E27FC236}">
                <a16:creationId xmlns:a16="http://schemas.microsoft.com/office/drawing/2014/main" id="{EF816A25-4336-A1A2-6448-FCE2CF4FA5D6}"/>
              </a:ext>
            </a:extLst>
          </p:cNvPr>
          <p:cNvPicPr>
            <a:picLocks noChangeAspect="1"/>
          </p:cNvPicPr>
          <p:nvPr/>
        </p:nvPicPr>
        <p:blipFill>
          <a:blip r:embed="rId4"/>
          <a:stretch>
            <a:fillRect/>
          </a:stretch>
        </p:blipFill>
        <p:spPr>
          <a:xfrm>
            <a:off x="2286201" y="5086639"/>
            <a:ext cx="3528366" cy="1369782"/>
          </a:xfrm>
          <a:prstGeom prst="rect">
            <a:avLst/>
          </a:prstGeom>
        </p:spPr>
      </p:pic>
      <p:pic>
        <p:nvPicPr>
          <p:cNvPr id="13" name="Picture 12">
            <a:extLst>
              <a:ext uri="{FF2B5EF4-FFF2-40B4-BE49-F238E27FC236}">
                <a16:creationId xmlns:a16="http://schemas.microsoft.com/office/drawing/2014/main" id="{046BD786-E870-FE28-A7C7-BEA9CA201E72}"/>
              </a:ext>
            </a:extLst>
          </p:cNvPr>
          <p:cNvPicPr>
            <a:picLocks noChangeAspect="1"/>
          </p:cNvPicPr>
          <p:nvPr/>
        </p:nvPicPr>
        <p:blipFill>
          <a:blip r:embed="rId5"/>
          <a:stretch>
            <a:fillRect/>
          </a:stretch>
        </p:blipFill>
        <p:spPr>
          <a:xfrm>
            <a:off x="7421876" y="1459205"/>
            <a:ext cx="4625741" cy="2720575"/>
          </a:xfrm>
          <a:prstGeom prst="rect">
            <a:avLst/>
          </a:prstGeom>
        </p:spPr>
      </p:pic>
      <p:pic>
        <p:nvPicPr>
          <p:cNvPr id="15" name="Picture 14">
            <a:extLst>
              <a:ext uri="{FF2B5EF4-FFF2-40B4-BE49-F238E27FC236}">
                <a16:creationId xmlns:a16="http://schemas.microsoft.com/office/drawing/2014/main" id="{A78BA70B-FBC1-4077-632A-6A2F67C1FFE2}"/>
              </a:ext>
            </a:extLst>
          </p:cNvPr>
          <p:cNvPicPr>
            <a:picLocks noChangeAspect="1"/>
          </p:cNvPicPr>
          <p:nvPr/>
        </p:nvPicPr>
        <p:blipFill>
          <a:blip r:embed="rId6"/>
          <a:stretch>
            <a:fillRect/>
          </a:stretch>
        </p:blipFill>
        <p:spPr>
          <a:xfrm>
            <a:off x="7685312" y="4284241"/>
            <a:ext cx="3645707" cy="1918605"/>
          </a:xfrm>
          <a:prstGeom prst="rect">
            <a:avLst/>
          </a:prstGeom>
        </p:spPr>
      </p:pic>
    </p:spTree>
    <p:extLst>
      <p:ext uri="{BB962C8B-B14F-4D97-AF65-F5344CB8AC3E}">
        <p14:creationId xmlns:p14="http://schemas.microsoft.com/office/powerpoint/2010/main" val="1282360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ECA3-BA6E-1D74-8D3F-B4FC6F1D9D5E}"/>
              </a:ext>
            </a:extLst>
          </p:cNvPr>
          <p:cNvSpPr>
            <a:spLocks noGrp="1"/>
          </p:cNvSpPr>
          <p:nvPr>
            <p:ph type="title"/>
          </p:nvPr>
        </p:nvSpPr>
        <p:spPr>
          <a:xfrm>
            <a:off x="2592925" y="624110"/>
            <a:ext cx="8911687" cy="648509"/>
          </a:xfrm>
        </p:spPr>
        <p:txBody>
          <a:bodyPr/>
          <a:lstStyle/>
          <a:p>
            <a:pPr algn="ctr"/>
            <a:r>
              <a:rPr lang="en-US" dirty="0"/>
              <a:t>Binary Search Algorithm</a:t>
            </a:r>
          </a:p>
        </p:txBody>
      </p:sp>
      <p:sp>
        <p:nvSpPr>
          <p:cNvPr id="4" name="Date Placeholder 3">
            <a:extLst>
              <a:ext uri="{FF2B5EF4-FFF2-40B4-BE49-F238E27FC236}">
                <a16:creationId xmlns:a16="http://schemas.microsoft.com/office/drawing/2014/main" id="{00BA0BA2-142E-4B75-A1C4-6D806E170FD6}"/>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E360FA62-07B2-1752-B936-C42A7A554B89}"/>
              </a:ext>
            </a:extLst>
          </p:cNvPr>
          <p:cNvSpPr>
            <a:spLocks noGrp="1"/>
          </p:cNvSpPr>
          <p:nvPr>
            <p:ph type="sldNum" sz="quarter" idx="12"/>
          </p:nvPr>
        </p:nvSpPr>
        <p:spPr/>
        <p:txBody>
          <a:bodyPr/>
          <a:lstStyle/>
          <a:p>
            <a:fld id="{D57F1E4F-1CFF-5643-939E-217C01CDF565}" type="slidenum">
              <a:rPr lang="en-US" smtClean="0"/>
              <a:pPr/>
              <a:t>31</a:t>
            </a:fld>
            <a:endParaRPr lang="en-US" dirty="0"/>
          </a:p>
        </p:txBody>
      </p:sp>
      <p:pic>
        <p:nvPicPr>
          <p:cNvPr id="7" name="Picture 6">
            <a:extLst>
              <a:ext uri="{FF2B5EF4-FFF2-40B4-BE49-F238E27FC236}">
                <a16:creationId xmlns:a16="http://schemas.microsoft.com/office/drawing/2014/main" id="{43B6F262-5F6E-EF97-4233-402C76D7CEC5}"/>
              </a:ext>
            </a:extLst>
          </p:cNvPr>
          <p:cNvPicPr>
            <a:picLocks noChangeAspect="1"/>
          </p:cNvPicPr>
          <p:nvPr/>
        </p:nvPicPr>
        <p:blipFill>
          <a:blip r:embed="rId2"/>
          <a:stretch>
            <a:fillRect/>
          </a:stretch>
        </p:blipFill>
        <p:spPr>
          <a:xfrm>
            <a:off x="921695" y="1272619"/>
            <a:ext cx="6893126" cy="5547841"/>
          </a:xfrm>
          <a:prstGeom prst="rect">
            <a:avLst/>
          </a:prstGeom>
        </p:spPr>
      </p:pic>
    </p:spTree>
    <p:extLst>
      <p:ext uri="{BB962C8B-B14F-4D97-AF65-F5344CB8AC3E}">
        <p14:creationId xmlns:p14="http://schemas.microsoft.com/office/powerpoint/2010/main" val="3097531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DE350-791E-BDBD-A300-64D1766DD7CA}"/>
              </a:ext>
            </a:extLst>
          </p:cNvPr>
          <p:cNvSpPr>
            <a:spLocks noGrp="1"/>
          </p:cNvSpPr>
          <p:nvPr>
            <p:ph type="title"/>
          </p:nvPr>
        </p:nvSpPr>
        <p:spPr>
          <a:xfrm>
            <a:off x="2592925" y="624110"/>
            <a:ext cx="8911687" cy="610801"/>
          </a:xfrm>
        </p:spPr>
        <p:txBody>
          <a:bodyPr>
            <a:normAutofit fontScale="90000"/>
          </a:bodyPr>
          <a:lstStyle/>
          <a:p>
            <a:r>
              <a:rPr lang="en-US" dirty="0"/>
              <a:t>C++ Binary Search Implementation</a:t>
            </a:r>
          </a:p>
        </p:txBody>
      </p:sp>
      <p:sp>
        <p:nvSpPr>
          <p:cNvPr id="4" name="Date Placeholder 3">
            <a:extLst>
              <a:ext uri="{FF2B5EF4-FFF2-40B4-BE49-F238E27FC236}">
                <a16:creationId xmlns:a16="http://schemas.microsoft.com/office/drawing/2014/main" id="{42C13EBD-11E8-92A1-A8D9-5A7D7A3B2DA3}"/>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D60A0A9C-A479-D8AA-C3C3-205FBF5AE8E2}"/>
              </a:ext>
            </a:extLst>
          </p:cNvPr>
          <p:cNvSpPr>
            <a:spLocks noGrp="1"/>
          </p:cNvSpPr>
          <p:nvPr>
            <p:ph type="sldNum" sz="quarter" idx="12"/>
          </p:nvPr>
        </p:nvSpPr>
        <p:spPr/>
        <p:txBody>
          <a:bodyPr/>
          <a:lstStyle/>
          <a:p>
            <a:fld id="{D57F1E4F-1CFF-5643-939E-217C01CDF565}" type="slidenum">
              <a:rPr lang="en-US" smtClean="0"/>
              <a:pPr/>
              <a:t>32</a:t>
            </a:fld>
            <a:endParaRPr lang="en-US" dirty="0"/>
          </a:p>
        </p:txBody>
      </p:sp>
      <p:pic>
        <p:nvPicPr>
          <p:cNvPr id="7" name="Picture 6">
            <a:extLst>
              <a:ext uri="{FF2B5EF4-FFF2-40B4-BE49-F238E27FC236}">
                <a16:creationId xmlns:a16="http://schemas.microsoft.com/office/drawing/2014/main" id="{6BA3E950-7D0D-6A11-A8AB-25EF5C81069D}"/>
              </a:ext>
            </a:extLst>
          </p:cNvPr>
          <p:cNvPicPr>
            <a:picLocks noChangeAspect="1"/>
          </p:cNvPicPr>
          <p:nvPr/>
        </p:nvPicPr>
        <p:blipFill>
          <a:blip r:embed="rId2"/>
          <a:stretch>
            <a:fillRect/>
          </a:stretch>
        </p:blipFill>
        <p:spPr>
          <a:xfrm>
            <a:off x="249008" y="1382766"/>
            <a:ext cx="5209112" cy="5078184"/>
          </a:xfrm>
          <a:prstGeom prst="rect">
            <a:avLst/>
          </a:prstGeom>
        </p:spPr>
      </p:pic>
      <p:pic>
        <p:nvPicPr>
          <p:cNvPr id="9" name="Picture 8">
            <a:extLst>
              <a:ext uri="{FF2B5EF4-FFF2-40B4-BE49-F238E27FC236}">
                <a16:creationId xmlns:a16="http://schemas.microsoft.com/office/drawing/2014/main" id="{BC2BCA54-5C7D-5539-C074-503E6A6D0E9F}"/>
              </a:ext>
            </a:extLst>
          </p:cNvPr>
          <p:cNvPicPr>
            <a:picLocks noChangeAspect="1"/>
          </p:cNvPicPr>
          <p:nvPr/>
        </p:nvPicPr>
        <p:blipFill>
          <a:blip r:embed="rId3"/>
          <a:stretch>
            <a:fillRect/>
          </a:stretch>
        </p:blipFill>
        <p:spPr>
          <a:xfrm>
            <a:off x="6096000" y="1382766"/>
            <a:ext cx="5706359" cy="5118067"/>
          </a:xfrm>
          <a:prstGeom prst="rect">
            <a:avLst/>
          </a:prstGeom>
        </p:spPr>
      </p:pic>
    </p:spTree>
    <p:extLst>
      <p:ext uri="{BB962C8B-B14F-4D97-AF65-F5344CB8AC3E}">
        <p14:creationId xmlns:p14="http://schemas.microsoft.com/office/powerpoint/2010/main" val="2347418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89E1-49F2-3D03-E1A5-9253ACBAED65}"/>
              </a:ext>
            </a:extLst>
          </p:cNvPr>
          <p:cNvSpPr>
            <a:spLocks noGrp="1"/>
          </p:cNvSpPr>
          <p:nvPr>
            <p:ph type="title"/>
          </p:nvPr>
        </p:nvSpPr>
        <p:spPr>
          <a:xfrm>
            <a:off x="2589212" y="633495"/>
            <a:ext cx="8911687" cy="657977"/>
          </a:xfrm>
        </p:spPr>
        <p:txBody>
          <a:bodyPr>
            <a:normAutofit fontScale="90000"/>
          </a:bodyPr>
          <a:lstStyle/>
          <a:p>
            <a:pPr algn="ctr"/>
            <a:r>
              <a:rPr lang="en-US" b="1" i="0" dirty="0">
                <a:solidFill>
                  <a:srgbClr val="25265E"/>
                </a:solidFill>
                <a:effectLst/>
                <a:latin typeface="euclid_circular_a"/>
              </a:rPr>
              <a:t>Binary Search Complexity</a:t>
            </a:r>
            <a:br>
              <a:rPr lang="en-US" b="1" i="0" dirty="0">
                <a:solidFill>
                  <a:srgbClr val="25265E"/>
                </a:solidFill>
                <a:effectLst/>
                <a:latin typeface="euclid_circular_a"/>
              </a:rPr>
            </a:br>
            <a:endParaRPr lang="en-US" dirty="0"/>
          </a:p>
        </p:txBody>
      </p:sp>
      <p:sp>
        <p:nvSpPr>
          <p:cNvPr id="4" name="Date Placeholder 3">
            <a:extLst>
              <a:ext uri="{FF2B5EF4-FFF2-40B4-BE49-F238E27FC236}">
                <a16:creationId xmlns:a16="http://schemas.microsoft.com/office/drawing/2014/main" id="{F2A0902D-5D71-55A4-94DE-9B1C24FF3832}"/>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3EF4D603-E271-5DBC-A817-DF62BBD9C5D5}"/>
              </a:ext>
            </a:extLst>
          </p:cNvPr>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6" name="Picture 5">
            <a:extLst>
              <a:ext uri="{FF2B5EF4-FFF2-40B4-BE49-F238E27FC236}">
                <a16:creationId xmlns:a16="http://schemas.microsoft.com/office/drawing/2014/main" id="{B7198F4E-6433-7CC9-9523-682970F7BFEB}"/>
              </a:ext>
            </a:extLst>
          </p:cNvPr>
          <p:cNvPicPr>
            <a:picLocks noChangeAspect="1"/>
          </p:cNvPicPr>
          <p:nvPr/>
        </p:nvPicPr>
        <p:blipFill>
          <a:blip r:embed="rId2"/>
          <a:stretch>
            <a:fillRect/>
          </a:stretch>
        </p:blipFill>
        <p:spPr>
          <a:xfrm>
            <a:off x="831193" y="1424766"/>
            <a:ext cx="6851652" cy="3254022"/>
          </a:xfrm>
          <a:prstGeom prst="rect">
            <a:avLst/>
          </a:prstGeom>
        </p:spPr>
      </p:pic>
      <p:pic>
        <p:nvPicPr>
          <p:cNvPr id="9" name="Picture 8">
            <a:extLst>
              <a:ext uri="{FF2B5EF4-FFF2-40B4-BE49-F238E27FC236}">
                <a16:creationId xmlns:a16="http://schemas.microsoft.com/office/drawing/2014/main" id="{414303D1-1707-AD3F-5D9C-3BED1C929F68}"/>
              </a:ext>
            </a:extLst>
          </p:cNvPr>
          <p:cNvPicPr>
            <a:picLocks noChangeAspect="1"/>
          </p:cNvPicPr>
          <p:nvPr/>
        </p:nvPicPr>
        <p:blipFill>
          <a:blip r:embed="rId3"/>
          <a:stretch>
            <a:fillRect/>
          </a:stretch>
        </p:blipFill>
        <p:spPr>
          <a:xfrm>
            <a:off x="5346601" y="4678788"/>
            <a:ext cx="2336244" cy="990686"/>
          </a:xfrm>
          <a:prstGeom prst="rect">
            <a:avLst/>
          </a:prstGeom>
        </p:spPr>
      </p:pic>
      <p:pic>
        <p:nvPicPr>
          <p:cNvPr id="13" name="Picture 12">
            <a:extLst>
              <a:ext uri="{FF2B5EF4-FFF2-40B4-BE49-F238E27FC236}">
                <a16:creationId xmlns:a16="http://schemas.microsoft.com/office/drawing/2014/main" id="{EECD5AF5-5BF6-8568-D678-77A50E9AD9BE}"/>
              </a:ext>
            </a:extLst>
          </p:cNvPr>
          <p:cNvPicPr>
            <a:picLocks noChangeAspect="1"/>
          </p:cNvPicPr>
          <p:nvPr/>
        </p:nvPicPr>
        <p:blipFill>
          <a:blip r:embed="rId4"/>
          <a:stretch>
            <a:fillRect/>
          </a:stretch>
        </p:blipFill>
        <p:spPr>
          <a:xfrm>
            <a:off x="7916269" y="1264732"/>
            <a:ext cx="3444538" cy="4328535"/>
          </a:xfrm>
          <a:prstGeom prst="rect">
            <a:avLst/>
          </a:prstGeom>
        </p:spPr>
      </p:pic>
    </p:spTree>
    <p:extLst>
      <p:ext uri="{BB962C8B-B14F-4D97-AF65-F5344CB8AC3E}">
        <p14:creationId xmlns:p14="http://schemas.microsoft.com/office/powerpoint/2010/main" val="3918271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ABC2-28FF-181B-5195-85435C12DEAB}"/>
              </a:ext>
            </a:extLst>
          </p:cNvPr>
          <p:cNvSpPr>
            <a:spLocks noGrp="1"/>
          </p:cNvSpPr>
          <p:nvPr>
            <p:ph type="title"/>
          </p:nvPr>
        </p:nvSpPr>
        <p:spPr>
          <a:xfrm>
            <a:off x="2592925" y="624110"/>
            <a:ext cx="8911687" cy="657935"/>
          </a:xfrm>
        </p:spPr>
        <p:txBody>
          <a:bodyPr/>
          <a:lstStyle/>
          <a:p>
            <a:pPr algn="ctr"/>
            <a:r>
              <a:rPr lang="en-US" dirty="0" err="1"/>
              <a:t>Contd</a:t>
            </a:r>
            <a:r>
              <a:rPr lang="en-US"/>
              <a:t>…</a:t>
            </a:r>
            <a:endParaRPr lang="en-US" dirty="0"/>
          </a:p>
        </p:txBody>
      </p:sp>
      <p:sp>
        <p:nvSpPr>
          <p:cNvPr id="4" name="Date Placeholder 3">
            <a:extLst>
              <a:ext uri="{FF2B5EF4-FFF2-40B4-BE49-F238E27FC236}">
                <a16:creationId xmlns:a16="http://schemas.microsoft.com/office/drawing/2014/main" id="{83D5A502-0A6E-3AC2-B683-2450356C6294}"/>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6EA33D22-62D1-6F29-118C-D0E0AAD7645A}"/>
              </a:ext>
            </a:extLst>
          </p:cNvPr>
          <p:cNvSpPr>
            <a:spLocks noGrp="1"/>
          </p:cNvSpPr>
          <p:nvPr>
            <p:ph type="sldNum" sz="quarter" idx="12"/>
          </p:nvPr>
        </p:nvSpPr>
        <p:spPr/>
        <p:txBody>
          <a:bodyPr/>
          <a:lstStyle/>
          <a:p>
            <a:fld id="{D57F1E4F-1CFF-5643-939E-217C01CDF565}" type="slidenum">
              <a:rPr lang="en-US" smtClean="0"/>
              <a:pPr/>
              <a:t>34</a:t>
            </a:fld>
            <a:endParaRPr lang="en-US" dirty="0"/>
          </a:p>
        </p:txBody>
      </p:sp>
      <p:pic>
        <p:nvPicPr>
          <p:cNvPr id="6" name="Picture 5">
            <a:extLst>
              <a:ext uri="{FF2B5EF4-FFF2-40B4-BE49-F238E27FC236}">
                <a16:creationId xmlns:a16="http://schemas.microsoft.com/office/drawing/2014/main" id="{2C60D97D-0C93-ECF8-E1D5-DC433AF1AE72}"/>
              </a:ext>
            </a:extLst>
          </p:cNvPr>
          <p:cNvPicPr>
            <a:picLocks noChangeAspect="1"/>
          </p:cNvPicPr>
          <p:nvPr/>
        </p:nvPicPr>
        <p:blipFill>
          <a:blip r:embed="rId2"/>
          <a:stretch>
            <a:fillRect/>
          </a:stretch>
        </p:blipFill>
        <p:spPr>
          <a:xfrm>
            <a:off x="8295589" y="1751254"/>
            <a:ext cx="3364598" cy="3065843"/>
          </a:xfrm>
          <a:prstGeom prst="rect">
            <a:avLst/>
          </a:prstGeom>
        </p:spPr>
      </p:pic>
      <p:pic>
        <p:nvPicPr>
          <p:cNvPr id="9" name="Picture 8">
            <a:extLst>
              <a:ext uri="{FF2B5EF4-FFF2-40B4-BE49-F238E27FC236}">
                <a16:creationId xmlns:a16="http://schemas.microsoft.com/office/drawing/2014/main" id="{F063F867-B85B-6378-2538-B095FDA84CA9}"/>
              </a:ext>
            </a:extLst>
          </p:cNvPr>
          <p:cNvPicPr>
            <a:picLocks noChangeAspect="1"/>
          </p:cNvPicPr>
          <p:nvPr/>
        </p:nvPicPr>
        <p:blipFill>
          <a:blip r:embed="rId3"/>
          <a:stretch>
            <a:fillRect/>
          </a:stretch>
        </p:blipFill>
        <p:spPr>
          <a:xfrm>
            <a:off x="531813" y="1622116"/>
            <a:ext cx="7763776" cy="4404742"/>
          </a:xfrm>
          <a:prstGeom prst="rect">
            <a:avLst/>
          </a:prstGeom>
        </p:spPr>
      </p:pic>
    </p:spTree>
    <p:extLst>
      <p:ext uri="{BB962C8B-B14F-4D97-AF65-F5344CB8AC3E}">
        <p14:creationId xmlns:p14="http://schemas.microsoft.com/office/powerpoint/2010/main" val="1680177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5357-3D1E-0595-4216-9232C012A986}"/>
              </a:ext>
            </a:extLst>
          </p:cNvPr>
          <p:cNvSpPr>
            <a:spLocks noGrp="1"/>
          </p:cNvSpPr>
          <p:nvPr>
            <p:ph type="title"/>
          </p:nvPr>
        </p:nvSpPr>
        <p:spPr>
          <a:xfrm>
            <a:off x="2592925" y="624110"/>
            <a:ext cx="8911687" cy="601375"/>
          </a:xfrm>
        </p:spPr>
        <p:txBody>
          <a:bodyPr>
            <a:normAutofit fontScale="90000"/>
          </a:bodyPr>
          <a:lstStyle/>
          <a:p>
            <a:pPr algn="ctr"/>
            <a:r>
              <a:rPr lang="en-US" dirty="0"/>
              <a:t>Exercise</a:t>
            </a:r>
          </a:p>
        </p:txBody>
      </p:sp>
      <p:sp>
        <p:nvSpPr>
          <p:cNvPr id="3" name="Content Placeholder 2">
            <a:extLst>
              <a:ext uri="{FF2B5EF4-FFF2-40B4-BE49-F238E27FC236}">
                <a16:creationId xmlns:a16="http://schemas.microsoft.com/office/drawing/2014/main" id="{BF5431EA-0B8E-9540-E5BE-412419B66DF6}"/>
              </a:ext>
            </a:extLst>
          </p:cNvPr>
          <p:cNvSpPr>
            <a:spLocks noGrp="1"/>
          </p:cNvSpPr>
          <p:nvPr>
            <p:ph idx="1"/>
          </p:nvPr>
        </p:nvSpPr>
        <p:spPr>
          <a:xfrm>
            <a:off x="531812" y="1376313"/>
            <a:ext cx="10972800" cy="5203596"/>
          </a:xfrm>
        </p:spPr>
        <p:txBody>
          <a:bodyPr/>
          <a:lstStyle/>
          <a:p>
            <a:r>
              <a:rPr lang="en-US" b="0" i="0" dirty="0">
                <a:solidFill>
                  <a:srgbClr val="1F2328"/>
                </a:solidFill>
                <a:effectLst/>
                <a:latin typeface="-apple-system"/>
              </a:rPr>
              <a:t>1. When I try to find number 5 in below list using binary search, it doesn't work and returns me -1 index. Why is that?</a:t>
            </a:r>
          </a:p>
          <a:p>
            <a:pPr lvl="1"/>
            <a:r>
              <a:rPr lang="en-US" dirty="0"/>
              <a:t>numbers = [1,4,6,9,10,5,7]</a:t>
            </a:r>
          </a:p>
          <a:p>
            <a:endParaRPr lang="en-US" dirty="0"/>
          </a:p>
          <a:p>
            <a:r>
              <a:rPr lang="en-US" b="1" dirty="0"/>
              <a:t>#  Answer: It is because the list is not sorted! Binary search requires that list has to be sorted</a:t>
            </a:r>
          </a:p>
          <a:p>
            <a:r>
              <a:rPr lang="en-US" b="0" i="0" dirty="0">
                <a:solidFill>
                  <a:srgbClr val="1F2328"/>
                </a:solidFill>
                <a:effectLst/>
                <a:latin typeface="-apple-system"/>
              </a:rPr>
              <a:t>2, Find index of all the </a:t>
            </a:r>
            <a:r>
              <a:rPr lang="en-US" b="0" i="0" dirty="0" err="1">
                <a:solidFill>
                  <a:srgbClr val="1F2328"/>
                </a:solidFill>
                <a:effectLst/>
                <a:latin typeface="-apple-system"/>
              </a:rPr>
              <a:t>occurances</a:t>
            </a:r>
            <a:r>
              <a:rPr lang="en-US" b="0" i="0" dirty="0">
                <a:solidFill>
                  <a:srgbClr val="1F2328"/>
                </a:solidFill>
                <a:effectLst/>
                <a:latin typeface="-apple-system"/>
              </a:rPr>
              <a:t> of a number from sorted list</a:t>
            </a:r>
          </a:p>
          <a:p>
            <a:pPr lvl="1"/>
            <a:r>
              <a:rPr lang="en-US" dirty="0"/>
              <a:t>numbers = [1,4,6,9,11,15,15,15,17,21,34,34,56]</a:t>
            </a:r>
          </a:p>
          <a:p>
            <a:pPr lvl="1"/>
            <a:r>
              <a:rPr lang="en-US" dirty="0" err="1"/>
              <a:t>number_to_find</a:t>
            </a:r>
            <a:r>
              <a:rPr lang="en-US" dirty="0"/>
              <a:t> = 15 </a:t>
            </a:r>
          </a:p>
          <a:p>
            <a:pPr lvl="1"/>
            <a:r>
              <a:rPr lang="en-US" b="0" i="0" dirty="0">
                <a:solidFill>
                  <a:srgbClr val="1F2328"/>
                </a:solidFill>
                <a:effectLst/>
                <a:latin typeface="-apple-system"/>
              </a:rPr>
              <a:t>This should return 5,6,7 as indices containing number 15 in the array</a:t>
            </a:r>
            <a:endParaRPr lang="en-US" dirty="0"/>
          </a:p>
        </p:txBody>
      </p:sp>
      <p:sp>
        <p:nvSpPr>
          <p:cNvPr id="4" name="Date Placeholder 3">
            <a:extLst>
              <a:ext uri="{FF2B5EF4-FFF2-40B4-BE49-F238E27FC236}">
                <a16:creationId xmlns:a16="http://schemas.microsoft.com/office/drawing/2014/main" id="{B56EC89E-03FA-45D5-5379-0DD08E80C44E}"/>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2A245D44-891B-7879-0913-A96B9FDE67B0}"/>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62665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8143F-7CEF-44AF-EF70-BE6244032DB4}"/>
              </a:ext>
            </a:extLst>
          </p:cNvPr>
          <p:cNvSpPr>
            <a:spLocks noGrp="1"/>
          </p:cNvSpPr>
          <p:nvPr>
            <p:ph idx="1"/>
          </p:nvPr>
        </p:nvSpPr>
        <p:spPr>
          <a:xfrm>
            <a:off x="2589212" y="2133600"/>
            <a:ext cx="8915400" cy="959224"/>
          </a:xfrm>
        </p:spPr>
        <p:txBody>
          <a:bodyPr>
            <a:normAutofit lnSpcReduction="10000"/>
          </a:bodyPr>
          <a:lstStyle/>
          <a:p>
            <a:pPr marL="0" indent="0" algn="ctr">
              <a:buNone/>
            </a:pPr>
            <a:r>
              <a:rPr lang="en-US" sz="6000" dirty="0"/>
              <a:t>~~End of Chapter 2~~</a:t>
            </a:r>
          </a:p>
        </p:txBody>
      </p:sp>
      <p:sp>
        <p:nvSpPr>
          <p:cNvPr id="4" name="Date Placeholder 3">
            <a:extLst>
              <a:ext uri="{FF2B5EF4-FFF2-40B4-BE49-F238E27FC236}">
                <a16:creationId xmlns:a16="http://schemas.microsoft.com/office/drawing/2014/main" id="{B51CA2B0-01BB-311B-57DC-9A956E183970}"/>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E07A9344-EB02-4C78-0A49-3B1E39145CD9}"/>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62809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AF8C-F080-A60A-0510-2DA57B4A44FA}"/>
              </a:ext>
            </a:extLst>
          </p:cNvPr>
          <p:cNvSpPr>
            <a:spLocks noGrp="1"/>
          </p:cNvSpPr>
          <p:nvPr>
            <p:ph type="title"/>
          </p:nvPr>
        </p:nvSpPr>
        <p:spPr>
          <a:xfrm>
            <a:off x="2592925" y="624110"/>
            <a:ext cx="8911687" cy="799337"/>
          </a:xfrm>
        </p:spPr>
        <p:txBody>
          <a:bodyPr/>
          <a:lstStyle/>
          <a:p>
            <a:pPr algn="ctr"/>
            <a:r>
              <a:rPr lang="en-US" dirty="0"/>
              <a:t>Operations on the Data Structures</a:t>
            </a:r>
          </a:p>
        </p:txBody>
      </p:sp>
      <p:sp>
        <p:nvSpPr>
          <p:cNvPr id="3" name="Content Placeholder 2">
            <a:extLst>
              <a:ext uri="{FF2B5EF4-FFF2-40B4-BE49-F238E27FC236}">
                <a16:creationId xmlns:a16="http://schemas.microsoft.com/office/drawing/2014/main" id="{F9061218-541D-9ECA-09B5-F36F72C2802B}"/>
              </a:ext>
            </a:extLst>
          </p:cNvPr>
          <p:cNvSpPr>
            <a:spLocks noGrp="1"/>
          </p:cNvSpPr>
          <p:nvPr>
            <p:ph idx="1"/>
          </p:nvPr>
        </p:nvSpPr>
        <p:spPr>
          <a:xfrm>
            <a:off x="697584" y="1348033"/>
            <a:ext cx="10807028" cy="4782404"/>
          </a:xfrm>
        </p:spPr>
        <p:txBody>
          <a:bodyPr>
            <a:normAutofit lnSpcReduction="10000"/>
          </a:bodyPr>
          <a:lstStyle/>
          <a:p>
            <a:r>
              <a:rPr lang="en-US" sz="2400" dirty="0"/>
              <a:t>Following operations can be performed on the data structures: </a:t>
            </a:r>
          </a:p>
          <a:p>
            <a:pPr lvl="1"/>
            <a:r>
              <a:rPr lang="en-US" sz="2000" b="1" dirty="0"/>
              <a:t>Sorting-</a:t>
            </a:r>
            <a:r>
              <a:rPr lang="en-US" sz="2000" dirty="0"/>
              <a:t> It is used to arrange the data items in some order i.e. in ascending or descending </a:t>
            </a:r>
          </a:p>
          <a:p>
            <a:pPr lvl="1"/>
            <a:r>
              <a:rPr lang="en-US" sz="2000" b="1" dirty="0"/>
              <a:t>Searching-</a:t>
            </a:r>
            <a:r>
              <a:rPr lang="en-US" sz="2000" dirty="0"/>
              <a:t> It is used to find out the location of the data item if it exists in the given collection of data items.</a:t>
            </a:r>
          </a:p>
          <a:p>
            <a:pPr lvl="1"/>
            <a:r>
              <a:rPr lang="en-US" sz="2000" b="1" dirty="0"/>
              <a:t>Traversing - </a:t>
            </a:r>
            <a:r>
              <a:rPr lang="en-US" sz="2000" dirty="0"/>
              <a:t>It is used to access each data item exactly once so that it can be processed.</a:t>
            </a:r>
          </a:p>
          <a:p>
            <a:pPr lvl="1"/>
            <a:r>
              <a:rPr lang="en-US" sz="2000" b="1" dirty="0"/>
              <a:t>Inserting - </a:t>
            </a:r>
            <a:r>
              <a:rPr lang="en-US" sz="2000" dirty="0"/>
              <a:t>It is used to add a new data item in the given collection of data items.</a:t>
            </a:r>
          </a:p>
          <a:p>
            <a:pPr lvl="1"/>
            <a:r>
              <a:rPr lang="en-US" sz="2000" b="1" dirty="0"/>
              <a:t>Deleting - </a:t>
            </a:r>
            <a:r>
              <a:rPr lang="en-US" sz="2000" dirty="0"/>
              <a:t>It is used to delete an existing data item from the given collection of data items.</a:t>
            </a:r>
          </a:p>
          <a:p>
            <a:pPr lvl="1"/>
            <a:r>
              <a:rPr lang="en-US" sz="2000" b="1" dirty="0"/>
              <a:t>Merging- </a:t>
            </a:r>
            <a:r>
              <a:rPr lang="en-US" sz="2000" dirty="0"/>
              <a:t>It is used to combine the data items of two sorted files into single file in the sorted form. </a:t>
            </a:r>
          </a:p>
        </p:txBody>
      </p:sp>
      <p:sp>
        <p:nvSpPr>
          <p:cNvPr id="4" name="Date Placeholder 3">
            <a:extLst>
              <a:ext uri="{FF2B5EF4-FFF2-40B4-BE49-F238E27FC236}">
                <a16:creationId xmlns:a16="http://schemas.microsoft.com/office/drawing/2014/main" id="{7A48B8C6-325B-11F7-2176-2D1FEDE25353}"/>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6DD7F770-D288-233A-6381-9E459DEF1364}"/>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46457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EE23-6EC5-0C6C-EECF-4DE2590CA0BE}"/>
              </a:ext>
            </a:extLst>
          </p:cNvPr>
          <p:cNvSpPr>
            <a:spLocks noGrp="1"/>
          </p:cNvSpPr>
          <p:nvPr>
            <p:ph type="title"/>
          </p:nvPr>
        </p:nvSpPr>
        <p:spPr>
          <a:xfrm>
            <a:off x="2592925" y="624110"/>
            <a:ext cx="8911687" cy="818191"/>
          </a:xfrm>
        </p:spPr>
        <p:txBody>
          <a:bodyPr/>
          <a:lstStyle/>
          <a:p>
            <a:pPr algn="ctr"/>
            <a:r>
              <a:rPr lang="en-US" dirty="0"/>
              <a:t>Algorithms Operations</a:t>
            </a:r>
          </a:p>
        </p:txBody>
      </p:sp>
      <p:sp>
        <p:nvSpPr>
          <p:cNvPr id="3" name="Content Placeholder 2">
            <a:extLst>
              <a:ext uri="{FF2B5EF4-FFF2-40B4-BE49-F238E27FC236}">
                <a16:creationId xmlns:a16="http://schemas.microsoft.com/office/drawing/2014/main" id="{076FD019-2596-C4B8-828F-0FC6412EB289}"/>
              </a:ext>
            </a:extLst>
          </p:cNvPr>
          <p:cNvSpPr>
            <a:spLocks noGrp="1"/>
          </p:cNvSpPr>
          <p:nvPr>
            <p:ph idx="1"/>
          </p:nvPr>
        </p:nvSpPr>
        <p:spPr>
          <a:xfrm>
            <a:off x="772998" y="1640264"/>
            <a:ext cx="10731614" cy="4270958"/>
          </a:xfrm>
        </p:spPr>
        <p:txBody>
          <a:bodyPr/>
          <a:lstStyle/>
          <a:p>
            <a:r>
              <a:rPr lang="en-US" dirty="0"/>
              <a:t>Sorting and Searching is one of the most essential topics in data structure and algorithms. </a:t>
            </a:r>
          </a:p>
          <a:p>
            <a:r>
              <a:rPr lang="en-US" dirty="0"/>
              <a:t>Any computer-technology, storing, and retrieving information is one of the most common application. </a:t>
            </a:r>
          </a:p>
          <a:p>
            <a:r>
              <a:rPr lang="en-US" dirty="0"/>
              <a:t>In a database, time is very vital the amount of data and information stored and accessed.</a:t>
            </a:r>
          </a:p>
          <a:p>
            <a:r>
              <a:rPr lang="en-US" dirty="0"/>
              <a:t>So many techniques and algorithms have been developed to efficiently maintain and process information in databases. </a:t>
            </a:r>
          </a:p>
          <a:p>
            <a:r>
              <a:rPr lang="en-US" dirty="0"/>
              <a:t>The processes of looking up a particular data record in the database is called searching.</a:t>
            </a:r>
          </a:p>
          <a:p>
            <a:r>
              <a:rPr lang="en-US" dirty="0"/>
              <a:t>The process of ordering the records in a database is called sorting. </a:t>
            </a:r>
          </a:p>
          <a:p>
            <a:r>
              <a:rPr lang="en-US" dirty="0"/>
              <a:t>Sorting and searching together constitute a major area of study in computational methods.</a:t>
            </a:r>
          </a:p>
        </p:txBody>
      </p:sp>
      <p:sp>
        <p:nvSpPr>
          <p:cNvPr id="4" name="Date Placeholder 3">
            <a:extLst>
              <a:ext uri="{FF2B5EF4-FFF2-40B4-BE49-F238E27FC236}">
                <a16:creationId xmlns:a16="http://schemas.microsoft.com/office/drawing/2014/main" id="{997C887C-B2AE-D847-362E-051E8C642488}"/>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64C448F9-8C0B-3AC6-A798-C451DDB5821F}"/>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92044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EE03-3380-1E16-FCF9-CEC4117C1F50}"/>
              </a:ext>
            </a:extLst>
          </p:cNvPr>
          <p:cNvSpPr>
            <a:spLocks noGrp="1"/>
          </p:cNvSpPr>
          <p:nvPr>
            <p:ph type="title"/>
          </p:nvPr>
        </p:nvSpPr>
        <p:spPr>
          <a:xfrm>
            <a:off x="2592925" y="624110"/>
            <a:ext cx="8911687" cy="639082"/>
          </a:xfrm>
        </p:spPr>
        <p:txBody>
          <a:bodyPr>
            <a:normAutofit fontScale="90000"/>
          </a:bodyPr>
          <a:lstStyle/>
          <a:p>
            <a:pPr algn="ctr"/>
            <a:r>
              <a:rPr lang="en-US" dirty="0"/>
              <a:t>Sorting</a:t>
            </a:r>
          </a:p>
        </p:txBody>
      </p:sp>
      <p:sp>
        <p:nvSpPr>
          <p:cNvPr id="3" name="Content Placeholder 2">
            <a:extLst>
              <a:ext uri="{FF2B5EF4-FFF2-40B4-BE49-F238E27FC236}">
                <a16:creationId xmlns:a16="http://schemas.microsoft.com/office/drawing/2014/main" id="{1CD27B7E-C56C-961B-EAE9-C4A8D909F271}"/>
              </a:ext>
            </a:extLst>
          </p:cNvPr>
          <p:cNvSpPr>
            <a:spLocks noGrp="1"/>
          </p:cNvSpPr>
          <p:nvPr>
            <p:ph idx="1"/>
          </p:nvPr>
        </p:nvSpPr>
        <p:spPr>
          <a:xfrm>
            <a:off x="697584" y="1263192"/>
            <a:ext cx="10807028" cy="4970698"/>
          </a:xfrm>
        </p:spPr>
        <p:txBody>
          <a:bodyPr>
            <a:normAutofit fontScale="92500" lnSpcReduction="20000"/>
          </a:bodyPr>
          <a:lstStyle/>
          <a:p>
            <a:pPr algn="just"/>
            <a:r>
              <a:rPr lang="en-US" sz="2800" dirty="0"/>
              <a:t>Sorting is the process of rearranging a sequence of items so as to put them in some logical order (either increasing or decreasing order - number and alphabetically - letters). </a:t>
            </a:r>
          </a:p>
          <a:p>
            <a:pPr algn="just"/>
            <a:r>
              <a:rPr lang="en-US" sz="2800" dirty="0"/>
              <a:t>All computer systems have implementations of sorting algorithms, for use by the system and by users. </a:t>
            </a:r>
          </a:p>
          <a:p>
            <a:pPr algn="just"/>
            <a:r>
              <a:rPr lang="en-US" sz="2800" dirty="0"/>
              <a:t>Our primary concern is algorithms for rearranging arrays of items where each item contains a key.</a:t>
            </a:r>
          </a:p>
          <a:p>
            <a:pPr algn="just"/>
            <a:r>
              <a:rPr lang="en-US" sz="2800" dirty="0"/>
              <a:t>The sorting algorithm refers to the data only through two operations: </a:t>
            </a:r>
          </a:p>
          <a:p>
            <a:pPr lvl="1"/>
            <a:r>
              <a:rPr lang="en-US" sz="2400" dirty="0"/>
              <a:t>Compares items </a:t>
            </a:r>
          </a:p>
          <a:p>
            <a:pPr lvl="1"/>
            <a:r>
              <a:rPr lang="en-US" sz="2400" dirty="0"/>
              <a:t>Exchanges them. </a:t>
            </a:r>
          </a:p>
          <a:p>
            <a:pPr lvl="2"/>
            <a:r>
              <a:rPr lang="en-US" sz="2600" dirty="0"/>
              <a:t>When studying sorting algorithms, we count compares and exchanges.</a:t>
            </a:r>
            <a:endParaRPr lang="en-US" sz="2200" dirty="0"/>
          </a:p>
        </p:txBody>
      </p:sp>
      <p:sp>
        <p:nvSpPr>
          <p:cNvPr id="4" name="Date Placeholder 3">
            <a:extLst>
              <a:ext uri="{FF2B5EF4-FFF2-40B4-BE49-F238E27FC236}">
                <a16:creationId xmlns:a16="http://schemas.microsoft.com/office/drawing/2014/main" id="{344A8B96-443C-4B65-B68B-E600EC8A6B9C}"/>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58606382-7CAD-C81A-4BA2-0DEE8218A3D2}"/>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21587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FA84-E262-478D-264E-A7CA0CAB1F8F}"/>
              </a:ext>
            </a:extLst>
          </p:cNvPr>
          <p:cNvSpPr>
            <a:spLocks noGrp="1"/>
          </p:cNvSpPr>
          <p:nvPr>
            <p:ph type="title"/>
          </p:nvPr>
        </p:nvSpPr>
        <p:spPr>
          <a:xfrm>
            <a:off x="2592925" y="624110"/>
            <a:ext cx="8911687" cy="742777"/>
          </a:xfrm>
        </p:spPr>
        <p:txBody>
          <a:bodyPr/>
          <a:lstStyle/>
          <a:p>
            <a:pPr algn="ctr"/>
            <a:r>
              <a:rPr lang="en-US" dirty="0"/>
              <a:t>Sorting Algorithms</a:t>
            </a:r>
          </a:p>
        </p:txBody>
      </p:sp>
      <p:sp>
        <p:nvSpPr>
          <p:cNvPr id="3" name="Content Placeholder 2">
            <a:extLst>
              <a:ext uri="{FF2B5EF4-FFF2-40B4-BE49-F238E27FC236}">
                <a16:creationId xmlns:a16="http://schemas.microsoft.com/office/drawing/2014/main" id="{29B44BE1-8EE5-E82A-F813-F1E3FE9F4EB9}"/>
              </a:ext>
            </a:extLst>
          </p:cNvPr>
          <p:cNvSpPr>
            <a:spLocks noGrp="1"/>
          </p:cNvSpPr>
          <p:nvPr>
            <p:ph idx="1"/>
          </p:nvPr>
        </p:nvSpPr>
        <p:spPr>
          <a:xfrm>
            <a:off x="904973" y="1282045"/>
            <a:ext cx="10599639" cy="5410986"/>
          </a:xfrm>
        </p:spPr>
        <p:txBody>
          <a:bodyPr>
            <a:normAutofit lnSpcReduction="10000"/>
          </a:bodyPr>
          <a:lstStyle/>
          <a:p>
            <a:r>
              <a:rPr lang="en-US" sz="3600" b="1" dirty="0"/>
              <a:t>list={21,38,29,17,4,25,11,32,9}</a:t>
            </a:r>
          </a:p>
          <a:p>
            <a:r>
              <a:rPr lang="en-US" sz="2400" dirty="0"/>
              <a:t>How do we sort?</a:t>
            </a:r>
          </a:p>
          <a:p>
            <a:r>
              <a:rPr lang="en-US" sz="2400" dirty="0"/>
              <a:t>We can use separate array, but requires additional memory?</a:t>
            </a:r>
          </a:p>
          <a:p>
            <a:r>
              <a:rPr lang="en-US" sz="2400" dirty="0"/>
              <a:t>So What is the solution?</a:t>
            </a:r>
          </a:p>
          <a:p>
            <a:r>
              <a:rPr lang="en-US" sz="2400" dirty="0"/>
              <a:t>We have to do on the same array; To do this we do have many Sorting algorithms:</a:t>
            </a:r>
          </a:p>
          <a:p>
            <a:pPr lvl="1"/>
            <a:r>
              <a:rPr lang="en-US" sz="2000" dirty="0">
                <a:solidFill>
                  <a:schemeClr val="accent1">
                    <a:lumMod val="60000"/>
                    <a:lumOff val="40000"/>
                  </a:schemeClr>
                </a:solidFill>
              </a:rPr>
              <a:t>Selection Sort</a:t>
            </a:r>
          </a:p>
          <a:p>
            <a:pPr lvl="1"/>
            <a:r>
              <a:rPr lang="en-US" sz="2000" dirty="0">
                <a:solidFill>
                  <a:schemeClr val="accent1">
                    <a:lumMod val="60000"/>
                    <a:lumOff val="40000"/>
                  </a:schemeClr>
                </a:solidFill>
              </a:rPr>
              <a:t>Insertion Sort</a:t>
            </a:r>
          </a:p>
          <a:p>
            <a:pPr lvl="1"/>
            <a:r>
              <a:rPr lang="en-US" sz="2000" dirty="0">
                <a:solidFill>
                  <a:schemeClr val="accent1">
                    <a:lumMod val="60000"/>
                    <a:lumOff val="40000"/>
                  </a:schemeClr>
                </a:solidFill>
              </a:rPr>
              <a:t>Bubble Sort</a:t>
            </a:r>
          </a:p>
          <a:p>
            <a:pPr lvl="1"/>
            <a:r>
              <a:rPr lang="en-US" sz="2000" dirty="0"/>
              <a:t>Quick Sort</a:t>
            </a:r>
          </a:p>
          <a:p>
            <a:pPr lvl="1"/>
            <a:r>
              <a:rPr lang="en-US" sz="2000" dirty="0"/>
              <a:t>Merge Sort</a:t>
            </a:r>
          </a:p>
          <a:p>
            <a:pPr lvl="1"/>
            <a:r>
              <a:rPr lang="en-US" sz="2000" dirty="0"/>
              <a:t>Shell Sort</a:t>
            </a:r>
          </a:p>
        </p:txBody>
      </p:sp>
      <p:sp>
        <p:nvSpPr>
          <p:cNvPr id="4" name="Date Placeholder 3">
            <a:extLst>
              <a:ext uri="{FF2B5EF4-FFF2-40B4-BE49-F238E27FC236}">
                <a16:creationId xmlns:a16="http://schemas.microsoft.com/office/drawing/2014/main" id="{5D7695FB-2710-D15B-430B-69F1FF88A384}"/>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E8038548-F241-7BA5-266E-0D113F4FB622}"/>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466413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4B30-D6DF-7980-3573-1BEEF3FE18B7}"/>
              </a:ext>
            </a:extLst>
          </p:cNvPr>
          <p:cNvSpPr>
            <a:spLocks noGrp="1"/>
          </p:cNvSpPr>
          <p:nvPr>
            <p:ph type="title"/>
          </p:nvPr>
        </p:nvSpPr>
        <p:spPr>
          <a:xfrm>
            <a:off x="2592925" y="624110"/>
            <a:ext cx="8911687" cy="855898"/>
          </a:xfrm>
        </p:spPr>
        <p:txBody>
          <a:bodyPr>
            <a:normAutofit fontScale="90000"/>
          </a:bodyPr>
          <a:lstStyle/>
          <a:p>
            <a:pPr algn="ctr"/>
            <a:r>
              <a:rPr lang="en-US" dirty="0"/>
              <a:t>Selection Sort and Its Complexity Analysis </a:t>
            </a:r>
          </a:p>
        </p:txBody>
      </p:sp>
      <p:sp>
        <p:nvSpPr>
          <p:cNvPr id="3" name="Content Placeholder 2">
            <a:extLst>
              <a:ext uri="{FF2B5EF4-FFF2-40B4-BE49-F238E27FC236}">
                <a16:creationId xmlns:a16="http://schemas.microsoft.com/office/drawing/2014/main" id="{915C075E-54E6-BD8A-C38A-006618CDD657}"/>
              </a:ext>
            </a:extLst>
          </p:cNvPr>
          <p:cNvSpPr>
            <a:spLocks noGrp="1"/>
          </p:cNvSpPr>
          <p:nvPr>
            <p:ph idx="1"/>
          </p:nvPr>
        </p:nvSpPr>
        <p:spPr>
          <a:xfrm>
            <a:off x="531812" y="1348033"/>
            <a:ext cx="10972800" cy="4885857"/>
          </a:xfrm>
        </p:spPr>
        <p:txBody>
          <a:bodyPr/>
          <a:lstStyle/>
          <a:p>
            <a:r>
              <a:rPr lang="en-US" dirty="0"/>
              <a:t>Steps: </a:t>
            </a:r>
          </a:p>
          <a:p>
            <a:pPr lvl="1"/>
            <a:r>
              <a:rPr lang="en-US" dirty="0"/>
              <a:t>Find the smallest or largest item in the array and exchange it with the first entry (itself if the first entry is already the smallest). </a:t>
            </a:r>
          </a:p>
          <a:p>
            <a:pPr lvl="1"/>
            <a:r>
              <a:rPr lang="en-US" dirty="0"/>
              <a:t>Then, find the next smallest or largest item and exchange it with the second entry. </a:t>
            </a:r>
          </a:p>
          <a:p>
            <a:pPr lvl="1"/>
            <a:r>
              <a:rPr lang="en-US" dirty="0"/>
              <a:t>Continue in this way until the entire array is sorted. </a:t>
            </a:r>
          </a:p>
          <a:p>
            <a:pPr lvl="2"/>
            <a:r>
              <a:rPr lang="en-US" dirty="0"/>
              <a:t>This method is called selection sort because it works by repeatedly selecting the smallest or largest remaining item.</a:t>
            </a:r>
          </a:p>
          <a:p>
            <a:endParaRPr lang="en-US" dirty="0"/>
          </a:p>
        </p:txBody>
      </p:sp>
      <p:sp>
        <p:nvSpPr>
          <p:cNvPr id="4" name="Date Placeholder 3">
            <a:extLst>
              <a:ext uri="{FF2B5EF4-FFF2-40B4-BE49-F238E27FC236}">
                <a16:creationId xmlns:a16="http://schemas.microsoft.com/office/drawing/2014/main" id="{4257281C-ECF8-BB75-EAF0-F7EEC5C51CD9}"/>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2AB4A14C-B580-D287-8AC9-80554813A146}"/>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7" name="Picture 6">
            <a:extLst>
              <a:ext uri="{FF2B5EF4-FFF2-40B4-BE49-F238E27FC236}">
                <a16:creationId xmlns:a16="http://schemas.microsoft.com/office/drawing/2014/main" id="{16878620-75F3-1611-EA4D-9194D9AB0801}"/>
              </a:ext>
            </a:extLst>
          </p:cNvPr>
          <p:cNvPicPr>
            <a:picLocks noChangeAspect="1"/>
          </p:cNvPicPr>
          <p:nvPr/>
        </p:nvPicPr>
        <p:blipFill>
          <a:blip r:embed="rId2"/>
          <a:stretch>
            <a:fillRect/>
          </a:stretch>
        </p:blipFill>
        <p:spPr>
          <a:xfrm>
            <a:off x="528529" y="3912123"/>
            <a:ext cx="3432337" cy="1502559"/>
          </a:xfrm>
          <a:prstGeom prst="rect">
            <a:avLst/>
          </a:prstGeom>
        </p:spPr>
      </p:pic>
      <p:pic>
        <p:nvPicPr>
          <p:cNvPr id="8" name="Picture 7">
            <a:extLst>
              <a:ext uri="{FF2B5EF4-FFF2-40B4-BE49-F238E27FC236}">
                <a16:creationId xmlns:a16="http://schemas.microsoft.com/office/drawing/2014/main" id="{AB74FEE4-A97B-51B4-1E6F-501A82B9DA9B}"/>
              </a:ext>
            </a:extLst>
          </p:cNvPr>
          <p:cNvPicPr>
            <a:picLocks noChangeAspect="1"/>
          </p:cNvPicPr>
          <p:nvPr/>
        </p:nvPicPr>
        <p:blipFill>
          <a:blip r:embed="rId3"/>
          <a:stretch>
            <a:fillRect/>
          </a:stretch>
        </p:blipFill>
        <p:spPr>
          <a:xfrm>
            <a:off x="4312024" y="3429001"/>
            <a:ext cx="5576695" cy="3071832"/>
          </a:xfrm>
          <a:prstGeom prst="rect">
            <a:avLst/>
          </a:prstGeom>
        </p:spPr>
      </p:pic>
    </p:spTree>
    <p:extLst>
      <p:ext uri="{BB962C8B-B14F-4D97-AF65-F5344CB8AC3E}">
        <p14:creationId xmlns:p14="http://schemas.microsoft.com/office/powerpoint/2010/main" val="599888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0204-2CB5-A45C-D699-24DC8ACB8C98}"/>
              </a:ext>
            </a:extLst>
          </p:cNvPr>
          <p:cNvSpPr>
            <a:spLocks noGrp="1"/>
          </p:cNvSpPr>
          <p:nvPr>
            <p:ph type="title"/>
          </p:nvPr>
        </p:nvSpPr>
        <p:spPr>
          <a:xfrm>
            <a:off x="2592925" y="624110"/>
            <a:ext cx="8911687" cy="657935"/>
          </a:xfrm>
        </p:spPr>
        <p:txBody>
          <a:bodyPr>
            <a:normAutofit/>
          </a:bodyPr>
          <a:lstStyle/>
          <a:p>
            <a:pPr algn="ctr"/>
            <a:r>
              <a:rPr lang="en-US" b="1" i="0" dirty="0">
                <a:solidFill>
                  <a:srgbClr val="25265E"/>
                </a:solidFill>
                <a:effectLst/>
                <a:latin typeface="euclid_circular_a"/>
              </a:rPr>
              <a:t>Working of Selection Sort</a:t>
            </a:r>
            <a:endParaRPr lang="en-US" dirty="0"/>
          </a:p>
        </p:txBody>
      </p:sp>
      <p:sp>
        <p:nvSpPr>
          <p:cNvPr id="3" name="Content Placeholder 2">
            <a:extLst>
              <a:ext uri="{FF2B5EF4-FFF2-40B4-BE49-F238E27FC236}">
                <a16:creationId xmlns:a16="http://schemas.microsoft.com/office/drawing/2014/main" id="{500CEF22-3DCE-D0CE-6EEB-A0A818B849AF}"/>
              </a:ext>
            </a:extLst>
          </p:cNvPr>
          <p:cNvSpPr>
            <a:spLocks noGrp="1"/>
          </p:cNvSpPr>
          <p:nvPr>
            <p:ph idx="1"/>
          </p:nvPr>
        </p:nvSpPr>
        <p:spPr>
          <a:xfrm>
            <a:off x="697584" y="1470581"/>
            <a:ext cx="10807028" cy="4659855"/>
          </a:xfrm>
        </p:spPr>
        <p:txBody>
          <a:bodyPr/>
          <a:lstStyle/>
          <a:p>
            <a:r>
              <a:rPr lang="en-US" dirty="0"/>
              <a:t>Set the first element as </a:t>
            </a:r>
            <a:r>
              <a:rPr lang="en-US" b="1" dirty="0"/>
              <a:t>minimum.</a:t>
            </a:r>
          </a:p>
          <a:p>
            <a:endParaRPr lang="en-US" b="1" dirty="0"/>
          </a:p>
          <a:p>
            <a:endParaRPr lang="en-US" b="1" dirty="0"/>
          </a:p>
          <a:p>
            <a:r>
              <a:rPr lang="en-US" dirty="0"/>
              <a:t>Compare </a:t>
            </a:r>
            <a:r>
              <a:rPr lang="en-US" b="1" dirty="0"/>
              <a:t>minimum</a:t>
            </a:r>
            <a:r>
              <a:rPr lang="en-US" dirty="0"/>
              <a:t> with the second element. If the second element is smaller than </a:t>
            </a:r>
            <a:r>
              <a:rPr lang="en-US" b="1" dirty="0"/>
              <a:t>minimum</a:t>
            </a:r>
            <a:r>
              <a:rPr lang="en-US" dirty="0"/>
              <a:t>, assign the second element as </a:t>
            </a:r>
            <a:r>
              <a:rPr lang="en-US" b="1" dirty="0"/>
              <a:t>minimum</a:t>
            </a:r>
            <a:r>
              <a:rPr lang="en-US" dirty="0"/>
              <a:t>.</a:t>
            </a:r>
          </a:p>
          <a:p>
            <a:r>
              <a:rPr lang="en-US" dirty="0"/>
              <a:t>Compare </a:t>
            </a:r>
            <a:r>
              <a:rPr lang="en-US" b="1" dirty="0"/>
              <a:t>minimum</a:t>
            </a:r>
            <a:r>
              <a:rPr lang="en-US" dirty="0"/>
              <a:t> with the third element. Again, if the third element is smaller, then assign </a:t>
            </a:r>
            <a:r>
              <a:rPr lang="en-US" b="1" dirty="0"/>
              <a:t>minimum</a:t>
            </a:r>
            <a:r>
              <a:rPr lang="en-US" dirty="0"/>
              <a:t> to the third element otherwise do nothing. The process goes on until the last element.</a:t>
            </a:r>
          </a:p>
          <a:p>
            <a:endParaRPr lang="en-US" b="1" dirty="0"/>
          </a:p>
        </p:txBody>
      </p:sp>
      <p:sp>
        <p:nvSpPr>
          <p:cNvPr id="4" name="Date Placeholder 3">
            <a:extLst>
              <a:ext uri="{FF2B5EF4-FFF2-40B4-BE49-F238E27FC236}">
                <a16:creationId xmlns:a16="http://schemas.microsoft.com/office/drawing/2014/main" id="{0BBD8869-09FF-0EC5-E603-51440BA90F10}"/>
              </a:ext>
            </a:extLst>
          </p:cNvPr>
          <p:cNvSpPr>
            <a:spLocks noGrp="1"/>
          </p:cNvSpPr>
          <p:nvPr>
            <p:ph type="dt" sz="half" idx="10"/>
          </p:nvPr>
        </p:nvSpPr>
        <p:spPr/>
        <p:txBody>
          <a:bodyPr/>
          <a:lstStyle/>
          <a:p>
            <a:fld id="{E43F4481-E415-4F35-A0E2-814B354B9B46}" type="datetime1">
              <a:rPr lang="en-US" smtClean="0"/>
              <a:t>10/22/2023</a:t>
            </a:fld>
            <a:endParaRPr lang="en-US" dirty="0"/>
          </a:p>
        </p:txBody>
      </p:sp>
      <p:sp>
        <p:nvSpPr>
          <p:cNvPr id="5" name="Slide Number Placeholder 4">
            <a:extLst>
              <a:ext uri="{FF2B5EF4-FFF2-40B4-BE49-F238E27FC236}">
                <a16:creationId xmlns:a16="http://schemas.microsoft.com/office/drawing/2014/main" id="{8D703A74-6B30-4D99-A689-411FE76B43F0}"/>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8" name="Picture 7">
            <a:extLst>
              <a:ext uri="{FF2B5EF4-FFF2-40B4-BE49-F238E27FC236}">
                <a16:creationId xmlns:a16="http://schemas.microsoft.com/office/drawing/2014/main" id="{D808FFB2-E1FE-6E0F-4630-86B33BA7890B}"/>
              </a:ext>
            </a:extLst>
          </p:cNvPr>
          <p:cNvPicPr>
            <a:picLocks noChangeAspect="1"/>
          </p:cNvPicPr>
          <p:nvPr/>
        </p:nvPicPr>
        <p:blipFill>
          <a:blip r:embed="rId2"/>
          <a:stretch>
            <a:fillRect/>
          </a:stretch>
        </p:blipFill>
        <p:spPr>
          <a:xfrm>
            <a:off x="5025146" y="1470580"/>
            <a:ext cx="2895851" cy="960203"/>
          </a:xfrm>
          <a:prstGeom prst="rect">
            <a:avLst/>
          </a:prstGeom>
        </p:spPr>
      </p:pic>
      <p:pic>
        <p:nvPicPr>
          <p:cNvPr id="12" name="Picture 11">
            <a:extLst>
              <a:ext uri="{FF2B5EF4-FFF2-40B4-BE49-F238E27FC236}">
                <a16:creationId xmlns:a16="http://schemas.microsoft.com/office/drawing/2014/main" id="{32F7512E-8DC6-72DB-3D01-307C6F6A57C2}"/>
              </a:ext>
            </a:extLst>
          </p:cNvPr>
          <p:cNvPicPr>
            <a:picLocks noChangeAspect="1"/>
          </p:cNvPicPr>
          <p:nvPr/>
        </p:nvPicPr>
        <p:blipFill>
          <a:blip r:embed="rId3"/>
          <a:stretch>
            <a:fillRect/>
          </a:stretch>
        </p:blipFill>
        <p:spPr>
          <a:xfrm>
            <a:off x="5402705" y="4095218"/>
            <a:ext cx="3292125" cy="2352892"/>
          </a:xfrm>
          <a:prstGeom prst="rect">
            <a:avLst/>
          </a:prstGeom>
        </p:spPr>
      </p:pic>
    </p:spTree>
    <p:extLst>
      <p:ext uri="{BB962C8B-B14F-4D97-AF65-F5344CB8AC3E}">
        <p14:creationId xmlns:p14="http://schemas.microsoft.com/office/powerpoint/2010/main" val="3810408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596</TotalTime>
  <Words>1651</Words>
  <Application>Microsoft Office PowerPoint</Application>
  <PresentationFormat>Widescreen</PresentationFormat>
  <Paragraphs>224</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-apple-system</vt:lpstr>
      <vt:lpstr>Arial</vt:lpstr>
      <vt:lpstr>Calibri</vt:lpstr>
      <vt:lpstr>Cambria Math</vt:lpstr>
      <vt:lpstr>Century Gothic</vt:lpstr>
      <vt:lpstr>euclid_circular_a</vt:lpstr>
      <vt:lpstr>Nunito</vt:lpstr>
      <vt:lpstr>Wingdings 3</vt:lpstr>
      <vt:lpstr>Wisp</vt:lpstr>
      <vt:lpstr>Chapter 2  Time Complexity of Known Algorithms</vt:lpstr>
      <vt:lpstr>Taxonomy of Data Structures</vt:lpstr>
      <vt:lpstr>Introduction</vt:lpstr>
      <vt:lpstr>Operations on the Data Structures</vt:lpstr>
      <vt:lpstr>Algorithms Operations</vt:lpstr>
      <vt:lpstr>Sorting</vt:lpstr>
      <vt:lpstr>Sorting Algorithms</vt:lpstr>
      <vt:lpstr>Selection Sort and Its Complexity Analysis </vt:lpstr>
      <vt:lpstr>Working of Selection Sort</vt:lpstr>
      <vt:lpstr>PowerPoint Presentation</vt:lpstr>
      <vt:lpstr>Contd…</vt:lpstr>
      <vt:lpstr>Contd…</vt:lpstr>
      <vt:lpstr>PowerPoint Presentation</vt:lpstr>
      <vt:lpstr>Exercise</vt:lpstr>
      <vt:lpstr>2. Working of Insertion Sort </vt:lpstr>
      <vt:lpstr>Insertion sort</vt:lpstr>
      <vt:lpstr>Contd…</vt:lpstr>
      <vt:lpstr>Contd…</vt:lpstr>
      <vt:lpstr>PowerPoint Presentation</vt:lpstr>
      <vt:lpstr>3. Bubble Sort </vt:lpstr>
      <vt:lpstr>Contd…</vt:lpstr>
      <vt:lpstr>Contd…</vt:lpstr>
      <vt:lpstr>Bubble Sort</vt:lpstr>
      <vt:lpstr>PowerPoint Presentation</vt:lpstr>
      <vt:lpstr>Time and Space Complexity Comparison Table : </vt:lpstr>
      <vt:lpstr>Linear Search </vt:lpstr>
      <vt:lpstr>C++ Linear Search Implementation</vt:lpstr>
      <vt:lpstr>Binary Search </vt:lpstr>
      <vt:lpstr>The general steps for both methods are discussed below. </vt:lpstr>
      <vt:lpstr>Steps</vt:lpstr>
      <vt:lpstr>Binary Search Algorithm</vt:lpstr>
      <vt:lpstr>C++ Binary Search Implementation</vt:lpstr>
      <vt:lpstr>Binary Search Complexity </vt:lpstr>
      <vt:lpstr>Contd…</vt:lpstr>
      <vt:lpstr>Exercise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Fikadu Wayesa</cp:lastModifiedBy>
  <cp:revision>177</cp:revision>
  <dcterms:created xsi:type="dcterms:W3CDTF">2022-06-13T05:00:24Z</dcterms:created>
  <dcterms:modified xsi:type="dcterms:W3CDTF">2023-10-22T18:32:43Z</dcterms:modified>
</cp:coreProperties>
</file>