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75" r:id="rId3"/>
    <p:sldId id="276" r:id="rId4"/>
    <p:sldId id="277" r:id="rId5"/>
    <p:sldId id="280" r:id="rId6"/>
    <p:sldId id="281" r:id="rId7"/>
    <p:sldId id="278" r:id="rId8"/>
    <p:sldId id="279"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419" r:id="rId22"/>
    <p:sldId id="416" r:id="rId23"/>
    <p:sldId id="417" r:id="rId24"/>
    <p:sldId id="41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6AF5E-301B-45A9-9D35-D22D86C967E0}"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4C093-16A3-4335-A807-FB31555204DC}" type="slidenum">
              <a:rPr lang="en-US" smtClean="0"/>
              <a:t>‹#›</a:t>
            </a:fld>
            <a:endParaRPr lang="en-US"/>
          </a:p>
        </p:txBody>
      </p:sp>
    </p:spTree>
    <p:extLst>
      <p:ext uri="{BB962C8B-B14F-4D97-AF65-F5344CB8AC3E}">
        <p14:creationId xmlns:p14="http://schemas.microsoft.com/office/powerpoint/2010/main" val="171276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22</a:t>
            </a:fld>
            <a:endParaRPr lang="en-US"/>
          </a:p>
        </p:txBody>
      </p:sp>
    </p:spTree>
    <p:extLst>
      <p:ext uri="{BB962C8B-B14F-4D97-AF65-F5344CB8AC3E}">
        <p14:creationId xmlns:p14="http://schemas.microsoft.com/office/powerpoint/2010/main" val="209560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23</a:t>
            </a:fld>
            <a:endParaRPr lang="en-US"/>
          </a:p>
        </p:txBody>
      </p:sp>
    </p:spTree>
    <p:extLst>
      <p:ext uri="{BB962C8B-B14F-4D97-AF65-F5344CB8AC3E}">
        <p14:creationId xmlns:p14="http://schemas.microsoft.com/office/powerpoint/2010/main" val="1711762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24</a:t>
            </a:fld>
            <a:endParaRPr lang="en-US"/>
          </a:p>
        </p:txBody>
      </p:sp>
    </p:spTree>
    <p:extLst>
      <p:ext uri="{BB962C8B-B14F-4D97-AF65-F5344CB8AC3E}">
        <p14:creationId xmlns:p14="http://schemas.microsoft.com/office/powerpoint/2010/main" val="387566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6ED951-CEB9-49AE-8EED-CD5FA56D24D8}"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89F93-4A53-42F2-BD6E-5A8451580D02}"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3F9F24-A766-4BF8-A91E-FBB1786029C0}"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738861-E4D1-41A1-9677-453D47682550}" type="datetime1">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4BFC306-636D-455B-B495-020A7F302FCB}" type="datetime1">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9683748-E1D3-4172-97AB-0A0EDDFC6D4E}" type="datetime1">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BA568-05B4-4680-8DD5-228D2E15B5D0}"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1D255-8B6D-4742-820D-ACF806E87239}"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3DE570-EB0C-4C9C-AECD-79127F6A83C4}" type="datetime1">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9E334-DF1F-4DE9-9899-2FDF3EAD3CC5}" type="datetime1">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C4870B-0F76-4A51-A74B-6A3FD096BFC7}" type="datetime1">
              <a:rPr lang="en-US" smtClean="0"/>
              <a:t>11/12/2023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539967-571E-47C5-870C-C8093F88DEE5}" type="datetime1">
              <a:rPr lang="en-US" smtClean="0"/>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28F47-C033-4E90-9275-2A05F849A719}" type="datetime1">
              <a:rPr lang="en-US" smtClean="0"/>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C045F8-63E3-4B23-84D6-8A36C8B7B826}" type="datetime1">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F6F4BC-A87A-4AFB-9B71-D00C604D905E}" type="datetime1">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846094-6287-42D1-BA8A-9426500214F3}" type="datetime1">
              <a:rPr lang="en-US" smtClean="0"/>
              <a:t>11/12/2023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queue-data-structure/" TargetMode="External"/><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2.xml"/><Relationship Id="rId4" Type="http://schemas.openxmlformats.org/officeDocument/2006/relationships/hyperlink" Target="https://www.geeksforgeeks.org/graph-and-its-representat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data_structures_algorithms/index.htm" TargetMode="External"/><Relationship Id="rId2" Type="http://schemas.openxmlformats.org/officeDocument/2006/relationships/hyperlink" Target="https://www.tutorialspoint.com/data_structures_algorithms/doubly_linked_list_algorithm.htm"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programiz.com/dsa/doubly-linked-list" TargetMode="External"/><Relationship Id="rId4" Type="http://schemas.openxmlformats.org/officeDocument/2006/relationships/hyperlink" Target="https://www.tutorialspoint.com/data_structures_algorithms/linked_list_algorithms.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2.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7325" y="1581150"/>
            <a:ext cx="10353675" cy="1614537"/>
          </a:xfrm>
        </p:spPr>
        <p:txBody>
          <a:bodyPr>
            <a:normAutofit fontScale="90000"/>
          </a:bodyPr>
          <a:lstStyle/>
          <a:p>
            <a:pPr algn="ctr"/>
            <a:r>
              <a:rPr lang="en-US" b="1" dirty="0"/>
              <a:t>Chapter 3 </a:t>
            </a:r>
            <a:br>
              <a:rPr lang="en-US" b="1" dirty="0"/>
            </a:br>
            <a:r>
              <a:rPr lang="en-US" dirty="0"/>
              <a:t>Data Structures and Applications</a:t>
            </a:r>
            <a:endParaRPr lang="en-US" b="1" dirty="0"/>
          </a:p>
        </p:txBody>
      </p:sp>
      <p:sp>
        <p:nvSpPr>
          <p:cNvPr id="4" name="Rectangle 1"/>
          <p:cNvSpPr>
            <a:spLocks noGrp="1" noChangeArrowheads="1"/>
          </p:cNvSpPr>
          <p:nvPr>
            <p:ph type="subTitle" idx="1"/>
          </p:nvPr>
        </p:nvSpPr>
        <p:spPr bwMode="auto">
          <a:xfrm>
            <a:off x="2589213" y="5155854"/>
            <a:ext cx="17662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Fikadu Wayesa</a:t>
            </a:r>
          </a:p>
        </p:txBody>
      </p:sp>
      <p:sp>
        <p:nvSpPr>
          <p:cNvPr id="5" name="Slide Number Placeholder 4">
            <a:extLst>
              <a:ext uri="{FF2B5EF4-FFF2-40B4-BE49-F238E27FC236}">
                <a16:creationId xmlns:a16="http://schemas.microsoft.com/office/drawing/2014/main" id="{0C432F73-E0FB-7E5C-6DE9-5BCDF735746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3" name="Date Placeholder 2">
            <a:extLst>
              <a:ext uri="{FF2B5EF4-FFF2-40B4-BE49-F238E27FC236}">
                <a16:creationId xmlns:a16="http://schemas.microsoft.com/office/drawing/2014/main" id="{840A19B7-B916-4A77-A09A-7CCFD3D4B7D0}"/>
              </a:ext>
            </a:extLst>
          </p:cNvPr>
          <p:cNvSpPr>
            <a:spLocks noGrp="1"/>
          </p:cNvSpPr>
          <p:nvPr>
            <p:ph type="dt" sz="half" idx="10"/>
          </p:nvPr>
        </p:nvSpPr>
        <p:spPr/>
        <p:txBody>
          <a:bodyPr/>
          <a:lstStyle/>
          <a:p>
            <a:fld id="{2D61ED26-2612-4CAD-80C4-1EC12E50C72B}" type="datetime1">
              <a:rPr lang="en-US" smtClean="0"/>
              <a:t>11/12/2023</a:t>
            </a:fld>
            <a:endParaRPr lang="en-US" dirty="0"/>
          </a:p>
        </p:txBody>
      </p:sp>
      <p:sp>
        <p:nvSpPr>
          <p:cNvPr id="7" name="TextBox 6">
            <a:extLst>
              <a:ext uri="{FF2B5EF4-FFF2-40B4-BE49-F238E27FC236}">
                <a16:creationId xmlns:a16="http://schemas.microsoft.com/office/drawing/2014/main" id="{290BDFD8-B3A9-E0F1-72CF-1400CDC1E69B}"/>
              </a:ext>
            </a:extLst>
          </p:cNvPr>
          <p:cNvSpPr txBox="1"/>
          <p:nvPr/>
        </p:nvSpPr>
        <p:spPr>
          <a:xfrm>
            <a:off x="1649691" y="3662314"/>
            <a:ext cx="9087439" cy="369332"/>
          </a:xfrm>
          <a:prstGeom prst="rect">
            <a:avLst/>
          </a:prstGeom>
          <a:noFill/>
        </p:spPr>
        <p:txBody>
          <a:bodyPr wrap="square">
            <a:spAutoFit/>
          </a:bodyPr>
          <a:lstStyle/>
          <a:p>
            <a:r>
              <a:rPr lang="en-US" dirty="0"/>
              <a:t>Note: Before you proceed further, make sure to learn about pointers and structs.</a:t>
            </a:r>
          </a:p>
        </p:txBody>
      </p:sp>
    </p:spTree>
    <p:extLst>
      <p:ext uri="{BB962C8B-B14F-4D97-AF65-F5344CB8AC3E}">
        <p14:creationId xmlns:p14="http://schemas.microsoft.com/office/powerpoint/2010/main" val="180324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8CE6-8832-23A8-8585-DFABA70DF86E}"/>
              </a:ext>
            </a:extLst>
          </p:cNvPr>
          <p:cNvSpPr>
            <a:spLocks noGrp="1"/>
          </p:cNvSpPr>
          <p:nvPr>
            <p:ph type="title"/>
          </p:nvPr>
        </p:nvSpPr>
        <p:spPr>
          <a:xfrm>
            <a:off x="2592925" y="624110"/>
            <a:ext cx="8911687" cy="738525"/>
          </a:xfrm>
        </p:spPr>
        <p:txBody>
          <a:bodyPr/>
          <a:lstStyle/>
          <a:p>
            <a:endParaRPr lang="en-US" dirty="0"/>
          </a:p>
        </p:txBody>
      </p:sp>
      <p:sp>
        <p:nvSpPr>
          <p:cNvPr id="3" name="Content Placeholder 2">
            <a:extLst>
              <a:ext uri="{FF2B5EF4-FFF2-40B4-BE49-F238E27FC236}">
                <a16:creationId xmlns:a16="http://schemas.microsoft.com/office/drawing/2014/main" id="{4F8AAA05-BAA0-82DD-5E3B-AFA4A97644AD}"/>
              </a:ext>
            </a:extLst>
          </p:cNvPr>
          <p:cNvSpPr>
            <a:spLocks noGrp="1"/>
          </p:cNvSpPr>
          <p:nvPr>
            <p:ph idx="1"/>
          </p:nvPr>
        </p:nvSpPr>
        <p:spPr/>
        <p:txBody>
          <a:bodyPr/>
          <a:lstStyle/>
          <a:p>
            <a:r>
              <a:rPr lang="en-US" b="1" i="0" dirty="0">
                <a:solidFill>
                  <a:srgbClr val="0F0F0F"/>
                </a:solidFill>
                <a:effectLst/>
                <a:latin typeface="YouTube Sans"/>
              </a:rPr>
              <a:t>Doubly Linked List (Insertion between the Nodes)</a:t>
            </a:r>
          </a:p>
          <a:p>
            <a:r>
              <a:rPr lang="en-US" b="1" i="0" dirty="0">
                <a:solidFill>
                  <a:srgbClr val="0F0F0F"/>
                </a:solidFill>
                <a:effectLst/>
                <a:latin typeface="YouTube Sans"/>
              </a:rPr>
              <a:t>Doubly Linked List (Deleting the Intermediate Node)</a:t>
            </a:r>
          </a:p>
          <a:p>
            <a:r>
              <a:rPr lang="en-US" b="0" i="0" dirty="0">
                <a:solidFill>
                  <a:srgbClr val="212529"/>
                </a:solidFill>
                <a:effectLst/>
                <a:latin typeface="helvetica" panose="020B0604020202020204" pitchFamily="34" charset="0"/>
              </a:rPr>
              <a:t>C++ - Delete odd nodes of the Doubly Linked List</a:t>
            </a:r>
          </a:p>
          <a:p>
            <a:r>
              <a:rPr lang="en-US" b="0" i="0" dirty="0">
                <a:solidFill>
                  <a:srgbClr val="212529"/>
                </a:solidFill>
                <a:effectLst/>
                <a:latin typeface="helvetica" panose="020B0604020202020204" pitchFamily="34" charset="0"/>
              </a:rPr>
              <a:t>C++ - Delete even nodes of the Doubly Linked List</a:t>
            </a:r>
          </a:p>
          <a:p>
            <a:r>
              <a:rPr lang="en-US" b="0" i="0" dirty="0">
                <a:solidFill>
                  <a:srgbClr val="212529"/>
                </a:solidFill>
                <a:effectLst/>
                <a:latin typeface="helvetica" panose="020B0604020202020204" pitchFamily="34" charset="0"/>
              </a:rPr>
              <a:t>C++ - Count nodes in the Doubly Linked List</a:t>
            </a:r>
          </a:p>
          <a:p>
            <a:r>
              <a:rPr lang="en-US" b="0" i="0" dirty="0">
                <a:solidFill>
                  <a:srgbClr val="212529"/>
                </a:solidFill>
                <a:effectLst/>
                <a:latin typeface="helvetica" panose="020B0604020202020204" pitchFamily="34" charset="0"/>
              </a:rPr>
              <a:t>C++ - Delete a node at the given position in the Doubly Linked List</a:t>
            </a:r>
          </a:p>
          <a:p>
            <a:endParaRPr lang="en-US" b="1" i="0" dirty="0">
              <a:solidFill>
                <a:srgbClr val="0F0F0F"/>
              </a:solidFill>
              <a:effectLst/>
              <a:latin typeface="YouTube Sans"/>
            </a:endParaRPr>
          </a:p>
          <a:p>
            <a:endParaRPr lang="en-US" dirty="0"/>
          </a:p>
        </p:txBody>
      </p:sp>
      <p:sp>
        <p:nvSpPr>
          <p:cNvPr id="4" name="Date Placeholder 3">
            <a:extLst>
              <a:ext uri="{FF2B5EF4-FFF2-40B4-BE49-F238E27FC236}">
                <a16:creationId xmlns:a16="http://schemas.microsoft.com/office/drawing/2014/main" id="{4681A77F-A3AA-07A5-3868-6BA1E6544F10}"/>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795DCB0F-FD50-9F4C-B3F9-C49EBE0708E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58436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33AB-0154-29D6-7DF0-3908552ADE8F}"/>
              </a:ext>
            </a:extLst>
          </p:cNvPr>
          <p:cNvSpPr>
            <a:spLocks noGrp="1"/>
          </p:cNvSpPr>
          <p:nvPr>
            <p:ph type="title"/>
          </p:nvPr>
        </p:nvSpPr>
        <p:spPr>
          <a:xfrm>
            <a:off x="2151529" y="624110"/>
            <a:ext cx="9353083" cy="648878"/>
          </a:xfrm>
        </p:spPr>
        <p:txBody>
          <a:bodyPr>
            <a:normAutofit fontScale="90000"/>
          </a:bodyPr>
          <a:lstStyle/>
          <a:p>
            <a:r>
              <a:rPr lang="en-US" b="1" i="0" dirty="0">
                <a:solidFill>
                  <a:srgbClr val="0F0F0F"/>
                </a:solidFill>
                <a:effectLst/>
                <a:latin typeface="YouTube Sans"/>
              </a:rPr>
              <a:t>Doubly Linked List (Deleting the First Node)-Method 1</a:t>
            </a:r>
            <a:br>
              <a:rPr lang="en-US" b="1" i="0" dirty="0">
                <a:solidFill>
                  <a:srgbClr val="0F0F0F"/>
                </a:solidFill>
                <a:effectLst/>
                <a:latin typeface="YouTube Sans"/>
              </a:rPr>
            </a:br>
            <a:endParaRPr lang="en-US" dirty="0"/>
          </a:p>
        </p:txBody>
      </p:sp>
      <p:sp>
        <p:nvSpPr>
          <p:cNvPr id="4" name="Date Placeholder 3">
            <a:extLst>
              <a:ext uri="{FF2B5EF4-FFF2-40B4-BE49-F238E27FC236}">
                <a16:creationId xmlns:a16="http://schemas.microsoft.com/office/drawing/2014/main" id="{5173CFC2-67BD-176E-EF64-52C088BD3E90}"/>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9E7D54BE-0FA6-F9FE-408B-B866E552A697}"/>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9" name="Picture 8">
            <a:extLst>
              <a:ext uri="{FF2B5EF4-FFF2-40B4-BE49-F238E27FC236}">
                <a16:creationId xmlns:a16="http://schemas.microsoft.com/office/drawing/2014/main" id="{C979BB43-BE85-7027-A29C-AFD00850984E}"/>
              </a:ext>
            </a:extLst>
          </p:cNvPr>
          <p:cNvPicPr>
            <a:picLocks noChangeAspect="1"/>
          </p:cNvPicPr>
          <p:nvPr/>
        </p:nvPicPr>
        <p:blipFill>
          <a:blip r:embed="rId2"/>
          <a:stretch>
            <a:fillRect/>
          </a:stretch>
        </p:blipFill>
        <p:spPr>
          <a:xfrm>
            <a:off x="252065" y="1272988"/>
            <a:ext cx="5843935" cy="2530059"/>
          </a:xfrm>
          <a:prstGeom prst="rect">
            <a:avLst/>
          </a:prstGeom>
        </p:spPr>
      </p:pic>
      <p:pic>
        <p:nvPicPr>
          <p:cNvPr id="13" name="Picture 12">
            <a:extLst>
              <a:ext uri="{FF2B5EF4-FFF2-40B4-BE49-F238E27FC236}">
                <a16:creationId xmlns:a16="http://schemas.microsoft.com/office/drawing/2014/main" id="{B387CDDF-1E23-09A9-4E53-916B905139E0}"/>
              </a:ext>
            </a:extLst>
          </p:cNvPr>
          <p:cNvPicPr>
            <a:picLocks noChangeAspect="1"/>
          </p:cNvPicPr>
          <p:nvPr/>
        </p:nvPicPr>
        <p:blipFill>
          <a:blip r:embed="rId3"/>
          <a:stretch>
            <a:fillRect/>
          </a:stretch>
        </p:blipFill>
        <p:spPr>
          <a:xfrm>
            <a:off x="316618" y="4036054"/>
            <a:ext cx="5779382" cy="1851820"/>
          </a:xfrm>
          <a:prstGeom prst="rect">
            <a:avLst/>
          </a:prstGeom>
        </p:spPr>
      </p:pic>
      <p:pic>
        <p:nvPicPr>
          <p:cNvPr id="17" name="Picture 16">
            <a:extLst>
              <a:ext uri="{FF2B5EF4-FFF2-40B4-BE49-F238E27FC236}">
                <a16:creationId xmlns:a16="http://schemas.microsoft.com/office/drawing/2014/main" id="{1029FF9C-965E-A4D2-BF4E-5EDE1645E505}"/>
              </a:ext>
            </a:extLst>
          </p:cNvPr>
          <p:cNvPicPr>
            <a:picLocks noChangeAspect="1"/>
          </p:cNvPicPr>
          <p:nvPr/>
        </p:nvPicPr>
        <p:blipFill>
          <a:blip r:embed="rId4"/>
          <a:stretch>
            <a:fillRect/>
          </a:stretch>
        </p:blipFill>
        <p:spPr>
          <a:xfrm>
            <a:off x="6203577" y="1272988"/>
            <a:ext cx="5843935" cy="2466441"/>
          </a:xfrm>
          <a:prstGeom prst="rect">
            <a:avLst/>
          </a:prstGeom>
        </p:spPr>
      </p:pic>
      <p:pic>
        <p:nvPicPr>
          <p:cNvPr id="21" name="Picture 20">
            <a:extLst>
              <a:ext uri="{FF2B5EF4-FFF2-40B4-BE49-F238E27FC236}">
                <a16:creationId xmlns:a16="http://schemas.microsoft.com/office/drawing/2014/main" id="{92816E56-A846-7188-828F-2694C7E8332B}"/>
              </a:ext>
            </a:extLst>
          </p:cNvPr>
          <p:cNvPicPr>
            <a:picLocks noChangeAspect="1"/>
          </p:cNvPicPr>
          <p:nvPr/>
        </p:nvPicPr>
        <p:blipFill>
          <a:blip r:embed="rId5"/>
          <a:stretch>
            <a:fillRect/>
          </a:stretch>
        </p:blipFill>
        <p:spPr>
          <a:xfrm>
            <a:off x="6203577" y="3926540"/>
            <a:ext cx="5843935" cy="2374203"/>
          </a:xfrm>
          <a:prstGeom prst="rect">
            <a:avLst/>
          </a:prstGeom>
        </p:spPr>
      </p:pic>
    </p:spTree>
    <p:extLst>
      <p:ext uri="{BB962C8B-B14F-4D97-AF65-F5344CB8AC3E}">
        <p14:creationId xmlns:p14="http://schemas.microsoft.com/office/powerpoint/2010/main" val="314327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FE26-377C-6DC2-50A4-D038D9440AAC}"/>
              </a:ext>
            </a:extLst>
          </p:cNvPr>
          <p:cNvSpPr>
            <a:spLocks noGrp="1"/>
          </p:cNvSpPr>
          <p:nvPr>
            <p:ph type="title"/>
          </p:nvPr>
        </p:nvSpPr>
        <p:spPr>
          <a:xfrm>
            <a:off x="1703295" y="624110"/>
            <a:ext cx="9801318" cy="720596"/>
          </a:xfrm>
        </p:spPr>
        <p:txBody>
          <a:bodyPr>
            <a:normAutofit/>
          </a:bodyPr>
          <a:lstStyle/>
          <a:p>
            <a:r>
              <a:rPr lang="en-US" sz="3200" b="1" i="0" dirty="0">
                <a:solidFill>
                  <a:srgbClr val="0F0F0F"/>
                </a:solidFill>
                <a:effectLst/>
                <a:latin typeface="YouTube Sans"/>
              </a:rPr>
              <a:t>Doubly Linked List (Deleting the First Node)-Method 2</a:t>
            </a:r>
            <a:endParaRPr lang="en-US" sz="3200" dirty="0"/>
          </a:p>
        </p:txBody>
      </p:sp>
      <p:pic>
        <p:nvPicPr>
          <p:cNvPr id="7" name="Content Placeholder 6">
            <a:extLst>
              <a:ext uri="{FF2B5EF4-FFF2-40B4-BE49-F238E27FC236}">
                <a16:creationId xmlns:a16="http://schemas.microsoft.com/office/drawing/2014/main" id="{F4312741-9E71-85F5-6A45-635CF236D51D}"/>
              </a:ext>
            </a:extLst>
          </p:cNvPr>
          <p:cNvPicPr>
            <a:picLocks noGrp="1" noChangeAspect="1"/>
          </p:cNvPicPr>
          <p:nvPr>
            <p:ph idx="1"/>
          </p:nvPr>
        </p:nvPicPr>
        <p:blipFill>
          <a:blip r:embed="rId2"/>
          <a:stretch>
            <a:fillRect/>
          </a:stretch>
        </p:blipFill>
        <p:spPr>
          <a:xfrm>
            <a:off x="325676" y="1599428"/>
            <a:ext cx="6290277" cy="2110923"/>
          </a:xfrm>
        </p:spPr>
      </p:pic>
      <p:sp>
        <p:nvSpPr>
          <p:cNvPr id="4" name="Date Placeholder 3">
            <a:extLst>
              <a:ext uri="{FF2B5EF4-FFF2-40B4-BE49-F238E27FC236}">
                <a16:creationId xmlns:a16="http://schemas.microsoft.com/office/drawing/2014/main" id="{108D705D-CA48-DD56-7930-5A51826606EA}"/>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DE19DBD6-0D96-8F2F-B47C-20769DF29BA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9" name="Picture 8">
            <a:extLst>
              <a:ext uri="{FF2B5EF4-FFF2-40B4-BE49-F238E27FC236}">
                <a16:creationId xmlns:a16="http://schemas.microsoft.com/office/drawing/2014/main" id="{2E3637E0-8634-4280-17AB-1738B077A963}"/>
              </a:ext>
            </a:extLst>
          </p:cNvPr>
          <p:cNvPicPr>
            <a:picLocks noChangeAspect="1"/>
          </p:cNvPicPr>
          <p:nvPr/>
        </p:nvPicPr>
        <p:blipFill>
          <a:blip r:embed="rId3"/>
          <a:stretch>
            <a:fillRect/>
          </a:stretch>
        </p:blipFill>
        <p:spPr>
          <a:xfrm>
            <a:off x="325676" y="3902150"/>
            <a:ext cx="4111853" cy="2377646"/>
          </a:xfrm>
          <a:prstGeom prst="rect">
            <a:avLst/>
          </a:prstGeom>
        </p:spPr>
      </p:pic>
      <p:pic>
        <p:nvPicPr>
          <p:cNvPr id="11" name="Picture 10">
            <a:extLst>
              <a:ext uri="{FF2B5EF4-FFF2-40B4-BE49-F238E27FC236}">
                <a16:creationId xmlns:a16="http://schemas.microsoft.com/office/drawing/2014/main" id="{5A58E88F-21BA-0531-3670-D07E47D282D6}"/>
              </a:ext>
            </a:extLst>
          </p:cNvPr>
          <p:cNvPicPr>
            <a:picLocks noChangeAspect="1"/>
          </p:cNvPicPr>
          <p:nvPr/>
        </p:nvPicPr>
        <p:blipFill>
          <a:blip r:embed="rId4"/>
          <a:stretch>
            <a:fillRect/>
          </a:stretch>
        </p:blipFill>
        <p:spPr>
          <a:xfrm>
            <a:off x="4638391" y="3902150"/>
            <a:ext cx="3116082" cy="2415749"/>
          </a:xfrm>
          <a:prstGeom prst="rect">
            <a:avLst/>
          </a:prstGeom>
        </p:spPr>
      </p:pic>
      <p:pic>
        <p:nvPicPr>
          <p:cNvPr id="13" name="Picture 12">
            <a:extLst>
              <a:ext uri="{FF2B5EF4-FFF2-40B4-BE49-F238E27FC236}">
                <a16:creationId xmlns:a16="http://schemas.microsoft.com/office/drawing/2014/main" id="{D5C235F2-CBEA-E3CD-7CA5-9BE32EB07597}"/>
              </a:ext>
            </a:extLst>
          </p:cNvPr>
          <p:cNvPicPr>
            <a:picLocks noChangeAspect="1"/>
          </p:cNvPicPr>
          <p:nvPr/>
        </p:nvPicPr>
        <p:blipFill>
          <a:blip r:embed="rId5"/>
          <a:stretch>
            <a:fillRect/>
          </a:stretch>
        </p:blipFill>
        <p:spPr>
          <a:xfrm>
            <a:off x="7862051" y="2036296"/>
            <a:ext cx="4249268" cy="3731708"/>
          </a:xfrm>
          <a:prstGeom prst="rect">
            <a:avLst/>
          </a:prstGeom>
        </p:spPr>
      </p:pic>
    </p:spTree>
    <p:extLst>
      <p:ext uri="{BB962C8B-B14F-4D97-AF65-F5344CB8AC3E}">
        <p14:creationId xmlns:p14="http://schemas.microsoft.com/office/powerpoint/2010/main" val="8998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D166-1030-E97F-E55B-73623B70D45C}"/>
              </a:ext>
            </a:extLst>
          </p:cNvPr>
          <p:cNvSpPr>
            <a:spLocks noGrp="1"/>
          </p:cNvSpPr>
          <p:nvPr>
            <p:ph type="title"/>
          </p:nvPr>
        </p:nvSpPr>
        <p:spPr>
          <a:xfrm>
            <a:off x="2376473" y="61598"/>
            <a:ext cx="8911687" cy="846102"/>
          </a:xfrm>
        </p:spPr>
        <p:txBody>
          <a:bodyPr/>
          <a:lstStyle/>
          <a:p>
            <a:r>
              <a:rPr lang="en-US" dirty="0"/>
              <a:t>Last Deletion</a:t>
            </a:r>
          </a:p>
        </p:txBody>
      </p:sp>
      <p:sp>
        <p:nvSpPr>
          <p:cNvPr id="4" name="Date Placeholder 3">
            <a:extLst>
              <a:ext uri="{FF2B5EF4-FFF2-40B4-BE49-F238E27FC236}">
                <a16:creationId xmlns:a16="http://schemas.microsoft.com/office/drawing/2014/main" id="{0F0061B0-65F4-0BAD-5C4A-4B1C5CBC9A31}"/>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53FAEBA5-4993-AC9C-A728-1916DC206987}"/>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9" name="Picture 8">
            <a:extLst>
              <a:ext uri="{FF2B5EF4-FFF2-40B4-BE49-F238E27FC236}">
                <a16:creationId xmlns:a16="http://schemas.microsoft.com/office/drawing/2014/main" id="{FB87D958-CE1E-35E7-274B-F930F815CB50}"/>
              </a:ext>
            </a:extLst>
          </p:cNvPr>
          <p:cNvPicPr>
            <a:picLocks noChangeAspect="1"/>
          </p:cNvPicPr>
          <p:nvPr/>
        </p:nvPicPr>
        <p:blipFill>
          <a:blip r:embed="rId2"/>
          <a:stretch>
            <a:fillRect/>
          </a:stretch>
        </p:blipFill>
        <p:spPr>
          <a:xfrm>
            <a:off x="531812" y="1243460"/>
            <a:ext cx="5429717" cy="1458724"/>
          </a:xfrm>
          <a:prstGeom prst="rect">
            <a:avLst/>
          </a:prstGeom>
        </p:spPr>
      </p:pic>
      <p:pic>
        <p:nvPicPr>
          <p:cNvPr id="11" name="Picture 10">
            <a:extLst>
              <a:ext uri="{FF2B5EF4-FFF2-40B4-BE49-F238E27FC236}">
                <a16:creationId xmlns:a16="http://schemas.microsoft.com/office/drawing/2014/main" id="{5C240BDA-925F-FD55-C9A9-10DD8E694224}"/>
              </a:ext>
            </a:extLst>
          </p:cNvPr>
          <p:cNvPicPr>
            <a:picLocks noChangeAspect="1"/>
          </p:cNvPicPr>
          <p:nvPr/>
        </p:nvPicPr>
        <p:blipFill>
          <a:blip r:embed="rId3"/>
          <a:stretch>
            <a:fillRect/>
          </a:stretch>
        </p:blipFill>
        <p:spPr>
          <a:xfrm>
            <a:off x="612493" y="2792737"/>
            <a:ext cx="5429717" cy="1564719"/>
          </a:xfrm>
          <a:prstGeom prst="rect">
            <a:avLst/>
          </a:prstGeom>
        </p:spPr>
      </p:pic>
      <p:pic>
        <p:nvPicPr>
          <p:cNvPr id="13" name="Picture 12">
            <a:extLst>
              <a:ext uri="{FF2B5EF4-FFF2-40B4-BE49-F238E27FC236}">
                <a16:creationId xmlns:a16="http://schemas.microsoft.com/office/drawing/2014/main" id="{1EB487BB-5B94-C85A-CE00-5F5920BB77BB}"/>
              </a:ext>
            </a:extLst>
          </p:cNvPr>
          <p:cNvPicPr>
            <a:picLocks noChangeAspect="1"/>
          </p:cNvPicPr>
          <p:nvPr/>
        </p:nvPicPr>
        <p:blipFill>
          <a:blip r:embed="rId4"/>
          <a:stretch>
            <a:fillRect/>
          </a:stretch>
        </p:blipFill>
        <p:spPr>
          <a:xfrm>
            <a:off x="1031030" y="4448009"/>
            <a:ext cx="3101609" cy="735457"/>
          </a:xfrm>
          <a:prstGeom prst="rect">
            <a:avLst/>
          </a:prstGeom>
        </p:spPr>
      </p:pic>
      <p:pic>
        <p:nvPicPr>
          <p:cNvPr id="15" name="Picture 14">
            <a:extLst>
              <a:ext uri="{FF2B5EF4-FFF2-40B4-BE49-F238E27FC236}">
                <a16:creationId xmlns:a16="http://schemas.microsoft.com/office/drawing/2014/main" id="{2F4FCC5E-FB30-3DFF-3E50-2597A3EA584D}"/>
              </a:ext>
            </a:extLst>
          </p:cNvPr>
          <p:cNvPicPr>
            <a:picLocks noChangeAspect="1"/>
          </p:cNvPicPr>
          <p:nvPr/>
        </p:nvPicPr>
        <p:blipFill>
          <a:blip r:embed="rId5"/>
          <a:stretch>
            <a:fillRect/>
          </a:stretch>
        </p:blipFill>
        <p:spPr>
          <a:xfrm>
            <a:off x="6478183" y="559334"/>
            <a:ext cx="5029712" cy="1333616"/>
          </a:xfrm>
          <a:prstGeom prst="rect">
            <a:avLst/>
          </a:prstGeom>
        </p:spPr>
      </p:pic>
      <p:pic>
        <p:nvPicPr>
          <p:cNvPr id="17" name="Picture 16">
            <a:extLst>
              <a:ext uri="{FF2B5EF4-FFF2-40B4-BE49-F238E27FC236}">
                <a16:creationId xmlns:a16="http://schemas.microsoft.com/office/drawing/2014/main" id="{1A77CF63-A69F-21AA-D68E-A7820D1C5E46}"/>
              </a:ext>
            </a:extLst>
          </p:cNvPr>
          <p:cNvPicPr>
            <a:picLocks noChangeAspect="1"/>
          </p:cNvPicPr>
          <p:nvPr/>
        </p:nvPicPr>
        <p:blipFill>
          <a:blip r:embed="rId6"/>
          <a:stretch>
            <a:fillRect/>
          </a:stretch>
        </p:blipFill>
        <p:spPr>
          <a:xfrm>
            <a:off x="7110222" y="2013394"/>
            <a:ext cx="3063505" cy="960355"/>
          </a:xfrm>
          <a:prstGeom prst="rect">
            <a:avLst/>
          </a:prstGeom>
        </p:spPr>
      </p:pic>
      <p:pic>
        <p:nvPicPr>
          <p:cNvPr id="19" name="Picture 18">
            <a:extLst>
              <a:ext uri="{FF2B5EF4-FFF2-40B4-BE49-F238E27FC236}">
                <a16:creationId xmlns:a16="http://schemas.microsoft.com/office/drawing/2014/main" id="{A2106870-8CC2-1E90-787C-7750EACE4362}"/>
              </a:ext>
            </a:extLst>
          </p:cNvPr>
          <p:cNvPicPr>
            <a:picLocks noChangeAspect="1"/>
          </p:cNvPicPr>
          <p:nvPr/>
        </p:nvPicPr>
        <p:blipFill>
          <a:blip r:embed="rId7"/>
          <a:stretch>
            <a:fillRect/>
          </a:stretch>
        </p:blipFill>
        <p:spPr>
          <a:xfrm>
            <a:off x="6478183" y="3047015"/>
            <a:ext cx="5429717" cy="1333616"/>
          </a:xfrm>
          <a:prstGeom prst="rect">
            <a:avLst/>
          </a:prstGeom>
        </p:spPr>
      </p:pic>
      <p:pic>
        <p:nvPicPr>
          <p:cNvPr id="21" name="Picture 20">
            <a:extLst>
              <a:ext uri="{FF2B5EF4-FFF2-40B4-BE49-F238E27FC236}">
                <a16:creationId xmlns:a16="http://schemas.microsoft.com/office/drawing/2014/main" id="{B361F6A4-89B1-5EE3-534D-F3B781E30B3D}"/>
              </a:ext>
            </a:extLst>
          </p:cNvPr>
          <p:cNvPicPr>
            <a:picLocks noChangeAspect="1"/>
          </p:cNvPicPr>
          <p:nvPr/>
        </p:nvPicPr>
        <p:blipFill>
          <a:blip r:embed="rId8"/>
          <a:stretch>
            <a:fillRect/>
          </a:stretch>
        </p:blipFill>
        <p:spPr>
          <a:xfrm>
            <a:off x="7889908" y="4492790"/>
            <a:ext cx="2606266" cy="434378"/>
          </a:xfrm>
          <a:prstGeom prst="rect">
            <a:avLst/>
          </a:prstGeom>
        </p:spPr>
      </p:pic>
      <p:pic>
        <p:nvPicPr>
          <p:cNvPr id="25" name="Picture 24">
            <a:extLst>
              <a:ext uri="{FF2B5EF4-FFF2-40B4-BE49-F238E27FC236}">
                <a16:creationId xmlns:a16="http://schemas.microsoft.com/office/drawing/2014/main" id="{541B5361-61FC-2BC9-1D9D-B9EE1069F6F5}"/>
              </a:ext>
            </a:extLst>
          </p:cNvPr>
          <p:cNvPicPr>
            <a:picLocks noChangeAspect="1"/>
          </p:cNvPicPr>
          <p:nvPr/>
        </p:nvPicPr>
        <p:blipFill>
          <a:blip r:embed="rId9"/>
          <a:stretch>
            <a:fillRect/>
          </a:stretch>
        </p:blipFill>
        <p:spPr>
          <a:xfrm>
            <a:off x="6280741" y="4977095"/>
            <a:ext cx="5824599" cy="1115201"/>
          </a:xfrm>
          <a:prstGeom prst="rect">
            <a:avLst/>
          </a:prstGeom>
        </p:spPr>
      </p:pic>
      <p:pic>
        <p:nvPicPr>
          <p:cNvPr id="27" name="Picture 26">
            <a:extLst>
              <a:ext uri="{FF2B5EF4-FFF2-40B4-BE49-F238E27FC236}">
                <a16:creationId xmlns:a16="http://schemas.microsoft.com/office/drawing/2014/main" id="{AA0F0BCE-C1B1-59D1-5881-1FFAAE684BAC}"/>
              </a:ext>
            </a:extLst>
          </p:cNvPr>
          <p:cNvPicPr>
            <a:picLocks noChangeAspect="1"/>
          </p:cNvPicPr>
          <p:nvPr/>
        </p:nvPicPr>
        <p:blipFill>
          <a:blip r:embed="rId10"/>
          <a:stretch>
            <a:fillRect/>
          </a:stretch>
        </p:blipFill>
        <p:spPr>
          <a:xfrm>
            <a:off x="4596682" y="5699180"/>
            <a:ext cx="1569856" cy="281964"/>
          </a:xfrm>
          <a:prstGeom prst="rect">
            <a:avLst/>
          </a:prstGeom>
        </p:spPr>
      </p:pic>
      <p:pic>
        <p:nvPicPr>
          <p:cNvPr id="29" name="Picture 28">
            <a:extLst>
              <a:ext uri="{FF2B5EF4-FFF2-40B4-BE49-F238E27FC236}">
                <a16:creationId xmlns:a16="http://schemas.microsoft.com/office/drawing/2014/main" id="{E571B51A-D548-1FFD-5CC6-13EBD47BDD5F}"/>
              </a:ext>
            </a:extLst>
          </p:cNvPr>
          <p:cNvPicPr>
            <a:picLocks noChangeAspect="1"/>
          </p:cNvPicPr>
          <p:nvPr/>
        </p:nvPicPr>
        <p:blipFill>
          <a:blip r:embed="rId11"/>
          <a:stretch>
            <a:fillRect/>
          </a:stretch>
        </p:blipFill>
        <p:spPr>
          <a:xfrm>
            <a:off x="565499" y="5274019"/>
            <a:ext cx="3997496" cy="1458724"/>
          </a:xfrm>
          <a:prstGeom prst="rect">
            <a:avLst/>
          </a:prstGeom>
        </p:spPr>
      </p:pic>
      <p:pic>
        <p:nvPicPr>
          <p:cNvPr id="31" name="Picture 30">
            <a:extLst>
              <a:ext uri="{FF2B5EF4-FFF2-40B4-BE49-F238E27FC236}">
                <a16:creationId xmlns:a16="http://schemas.microsoft.com/office/drawing/2014/main" id="{BD5CFA68-5822-7D6C-C897-276E3D5AF8DA}"/>
              </a:ext>
            </a:extLst>
          </p:cNvPr>
          <p:cNvPicPr>
            <a:picLocks noChangeAspect="1"/>
          </p:cNvPicPr>
          <p:nvPr/>
        </p:nvPicPr>
        <p:blipFill>
          <a:blip r:embed="rId12"/>
          <a:stretch>
            <a:fillRect/>
          </a:stretch>
        </p:blipFill>
        <p:spPr>
          <a:xfrm>
            <a:off x="4703264" y="6300064"/>
            <a:ext cx="1577477" cy="243861"/>
          </a:xfrm>
          <a:prstGeom prst="rect">
            <a:avLst/>
          </a:prstGeom>
        </p:spPr>
      </p:pic>
      <p:pic>
        <p:nvPicPr>
          <p:cNvPr id="33" name="Picture 32">
            <a:extLst>
              <a:ext uri="{FF2B5EF4-FFF2-40B4-BE49-F238E27FC236}">
                <a16:creationId xmlns:a16="http://schemas.microsoft.com/office/drawing/2014/main" id="{17D3FA5F-06B6-0962-BD04-FD3A814A4A00}"/>
              </a:ext>
            </a:extLst>
          </p:cNvPr>
          <p:cNvPicPr>
            <a:picLocks noChangeAspect="1"/>
          </p:cNvPicPr>
          <p:nvPr/>
        </p:nvPicPr>
        <p:blipFill>
          <a:blip r:embed="rId13"/>
          <a:stretch>
            <a:fillRect/>
          </a:stretch>
        </p:blipFill>
        <p:spPr>
          <a:xfrm>
            <a:off x="7383835" y="6230471"/>
            <a:ext cx="937341" cy="519230"/>
          </a:xfrm>
          <a:prstGeom prst="rect">
            <a:avLst/>
          </a:prstGeom>
        </p:spPr>
      </p:pic>
    </p:spTree>
    <p:extLst>
      <p:ext uri="{BB962C8B-B14F-4D97-AF65-F5344CB8AC3E}">
        <p14:creationId xmlns:p14="http://schemas.microsoft.com/office/powerpoint/2010/main" val="183234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AAD4-27BB-03C6-695B-A917B335D507}"/>
              </a:ext>
            </a:extLst>
          </p:cNvPr>
          <p:cNvSpPr>
            <a:spLocks noGrp="1"/>
          </p:cNvSpPr>
          <p:nvPr>
            <p:ph type="title"/>
          </p:nvPr>
        </p:nvSpPr>
        <p:spPr>
          <a:xfrm>
            <a:off x="2592925" y="624110"/>
            <a:ext cx="8911687" cy="648878"/>
          </a:xfrm>
        </p:spPr>
        <p:txBody>
          <a:bodyPr/>
          <a:lstStyle/>
          <a:p>
            <a:r>
              <a:rPr lang="en-US" dirty="0"/>
              <a:t>C++ Implementation</a:t>
            </a:r>
          </a:p>
        </p:txBody>
      </p:sp>
      <p:sp>
        <p:nvSpPr>
          <p:cNvPr id="4" name="Date Placeholder 3">
            <a:extLst>
              <a:ext uri="{FF2B5EF4-FFF2-40B4-BE49-F238E27FC236}">
                <a16:creationId xmlns:a16="http://schemas.microsoft.com/office/drawing/2014/main" id="{EDBFCF19-3D3C-59B5-5562-E7573F3211FC}"/>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942F4684-12D6-A0CF-DB13-9F25201C702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6">
            <a:extLst>
              <a:ext uri="{FF2B5EF4-FFF2-40B4-BE49-F238E27FC236}">
                <a16:creationId xmlns:a16="http://schemas.microsoft.com/office/drawing/2014/main" id="{22072427-7856-2A24-A542-BB75B6AAC47A}"/>
              </a:ext>
            </a:extLst>
          </p:cNvPr>
          <p:cNvPicPr>
            <a:picLocks noChangeAspect="1"/>
          </p:cNvPicPr>
          <p:nvPr/>
        </p:nvPicPr>
        <p:blipFill>
          <a:blip r:embed="rId2"/>
          <a:stretch>
            <a:fillRect/>
          </a:stretch>
        </p:blipFill>
        <p:spPr>
          <a:xfrm>
            <a:off x="298730" y="1425497"/>
            <a:ext cx="4854361" cy="2644369"/>
          </a:xfrm>
          <a:prstGeom prst="rect">
            <a:avLst/>
          </a:prstGeom>
        </p:spPr>
      </p:pic>
      <p:pic>
        <p:nvPicPr>
          <p:cNvPr id="9" name="Picture 8">
            <a:extLst>
              <a:ext uri="{FF2B5EF4-FFF2-40B4-BE49-F238E27FC236}">
                <a16:creationId xmlns:a16="http://schemas.microsoft.com/office/drawing/2014/main" id="{381FA292-8CA8-EAB5-1294-53E093E4623A}"/>
              </a:ext>
            </a:extLst>
          </p:cNvPr>
          <p:cNvPicPr>
            <a:picLocks noChangeAspect="1"/>
          </p:cNvPicPr>
          <p:nvPr/>
        </p:nvPicPr>
        <p:blipFill>
          <a:blip r:embed="rId3"/>
          <a:stretch>
            <a:fillRect/>
          </a:stretch>
        </p:blipFill>
        <p:spPr>
          <a:xfrm>
            <a:off x="5549153" y="1723564"/>
            <a:ext cx="5955459" cy="4300718"/>
          </a:xfrm>
          <a:prstGeom prst="rect">
            <a:avLst/>
          </a:prstGeom>
        </p:spPr>
      </p:pic>
    </p:spTree>
    <p:extLst>
      <p:ext uri="{BB962C8B-B14F-4D97-AF65-F5344CB8AC3E}">
        <p14:creationId xmlns:p14="http://schemas.microsoft.com/office/powerpoint/2010/main" val="405968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FCA9-089B-1B29-475C-6DABCA93B5AB}"/>
              </a:ext>
            </a:extLst>
          </p:cNvPr>
          <p:cNvSpPr>
            <a:spLocks noGrp="1"/>
          </p:cNvSpPr>
          <p:nvPr>
            <p:ph type="title"/>
          </p:nvPr>
        </p:nvSpPr>
        <p:spPr>
          <a:xfrm>
            <a:off x="2592925" y="624110"/>
            <a:ext cx="8911687" cy="693702"/>
          </a:xfrm>
        </p:spPr>
        <p:txBody>
          <a:bodyPr>
            <a:normAutofit fontScale="90000"/>
          </a:bodyPr>
          <a:lstStyle/>
          <a:p>
            <a:r>
              <a:rPr lang="en-US" b="1" i="0" dirty="0">
                <a:solidFill>
                  <a:srgbClr val="0F0F0F"/>
                </a:solidFill>
                <a:effectLst/>
                <a:latin typeface="YouTube Sans"/>
              </a:rPr>
              <a:t>3. Circular Linked List</a:t>
            </a:r>
            <a:br>
              <a:rPr lang="en-US" b="1" i="0" dirty="0">
                <a:solidFill>
                  <a:srgbClr val="0F0F0F"/>
                </a:solidFill>
                <a:effectLst/>
                <a:latin typeface="YouTube Sans"/>
              </a:rPr>
            </a:br>
            <a:endParaRPr lang="en-US" dirty="0"/>
          </a:p>
        </p:txBody>
      </p:sp>
      <p:sp>
        <p:nvSpPr>
          <p:cNvPr id="3" name="Content Placeholder 2">
            <a:extLst>
              <a:ext uri="{FF2B5EF4-FFF2-40B4-BE49-F238E27FC236}">
                <a16:creationId xmlns:a16="http://schemas.microsoft.com/office/drawing/2014/main" id="{C9D9FFBA-E685-6D9D-DDFC-9C1C5C8AFE26}"/>
              </a:ext>
            </a:extLst>
          </p:cNvPr>
          <p:cNvSpPr>
            <a:spLocks noGrp="1"/>
          </p:cNvSpPr>
          <p:nvPr>
            <p:ph idx="1"/>
          </p:nvPr>
        </p:nvSpPr>
        <p:spPr>
          <a:xfrm>
            <a:off x="681318" y="1398493"/>
            <a:ext cx="10819581" cy="5102339"/>
          </a:xfrm>
        </p:spPr>
        <p:txBody>
          <a:bodyPr/>
          <a:lstStyle/>
          <a:p>
            <a:r>
              <a:rPr lang="en-US" dirty="0"/>
              <a:t>There are two types of </a:t>
            </a:r>
            <a:r>
              <a:rPr lang="en-US" dirty="0">
                <a:solidFill>
                  <a:srgbClr val="00B0F0"/>
                </a:solidFill>
              </a:rPr>
              <a:t>circular Linked List</a:t>
            </a:r>
          </a:p>
          <a:p>
            <a:pPr lvl="1"/>
            <a:r>
              <a:rPr lang="en-US" dirty="0"/>
              <a:t>Circular </a:t>
            </a:r>
            <a:r>
              <a:rPr lang="en-US" dirty="0">
                <a:solidFill>
                  <a:srgbClr val="00B050"/>
                </a:solidFill>
              </a:rPr>
              <a:t>Singly</a:t>
            </a:r>
            <a:r>
              <a:rPr lang="en-US" dirty="0"/>
              <a:t> Linked List</a:t>
            </a:r>
          </a:p>
          <a:p>
            <a:pPr lvl="2"/>
            <a:r>
              <a:rPr lang="en-US" dirty="0"/>
              <a:t>Similar to the singly linked list except that the last node of the circular singly linked list points to the first node.</a:t>
            </a:r>
          </a:p>
          <a:p>
            <a:pPr lvl="1"/>
            <a:endParaRPr lang="en-US" dirty="0"/>
          </a:p>
          <a:p>
            <a:pPr lvl="1"/>
            <a:endParaRPr lang="en-US" dirty="0"/>
          </a:p>
          <a:p>
            <a:pPr lvl="1"/>
            <a:endParaRPr lang="en-US" dirty="0"/>
          </a:p>
          <a:p>
            <a:pPr lvl="1"/>
            <a:endParaRPr lang="en-US" dirty="0"/>
          </a:p>
          <a:p>
            <a:pPr lvl="1"/>
            <a:r>
              <a:rPr lang="en-US" dirty="0"/>
              <a:t>Circular </a:t>
            </a:r>
            <a:r>
              <a:rPr lang="en-US" dirty="0">
                <a:solidFill>
                  <a:schemeClr val="accent1">
                    <a:lumMod val="60000"/>
                    <a:lumOff val="40000"/>
                  </a:schemeClr>
                </a:solidFill>
              </a:rPr>
              <a:t>doubly</a:t>
            </a:r>
            <a:r>
              <a:rPr lang="en-US" dirty="0"/>
              <a:t> Linked List</a:t>
            </a:r>
          </a:p>
          <a:p>
            <a:pPr lvl="2"/>
            <a:r>
              <a:rPr lang="en-US" dirty="0"/>
              <a:t>Similar to the doubly linked list except that the last node of the circular doubly linked list points to the first node and  the first node of the circular doubly linked list points to the last node.</a:t>
            </a:r>
          </a:p>
        </p:txBody>
      </p:sp>
      <p:sp>
        <p:nvSpPr>
          <p:cNvPr id="4" name="Date Placeholder 3">
            <a:extLst>
              <a:ext uri="{FF2B5EF4-FFF2-40B4-BE49-F238E27FC236}">
                <a16:creationId xmlns:a16="http://schemas.microsoft.com/office/drawing/2014/main" id="{FDC912FA-1ED9-15F0-C8C1-D5E0B17B3C8B}"/>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C8A082E2-81EA-4185-51BB-28F47ECE6BA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a:extLst>
              <a:ext uri="{FF2B5EF4-FFF2-40B4-BE49-F238E27FC236}">
                <a16:creationId xmlns:a16="http://schemas.microsoft.com/office/drawing/2014/main" id="{85722CE5-3E30-91C1-3F28-27033B4A8F9F}"/>
              </a:ext>
            </a:extLst>
          </p:cNvPr>
          <p:cNvPicPr>
            <a:picLocks noChangeAspect="1"/>
          </p:cNvPicPr>
          <p:nvPr/>
        </p:nvPicPr>
        <p:blipFill>
          <a:blip r:embed="rId2"/>
          <a:stretch>
            <a:fillRect/>
          </a:stretch>
        </p:blipFill>
        <p:spPr>
          <a:xfrm>
            <a:off x="2953392" y="2725446"/>
            <a:ext cx="5890770" cy="1120237"/>
          </a:xfrm>
          <a:prstGeom prst="rect">
            <a:avLst/>
          </a:prstGeom>
        </p:spPr>
      </p:pic>
      <p:pic>
        <p:nvPicPr>
          <p:cNvPr id="9" name="Picture 8">
            <a:extLst>
              <a:ext uri="{FF2B5EF4-FFF2-40B4-BE49-F238E27FC236}">
                <a16:creationId xmlns:a16="http://schemas.microsoft.com/office/drawing/2014/main" id="{12521B2E-FC27-C16E-EF2D-39CDD25DDCB2}"/>
              </a:ext>
            </a:extLst>
          </p:cNvPr>
          <p:cNvPicPr>
            <a:picLocks noChangeAspect="1"/>
          </p:cNvPicPr>
          <p:nvPr/>
        </p:nvPicPr>
        <p:blipFill>
          <a:blip r:embed="rId3"/>
          <a:stretch>
            <a:fillRect/>
          </a:stretch>
        </p:blipFill>
        <p:spPr>
          <a:xfrm>
            <a:off x="2398022" y="5136945"/>
            <a:ext cx="7963590" cy="1196444"/>
          </a:xfrm>
          <a:prstGeom prst="rect">
            <a:avLst/>
          </a:prstGeom>
        </p:spPr>
      </p:pic>
    </p:spTree>
    <p:extLst>
      <p:ext uri="{BB962C8B-B14F-4D97-AF65-F5344CB8AC3E}">
        <p14:creationId xmlns:p14="http://schemas.microsoft.com/office/powerpoint/2010/main" val="327890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56BD-3325-CDF0-90E3-681DD33B652F}"/>
              </a:ext>
            </a:extLst>
          </p:cNvPr>
          <p:cNvSpPr>
            <a:spLocks noGrp="1"/>
          </p:cNvSpPr>
          <p:nvPr>
            <p:ph type="title"/>
          </p:nvPr>
        </p:nvSpPr>
        <p:spPr>
          <a:xfrm>
            <a:off x="2592925" y="624110"/>
            <a:ext cx="8911687" cy="693702"/>
          </a:xfrm>
        </p:spPr>
        <p:txBody>
          <a:bodyPr/>
          <a:lstStyle/>
          <a:p>
            <a:r>
              <a:rPr lang="en-US" dirty="0"/>
              <a:t>Creating- Circular Singly List</a:t>
            </a:r>
          </a:p>
        </p:txBody>
      </p:sp>
      <p:sp>
        <p:nvSpPr>
          <p:cNvPr id="4" name="Date Placeholder 3">
            <a:extLst>
              <a:ext uri="{FF2B5EF4-FFF2-40B4-BE49-F238E27FC236}">
                <a16:creationId xmlns:a16="http://schemas.microsoft.com/office/drawing/2014/main" id="{87B447DB-68EB-8752-E05E-7CBA07A9DC8F}"/>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718BB7C5-B4F1-26C8-CF15-63AAA6BAE0E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Picture 6">
            <a:extLst>
              <a:ext uri="{FF2B5EF4-FFF2-40B4-BE49-F238E27FC236}">
                <a16:creationId xmlns:a16="http://schemas.microsoft.com/office/drawing/2014/main" id="{891BB4AE-1044-D16E-9C2B-2AA7F284D1EE}"/>
              </a:ext>
            </a:extLst>
          </p:cNvPr>
          <p:cNvPicPr>
            <a:picLocks noChangeAspect="1"/>
          </p:cNvPicPr>
          <p:nvPr/>
        </p:nvPicPr>
        <p:blipFill>
          <a:blip r:embed="rId2"/>
          <a:stretch>
            <a:fillRect/>
          </a:stretch>
        </p:blipFill>
        <p:spPr>
          <a:xfrm>
            <a:off x="599590" y="1769484"/>
            <a:ext cx="3444538" cy="3444538"/>
          </a:xfrm>
          <a:prstGeom prst="rect">
            <a:avLst/>
          </a:prstGeom>
        </p:spPr>
      </p:pic>
      <p:pic>
        <p:nvPicPr>
          <p:cNvPr id="9" name="Picture 8">
            <a:extLst>
              <a:ext uri="{FF2B5EF4-FFF2-40B4-BE49-F238E27FC236}">
                <a16:creationId xmlns:a16="http://schemas.microsoft.com/office/drawing/2014/main" id="{0704472E-42C7-E18E-C24C-BBA6BC215413}"/>
              </a:ext>
            </a:extLst>
          </p:cNvPr>
          <p:cNvPicPr>
            <a:picLocks noChangeAspect="1"/>
          </p:cNvPicPr>
          <p:nvPr/>
        </p:nvPicPr>
        <p:blipFill>
          <a:blip r:embed="rId3"/>
          <a:stretch>
            <a:fillRect/>
          </a:stretch>
        </p:blipFill>
        <p:spPr>
          <a:xfrm>
            <a:off x="4343523" y="1914276"/>
            <a:ext cx="2339543" cy="1577477"/>
          </a:xfrm>
          <a:prstGeom prst="rect">
            <a:avLst/>
          </a:prstGeom>
        </p:spPr>
      </p:pic>
    </p:spTree>
    <p:extLst>
      <p:ext uri="{BB962C8B-B14F-4D97-AF65-F5344CB8AC3E}">
        <p14:creationId xmlns:p14="http://schemas.microsoft.com/office/powerpoint/2010/main" val="228158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AEA3-B4EE-956C-39AC-C0E08280D03B}"/>
              </a:ext>
            </a:extLst>
          </p:cNvPr>
          <p:cNvSpPr>
            <a:spLocks noGrp="1"/>
          </p:cNvSpPr>
          <p:nvPr>
            <p:ph type="title"/>
          </p:nvPr>
        </p:nvSpPr>
        <p:spPr>
          <a:xfrm>
            <a:off x="2124635" y="624110"/>
            <a:ext cx="9379977" cy="528797"/>
          </a:xfrm>
        </p:spPr>
        <p:txBody>
          <a:bodyPr>
            <a:normAutofit fontScale="90000"/>
          </a:bodyPr>
          <a:lstStyle/>
          <a:p>
            <a:r>
              <a:rPr lang="en-US" b="1" i="0" dirty="0">
                <a:solidFill>
                  <a:srgbClr val="273239"/>
                </a:solidFill>
                <a:effectLst/>
                <a:latin typeface="Nunito" pitchFamily="2" charset="0"/>
              </a:rPr>
              <a:t>Applications of linked list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5CCFEF5E-DE0B-BDA4-3778-14DE599BD90C}"/>
              </a:ext>
            </a:extLst>
          </p:cNvPr>
          <p:cNvSpPr>
            <a:spLocks noGrp="1"/>
          </p:cNvSpPr>
          <p:nvPr>
            <p:ph idx="1"/>
          </p:nvPr>
        </p:nvSpPr>
        <p:spPr>
          <a:xfrm>
            <a:off x="842682" y="1317811"/>
            <a:ext cx="10661930" cy="5183021"/>
          </a:xfrm>
        </p:spPr>
        <p:txBody>
          <a:bodyPr/>
          <a:lstStyle/>
          <a:p>
            <a:pPr algn="l" fontAlgn="base">
              <a:buFont typeface="+mj-lt"/>
              <a:buAutoNum type="arabicPeriod"/>
            </a:pPr>
            <a:r>
              <a:rPr lang="en-US" b="0" i="0" dirty="0">
                <a:solidFill>
                  <a:srgbClr val="273239"/>
                </a:solidFill>
                <a:effectLst/>
                <a:latin typeface="Nunito" pitchFamily="2" charset="0"/>
              </a:rPr>
              <a:t>Implementation of </a:t>
            </a:r>
            <a:r>
              <a:rPr lang="en-US" b="0" i="0" u="sng" dirty="0">
                <a:solidFill>
                  <a:srgbClr val="273239"/>
                </a:solidFill>
                <a:effectLst/>
                <a:latin typeface="Nunito" pitchFamily="2" charset="0"/>
                <a:hlinkClick r:id="rId2"/>
              </a:rPr>
              <a:t>stacks</a:t>
            </a:r>
            <a:r>
              <a:rPr lang="en-US" b="0" i="0" dirty="0">
                <a:solidFill>
                  <a:srgbClr val="273239"/>
                </a:solidFill>
                <a:effectLst/>
                <a:latin typeface="Nunito" pitchFamily="2" charset="0"/>
              </a:rPr>
              <a:t> and </a:t>
            </a:r>
            <a:r>
              <a:rPr lang="en-US" b="0" i="0" u="sng" dirty="0">
                <a:solidFill>
                  <a:srgbClr val="273239"/>
                </a:solidFill>
                <a:effectLst/>
                <a:latin typeface="Nunito" pitchFamily="2" charset="0"/>
                <a:hlinkClick r:id="rId3"/>
              </a:rPr>
              <a:t>queues</a:t>
            </a:r>
            <a:endParaRPr lang="en-US" b="0" i="0" dirty="0">
              <a:solidFill>
                <a:srgbClr val="273239"/>
              </a:solidFill>
              <a:effectLst/>
              <a:latin typeface="Nunito" pitchFamily="2" charset="0"/>
            </a:endParaRPr>
          </a:p>
          <a:p>
            <a:pPr algn="l" fontAlgn="base">
              <a:buFont typeface="+mj-lt"/>
              <a:buAutoNum type="arabicPeriod"/>
            </a:pPr>
            <a:r>
              <a:rPr lang="en-US" b="0" i="0" dirty="0">
                <a:solidFill>
                  <a:srgbClr val="273239"/>
                </a:solidFill>
                <a:effectLst/>
                <a:latin typeface="Nunito" pitchFamily="2" charset="0"/>
              </a:rPr>
              <a:t>Implementation of graphs: </a:t>
            </a:r>
            <a:r>
              <a:rPr lang="en-US" b="0" i="0" u="sng" dirty="0">
                <a:solidFill>
                  <a:srgbClr val="273239"/>
                </a:solidFill>
                <a:effectLst/>
                <a:latin typeface="Nunito" pitchFamily="2" charset="0"/>
                <a:hlinkClick r:id="rId4"/>
              </a:rPr>
              <a:t>Adjacency list representation of graphs</a:t>
            </a:r>
            <a:r>
              <a:rPr lang="en-US" b="0" i="0" dirty="0">
                <a:solidFill>
                  <a:srgbClr val="273239"/>
                </a:solidFill>
                <a:effectLst/>
                <a:latin typeface="Nunito" pitchFamily="2" charset="0"/>
              </a:rPr>
              <a:t> is the most popular which uses a linked list to store adjacent vertices.</a:t>
            </a:r>
          </a:p>
          <a:p>
            <a:pPr algn="l" fontAlgn="base">
              <a:buFont typeface="+mj-lt"/>
              <a:buAutoNum type="arabicPeriod"/>
            </a:pPr>
            <a:r>
              <a:rPr lang="en-US" b="0" i="0" dirty="0">
                <a:solidFill>
                  <a:srgbClr val="273239"/>
                </a:solidFill>
                <a:effectLst/>
                <a:latin typeface="Nunito" pitchFamily="2" charset="0"/>
              </a:rPr>
              <a:t>Dynamic memory allocation: We use a linked list of free blocks.</a:t>
            </a:r>
          </a:p>
          <a:p>
            <a:pPr algn="l" fontAlgn="base">
              <a:buFont typeface="+mj-lt"/>
              <a:buAutoNum type="arabicPeriod"/>
            </a:pPr>
            <a:r>
              <a:rPr lang="en-US" b="0" i="0" dirty="0">
                <a:solidFill>
                  <a:srgbClr val="273239"/>
                </a:solidFill>
                <a:effectLst/>
                <a:latin typeface="Nunito" pitchFamily="2" charset="0"/>
              </a:rPr>
              <a:t>Maintaining a directory of names</a:t>
            </a:r>
          </a:p>
          <a:p>
            <a:pPr algn="l" fontAlgn="base">
              <a:buFont typeface="+mj-lt"/>
              <a:buAutoNum type="arabicPeriod"/>
            </a:pPr>
            <a:r>
              <a:rPr lang="en-US" b="0" i="0" dirty="0">
                <a:solidFill>
                  <a:srgbClr val="273239"/>
                </a:solidFill>
                <a:effectLst/>
                <a:latin typeface="Nunito" pitchFamily="2" charset="0"/>
              </a:rPr>
              <a:t>Performing arithmetic operations on long integers</a:t>
            </a:r>
          </a:p>
          <a:p>
            <a:pPr algn="l" fontAlgn="base">
              <a:buFont typeface="+mj-lt"/>
              <a:buAutoNum type="arabicPeriod"/>
            </a:pPr>
            <a:r>
              <a:rPr lang="en-US" b="0" i="0" dirty="0">
                <a:solidFill>
                  <a:srgbClr val="273239"/>
                </a:solidFill>
                <a:effectLst/>
                <a:latin typeface="Nunito" pitchFamily="2" charset="0"/>
              </a:rPr>
              <a:t>Manipulation of polynomials by storing constants in the node of the linked list</a:t>
            </a:r>
          </a:p>
          <a:p>
            <a:pPr algn="l" fontAlgn="base">
              <a:buFont typeface="+mj-lt"/>
              <a:buAutoNum type="arabicPeriod"/>
            </a:pPr>
            <a:r>
              <a:rPr lang="en-US" b="0" i="0" dirty="0">
                <a:solidFill>
                  <a:srgbClr val="273239"/>
                </a:solidFill>
                <a:effectLst/>
                <a:latin typeface="Nunito" pitchFamily="2" charset="0"/>
              </a:rPr>
              <a:t>Representing sparse matrices</a:t>
            </a:r>
          </a:p>
        </p:txBody>
      </p:sp>
      <p:sp>
        <p:nvSpPr>
          <p:cNvPr id="4" name="Date Placeholder 3">
            <a:extLst>
              <a:ext uri="{FF2B5EF4-FFF2-40B4-BE49-F238E27FC236}">
                <a16:creationId xmlns:a16="http://schemas.microsoft.com/office/drawing/2014/main" id="{0D72E03F-83C1-4E82-A7F4-33E2EA20BAA5}"/>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AAA8697D-73D9-D54B-BFF8-DD8210F3CE8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2498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A356-2827-8047-724F-0877749B5DE9}"/>
              </a:ext>
            </a:extLst>
          </p:cNvPr>
          <p:cNvSpPr>
            <a:spLocks noGrp="1"/>
          </p:cNvSpPr>
          <p:nvPr>
            <p:ph type="title"/>
          </p:nvPr>
        </p:nvSpPr>
        <p:spPr>
          <a:xfrm>
            <a:off x="2592925" y="624110"/>
            <a:ext cx="8911687" cy="595090"/>
          </a:xfrm>
        </p:spPr>
        <p:txBody>
          <a:bodyPr>
            <a:normAutofit fontScale="90000"/>
          </a:bodyPr>
          <a:lstStyle/>
          <a:p>
            <a:r>
              <a:rPr lang="en-US" b="1" i="0" dirty="0">
                <a:solidFill>
                  <a:srgbClr val="273239"/>
                </a:solidFill>
                <a:effectLst/>
                <a:latin typeface="Nunito" pitchFamily="2" charset="0"/>
              </a:rPr>
              <a:t>Applications of linked list in the real world</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69E5286-C471-650A-E782-297C8ABB254E}"/>
              </a:ext>
            </a:extLst>
          </p:cNvPr>
          <p:cNvSpPr>
            <a:spLocks noGrp="1"/>
          </p:cNvSpPr>
          <p:nvPr>
            <p:ph idx="1"/>
          </p:nvPr>
        </p:nvSpPr>
        <p:spPr>
          <a:xfrm>
            <a:off x="636494" y="1344706"/>
            <a:ext cx="11178988" cy="5316070"/>
          </a:xfrm>
        </p:spPr>
        <p:txBody>
          <a:bodyPr/>
          <a:lstStyle/>
          <a:p>
            <a:pPr algn="l" fontAlgn="base">
              <a:buFont typeface="+mj-lt"/>
              <a:buAutoNum type="arabicPeriod"/>
            </a:pPr>
            <a:r>
              <a:rPr lang="en-US" b="0" i="0" dirty="0">
                <a:solidFill>
                  <a:srgbClr val="273239"/>
                </a:solidFill>
                <a:effectLst/>
                <a:latin typeface="Nunito" pitchFamily="2" charset="0"/>
              </a:rPr>
              <a:t>Image viewer – Previous and next images are linked and can be accessed by the next and previous buttons.</a:t>
            </a:r>
          </a:p>
          <a:p>
            <a:pPr algn="l" fontAlgn="base">
              <a:buFont typeface="+mj-lt"/>
              <a:buAutoNum type="arabicPeriod"/>
            </a:pPr>
            <a:r>
              <a:rPr lang="en-US" b="0" i="0" dirty="0">
                <a:solidFill>
                  <a:srgbClr val="273239"/>
                </a:solidFill>
                <a:effectLst/>
                <a:latin typeface="Nunito" pitchFamily="2" charset="0"/>
              </a:rPr>
              <a:t>Previous and next page in a web browser – We can access the previous and next URL searched in a web browser by pressing the back and next buttons since they are linked as a linked list.</a:t>
            </a:r>
          </a:p>
          <a:p>
            <a:pPr algn="l" fontAlgn="base">
              <a:buFont typeface="+mj-lt"/>
              <a:buAutoNum type="arabicPeriod"/>
            </a:pPr>
            <a:r>
              <a:rPr lang="en-US" b="0" i="0" dirty="0">
                <a:solidFill>
                  <a:srgbClr val="273239"/>
                </a:solidFill>
                <a:effectLst/>
                <a:latin typeface="Nunito" pitchFamily="2" charset="0"/>
              </a:rPr>
              <a:t>Music Player – Songs in the music player are linked to the previous and next songs. So you can play songs either from starting or ending of the list.</a:t>
            </a:r>
          </a:p>
          <a:p>
            <a:pPr algn="l" fontAlgn="base">
              <a:buFont typeface="+mj-lt"/>
              <a:buAutoNum type="arabicPeriod"/>
            </a:pPr>
            <a:r>
              <a:rPr lang="en-US" b="0" i="0" dirty="0">
                <a:solidFill>
                  <a:srgbClr val="273239"/>
                </a:solidFill>
                <a:effectLst/>
                <a:latin typeface="Nunito" pitchFamily="2" charset="0"/>
              </a:rPr>
              <a:t>GPS navigation systems- Linked lists can be used to store and manage a list of locations and routes, allowing users to easily navigate to their desired destination.</a:t>
            </a:r>
          </a:p>
          <a:p>
            <a:pPr algn="l" fontAlgn="base">
              <a:buFont typeface="+mj-lt"/>
              <a:buAutoNum type="arabicPeriod"/>
            </a:pPr>
            <a:r>
              <a:rPr lang="en-US" b="0" i="0" dirty="0">
                <a:solidFill>
                  <a:srgbClr val="273239"/>
                </a:solidFill>
                <a:effectLst/>
                <a:latin typeface="Nunito" pitchFamily="2" charset="0"/>
              </a:rPr>
              <a:t>Robotics- Linked lists can be used to implement control systems for robots, allowing them to navigate and interact with their environment.</a:t>
            </a:r>
          </a:p>
          <a:p>
            <a:pPr algn="l" fontAlgn="base">
              <a:buFont typeface="+mj-lt"/>
              <a:buAutoNum type="arabicPeriod"/>
            </a:pPr>
            <a:r>
              <a:rPr lang="en-US" b="0" i="0" dirty="0">
                <a:solidFill>
                  <a:srgbClr val="273239"/>
                </a:solidFill>
                <a:effectLst/>
                <a:latin typeface="Nunito" pitchFamily="2" charset="0"/>
              </a:rPr>
              <a:t>Task Scheduling- Operating systems use linked lists to manage task scheduling, where each process waiting to be executed is represented as a node in the list.</a:t>
            </a:r>
          </a:p>
        </p:txBody>
      </p:sp>
      <p:sp>
        <p:nvSpPr>
          <p:cNvPr id="4" name="Date Placeholder 3">
            <a:extLst>
              <a:ext uri="{FF2B5EF4-FFF2-40B4-BE49-F238E27FC236}">
                <a16:creationId xmlns:a16="http://schemas.microsoft.com/office/drawing/2014/main" id="{0B212FDD-BBAC-04CD-12AC-12C2998E0329}"/>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525498FC-90AD-A40B-8871-89CB8BCA20B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96799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D48E-3AE0-7F5F-AB11-2FF318FDF33C}"/>
              </a:ext>
            </a:extLst>
          </p:cNvPr>
          <p:cNvSpPr>
            <a:spLocks noGrp="1"/>
          </p:cNvSpPr>
          <p:nvPr>
            <p:ph type="title"/>
          </p:nvPr>
        </p:nvSpPr>
        <p:spPr>
          <a:xfrm>
            <a:off x="2592925" y="624110"/>
            <a:ext cx="8911687" cy="810243"/>
          </a:xfrm>
        </p:spPr>
        <p:txBody>
          <a:bodyPr/>
          <a:lstStyle/>
          <a:p>
            <a:endParaRPr lang="en-US" dirty="0"/>
          </a:p>
        </p:txBody>
      </p:sp>
      <p:sp>
        <p:nvSpPr>
          <p:cNvPr id="3" name="Content Placeholder 2">
            <a:extLst>
              <a:ext uri="{FF2B5EF4-FFF2-40B4-BE49-F238E27FC236}">
                <a16:creationId xmlns:a16="http://schemas.microsoft.com/office/drawing/2014/main" id="{78E841CB-30B5-FD53-1324-7DDF546A8FA9}"/>
              </a:ext>
            </a:extLst>
          </p:cNvPr>
          <p:cNvSpPr>
            <a:spLocks noGrp="1"/>
          </p:cNvSpPr>
          <p:nvPr>
            <p:ph idx="1"/>
          </p:nvPr>
        </p:nvSpPr>
        <p:spPr>
          <a:xfrm>
            <a:off x="824753" y="1739153"/>
            <a:ext cx="10679859" cy="4761680"/>
          </a:xfrm>
        </p:spPr>
        <p:txBody>
          <a:bodyPr>
            <a:normAutofit lnSpcReduction="10000"/>
          </a:bodyPr>
          <a:lstStyle/>
          <a:p>
            <a:pPr algn="l" fontAlgn="base">
              <a:buFont typeface="+mj-lt"/>
              <a:buAutoNum type="arabicPeriod"/>
            </a:pPr>
            <a:r>
              <a:rPr lang="en-US" b="0" i="0" dirty="0">
                <a:solidFill>
                  <a:srgbClr val="273239"/>
                </a:solidFill>
                <a:effectLst/>
                <a:latin typeface="Nunito" pitchFamily="2" charset="0"/>
              </a:rPr>
              <a:t>Image Processing- Linked lists can be used to represent images, where each pixel is represented as a node in the list.</a:t>
            </a:r>
          </a:p>
          <a:p>
            <a:pPr algn="l" fontAlgn="base">
              <a:buFont typeface="+mj-lt"/>
              <a:buAutoNum type="arabicPeriod"/>
            </a:pPr>
            <a:r>
              <a:rPr lang="en-US" b="0" i="0" dirty="0">
                <a:solidFill>
                  <a:srgbClr val="273239"/>
                </a:solidFill>
                <a:effectLst/>
                <a:latin typeface="Nunito" pitchFamily="2" charset="0"/>
              </a:rPr>
              <a:t>File Systems- File systems use linked lists to represent the hierarchical structure of directories, where each directory or file is represented as a node in the list.</a:t>
            </a:r>
          </a:p>
          <a:p>
            <a:pPr algn="l" fontAlgn="base">
              <a:buFont typeface="+mj-lt"/>
              <a:buAutoNum type="arabicPeriod"/>
            </a:pPr>
            <a:r>
              <a:rPr lang="en-US" b="0" i="0" dirty="0">
                <a:solidFill>
                  <a:srgbClr val="273239"/>
                </a:solidFill>
                <a:effectLst/>
                <a:latin typeface="Nunito" pitchFamily="2" charset="0"/>
              </a:rPr>
              <a:t>Symbol Table- Compilers use linked lists to build a symbol table, which is a data structure that stores information about identifiers used in a program.</a:t>
            </a:r>
          </a:p>
          <a:p>
            <a:pPr algn="l" fontAlgn="base">
              <a:buFont typeface="+mj-lt"/>
              <a:buAutoNum type="arabicPeriod"/>
            </a:pPr>
            <a:r>
              <a:rPr lang="en-US" b="0" i="0" dirty="0">
                <a:solidFill>
                  <a:srgbClr val="273239"/>
                </a:solidFill>
                <a:effectLst/>
                <a:latin typeface="Nunito" pitchFamily="2" charset="0"/>
              </a:rPr>
              <a:t>Undo/Redo Functionality- Many software applications implement undo/redo functionality using linked lists, where each action that can be undone is represented as a node in a doubly linked list.</a:t>
            </a:r>
          </a:p>
          <a:p>
            <a:pPr algn="l" fontAlgn="base">
              <a:buFont typeface="+mj-lt"/>
              <a:buAutoNum type="arabicPeriod"/>
            </a:pPr>
            <a:r>
              <a:rPr lang="en-US" b="0" i="0" dirty="0">
                <a:solidFill>
                  <a:srgbClr val="273239"/>
                </a:solidFill>
                <a:effectLst/>
                <a:latin typeface="Nunito" pitchFamily="2" charset="0"/>
              </a:rPr>
              <a:t>Speech Recognition-  Speech recognition software uses linked lists to represent the possible phonetic pronunciations of a word, where each possible pronunciation is represented as a node in the list.</a:t>
            </a:r>
          </a:p>
          <a:p>
            <a:pPr algn="l" fontAlgn="base">
              <a:buFont typeface="+mj-lt"/>
              <a:buAutoNum type="arabicPeriod"/>
            </a:pPr>
            <a:r>
              <a:rPr lang="en-US" b="0" i="0" dirty="0">
                <a:solidFill>
                  <a:srgbClr val="273239"/>
                </a:solidFill>
                <a:effectLst/>
                <a:latin typeface="Nunito" pitchFamily="2" charset="0"/>
              </a:rPr>
              <a:t>Polynomial Representation- Polynomials can be represented using linked lists, where each term in the polynomial is represented as a node in the list.</a:t>
            </a:r>
          </a:p>
          <a:p>
            <a:pPr algn="l" fontAlgn="base">
              <a:buFont typeface="+mj-lt"/>
              <a:buAutoNum type="arabicPeriod"/>
            </a:pPr>
            <a:r>
              <a:rPr lang="en-US" b="0" i="0" dirty="0">
                <a:solidFill>
                  <a:srgbClr val="273239"/>
                </a:solidFill>
                <a:effectLst/>
                <a:latin typeface="Nunito" pitchFamily="2" charset="0"/>
              </a:rPr>
              <a:t>Simulation of Physical Systems-  Linked lists can be used to simulate physical systems, where each element in the list represents a discrete point in time and the state of the system at that time.</a:t>
            </a:r>
          </a:p>
          <a:p>
            <a:endParaRPr lang="en-US" dirty="0"/>
          </a:p>
        </p:txBody>
      </p:sp>
      <p:sp>
        <p:nvSpPr>
          <p:cNvPr id="4" name="Date Placeholder 3">
            <a:extLst>
              <a:ext uri="{FF2B5EF4-FFF2-40B4-BE49-F238E27FC236}">
                <a16:creationId xmlns:a16="http://schemas.microsoft.com/office/drawing/2014/main" id="{207E9940-70B0-5DB5-52D9-8D31AE6CE016}"/>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641908A3-4BD0-DE2D-0A3C-3CEACF1112F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98829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5194-CCF0-E5CD-FF35-BA1A2F1CB44C}"/>
              </a:ext>
            </a:extLst>
          </p:cNvPr>
          <p:cNvSpPr>
            <a:spLocks noGrp="1"/>
          </p:cNvSpPr>
          <p:nvPr>
            <p:ph type="title"/>
          </p:nvPr>
        </p:nvSpPr>
        <p:spPr>
          <a:xfrm>
            <a:off x="1772239" y="220231"/>
            <a:ext cx="9732373" cy="741303"/>
          </a:xfrm>
        </p:spPr>
        <p:txBody>
          <a:bodyPr>
            <a:normAutofit/>
          </a:bodyPr>
          <a:lstStyle/>
          <a:p>
            <a:pPr algn="ctr"/>
            <a:r>
              <a:rPr lang="en-US" b="1" i="0" dirty="0">
                <a:solidFill>
                  <a:srgbClr val="25265E"/>
                </a:solidFill>
                <a:effectLst/>
                <a:latin typeface="euclid_circular_a"/>
              </a:rPr>
              <a:t>2. Doubly Linked List</a:t>
            </a:r>
          </a:p>
        </p:txBody>
      </p:sp>
      <p:sp>
        <p:nvSpPr>
          <p:cNvPr id="3" name="Content Placeholder 2">
            <a:extLst>
              <a:ext uri="{FF2B5EF4-FFF2-40B4-BE49-F238E27FC236}">
                <a16:creationId xmlns:a16="http://schemas.microsoft.com/office/drawing/2014/main" id="{C9F9CA12-6DF5-A9BC-AC2E-56E5569F7138}"/>
              </a:ext>
            </a:extLst>
          </p:cNvPr>
          <p:cNvSpPr>
            <a:spLocks noGrp="1"/>
          </p:cNvSpPr>
          <p:nvPr>
            <p:ph idx="1"/>
          </p:nvPr>
        </p:nvSpPr>
        <p:spPr>
          <a:xfrm>
            <a:off x="754144" y="1065229"/>
            <a:ext cx="10750468" cy="5168660"/>
          </a:xfrm>
        </p:spPr>
        <p:txBody>
          <a:bodyPr>
            <a:normAutofit/>
          </a:bodyPr>
          <a:lstStyle/>
          <a:p>
            <a:pPr algn="just"/>
            <a:r>
              <a:rPr lang="en-US" b="1" i="0" u="none" strike="noStrike" dirty="0">
                <a:solidFill>
                  <a:srgbClr val="008000"/>
                </a:solidFill>
                <a:effectLst/>
                <a:latin typeface="+mj-lt"/>
                <a:hlinkClick r:id="rId2"/>
              </a:rPr>
              <a:t>Doubly linked list</a:t>
            </a:r>
            <a:r>
              <a:rPr lang="en-US" b="0" i="0" dirty="0">
                <a:solidFill>
                  <a:srgbClr val="000000"/>
                </a:solidFill>
                <a:effectLst/>
                <a:latin typeface="+mj-lt"/>
              </a:rPr>
              <a:t> is a type of </a:t>
            </a:r>
            <a:r>
              <a:rPr lang="en-US" b="1" i="0" u="none" strike="noStrike" dirty="0">
                <a:solidFill>
                  <a:srgbClr val="008000"/>
                </a:solidFill>
                <a:effectLst/>
                <a:latin typeface="+mj-lt"/>
                <a:hlinkClick r:id="rId3"/>
              </a:rPr>
              <a:t>data structure</a:t>
            </a:r>
            <a:r>
              <a:rPr lang="en-US" b="0" i="0" dirty="0">
                <a:solidFill>
                  <a:srgbClr val="000000"/>
                </a:solidFill>
                <a:effectLst/>
                <a:latin typeface="+mj-lt"/>
              </a:rPr>
              <a:t> that is made up of nodes that are created using self referential structures. </a:t>
            </a:r>
          </a:p>
          <a:p>
            <a:pPr algn="just"/>
            <a:r>
              <a:rPr lang="en-US" b="0" i="0" dirty="0">
                <a:solidFill>
                  <a:srgbClr val="000000"/>
                </a:solidFill>
                <a:effectLst/>
                <a:latin typeface="+mj-lt"/>
              </a:rPr>
              <a:t>Each of these nodes contain three parts, namely the data and the reference to the next list node and the reference to the previous list node.</a:t>
            </a:r>
          </a:p>
          <a:p>
            <a:pPr algn="just"/>
            <a:r>
              <a:rPr lang="en-US" b="0" i="0" dirty="0">
                <a:solidFill>
                  <a:srgbClr val="000000"/>
                </a:solidFill>
                <a:effectLst/>
                <a:latin typeface="+mj-lt"/>
              </a:rPr>
              <a:t>Only the reference to the first list node is required to access the whole </a:t>
            </a:r>
            <a:r>
              <a:rPr lang="en-US" b="1" i="0" u="none" strike="noStrike" dirty="0">
                <a:solidFill>
                  <a:srgbClr val="008000"/>
                </a:solidFill>
                <a:effectLst/>
                <a:latin typeface="+mj-lt"/>
                <a:hlinkClick r:id="rId4"/>
              </a:rPr>
              <a:t>linked list</a:t>
            </a:r>
            <a:r>
              <a:rPr lang="en-US" b="0" i="0" dirty="0">
                <a:solidFill>
                  <a:srgbClr val="000000"/>
                </a:solidFill>
                <a:effectLst/>
                <a:latin typeface="+mj-lt"/>
              </a:rPr>
              <a:t>. </a:t>
            </a:r>
          </a:p>
          <a:p>
            <a:pPr algn="just"/>
            <a:r>
              <a:rPr lang="en-US" b="0" i="0" dirty="0">
                <a:solidFill>
                  <a:srgbClr val="000000"/>
                </a:solidFill>
                <a:effectLst/>
                <a:latin typeface="+mj-lt"/>
              </a:rPr>
              <a:t>This is known as the head. </a:t>
            </a:r>
          </a:p>
          <a:p>
            <a:pPr algn="just"/>
            <a:r>
              <a:rPr lang="en-US" b="0" i="0" dirty="0">
                <a:solidFill>
                  <a:srgbClr val="000000"/>
                </a:solidFill>
                <a:effectLst/>
                <a:latin typeface="+mj-lt"/>
              </a:rPr>
              <a:t>The last node in the list points to nothing so it stores NULL in that part. </a:t>
            </a:r>
          </a:p>
          <a:p>
            <a:pPr algn="just"/>
            <a:r>
              <a:rPr lang="en-US" b="0" i="0" dirty="0">
                <a:solidFill>
                  <a:srgbClr val="000000"/>
                </a:solidFill>
                <a:effectLst/>
                <a:latin typeface="+mj-lt"/>
              </a:rPr>
              <a:t>Also the doubly linked list can be traversed in both directions as each node points to its previous and next node.</a:t>
            </a:r>
          </a:p>
          <a:p>
            <a:pPr algn="just"/>
            <a:r>
              <a:rPr lang="en-US" dirty="0">
                <a:latin typeface="+mj-lt"/>
              </a:rPr>
              <a:t>A doubly linked list is a type of linked list in which each node consists of 3 components:</a:t>
            </a:r>
          </a:p>
          <a:p>
            <a:pPr lvl="1" algn="just"/>
            <a:r>
              <a:rPr lang="en-US" dirty="0">
                <a:latin typeface="+mj-lt"/>
              </a:rPr>
              <a:t>*</a:t>
            </a:r>
            <a:r>
              <a:rPr lang="en-US" dirty="0" err="1">
                <a:latin typeface="+mj-lt"/>
              </a:rPr>
              <a:t>prev</a:t>
            </a:r>
            <a:r>
              <a:rPr lang="en-US" dirty="0">
                <a:latin typeface="+mj-lt"/>
              </a:rPr>
              <a:t> - address of the previous node</a:t>
            </a:r>
          </a:p>
          <a:p>
            <a:pPr lvl="1" algn="just"/>
            <a:r>
              <a:rPr lang="en-US" dirty="0">
                <a:latin typeface="+mj-lt"/>
              </a:rPr>
              <a:t>data - data item</a:t>
            </a:r>
          </a:p>
          <a:p>
            <a:pPr lvl="1" algn="just"/>
            <a:r>
              <a:rPr lang="en-US" dirty="0">
                <a:latin typeface="+mj-lt"/>
              </a:rPr>
              <a:t>*next - address of next node</a:t>
            </a:r>
          </a:p>
        </p:txBody>
      </p:sp>
      <p:sp>
        <p:nvSpPr>
          <p:cNvPr id="5" name="Slide Number Placeholder 4">
            <a:extLst>
              <a:ext uri="{FF2B5EF4-FFF2-40B4-BE49-F238E27FC236}">
                <a16:creationId xmlns:a16="http://schemas.microsoft.com/office/drawing/2014/main" id="{0A2AD3A9-352B-FEF5-800E-2D2E7401927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Date Placeholder 3">
            <a:extLst>
              <a:ext uri="{FF2B5EF4-FFF2-40B4-BE49-F238E27FC236}">
                <a16:creationId xmlns:a16="http://schemas.microsoft.com/office/drawing/2014/main" id="{305CA4AB-6EA9-7E36-E08D-1FD0C4253168}"/>
              </a:ext>
            </a:extLst>
          </p:cNvPr>
          <p:cNvSpPr>
            <a:spLocks noGrp="1"/>
          </p:cNvSpPr>
          <p:nvPr>
            <p:ph type="dt" sz="half" idx="10"/>
          </p:nvPr>
        </p:nvSpPr>
        <p:spPr/>
        <p:txBody>
          <a:bodyPr/>
          <a:lstStyle/>
          <a:p>
            <a:fld id="{1D7767D4-46E7-418E-BC33-B7AE8EEFE547}" type="datetime1">
              <a:rPr lang="en-US" smtClean="0"/>
              <a:t>11/12/2023</a:t>
            </a:fld>
            <a:endParaRPr lang="en-US" dirty="0"/>
          </a:p>
        </p:txBody>
      </p:sp>
      <p:sp>
        <p:nvSpPr>
          <p:cNvPr id="12" name="TextBox 11">
            <a:extLst>
              <a:ext uri="{FF2B5EF4-FFF2-40B4-BE49-F238E27FC236}">
                <a16:creationId xmlns:a16="http://schemas.microsoft.com/office/drawing/2014/main" id="{90B87976-C83D-D1E9-DCC3-ED77C83E49E5}"/>
              </a:ext>
            </a:extLst>
          </p:cNvPr>
          <p:cNvSpPr txBox="1"/>
          <p:nvPr/>
        </p:nvSpPr>
        <p:spPr>
          <a:xfrm>
            <a:off x="2402319" y="6268437"/>
            <a:ext cx="6094428" cy="369332"/>
          </a:xfrm>
          <a:prstGeom prst="rect">
            <a:avLst/>
          </a:prstGeom>
          <a:noFill/>
        </p:spPr>
        <p:txBody>
          <a:bodyPr wrap="square">
            <a:spAutoFit/>
          </a:bodyPr>
          <a:lstStyle/>
          <a:p>
            <a:r>
              <a:rPr lang="en-US" dirty="0">
                <a:hlinkClick r:id="rId5"/>
              </a:rPr>
              <a:t>https://www.programiz.com/dsa/doubly-linked-list</a:t>
            </a:r>
            <a:r>
              <a:rPr lang="en-US" dirty="0"/>
              <a:t> </a:t>
            </a:r>
          </a:p>
        </p:txBody>
      </p:sp>
      <p:pic>
        <p:nvPicPr>
          <p:cNvPr id="15" name="Picture 14">
            <a:extLst>
              <a:ext uri="{FF2B5EF4-FFF2-40B4-BE49-F238E27FC236}">
                <a16:creationId xmlns:a16="http://schemas.microsoft.com/office/drawing/2014/main" id="{DD36B5BD-1074-088A-1E9B-4CBBF21974EF}"/>
              </a:ext>
            </a:extLst>
          </p:cNvPr>
          <p:cNvPicPr>
            <a:picLocks noChangeAspect="1"/>
          </p:cNvPicPr>
          <p:nvPr/>
        </p:nvPicPr>
        <p:blipFill>
          <a:blip r:embed="rId6"/>
          <a:stretch>
            <a:fillRect/>
          </a:stretch>
        </p:blipFill>
        <p:spPr>
          <a:xfrm>
            <a:off x="6563011" y="4823349"/>
            <a:ext cx="2644369" cy="1181202"/>
          </a:xfrm>
          <a:prstGeom prst="rect">
            <a:avLst/>
          </a:prstGeom>
        </p:spPr>
      </p:pic>
    </p:spTree>
    <p:extLst>
      <p:ext uri="{BB962C8B-B14F-4D97-AF65-F5344CB8AC3E}">
        <p14:creationId xmlns:p14="http://schemas.microsoft.com/office/powerpoint/2010/main" val="47929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4EE6-48B3-3AF4-EA4A-B849D786BC70}"/>
              </a:ext>
            </a:extLst>
          </p:cNvPr>
          <p:cNvSpPr>
            <a:spLocks noGrp="1"/>
          </p:cNvSpPr>
          <p:nvPr>
            <p:ph type="title"/>
          </p:nvPr>
        </p:nvSpPr>
        <p:spPr>
          <a:xfrm>
            <a:off x="2592925" y="624110"/>
            <a:ext cx="8911687" cy="693702"/>
          </a:xfrm>
        </p:spPr>
        <p:txBody>
          <a:bodyPr>
            <a:normAutofit fontScale="90000"/>
          </a:bodyPr>
          <a:lstStyle/>
          <a:p>
            <a:r>
              <a:rPr lang="en-US" b="1" i="0" dirty="0">
                <a:solidFill>
                  <a:srgbClr val="273239"/>
                </a:solidFill>
                <a:effectLst/>
                <a:latin typeface="Nunito" pitchFamily="2" charset="0"/>
              </a:rPr>
              <a:t>Application of Doubly Linked Lists: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702ADB99-5DAE-9692-D90D-D0FCA15FAF4C}"/>
              </a:ext>
            </a:extLst>
          </p:cNvPr>
          <p:cNvSpPr>
            <a:spLocks noGrp="1"/>
          </p:cNvSpPr>
          <p:nvPr>
            <p:ph idx="1"/>
          </p:nvPr>
        </p:nvSpPr>
        <p:spPr>
          <a:xfrm>
            <a:off x="770965" y="1559859"/>
            <a:ext cx="10733647" cy="4940974"/>
          </a:xfrm>
        </p:spPr>
        <p:txBody>
          <a:bodyPr/>
          <a:lstStyle/>
          <a:p>
            <a:pPr algn="l" fontAlgn="base">
              <a:buFont typeface="+mj-lt"/>
              <a:buAutoNum type="arabicPeriod"/>
            </a:pPr>
            <a:r>
              <a:rPr lang="en-US" b="0" i="0" dirty="0">
                <a:solidFill>
                  <a:srgbClr val="273239"/>
                </a:solidFill>
                <a:effectLst/>
                <a:latin typeface="Nunito" pitchFamily="2" charset="0"/>
              </a:rPr>
              <a:t>Redo and undo functionality.</a:t>
            </a:r>
          </a:p>
          <a:p>
            <a:pPr algn="l" fontAlgn="base">
              <a:buFont typeface="+mj-lt"/>
              <a:buAutoNum type="arabicPeriod"/>
            </a:pPr>
            <a:r>
              <a:rPr lang="en-US" b="0" i="0" dirty="0">
                <a:solidFill>
                  <a:srgbClr val="273239"/>
                </a:solidFill>
                <a:effectLst/>
                <a:latin typeface="Nunito" pitchFamily="2" charset="0"/>
              </a:rPr>
              <a:t>Use of the Back and forward button in a browser.</a:t>
            </a:r>
          </a:p>
          <a:p>
            <a:pPr algn="l" fontAlgn="base">
              <a:buFont typeface="+mj-lt"/>
              <a:buAutoNum type="arabicPeriod"/>
            </a:pPr>
            <a:r>
              <a:rPr lang="en-US" b="0" i="0" dirty="0">
                <a:solidFill>
                  <a:srgbClr val="273239"/>
                </a:solidFill>
                <a:effectLst/>
                <a:latin typeface="Nunito" pitchFamily="2" charset="0"/>
              </a:rPr>
              <a:t>The most recently used section is represented by the Doubly Linked list.</a:t>
            </a:r>
          </a:p>
          <a:p>
            <a:pPr algn="l" fontAlgn="base">
              <a:buFont typeface="+mj-lt"/>
              <a:buAutoNum type="arabicPeriod"/>
            </a:pPr>
            <a:r>
              <a:rPr lang="en-US" b="0" i="0" dirty="0">
                <a:solidFill>
                  <a:srgbClr val="273239"/>
                </a:solidFill>
                <a:effectLst/>
                <a:latin typeface="Nunito" pitchFamily="2" charset="0"/>
              </a:rPr>
              <a:t>Other Data structures like Stack, Hash Table, and Binary Tree can also be applied by Doubly Linked List.</a:t>
            </a:r>
          </a:p>
          <a:p>
            <a:pPr algn="l" fontAlgn="base">
              <a:buFont typeface="+mj-lt"/>
              <a:buAutoNum type="arabicPeriod"/>
            </a:pPr>
            <a:r>
              <a:rPr lang="en-US" b="0" i="0" dirty="0">
                <a:solidFill>
                  <a:srgbClr val="273239"/>
                </a:solidFill>
                <a:effectLst/>
                <a:latin typeface="Nunito" pitchFamily="2" charset="0"/>
              </a:rPr>
              <a:t>Used to implement game objects and their interactions in a game engine.</a:t>
            </a:r>
          </a:p>
          <a:p>
            <a:pPr algn="l" fontAlgn="base">
              <a:buFont typeface="+mj-lt"/>
              <a:buAutoNum type="arabicPeriod"/>
            </a:pPr>
            <a:r>
              <a:rPr lang="en-US" b="0" i="0" dirty="0">
                <a:solidFill>
                  <a:srgbClr val="273239"/>
                </a:solidFill>
                <a:effectLst/>
                <a:latin typeface="Nunito" pitchFamily="2" charset="0"/>
              </a:rPr>
              <a:t>Used in networking.</a:t>
            </a:r>
          </a:p>
          <a:p>
            <a:pPr algn="l" fontAlgn="base">
              <a:buFont typeface="+mj-lt"/>
              <a:buAutoNum type="arabicPeriod"/>
            </a:pPr>
            <a:r>
              <a:rPr lang="en-US" b="0" i="0" dirty="0">
                <a:solidFill>
                  <a:srgbClr val="273239"/>
                </a:solidFill>
                <a:effectLst/>
                <a:latin typeface="Nunito" pitchFamily="2" charset="0"/>
              </a:rPr>
              <a:t>Used in Graph algorithms.</a:t>
            </a:r>
          </a:p>
          <a:p>
            <a:pPr algn="l" fontAlgn="base">
              <a:buFont typeface="+mj-lt"/>
              <a:buAutoNum type="arabicPeriod"/>
            </a:pPr>
            <a:r>
              <a:rPr lang="en-US" b="0" i="0" dirty="0">
                <a:solidFill>
                  <a:srgbClr val="273239"/>
                </a:solidFill>
                <a:effectLst/>
                <a:latin typeface="Nunito" pitchFamily="2" charset="0"/>
              </a:rPr>
              <a:t>Operating systems use doubly linked lists to manage the process scheduling. Each process waiting to be executed is represented as a node in the doubly linked list, and the operating system can easily traverse the list in both directions to manage the process queue.</a:t>
            </a:r>
          </a:p>
          <a:p>
            <a:endParaRPr lang="en-US" dirty="0"/>
          </a:p>
        </p:txBody>
      </p:sp>
      <p:sp>
        <p:nvSpPr>
          <p:cNvPr id="4" name="Date Placeholder 3">
            <a:extLst>
              <a:ext uri="{FF2B5EF4-FFF2-40B4-BE49-F238E27FC236}">
                <a16:creationId xmlns:a16="http://schemas.microsoft.com/office/drawing/2014/main" id="{8A4DE6D3-0007-DAF8-5189-A45613764243}"/>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DB82CFA5-3430-A442-22C2-1FECD52E472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24011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AAF0-F911-7A2A-1581-B39CF05BAAAD}"/>
              </a:ext>
            </a:extLst>
          </p:cNvPr>
          <p:cNvSpPr>
            <a:spLocks noGrp="1"/>
          </p:cNvSpPr>
          <p:nvPr>
            <p:ph type="title"/>
          </p:nvPr>
        </p:nvSpPr>
        <p:spPr/>
        <p:txBody>
          <a:bodyPr/>
          <a:lstStyle/>
          <a:p>
            <a:r>
              <a:rPr lang="en-US" dirty="0"/>
              <a:t>Complexity Analysis</a:t>
            </a:r>
          </a:p>
        </p:txBody>
      </p:sp>
      <p:sp>
        <p:nvSpPr>
          <p:cNvPr id="4" name="Date Placeholder 3">
            <a:extLst>
              <a:ext uri="{FF2B5EF4-FFF2-40B4-BE49-F238E27FC236}">
                <a16:creationId xmlns:a16="http://schemas.microsoft.com/office/drawing/2014/main" id="{9501D449-546A-022B-CB29-64B4FD310271}"/>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7ABF6ED0-32D1-6A78-0225-0DECE753FFD9}"/>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7" name="Picture 6">
            <a:extLst>
              <a:ext uri="{FF2B5EF4-FFF2-40B4-BE49-F238E27FC236}">
                <a16:creationId xmlns:a16="http://schemas.microsoft.com/office/drawing/2014/main" id="{5CF9B252-8B52-29D6-72F1-B150B0313E7F}"/>
              </a:ext>
            </a:extLst>
          </p:cNvPr>
          <p:cNvPicPr>
            <a:picLocks noChangeAspect="1"/>
          </p:cNvPicPr>
          <p:nvPr/>
        </p:nvPicPr>
        <p:blipFill>
          <a:blip r:embed="rId2"/>
          <a:stretch>
            <a:fillRect/>
          </a:stretch>
        </p:blipFill>
        <p:spPr>
          <a:xfrm>
            <a:off x="340618" y="1710435"/>
            <a:ext cx="6220437" cy="2927554"/>
          </a:xfrm>
          <a:prstGeom prst="rect">
            <a:avLst/>
          </a:prstGeom>
        </p:spPr>
      </p:pic>
      <p:pic>
        <p:nvPicPr>
          <p:cNvPr id="9" name="Picture 8">
            <a:extLst>
              <a:ext uri="{FF2B5EF4-FFF2-40B4-BE49-F238E27FC236}">
                <a16:creationId xmlns:a16="http://schemas.microsoft.com/office/drawing/2014/main" id="{734D649C-82D1-1C85-5C4E-ABBEB47241F4}"/>
              </a:ext>
            </a:extLst>
          </p:cNvPr>
          <p:cNvPicPr>
            <a:picLocks noChangeAspect="1"/>
          </p:cNvPicPr>
          <p:nvPr/>
        </p:nvPicPr>
        <p:blipFill>
          <a:blip r:embed="rId3"/>
          <a:stretch>
            <a:fillRect/>
          </a:stretch>
        </p:blipFill>
        <p:spPr>
          <a:xfrm>
            <a:off x="6840219" y="1905000"/>
            <a:ext cx="4664393" cy="2530059"/>
          </a:xfrm>
          <a:prstGeom prst="rect">
            <a:avLst/>
          </a:prstGeom>
        </p:spPr>
      </p:pic>
      <p:pic>
        <p:nvPicPr>
          <p:cNvPr id="11" name="Picture 10">
            <a:extLst>
              <a:ext uri="{FF2B5EF4-FFF2-40B4-BE49-F238E27FC236}">
                <a16:creationId xmlns:a16="http://schemas.microsoft.com/office/drawing/2014/main" id="{9581475A-12EE-A94E-3A93-24E24238F1B1}"/>
              </a:ext>
            </a:extLst>
          </p:cNvPr>
          <p:cNvPicPr>
            <a:picLocks noChangeAspect="1"/>
          </p:cNvPicPr>
          <p:nvPr/>
        </p:nvPicPr>
        <p:blipFill>
          <a:blip r:embed="rId4"/>
          <a:stretch>
            <a:fillRect/>
          </a:stretch>
        </p:blipFill>
        <p:spPr>
          <a:xfrm>
            <a:off x="599713" y="4942672"/>
            <a:ext cx="4283372" cy="1637237"/>
          </a:xfrm>
          <a:prstGeom prst="rect">
            <a:avLst/>
          </a:prstGeom>
        </p:spPr>
      </p:pic>
      <p:pic>
        <p:nvPicPr>
          <p:cNvPr id="13" name="Picture 12">
            <a:extLst>
              <a:ext uri="{FF2B5EF4-FFF2-40B4-BE49-F238E27FC236}">
                <a16:creationId xmlns:a16="http://schemas.microsoft.com/office/drawing/2014/main" id="{9156206C-A815-5696-29BD-209A61DC626D}"/>
              </a:ext>
            </a:extLst>
          </p:cNvPr>
          <p:cNvPicPr>
            <a:picLocks noChangeAspect="1"/>
          </p:cNvPicPr>
          <p:nvPr/>
        </p:nvPicPr>
        <p:blipFill>
          <a:blip r:embed="rId5"/>
          <a:stretch>
            <a:fillRect/>
          </a:stretch>
        </p:blipFill>
        <p:spPr>
          <a:xfrm>
            <a:off x="5735713" y="4860880"/>
            <a:ext cx="5113463" cy="1710137"/>
          </a:xfrm>
          <a:prstGeom prst="rect">
            <a:avLst/>
          </a:prstGeom>
        </p:spPr>
      </p:pic>
    </p:spTree>
    <p:extLst>
      <p:ext uri="{BB962C8B-B14F-4D97-AF65-F5344CB8AC3E}">
        <p14:creationId xmlns:p14="http://schemas.microsoft.com/office/powerpoint/2010/main" val="41067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12192000" cy="6858000"/>
          </a:xfrm>
          <a:prstGeom prst="rect">
            <a:avLst/>
          </a:prstGeom>
        </p:spPr>
      </p:pic>
    </p:spTree>
    <p:extLst>
      <p:ext uri="{BB962C8B-B14F-4D97-AF65-F5344CB8AC3E}">
        <p14:creationId xmlns:p14="http://schemas.microsoft.com/office/powerpoint/2010/main" val="82938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12192000" cy="6858000"/>
          </a:xfrm>
          <a:prstGeom prst="rect">
            <a:avLst/>
          </a:prstGeom>
        </p:spPr>
      </p:pic>
    </p:spTree>
    <p:extLst>
      <p:ext uri="{BB962C8B-B14F-4D97-AF65-F5344CB8AC3E}">
        <p14:creationId xmlns:p14="http://schemas.microsoft.com/office/powerpoint/2010/main" val="7484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914400" y="0"/>
            <a:ext cx="9033164" cy="4876800"/>
          </a:xfrm>
          <a:prstGeom prst="rect">
            <a:avLst/>
          </a:prstGeom>
        </p:spPr>
      </p:pic>
      <p:pic>
        <p:nvPicPr>
          <p:cNvPr id="3" name="Content Placeholder 3"/>
          <p:cNvPicPr>
            <a:picLocks/>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1457663" y="2850862"/>
            <a:ext cx="7880301" cy="3452956"/>
          </a:xfrm>
          <a:prstGeom prst="rect">
            <a:avLst/>
          </a:prstGeom>
        </p:spPr>
      </p:pic>
    </p:spTree>
    <p:extLst>
      <p:ext uri="{BB962C8B-B14F-4D97-AF65-F5344CB8AC3E}">
        <p14:creationId xmlns:p14="http://schemas.microsoft.com/office/powerpoint/2010/main" val="397740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7A1E-B60D-6269-2B4A-953C97121A15}"/>
              </a:ext>
            </a:extLst>
          </p:cNvPr>
          <p:cNvSpPr>
            <a:spLocks noGrp="1"/>
          </p:cNvSpPr>
          <p:nvPr>
            <p:ph type="title"/>
          </p:nvPr>
        </p:nvSpPr>
        <p:spPr>
          <a:xfrm>
            <a:off x="2592925" y="318636"/>
            <a:ext cx="8911687" cy="757664"/>
          </a:xfrm>
        </p:spPr>
        <p:txBody>
          <a:bodyPr/>
          <a:lstStyle/>
          <a:p>
            <a:r>
              <a:rPr lang="en-US" dirty="0"/>
              <a:t>Node Representation</a:t>
            </a:r>
          </a:p>
        </p:txBody>
      </p:sp>
      <p:sp>
        <p:nvSpPr>
          <p:cNvPr id="3" name="Content Placeholder 2">
            <a:extLst>
              <a:ext uri="{FF2B5EF4-FFF2-40B4-BE49-F238E27FC236}">
                <a16:creationId xmlns:a16="http://schemas.microsoft.com/office/drawing/2014/main" id="{CBBD033C-0679-2329-C26D-BA7ECD4C4E32}"/>
              </a:ext>
            </a:extLst>
          </p:cNvPr>
          <p:cNvSpPr>
            <a:spLocks noGrp="1"/>
          </p:cNvSpPr>
          <p:nvPr>
            <p:ph idx="1"/>
          </p:nvPr>
        </p:nvSpPr>
        <p:spPr>
          <a:xfrm>
            <a:off x="829559" y="1076300"/>
            <a:ext cx="10675053" cy="4834923"/>
          </a:xfrm>
        </p:spPr>
        <p:txBody>
          <a:bodyPr/>
          <a:lstStyle/>
          <a:p>
            <a:r>
              <a:rPr lang="en-US" b="0" i="0" dirty="0">
                <a:solidFill>
                  <a:srgbClr val="3A3A3A"/>
                </a:solidFill>
                <a:effectLst/>
                <a:latin typeface="+mj-lt"/>
              </a:rPr>
              <a:t>As in the singly linked list, the doubly linked list also has a head and a tail. </a:t>
            </a:r>
          </a:p>
          <a:p>
            <a:r>
              <a:rPr lang="en-US" b="0" i="0" dirty="0">
                <a:solidFill>
                  <a:srgbClr val="3A3A3A"/>
                </a:solidFill>
                <a:effectLst/>
                <a:latin typeface="+mj-lt"/>
              </a:rPr>
              <a:t>The previous pointer of the head is set to NULL as this is the first node. </a:t>
            </a:r>
          </a:p>
          <a:p>
            <a:r>
              <a:rPr lang="en-US" b="0" i="0" dirty="0">
                <a:solidFill>
                  <a:srgbClr val="3A3A3A"/>
                </a:solidFill>
                <a:effectLst/>
                <a:latin typeface="+mj-lt"/>
              </a:rPr>
              <a:t>The next pointer of the tail node is set to NULL as this is the last node.</a:t>
            </a:r>
            <a:endParaRPr lang="en-US" b="0" i="0" dirty="0">
              <a:solidFill>
                <a:srgbClr val="242424"/>
              </a:solidFill>
              <a:effectLst/>
              <a:latin typeface="+mj-lt"/>
            </a:endParaRPr>
          </a:p>
          <a:p>
            <a:r>
              <a:rPr lang="en-US" b="0" i="0" dirty="0">
                <a:solidFill>
                  <a:srgbClr val="242424"/>
                </a:solidFill>
                <a:effectLst/>
                <a:latin typeface="+mj-lt"/>
              </a:rPr>
              <a:t>The first node of the linked list is the head and the last node is the tail. </a:t>
            </a:r>
          </a:p>
          <a:p>
            <a:r>
              <a:rPr lang="en-US" b="0" i="0" dirty="0">
                <a:solidFill>
                  <a:srgbClr val="242424"/>
                </a:solidFill>
                <a:effectLst/>
                <a:latin typeface="+mj-lt"/>
              </a:rPr>
              <a:t>If head is NULL then the list is empty.</a:t>
            </a:r>
            <a:endParaRPr lang="en-US" dirty="0">
              <a:latin typeface="+mj-lt"/>
            </a:endParaRPr>
          </a:p>
        </p:txBody>
      </p:sp>
      <p:sp>
        <p:nvSpPr>
          <p:cNvPr id="4" name="Date Placeholder 3">
            <a:extLst>
              <a:ext uri="{FF2B5EF4-FFF2-40B4-BE49-F238E27FC236}">
                <a16:creationId xmlns:a16="http://schemas.microsoft.com/office/drawing/2014/main" id="{18ED37B7-6235-7FE4-95F0-E59076D7B3D8}"/>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146F92D5-05AE-EA1E-2590-65B0DF4F1095}"/>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2050" name="Picture 2" descr="A basic layout of the doubly linked list">
            <a:extLst>
              <a:ext uri="{FF2B5EF4-FFF2-40B4-BE49-F238E27FC236}">
                <a16:creationId xmlns:a16="http://schemas.microsoft.com/office/drawing/2014/main" id="{0AC17515-8672-0BFF-6252-A33779A62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165" y="2958779"/>
            <a:ext cx="6572250" cy="10864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C3A9B2-78B3-CAD6-918E-0F1462FEBB60}"/>
              </a:ext>
            </a:extLst>
          </p:cNvPr>
          <p:cNvSpPr txBox="1"/>
          <p:nvPr/>
        </p:nvSpPr>
        <p:spPr>
          <a:xfrm>
            <a:off x="1311578" y="4493750"/>
            <a:ext cx="9050033" cy="369332"/>
          </a:xfrm>
          <a:prstGeom prst="rect">
            <a:avLst/>
          </a:prstGeom>
          <a:noFill/>
        </p:spPr>
        <p:txBody>
          <a:bodyPr wrap="square">
            <a:spAutoFit/>
          </a:bodyPr>
          <a:lstStyle/>
          <a:p>
            <a:r>
              <a:rPr lang="en-US" dirty="0"/>
              <a:t>Declaration-</a:t>
            </a:r>
            <a:r>
              <a:rPr lang="en-US" b="1" i="0" dirty="0">
                <a:solidFill>
                  <a:srgbClr val="3A3A3A"/>
                </a:solidFill>
                <a:effectLst/>
                <a:latin typeface="Source Serif Pro" panose="02040603050405020204" pitchFamily="18" charset="0"/>
              </a:rPr>
              <a:t>In C-style declaration, a node of the doubly linked list is represented as follows:</a:t>
            </a:r>
            <a:endParaRPr lang="en-US" dirty="0"/>
          </a:p>
        </p:txBody>
      </p:sp>
      <p:pic>
        <p:nvPicPr>
          <p:cNvPr id="9" name="Picture 8">
            <a:extLst>
              <a:ext uri="{FF2B5EF4-FFF2-40B4-BE49-F238E27FC236}">
                <a16:creationId xmlns:a16="http://schemas.microsoft.com/office/drawing/2014/main" id="{7BAE19F1-08F5-DB46-81E2-2516E18783A5}"/>
              </a:ext>
            </a:extLst>
          </p:cNvPr>
          <p:cNvPicPr>
            <a:picLocks noChangeAspect="1"/>
          </p:cNvPicPr>
          <p:nvPr/>
        </p:nvPicPr>
        <p:blipFill>
          <a:blip r:embed="rId3"/>
          <a:stretch>
            <a:fillRect/>
          </a:stretch>
        </p:blipFill>
        <p:spPr>
          <a:xfrm>
            <a:off x="1375062" y="4973368"/>
            <a:ext cx="2435725" cy="1565997"/>
          </a:xfrm>
          <a:prstGeom prst="rect">
            <a:avLst/>
          </a:prstGeom>
        </p:spPr>
      </p:pic>
      <p:pic>
        <p:nvPicPr>
          <p:cNvPr id="13" name="Picture 12">
            <a:extLst>
              <a:ext uri="{FF2B5EF4-FFF2-40B4-BE49-F238E27FC236}">
                <a16:creationId xmlns:a16="http://schemas.microsoft.com/office/drawing/2014/main" id="{FCD39FFA-A85B-7B87-6ABD-B4C7E62767CC}"/>
              </a:ext>
            </a:extLst>
          </p:cNvPr>
          <p:cNvPicPr>
            <a:picLocks noChangeAspect="1"/>
          </p:cNvPicPr>
          <p:nvPr/>
        </p:nvPicPr>
        <p:blipFill>
          <a:blip r:embed="rId4"/>
          <a:stretch>
            <a:fillRect/>
          </a:stretch>
        </p:blipFill>
        <p:spPr>
          <a:xfrm>
            <a:off x="6626819" y="4863082"/>
            <a:ext cx="2061761" cy="1572211"/>
          </a:xfrm>
          <a:prstGeom prst="rect">
            <a:avLst/>
          </a:prstGeom>
        </p:spPr>
      </p:pic>
      <p:sp>
        <p:nvSpPr>
          <p:cNvPr id="15" name="TextBox 14">
            <a:extLst>
              <a:ext uri="{FF2B5EF4-FFF2-40B4-BE49-F238E27FC236}">
                <a16:creationId xmlns:a16="http://schemas.microsoft.com/office/drawing/2014/main" id="{2741B06B-9D78-9443-2225-0275B4D7C70D}"/>
              </a:ext>
            </a:extLst>
          </p:cNvPr>
          <p:cNvSpPr txBox="1"/>
          <p:nvPr/>
        </p:nvSpPr>
        <p:spPr>
          <a:xfrm>
            <a:off x="9111792" y="5412368"/>
            <a:ext cx="2250649" cy="369332"/>
          </a:xfrm>
          <a:prstGeom prst="rect">
            <a:avLst/>
          </a:prstGeom>
          <a:noFill/>
        </p:spPr>
        <p:txBody>
          <a:bodyPr wrap="square">
            <a:spAutoFit/>
          </a:bodyPr>
          <a:lstStyle/>
          <a:p>
            <a:r>
              <a:rPr lang="en-US" dirty="0"/>
              <a:t>C++</a:t>
            </a:r>
          </a:p>
        </p:txBody>
      </p:sp>
    </p:spTree>
    <p:extLst>
      <p:ext uri="{BB962C8B-B14F-4D97-AF65-F5344CB8AC3E}">
        <p14:creationId xmlns:p14="http://schemas.microsoft.com/office/powerpoint/2010/main" val="307077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E0CFB4-38AC-12C9-E8EE-B84FF8BBCC8A}"/>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DAB46B93-2D26-0FBB-5061-55C766A76F15}"/>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Object 1" descr="preencoded.png">
            <a:extLst>
              <a:ext uri="{FF2B5EF4-FFF2-40B4-BE49-F238E27FC236}">
                <a16:creationId xmlns:a16="http://schemas.microsoft.com/office/drawing/2014/main" id="{78063C37-0624-6BF2-2385-CCCBE68E8AE4}"/>
              </a:ext>
            </a:extLst>
          </p:cNvPr>
          <p:cNvPicPr>
            <a:picLocks noGrp="1" noChangeAspect="1"/>
          </p:cNvPicPr>
          <p:nvPr>
            <p:ph idx="1"/>
          </p:nvPr>
        </p:nvPicPr>
        <p:blipFill>
          <a:blip r:embed="rId2"/>
          <a:srcRect/>
          <a:stretch/>
        </p:blipFill>
        <p:spPr>
          <a:xfrm>
            <a:off x="1311579" y="1152908"/>
            <a:ext cx="10057147" cy="3522788"/>
          </a:xfrm>
          <a:prstGeom prst="rect">
            <a:avLst/>
          </a:prstGeom>
        </p:spPr>
      </p:pic>
      <p:pic>
        <p:nvPicPr>
          <p:cNvPr id="8" name="Picture 7">
            <a:extLst>
              <a:ext uri="{FF2B5EF4-FFF2-40B4-BE49-F238E27FC236}">
                <a16:creationId xmlns:a16="http://schemas.microsoft.com/office/drawing/2014/main" id="{1DF68CE6-FBD0-4ADF-515E-24562D9ECCB0}"/>
              </a:ext>
            </a:extLst>
          </p:cNvPr>
          <p:cNvPicPr>
            <a:picLocks noChangeAspect="1"/>
          </p:cNvPicPr>
          <p:nvPr/>
        </p:nvPicPr>
        <p:blipFill>
          <a:blip r:embed="rId3"/>
          <a:stretch>
            <a:fillRect/>
          </a:stretch>
        </p:blipFill>
        <p:spPr>
          <a:xfrm>
            <a:off x="2292031" y="4809664"/>
            <a:ext cx="6759526" cy="1790855"/>
          </a:xfrm>
          <a:prstGeom prst="rect">
            <a:avLst/>
          </a:prstGeom>
        </p:spPr>
      </p:pic>
    </p:spTree>
    <p:extLst>
      <p:ext uri="{BB962C8B-B14F-4D97-AF65-F5344CB8AC3E}">
        <p14:creationId xmlns:p14="http://schemas.microsoft.com/office/powerpoint/2010/main" val="351451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2E4B-A173-457F-1D8C-571FA86F14B8}"/>
              </a:ext>
            </a:extLst>
          </p:cNvPr>
          <p:cNvSpPr>
            <a:spLocks noGrp="1"/>
          </p:cNvSpPr>
          <p:nvPr>
            <p:ph type="title"/>
          </p:nvPr>
        </p:nvSpPr>
        <p:spPr>
          <a:xfrm>
            <a:off x="1979629" y="624110"/>
            <a:ext cx="9524983" cy="528797"/>
          </a:xfrm>
        </p:spPr>
        <p:txBody>
          <a:bodyPr>
            <a:normAutofit fontScale="90000"/>
          </a:bodyPr>
          <a:lstStyle/>
          <a:p>
            <a:r>
              <a:rPr lang="en-US" b="1" i="0" dirty="0">
                <a:solidFill>
                  <a:srgbClr val="0F0F0F"/>
                </a:solidFill>
                <a:effectLst/>
                <a:latin typeface="YouTube Sans"/>
              </a:rPr>
              <a:t>Doubly Linked List (Inserting a Node in an Empty List)</a:t>
            </a:r>
            <a:br>
              <a:rPr lang="en-US" b="1" i="0" dirty="0">
                <a:solidFill>
                  <a:srgbClr val="0F0F0F"/>
                </a:solidFill>
                <a:effectLst/>
                <a:latin typeface="YouTube Sans"/>
              </a:rPr>
            </a:br>
            <a:endParaRPr lang="en-US" dirty="0"/>
          </a:p>
        </p:txBody>
      </p:sp>
      <p:pic>
        <p:nvPicPr>
          <p:cNvPr id="7" name="Content Placeholder 6">
            <a:extLst>
              <a:ext uri="{FF2B5EF4-FFF2-40B4-BE49-F238E27FC236}">
                <a16:creationId xmlns:a16="http://schemas.microsoft.com/office/drawing/2014/main" id="{BBF0713E-E54A-0394-8040-34DC0E4FF6A2}"/>
              </a:ext>
            </a:extLst>
          </p:cNvPr>
          <p:cNvPicPr>
            <a:picLocks noGrp="1" noChangeAspect="1"/>
          </p:cNvPicPr>
          <p:nvPr>
            <p:ph idx="1"/>
          </p:nvPr>
        </p:nvPicPr>
        <p:blipFill>
          <a:blip r:embed="rId2"/>
          <a:stretch>
            <a:fillRect/>
          </a:stretch>
        </p:blipFill>
        <p:spPr>
          <a:xfrm>
            <a:off x="921695" y="1627100"/>
            <a:ext cx="2585076" cy="2237889"/>
          </a:xfrm>
        </p:spPr>
      </p:pic>
      <p:sp>
        <p:nvSpPr>
          <p:cNvPr id="4" name="Date Placeholder 3">
            <a:extLst>
              <a:ext uri="{FF2B5EF4-FFF2-40B4-BE49-F238E27FC236}">
                <a16:creationId xmlns:a16="http://schemas.microsoft.com/office/drawing/2014/main" id="{DCC0B8FA-608B-C2E6-FC12-24D393F215E5}"/>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B4FBEA90-CEEF-9719-CF52-E347D8CC1A12}"/>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9" name="Picture 8">
            <a:extLst>
              <a:ext uri="{FF2B5EF4-FFF2-40B4-BE49-F238E27FC236}">
                <a16:creationId xmlns:a16="http://schemas.microsoft.com/office/drawing/2014/main" id="{7857CEFD-56FE-0565-B21E-59508FEEA14A}"/>
              </a:ext>
            </a:extLst>
          </p:cNvPr>
          <p:cNvPicPr>
            <a:picLocks noChangeAspect="1"/>
          </p:cNvPicPr>
          <p:nvPr/>
        </p:nvPicPr>
        <p:blipFill>
          <a:blip r:embed="rId3"/>
          <a:stretch>
            <a:fillRect/>
          </a:stretch>
        </p:blipFill>
        <p:spPr>
          <a:xfrm>
            <a:off x="5320252" y="2102177"/>
            <a:ext cx="1250230" cy="643867"/>
          </a:xfrm>
          <a:prstGeom prst="rect">
            <a:avLst/>
          </a:prstGeom>
        </p:spPr>
      </p:pic>
      <p:cxnSp>
        <p:nvCxnSpPr>
          <p:cNvPr id="11" name="Straight Arrow Connector 10">
            <a:extLst>
              <a:ext uri="{FF2B5EF4-FFF2-40B4-BE49-F238E27FC236}">
                <a16:creationId xmlns:a16="http://schemas.microsoft.com/office/drawing/2014/main" id="{139B0153-0F49-1F13-99BA-4035F5233D60}"/>
              </a:ext>
            </a:extLst>
          </p:cNvPr>
          <p:cNvCxnSpPr>
            <a:cxnSpLocks/>
            <a:stCxn id="9" idx="1"/>
          </p:cNvCxnSpPr>
          <p:nvPr/>
        </p:nvCxnSpPr>
        <p:spPr>
          <a:xfrm flipH="1">
            <a:off x="3176833" y="2424111"/>
            <a:ext cx="2143419" cy="115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328DFBE-D160-B093-0EC1-0266413B1E0F}"/>
              </a:ext>
            </a:extLst>
          </p:cNvPr>
          <p:cNvPicPr>
            <a:picLocks noChangeAspect="1"/>
          </p:cNvPicPr>
          <p:nvPr/>
        </p:nvPicPr>
        <p:blipFill>
          <a:blip r:embed="rId4"/>
          <a:stretch>
            <a:fillRect/>
          </a:stretch>
        </p:blipFill>
        <p:spPr>
          <a:xfrm>
            <a:off x="1059852" y="4135522"/>
            <a:ext cx="3483868" cy="2098367"/>
          </a:xfrm>
          <a:prstGeom prst="rect">
            <a:avLst/>
          </a:prstGeom>
        </p:spPr>
      </p:pic>
      <p:pic>
        <p:nvPicPr>
          <p:cNvPr id="15" name="Picture 14">
            <a:extLst>
              <a:ext uri="{FF2B5EF4-FFF2-40B4-BE49-F238E27FC236}">
                <a16:creationId xmlns:a16="http://schemas.microsoft.com/office/drawing/2014/main" id="{76B75BB4-96D5-92C2-690D-5E81A347899B}"/>
              </a:ext>
            </a:extLst>
          </p:cNvPr>
          <p:cNvPicPr>
            <a:picLocks noChangeAspect="1"/>
          </p:cNvPicPr>
          <p:nvPr/>
        </p:nvPicPr>
        <p:blipFill>
          <a:blip r:embed="rId5"/>
          <a:stretch>
            <a:fillRect/>
          </a:stretch>
        </p:blipFill>
        <p:spPr>
          <a:xfrm>
            <a:off x="7575390" y="2100839"/>
            <a:ext cx="2476715" cy="472481"/>
          </a:xfrm>
          <a:prstGeom prst="rect">
            <a:avLst/>
          </a:prstGeom>
        </p:spPr>
      </p:pic>
      <p:cxnSp>
        <p:nvCxnSpPr>
          <p:cNvPr id="17" name="Straight Arrow Connector 16">
            <a:extLst>
              <a:ext uri="{FF2B5EF4-FFF2-40B4-BE49-F238E27FC236}">
                <a16:creationId xmlns:a16="http://schemas.microsoft.com/office/drawing/2014/main" id="{EEE3C017-C859-20B2-E3BB-A9EB46CA4CFC}"/>
              </a:ext>
            </a:extLst>
          </p:cNvPr>
          <p:cNvCxnSpPr>
            <a:cxnSpLocks/>
            <a:stCxn id="15" idx="1"/>
          </p:cNvCxnSpPr>
          <p:nvPr/>
        </p:nvCxnSpPr>
        <p:spPr>
          <a:xfrm flipH="1">
            <a:off x="4417114" y="2337080"/>
            <a:ext cx="3158276" cy="2204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AA84F85-DDB3-96F7-CC15-E52BAE7595CD}"/>
              </a:ext>
            </a:extLst>
          </p:cNvPr>
          <p:cNvPicPr>
            <a:picLocks noChangeAspect="1"/>
          </p:cNvPicPr>
          <p:nvPr/>
        </p:nvPicPr>
        <p:blipFill>
          <a:blip r:embed="rId6"/>
          <a:stretch>
            <a:fillRect/>
          </a:stretch>
        </p:blipFill>
        <p:spPr>
          <a:xfrm>
            <a:off x="8101216" y="2774163"/>
            <a:ext cx="1950889" cy="457240"/>
          </a:xfrm>
          <a:prstGeom prst="rect">
            <a:avLst/>
          </a:prstGeom>
        </p:spPr>
      </p:pic>
      <p:cxnSp>
        <p:nvCxnSpPr>
          <p:cNvPr id="22" name="Straight Arrow Connector 21">
            <a:extLst>
              <a:ext uri="{FF2B5EF4-FFF2-40B4-BE49-F238E27FC236}">
                <a16:creationId xmlns:a16="http://schemas.microsoft.com/office/drawing/2014/main" id="{68F49624-7D6D-449F-53DC-74AE749C7441}"/>
              </a:ext>
            </a:extLst>
          </p:cNvPr>
          <p:cNvCxnSpPr>
            <a:cxnSpLocks/>
            <a:stCxn id="20" idx="1"/>
          </p:cNvCxnSpPr>
          <p:nvPr/>
        </p:nvCxnSpPr>
        <p:spPr>
          <a:xfrm flipH="1">
            <a:off x="3781016" y="3002783"/>
            <a:ext cx="4320200" cy="195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36C37F6C-5C35-1A0D-A91E-FA3FC5104AD4}"/>
              </a:ext>
            </a:extLst>
          </p:cNvPr>
          <p:cNvPicPr>
            <a:picLocks noChangeAspect="1"/>
          </p:cNvPicPr>
          <p:nvPr/>
        </p:nvPicPr>
        <p:blipFill>
          <a:blip r:embed="rId7"/>
          <a:stretch>
            <a:fillRect/>
          </a:stretch>
        </p:blipFill>
        <p:spPr>
          <a:xfrm>
            <a:off x="8101216" y="3401680"/>
            <a:ext cx="2225233" cy="464860"/>
          </a:xfrm>
          <a:prstGeom prst="rect">
            <a:avLst/>
          </a:prstGeom>
        </p:spPr>
      </p:pic>
      <p:cxnSp>
        <p:nvCxnSpPr>
          <p:cNvPr id="26" name="Straight Arrow Connector 25">
            <a:extLst>
              <a:ext uri="{FF2B5EF4-FFF2-40B4-BE49-F238E27FC236}">
                <a16:creationId xmlns:a16="http://schemas.microsoft.com/office/drawing/2014/main" id="{6DBADC20-C1C6-BD08-A7FB-42FEEB9D819A}"/>
              </a:ext>
            </a:extLst>
          </p:cNvPr>
          <p:cNvCxnSpPr>
            <a:cxnSpLocks/>
            <a:stCxn id="24" idx="1"/>
          </p:cNvCxnSpPr>
          <p:nvPr/>
        </p:nvCxnSpPr>
        <p:spPr>
          <a:xfrm flipH="1">
            <a:off x="3893270" y="3634110"/>
            <a:ext cx="4207946" cy="161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C2FB1AA5-C37E-A712-23BD-91BC4462A819}"/>
              </a:ext>
            </a:extLst>
          </p:cNvPr>
          <p:cNvPicPr>
            <a:picLocks noChangeAspect="1"/>
          </p:cNvPicPr>
          <p:nvPr/>
        </p:nvPicPr>
        <p:blipFill>
          <a:blip r:embed="rId8"/>
          <a:stretch>
            <a:fillRect/>
          </a:stretch>
        </p:blipFill>
        <p:spPr>
          <a:xfrm>
            <a:off x="7993227" y="4207523"/>
            <a:ext cx="2461473" cy="434378"/>
          </a:xfrm>
          <a:prstGeom prst="rect">
            <a:avLst/>
          </a:prstGeom>
        </p:spPr>
      </p:pic>
      <p:cxnSp>
        <p:nvCxnSpPr>
          <p:cNvPr id="32" name="Straight Arrow Connector 31">
            <a:extLst>
              <a:ext uri="{FF2B5EF4-FFF2-40B4-BE49-F238E27FC236}">
                <a16:creationId xmlns:a16="http://schemas.microsoft.com/office/drawing/2014/main" id="{44697123-2B89-B194-B8A7-0AF8C412FA4C}"/>
              </a:ext>
            </a:extLst>
          </p:cNvPr>
          <p:cNvCxnSpPr>
            <a:cxnSpLocks/>
            <a:stCxn id="30" idx="1"/>
          </p:cNvCxnSpPr>
          <p:nvPr/>
        </p:nvCxnSpPr>
        <p:spPr>
          <a:xfrm flipH="1">
            <a:off x="3915309" y="4424712"/>
            <a:ext cx="4077918" cy="119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404E0CE3-21C7-C863-2C0C-0A06C4A826FB}"/>
              </a:ext>
            </a:extLst>
          </p:cNvPr>
          <p:cNvPicPr>
            <a:picLocks noChangeAspect="1"/>
          </p:cNvPicPr>
          <p:nvPr/>
        </p:nvPicPr>
        <p:blipFill>
          <a:blip r:embed="rId9"/>
          <a:stretch>
            <a:fillRect/>
          </a:stretch>
        </p:blipFill>
        <p:spPr>
          <a:xfrm>
            <a:off x="10488944" y="2043584"/>
            <a:ext cx="891617" cy="495343"/>
          </a:xfrm>
          <a:prstGeom prst="rect">
            <a:avLst/>
          </a:prstGeom>
        </p:spPr>
      </p:pic>
      <p:cxnSp>
        <p:nvCxnSpPr>
          <p:cNvPr id="40" name="Straight Arrow Connector 39">
            <a:extLst>
              <a:ext uri="{FF2B5EF4-FFF2-40B4-BE49-F238E27FC236}">
                <a16:creationId xmlns:a16="http://schemas.microsoft.com/office/drawing/2014/main" id="{FA323799-2671-6B03-3B1F-9DBDF9D5870B}"/>
              </a:ext>
            </a:extLst>
          </p:cNvPr>
          <p:cNvCxnSpPr>
            <a:stCxn id="38" idx="1"/>
            <a:endCxn id="15" idx="3"/>
          </p:cNvCxnSpPr>
          <p:nvPr/>
        </p:nvCxnSpPr>
        <p:spPr>
          <a:xfrm flipH="1">
            <a:off x="10052105" y="2291256"/>
            <a:ext cx="436839" cy="4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64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17863E-585D-5D7F-F185-FC2A564638D0}"/>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61F5ED6E-36E2-735E-78F6-6B7595A2A55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TextBox 8">
            <a:extLst>
              <a:ext uri="{FF2B5EF4-FFF2-40B4-BE49-F238E27FC236}">
                <a16:creationId xmlns:a16="http://schemas.microsoft.com/office/drawing/2014/main" id="{BC907E84-433E-A800-ACD0-3110D436496B}"/>
              </a:ext>
            </a:extLst>
          </p:cNvPr>
          <p:cNvSpPr txBox="1"/>
          <p:nvPr/>
        </p:nvSpPr>
        <p:spPr>
          <a:xfrm>
            <a:off x="1161855" y="1234775"/>
            <a:ext cx="1232554" cy="369332"/>
          </a:xfrm>
          <a:prstGeom prst="rect">
            <a:avLst/>
          </a:prstGeom>
          <a:noFill/>
        </p:spPr>
        <p:txBody>
          <a:bodyPr wrap="square">
            <a:spAutoFit/>
          </a:bodyPr>
          <a:lstStyle/>
          <a:p>
            <a:r>
              <a:rPr lang="en-US" b="1" i="0" dirty="0">
                <a:solidFill>
                  <a:srgbClr val="0F0F0F"/>
                </a:solidFill>
                <a:effectLst/>
                <a:latin typeface="YouTube Sans"/>
              </a:rPr>
              <a:t>Initial List</a:t>
            </a:r>
            <a:endParaRPr lang="en-US" dirty="0"/>
          </a:p>
        </p:txBody>
      </p:sp>
      <p:sp>
        <p:nvSpPr>
          <p:cNvPr id="13" name="TextBox 12">
            <a:extLst>
              <a:ext uri="{FF2B5EF4-FFF2-40B4-BE49-F238E27FC236}">
                <a16:creationId xmlns:a16="http://schemas.microsoft.com/office/drawing/2014/main" id="{7EB85559-60D2-4955-4E2C-41B2E274BC04}"/>
              </a:ext>
            </a:extLst>
          </p:cNvPr>
          <p:cNvSpPr txBox="1"/>
          <p:nvPr/>
        </p:nvSpPr>
        <p:spPr>
          <a:xfrm>
            <a:off x="2198802" y="229049"/>
            <a:ext cx="6094428" cy="369332"/>
          </a:xfrm>
          <a:prstGeom prst="rect">
            <a:avLst/>
          </a:prstGeom>
          <a:noFill/>
        </p:spPr>
        <p:txBody>
          <a:bodyPr wrap="square">
            <a:spAutoFit/>
          </a:bodyPr>
          <a:lstStyle/>
          <a:p>
            <a:r>
              <a:rPr lang="en-US" dirty="0"/>
              <a:t>Double Linked List Node (Insertion at beginning)</a:t>
            </a:r>
          </a:p>
        </p:txBody>
      </p:sp>
      <p:pic>
        <p:nvPicPr>
          <p:cNvPr id="15" name="Picture 14">
            <a:extLst>
              <a:ext uri="{FF2B5EF4-FFF2-40B4-BE49-F238E27FC236}">
                <a16:creationId xmlns:a16="http://schemas.microsoft.com/office/drawing/2014/main" id="{FAE3032D-8646-FDEA-02E3-B38AD042A607}"/>
              </a:ext>
            </a:extLst>
          </p:cNvPr>
          <p:cNvPicPr>
            <a:picLocks noChangeAspect="1"/>
          </p:cNvPicPr>
          <p:nvPr/>
        </p:nvPicPr>
        <p:blipFill>
          <a:blip r:embed="rId2"/>
          <a:stretch>
            <a:fillRect/>
          </a:stretch>
        </p:blipFill>
        <p:spPr>
          <a:xfrm>
            <a:off x="739737" y="1693045"/>
            <a:ext cx="2530059" cy="1958510"/>
          </a:xfrm>
          <a:prstGeom prst="rect">
            <a:avLst/>
          </a:prstGeom>
        </p:spPr>
      </p:pic>
      <p:pic>
        <p:nvPicPr>
          <p:cNvPr id="17" name="Picture 16">
            <a:extLst>
              <a:ext uri="{FF2B5EF4-FFF2-40B4-BE49-F238E27FC236}">
                <a16:creationId xmlns:a16="http://schemas.microsoft.com/office/drawing/2014/main" id="{B8216499-4EF6-A18E-F520-5F435BFC31A2}"/>
              </a:ext>
            </a:extLst>
          </p:cNvPr>
          <p:cNvPicPr>
            <a:picLocks noChangeAspect="1"/>
          </p:cNvPicPr>
          <p:nvPr/>
        </p:nvPicPr>
        <p:blipFill>
          <a:blip r:embed="rId3"/>
          <a:stretch>
            <a:fillRect/>
          </a:stretch>
        </p:blipFill>
        <p:spPr>
          <a:xfrm>
            <a:off x="1311579" y="4481358"/>
            <a:ext cx="2187130" cy="2019475"/>
          </a:xfrm>
          <a:prstGeom prst="rect">
            <a:avLst/>
          </a:prstGeom>
        </p:spPr>
      </p:pic>
      <p:sp>
        <p:nvSpPr>
          <p:cNvPr id="18" name="TextBox 17">
            <a:extLst>
              <a:ext uri="{FF2B5EF4-FFF2-40B4-BE49-F238E27FC236}">
                <a16:creationId xmlns:a16="http://schemas.microsoft.com/office/drawing/2014/main" id="{7C8DB099-49B4-9598-36C6-995BD12E0F5A}"/>
              </a:ext>
            </a:extLst>
          </p:cNvPr>
          <p:cNvSpPr txBox="1"/>
          <p:nvPr/>
        </p:nvSpPr>
        <p:spPr>
          <a:xfrm>
            <a:off x="4105951" y="3914018"/>
            <a:ext cx="3154051" cy="646331"/>
          </a:xfrm>
          <a:prstGeom prst="rect">
            <a:avLst/>
          </a:prstGeom>
          <a:noFill/>
        </p:spPr>
        <p:txBody>
          <a:bodyPr wrap="square">
            <a:spAutoFit/>
          </a:bodyPr>
          <a:lstStyle/>
          <a:p>
            <a:r>
              <a:rPr lang="en-US" dirty="0"/>
              <a:t>Our target is to add </a:t>
            </a:r>
            <a:r>
              <a:rPr lang="en-US" dirty="0">
                <a:solidFill>
                  <a:srgbClr val="FF0000"/>
                </a:solidFill>
              </a:rPr>
              <a:t>this</a:t>
            </a:r>
            <a:r>
              <a:rPr lang="en-US" dirty="0"/>
              <a:t> </a:t>
            </a:r>
          </a:p>
          <a:p>
            <a:r>
              <a:rPr lang="en-US" dirty="0"/>
              <a:t>node Infront of </a:t>
            </a:r>
            <a:r>
              <a:rPr lang="en-US" dirty="0">
                <a:solidFill>
                  <a:srgbClr val="FF0000"/>
                </a:solidFill>
              </a:rPr>
              <a:t>this</a:t>
            </a:r>
            <a:r>
              <a:rPr lang="en-US" dirty="0"/>
              <a:t> node</a:t>
            </a:r>
          </a:p>
        </p:txBody>
      </p:sp>
      <p:cxnSp>
        <p:nvCxnSpPr>
          <p:cNvPr id="20" name="Connector: Elbow 19">
            <a:extLst>
              <a:ext uri="{FF2B5EF4-FFF2-40B4-BE49-F238E27FC236}">
                <a16:creationId xmlns:a16="http://schemas.microsoft.com/office/drawing/2014/main" id="{4EA0283F-B97B-3C33-9762-6AD7CA5AFA22}"/>
              </a:ext>
            </a:extLst>
          </p:cNvPr>
          <p:cNvCxnSpPr>
            <a:cxnSpLocks/>
          </p:cNvCxnSpPr>
          <p:nvPr/>
        </p:nvCxnSpPr>
        <p:spPr>
          <a:xfrm rot="10800000" flipV="1">
            <a:off x="3487977" y="4126985"/>
            <a:ext cx="3327603" cy="624123"/>
          </a:xfrm>
          <a:prstGeom prst="bentConnector3">
            <a:avLst>
              <a:gd name="adj1" fmla="val -97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8124808-7B60-82EE-6F5B-038B96B6E962}"/>
              </a:ext>
            </a:extLst>
          </p:cNvPr>
          <p:cNvCxnSpPr>
            <a:cxnSpLocks/>
          </p:cNvCxnSpPr>
          <p:nvPr/>
        </p:nvCxnSpPr>
        <p:spPr>
          <a:xfrm rot="10800000">
            <a:off x="3269798" y="1904215"/>
            <a:ext cx="2826202" cy="2482975"/>
          </a:xfrm>
          <a:prstGeom prst="bentConnector3">
            <a:avLst>
              <a:gd name="adj1" fmla="val -3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62680DE-AAB5-9A4E-5109-6B1023BF72D0}"/>
              </a:ext>
            </a:extLst>
          </p:cNvPr>
          <p:cNvSpPr txBox="1"/>
          <p:nvPr/>
        </p:nvSpPr>
        <p:spPr>
          <a:xfrm>
            <a:off x="8023798" y="706177"/>
            <a:ext cx="3636390" cy="923330"/>
          </a:xfrm>
          <a:prstGeom prst="rect">
            <a:avLst/>
          </a:prstGeom>
          <a:noFill/>
        </p:spPr>
        <p:txBody>
          <a:bodyPr wrap="square">
            <a:spAutoFit/>
          </a:bodyPr>
          <a:lstStyle/>
          <a:p>
            <a:r>
              <a:rPr lang="en-US" dirty="0"/>
              <a:t>The first thing we have to do is to update </a:t>
            </a:r>
            <a:r>
              <a:rPr lang="en-US" dirty="0">
                <a:solidFill>
                  <a:srgbClr val="FF0000"/>
                </a:solidFill>
              </a:rPr>
              <a:t>next</a:t>
            </a:r>
            <a:r>
              <a:rPr lang="en-US" dirty="0"/>
              <a:t> pointer of the temp node</a:t>
            </a:r>
          </a:p>
        </p:txBody>
      </p:sp>
      <p:sp>
        <p:nvSpPr>
          <p:cNvPr id="33" name="TextBox 32">
            <a:extLst>
              <a:ext uri="{FF2B5EF4-FFF2-40B4-BE49-F238E27FC236}">
                <a16:creationId xmlns:a16="http://schemas.microsoft.com/office/drawing/2014/main" id="{42F4E352-7B7E-108D-2F02-57256FADAB71}"/>
              </a:ext>
            </a:extLst>
          </p:cNvPr>
          <p:cNvSpPr txBox="1"/>
          <p:nvPr/>
        </p:nvSpPr>
        <p:spPr>
          <a:xfrm>
            <a:off x="7488023" y="1657808"/>
            <a:ext cx="3636390" cy="369332"/>
          </a:xfrm>
          <a:prstGeom prst="rect">
            <a:avLst/>
          </a:prstGeom>
          <a:noFill/>
          <a:ln>
            <a:solidFill>
              <a:schemeClr val="accent1"/>
            </a:solidFill>
          </a:ln>
        </p:spPr>
        <p:txBody>
          <a:bodyPr wrap="square">
            <a:spAutoFit/>
          </a:bodyPr>
          <a:lstStyle/>
          <a:p>
            <a:r>
              <a:rPr lang="en-US" dirty="0"/>
              <a:t>temp-&gt;next=head</a:t>
            </a:r>
          </a:p>
        </p:txBody>
      </p:sp>
      <p:pic>
        <p:nvPicPr>
          <p:cNvPr id="35" name="Picture 34">
            <a:extLst>
              <a:ext uri="{FF2B5EF4-FFF2-40B4-BE49-F238E27FC236}">
                <a16:creationId xmlns:a16="http://schemas.microsoft.com/office/drawing/2014/main" id="{D247CBDA-30AA-9E81-2112-119BEB3E1007}"/>
              </a:ext>
            </a:extLst>
          </p:cNvPr>
          <p:cNvPicPr>
            <a:picLocks noChangeAspect="1"/>
          </p:cNvPicPr>
          <p:nvPr/>
        </p:nvPicPr>
        <p:blipFill>
          <a:blip r:embed="rId4"/>
          <a:stretch>
            <a:fillRect/>
          </a:stretch>
        </p:blipFill>
        <p:spPr>
          <a:xfrm>
            <a:off x="9524973" y="2055441"/>
            <a:ext cx="2004234" cy="1659404"/>
          </a:xfrm>
          <a:prstGeom prst="rect">
            <a:avLst/>
          </a:prstGeom>
        </p:spPr>
      </p:pic>
      <p:cxnSp>
        <p:nvCxnSpPr>
          <p:cNvPr id="37" name="Connector: Elbow 36">
            <a:extLst>
              <a:ext uri="{FF2B5EF4-FFF2-40B4-BE49-F238E27FC236}">
                <a16:creationId xmlns:a16="http://schemas.microsoft.com/office/drawing/2014/main" id="{0944B440-12F4-F62F-6E74-DC75FEC1C682}"/>
              </a:ext>
            </a:extLst>
          </p:cNvPr>
          <p:cNvCxnSpPr>
            <a:cxnSpLocks/>
            <a:stCxn id="33" idx="2"/>
          </p:cNvCxnSpPr>
          <p:nvPr/>
        </p:nvCxnSpPr>
        <p:spPr>
          <a:xfrm rot="5400000">
            <a:off x="4896482" y="-1145768"/>
            <a:ext cx="1236829" cy="75826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40207B5-9778-B142-0135-06CEF19F2E44}"/>
              </a:ext>
            </a:extLst>
          </p:cNvPr>
          <p:cNvSpPr txBox="1"/>
          <p:nvPr/>
        </p:nvSpPr>
        <p:spPr>
          <a:xfrm>
            <a:off x="7892817" y="3743146"/>
            <a:ext cx="3636390" cy="1200329"/>
          </a:xfrm>
          <a:prstGeom prst="rect">
            <a:avLst/>
          </a:prstGeom>
          <a:noFill/>
          <a:ln>
            <a:solidFill>
              <a:schemeClr val="accent1">
                <a:shade val="90000"/>
              </a:schemeClr>
            </a:solidFill>
          </a:ln>
        </p:spPr>
        <p:txBody>
          <a:bodyPr wrap="square">
            <a:spAutoFit/>
          </a:bodyPr>
          <a:lstStyle/>
          <a:p>
            <a:r>
              <a:rPr lang="en-US" dirty="0"/>
              <a:t>Next we have to update the </a:t>
            </a:r>
            <a:r>
              <a:rPr lang="en-US" dirty="0">
                <a:solidFill>
                  <a:srgbClr val="FF0000"/>
                </a:solidFill>
              </a:rPr>
              <a:t>previous</a:t>
            </a:r>
            <a:r>
              <a:rPr lang="en-US" dirty="0"/>
              <a:t> pointer of the first node the address of the current node</a:t>
            </a:r>
          </a:p>
        </p:txBody>
      </p:sp>
      <p:sp>
        <p:nvSpPr>
          <p:cNvPr id="44" name="TextBox 43">
            <a:extLst>
              <a:ext uri="{FF2B5EF4-FFF2-40B4-BE49-F238E27FC236}">
                <a16:creationId xmlns:a16="http://schemas.microsoft.com/office/drawing/2014/main" id="{4D0E204B-23B9-747D-5954-0B1ECB355072}"/>
              </a:ext>
            </a:extLst>
          </p:cNvPr>
          <p:cNvSpPr txBox="1"/>
          <p:nvPr/>
        </p:nvSpPr>
        <p:spPr>
          <a:xfrm>
            <a:off x="7706778" y="5007025"/>
            <a:ext cx="3636390" cy="369332"/>
          </a:xfrm>
          <a:prstGeom prst="rect">
            <a:avLst/>
          </a:prstGeom>
          <a:noFill/>
          <a:ln>
            <a:solidFill>
              <a:schemeClr val="accent1">
                <a:shade val="90000"/>
              </a:schemeClr>
            </a:solidFill>
          </a:ln>
        </p:spPr>
        <p:txBody>
          <a:bodyPr wrap="square">
            <a:spAutoFit/>
          </a:bodyPr>
          <a:lstStyle/>
          <a:p>
            <a:r>
              <a:rPr lang="en-US" dirty="0"/>
              <a:t>head-&gt;</a:t>
            </a:r>
            <a:r>
              <a:rPr lang="en-US" dirty="0" err="1"/>
              <a:t>prev</a:t>
            </a:r>
            <a:r>
              <a:rPr lang="en-US" dirty="0"/>
              <a:t>=temp</a:t>
            </a:r>
          </a:p>
        </p:txBody>
      </p:sp>
      <p:sp>
        <p:nvSpPr>
          <p:cNvPr id="45" name="TextBox 44">
            <a:extLst>
              <a:ext uri="{FF2B5EF4-FFF2-40B4-BE49-F238E27FC236}">
                <a16:creationId xmlns:a16="http://schemas.microsoft.com/office/drawing/2014/main" id="{50C14A4D-95F2-C999-C1D1-8EA4132C298D}"/>
              </a:ext>
            </a:extLst>
          </p:cNvPr>
          <p:cNvSpPr txBox="1"/>
          <p:nvPr/>
        </p:nvSpPr>
        <p:spPr>
          <a:xfrm>
            <a:off x="7706778" y="5394351"/>
            <a:ext cx="3636390" cy="646331"/>
          </a:xfrm>
          <a:prstGeom prst="rect">
            <a:avLst/>
          </a:prstGeom>
          <a:noFill/>
        </p:spPr>
        <p:txBody>
          <a:bodyPr wrap="square">
            <a:spAutoFit/>
          </a:bodyPr>
          <a:lstStyle/>
          <a:p>
            <a:r>
              <a:rPr lang="en-US" dirty="0"/>
              <a:t>Then we have to update head pointer</a:t>
            </a:r>
          </a:p>
        </p:txBody>
      </p:sp>
      <p:sp>
        <p:nvSpPr>
          <p:cNvPr id="46" name="TextBox 45">
            <a:extLst>
              <a:ext uri="{FF2B5EF4-FFF2-40B4-BE49-F238E27FC236}">
                <a16:creationId xmlns:a16="http://schemas.microsoft.com/office/drawing/2014/main" id="{C9E3A78B-83D9-FDC1-D2F8-125E11C9A8FF}"/>
              </a:ext>
            </a:extLst>
          </p:cNvPr>
          <p:cNvSpPr txBox="1"/>
          <p:nvPr/>
        </p:nvSpPr>
        <p:spPr>
          <a:xfrm>
            <a:off x="7632935" y="6193987"/>
            <a:ext cx="3636390" cy="369332"/>
          </a:xfrm>
          <a:prstGeom prst="rect">
            <a:avLst/>
          </a:prstGeom>
          <a:noFill/>
          <a:ln>
            <a:solidFill>
              <a:schemeClr val="accent1">
                <a:shade val="90000"/>
              </a:schemeClr>
            </a:solidFill>
          </a:ln>
        </p:spPr>
        <p:txBody>
          <a:bodyPr wrap="square">
            <a:spAutoFit/>
          </a:bodyPr>
          <a:lstStyle/>
          <a:p>
            <a:r>
              <a:rPr lang="en-US" dirty="0"/>
              <a:t>head=temp</a:t>
            </a:r>
          </a:p>
        </p:txBody>
      </p:sp>
      <p:pic>
        <p:nvPicPr>
          <p:cNvPr id="48" name="Picture 47">
            <a:extLst>
              <a:ext uri="{FF2B5EF4-FFF2-40B4-BE49-F238E27FC236}">
                <a16:creationId xmlns:a16="http://schemas.microsoft.com/office/drawing/2014/main" id="{4E0F97D0-221A-DC30-4003-AE9B2FDA2B42}"/>
              </a:ext>
            </a:extLst>
          </p:cNvPr>
          <p:cNvPicPr>
            <a:picLocks noChangeAspect="1"/>
          </p:cNvPicPr>
          <p:nvPr/>
        </p:nvPicPr>
        <p:blipFill>
          <a:blip r:embed="rId5"/>
          <a:stretch>
            <a:fillRect/>
          </a:stretch>
        </p:blipFill>
        <p:spPr>
          <a:xfrm>
            <a:off x="3746147" y="5210398"/>
            <a:ext cx="3513856" cy="1533302"/>
          </a:xfrm>
          <a:prstGeom prst="rect">
            <a:avLst/>
          </a:prstGeom>
        </p:spPr>
      </p:pic>
      <p:sp>
        <p:nvSpPr>
          <p:cNvPr id="49" name="TextBox 48">
            <a:extLst>
              <a:ext uri="{FF2B5EF4-FFF2-40B4-BE49-F238E27FC236}">
                <a16:creationId xmlns:a16="http://schemas.microsoft.com/office/drawing/2014/main" id="{2D68F032-6DEC-4528-EF51-8A5BDD0FEC13}"/>
              </a:ext>
            </a:extLst>
          </p:cNvPr>
          <p:cNvSpPr txBox="1"/>
          <p:nvPr/>
        </p:nvSpPr>
        <p:spPr>
          <a:xfrm>
            <a:off x="3847001" y="4838481"/>
            <a:ext cx="3636390" cy="369332"/>
          </a:xfrm>
          <a:prstGeom prst="rect">
            <a:avLst/>
          </a:prstGeom>
          <a:noFill/>
          <a:ln>
            <a:solidFill>
              <a:schemeClr val="accent1"/>
            </a:solidFill>
          </a:ln>
        </p:spPr>
        <p:txBody>
          <a:bodyPr wrap="square">
            <a:spAutoFit/>
          </a:bodyPr>
          <a:lstStyle/>
          <a:p>
            <a:r>
              <a:rPr lang="en-US" dirty="0"/>
              <a:t>Resulting List</a:t>
            </a:r>
          </a:p>
        </p:txBody>
      </p:sp>
    </p:spTree>
    <p:extLst>
      <p:ext uri="{BB962C8B-B14F-4D97-AF65-F5344CB8AC3E}">
        <p14:creationId xmlns:p14="http://schemas.microsoft.com/office/powerpoint/2010/main" val="258253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2" grpId="0" animBg="1"/>
      <p:bldP spid="44" grpId="0" animBg="1"/>
      <p:bldP spid="45" grpId="0"/>
      <p:bldP spid="46"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EC24-B6DB-669B-1AA2-7A9897AB1EAB}"/>
              </a:ext>
            </a:extLst>
          </p:cNvPr>
          <p:cNvSpPr>
            <a:spLocks noGrp="1"/>
          </p:cNvSpPr>
          <p:nvPr>
            <p:ph type="title"/>
          </p:nvPr>
        </p:nvSpPr>
        <p:spPr>
          <a:xfrm>
            <a:off x="1586753" y="357168"/>
            <a:ext cx="9917859" cy="716829"/>
          </a:xfrm>
        </p:spPr>
        <p:txBody>
          <a:bodyPr>
            <a:normAutofit fontScale="90000"/>
          </a:bodyPr>
          <a:lstStyle/>
          <a:p>
            <a:r>
              <a:rPr lang="en-US" dirty="0"/>
              <a:t>Double Linked List Node (Insertion at beginning)</a:t>
            </a:r>
          </a:p>
        </p:txBody>
      </p:sp>
      <p:sp>
        <p:nvSpPr>
          <p:cNvPr id="4" name="Date Placeholder 3">
            <a:extLst>
              <a:ext uri="{FF2B5EF4-FFF2-40B4-BE49-F238E27FC236}">
                <a16:creationId xmlns:a16="http://schemas.microsoft.com/office/drawing/2014/main" id="{3F96E330-E03D-68A9-B4F3-C653D1D940A2}"/>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C3B6EFE4-6969-2D99-C23B-1989C0A1A99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2" name="TextBox 11">
            <a:extLst>
              <a:ext uri="{FF2B5EF4-FFF2-40B4-BE49-F238E27FC236}">
                <a16:creationId xmlns:a16="http://schemas.microsoft.com/office/drawing/2014/main" id="{58F3626A-DF8B-E6BF-9C4B-6C557F05D6BE}"/>
              </a:ext>
            </a:extLst>
          </p:cNvPr>
          <p:cNvSpPr txBox="1"/>
          <p:nvPr/>
        </p:nvSpPr>
        <p:spPr>
          <a:xfrm>
            <a:off x="687388" y="1304769"/>
            <a:ext cx="2393155" cy="369332"/>
          </a:xfrm>
          <a:prstGeom prst="rect">
            <a:avLst/>
          </a:prstGeom>
          <a:noFill/>
        </p:spPr>
        <p:txBody>
          <a:bodyPr wrap="square">
            <a:spAutoFit/>
          </a:bodyPr>
          <a:lstStyle/>
          <a:p>
            <a:r>
              <a:rPr lang="en-US" dirty="0"/>
              <a:t>1. Declaring a node</a:t>
            </a:r>
          </a:p>
        </p:txBody>
      </p:sp>
      <p:sp>
        <p:nvSpPr>
          <p:cNvPr id="15" name="TextBox 14">
            <a:extLst>
              <a:ext uri="{FF2B5EF4-FFF2-40B4-BE49-F238E27FC236}">
                <a16:creationId xmlns:a16="http://schemas.microsoft.com/office/drawing/2014/main" id="{6460B601-170B-ED33-C693-A5255D0895AA}"/>
              </a:ext>
            </a:extLst>
          </p:cNvPr>
          <p:cNvSpPr txBox="1"/>
          <p:nvPr/>
        </p:nvSpPr>
        <p:spPr>
          <a:xfrm>
            <a:off x="5414914" y="1004717"/>
            <a:ext cx="5331643" cy="369332"/>
          </a:xfrm>
          <a:prstGeom prst="rect">
            <a:avLst/>
          </a:prstGeom>
          <a:noFill/>
        </p:spPr>
        <p:txBody>
          <a:bodyPr wrap="square">
            <a:spAutoFit/>
          </a:bodyPr>
          <a:lstStyle/>
          <a:p>
            <a:r>
              <a:rPr lang="en-US" dirty="0"/>
              <a:t>2. Creating a function that creates a node</a:t>
            </a:r>
          </a:p>
        </p:txBody>
      </p:sp>
      <p:pic>
        <p:nvPicPr>
          <p:cNvPr id="17" name="Picture 16">
            <a:extLst>
              <a:ext uri="{FF2B5EF4-FFF2-40B4-BE49-F238E27FC236}">
                <a16:creationId xmlns:a16="http://schemas.microsoft.com/office/drawing/2014/main" id="{E210C371-A60F-2B8F-D922-D544DFFB59BA}"/>
              </a:ext>
            </a:extLst>
          </p:cNvPr>
          <p:cNvPicPr>
            <a:picLocks noChangeAspect="1"/>
          </p:cNvPicPr>
          <p:nvPr/>
        </p:nvPicPr>
        <p:blipFill>
          <a:blip r:embed="rId2"/>
          <a:stretch>
            <a:fillRect/>
          </a:stretch>
        </p:blipFill>
        <p:spPr>
          <a:xfrm>
            <a:off x="531812" y="1641422"/>
            <a:ext cx="3795091" cy="2402676"/>
          </a:xfrm>
          <a:prstGeom prst="rect">
            <a:avLst/>
          </a:prstGeom>
        </p:spPr>
      </p:pic>
      <p:pic>
        <p:nvPicPr>
          <p:cNvPr id="19" name="Picture 18">
            <a:extLst>
              <a:ext uri="{FF2B5EF4-FFF2-40B4-BE49-F238E27FC236}">
                <a16:creationId xmlns:a16="http://schemas.microsoft.com/office/drawing/2014/main" id="{B7737AAF-5610-DAD4-ADB4-6CC36E673563}"/>
              </a:ext>
            </a:extLst>
          </p:cNvPr>
          <p:cNvPicPr>
            <a:picLocks noChangeAspect="1"/>
          </p:cNvPicPr>
          <p:nvPr/>
        </p:nvPicPr>
        <p:blipFill>
          <a:blip r:embed="rId3"/>
          <a:stretch>
            <a:fillRect/>
          </a:stretch>
        </p:blipFill>
        <p:spPr>
          <a:xfrm>
            <a:off x="4885477" y="1374049"/>
            <a:ext cx="4995348" cy="2670049"/>
          </a:xfrm>
          <a:prstGeom prst="rect">
            <a:avLst/>
          </a:prstGeom>
        </p:spPr>
      </p:pic>
      <p:sp>
        <p:nvSpPr>
          <p:cNvPr id="20" name="TextBox 19">
            <a:extLst>
              <a:ext uri="{FF2B5EF4-FFF2-40B4-BE49-F238E27FC236}">
                <a16:creationId xmlns:a16="http://schemas.microsoft.com/office/drawing/2014/main" id="{612D09EB-0939-7956-A628-B0CDB456B74A}"/>
              </a:ext>
            </a:extLst>
          </p:cNvPr>
          <p:cNvSpPr txBox="1"/>
          <p:nvPr/>
        </p:nvSpPr>
        <p:spPr>
          <a:xfrm>
            <a:off x="4612072" y="4207983"/>
            <a:ext cx="3185457" cy="369332"/>
          </a:xfrm>
          <a:prstGeom prst="rect">
            <a:avLst/>
          </a:prstGeom>
          <a:noFill/>
        </p:spPr>
        <p:txBody>
          <a:bodyPr wrap="square">
            <a:spAutoFit/>
          </a:bodyPr>
          <a:lstStyle/>
          <a:p>
            <a:r>
              <a:rPr lang="en-US" dirty="0"/>
              <a:t>4. Calling Function in main</a:t>
            </a:r>
          </a:p>
        </p:txBody>
      </p:sp>
      <p:pic>
        <p:nvPicPr>
          <p:cNvPr id="22" name="Picture 21">
            <a:extLst>
              <a:ext uri="{FF2B5EF4-FFF2-40B4-BE49-F238E27FC236}">
                <a16:creationId xmlns:a16="http://schemas.microsoft.com/office/drawing/2014/main" id="{C6B2997A-619E-2FC6-7681-9A9F7F21E4FB}"/>
              </a:ext>
            </a:extLst>
          </p:cNvPr>
          <p:cNvPicPr>
            <a:picLocks noChangeAspect="1"/>
          </p:cNvPicPr>
          <p:nvPr/>
        </p:nvPicPr>
        <p:blipFill>
          <a:blip r:embed="rId4"/>
          <a:stretch>
            <a:fillRect/>
          </a:stretch>
        </p:blipFill>
        <p:spPr>
          <a:xfrm>
            <a:off x="4326903" y="4556036"/>
            <a:ext cx="4024414" cy="2154290"/>
          </a:xfrm>
          <a:prstGeom prst="rect">
            <a:avLst/>
          </a:prstGeom>
        </p:spPr>
      </p:pic>
      <p:sp>
        <p:nvSpPr>
          <p:cNvPr id="23" name="TextBox 22">
            <a:extLst>
              <a:ext uri="{FF2B5EF4-FFF2-40B4-BE49-F238E27FC236}">
                <a16:creationId xmlns:a16="http://schemas.microsoft.com/office/drawing/2014/main" id="{EC24BF6C-242C-90A3-B2C1-50CB223B39B4}"/>
              </a:ext>
            </a:extLst>
          </p:cNvPr>
          <p:cNvSpPr txBox="1"/>
          <p:nvPr/>
        </p:nvSpPr>
        <p:spPr>
          <a:xfrm>
            <a:off x="531812" y="4319910"/>
            <a:ext cx="3185457" cy="369332"/>
          </a:xfrm>
          <a:prstGeom prst="rect">
            <a:avLst/>
          </a:prstGeom>
          <a:noFill/>
        </p:spPr>
        <p:txBody>
          <a:bodyPr wrap="square">
            <a:spAutoFit/>
          </a:bodyPr>
          <a:lstStyle/>
          <a:p>
            <a:r>
              <a:rPr lang="en-US" dirty="0"/>
              <a:t>3. Display the list </a:t>
            </a:r>
          </a:p>
        </p:txBody>
      </p:sp>
      <p:pic>
        <p:nvPicPr>
          <p:cNvPr id="25" name="Picture 24">
            <a:extLst>
              <a:ext uri="{FF2B5EF4-FFF2-40B4-BE49-F238E27FC236}">
                <a16:creationId xmlns:a16="http://schemas.microsoft.com/office/drawing/2014/main" id="{CA81DAFF-21AD-69CC-0650-853A7D053520}"/>
              </a:ext>
            </a:extLst>
          </p:cNvPr>
          <p:cNvPicPr>
            <a:picLocks noChangeAspect="1"/>
          </p:cNvPicPr>
          <p:nvPr/>
        </p:nvPicPr>
        <p:blipFill>
          <a:blip r:embed="rId5"/>
          <a:stretch>
            <a:fillRect/>
          </a:stretch>
        </p:blipFill>
        <p:spPr>
          <a:xfrm>
            <a:off x="801279" y="4689242"/>
            <a:ext cx="2915990" cy="2042363"/>
          </a:xfrm>
          <a:prstGeom prst="rect">
            <a:avLst/>
          </a:prstGeom>
        </p:spPr>
      </p:pic>
      <p:pic>
        <p:nvPicPr>
          <p:cNvPr id="27" name="Picture 26">
            <a:extLst>
              <a:ext uri="{FF2B5EF4-FFF2-40B4-BE49-F238E27FC236}">
                <a16:creationId xmlns:a16="http://schemas.microsoft.com/office/drawing/2014/main" id="{284F7E4B-CE20-B3AF-F3B2-239363CC4461}"/>
              </a:ext>
            </a:extLst>
          </p:cNvPr>
          <p:cNvPicPr>
            <a:picLocks noChangeAspect="1"/>
          </p:cNvPicPr>
          <p:nvPr/>
        </p:nvPicPr>
        <p:blipFill>
          <a:blip r:embed="rId6"/>
          <a:stretch>
            <a:fillRect/>
          </a:stretch>
        </p:blipFill>
        <p:spPr>
          <a:xfrm>
            <a:off x="9997431" y="1520250"/>
            <a:ext cx="2057578" cy="2377646"/>
          </a:xfrm>
          <a:prstGeom prst="rect">
            <a:avLst/>
          </a:prstGeom>
        </p:spPr>
      </p:pic>
      <p:sp>
        <p:nvSpPr>
          <p:cNvPr id="28" name="TextBox 27">
            <a:extLst>
              <a:ext uri="{FF2B5EF4-FFF2-40B4-BE49-F238E27FC236}">
                <a16:creationId xmlns:a16="http://schemas.microsoft.com/office/drawing/2014/main" id="{7E1D03D4-4777-FA1C-9925-3FB0485F7E24}"/>
              </a:ext>
            </a:extLst>
          </p:cNvPr>
          <p:cNvSpPr txBox="1"/>
          <p:nvPr/>
        </p:nvSpPr>
        <p:spPr>
          <a:xfrm>
            <a:off x="9400976" y="4289445"/>
            <a:ext cx="1742004" cy="369332"/>
          </a:xfrm>
          <a:prstGeom prst="rect">
            <a:avLst/>
          </a:prstGeom>
          <a:noFill/>
        </p:spPr>
        <p:txBody>
          <a:bodyPr wrap="square">
            <a:spAutoFit/>
          </a:bodyPr>
          <a:lstStyle/>
          <a:p>
            <a:r>
              <a:rPr lang="en-US" dirty="0"/>
              <a:t>5. Output</a:t>
            </a:r>
          </a:p>
        </p:txBody>
      </p:sp>
      <p:pic>
        <p:nvPicPr>
          <p:cNvPr id="30" name="Picture 29">
            <a:extLst>
              <a:ext uri="{FF2B5EF4-FFF2-40B4-BE49-F238E27FC236}">
                <a16:creationId xmlns:a16="http://schemas.microsoft.com/office/drawing/2014/main" id="{6A1A7CD4-3F6F-39F6-F9AA-A454534455CC}"/>
              </a:ext>
            </a:extLst>
          </p:cNvPr>
          <p:cNvPicPr>
            <a:picLocks noChangeAspect="1"/>
          </p:cNvPicPr>
          <p:nvPr/>
        </p:nvPicPr>
        <p:blipFill>
          <a:blip r:embed="rId7"/>
          <a:stretch>
            <a:fillRect/>
          </a:stretch>
        </p:blipFill>
        <p:spPr>
          <a:xfrm>
            <a:off x="8524115" y="4839822"/>
            <a:ext cx="3530893" cy="1183906"/>
          </a:xfrm>
          <a:prstGeom prst="rect">
            <a:avLst/>
          </a:prstGeom>
        </p:spPr>
      </p:pic>
    </p:spTree>
    <p:extLst>
      <p:ext uri="{BB962C8B-B14F-4D97-AF65-F5344CB8AC3E}">
        <p14:creationId xmlns:p14="http://schemas.microsoft.com/office/powerpoint/2010/main" val="415530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B0F9-5515-BD31-D8B4-D3780CF1FCA3}"/>
              </a:ext>
            </a:extLst>
          </p:cNvPr>
          <p:cNvSpPr>
            <a:spLocks noGrp="1"/>
          </p:cNvSpPr>
          <p:nvPr>
            <p:ph type="title"/>
          </p:nvPr>
        </p:nvSpPr>
        <p:spPr>
          <a:xfrm>
            <a:off x="2592925" y="624110"/>
            <a:ext cx="8911687" cy="604615"/>
          </a:xfrm>
        </p:spPr>
        <p:txBody>
          <a:bodyPr>
            <a:normAutofit fontScale="90000"/>
          </a:bodyPr>
          <a:lstStyle/>
          <a:p>
            <a:r>
              <a:rPr lang="en-US" b="1" i="0" dirty="0">
                <a:solidFill>
                  <a:srgbClr val="0F0F0F"/>
                </a:solidFill>
                <a:effectLst/>
                <a:latin typeface="YouTube Sans"/>
              </a:rPr>
              <a:t>Doubly Linked List (Insertion at the End)</a:t>
            </a:r>
            <a:br>
              <a:rPr lang="en-US" b="1" i="0" dirty="0">
                <a:solidFill>
                  <a:srgbClr val="0F0F0F"/>
                </a:solidFill>
                <a:effectLst/>
                <a:latin typeface="YouTube Sans"/>
              </a:rPr>
            </a:br>
            <a:endParaRPr lang="en-US" dirty="0"/>
          </a:p>
        </p:txBody>
      </p:sp>
      <p:sp>
        <p:nvSpPr>
          <p:cNvPr id="4" name="Date Placeholder 3">
            <a:extLst>
              <a:ext uri="{FF2B5EF4-FFF2-40B4-BE49-F238E27FC236}">
                <a16:creationId xmlns:a16="http://schemas.microsoft.com/office/drawing/2014/main" id="{CA1A78F6-41D6-D92F-E91C-32A9038481AF}"/>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7A35DBDD-AD3B-C029-CEC5-B1365B1F85F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7" name="Picture 6">
            <a:extLst>
              <a:ext uri="{FF2B5EF4-FFF2-40B4-BE49-F238E27FC236}">
                <a16:creationId xmlns:a16="http://schemas.microsoft.com/office/drawing/2014/main" id="{4FD245A5-D5E6-321A-60E7-90C84D4A3ACB}"/>
              </a:ext>
            </a:extLst>
          </p:cNvPr>
          <p:cNvPicPr>
            <a:picLocks noChangeAspect="1"/>
          </p:cNvPicPr>
          <p:nvPr/>
        </p:nvPicPr>
        <p:blipFill>
          <a:blip r:embed="rId2"/>
          <a:stretch>
            <a:fillRect/>
          </a:stretch>
        </p:blipFill>
        <p:spPr>
          <a:xfrm>
            <a:off x="329376" y="1407711"/>
            <a:ext cx="4351397" cy="1928027"/>
          </a:xfrm>
          <a:prstGeom prst="rect">
            <a:avLst/>
          </a:prstGeom>
        </p:spPr>
      </p:pic>
      <p:pic>
        <p:nvPicPr>
          <p:cNvPr id="9" name="Picture 8">
            <a:extLst>
              <a:ext uri="{FF2B5EF4-FFF2-40B4-BE49-F238E27FC236}">
                <a16:creationId xmlns:a16="http://schemas.microsoft.com/office/drawing/2014/main" id="{4806AFE2-1896-5E29-969E-DA544E97D619}"/>
              </a:ext>
            </a:extLst>
          </p:cNvPr>
          <p:cNvPicPr>
            <a:picLocks noChangeAspect="1"/>
          </p:cNvPicPr>
          <p:nvPr/>
        </p:nvPicPr>
        <p:blipFill>
          <a:blip r:embed="rId3"/>
          <a:stretch>
            <a:fillRect/>
          </a:stretch>
        </p:blipFill>
        <p:spPr>
          <a:xfrm>
            <a:off x="443899" y="4375537"/>
            <a:ext cx="2149026" cy="2034716"/>
          </a:xfrm>
          <a:prstGeom prst="rect">
            <a:avLst/>
          </a:prstGeom>
        </p:spPr>
      </p:pic>
      <p:sp>
        <p:nvSpPr>
          <p:cNvPr id="11" name="TextBox 10">
            <a:extLst>
              <a:ext uri="{FF2B5EF4-FFF2-40B4-BE49-F238E27FC236}">
                <a16:creationId xmlns:a16="http://schemas.microsoft.com/office/drawing/2014/main" id="{2ADEE642-D80A-9B63-6ADD-7E109B9E5EC6}"/>
              </a:ext>
            </a:extLst>
          </p:cNvPr>
          <p:cNvSpPr txBox="1"/>
          <p:nvPr/>
        </p:nvSpPr>
        <p:spPr>
          <a:xfrm>
            <a:off x="531812" y="3522263"/>
            <a:ext cx="3543300" cy="646331"/>
          </a:xfrm>
          <a:prstGeom prst="rect">
            <a:avLst/>
          </a:prstGeom>
          <a:noFill/>
        </p:spPr>
        <p:txBody>
          <a:bodyPr wrap="square">
            <a:spAutoFit/>
          </a:bodyPr>
          <a:lstStyle/>
          <a:p>
            <a:r>
              <a:rPr lang="en-US" dirty="0"/>
              <a:t>Our target is to add this node at the end of the list</a:t>
            </a:r>
          </a:p>
        </p:txBody>
      </p:sp>
      <p:sp>
        <p:nvSpPr>
          <p:cNvPr id="13" name="TextBox 12">
            <a:extLst>
              <a:ext uri="{FF2B5EF4-FFF2-40B4-BE49-F238E27FC236}">
                <a16:creationId xmlns:a16="http://schemas.microsoft.com/office/drawing/2014/main" id="{AD58132D-3439-2BDC-B1B4-3A1D92C74555}"/>
              </a:ext>
            </a:extLst>
          </p:cNvPr>
          <p:cNvSpPr txBox="1"/>
          <p:nvPr/>
        </p:nvSpPr>
        <p:spPr>
          <a:xfrm>
            <a:off x="7158811" y="1188076"/>
            <a:ext cx="3543300" cy="369332"/>
          </a:xfrm>
          <a:prstGeom prst="rect">
            <a:avLst/>
          </a:prstGeom>
          <a:noFill/>
        </p:spPr>
        <p:txBody>
          <a:bodyPr wrap="square">
            <a:spAutoFit/>
          </a:bodyPr>
          <a:lstStyle/>
          <a:p>
            <a:r>
              <a:rPr lang="en-US" dirty="0"/>
              <a:t>Step 1: Traversal</a:t>
            </a:r>
          </a:p>
        </p:txBody>
      </p:sp>
      <p:pic>
        <p:nvPicPr>
          <p:cNvPr id="15" name="Picture 14">
            <a:extLst>
              <a:ext uri="{FF2B5EF4-FFF2-40B4-BE49-F238E27FC236}">
                <a16:creationId xmlns:a16="http://schemas.microsoft.com/office/drawing/2014/main" id="{57D8FDA8-57A3-F8C1-3B50-A5CA92E34A49}"/>
              </a:ext>
            </a:extLst>
          </p:cNvPr>
          <p:cNvPicPr>
            <a:picLocks noChangeAspect="1"/>
          </p:cNvPicPr>
          <p:nvPr/>
        </p:nvPicPr>
        <p:blipFill rotWithShape="1">
          <a:blip r:embed="rId4"/>
          <a:srcRect r="1624"/>
          <a:stretch/>
        </p:blipFill>
        <p:spPr>
          <a:xfrm>
            <a:off x="6162083" y="1717939"/>
            <a:ext cx="3931754" cy="1571718"/>
          </a:xfrm>
          <a:prstGeom prst="rect">
            <a:avLst/>
          </a:prstGeom>
        </p:spPr>
      </p:pic>
      <p:pic>
        <p:nvPicPr>
          <p:cNvPr id="17" name="Picture 16">
            <a:extLst>
              <a:ext uri="{FF2B5EF4-FFF2-40B4-BE49-F238E27FC236}">
                <a16:creationId xmlns:a16="http://schemas.microsoft.com/office/drawing/2014/main" id="{B1E95BFA-A183-CEC6-AC6A-2C40C410753F}"/>
              </a:ext>
            </a:extLst>
          </p:cNvPr>
          <p:cNvPicPr>
            <a:picLocks noChangeAspect="1"/>
          </p:cNvPicPr>
          <p:nvPr/>
        </p:nvPicPr>
        <p:blipFill>
          <a:blip r:embed="rId5"/>
          <a:stretch>
            <a:fillRect/>
          </a:stretch>
        </p:blipFill>
        <p:spPr>
          <a:xfrm>
            <a:off x="6664540" y="3861310"/>
            <a:ext cx="3429297" cy="861135"/>
          </a:xfrm>
          <a:prstGeom prst="rect">
            <a:avLst/>
          </a:prstGeom>
        </p:spPr>
      </p:pic>
      <p:sp>
        <p:nvSpPr>
          <p:cNvPr id="18" name="TextBox 17">
            <a:extLst>
              <a:ext uri="{FF2B5EF4-FFF2-40B4-BE49-F238E27FC236}">
                <a16:creationId xmlns:a16="http://schemas.microsoft.com/office/drawing/2014/main" id="{5A4FF53B-5BFE-E380-55D1-60A9FEF00896}"/>
              </a:ext>
            </a:extLst>
          </p:cNvPr>
          <p:cNvSpPr txBox="1"/>
          <p:nvPr/>
        </p:nvSpPr>
        <p:spPr>
          <a:xfrm>
            <a:off x="6714896" y="4722445"/>
            <a:ext cx="5100585" cy="646331"/>
          </a:xfrm>
          <a:prstGeom prst="rect">
            <a:avLst/>
          </a:prstGeom>
          <a:noFill/>
        </p:spPr>
        <p:txBody>
          <a:bodyPr wrap="square">
            <a:spAutoFit/>
          </a:bodyPr>
          <a:lstStyle/>
          <a:p>
            <a:r>
              <a:rPr lang="en-US" dirty="0"/>
              <a:t>Step 2: While temp-&gt;next==NULL, attach the new node to the end</a:t>
            </a:r>
          </a:p>
        </p:txBody>
      </p:sp>
      <p:pic>
        <p:nvPicPr>
          <p:cNvPr id="22" name="Picture 21">
            <a:extLst>
              <a:ext uri="{FF2B5EF4-FFF2-40B4-BE49-F238E27FC236}">
                <a16:creationId xmlns:a16="http://schemas.microsoft.com/office/drawing/2014/main" id="{E7A2418D-BD6F-B1AE-07AB-217BB6F67ED1}"/>
              </a:ext>
            </a:extLst>
          </p:cNvPr>
          <p:cNvPicPr>
            <a:picLocks noChangeAspect="1"/>
          </p:cNvPicPr>
          <p:nvPr/>
        </p:nvPicPr>
        <p:blipFill>
          <a:blip r:embed="rId6"/>
          <a:stretch>
            <a:fillRect/>
          </a:stretch>
        </p:blipFill>
        <p:spPr>
          <a:xfrm>
            <a:off x="7333779" y="5410859"/>
            <a:ext cx="3368332" cy="823031"/>
          </a:xfrm>
          <a:prstGeom prst="rect">
            <a:avLst/>
          </a:prstGeom>
        </p:spPr>
      </p:pic>
      <p:pic>
        <p:nvPicPr>
          <p:cNvPr id="24" name="Picture 23">
            <a:extLst>
              <a:ext uri="{FF2B5EF4-FFF2-40B4-BE49-F238E27FC236}">
                <a16:creationId xmlns:a16="http://schemas.microsoft.com/office/drawing/2014/main" id="{3F1F0678-3009-B428-EFD6-F63E37A181FE}"/>
              </a:ext>
            </a:extLst>
          </p:cNvPr>
          <p:cNvPicPr>
            <a:picLocks noChangeAspect="1"/>
          </p:cNvPicPr>
          <p:nvPr/>
        </p:nvPicPr>
        <p:blipFill rotWithShape="1">
          <a:blip r:embed="rId7"/>
          <a:srcRect r="3297"/>
          <a:stretch/>
        </p:blipFill>
        <p:spPr>
          <a:xfrm>
            <a:off x="2751212" y="4650992"/>
            <a:ext cx="3931755" cy="1519733"/>
          </a:xfrm>
          <a:prstGeom prst="rect">
            <a:avLst/>
          </a:prstGeom>
        </p:spPr>
      </p:pic>
      <p:pic>
        <p:nvPicPr>
          <p:cNvPr id="26" name="Picture 25">
            <a:extLst>
              <a:ext uri="{FF2B5EF4-FFF2-40B4-BE49-F238E27FC236}">
                <a16:creationId xmlns:a16="http://schemas.microsoft.com/office/drawing/2014/main" id="{1AD3C337-E7FE-8B77-4FF9-621652255E30}"/>
              </a:ext>
            </a:extLst>
          </p:cNvPr>
          <p:cNvPicPr>
            <a:picLocks noChangeAspect="1"/>
          </p:cNvPicPr>
          <p:nvPr/>
        </p:nvPicPr>
        <p:blipFill>
          <a:blip r:embed="rId8"/>
          <a:stretch>
            <a:fillRect/>
          </a:stretch>
        </p:blipFill>
        <p:spPr>
          <a:xfrm>
            <a:off x="3429095" y="4120921"/>
            <a:ext cx="2072820" cy="396274"/>
          </a:xfrm>
          <a:prstGeom prst="rect">
            <a:avLst/>
          </a:prstGeom>
        </p:spPr>
      </p:pic>
      <p:pic>
        <p:nvPicPr>
          <p:cNvPr id="28" name="Picture 27">
            <a:extLst>
              <a:ext uri="{FF2B5EF4-FFF2-40B4-BE49-F238E27FC236}">
                <a16:creationId xmlns:a16="http://schemas.microsoft.com/office/drawing/2014/main" id="{9528FA98-E138-35CB-09B2-7D191568C811}"/>
              </a:ext>
            </a:extLst>
          </p:cNvPr>
          <p:cNvPicPr>
            <a:picLocks noChangeAspect="1"/>
          </p:cNvPicPr>
          <p:nvPr/>
        </p:nvPicPr>
        <p:blipFill>
          <a:blip r:embed="rId9"/>
          <a:stretch>
            <a:fillRect/>
          </a:stretch>
        </p:blipFill>
        <p:spPr>
          <a:xfrm>
            <a:off x="6743178" y="3429000"/>
            <a:ext cx="1540210" cy="390227"/>
          </a:xfrm>
          <a:prstGeom prst="rect">
            <a:avLst/>
          </a:prstGeom>
        </p:spPr>
      </p:pic>
    </p:spTree>
    <p:extLst>
      <p:ext uri="{BB962C8B-B14F-4D97-AF65-F5344CB8AC3E}">
        <p14:creationId xmlns:p14="http://schemas.microsoft.com/office/powerpoint/2010/main" val="319993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59B7-FB3D-00DF-B574-299518AEFDE4}"/>
              </a:ext>
            </a:extLst>
          </p:cNvPr>
          <p:cNvSpPr>
            <a:spLocks noGrp="1"/>
          </p:cNvSpPr>
          <p:nvPr>
            <p:ph type="title"/>
          </p:nvPr>
        </p:nvSpPr>
        <p:spPr>
          <a:xfrm>
            <a:off x="2596208" y="485754"/>
            <a:ext cx="8911687" cy="604055"/>
          </a:xfrm>
        </p:spPr>
        <p:txBody>
          <a:bodyPr>
            <a:normAutofit fontScale="90000"/>
          </a:bodyPr>
          <a:lstStyle/>
          <a:p>
            <a:r>
              <a:rPr lang="en-US" dirty="0"/>
              <a:t>C++ Implementation of adding last node</a:t>
            </a:r>
          </a:p>
        </p:txBody>
      </p:sp>
      <p:sp>
        <p:nvSpPr>
          <p:cNvPr id="4" name="Date Placeholder 3">
            <a:extLst>
              <a:ext uri="{FF2B5EF4-FFF2-40B4-BE49-F238E27FC236}">
                <a16:creationId xmlns:a16="http://schemas.microsoft.com/office/drawing/2014/main" id="{4370BFEB-9CE4-8E4D-9DDF-459FC5AB1104}"/>
              </a:ext>
            </a:extLst>
          </p:cNvPr>
          <p:cNvSpPr>
            <a:spLocks noGrp="1"/>
          </p:cNvSpPr>
          <p:nvPr>
            <p:ph type="dt" sz="half" idx="10"/>
          </p:nvPr>
        </p:nvSpPr>
        <p:spPr/>
        <p:txBody>
          <a:bodyPr/>
          <a:lstStyle/>
          <a:p>
            <a:fld id="{942AAD53-7074-4F6C-8DB3-21FE35E14471}" type="datetime1">
              <a:rPr lang="en-US" smtClean="0"/>
              <a:t>11/12/2023</a:t>
            </a:fld>
            <a:endParaRPr lang="en-US" dirty="0"/>
          </a:p>
        </p:txBody>
      </p:sp>
      <p:sp>
        <p:nvSpPr>
          <p:cNvPr id="5" name="Slide Number Placeholder 4">
            <a:extLst>
              <a:ext uri="{FF2B5EF4-FFF2-40B4-BE49-F238E27FC236}">
                <a16:creationId xmlns:a16="http://schemas.microsoft.com/office/drawing/2014/main" id="{BAFB6418-D37A-37E4-7702-0D5E74CE059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Picture 6">
            <a:extLst>
              <a:ext uri="{FF2B5EF4-FFF2-40B4-BE49-F238E27FC236}">
                <a16:creationId xmlns:a16="http://schemas.microsoft.com/office/drawing/2014/main" id="{D9AC7D92-19D6-48FE-54C2-3328D91019B4}"/>
              </a:ext>
            </a:extLst>
          </p:cNvPr>
          <p:cNvPicPr>
            <a:picLocks noChangeAspect="1"/>
          </p:cNvPicPr>
          <p:nvPr/>
        </p:nvPicPr>
        <p:blipFill>
          <a:blip r:embed="rId2"/>
          <a:stretch>
            <a:fillRect/>
          </a:stretch>
        </p:blipFill>
        <p:spPr>
          <a:xfrm>
            <a:off x="306962" y="1228166"/>
            <a:ext cx="6988146" cy="4159622"/>
          </a:xfrm>
          <a:prstGeom prst="rect">
            <a:avLst/>
          </a:prstGeom>
        </p:spPr>
      </p:pic>
      <p:pic>
        <p:nvPicPr>
          <p:cNvPr id="9" name="Picture 8">
            <a:extLst>
              <a:ext uri="{FF2B5EF4-FFF2-40B4-BE49-F238E27FC236}">
                <a16:creationId xmlns:a16="http://schemas.microsoft.com/office/drawing/2014/main" id="{18B65850-C992-817C-5F8D-2FA582372A07}"/>
              </a:ext>
            </a:extLst>
          </p:cNvPr>
          <p:cNvPicPr>
            <a:picLocks noChangeAspect="1"/>
          </p:cNvPicPr>
          <p:nvPr/>
        </p:nvPicPr>
        <p:blipFill>
          <a:blip r:embed="rId3"/>
          <a:stretch>
            <a:fillRect/>
          </a:stretch>
        </p:blipFill>
        <p:spPr>
          <a:xfrm>
            <a:off x="276480" y="5387788"/>
            <a:ext cx="7018628" cy="1113045"/>
          </a:xfrm>
          <a:prstGeom prst="rect">
            <a:avLst/>
          </a:prstGeom>
        </p:spPr>
      </p:pic>
    </p:spTree>
    <p:extLst>
      <p:ext uri="{BB962C8B-B14F-4D97-AF65-F5344CB8AC3E}">
        <p14:creationId xmlns:p14="http://schemas.microsoft.com/office/powerpoint/2010/main" val="31804171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2626</TotalTime>
  <Words>1283</Words>
  <Application>Microsoft Office PowerPoint</Application>
  <PresentationFormat>Widescreen</PresentationFormat>
  <Paragraphs>144</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Century Gothic</vt:lpstr>
      <vt:lpstr>euclid_circular_a</vt:lpstr>
      <vt:lpstr>helvetica</vt:lpstr>
      <vt:lpstr>Nunito</vt:lpstr>
      <vt:lpstr>Source Serif Pro</vt:lpstr>
      <vt:lpstr>Wingdings 3</vt:lpstr>
      <vt:lpstr>YouTube Sans</vt:lpstr>
      <vt:lpstr>Wisp</vt:lpstr>
      <vt:lpstr>Chapter 3  Data Structures and Applications</vt:lpstr>
      <vt:lpstr>2. Doubly Linked List</vt:lpstr>
      <vt:lpstr>Node Representation</vt:lpstr>
      <vt:lpstr>PowerPoint Presentation</vt:lpstr>
      <vt:lpstr>Doubly Linked List (Inserting a Node in an Empty List) </vt:lpstr>
      <vt:lpstr>PowerPoint Presentation</vt:lpstr>
      <vt:lpstr>Double Linked List Node (Insertion at beginning)</vt:lpstr>
      <vt:lpstr>Doubly Linked List (Insertion at the End) </vt:lpstr>
      <vt:lpstr>C++ Implementation of adding last node</vt:lpstr>
      <vt:lpstr>PowerPoint Presentation</vt:lpstr>
      <vt:lpstr>Doubly Linked List (Deleting the First Node)-Method 1 </vt:lpstr>
      <vt:lpstr>Doubly Linked List (Deleting the First Node)-Method 2</vt:lpstr>
      <vt:lpstr>Last Deletion</vt:lpstr>
      <vt:lpstr>C++ Implementation</vt:lpstr>
      <vt:lpstr>3. Circular Linked List </vt:lpstr>
      <vt:lpstr>Creating- Circular Singly List</vt:lpstr>
      <vt:lpstr>Applications of linked list  </vt:lpstr>
      <vt:lpstr>Applications of linked list in the real world </vt:lpstr>
      <vt:lpstr>PowerPoint Presentation</vt:lpstr>
      <vt:lpstr>Application of Doubly Linked Lists: </vt:lpstr>
      <vt:lpstr>Complexity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Fikadu Wayesa</cp:lastModifiedBy>
  <cp:revision>470</cp:revision>
  <dcterms:created xsi:type="dcterms:W3CDTF">2022-06-13T05:00:24Z</dcterms:created>
  <dcterms:modified xsi:type="dcterms:W3CDTF">2023-11-12T16:31:26Z</dcterms:modified>
</cp:coreProperties>
</file>