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7" r:id="rId4"/>
    <p:sldId id="268" r:id="rId5"/>
    <p:sldId id="269" r:id="rId6"/>
    <p:sldId id="270" r:id="rId7"/>
    <p:sldId id="271" r:id="rId8"/>
    <p:sldId id="272" r:id="rId9"/>
    <p:sldId id="257" r:id="rId10"/>
    <p:sldId id="258" r:id="rId11"/>
    <p:sldId id="259" r:id="rId12"/>
    <p:sldId id="260" r:id="rId13"/>
    <p:sldId id="261" r:id="rId14"/>
    <p:sldId id="262"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GB"/>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410C394-138A-4005-817B-64F4E993E062}" type="datetimeFigureOut">
              <a:rPr lang="id-ID" smtClean="0"/>
              <a:t>29/10/2023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280372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410C394-138A-4005-817B-64F4E993E062}" type="datetimeFigureOut">
              <a:rPr lang="id-ID" smtClean="0"/>
              <a:t>29/10/2023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11869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410C394-138A-4005-817B-64F4E993E062}" type="datetimeFigureOut">
              <a:rPr lang="id-ID" smtClean="0"/>
              <a:t>29/10/2023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63819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410C394-138A-4005-817B-64F4E993E062}" type="datetimeFigureOut">
              <a:rPr lang="id-ID" smtClean="0"/>
              <a:t>29/10/2023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12395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410C394-138A-4005-817B-64F4E993E062}" type="datetimeFigureOut">
              <a:rPr lang="id-ID" smtClean="0"/>
              <a:t>29/10/2023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759250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F410C394-138A-4005-817B-64F4E993E062}" type="datetimeFigureOut">
              <a:rPr lang="id-ID" smtClean="0"/>
              <a:t>29/10/2023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2828369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F410C394-138A-4005-817B-64F4E993E062}" type="datetimeFigureOut">
              <a:rPr lang="id-ID" smtClean="0"/>
              <a:t>29/10/2023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156733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10C394-138A-4005-817B-64F4E993E062}" type="datetimeFigureOut">
              <a:rPr lang="id-ID" smtClean="0"/>
              <a:t>29/10/2023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295701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10C394-138A-4005-817B-64F4E993E062}" type="datetimeFigureOut">
              <a:rPr lang="id-ID" smtClean="0"/>
              <a:t>29/10/2023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76345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10C394-138A-4005-817B-64F4E993E062}" type="datetimeFigureOut">
              <a:rPr lang="id-ID" smtClean="0"/>
              <a:t>29/10/2023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424782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410C394-138A-4005-817B-64F4E993E062}" type="datetimeFigureOut">
              <a:rPr lang="id-ID" smtClean="0"/>
              <a:t>29/10/2023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184864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410C394-138A-4005-817B-64F4E993E062}" type="datetimeFigureOut">
              <a:rPr lang="id-ID" smtClean="0"/>
              <a:t>29/10/2023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114958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410C394-138A-4005-817B-64F4E993E062}" type="datetimeFigureOut">
              <a:rPr lang="id-ID" smtClean="0"/>
              <a:t>29/10/2023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1810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410C394-138A-4005-817B-64F4E993E062}" type="datetimeFigureOut">
              <a:rPr lang="id-ID" smtClean="0"/>
              <a:t>29/10/2023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34621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0C394-138A-4005-817B-64F4E993E062}" type="datetimeFigureOut">
              <a:rPr lang="id-ID" smtClean="0"/>
              <a:t>29/10/2023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410297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410C394-138A-4005-817B-64F4E993E062}" type="datetimeFigureOut">
              <a:rPr lang="id-ID" smtClean="0"/>
              <a:t>29/10/2023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97162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410C394-138A-4005-817B-64F4E993E062}" type="datetimeFigureOut">
              <a:rPr lang="id-ID" smtClean="0"/>
              <a:t>29/10/2023</a:t>
            </a:fld>
            <a:endParaRPr lang="id-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21131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410C394-138A-4005-817B-64F4E993E062}" type="datetimeFigureOut">
              <a:rPr lang="id-ID" smtClean="0"/>
              <a:t>29/10/2023</a:t>
            </a:fld>
            <a:endParaRPr lang="id-ID"/>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id-ID"/>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A89A218-7EFF-4392-91E8-7E8E40D69955}" type="slidenum">
              <a:rPr lang="id-ID" smtClean="0"/>
              <a:t>‹#›</a:t>
            </a:fld>
            <a:endParaRPr lang="id-ID"/>
          </a:p>
        </p:txBody>
      </p:sp>
    </p:spTree>
    <p:extLst>
      <p:ext uri="{BB962C8B-B14F-4D97-AF65-F5344CB8AC3E}">
        <p14:creationId xmlns:p14="http://schemas.microsoft.com/office/powerpoint/2010/main" val="349337853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AB0B-F169-BD7D-50FC-A58376AC6FC7}"/>
              </a:ext>
            </a:extLst>
          </p:cNvPr>
          <p:cNvSpPr>
            <a:spLocks noGrp="1"/>
          </p:cNvSpPr>
          <p:nvPr>
            <p:ph type="ctrTitle"/>
          </p:nvPr>
        </p:nvSpPr>
        <p:spPr>
          <a:xfrm>
            <a:off x="311020" y="1942623"/>
            <a:ext cx="11569959" cy="1797465"/>
          </a:xfrm>
        </p:spPr>
        <p:txBody>
          <a:bodyPr>
            <a:normAutofit/>
          </a:bodyPr>
          <a:lstStyle/>
          <a:p>
            <a:r>
              <a:rPr lang="en-US" dirty="0" err="1">
                <a:latin typeface="Times New Roman" panose="02020603050405020304" pitchFamily="18" charset="0"/>
                <a:cs typeface="Times New Roman" panose="02020603050405020304" pitchFamily="18" charset="0"/>
              </a:rPr>
              <a:t>Pengenalan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Unit Test dan White Box Testing</a:t>
            </a:r>
            <a:endParaRPr lang="id-ID"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22FB48-7CF9-55CC-7931-0502DAFB7FE3}"/>
              </a:ext>
            </a:extLst>
          </p:cNvPr>
          <p:cNvSpPr>
            <a:spLocks noGrp="1"/>
          </p:cNvSpPr>
          <p:nvPr>
            <p:ph type="subTitle" idx="1"/>
          </p:nvPr>
        </p:nvSpPr>
        <p:spPr>
          <a:xfrm>
            <a:off x="1738531" y="5465617"/>
            <a:ext cx="8714935" cy="910883"/>
          </a:xfrm>
        </p:spPr>
        <p:txBody>
          <a:bodyPr>
            <a:normAutofit/>
          </a:bodyPr>
          <a:lstStyle/>
          <a:p>
            <a:pPr algn="l"/>
            <a:r>
              <a:rPr lang="en-US" sz="2400" spc="300" dirty="0">
                <a:latin typeface="Times New Roman" panose="02020603050405020304" pitchFamily="18" charset="0"/>
                <a:cs typeface="Times New Roman" panose="02020603050405020304" pitchFamily="18" charset="0"/>
              </a:rPr>
              <a:t>FIKI AJI PANUNTUN | 2010111400707 | 07TPLP016</a:t>
            </a:r>
          </a:p>
        </p:txBody>
      </p:sp>
    </p:spTree>
    <p:extLst>
      <p:ext uri="{BB962C8B-B14F-4D97-AF65-F5344CB8AC3E}">
        <p14:creationId xmlns:p14="http://schemas.microsoft.com/office/powerpoint/2010/main" val="412040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2E0E436B-1CF3-5142-8F3D-11D44B772EC6}"/>
              </a:ext>
            </a:extLst>
          </p:cNvPr>
          <p:cNvPicPr>
            <a:picLocks noGrp="1" noChangeAspect="1"/>
          </p:cNvPicPr>
          <p:nvPr>
            <p:ph idx="1"/>
          </p:nvPr>
        </p:nvPicPr>
        <p:blipFill>
          <a:blip r:embed="rId2"/>
          <a:stretch>
            <a:fillRect/>
          </a:stretch>
        </p:blipFill>
        <p:spPr>
          <a:xfrm>
            <a:off x="1523999" y="1184401"/>
            <a:ext cx="9144000" cy="5140990"/>
          </a:xfrm>
        </p:spPr>
      </p:pic>
      <p:sp>
        <p:nvSpPr>
          <p:cNvPr id="5" name="TextBox 4">
            <a:extLst>
              <a:ext uri="{FF2B5EF4-FFF2-40B4-BE49-F238E27FC236}">
                <a16:creationId xmlns:a16="http://schemas.microsoft.com/office/drawing/2014/main" id="{A5CF75DF-C00F-991C-2D6E-E5A3A3F774B8}"/>
              </a:ext>
            </a:extLst>
          </p:cNvPr>
          <p:cNvSpPr txBox="1"/>
          <p:nvPr/>
        </p:nvSpPr>
        <p:spPr>
          <a:xfrm>
            <a:off x="390964" y="270999"/>
            <a:ext cx="4432495" cy="523220"/>
          </a:xfrm>
          <a:prstGeom prst="rect">
            <a:avLst/>
          </a:prstGeom>
          <a:noFill/>
        </p:spPr>
        <p:txBody>
          <a:bodyPr wrap="none" rtlCol="0">
            <a:spAutoFit/>
          </a:bodyPr>
          <a:lstStyle/>
          <a:p>
            <a:r>
              <a:rPr lang="en-US" sz="2400" dirty="0"/>
              <a:t>1.</a:t>
            </a:r>
            <a:r>
              <a:rPr lang="en-US" dirty="0"/>
              <a:t> </a:t>
            </a:r>
            <a:r>
              <a:rPr lang="en-US" sz="2800" dirty="0" err="1">
                <a:latin typeface="Times New Roman" panose="02020603050405020304" pitchFamily="18" charset="0"/>
                <a:cs typeface="Times New Roman" panose="02020603050405020304" pitchFamily="18" charset="0"/>
              </a:rPr>
              <a:t>Siapkan</a:t>
            </a:r>
            <a:r>
              <a:rPr lang="en-US" sz="2800" dirty="0"/>
              <a:t> File yang </a:t>
            </a:r>
            <a:r>
              <a:rPr lang="en-US" sz="2800" dirty="0" err="1"/>
              <a:t>akan</a:t>
            </a:r>
            <a:r>
              <a:rPr lang="en-US" sz="2800" dirty="0"/>
              <a:t> </a:t>
            </a:r>
            <a:r>
              <a:rPr lang="en-US" sz="2800" dirty="0" err="1"/>
              <a:t>diuji</a:t>
            </a:r>
            <a:endParaRPr lang="id-ID" dirty="0"/>
          </a:p>
        </p:txBody>
      </p:sp>
    </p:spTree>
    <p:extLst>
      <p:ext uri="{BB962C8B-B14F-4D97-AF65-F5344CB8AC3E}">
        <p14:creationId xmlns:p14="http://schemas.microsoft.com/office/powerpoint/2010/main" val="353495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828B73-7A7B-1850-D0CE-65C269B3A829}"/>
              </a:ext>
            </a:extLst>
          </p:cNvPr>
          <p:cNvSpPr txBox="1"/>
          <p:nvPr/>
        </p:nvSpPr>
        <p:spPr>
          <a:xfrm>
            <a:off x="508098" y="264030"/>
            <a:ext cx="9797169" cy="523220"/>
          </a:xfrm>
          <a:prstGeom prst="rect">
            <a:avLst/>
          </a:prstGeom>
          <a:noFill/>
        </p:spPr>
        <p:txBody>
          <a:bodyPr wrap="none" rtlCol="0">
            <a:spAutoFit/>
          </a:bodyPr>
          <a:lstStyle/>
          <a:p>
            <a:r>
              <a:rPr lang="en-US" sz="2400" dirty="0"/>
              <a:t>2.</a:t>
            </a:r>
            <a:r>
              <a:rPr lang="en-US" dirty="0"/>
              <a:t> </a:t>
            </a:r>
            <a:r>
              <a:rPr lang="en-US" sz="2800" dirty="0" err="1">
                <a:latin typeface="Times New Roman" panose="02020603050405020304" pitchFamily="18" charset="0"/>
                <a:cs typeface="Times New Roman" panose="02020603050405020304" pitchFamily="18" charset="0"/>
              </a:rPr>
              <a:t>Buat</a:t>
            </a:r>
            <a:r>
              <a:rPr lang="en-US" sz="2800" dirty="0"/>
              <a:t> file </a:t>
            </a:r>
            <a:r>
              <a:rPr lang="en-US" sz="2800" dirty="0" err="1"/>
              <a:t>dengan</a:t>
            </a:r>
            <a:r>
              <a:rPr lang="en-US" sz="2800" dirty="0"/>
              <a:t> </a:t>
            </a:r>
            <a:r>
              <a:rPr lang="en-US" sz="2800" dirty="0" err="1"/>
              <a:t>nama</a:t>
            </a:r>
            <a:r>
              <a:rPr lang="en-US" sz="2800" dirty="0"/>
              <a:t> test_fuzzy.py </a:t>
            </a:r>
            <a:r>
              <a:rPr lang="en-US" sz="2800" dirty="0" err="1"/>
              <a:t>dengan</a:t>
            </a:r>
            <a:r>
              <a:rPr lang="en-US" sz="2800" dirty="0"/>
              <a:t> </a:t>
            </a:r>
            <a:r>
              <a:rPr lang="en-US" sz="2800" dirty="0" err="1"/>
              <a:t>isi</a:t>
            </a:r>
            <a:r>
              <a:rPr lang="en-US" sz="2800" dirty="0"/>
              <a:t> yang </a:t>
            </a:r>
            <a:r>
              <a:rPr lang="en-US" sz="2800" dirty="0" err="1"/>
              <a:t>ingin</a:t>
            </a:r>
            <a:r>
              <a:rPr lang="en-US" sz="2800" dirty="0"/>
              <a:t> di test</a:t>
            </a:r>
            <a:endParaRPr lang="id-ID" dirty="0"/>
          </a:p>
        </p:txBody>
      </p:sp>
      <p:pic>
        <p:nvPicPr>
          <p:cNvPr id="7" name="Picture 6">
            <a:extLst>
              <a:ext uri="{FF2B5EF4-FFF2-40B4-BE49-F238E27FC236}">
                <a16:creationId xmlns:a16="http://schemas.microsoft.com/office/drawing/2014/main" id="{F32FF128-BDC2-2BED-6DA3-78D93A300837}"/>
              </a:ext>
            </a:extLst>
          </p:cNvPr>
          <p:cNvPicPr>
            <a:picLocks noChangeAspect="1"/>
          </p:cNvPicPr>
          <p:nvPr/>
        </p:nvPicPr>
        <p:blipFill>
          <a:blip r:embed="rId2"/>
          <a:stretch>
            <a:fillRect/>
          </a:stretch>
        </p:blipFill>
        <p:spPr>
          <a:xfrm>
            <a:off x="1523999" y="1191371"/>
            <a:ext cx="9144000" cy="5140989"/>
          </a:xfrm>
          <a:prstGeom prst="rect">
            <a:avLst/>
          </a:prstGeom>
        </p:spPr>
      </p:pic>
    </p:spTree>
    <p:extLst>
      <p:ext uri="{BB962C8B-B14F-4D97-AF65-F5344CB8AC3E}">
        <p14:creationId xmlns:p14="http://schemas.microsoft.com/office/powerpoint/2010/main" val="4028402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7F36F0-5A3D-E5F8-168D-8FE9B9A1CF25}"/>
              </a:ext>
            </a:extLst>
          </p:cNvPr>
          <p:cNvSpPr txBox="1"/>
          <p:nvPr/>
        </p:nvSpPr>
        <p:spPr>
          <a:xfrm>
            <a:off x="508098" y="418233"/>
            <a:ext cx="9797169" cy="523220"/>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Buat</a:t>
            </a:r>
            <a:r>
              <a:rPr lang="en-US" sz="2800" dirty="0">
                <a:latin typeface="Times New Roman" panose="02020603050405020304" pitchFamily="18" charset="0"/>
                <a:cs typeface="Times New Roman" panose="02020603050405020304" pitchFamily="18" charset="0"/>
              </a:rPr>
              <a:t> file </a:t>
            </a:r>
            <a:r>
              <a:rPr lang="en-US" sz="2800" dirty="0" err="1">
                <a:latin typeface="Times New Roman" panose="02020603050405020304" pitchFamily="18" charset="0"/>
                <a:cs typeface="Times New Roman" panose="02020603050405020304" pitchFamily="18" charset="0"/>
              </a:rPr>
              <a:t>dengan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nama</a:t>
            </a:r>
            <a:r>
              <a:rPr lang="en-US" sz="2800" dirty="0">
                <a:latin typeface="Times New Roman" panose="02020603050405020304" pitchFamily="18" charset="0"/>
                <a:cs typeface="Times New Roman" panose="02020603050405020304" pitchFamily="18" charset="0"/>
              </a:rPr>
              <a:t> test_fuzzy.py </a:t>
            </a:r>
            <a:r>
              <a:rPr lang="en-US" sz="2800" dirty="0" err="1">
                <a:latin typeface="Times New Roman" panose="02020603050405020304" pitchFamily="18" charset="0"/>
                <a:cs typeface="Times New Roman" panose="02020603050405020304" pitchFamily="18" charset="0"/>
              </a:rPr>
              <a:t>dengan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isi</a:t>
            </a:r>
            <a:r>
              <a:rPr lang="en-US" sz="2800" dirty="0">
                <a:latin typeface="Times New Roman" panose="02020603050405020304" pitchFamily="18" charset="0"/>
                <a:cs typeface="Times New Roman" panose="02020603050405020304" pitchFamily="18" charset="0"/>
              </a:rPr>
              <a:t> yang </a:t>
            </a:r>
            <a:r>
              <a:rPr lang="en-US" sz="2800" dirty="0" err="1">
                <a:latin typeface="Times New Roman" panose="02020603050405020304" pitchFamily="18" charset="0"/>
                <a:cs typeface="Times New Roman" panose="02020603050405020304" pitchFamily="18" charset="0"/>
              </a:rPr>
              <a:t>ingin</a:t>
            </a:r>
            <a:r>
              <a:rPr lang="en-US" sz="2800" dirty="0">
                <a:latin typeface="Times New Roman" panose="02020603050405020304" pitchFamily="18" charset="0"/>
                <a:cs typeface="Times New Roman" panose="02020603050405020304" pitchFamily="18" charset="0"/>
              </a:rPr>
              <a:t> di test</a:t>
            </a:r>
            <a:endParaRPr lang="id-ID"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05B4C1-723E-CF70-8FD5-929D4ED0CE08}"/>
              </a:ext>
            </a:extLst>
          </p:cNvPr>
          <p:cNvPicPr>
            <a:picLocks noChangeAspect="1"/>
          </p:cNvPicPr>
          <p:nvPr/>
        </p:nvPicPr>
        <p:blipFill>
          <a:blip r:embed="rId2"/>
          <a:stretch>
            <a:fillRect/>
          </a:stretch>
        </p:blipFill>
        <p:spPr>
          <a:xfrm>
            <a:off x="1523999" y="1303912"/>
            <a:ext cx="9144000" cy="5140990"/>
          </a:xfrm>
          <a:prstGeom prst="rect">
            <a:avLst/>
          </a:prstGeom>
        </p:spPr>
      </p:pic>
    </p:spTree>
    <p:extLst>
      <p:ext uri="{BB962C8B-B14F-4D97-AF65-F5344CB8AC3E}">
        <p14:creationId xmlns:p14="http://schemas.microsoft.com/office/powerpoint/2010/main" val="102045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2624DC-EF1D-6725-143A-6310624F1A0F}"/>
              </a:ext>
            </a:extLst>
          </p:cNvPr>
          <p:cNvSpPr txBox="1"/>
          <p:nvPr/>
        </p:nvSpPr>
        <p:spPr>
          <a:xfrm>
            <a:off x="508099" y="418233"/>
            <a:ext cx="8925136" cy="523220"/>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Buka github.com </a:t>
            </a:r>
            <a:r>
              <a:rPr lang="en-US" sz="2800" dirty="0" err="1">
                <a:latin typeface="Times New Roman" panose="02020603050405020304" pitchFamily="18" charset="0"/>
                <a:cs typeface="Times New Roman" panose="02020603050405020304" pitchFamily="18" charset="0"/>
              </a:rPr>
              <a:t>buat</a:t>
            </a:r>
            <a:r>
              <a:rPr lang="en-US" sz="2800" dirty="0">
                <a:latin typeface="Times New Roman" panose="02020603050405020304" pitchFamily="18" charset="0"/>
                <a:cs typeface="Times New Roman" panose="02020603050405020304" pitchFamily="18" charset="0"/>
              </a:rPr>
              <a:t> repository </a:t>
            </a:r>
            <a:r>
              <a:rPr lang="en-US" sz="2800" dirty="0" err="1">
                <a:latin typeface="Times New Roman" panose="02020603050405020304" pitchFamily="18" charset="0"/>
                <a:cs typeface="Times New Roman" panose="02020603050405020304" pitchFamily="18" charset="0"/>
              </a:rPr>
              <a:t>baru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lalu</a:t>
            </a:r>
            <a:r>
              <a:rPr lang="en-US" sz="2800" dirty="0">
                <a:latin typeface="Times New Roman" panose="02020603050405020304" pitchFamily="18" charset="0"/>
                <a:cs typeface="Times New Roman" panose="02020603050405020304" pitchFamily="18" charset="0"/>
              </a:rPr>
              <a:t> upload project</a:t>
            </a:r>
            <a:endParaRPr lang="id-ID"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277DB37-AF5F-61F0-82DC-D3D4E3798788}"/>
              </a:ext>
            </a:extLst>
          </p:cNvPr>
          <p:cNvPicPr>
            <a:picLocks noChangeAspect="1"/>
          </p:cNvPicPr>
          <p:nvPr/>
        </p:nvPicPr>
        <p:blipFill>
          <a:blip r:embed="rId2"/>
          <a:stretch>
            <a:fillRect/>
          </a:stretch>
        </p:blipFill>
        <p:spPr>
          <a:xfrm>
            <a:off x="1524000" y="1303912"/>
            <a:ext cx="9144000" cy="5140990"/>
          </a:xfrm>
          <a:prstGeom prst="rect">
            <a:avLst/>
          </a:prstGeom>
        </p:spPr>
      </p:pic>
    </p:spTree>
    <p:extLst>
      <p:ext uri="{BB962C8B-B14F-4D97-AF65-F5344CB8AC3E}">
        <p14:creationId xmlns:p14="http://schemas.microsoft.com/office/powerpoint/2010/main" val="91637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50C24D-C89F-DF55-7F22-5AE70428AFA9}"/>
              </a:ext>
            </a:extLst>
          </p:cNvPr>
          <p:cNvSpPr txBox="1"/>
          <p:nvPr/>
        </p:nvSpPr>
        <p:spPr>
          <a:xfrm>
            <a:off x="508099" y="418233"/>
            <a:ext cx="7713394" cy="523220"/>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Buka github.com/</a:t>
            </a:r>
            <a:r>
              <a:rPr lang="en-US" sz="2800" dirty="0" err="1">
                <a:latin typeface="Times New Roman" panose="02020603050405020304" pitchFamily="18" charset="0"/>
                <a:cs typeface="Times New Roman" panose="02020603050405020304" pitchFamily="18" charset="0"/>
              </a:rPr>
              <a:t>nama_repo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lalu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buka</a:t>
            </a:r>
            <a:r>
              <a:rPr lang="en-US" sz="2800" dirty="0">
                <a:latin typeface="Times New Roman" panose="02020603050405020304" pitchFamily="18" charset="0"/>
                <a:cs typeface="Times New Roman" panose="02020603050405020304" pitchFamily="18" charset="0"/>
              </a:rPr>
              <a:t> tab </a:t>
            </a:r>
            <a:r>
              <a:rPr lang="en-US" sz="2800" u="sng" dirty="0">
                <a:latin typeface="Times New Roman" panose="02020603050405020304" pitchFamily="18" charset="0"/>
                <a:cs typeface="Times New Roman" panose="02020603050405020304" pitchFamily="18" charset="0"/>
              </a:rPr>
              <a:t>Action</a:t>
            </a:r>
            <a:endParaRPr lang="id-ID"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C724805-A6D1-1D30-8744-F82153E3CC98}"/>
              </a:ext>
            </a:extLst>
          </p:cNvPr>
          <p:cNvPicPr>
            <a:picLocks noChangeAspect="1"/>
          </p:cNvPicPr>
          <p:nvPr/>
        </p:nvPicPr>
        <p:blipFill>
          <a:blip r:embed="rId2"/>
          <a:stretch>
            <a:fillRect/>
          </a:stretch>
        </p:blipFill>
        <p:spPr>
          <a:xfrm>
            <a:off x="1524000" y="1298777"/>
            <a:ext cx="9144000" cy="5140990"/>
          </a:xfrm>
          <a:prstGeom prst="rect">
            <a:avLst/>
          </a:prstGeom>
        </p:spPr>
      </p:pic>
    </p:spTree>
    <p:extLst>
      <p:ext uri="{BB962C8B-B14F-4D97-AF65-F5344CB8AC3E}">
        <p14:creationId xmlns:p14="http://schemas.microsoft.com/office/powerpoint/2010/main" val="417261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EA40D8-7F63-F62B-06FB-4770B8FD0AC8}"/>
              </a:ext>
            </a:extLst>
          </p:cNvPr>
          <p:cNvSpPr txBox="1"/>
          <p:nvPr/>
        </p:nvSpPr>
        <p:spPr>
          <a:xfrm>
            <a:off x="508099" y="418233"/>
            <a:ext cx="9398727" cy="523220"/>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Isi </a:t>
            </a:r>
            <a:r>
              <a:rPr lang="en-US" sz="2800" dirty="0" err="1">
                <a:latin typeface="Times New Roman" panose="02020603050405020304" pitchFamily="18" charset="0"/>
                <a:cs typeface="Times New Roman" panose="02020603050405020304" pitchFamily="18" charset="0"/>
              </a:rPr>
              <a:t>dari</a:t>
            </a:r>
            <a:r>
              <a:rPr lang="en-US" sz="2800" dirty="0">
                <a:latin typeface="Times New Roman" panose="02020603050405020304" pitchFamily="18" charset="0"/>
                <a:cs typeface="Times New Roman" panose="02020603050405020304" pitchFamily="18" charset="0"/>
              </a:rPr>
              <a:t> tab </a:t>
            </a:r>
            <a:r>
              <a:rPr lang="en-US" sz="2800" i="1" dirty="0">
                <a:latin typeface="Times New Roman" panose="02020603050405020304" pitchFamily="18" charset="0"/>
                <a:cs typeface="Times New Roman" panose="02020603050405020304" pitchFamily="18" charset="0"/>
              </a:rPr>
              <a:t>Action, </a:t>
            </a:r>
            <a:r>
              <a:rPr lang="en-US" sz="2800" dirty="0" err="1">
                <a:latin typeface="Times New Roman" panose="02020603050405020304" pitchFamily="18" charset="0"/>
                <a:cs typeface="Times New Roman" panose="02020603050405020304" pitchFamily="18" charset="0"/>
              </a:rPr>
              <a:t>pilih</a:t>
            </a:r>
            <a:r>
              <a:rPr lang="en-US" sz="2800" dirty="0">
                <a:latin typeface="Times New Roman" panose="02020603050405020304" pitchFamily="18" charset="0"/>
                <a:cs typeface="Times New Roman" panose="02020603050405020304" pitchFamily="18" charset="0"/>
              </a:rPr>
              <a:t> Python application </a:t>
            </a:r>
            <a:r>
              <a:rPr lang="en-US" sz="2800" dirty="0" err="1">
                <a:latin typeface="Times New Roman" panose="02020603050405020304" pitchFamily="18" charset="0"/>
                <a:cs typeface="Times New Roman" panose="02020603050405020304" pitchFamily="18" charset="0"/>
              </a:rPr>
              <a:t>lalu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klik</a:t>
            </a:r>
            <a:r>
              <a:rPr lang="en-US" sz="2800" dirty="0">
                <a:latin typeface="Times New Roman" panose="02020603050405020304" pitchFamily="18" charset="0"/>
                <a:cs typeface="Times New Roman" panose="02020603050405020304" pitchFamily="18" charset="0"/>
              </a:rPr>
              <a:t> configure</a:t>
            </a:r>
            <a:endParaRPr lang="id-ID" i="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9A0D246-5165-CA85-E5C5-12D3FF2D5F63}"/>
              </a:ext>
            </a:extLst>
          </p:cNvPr>
          <p:cNvPicPr>
            <a:picLocks noChangeAspect="1"/>
          </p:cNvPicPr>
          <p:nvPr/>
        </p:nvPicPr>
        <p:blipFill>
          <a:blip r:embed="rId2"/>
          <a:stretch>
            <a:fillRect/>
          </a:stretch>
        </p:blipFill>
        <p:spPr>
          <a:xfrm>
            <a:off x="1524000" y="1298777"/>
            <a:ext cx="9144000" cy="5140990"/>
          </a:xfrm>
          <a:prstGeom prst="rect">
            <a:avLst/>
          </a:prstGeom>
        </p:spPr>
      </p:pic>
    </p:spTree>
    <p:extLst>
      <p:ext uri="{BB962C8B-B14F-4D97-AF65-F5344CB8AC3E}">
        <p14:creationId xmlns:p14="http://schemas.microsoft.com/office/powerpoint/2010/main" val="11854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E4C27F-1D13-597C-53C4-4B4C265629C3}"/>
              </a:ext>
            </a:extLst>
          </p:cNvPr>
          <p:cNvSpPr txBox="1"/>
          <p:nvPr/>
        </p:nvSpPr>
        <p:spPr>
          <a:xfrm>
            <a:off x="508099" y="418233"/>
            <a:ext cx="873027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7. </a:t>
            </a:r>
            <a:r>
              <a:rPr lang="en-US" sz="2400" dirty="0" err="1">
                <a:latin typeface="Times New Roman" panose="02020603050405020304" pitchFamily="18" charset="0"/>
                <a:cs typeface="Times New Roman" panose="02020603050405020304" pitchFamily="18" charset="0"/>
              </a:rPr>
              <a:t>Ubah</a:t>
            </a:r>
            <a:r>
              <a:rPr lang="en-US" sz="2400" dirty="0">
                <a:latin typeface="Times New Roman" panose="02020603050405020304" pitchFamily="18" charset="0"/>
                <a:cs typeface="Times New Roman" panose="02020603050405020304" pitchFamily="18" charset="0"/>
              </a:rPr>
              <a:t> file </a:t>
            </a:r>
            <a:r>
              <a:rPr lang="en-US" sz="2400" dirty="0" err="1">
                <a:latin typeface="Times New Roman" panose="02020603050405020304" pitchFamily="18" charset="0"/>
                <a:cs typeface="Times New Roman" panose="02020603050405020304" pitchFamily="18" charset="0"/>
              </a:rPr>
              <a:t>sesuai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gambar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dibawah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lalu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klik</a:t>
            </a:r>
            <a:r>
              <a:rPr lang="en-US" sz="2400" dirty="0">
                <a:latin typeface="Times New Roman" panose="02020603050405020304" pitchFamily="18" charset="0"/>
                <a:cs typeface="Times New Roman" panose="02020603050405020304" pitchFamily="18" charset="0"/>
              </a:rPr>
              <a:t> commit changes</a:t>
            </a:r>
            <a:endParaRPr lang="id-ID" i="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A659E7C-3B80-2017-9839-2704A7CE9BA3}"/>
              </a:ext>
            </a:extLst>
          </p:cNvPr>
          <p:cNvPicPr>
            <a:picLocks noChangeAspect="1"/>
          </p:cNvPicPr>
          <p:nvPr/>
        </p:nvPicPr>
        <p:blipFill>
          <a:blip r:embed="rId2"/>
          <a:stretch>
            <a:fillRect/>
          </a:stretch>
        </p:blipFill>
        <p:spPr>
          <a:xfrm>
            <a:off x="1524000" y="1298777"/>
            <a:ext cx="9144000" cy="5140990"/>
          </a:xfrm>
          <a:prstGeom prst="rect">
            <a:avLst/>
          </a:prstGeom>
        </p:spPr>
      </p:pic>
    </p:spTree>
    <p:extLst>
      <p:ext uri="{BB962C8B-B14F-4D97-AF65-F5344CB8AC3E}">
        <p14:creationId xmlns:p14="http://schemas.microsoft.com/office/powerpoint/2010/main" val="3328249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8FE38D-777B-7846-8B8F-9D5860060F1C}"/>
              </a:ext>
            </a:extLst>
          </p:cNvPr>
          <p:cNvSpPr txBox="1"/>
          <p:nvPr/>
        </p:nvSpPr>
        <p:spPr>
          <a:xfrm>
            <a:off x="508099" y="418233"/>
            <a:ext cx="11168442"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8. Buka Kembali tab </a:t>
            </a:r>
            <a:r>
              <a:rPr lang="en-US" sz="2400" i="1" dirty="0">
                <a:latin typeface="Times New Roman" panose="02020603050405020304" pitchFamily="18" charset="0"/>
                <a:cs typeface="Times New Roman" panose="02020603050405020304" pitchFamily="18" charset="0"/>
              </a:rPr>
              <a:t>Action, </a:t>
            </a:r>
            <a:r>
              <a:rPr lang="en-US" sz="2400" dirty="0" err="1">
                <a:latin typeface="Times New Roman" panose="02020603050405020304" pitchFamily="18" charset="0"/>
                <a:cs typeface="Times New Roman" panose="02020603050405020304" pitchFamily="18" charset="0"/>
              </a:rPr>
              <a:t>lalu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berikut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adalah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hasil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dari</a:t>
            </a:r>
            <a:r>
              <a:rPr lang="en-US" sz="2400" dirty="0">
                <a:latin typeface="Times New Roman" panose="02020603050405020304" pitchFamily="18" charset="0"/>
                <a:cs typeface="Times New Roman" panose="02020603050405020304" pitchFamily="18" charset="0"/>
              </a:rPr>
              <a:t> testing </a:t>
            </a:r>
            <a:r>
              <a:rPr lang="en-US" sz="2400" dirty="0" err="1">
                <a:latin typeface="Times New Roman" panose="02020603050405020304" pitchFamily="18" charset="0"/>
                <a:cs typeface="Times New Roman" panose="02020603050405020304" pitchFamily="18" charset="0"/>
              </a:rPr>
              <a:t>otomatis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menggunakan</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github</a:t>
            </a:r>
            <a:endParaRPr lang="id-ID"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926AECC-8B3E-CB7F-84D4-1CB889393DFB}"/>
              </a:ext>
            </a:extLst>
          </p:cNvPr>
          <p:cNvPicPr>
            <a:picLocks noChangeAspect="1"/>
          </p:cNvPicPr>
          <p:nvPr/>
        </p:nvPicPr>
        <p:blipFill>
          <a:blip r:embed="rId2"/>
          <a:stretch>
            <a:fillRect/>
          </a:stretch>
        </p:blipFill>
        <p:spPr>
          <a:xfrm>
            <a:off x="1524000" y="1298777"/>
            <a:ext cx="9144000" cy="5140990"/>
          </a:xfrm>
          <a:prstGeom prst="rect">
            <a:avLst/>
          </a:prstGeom>
        </p:spPr>
      </p:pic>
    </p:spTree>
    <p:extLst>
      <p:ext uri="{BB962C8B-B14F-4D97-AF65-F5344CB8AC3E}">
        <p14:creationId xmlns:p14="http://schemas.microsoft.com/office/powerpoint/2010/main" val="321657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2402-82FE-9733-BA92-7928FD14FC65}"/>
              </a:ext>
            </a:extLst>
          </p:cNvPr>
          <p:cNvSpPr>
            <a:spLocks noGrp="1"/>
          </p:cNvSpPr>
          <p:nvPr>
            <p:ph type="title"/>
          </p:nvPr>
        </p:nvSpPr>
        <p:spPr/>
        <p:txBody>
          <a:bodyPr/>
          <a:lstStyle/>
          <a:p>
            <a:r>
              <a:rPr lang="en-US" dirty="0" err="1"/>
              <a:t>Pengenalan</a:t>
            </a:r>
            <a:r>
              <a:rPr lang="en-US" dirty="0"/>
              <a:t> Unit Test</a:t>
            </a:r>
            <a:endParaRPr lang="id-ID" dirty="0"/>
          </a:p>
        </p:txBody>
      </p:sp>
      <p:sp>
        <p:nvSpPr>
          <p:cNvPr id="5" name="TextBox 4">
            <a:extLst>
              <a:ext uri="{FF2B5EF4-FFF2-40B4-BE49-F238E27FC236}">
                <a16:creationId xmlns:a16="http://schemas.microsoft.com/office/drawing/2014/main" id="{FC504328-5522-C06A-F2FA-EEF6581429FF}"/>
              </a:ext>
            </a:extLst>
          </p:cNvPr>
          <p:cNvSpPr txBox="1"/>
          <p:nvPr/>
        </p:nvSpPr>
        <p:spPr>
          <a:xfrm>
            <a:off x="914407" y="1966433"/>
            <a:ext cx="2700996" cy="4197559"/>
          </a:xfrm>
          <a:prstGeom prst="rect">
            <a:avLst/>
          </a:prstGeom>
          <a:noFill/>
        </p:spPr>
        <p:txBody>
          <a:bodyPr wrap="square" rtlCol="0">
            <a:spAutoFit/>
          </a:bodyPr>
          <a:lstStyle/>
          <a:p>
            <a:pPr algn="just">
              <a:lnSpc>
                <a:spcPct val="150000"/>
              </a:lnSpc>
            </a:pPr>
            <a:r>
              <a:rPr lang="id-ID" sz="1800" dirty="0">
                <a:effectLst/>
                <a:latin typeface="Times New Roman" panose="02020603050405020304" pitchFamily="18" charset="0"/>
                <a:cs typeface="Times New Roman" panose="02020603050405020304" pitchFamily="18" charset="0"/>
              </a:rPr>
              <a:t>Unit </a:t>
            </a:r>
            <a:r>
              <a:rPr lang="id-ID" sz="1800" dirty="0" err="1">
                <a:effectLst/>
                <a:latin typeface="Times New Roman" panose="02020603050405020304" pitchFamily="18" charset="0"/>
                <a:cs typeface="Times New Roman" panose="02020603050405020304" pitchFamily="18" charset="0"/>
              </a:rPr>
              <a:t>Test</a:t>
            </a:r>
            <a:r>
              <a:rPr lang="id-ID" sz="1800" dirty="0">
                <a:effectLst/>
                <a:latin typeface="Times New Roman" panose="02020603050405020304" pitchFamily="18" charset="0"/>
                <a:cs typeface="Times New Roman" panose="02020603050405020304" pitchFamily="18" charset="0"/>
              </a:rPr>
              <a:t> adalah jenis tes perangkat lunak yang dilakukan pada bagian-bagian kecil atau unit program untuk memastikan bahwa setiap unit tersebut berfungsi dengan baik dan sesuai dengan spesifikasi yang telah ditentukan.</a:t>
            </a:r>
            <a:endParaRPr lang="id-ID" sz="1800" dirty="0">
              <a:latin typeface="Times New Roman" panose="02020603050405020304" pitchFamily="18" charset="0"/>
              <a:cs typeface="Times New Roman" panose="02020603050405020304" pitchFamily="18" charset="0"/>
            </a:endParaRPr>
          </a:p>
          <a:p>
            <a:pPr algn="just">
              <a:lnSpc>
                <a:spcPct val="150000"/>
              </a:lnSpc>
            </a:pPr>
            <a:endParaRPr lang="id-ID" dirty="0">
              <a:latin typeface="Times New Roman" panose="02020603050405020304" pitchFamily="18" charset="0"/>
              <a:cs typeface="Times New Roman" panose="02020603050405020304" pitchFamily="18" charset="0"/>
            </a:endParaRPr>
          </a:p>
        </p:txBody>
      </p:sp>
      <p:pic>
        <p:nvPicPr>
          <p:cNvPr id="6" name="Picture 2" descr="Microservices Testing Strategies, Types &amp; Tools: A Complete Guide">
            <a:extLst>
              <a:ext uri="{FF2B5EF4-FFF2-40B4-BE49-F238E27FC236}">
                <a16:creationId xmlns:a16="http://schemas.microsoft.com/office/drawing/2014/main" id="{48C3D784-77F0-26A4-9047-FC25F6734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511" y="2141612"/>
            <a:ext cx="7130052" cy="32181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87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1A869-8422-E3F0-418A-6AE30A4C4F99}"/>
              </a:ext>
            </a:extLst>
          </p:cNvPr>
          <p:cNvSpPr>
            <a:spLocks noGrp="1"/>
          </p:cNvSpPr>
          <p:nvPr>
            <p:ph type="title"/>
          </p:nvPr>
        </p:nvSpPr>
        <p:spPr/>
        <p:txBody>
          <a:bodyPr/>
          <a:lstStyle/>
          <a:p>
            <a:r>
              <a:rPr lang="en-US" dirty="0" err="1"/>
              <a:t>Pengertian</a:t>
            </a:r>
            <a:r>
              <a:rPr lang="en-US" dirty="0"/>
              <a:t> White Box Testing</a:t>
            </a:r>
            <a:endParaRPr lang="id-ID" dirty="0"/>
          </a:p>
        </p:txBody>
      </p:sp>
      <p:sp>
        <p:nvSpPr>
          <p:cNvPr id="4" name="TextBox 3">
            <a:extLst>
              <a:ext uri="{FF2B5EF4-FFF2-40B4-BE49-F238E27FC236}">
                <a16:creationId xmlns:a16="http://schemas.microsoft.com/office/drawing/2014/main" id="{BC4C4D6A-AEEC-3488-BB46-E50229C05092}"/>
              </a:ext>
            </a:extLst>
          </p:cNvPr>
          <p:cNvSpPr txBox="1"/>
          <p:nvPr/>
        </p:nvSpPr>
        <p:spPr>
          <a:xfrm>
            <a:off x="745587" y="1580050"/>
            <a:ext cx="3221502" cy="4613058"/>
          </a:xfrm>
          <a:prstGeom prst="rect">
            <a:avLst/>
          </a:prstGeom>
          <a:noFill/>
        </p:spPr>
        <p:txBody>
          <a:bodyPr wrap="square" rtlCol="0">
            <a:spAutoFit/>
          </a:bodyPr>
          <a:lstStyle/>
          <a:p>
            <a:pPr algn="just">
              <a:lnSpc>
                <a:spcPct val="150000"/>
              </a:lnSpc>
            </a:pPr>
            <a:r>
              <a:rPr lang="id-ID" sz="1800" dirty="0" err="1">
                <a:effectLst/>
                <a:latin typeface="Times New Roman" panose="02020603050405020304" pitchFamily="18" charset="0"/>
                <a:cs typeface="Times New Roman" panose="02020603050405020304" pitchFamily="18" charset="0"/>
              </a:rPr>
              <a:t>White</a:t>
            </a:r>
            <a:r>
              <a:rPr lang="id-ID" sz="1800" dirty="0">
                <a:effectLst/>
                <a:latin typeface="Times New Roman" panose="02020603050405020304" pitchFamily="18" charset="0"/>
                <a:cs typeface="Times New Roman" panose="02020603050405020304" pitchFamily="18" charset="0"/>
              </a:rPr>
              <a:t> Box Testing adalah teknik pengujian perangkat lunak yang dilakukan dengan memeriksa struktur internal kode program. Dalam pengujian ini, tester memiliki akses ke kode sumber dan dapat memeriksa setiap baris kode untuk memastikan bahwa program berjalan sesuai dengan spesifikasi dan tujuan yang diinginkan.</a:t>
            </a:r>
            <a:endParaRPr lang="id-ID" sz="1800" dirty="0">
              <a:latin typeface="Times New Roman" panose="02020603050405020304" pitchFamily="18" charset="0"/>
              <a:cs typeface="Times New Roman" panose="02020603050405020304" pitchFamily="18" charset="0"/>
            </a:endParaRPr>
          </a:p>
        </p:txBody>
      </p:sp>
      <p:pic>
        <p:nvPicPr>
          <p:cNvPr id="2050" name="Picture 2" descr="White Box Testing Adalah: Pengertian, Contoh dan Teknik">
            <a:extLst>
              <a:ext uri="{FF2B5EF4-FFF2-40B4-BE49-F238E27FC236}">
                <a16:creationId xmlns:a16="http://schemas.microsoft.com/office/drawing/2014/main" id="{4A1F1645-A6BF-FBCC-F376-7F9561E230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78" r="9363" b="54473"/>
          <a:stretch/>
        </p:blipFill>
        <p:spPr bwMode="auto">
          <a:xfrm>
            <a:off x="4838621" y="2301533"/>
            <a:ext cx="6428936" cy="22549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5846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9AC2-F51D-FF4D-78D0-FB46B4777DEB}"/>
              </a:ext>
            </a:extLst>
          </p:cNvPr>
          <p:cNvSpPr>
            <a:spLocks noGrp="1"/>
          </p:cNvSpPr>
          <p:nvPr>
            <p:ph type="title"/>
          </p:nvPr>
        </p:nvSpPr>
        <p:spPr/>
        <p:txBody>
          <a:bodyPr/>
          <a:lstStyle/>
          <a:p>
            <a:r>
              <a:rPr lang="en-US" dirty="0" err="1"/>
              <a:t>Tujuan</a:t>
            </a:r>
            <a:r>
              <a:rPr lang="en-US" dirty="0"/>
              <a:t> White Box Testing</a:t>
            </a:r>
            <a:endParaRPr lang="id-ID" dirty="0"/>
          </a:p>
        </p:txBody>
      </p:sp>
      <p:sp>
        <p:nvSpPr>
          <p:cNvPr id="4" name="TextBox 3">
            <a:extLst>
              <a:ext uri="{FF2B5EF4-FFF2-40B4-BE49-F238E27FC236}">
                <a16:creationId xmlns:a16="http://schemas.microsoft.com/office/drawing/2014/main" id="{2E64001D-A732-589C-6294-E8C0DA1921E5}"/>
              </a:ext>
            </a:extLst>
          </p:cNvPr>
          <p:cNvSpPr txBox="1"/>
          <p:nvPr/>
        </p:nvSpPr>
        <p:spPr>
          <a:xfrm>
            <a:off x="2923211" y="2368966"/>
            <a:ext cx="6334930" cy="2120068"/>
          </a:xfrm>
          <a:prstGeom prst="rect">
            <a:avLst/>
          </a:prstGeom>
          <a:noFill/>
        </p:spPr>
        <p:txBody>
          <a:bodyPr wrap="square" rtlCol="0">
            <a:spAutoFit/>
          </a:bodyPr>
          <a:lstStyle/>
          <a:p>
            <a:pPr marL="0" indent="0" algn="just" rtl="0" eaLnBrk="1" latinLnBrk="0" hangingPunct="1">
              <a:lnSpc>
                <a:spcPct val="150000"/>
              </a:lnSpc>
              <a:spcBef>
                <a:spcPts val="1000"/>
              </a:spcBef>
              <a:spcAft>
                <a:spcPts val="0"/>
              </a:spcAft>
            </a:pPr>
            <a:r>
              <a:rPr lang="id-ID" sz="1800" kern="1200" dirty="0">
                <a:effectLst/>
                <a:latin typeface="Times New Roman" panose="02020603050405020304" pitchFamily="18" charset="0"/>
                <a:cs typeface="Times New Roman" panose="02020603050405020304" pitchFamily="18" charset="0"/>
              </a:rPr>
              <a:t>Beberapa metode yang digunakan dalam </a:t>
            </a:r>
            <a:r>
              <a:rPr lang="id-ID" sz="1800" kern="1200" dirty="0" err="1">
                <a:effectLst/>
                <a:latin typeface="Times New Roman" panose="02020603050405020304" pitchFamily="18" charset="0"/>
                <a:cs typeface="Times New Roman" panose="02020603050405020304" pitchFamily="18" charset="0"/>
              </a:rPr>
              <a:t>White</a:t>
            </a:r>
            <a:r>
              <a:rPr lang="id-ID" sz="1800" kern="1200" dirty="0">
                <a:effectLst/>
                <a:latin typeface="Times New Roman" panose="02020603050405020304" pitchFamily="18" charset="0"/>
                <a:cs typeface="Times New Roman" panose="02020603050405020304" pitchFamily="18" charset="0"/>
              </a:rPr>
              <a:t> Box Testing antara lain: </a:t>
            </a:r>
            <a:r>
              <a:rPr lang="id-ID" sz="1800" kern="1200" dirty="0" err="1">
                <a:effectLst/>
                <a:latin typeface="Times New Roman" panose="02020603050405020304" pitchFamily="18" charset="0"/>
                <a:cs typeface="Times New Roman" panose="02020603050405020304" pitchFamily="18" charset="0"/>
              </a:rPr>
              <a:t>Statement</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Coverage</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Branch</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Coverage</a:t>
            </a:r>
            <a:r>
              <a:rPr lang="id-ID" sz="1800" kern="1200" dirty="0">
                <a:effectLst/>
                <a:latin typeface="Times New Roman" panose="02020603050405020304" pitchFamily="18" charset="0"/>
                <a:cs typeface="Times New Roman" panose="02020603050405020304" pitchFamily="18" charset="0"/>
              </a:rPr>
              <a:t>, dan </a:t>
            </a:r>
            <a:r>
              <a:rPr lang="id-ID" sz="1800" kern="1200" dirty="0" err="1">
                <a:effectLst/>
                <a:latin typeface="Times New Roman" panose="02020603050405020304" pitchFamily="18" charset="0"/>
                <a:cs typeface="Times New Roman" panose="02020603050405020304" pitchFamily="18" charset="0"/>
              </a:rPr>
              <a:t>Path</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Coverage</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Statement</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Coverage</a:t>
            </a:r>
            <a:r>
              <a:rPr lang="id-ID" sz="1800" kern="1200" dirty="0">
                <a:effectLst/>
                <a:latin typeface="Times New Roman" panose="02020603050405020304" pitchFamily="18" charset="0"/>
                <a:cs typeface="Times New Roman" panose="02020603050405020304" pitchFamily="18" charset="0"/>
              </a:rPr>
              <a:t> menguji setiap baris kode program, </a:t>
            </a:r>
            <a:r>
              <a:rPr lang="id-ID" sz="1800" kern="1200" dirty="0" err="1">
                <a:effectLst/>
                <a:latin typeface="Times New Roman" panose="02020603050405020304" pitchFamily="18" charset="0"/>
                <a:cs typeface="Times New Roman" panose="02020603050405020304" pitchFamily="18" charset="0"/>
              </a:rPr>
              <a:t>Branch</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Coverage</a:t>
            </a:r>
            <a:r>
              <a:rPr lang="id-ID" sz="1800" kern="1200" dirty="0">
                <a:effectLst/>
                <a:latin typeface="Times New Roman" panose="02020603050405020304" pitchFamily="18" charset="0"/>
                <a:cs typeface="Times New Roman" panose="02020603050405020304" pitchFamily="18" charset="0"/>
              </a:rPr>
              <a:t> menguji setiap percabangan dalam kode, dan </a:t>
            </a:r>
            <a:r>
              <a:rPr lang="id-ID" sz="1800" kern="1200" dirty="0" err="1">
                <a:effectLst/>
                <a:latin typeface="Times New Roman" panose="02020603050405020304" pitchFamily="18" charset="0"/>
                <a:cs typeface="Times New Roman" panose="02020603050405020304" pitchFamily="18" charset="0"/>
              </a:rPr>
              <a:t>Path</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Coverage</a:t>
            </a:r>
            <a:r>
              <a:rPr lang="id-ID" sz="1800" kern="1200" dirty="0">
                <a:effectLst/>
                <a:latin typeface="Times New Roman" panose="02020603050405020304" pitchFamily="18" charset="0"/>
                <a:cs typeface="Times New Roman" panose="02020603050405020304" pitchFamily="18" charset="0"/>
              </a:rPr>
              <a:t> menguji semua kemungkinan jalur eksekusi kode.</a:t>
            </a:r>
            <a:endParaRPr lang="id-ID"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62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C78C-0918-966F-0340-1EE28CA5C1CF}"/>
              </a:ext>
            </a:extLst>
          </p:cNvPr>
          <p:cNvSpPr>
            <a:spLocks noGrp="1"/>
          </p:cNvSpPr>
          <p:nvPr>
            <p:ph type="title"/>
          </p:nvPr>
        </p:nvSpPr>
        <p:spPr/>
        <p:txBody>
          <a:bodyPr/>
          <a:lstStyle/>
          <a:p>
            <a:r>
              <a:rPr lang="en-US" dirty="0"/>
              <a:t>Cara </a:t>
            </a:r>
            <a:r>
              <a:rPr lang="en-US" dirty="0" err="1"/>
              <a:t>Kerja</a:t>
            </a:r>
            <a:r>
              <a:rPr lang="en-US" dirty="0"/>
              <a:t> </a:t>
            </a:r>
            <a:r>
              <a:rPr lang="en-US" dirty="0" err="1"/>
              <a:t>Metode</a:t>
            </a:r>
            <a:r>
              <a:rPr lang="en-US" dirty="0"/>
              <a:t> White Box Testing</a:t>
            </a:r>
            <a:endParaRPr lang="id-ID" dirty="0"/>
          </a:p>
        </p:txBody>
      </p:sp>
      <p:sp>
        <p:nvSpPr>
          <p:cNvPr id="4" name="TextBox 3">
            <a:extLst>
              <a:ext uri="{FF2B5EF4-FFF2-40B4-BE49-F238E27FC236}">
                <a16:creationId xmlns:a16="http://schemas.microsoft.com/office/drawing/2014/main" id="{8A568EDB-F034-8A89-D244-291AE8404B68}"/>
              </a:ext>
            </a:extLst>
          </p:cNvPr>
          <p:cNvSpPr txBox="1"/>
          <p:nvPr/>
        </p:nvSpPr>
        <p:spPr>
          <a:xfrm>
            <a:off x="3016567" y="1953468"/>
            <a:ext cx="6148217" cy="2951064"/>
          </a:xfrm>
          <a:prstGeom prst="rect">
            <a:avLst/>
          </a:prstGeom>
          <a:noFill/>
        </p:spPr>
        <p:txBody>
          <a:bodyPr wrap="square" rtlCol="0">
            <a:spAutoFit/>
          </a:bodyPr>
          <a:lstStyle/>
          <a:p>
            <a:pPr algn="just">
              <a:lnSpc>
                <a:spcPct val="150000"/>
              </a:lnSpc>
            </a:pPr>
            <a:r>
              <a:rPr lang="id-ID" sz="1800" dirty="0">
                <a:latin typeface="Times New Roman" panose="02020603050405020304" pitchFamily="18" charset="0"/>
                <a:cs typeface="Times New Roman" panose="02020603050405020304" pitchFamily="18" charset="0"/>
              </a:rPr>
              <a:t>Metode </a:t>
            </a:r>
            <a:r>
              <a:rPr lang="id-ID" sz="1800" dirty="0" err="1">
                <a:latin typeface="Times New Roman" panose="02020603050405020304" pitchFamily="18" charset="0"/>
                <a:cs typeface="Times New Roman" panose="02020603050405020304" pitchFamily="18" charset="0"/>
              </a:rPr>
              <a:t>White</a:t>
            </a:r>
            <a:r>
              <a:rPr lang="id-ID" sz="1800" dirty="0">
                <a:latin typeface="Times New Roman" panose="02020603050405020304" pitchFamily="18" charset="0"/>
                <a:cs typeface="Times New Roman" panose="02020603050405020304" pitchFamily="18" charset="0"/>
              </a:rPr>
              <a:t> Box Testing dilakukan dengan memeriksa kode sumber program dan melakukan pengujian pada setiap jalur kode. Pengujian ini dilakukan dengan menggunakan teknik seperti </a:t>
            </a:r>
            <a:r>
              <a:rPr lang="id-ID" sz="1800" dirty="0" err="1">
                <a:latin typeface="Times New Roman" panose="02020603050405020304" pitchFamily="18" charset="0"/>
                <a:cs typeface="Times New Roman" panose="02020603050405020304" pitchFamily="18" charset="0"/>
              </a:rPr>
              <a:t>statement</a:t>
            </a:r>
            <a:r>
              <a:rPr lang="id-ID" sz="1800" dirty="0">
                <a:latin typeface="Times New Roman" panose="02020603050405020304" pitchFamily="18" charset="0"/>
                <a:cs typeface="Times New Roman" panose="02020603050405020304" pitchFamily="18" charset="0"/>
              </a:rPr>
              <a:t> </a:t>
            </a:r>
            <a:r>
              <a:rPr lang="id-ID" sz="1800" dirty="0" err="1">
                <a:latin typeface="Times New Roman" panose="02020603050405020304" pitchFamily="18" charset="0"/>
                <a:cs typeface="Times New Roman" panose="02020603050405020304" pitchFamily="18" charset="0"/>
              </a:rPr>
              <a:t>coverage</a:t>
            </a:r>
            <a:r>
              <a:rPr lang="id-ID" sz="1800" dirty="0">
                <a:latin typeface="Times New Roman" panose="02020603050405020304" pitchFamily="18" charset="0"/>
                <a:cs typeface="Times New Roman" panose="02020603050405020304" pitchFamily="18" charset="0"/>
              </a:rPr>
              <a:t>, </a:t>
            </a:r>
            <a:r>
              <a:rPr lang="id-ID" sz="1800" dirty="0" err="1">
                <a:latin typeface="Times New Roman" panose="02020603050405020304" pitchFamily="18" charset="0"/>
                <a:cs typeface="Times New Roman" panose="02020603050405020304" pitchFamily="18" charset="0"/>
              </a:rPr>
              <a:t>branch</a:t>
            </a:r>
            <a:r>
              <a:rPr lang="id-ID" sz="1800" dirty="0">
                <a:latin typeface="Times New Roman" panose="02020603050405020304" pitchFamily="18" charset="0"/>
                <a:cs typeface="Times New Roman" panose="02020603050405020304" pitchFamily="18" charset="0"/>
              </a:rPr>
              <a:t> </a:t>
            </a:r>
            <a:r>
              <a:rPr lang="id-ID" sz="1800" dirty="0" err="1">
                <a:latin typeface="Times New Roman" panose="02020603050405020304" pitchFamily="18" charset="0"/>
                <a:cs typeface="Times New Roman" panose="02020603050405020304" pitchFamily="18" charset="0"/>
              </a:rPr>
              <a:t>coverage</a:t>
            </a:r>
            <a:r>
              <a:rPr lang="id-ID" sz="1800" dirty="0">
                <a:latin typeface="Times New Roman" panose="02020603050405020304" pitchFamily="18" charset="0"/>
                <a:cs typeface="Times New Roman" panose="02020603050405020304" pitchFamily="18" charset="0"/>
              </a:rPr>
              <a:t>, dan </a:t>
            </a:r>
            <a:r>
              <a:rPr lang="id-ID" sz="1800" dirty="0" err="1">
                <a:latin typeface="Times New Roman" panose="02020603050405020304" pitchFamily="18" charset="0"/>
                <a:cs typeface="Times New Roman" panose="02020603050405020304" pitchFamily="18" charset="0"/>
              </a:rPr>
              <a:t>path</a:t>
            </a:r>
            <a:r>
              <a:rPr lang="id-ID" sz="1800" dirty="0">
                <a:latin typeface="Times New Roman" panose="02020603050405020304" pitchFamily="18" charset="0"/>
                <a:cs typeface="Times New Roman" panose="02020603050405020304" pitchFamily="18" charset="0"/>
              </a:rPr>
              <a:t> </a:t>
            </a:r>
            <a:r>
              <a:rPr lang="id-ID" sz="1800" dirty="0" err="1">
                <a:latin typeface="Times New Roman" panose="02020603050405020304" pitchFamily="18" charset="0"/>
                <a:cs typeface="Times New Roman" panose="02020603050405020304" pitchFamily="18" charset="0"/>
              </a:rPr>
              <a:t>coverage</a:t>
            </a:r>
            <a:r>
              <a:rPr lang="id-ID" sz="1800" dirty="0">
                <a:latin typeface="Times New Roman" panose="02020603050405020304" pitchFamily="18" charset="0"/>
                <a:cs typeface="Times New Roman" panose="02020603050405020304" pitchFamily="18" charset="0"/>
              </a:rPr>
              <a:t>. Dengan teknik ini, kita dapat memastikan bahwa setiap jalur kode telah diuji dan tidak ada bagian dari kode yang tidak tercakup dalam pengujian.</a:t>
            </a:r>
            <a:endParaRPr lang="id-ID"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07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751F-5383-B4A7-AA02-796F6348951B}"/>
              </a:ext>
            </a:extLst>
          </p:cNvPr>
          <p:cNvSpPr>
            <a:spLocks noGrp="1"/>
          </p:cNvSpPr>
          <p:nvPr>
            <p:ph type="title"/>
          </p:nvPr>
        </p:nvSpPr>
        <p:spPr/>
        <p:txBody>
          <a:bodyPr>
            <a:normAutofit fontScale="90000"/>
          </a:bodyPr>
          <a:lstStyle/>
          <a:p>
            <a:r>
              <a:rPr lang="id-ID" sz="4000" dirty="0">
                <a:latin typeface="Times New Roman" panose="02020603050405020304" pitchFamily="18" charset="0"/>
                <a:cs typeface="Times New Roman" panose="02020603050405020304" pitchFamily="18" charset="0"/>
              </a:rPr>
              <a:t>CI/CD </a:t>
            </a:r>
            <a:br>
              <a:rPr lang="en-US" sz="4000" dirty="0">
                <a:latin typeface="Times New Roman" panose="02020603050405020304" pitchFamily="18" charset="0"/>
                <a:cs typeface="Times New Roman" panose="02020603050405020304" pitchFamily="18" charset="0"/>
              </a:rPr>
            </a:br>
            <a:r>
              <a:rPr lang="id-ID" sz="4000" dirty="0">
                <a:latin typeface="Times New Roman" panose="02020603050405020304" pitchFamily="18" charset="0"/>
                <a:cs typeface="Times New Roman" panose="02020603050405020304" pitchFamily="18" charset="0"/>
              </a:rPr>
              <a:t>(</a:t>
            </a:r>
            <a:r>
              <a:rPr lang="id-ID" sz="4000" dirty="0" err="1">
                <a:latin typeface="Times New Roman" panose="02020603050405020304" pitchFamily="18" charset="0"/>
                <a:cs typeface="Times New Roman" panose="02020603050405020304" pitchFamily="18" charset="0"/>
              </a:rPr>
              <a:t>Continuous</a:t>
            </a:r>
            <a:r>
              <a:rPr lang="id-ID" sz="4000" dirty="0">
                <a:latin typeface="Times New Roman" panose="02020603050405020304" pitchFamily="18" charset="0"/>
                <a:cs typeface="Times New Roman" panose="02020603050405020304" pitchFamily="18" charset="0"/>
              </a:rPr>
              <a:t> </a:t>
            </a:r>
            <a:r>
              <a:rPr lang="id-ID" sz="4000" dirty="0" err="1">
                <a:latin typeface="Times New Roman" panose="02020603050405020304" pitchFamily="18" charset="0"/>
                <a:cs typeface="Times New Roman" panose="02020603050405020304" pitchFamily="18" charset="0"/>
              </a:rPr>
              <a:t>Integration</a:t>
            </a:r>
            <a:r>
              <a:rPr lang="id-ID" sz="4000" dirty="0">
                <a:latin typeface="Times New Roman" panose="02020603050405020304" pitchFamily="18" charset="0"/>
                <a:cs typeface="Times New Roman" panose="02020603050405020304" pitchFamily="18" charset="0"/>
              </a:rPr>
              <a:t>/</a:t>
            </a:r>
            <a:r>
              <a:rPr lang="id-ID" sz="4000" dirty="0" err="1">
                <a:latin typeface="Times New Roman" panose="02020603050405020304" pitchFamily="18" charset="0"/>
                <a:cs typeface="Times New Roman" panose="02020603050405020304" pitchFamily="18" charset="0"/>
              </a:rPr>
              <a:t>Continuous</a:t>
            </a:r>
            <a:r>
              <a:rPr lang="id-ID" sz="4000" dirty="0">
                <a:latin typeface="Times New Roman" panose="02020603050405020304" pitchFamily="18" charset="0"/>
                <a:cs typeface="Times New Roman" panose="02020603050405020304" pitchFamily="18" charset="0"/>
              </a:rPr>
              <a:t> </a:t>
            </a:r>
            <a:r>
              <a:rPr lang="id-ID" sz="4000" dirty="0" err="1">
                <a:latin typeface="Times New Roman" panose="02020603050405020304" pitchFamily="18" charset="0"/>
                <a:cs typeface="Times New Roman" panose="02020603050405020304" pitchFamily="18" charset="0"/>
              </a:rPr>
              <a:t>Deployment</a:t>
            </a:r>
            <a:r>
              <a:rPr lang="id-ID" sz="4000" dirty="0">
                <a:latin typeface="Times New Roman" panose="02020603050405020304" pitchFamily="18" charset="0"/>
                <a:cs typeface="Times New Roman" panose="02020603050405020304" pitchFamily="18" charset="0"/>
              </a:rPr>
              <a:t>)</a:t>
            </a:r>
            <a:endParaRPr lang="id-ID"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6C936D-8C75-0E4A-E706-5C101A9641BE}"/>
              </a:ext>
            </a:extLst>
          </p:cNvPr>
          <p:cNvSpPr txBox="1"/>
          <p:nvPr/>
        </p:nvSpPr>
        <p:spPr>
          <a:xfrm>
            <a:off x="913795" y="2161217"/>
            <a:ext cx="4403188" cy="2535566"/>
          </a:xfrm>
          <a:prstGeom prst="rect">
            <a:avLst/>
          </a:prstGeom>
          <a:noFill/>
        </p:spPr>
        <p:txBody>
          <a:bodyPr wrap="square" rtlCol="0">
            <a:spAutoFit/>
          </a:bodyPr>
          <a:lstStyle/>
          <a:p>
            <a:pPr algn="just">
              <a:lnSpc>
                <a:spcPct val="150000"/>
              </a:lnSpc>
            </a:pPr>
            <a:r>
              <a:rPr lang="id-ID" sz="1800" dirty="0">
                <a:latin typeface="Times New Roman" panose="02020603050405020304" pitchFamily="18" charset="0"/>
                <a:cs typeface="Times New Roman" panose="02020603050405020304" pitchFamily="18" charset="0"/>
              </a:rPr>
              <a:t>CI/CD (</a:t>
            </a:r>
            <a:r>
              <a:rPr lang="id-ID" sz="1800" dirty="0" err="1">
                <a:latin typeface="Times New Roman" panose="02020603050405020304" pitchFamily="18" charset="0"/>
                <a:cs typeface="Times New Roman" panose="02020603050405020304" pitchFamily="18" charset="0"/>
              </a:rPr>
              <a:t>Continuous</a:t>
            </a:r>
            <a:r>
              <a:rPr lang="id-ID" sz="1800" dirty="0">
                <a:latin typeface="Times New Roman" panose="02020603050405020304" pitchFamily="18" charset="0"/>
                <a:cs typeface="Times New Roman" panose="02020603050405020304" pitchFamily="18" charset="0"/>
              </a:rPr>
              <a:t> </a:t>
            </a:r>
            <a:r>
              <a:rPr lang="id-ID" sz="1800" dirty="0" err="1">
                <a:latin typeface="Times New Roman" panose="02020603050405020304" pitchFamily="18" charset="0"/>
                <a:cs typeface="Times New Roman" panose="02020603050405020304" pitchFamily="18" charset="0"/>
              </a:rPr>
              <a:t>Integration</a:t>
            </a:r>
            <a:r>
              <a:rPr lang="id-ID" sz="1800" dirty="0">
                <a:latin typeface="Times New Roman" panose="02020603050405020304" pitchFamily="18" charset="0"/>
                <a:cs typeface="Times New Roman" panose="02020603050405020304" pitchFamily="18" charset="0"/>
              </a:rPr>
              <a:t>/</a:t>
            </a:r>
            <a:r>
              <a:rPr lang="id-ID" sz="1800" dirty="0" err="1">
                <a:latin typeface="Times New Roman" panose="02020603050405020304" pitchFamily="18" charset="0"/>
                <a:cs typeface="Times New Roman" panose="02020603050405020304" pitchFamily="18" charset="0"/>
              </a:rPr>
              <a:t>Continuous</a:t>
            </a:r>
            <a:r>
              <a:rPr lang="id-ID" sz="1800" dirty="0">
                <a:latin typeface="Times New Roman" panose="02020603050405020304" pitchFamily="18" charset="0"/>
                <a:cs typeface="Times New Roman" panose="02020603050405020304" pitchFamily="18" charset="0"/>
              </a:rPr>
              <a:t> </a:t>
            </a:r>
            <a:r>
              <a:rPr lang="id-ID" sz="1800" dirty="0" err="1">
                <a:latin typeface="Times New Roman" panose="02020603050405020304" pitchFamily="18" charset="0"/>
                <a:cs typeface="Times New Roman" panose="02020603050405020304" pitchFamily="18" charset="0"/>
              </a:rPr>
              <a:t>Deployment</a:t>
            </a:r>
            <a:r>
              <a:rPr lang="id-ID" sz="1800" dirty="0">
                <a:latin typeface="Times New Roman" panose="02020603050405020304" pitchFamily="18" charset="0"/>
                <a:cs typeface="Times New Roman" panose="02020603050405020304" pitchFamily="18" charset="0"/>
              </a:rPr>
              <a:t>) adalah suatu praktik dalam pengembangan perangkat lunak yang bertujuan untuk meningkatkan produktivitas, kualitas, dan kecepatan dalam pengembangan perangkat lunak. </a:t>
            </a:r>
            <a:endParaRPr lang="id-ID" sz="1800" dirty="0">
              <a:effectLst/>
              <a:latin typeface="Times New Roman" panose="02020603050405020304" pitchFamily="18" charset="0"/>
              <a:cs typeface="Times New Roman" panose="02020603050405020304" pitchFamily="18" charset="0"/>
            </a:endParaRPr>
          </a:p>
        </p:txBody>
      </p:sp>
      <p:pic>
        <p:nvPicPr>
          <p:cNvPr id="3074" name="Picture 2" descr="CI/CD Patterns and Practices - CD Foundation">
            <a:extLst>
              <a:ext uri="{FF2B5EF4-FFF2-40B4-BE49-F238E27FC236}">
                <a16:creationId xmlns:a16="http://schemas.microsoft.com/office/drawing/2014/main" id="{CD15A4C1-FDE2-82D1-BADB-5274B242C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3226" y="2319337"/>
            <a:ext cx="57150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52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1C26-F13F-E7CE-01F7-1ADC37B6B57B}"/>
              </a:ext>
            </a:extLst>
          </p:cNvPr>
          <p:cNvSpPr>
            <a:spLocks noGrp="1"/>
          </p:cNvSpPr>
          <p:nvPr>
            <p:ph type="title"/>
          </p:nvPr>
        </p:nvSpPr>
        <p:spPr/>
        <p:txBody>
          <a:bodyPr/>
          <a:lstStyle/>
          <a:p>
            <a:r>
              <a:rPr lang="id-ID" sz="4000" dirty="0" err="1">
                <a:latin typeface="+mn-lt"/>
              </a:rPr>
              <a:t>Continuous</a:t>
            </a:r>
            <a:r>
              <a:rPr lang="id-ID" sz="4000" dirty="0">
                <a:latin typeface="+mn-lt"/>
              </a:rPr>
              <a:t> </a:t>
            </a:r>
            <a:r>
              <a:rPr lang="id-ID" sz="4000" dirty="0" err="1">
                <a:latin typeface="+mn-lt"/>
              </a:rPr>
              <a:t>Integration</a:t>
            </a:r>
            <a:r>
              <a:rPr lang="id-ID" sz="4000" dirty="0">
                <a:latin typeface="+mn-lt"/>
              </a:rPr>
              <a:t> (CI)</a:t>
            </a:r>
            <a:endParaRPr lang="id-ID" dirty="0"/>
          </a:p>
        </p:txBody>
      </p:sp>
      <p:sp>
        <p:nvSpPr>
          <p:cNvPr id="4" name="TextBox 3">
            <a:extLst>
              <a:ext uri="{FF2B5EF4-FFF2-40B4-BE49-F238E27FC236}">
                <a16:creationId xmlns:a16="http://schemas.microsoft.com/office/drawing/2014/main" id="{FAD01A84-0F72-0E48-BD21-9A3894E30E12}"/>
              </a:ext>
            </a:extLst>
          </p:cNvPr>
          <p:cNvSpPr txBox="1"/>
          <p:nvPr/>
        </p:nvSpPr>
        <p:spPr>
          <a:xfrm>
            <a:off x="3312307" y="2161217"/>
            <a:ext cx="5556738" cy="2535566"/>
          </a:xfrm>
          <a:prstGeom prst="rect">
            <a:avLst/>
          </a:prstGeom>
          <a:noFill/>
        </p:spPr>
        <p:txBody>
          <a:bodyPr wrap="square" rtlCol="0">
            <a:spAutoFit/>
          </a:bodyPr>
          <a:lstStyle/>
          <a:p>
            <a:pPr algn="just">
              <a:lnSpc>
                <a:spcPct val="150000"/>
              </a:lnSpc>
            </a:pPr>
            <a:r>
              <a:rPr lang="id-ID" dirty="0" err="1">
                <a:latin typeface="Times New Roman" panose="02020603050405020304" pitchFamily="18" charset="0"/>
                <a:cs typeface="Times New Roman" panose="02020603050405020304" pitchFamily="18" charset="0"/>
              </a:rPr>
              <a:t>Continuous</a:t>
            </a:r>
            <a:r>
              <a:rPr lang="id-ID" dirty="0">
                <a:latin typeface="Times New Roman" panose="02020603050405020304" pitchFamily="18" charset="0"/>
                <a:cs typeface="Times New Roman" panose="02020603050405020304" pitchFamily="18" charset="0"/>
              </a:rPr>
              <a:t> </a:t>
            </a:r>
            <a:r>
              <a:rPr lang="id-ID" dirty="0" err="1">
                <a:latin typeface="Times New Roman" panose="02020603050405020304" pitchFamily="18" charset="0"/>
                <a:cs typeface="Times New Roman" panose="02020603050405020304" pitchFamily="18" charset="0"/>
              </a:rPr>
              <a:t>Integration</a:t>
            </a:r>
            <a:r>
              <a:rPr lang="id-ID" dirty="0">
                <a:latin typeface="Times New Roman" panose="02020603050405020304" pitchFamily="18" charset="0"/>
                <a:cs typeface="Times New Roman" panose="02020603050405020304" pitchFamily="18" charset="0"/>
              </a:rPr>
              <a:t> adalah praktik pengembangan perangkat lunak di mana anggota tim secara teratur menggabungkan perubahan kode ke repositori bersama. Setiap integrasi memicu tes otomatis untuk memastikan bahwa perubahan tersebut tidak merusak aplikasi. Jika tes berhasil, perubahan dapat diintegrasikan ke kode utama.</a:t>
            </a:r>
          </a:p>
        </p:txBody>
      </p:sp>
    </p:spTree>
    <p:extLst>
      <p:ext uri="{BB962C8B-B14F-4D97-AF65-F5344CB8AC3E}">
        <p14:creationId xmlns:p14="http://schemas.microsoft.com/office/powerpoint/2010/main" val="117419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7846-BCD5-4DC5-0550-F9CA15986FFD}"/>
              </a:ext>
            </a:extLst>
          </p:cNvPr>
          <p:cNvSpPr>
            <a:spLocks noGrp="1"/>
          </p:cNvSpPr>
          <p:nvPr>
            <p:ph type="title"/>
          </p:nvPr>
        </p:nvSpPr>
        <p:spPr/>
        <p:txBody>
          <a:bodyPr/>
          <a:lstStyle/>
          <a:p>
            <a:r>
              <a:rPr lang="id-ID" sz="4000" dirty="0" err="1">
                <a:latin typeface="+mn-lt"/>
              </a:rPr>
              <a:t>Continuous</a:t>
            </a:r>
            <a:r>
              <a:rPr lang="id-ID" sz="4000" dirty="0">
                <a:latin typeface="+mn-lt"/>
              </a:rPr>
              <a:t> </a:t>
            </a:r>
            <a:r>
              <a:rPr lang="id-ID" sz="4000" dirty="0" err="1">
                <a:latin typeface="+mn-lt"/>
              </a:rPr>
              <a:t>Deployment</a:t>
            </a:r>
            <a:r>
              <a:rPr lang="id-ID" sz="4000" dirty="0">
                <a:latin typeface="+mn-lt"/>
              </a:rPr>
              <a:t> (CD)</a:t>
            </a:r>
            <a:endParaRPr lang="id-ID" dirty="0"/>
          </a:p>
        </p:txBody>
      </p:sp>
      <p:sp>
        <p:nvSpPr>
          <p:cNvPr id="4" name="TextBox 3">
            <a:extLst>
              <a:ext uri="{FF2B5EF4-FFF2-40B4-BE49-F238E27FC236}">
                <a16:creationId xmlns:a16="http://schemas.microsoft.com/office/drawing/2014/main" id="{962109B1-2F5F-7A4C-3662-D5D9D011FDFE}"/>
              </a:ext>
            </a:extLst>
          </p:cNvPr>
          <p:cNvSpPr txBox="1"/>
          <p:nvPr/>
        </p:nvSpPr>
        <p:spPr>
          <a:xfrm>
            <a:off x="3185697" y="2161217"/>
            <a:ext cx="5809957" cy="2535566"/>
          </a:xfrm>
          <a:prstGeom prst="rect">
            <a:avLst/>
          </a:prstGeom>
          <a:noFill/>
        </p:spPr>
        <p:txBody>
          <a:bodyPr wrap="square" rtlCol="0">
            <a:spAutoFit/>
          </a:bodyPr>
          <a:lstStyle/>
          <a:p>
            <a:pPr algn="just">
              <a:lnSpc>
                <a:spcPct val="150000"/>
              </a:lnSpc>
            </a:pPr>
            <a:r>
              <a:rPr lang="id-ID" dirty="0" err="1">
                <a:latin typeface="Times New Roman" panose="02020603050405020304" pitchFamily="18" charset="0"/>
                <a:cs typeface="Times New Roman" panose="02020603050405020304" pitchFamily="18" charset="0"/>
              </a:rPr>
              <a:t>Continuous</a:t>
            </a:r>
            <a:r>
              <a:rPr lang="id-ID" dirty="0">
                <a:latin typeface="Times New Roman" panose="02020603050405020304" pitchFamily="18" charset="0"/>
                <a:cs typeface="Times New Roman" panose="02020603050405020304" pitchFamily="18" charset="0"/>
              </a:rPr>
              <a:t> </a:t>
            </a:r>
            <a:r>
              <a:rPr lang="id-ID" dirty="0" err="1">
                <a:latin typeface="Times New Roman" panose="02020603050405020304" pitchFamily="18" charset="0"/>
                <a:cs typeface="Times New Roman" panose="02020603050405020304" pitchFamily="18" charset="0"/>
              </a:rPr>
              <a:t>Deployment</a:t>
            </a:r>
            <a:r>
              <a:rPr lang="id-ID" dirty="0">
                <a:latin typeface="Times New Roman" panose="02020603050405020304" pitchFamily="18" charset="0"/>
                <a:cs typeface="Times New Roman" panose="02020603050405020304" pitchFamily="18" charset="0"/>
              </a:rPr>
              <a:t> adalah langkah selanjutnya setelah </a:t>
            </a:r>
            <a:r>
              <a:rPr lang="id-ID" dirty="0" err="1">
                <a:latin typeface="Times New Roman" panose="02020603050405020304" pitchFamily="18" charset="0"/>
                <a:cs typeface="Times New Roman" panose="02020603050405020304" pitchFamily="18" charset="0"/>
              </a:rPr>
              <a:t>Continuous</a:t>
            </a:r>
            <a:r>
              <a:rPr lang="id-ID" dirty="0">
                <a:latin typeface="Times New Roman" panose="02020603050405020304" pitchFamily="18" charset="0"/>
                <a:cs typeface="Times New Roman" panose="02020603050405020304" pitchFamily="18" charset="0"/>
              </a:rPr>
              <a:t> </a:t>
            </a:r>
            <a:r>
              <a:rPr lang="id-ID" dirty="0" err="1">
                <a:latin typeface="Times New Roman" panose="02020603050405020304" pitchFamily="18" charset="0"/>
                <a:cs typeface="Times New Roman" panose="02020603050405020304" pitchFamily="18" charset="0"/>
              </a:rPr>
              <a:t>Integration</a:t>
            </a:r>
            <a:r>
              <a:rPr lang="id-ID" dirty="0">
                <a:latin typeface="Times New Roman" panose="02020603050405020304" pitchFamily="18" charset="0"/>
                <a:cs typeface="Times New Roman" panose="02020603050405020304" pitchFamily="18" charset="0"/>
              </a:rPr>
              <a:t>, di mana setiap perubahan yang diintegrasikan dan berhasil diuji secara otomatis diterapkan ke lingkungan produksi atau </a:t>
            </a:r>
            <a:r>
              <a:rPr lang="id-ID" dirty="0" err="1">
                <a:latin typeface="Times New Roman" panose="02020603050405020304" pitchFamily="18" charset="0"/>
                <a:cs typeface="Times New Roman" panose="02020603050405020304" pitchFamily="18" charset="0"/>
              </a:rPr>
              <a:t>staging</a:t>
            </a:r>
            <a:r>
              <a:rPr lang="id-ID" dirty="0">
                <a:latin typeface="Times New Roman" panose="02020603050405020304" pitchFamily="18" charset="0"/>
                <a:cs typeface="Times New Roman" panose="02020603050405020304" pitchFamily="18" charset="0"/>
              </a:rPr>
              <a:t> tanpa intervensi manusia, memungkinkan rilis perangkat lunak yang lebih cepat dan terprediksi.</a:t>
            </a:r>
          </a:p>
        </p:txBody>
      </p:sp>
    </p:spTree>
    <p:extLst>
      <p:ext uri="{BB962C8B-B14F-4D97-AF65-F5344CB8AC3E}">
        <p14:creationId xmlns:p14="http://schemas.microsoft.com/office/powerpoint/2010/main" val="101082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AB77-1BAD-63C9-7A1F-75AF56A95BA8}"/>
              </a:ext>
            </a:extLst>
          </p:cNvPr>
          <p:cNvSpPr>
            <a:spLocks noGrp="1"/>
          </p:cNvSpPr>
          <p:nvPr>
            <p:ph type="title"/>
          </p:nvPr>
        </p:nvSpPr>
        <p:spPr>
          <a:xfrm>
            <a:off x="838200" y="2161307"/>
            <a:ext cx="10515600" cy="181985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Cara </a:t>
            </a:r>
            <a:r>
              <a:rPr lang="en-US" dirty="0" err="1">
                <a:latin typeface="Times New Roman" panose="02020603050405020304" pitchFamily="18" charset="0"/>
                <a:cs typeface="Times New Roman" panose="02020603050405020304" pitchFamily="18" charset="0"/>
              </a:rPr>
              <a:t>Kerja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CI/CD</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Studi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Kasus</a:t>
            </a:r>
            <a:endParaRPr lang="id-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128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55</TotalTime>
  <Words>476</Words>
  <Application>Microsoft Office PowerPoint</Application>
  <PresentationFormat>Widescreen</PresentationFormat>
  <Paragraphs>25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Calisto MT</vt:lpstr>
      <vt:lpstr>Times New Roman</vt:lpstr>
      <vt:lpstr>Wingdings 2</vt:lpstr>
      <vt:lpstr>Slate</vt:lpstr>
      <vt:lpstr>Pengenalan Unit Test dan White Box Testing</vt:lpstr>
      <vt:lpstr>Pengenalan Unit Test</vt:lpstr>
      <vt:lpstr>Pengertian White Box Testing</vt:lpstr>
      <vt:lpstr>Tujuan White Box Testing</vt:lpstr>
      <vt:lpstr>Cara Kerja Metode White Box Testing</vt:lpstr>
      <vt:lpstr>CI/CD  (Continuous Integration/Continuous Deployment)</vt:lpstr>
      <vt:lpstr>Continuous Integration (CI)</vt:lpstr>
      <vt:lpstr>Continuous Deployment (CD)</vt:lpstr>
      <vt:lpstr>Cara Kerja CI/CD dengan Studi Kasus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Unit Test dan White Box Testing</dc:title>
  <dc:creator>fiki aji</dc:creator>
  <cp:lastModifiedBy>fiki aji</cp:lastModifiedBy>
  <cp:revision>10</cp:revision>
  <dcterms:created xsi:type="dcterms:W3CDTF">2023-10-29T04:37:51Z</dcterms:created>
  <dcterms:modified xsi:type="dcterms:W3CDTF">2023-10-29T05:33:46Z</dcterms:modified>
</cp:coreProperties>
</file>