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67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transition xmlns:p14="http://schemas.microsoft.com/office/powerpoint/2010/main" spd="med">
    <p:fade thruBlk="0"/>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5" name=""/>
        <p:cNvGrpSpPr/>
        <p:nvPr/>
      </p:nvGrpSpPr>
      <p:grpSpPr>
        <a:xfrm>
          <a:off x="0" y="0"/>
          <a:ext cx="0" cy="0"/>
          <a:chOff x="0" y="0"/>
          <a:chExt cx="0" cy="0"/>
        </a:xfrm>
      </p:grpSpPr>
      <p:sp>
        <p:nvSpPr>
          <p:cNvPr id="1048642" name="Title 1"/>
          <p:cNvSpPr>
            <a:spLocks noGrp="1"/>
          </p:cNvSpPr>
          <p:nvPr>
            <p:ph type="title"/>
          </p:nvPr>
        </p:nvSpPr>
        <p:spPr/>
        <p:txBody>
          <a:bodyPr/>
          <a:p>
            <a:r>
              <a:rPr altLang="zh-CN" lang="en-US" smtClean="0"/>
              <a:t>Click to edit Master title style</a:t>
            </a:r>
            <a:endParaRPr dirty="0" lang="en-US"/>
          </a:p>
        </p:txBody>
      </p:sp>
      <p:sp>
        <p:nvSpPr>
          <p:cNvPr id="1048643"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4"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45" name="Footer Placeholder 4"/>
          <p:cNvSpPr>
            <a:spLocks noGrp="1"/>
          </p:cNvSpPr>
          <p:nvPr>
            <p:ph type="ftr" sz="quarter" idx="11"/>
          </p:nvPr>
        </p:nvSpPr>
        <p:spPr/>
        <p:txBody>
          <a:bodyPr/>
          <a:p>
            <a:endParaRPr altLang="en-US" lang="zh-CN"/>
          </a:p>
        </p:txBody>
      </p:sp>
      <p:sp>
        <p:nvSpPr>
          <p:cNvPr id="1048646"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transition xmlns:p14="http://schemas.microsoft.com/office/powerpoint/2010/main" spd="med">
    <p:fade thruBlk="0"/>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3" name=""/>
        <p:cNvGrpSpPr/>
        <p:nvPr/>
      </p:nvGrpSpPr>
      <p:grpSpPr>
        <a:xfrm>
          <a:off x="0" y="0"/>
          <a:ext cx="0" cy="0"/>
          <a:chOff x="0" y="0"/>
          <a:chExt cx="0" cy="0"/>
        </a:xfrm>
      </p:grpSpPr>
      <p:sp>
        <p:nvSpPr>
          <p:cNvPr id="1048631"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32"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3"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34" name="Footer Placeholder 4"/>
          <p:cNvSpPr>
            <a:spLocks noGrp="1"/>
          </p:cNvSpPr>
          <p:nvPr>
            <p:ph type="ftr" sz="quarter" idx="11"/>
          </p:nvPr>
        </p:nvSpPr>
        <p:spPr/>
        <p:txBody>
          <a:bodyPr/>
          <a:p>
            <a:endParaRPr altLang="en-US" lang="zh-CN"/>
          </a:p>
        </p:txBody>
      </p:sp>
      <p:sp>
        <p:nvSpPr>
          <p:cNvPr id="1048635"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transition xmlns:p14="http://schemas.microsoft.com/office/powerpoint/2010/main" spd="med">
    <p:fade thruBlk="0"/>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588" name="Title 1"/>
          <p:cNvSpPr>
            <a:spLocks noGrp="1"/>
          </p:cNvSpPr>
          <p:nvPr>
            <p:ph type="title"/>
          </p:nvPr>
        </p:nvSpPr>
        <p:spPr/>
        <p:txBody>
          <a:bodyPr/>
          <a:p>
            <a:r>
              <a:rPr altLang="zh-CN" lang="en-US" smtClean="0"/>
              <a:t>Click to edit Master title style</a:t>
            </a:r>
            <a:endParaRPr dirty="0" lang="en-US"/>
          </a:p>
        </p:txBody>
      </p:sp>
      <p:sp>
        <p:nvSpPr>
          <p:cNvPr id="1048589"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0"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591" name="Footer Placeholder 4"/>
          <p:cNvSpPr>
            <a:spLocks noGrp="1"/>
          </p:cNvSpPr>
          <p:nvPr>
            <p:ph type="ftr" sz="quarter" idx="11"/>
          </p:nvPr>
        </p:nvSpPr>
        <p:spPr/>
        <p:txBody>
          <a:bodyPr/>
          <a:p>
            <a:endParaRPr altLang="en-US" lang="zh-CN"/>
          </a:p>
        </p:txBody>
      </p:sp>
      <p:sp>
        <p:nvSpPr>
          <p:cNvPr id="1048592"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transition xmlns:p14="http://schemas.microsoft.com/office/powerpoint/2010/main" spd="med">
    <p:fade thruBlk="0"/>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6" name=""/>
        <p:cNvGrpSpPr/>
        <p:nvPr/>
      </p:nvGrpSpPr>
      <p:grpSpPr>
        <a:xfrm>
          <a:off x="0" y="0"/>
          <a:ext cx="0" cy="0"/>
          <a:chOff x="0" y="0"/>
          <a:chExt cx="0" cy="0"/>
        </a:xfrm>
      </p:grpSpPr>
      <p:sp>
        <p:nvSpPr>
          <p:cNvPr id="1048647"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48"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49"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50" name="Footer Placeholder 4"/>
          <p:cNvSpPr>
            <a:spLocks noGrp="1"/>
          </p:cNvSpPr>
          <p:nvPr>
            <p:ph type="ftr" sz="quarter" idx="11"/>
          </p:nvPr>
        </p:nvSpPr>
        <p:spPr/>
        <p:txBody>
          <a:bodyPr/>
          <a:p>
            <a:endParaRPr altLang="en-US" lang="zh-CN"/>
          </a:p>
        </p:txBody>
      </p:sp>
      <p:sp>
        <p:nvSpPr>
          <p:cNvPr id="1048651"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transition xmlns:p14="http://schemas.microsoft.com/office/powerpoint/2010/main" spd="med">
    <p:fade thruBlk="0"/>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52" name="Title 1"/>
          <p:cNvSpPr>
            <a:spLocks noGrp="1"/>
          </p:cNvSpPr>
          <p:nvPr>
            <p:ph type="title"/>
          </p:nvPr>
        </p:nvSpPr>
        <p:spPr/>
        <p:txBody>
          <a:bodyPr/>
          <a:p>
            <a:r>
              <a:rPr altLang="zh-CN" lang="en-US" smtClean="0"/>
              <a:t>Click to edit Master title style</a:t>
            </a:r>
            <a:endParaRPr dirty="0" lang="en-US"/>
          </a:p>
        </p:txBody>
      </p:sp>
      <p:sp>
        <p:nvSpPr>
          <p:cNvPr id="1048653"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4"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5" name="Date Placeholder 4"/>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56" name="Footer Placeholder 5"/>
          <p:cNvSpPr>
            <a:spLocks noGrp="1"/>
          </p:cNvSpPr>
          <p:nvPr>
            <p:ph type="ftr" sz="quarter" idx="11"/>
          </p:nvPr>
        </p:nvSpPr>
        <p:spPr/>
        <p:txBody>
          <a:bodyPr/>
          <a:p>
            <a:endParaRPr altLang="en-US" lang="zh-CN"/>
          </a:p>
        </p:txBody>
      </p:sp>
      <p:sp>
        <p:nvSpPr>
          <p:cNvPr id="1048657" name="Slide Number Placeholder 6"/>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transition xmlns:p14="http://schemas.microsoft.com/office/powerpoint/2010/main" spd="med">
    <p:fade thruBlk="0"/>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8" name=""/>
        <p:cNvGrpSpPr/>
        <p:nvPr/>
      </p:nvGrpSpPr>
      <p:grpSpPr>
        <a:xfrm>
          <a:off x="0" y="0"/>
          <a:ext cx="0" cy="0"/>
          <a:chOff x="0" y="0"/>
          <a:chExt cx="0" cy="0"/>
        </a:xfrm>
      </p:grpSpPr>
      <p:sp>
        <p:nvSpPr>
          <p:cNvPr id="1048658"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59"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60"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1"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62"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3" name="Date Placeholder 6"/>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64" name="Footer Placeholder 7"/>
          <p:cNvSpPr>
            <a:spLocks noGrp="1"/>
          </p:cNvSpPr>
          <p:nvPr>
            <p:ph type="ftr" sz="quarter" idx="11"/>
          </p:nvPr>
        </p:nvSpPr>
        <p:spPr/>
        <p:txBody>
          <a:bodyPr/>
          <a:p>
            <a:endParaRPr altLang="en-US" lang="zh-CN"/>
          </a:p>
        </p:txBody>
      </p:sp>
      <p:sp>
        <p:nvSpPr>
          <p:cNvPr id="1048665" name="Slide Number Placeholder 8"/>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transition xmlns:p14="http://schemas.microsoft.com/office/powerpoint/2010/main" spd="med">
    <p:fade thruBlk="0"/>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2" name=""/>
        <p:cNvGrpSpPr/>
        <p:nvPr/>
      </p:nvGrpSpPr>
      <p:grpSpPr>
        <a:xfrm>
          <a:off x="0" y="0"/>
          <a:ext cx="0" cy="0"/>
          <a:chOff x="0" y="0"/>
          <a:chExt cx="0" cy="0"/>
        </a:xfrm>
      </p:grpSpPr>
      <p:sp>
        <p:nvSpPr>
          <p:cNvPr id="1048627" name="Title 1"/>
          <p:cNvSpPr>
            <a:spLocks noGrp="1"/>
          </p:cNvSpPr>
          <p:nvPr>
            <p:ph type="title"/>
          </p:nvPr>
        </p:nvSpPr>
        <p:spPr/>
        <p:txBody>
          <a:bodyPr/>
          <a:p>
            <a:r>
              <a:rPr altLang="zh-CN" lang="en-US" smtClean="0"/>
              <a:t>Click to edit Master title style</a:t>
            </a:r>
            <a:endParaRPr dirty="0" lang="en-US"/>
          </a:p>
        </p:txBody>
      </p:sp>
      <p:sp>
        <p:nvSpPr>
          <p:cNvPr id="1048628" name="Date Placeholder 2"/>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29" name="Footer Placeholder 3"/>
          <p:cNvSpPr>
            <a:spLocks noGrp="1"/>
          </p:cNvSpPr>
          <p:nvPr>
            <p:ph type="ftr" sz="quarter" idx="11"/>
          </p:nvPr>
        </p:nvSpPr>
        <p:spPr/>
        <p:txBody>
          <a:bodyPr/>
          <a:p>
            <a:endParaRPr altLang="en-US" lang="zh-CN"/>
          </a:p>
        </p:txBody>
      </p:sp>
      <p:sp>
        <p:nvSpPr>
          <p:cNvPr id="1048630" name="Slide Number Placeholder 4"/>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transition xmlns:p14="http://schemas.microsoft.com/office/powerpoint/2010/main" spd="med">
    <p:fade thruBlk="0"/>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9" name=""/>
        <p:cNvGrpSpPr/>
        <p:nvPr/>
      </p:nvGrpSpPr>
      <p:grpSpPr>
        <a:xfrm>
          <a:off x="0" y="0"/>
          <a:ext cx="0" cy="0"/>
          <a:chOff x="0" y="0"/>
          <a:chExt cx="0" cy="0"/>
        </a:xfrm>
      </p:grpSpPr>
      <p:sp>
        <p:nvSpPr>
          <p:cNvPr id="1048666" name="Date Placeholder 1"/>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67" name="Footer Placeholder 2"/>
          <p:cNvSpPr>
            <a:spLocks noGrp="1"/>
          </p:cNvSpPr>
          <p:nvPr>
            <p:ph type="ftr" sz="quarter" idx="11"/>
          </p:nvPr>
        </p:nvSpPr>
        <p:spPr/>
        <p:txBody>
          <a:bodyPr/>
          <a:p>
            <a:endParaRPr altLang="en-US" lang="zh-CN"/>
          </a:p>
        </p:txBody>
      </p:sp>
      <p:sp>
        <p:nvSpPr>
          <p:cNvPr id="1048668" name="Slide Number Placeholder 3"/>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transition xmlns:p14="http://schemas.microsoft.com/office/powerpoint/2010/main" spd="med">
    <p:fade thruBlk="0"/>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0" name=""/>
        <p:cNvGrpSpPr/>
        <p:nvPr/>
      </p:nvGrpSpPr>
      <p:grpSpPr>
        <a:xfrm>
          <a:off x="0" y="0"/>
          <a:ext cx="0" cy="0"/>
          <a:chOff x="0" y="0"/>
          <a:chExt cx="0" cy="0"/>
        </a:xfrm>
      </p:grpSpPr>
      <p:sp>
        <p:nvSpPr>
          <p:cNvPr id="1048669"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70"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71"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72" name="Date Placeholder 4"/>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73" name="Footer Placeholder 5"/>
          <p:cNvSpPr>
            <a:spLocks noGrp="1"/>
          </p:cNvSpPr>
          <p:nvPr>
            <p:ph type="ftr" sz="quarter" idx="11"/>
          </p:nvPr>
        </p:nvSpPr>
        <p:spPr/>
        <p:txBody>
          <a:bodyPr/>
          <a:p>
            <a:endParaRPr altLang="en-US" lang="zh-CN"/>
          </a:p>
        </p:txBody>
      </p:sp>
      <p:sp>
        <p:nvSpPr>
          <p:cNvPr id="1048674" name="Slide Number Placeholder 6"/>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transition xmlns:p14="http://schemas.microsoft.com/office/powerpoint/2010/main" spd="med">
    <p:fade thruBlk="0"/>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4" name=""/>
        <p:cNvGrpSpPr/>
        <p:nvPr/>
      </p:nvGrpSpPr>
      <p:grpSpPr>
        <a:xfrm>
          <a:off x="0" y="0"/>
          <a:ext cx="0" cy="0"/>
          <a:chOff x="0" y="0"/>
          <a:chExt cx="0" cy="0"/>
        </a:xfrm>
      </p:grpSpPr>
      <p:sp>
        <p:nvSpPr>
          <p:cNvPr id="1048636"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7"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38"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9" name="Date Placeholder 4"/>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40" name="Footer Placeholder 5"/>
          <p:cNvSpPr>
            <a:spLocks noGrp="1"/>
          </p:cNvSpPr>
          <p:nvPr>
            <p:ph type="ftr" sz="quarter" idx="11"/>
          </p:nvPr>
        </p:nvSpPr>
        <p:spPr/>
        <p:txBody>
          <a:bodyPr/>
          <a:p>
            <a:endParaRPr altLang="en-US" lang="zh-CN"/>
          </a:p>
        </p:txBody>
      </p:sp>
      <p:sp>
        <p:nvSpPr>
          <p:cNvPr id="1048641" name="Slide Number Placeholder 6"/>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transition xmlns:p14="http://schemas.microsoft.com/office/powerpoint/2010/main" spd="med">
    <p:fade thruBlk="0"/>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spd="med">
    <p:fade thruBlk="0"/>
  </p:transition>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p:txBody>
          <a:bodyPr/>
          <a:p>
            <a:r>
              <a:rPr altLang="zh-CN" lang="en-US"/>
              <a:t>Group</a:t>
            </a:r>
            <a:r>
              <a:rPr altLang="zh-CN" lang="en-US"/>
              <a:t> </a:t>
            </a:r>
            <a:r>
              <a:rPr altLang="zh-CN" lang="en-US"/>
              <a:t>2</a:t>
            </a:r>
            <a:r>
              <a:rPr altLang="zh-CN" lang="en-US"/>
              <a:t>
</a:t>
            </a:r>
            <a:endParaRPr altLang="zh-CN" lang="en-US"/>
          </a:p>
        </p:txBody>
      </p:sp>
      <p:sp>
        <p:nvSpPr>
          <p:cNvPr id="1048587" name="Subtitle 2"/>
          <p:cNvSpPr>
            <a:spLocks noGrp="1"/>
          </p:cNvSpPr>
          <p:nvPr>
            <p:ph type="subTitle" idx="1"/>
          </p:nvPr>
        </p:nvSpPr>
        <p:spPr/>
        <p:txBody>
          <a:bodyPr/>
          <a:p>
            <a:r>
              <a:rPr altLang="zh-CN" lang="en-US"/>
              <a:t>Solution</a:t>
            </a:r>
            <a:r>
              <a:rPr altLang="zh-CN" lang="en-US"/>
              <a:t> </a:t>
            </a:r>
            <a:r>
              <a:rPr altLang="zh-CN" lang="en-US"/>
              <a:t>for</a:t>
            </a:r>
            <a:r>
              <a:rPr altLang="zh-CN" lang="en-US"/>
              <a:t> </a:t>
            </a:r>
            <a:r>
              <a:rPr altLang="zh-CN" lang="en-US"/>
              <a:t>question</a:t>
            </a:r>
            <a:r>
              <a:rPr altLang="zh-CN" lang="en-US"/>
              <a:t> </a:t>
            </a:r>
            <a:r>
              <a:rPr altLang="zh-CN" lang="en-US"/>
              <a:t>1</a:t>
            </a:r>
            <a:r>
              <a:rPr altLang="zh-CN" lang="en-US"/>
              <a:t>,</a:t>
            </a:r>
            <a:r>
              <a:rPr altLang="zh-CN" lang="en-US"/>
              <a:t>2</a:t>
            </a:r>
            <a:r>
              <a:rPr altLang="zh-CN" lang="en-US"/>
              <a:t>,</a:t>
            </a:r>
            <a:r>
              <a:rPr altLang="zh-CN" lang="en-US"/>
              <a:t>3</a:t>
            </a:r>
            <a:r>
              <a:rPr altLang="zh-CN" lang="en-US"/>
              <a:t>a</a:t>
            </a:r>
            <a:r>
              <a:rPr altLang="zh-CN" lang="en-US"/>
              <a:t>n</a:t>
            </a:r>
            <a:r>
              <a:rPr altLang="zh-CN" lang="en-US"/>
              <a:t>d</a:t>
            </a:r>
            <a:r>
              <a:rPr altLang="zh-CN" lang="en-US"/>
              <a:t>9</a:t>
            </a:r>
            <a:endParaRPr altLang="zh-CN" lang="en-US"/>
          </a:p>
        </p:txBody>
      </p:sp>
    </p:spTree>
  </p:cSld>
  <p:clrMapOvr>
    <a:masterClrMapping/>
  </p:clrMapOvr>
  <p:transition xmlns:p14="http://schemas.microsoft.com/office/powerpoint/2010/main" spd="med">
    <p:fade thruBlk="0"/>
  </p:transition>
</p:sld>
</file>

<file path=ppt/slides/slide10.xml><?xml version="1.0" encoding="UTF-8" standalone="yes"?>
<p:sld xmlns:a="http://schemas.openxmlformats.org/drawingml/2006/main" xmlns:r="http://schemas.openxmlformats.org/officeDocument/2006/relationships" xmlns:p="http://schemas.openxmlformats.org/presentationml/2006/main"><p:cSld><p:spTree><p:nvGrpSpPr><p:cNvPr id="43" name=""/><p:cNvGrpSpPr/><p:nvPr/></p:nvGrpSpPr><p:grpSpPr><a:xfrm><a:off x="0" y="0"/><a:ext cx="0" cy="0"/><a:chOff x="0" y="0"/><a:chExt cx="0" cy="0"/></a:xfrm></p:grpSpPr><p:sp><p:nvSpPr><p:cNvPr id="1048609" name=""/><p:cNvSpPr><a:spLocks noGrp="1"/></p:cNvSpPr><p:nvPr><p:ph type="title"/></p:nvPr></p:nvSpPr><p:spPr/><p:txBody><a:bodyPr><a:normAutofit fontScale="90000"/></a:bodyPr><a:p><a:r><a:rPr lang="en-US"/><a:t>Cont</a:t></a:r><a:r><a:rPr lang="en-US"/><a:t>.</a:t></a:r><a:r><a:rPr lang="en-US"/><a:t>.</a:t></a:r><a:r><a:rPr lang="en-US"/><a:t>.</a:t></a:r><a:r><a:rPr lang="en-US"/><a:t>
</a:t></a:r><a:endParaRPr lang="en-US"/></a:p></p:txBody></p:sp><p:sp><p:nvSpPr><p:cNvPr id="1048610" name=""/><p:cNvSpPr><a:spLocks noGrp="1"/></p:cNvSpPr><p:nvPr><p:ph idx="1"/></p:nvPr></p:nvSpPr><p:spPr/><p:txBody><a:bodyPr/><a:p><a:r><a:rPr lang="en-US"/><a:t>3</a:t></a:r><a:r><a:rPr lang="en-US"/><a:t>.What sort of new skills are required to get more job opportunities in the current 21st￾century work culture and ethics? What can you do to get the required skillsets?_x0000_</a:t></a:r><a:r><a:rPr lang="en-US"/><a:t>
</a:t></a:r><a:r><a:rPr altLang="en-US" lang="en-US"/><a:t>•Data Analysis</a:t></a:r><a:r><a:rPr altLang="en-US" lang="en-US"/><a:t>:</a:t></a:r><a:r><a:rPr altLang="en-US" lang="en-US"/><a:t>-</a:t></a:r><a:r><a:rPr altLang="en-US" lang="en-US"/><a:t>t</a:t></a:r><a:r><a:rPr altLang="en-US" lang="en-US"/><a:t>he ability to interpret and utilize data is vital for decision-making.
</a:t></a:r><a:r><a:rPr altLang="en-US" lang="en-US"/><a:t> </a:t></a:r><a:r><a:rPr altLang="en-US" lang="en-US"/><a:t>E</a:t></a:r><a:r><a:rPr altLang="en-US" lang="en-US"/><a:t>x</a:t></a:r><a:r><a:rPr altLang="en-US" lang="en-US"/><a:t>a</a:t></a:r><a:r><a:rPr altLang="en-US" lang="en-US"/><a:t>m</a:t></a:r><a:r><a:rPr altLang="en-US" lang="en-US"/><a:t>p</a:t></a:r><a:r><a:rPr altLang="en-US" lang="en-US"/><a:t>l</a:t></a:r><a:r><a:rPr altLang="en-US" lang="en-US"/><a:t>e</a:t></a:r><a:r><a:rPr altLang="en-US" lang="en-US"/><a:t>:</a:t></a:r><a:r><a:rPr altLang="en-US" lang="en-US"/><a:t>-</a:t></a:r><a:r><a:rPr altLang="en-US" lang="en-US"/><a:t>Learn data analysis tools like Excel, SQL, or Python through online courses or </a:t></a:r><a:r><a:rPr altLang="en-US" lang="en-US"/><a:t>bootcamps</a:t></a:r><a:r><a:rPr altLang="en-US" lang="en-US"/><a:t>
</a:t></a:r><a:endParaRPr lang="en-US"/></a:p></p:txBody></p:sp></p:spTree></p:cSld><p:clrMapOvr><a:masterClrMapping/></p:clrMapOvr><p:transition xmlns:p14="http://schemas.microsoft.com/office/powerpoint/2010/main" spd="med"><p:fade thruBlk="0"/></p:transition></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1" name=""/>
          <p:cNvSpPr>
            <a:spLocks noGrp="1"/>
          </p:cNvSpPr>
          <p:nvPr>
            <p:ph type="title"/>
          </p:nvPr>
        </p:nvSpPr>
        <p:spPr/>
        <p:txBody>
          <a:bodyPr>
            <a:normAutofit/>
          </a:bodyPr>
          <a:p>
            <a:r>
              <a:rPr lang="en-US"/>
              <a:t>Cont</a:t>
            </a:r>
            <a:r>
              <a:rPr lang="en-US"/>
              <a:t>.</a:t>
            </a:r>
            <a:r>
              <a:rPr lang="en-US"/>
              <a:t>.</a:t>
            </a:r>
            <a:r>
              <a:rPr lang="en-US"/>
              <a:t>.</a:t>
            </a:r>
            <a:endParaRPr lang="en-US"/>
          </a:p>
        </p:txBody>
      </p:sp>
      <p:sp>
        <p:nvSpPr>
          <p:cNvPr id="1048612" name=""/>
          <p:cNvSpPr>
            <a:spLocks noGrp="1"/>
          </p:cNvSpPr>
          <p:nvPr>
            <p:ph idx="1"/>
          </p:nvPr>
        </p:nvSpPr>
        <p:spPr/>
        <p:txBody>
          <a:bodyPr>
            <a:normAutofit fontScale="96429" lnSpcReduction="20000"/>
          </a:bodyPr>
          <a:p>
            <a:r>
              <a:rPr lang="en-US"/>
              <a:t>Soft </a:t>
            </a:r>
            <a:r>
              <a:rPr lang="en-US"/>
              <a:t>Skills</a:t>
            </a:r>
            <a:r>
              <a:rPr lang="en-US"/>
              <a:t> communication, teamwork, and adaptability are highly valued.</a:t>
            </a:r>
            <a:r>
              <a:rPr lang="en-US"/>
              <a:t> </a:t>
            </a:r>
            <a:r>
              <a:rPr lang="en-US"/>
              <a:t>It's</a:t>
            </a:r>
            <a:r>
              <a:rPr lang="en-US"/>
              <a:t> </a:t>
            </a:r>
            <a:r>
              <a:rPr lang="en-US"/>
              <a:t>r</a:t>
            </a:r>
            <a:r>
              <a:rPr lang="en-US"/>
              <a:t>e</a:t>
            </a:r>
            <a:r>
              <a:rPr lang="en-US"/>
              <a:t>q</a:t>
            </a:r>
            <a:r>
              <a:rPr lang="en-US"/>
              <a:t>u</a:t>
            </a:r>
            <a:r>
              <a:rPr lang="en-US"/>
              <a:t>i</a:t>
            </a:r>
            <a:r>
              <a:rPr lang="en-US"/>
              <a:t>r</a:t>
            </a:r>
            <a:r>
              <a:rPr lang="en-US"/>
              <a:t>e</a:t>
            </a:r>
            <a:r>
              <a:rPr lang="en-US"/>
              <a:t>d</a:t>
            </a:r>
            <a:r>
              <a:rPr lang="en-US"/>
              <a:t> </a:t>
            </a:r>
            <a:r>
              <a:rPr lang="en-US"/>
              <a:t>b</a:t>
            </a:r>
            <a:r>
              <a:rPr lang="en-US"/>
              <a:t>y</a:t>
            </a:r>
            <a:r>
              <a:rPr lang="en-US"/>
              <a:t> </a:t>
            </a:r>
            <a:r>
              <a:rPr lang="en-US"/>
              <a:t>Participate in group activities, workshops, or volunteer work to enhance interpersonal skills.</a:t>
            </a:r>
            <a:r>
              <a:rPr lang="en-US"/>
              <a:t>
</a:t>
            </a:r>
            <a:r>
              <a:rPr lang="en-US"/>
              <a:t>
</a:t>
            </a:r>
            <a:r>
              <a:rPr altLang="en-US" lang="en-US"/>
              <a:t>•</a:t>
            </a:r>
            <a:r>
              <a:rPr lang="en-US"/>
              <a:t>Critical Thinking and </a:t>
            </a:r>
            <a:r>
              <a:rPr lang="en-US"/>
              <a:t>Problem-Solving</a:t>
            </a:r>
            <a:r>
              <a:rPr lang="en-US"/>
              <a:t> </a:t>
            </a:r>
            <a:r>
              <a:rPr lang="en-US"/>
              <a:t>i</a:t>
            </a:r>
            <a:r>
              <a:rPr lang="en-US"/>
              <a:t>n</a:t>
            </a:r>
            <a:r>
              <a:rPr lang="en-US"/>
              <a:t>d</a:t>
            </a:r>
            <a:r>
              <a:rPr lang="en-US"/>
              <a:t>ividuals who can analyze situations and devise effective solutions.</a:t>
            </a:r>
            <a:r>
              <a:rPr lang="en-US"/>
              <a:t>It's</a:t>
            </a:r>
            <a:r>
              <a:rPr lang="en-US"/>
              <a:t> </a:t>
            </a:r>
            <a:r>
              <a:rPr lang="en-US"/>
              <a:t>a</a:t>
            </a:r>
            <a:r>
              <a:rPr lang="en-US"/>
              <a:t>c</a:t>
            </a:r>
            <a:r>
              <a:rPr lang="en-US"/>
              <a:t>q</a:t>
            </a:r>
            <a:r>
              <a:rPr lang="en-US"/>
              <a:t>u</a:t>
            </a:r>
            <a:r>
              <a:rPr lang="en-US"/>
              <a:t>i</a:t>
            </a:r>
            <a:r>
              <a:rPr lang="en-US"/>
              <a:t>r</a:t>
            </a:r>
            <a:r>
              <a:rPr lang="en-US"/>
              <a:t>e</a:t>
            </a:r>
            <a:r>
              <a:rPr lang="en-US"/>
              <a:t>d</a:t>
            </a:r>
            <a:r>
              <a:rPr lang="en-US"/>
              <a:t> </a:t>
            </a:r>
            <a:r>
              <a:rPr lang="en-US"/>
              <a:t>b</a:t>
            </a:r>
            <a:r>
              <a:rPr lang="en-US"/>
              <a:t>y</a:t>
            </a:r>
            <a:r>
              <a:rPr lang="en-US"/>
              <a:t> </a:t>
            </a:r>
            <a:r>
              <a:rPr lang="en-US"/>
              <a:t>engaging</a:t>
            </a:r>
            <a:r>
              <a:rPr lang="en-US"/>
              <a:t> </a:t>
            </a:r>
            <a:r>
              <a:rPr lang="en-US"/>
              <a:t> in puzzles, strategy games, or courses focused on critical thinking.
</a:t>
            </a:r>
            <a:endParaRPr lang="en-US"/>
          </a:p>
        </p:txBody>
      </p:sp>
    </p:spTree>
  </p:cSld>
  <p:clrMapOvr>
    <a:masterClrMapping/>
  </p:clrMapOvr>
  <p:transition xmlns:p14="http://schemas.microsoft.com/office/powerpoint/2010/main" spd="med">
    <p:fade thruBlk="0"/>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3" name=""/>
          <p:cNvSpPr>
            <a:spLocks noGrp="1"/>
          </p:cNvSpPr>
          <p:nvPr>
            <p:ph type="title"/>
          </p:nvPr>
        </p:nvSpPr>
        <p:spPr/>
        <p:txBody>
          <a:bodyPr/>
          <a:p>
            <a:r>
              <a:rPr lang="en-US"/>
              <a:t>Cont</a:t>
            </a:r>
            <a:r>
              <a:rPr lang="en-US"/>
              <a:t>.</a:t>
            </a:r>
            <a:r>
              <a:rPr lang="en-US"/>
              <a:t>.</a:t>
            </a:r>
            <a:r>
              <a:rPr lang="en-US"/>
              <a:t>.</a:t>
            </a:r>
            <a:endParaRPr lang="en-US"/>
          </a:p>
        </p:txBody>
      </p:sp>
      <p:sp>
        <p:nvSpPr>
          <p:cNvPr id="1048614" name=""/>
          <p:cNvSpPr>
            <a:spLocks noGrp="1"/>
          </p:cNvSpPr>
          <p:nvPr>
            <p:ph idx="1"/>
          </p:nvPr>
        </p:nvSpPr>
        <p:spPr>
          <a:xfrm>
            <a:off x="628650" y="1825625"/>
            <a:ext cx="7886700" cy="4351338"/>
          </a:xfrm>
        </p:spPr>
        <p:txBody>
          <a:bodyPr/>
          <a:p>
            <a:r>
              <a:rPr lang="en-US"/>
              <a:t>Digital </a:t>
            </a:r>
            <a:r>
              <a:rPr lang="en-US"/>
              <a:t>Literacy</a:t>
            </a:r>
            <a:r>
              <a:rPr lang="en-US"/>
              <a:t>:Understanding digital tools and </a:t>
            </a:r>
            <a:r>
              <a:rPr lang="en-US"/>
              <a:t>platforms</a:t>
            </a:r>
            <a:r>
              <a:rPr lang="en-US"/>
              <a:t>.</a:t>
            </a:r>
            <a:r>
              <a:rPr lang="en-US"/>
              <a:t>it's</a:t>
            </a:r>
            <a:r>
              <a:rPr lang="en-US"/>
              <a:t> </a:t>
            </a:r>
            <a:r>
              <a:rPr lang="en-US"/>
              <a:t>acquired</a:t>
            </a:r>
            <a:r>
              <a:rPr lang="en-US"/>
              <a:t> </a:t>
            </a:r>
            <a:r>
              <a:rPr lang="en-US"/>
              <a:t>through</a:t>
            </a:r>
            <a:r>
              <a:rPr lang="en-US"/>
              <a:t> Tak</a:t>
            </a:r>
            <a:r>
              <a:rPr lang="en-US"/>
              <a:t>i</a:t>
            </a:r>
            <a:r>
              <a:rPr lang="en-US"/>
              <a:t>n</a:t>
            </a:r>
            <a:r>
              <a:rPr lang="en-US"/>
              <a:t>g</a:t>
            </a:r>
            <a:r>
              <a:rPr lang="en-US"/>
              <a:t> </a:t>
            </a:r>
            <a:r>
              <a:rPr lang="en-US"/>
              <a:t>online courses on platforms like Coursera or Udemy that cover software applications, data analysis, and digital marketing.
</a:t>
            </a:r>
            <a:endParaRPr lang="en-US"/>
          </a:p>
        </p:txBody>
      </p:sp>
    </p:spTree>
  </p:cSld>
  <p:clrMapOvr>
    <a:masterClrMapping/>
  </p:clrMapOvr>
  <p:transition xmlns:p14="http://schemas.microsoft.com/office/powerpoint/2010/main" spd="med">
    <p:fade thruBlk="0"/>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5" name=""/>
          <p:cNvSpPr>
            <a:spLocks noGrp="1"/>
          </p:cNvSpPr>
          <p:nvPr>
            <p:ph type="title"/>
          </p:nvPr>
        </p:nvSpPr>
        <p:spPr>
          <a:xfrm>
            <a:off x="628650" y="365126"/>
            <a:ext cx="7886700" cy="1325563"/>
          </a:xfrm>
        </p:spPr>
        <p:txBody>
          <a:bodyPr/>
          <a:p>
            <a:r>
              <a:rPr lang="en-US"/>
              <a:t>Cont</a:t>
            </a:r>
            <a:r>
              <a:rPr lang="en-US"/>
              <a:t>.</a:t>
            </a:r>
            <a:r>
              <a:rPr lang="en-US"/>
              <a:t>.</a:t>
            </a:r>
            <a:r>
              <a:rPr lang="en-US"/>
              <a:t>.</a:t>
            </a:r>
            <a:endParaRPr lang="en-US"/>
          </a:p>
        </p:txBody>
      </p:sp>
      <p:sp>
        <p:nvSpPr>
          <p:cNvPr id="1048616" name=""/>
          <p:cNvSpPr>
            <a:spLocks noGrp="1"/>
          </p:cNvSpPr>
          <p:nvPr>
            <p:ph idx="1"/>
          </p:nvPr>
        </p:nvSpPr>
        <p:spPr/>
        <p:txBody>
          <a:bodyPr>
            <a:normAutofit/>
          </a:bodyPr>
          <a:p>
            <a:r>
              <a:rPr lang="en-US"/>
              <a:t>9</a:t>
            </a:r>
            <a:r>
              <a:rPr lang="en-US"/>
              <a:t>.</a:t>
            </a:r>
            <a:r>
              <a:rPr lang="en-US"/>
              <a:t>f</a:t>
            </a:r>
            <a:r>
              <a:rPr lang="en-US"/>
              <a:t>i</a:t>
            </a:r>
            <a:r>
              <a:rPr lang="en-US"/>
              <a:t>nd out list of jobs that have been made obsolete by advancement of technology like </a:t>
            </a:r>
            <a:r>
              <a:rPr lang="en-US"/>
              <a:t>
artificial intelligence, and jobs that are being created as a result of advancement of </a:t>
            </a:r>
            <a:r>
              <a:rPr lang="en-US"/>
              <a:t>
technology. Present your findings to the class with your justifications</a:t>
            </a:r>
            <a:endParaRPr lang="en-US"/>
          </a:p>
          <a:p>
            <a:r>
              <a:rPr lang="en-US"/>
              <a:t>_x0000_</a:t>
            </a:r>
            <a:endParaRPr lang="en-US"/>
          </a:p>
        </p:txBody>
      </p:sp>
    </p:spTree>
  </p:cSld>
  <p:clrMapOvr>
    <a:masterClrMapping/>
  </p:clrMapOvr>
  <p:transition xmlns:p14="http://schemas.microsoft.com/office/powerpoint/2010/main" spd="med">
    <p:fade thruBlk="0"/>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7" name=""/>
          <p:cNvSpPr>
            <a:spLocks noGrp="1"/>
          </p:cNvSpPr>
          <p:nvPr>
            <p:ph type="title"/>
          </p:nvPr>
        </p:nvSpPr>
        <p:spPr>
          <a:xfrm>
            <a:off x="628650" y="365126"/>
            <a:ext cx="7886700" cy="713828"/>
          </a:xfrm>
        </p:spPr>
        <p:txBody>
          <a:bodyPr>
            <a:normAutofit fontScale="90000"/>
          </a:bodyPr>
          <a:p>
            <a:r>
              <a:rPr lang="en-US"/>
              <a:t>Cont</a:t>
            </a:r>
            <a:r>
              <a:rPr lang="en-US"/>
              <a:t>.</a:t>
            </a:r>
            <a:r>
              <a:rPr lang="en-US"/>
              <a:t>.</a:t>
            </a:r>
            <a:r>
              <a:rPr lang="en-US"/>
              <a:t>.</a:t>
            </a:r>
            <a:endParaRPr lang="en-US"/>
          </a:p>
        </p:txBody>
      </p:sp>
      <p:sp>
        <p:nvSpPr>
          <p:cNvPr id="1048618" name=""/>
          <p:cNvSpPr>
            <a:spLocks noGrp="1"/>
          </p:cNvSpPr>
          <p:nvPr>
            <p:ph idx="1"/>
          </p:nvPr>
        </p:nvSpPr>
        <p:spPr>
          <a:xfrm rot="34918">
            <a:off x="628650" y="1358107"/>
            <a:ext cx="7677188" cy="5719519"/>
          </a:xfrm>
        </p:spPr>
        <p:txBody>
          <a:bodyPr>
            <a:normAutofit fontScale="92857" lnSpcReduction="20000"/>
          </a:bodyPr>
          <a:p>
            <a:r>
              <a:rPr lang="en-US"/>
              <a:t>
 Some examples of jobs that went obsolete (some in the future) as result of technology advancement:</a:t>
            </a:r>
            <a:r>
              <a:rPr lang="en-US"/>
              <a:t>
</a:t>
            </a:r>
            <a:r>
              <a:rPr lang="en-US"/>
              <a:t>Manufacturing Workers: Automation has led to the replacement of many manual tasks in manufacturing, such as assembly line work, with robotic systems and AI-controlled machinery.</a:t>
            </a:r>
            <a:r>
              <a:rPr lang="en-US"/>
              <a:t>
</a:t>
            </a:r>
            <a:r>
              <a:rPr lang="en-US"/>
              <a:t>
</a:t>
            </a:r>
            <a:r>
              <a:rPr altLang="en-US" lang="en-US"/>
              <a:t>•</a:t>
            </a:r>
            <a:r>
              <a:rPr lang="en-US"/>
              <a:t>Retail Cashiers: Self-checkout kiosks and automated payment systems have reduced the need for human cashiesrs in retail </a:t>
            </a:r>
            <a:r>
              <a:rPr lang="en-US"/>
              <a:t>stores</a:t>
            </a:r>
            <a:r>
              <a:rPr lang="en-US"/>
              <a:t>.</a:t>
            </a:r>
            <a:r>
              <a:rPr lang="en-US"/>
              <a:t>
</a:t>
            </a:r>
            <a:r>
              <a:rPr lang="en-US"/>
              <a:t>
</a:t>
            </a:r>
            <a:r>
              <a:rPr altLang="en-US" lang="en-US"/>
              <a:t>•</a:t>
            </a:r>
            <a:r>
              <a:rPr lang="en-US"/>
              <a:t>Data Entry Clerks: AI-powered software and optical character recognition (OCR) technology have automated data entry tasks, reducing the need for manual data entry clerks.</a:t>
            </a:r>
            <a:endParaRPr lang="en-US"/>
          </a:p>
        </p:txBody>
      </p:sp>
    </p:spTree>
  </p:cSld>
  <p:clrMapOvr>
    <a:masterClrMapping/>
  </p:clrMapOvr>
  <p:transition xmlns:p14="http://schemas.microsoft.com/office/powerpoint/2010/main" spd="med">
    <p:fade thruBlk="0"/>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9" name=""/>
          <p:cNvSpPr>
            <a:spLocks noGrp="1"/>
          </p:cNvSpPr>
          <p:nvPr>
            <p:ph type="title"/>
          </p:nvPr>
        </p:nvSpPr>
        <p:spPr/>
        <p:txBody>
          <a:bodyPr/>
          <a:p>
            <a:r>
              <a:rPr lang="en-US"/>
              <a:t>Cont</a:t>
            </a:r>
            <a:r>
              <a:rPr lang="en-US"/>
              <a:t>.</a:t>
            </a:r>
            <a:r>
              <a:rPr lang="en-US"/>
              <a:t>.</a:t>
            </a:r>
            <a:r>
              <a:rPr lang="en-US"/>
              <a:t>.</a:t>
            </a:r>
            <a:endParaRPr lang="en-US"/>
          </a:p>
        </p:txBody>
      </p:sp>
      <p:sp>
        <p:nvSpPr>
          <p:cNvPr id="1048620" name=""/>
          <p:cNvSpPr>
            <a:spLocks noGrp="1"/>
          </p:cNvSpPr>
          <p:nvPr>
            <p:ph idx="1"/>
          </p:nvPr>
        </p:nvSpPr>
        <p:spPr/>
        <p:txBody>
          <a:bodyPr/>
          <a:p>
            <a:r>
              <a:rPr lang="en-US"/>
              <a:t>Bank Tellers: Automated teller machines (ATMs) and online banking platforms have reduced the demand for human bank tellers by enabling customers to perform transactions independently.</a:t>
            </a:r>
            <a:r>
              <a:rPr lang="en-US"/>
              <a:t>
</a:t>
            </a:r>
            <a:r>
              <a:rPr altLang="en-US" lang="en-US"/>
              <a:t>•</a:t>
            </a:r>
            <a:r>
              <a:rPr lang="en-US"/>
              <a:t>Doctors: advancements like AI, robotic surgery, and 3D printing, improving diagnostic capabilities, treatment precision, and patient care, could replace doctors.
</a:t>
            </a:r>
            <a:endParaRPr lang="en-US"/>
          </a:p>
        </p:txBody>
      </p:sp>
    </p:spTree>
  </p:cSld>
  <p:clrMapOvr>
    <a:masterClrMapping/>
  </p:clrMapOvr>
  <p:transition xmlns:p14="http://schemas.microsoft.com/office/powerpoint/2010/main" spd="med">
    <p:fade thruBlk="0"/>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1" name=""/>
          <p:cNvSpPr>
            <a:spLocks noGrp="1"/>
          </p:cNvSpPr>
          <p:nvPr>
            <p:ph type="title"/>
          </p:nvPr>
        </p:nvSpPr>
        <p:spPr/>
        <p:txBody>
          <a:bodyPr/>
          <a:p>
            <a:r>
              <a:rPr lang="en-US"/>
              <a:t>Cont</a:t>
            </a:r>
            <a:r>
              <a:rPr lang="en-US"/>
              <a:t>.</a:t>
            </a:r>
            <a:r>
              <a:rPr lang="en-US"/>
              <a:t>.</a:t>
            </a:r>
            <a:r>
              <a:rPr lang="en-US"/>
              <a:t>.</a:t>
            </a:r>
            <a:endParaRPr lang="en-US"/>
          </a:p>
        </p:txBody>
      </p:sp>
      <p:sp>
        <p:nvSpPr>
          <p:cNvPr id="1048622" name=""/>
          <p:cNvSpPr>
            <a:spLocks noGrp="1"/>
          </p:cNvSpPr>
          <p:nvPr>
            <p:ph idx="1"/>
          </p:nvPr>
        </p:nvSpPr>
        <p:spPr/>
        <p:txBody>
          <a:bodyPr/>
          <a:p>
            <a:r>
              <a:rPr lang="en-US"/>
              <a:t>Examples of Jobs Created by Technology:
</a:t>
            </a:r>
            <a:r>
              <a:rPr altLang="en-US" lang="en-US"/>
              <a:t>•</a:t>
            </a:r>
            <a:r>
              <a:rPr lang="en-US"/>
              <a:t>AI/Machine Learning Engineers: The rise of AI and automation has created demand for experts to develop, train, and maintain AI systems.</a:t>
            </a:r>
            <a:r>
              <a:rPr lang="en-US"/>
              <a:t>
</a:t>
            </a:r>
            <a:r>
              <a:rPr altLang="en-US" lang="en-US"/>
              <a:t>•Cybersecurity Analysts:As more transactions and interactions happen online, the risk of cyberattacks grows, requiring skilled analysts to safeguard data. </a:t>
            </a:r>
            <a:endParaRPr lang="en-US"/>
          </a:p>
        </p:txBody>
      </p:sp>
    </p:spTree>
  </p:cSld>
  <p:clrMapOvr>
    <a:masterClrMapping/>
  </p:clrMapOvr>
  <p:transition xmlns:p14="http://schemas.microsoft.com/office/powerpoint/2010/main" spd="med">
    <p:fade thruBlk="0"/>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3" name=""/>
          <p:cNvSpPr>
            <a:spLocks noGrp="1"/>
          </p:cNvSpPr>
          <p:nvPr>
            <p:ph type="title"/>
          </p:nvPr>
        </p:nvSpPr>
        <p:spPr/>
        <p:txBody>
          <a:bodyPr/>
          <a:p>
            <a:r>
              <a:rPr lang="en-US"/>
              <a:t>Cont</a:t>
            </a:r>
            <a:r>
              <a:rPr lang="en-US"/>
              <a:t>.</a:t>
            </a:r>
            <a:r>
              <a:rPr lang="en-US"/>
              <a:t>.</a:t>
            </a:r>
            <a:r>
              <a:rPr lang="en-US"/>
              <a:t>.</a:t>
            </a:r>
            <a:endParaRPr lang="en-US"/>
          </a:p>
        </p:txBody>
      </p:sp>
      <p:sp>
        <p:nvSpPr>
          <p:cNvPr id="1048624" name=""/>
          <p:cNvSpPr>
            <a:spLocks noGrp="1"/>
          </p:cNvSpPr>
          <p:nvPr>
            <p:ph idx="1"/>
          </p:nvPr>
        </p:nvSpPr>
        <p:spPr/>
        <p:txBody>
          <a:bodyPr>
            <a:normAutofit fontScale="96429" lnSpcReduction="20000"/>
          </a:bodyPr>
          <a:p>
            <a:r>
              <a:rPr lang="en-US"/>
              <a:t> Data sc</a:t>
            </a:r>
            <a:r>
              <a:rPr lang="en-US"/>
              <a:t>ientist</a:t>
            </a:r>
            <a:r>
              <a:rPr lang="en-US"/>
              <a:t>:</a:t>
            </a:r>
            <a:r>
              <a:rPr lang="en-US"/>
              <a:t>extract valuable insights from data, allowing companies to improve products, understand customer behavior, and optimize operations.</a:t>
            </a:r>
            <a:r>
              <a:rPr lang="en-US"/>
              <a:t>
</a:t>
            </a:r>
            <a:r>
              <a:rPr lang="en-US"/>
              <a:t>
</a:t>
            </a:r>
            <a:r>
              <a:rPr altLang="en-US" lang="en-US"/>
              <a:t>•Cloud Computing Specialists: Businesses are moving their infrastructure to the cloud for scalability and flexibility. Cloud specialists help design, implement, and maintain cloud-based systems, supporting the growing demand for digital transformation.</a:t>
            </a:r>
            <a:endParaRPr lang="en-US"/>
          </a:p>
        </p:txBody>
      </p:sp>
    </p:spTree>
  </p:cSld>
  <p:clrMapOvr>
    <a:masterClrMapping/>
  </p:clrMapOvr>
  <p:transition xmlns:p14="http://schemas.microsoft.com/office/powerpoint/2010/main" spd="med">
    <p:fade thruBlk="0"/>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5" name=""/>
          <p:cNvSpPr>
            <a:spLocks noGrp="1"/>
          </p:cNvSpPr>
          <p:nvPr>
            <p:ph type="title"/>
          </p:nvPr>
        </p:nvSpPr>
        <p:spPr/>
        <p:txBody>
          <a:bodyPr/>
          <a:p>
            <a:endParaRPr lang="en-US"/>
          </a:p>
        </p:txBody>
      </p:sp>
      <p:sp>
        <p:nvSpPr>
          <p:cNvPr id="1048626" name=""/>
          <p:cNvSpPr>
            <a:spLocks noGrp="1"/>
          </p:cNvSpPr>
          <p:nvPr>
            <p:ph idx="1"/>
          </p:nvPr>
        </p:nvSpPr>
        <p:spPr>
          <a:xfrm rot="19719042">
            <a:off x="108478" y="1757883"/>
            <a:ext cx="10208700" cy="2775074"/>
          </a:xfrm>
        </p:spPr>
        <p:txBody>
          <a:bodyPr>
            <a:normAutofit/>
          </a:bodyPr>
          <a:p>
            <a:r>
              <a:rPr sz="8800" lang="en-US"/>
              <a:t>Thank</a:t>
            </a:r>
            <a:r>
              <a:rPr sz="8800" lang="en-US"/>
              <a:t> </a:t>
            </a:r>
            <a:r>
              <a:rPr sz="8800" lang="en-US"/>
              <a:t>you</a:t>
            </a:r>
            <a:endParaRPr sz="8800" lang="en-US"/>
          </a:p>
        </p:txBody>
      </p:sp>
    </p:spTree>
  </p:cSld>
  <p:clrMapOvr>
    <a:masterClrMapping/>
  </p:clrMapOvr>
  <p:transition xmlns:p14="http://schemas.microsoft.com/office/powerpoint/2010/main" spd="med">
    <p:fade thruBlk="0"/>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3" name=""/>
          <p:cNvSpPr>
            <a:spLocks noGrp="1"/>
          </p:cNvSpPr>
          <p:nvPr>
            <p:ph type="title"/>
          </p:nvPr>
        </p:nvSpPr>
        <p:spPr/>
        <p:txBody>
          <a:bodyPr/>
          <a:p>
            <a:endParaRPr lang="en-US"/>
          </a:p>
        </p:txBody>
      </p:sp>
      <p:sp>
        <p:nvSpPr>
          <p:cNvPr id="1048594" name=""/>
          <p:cNvSpPr>
            <a:spLocks noGrp="1"/>
          </p:cNvSpPr>
          <p:nvPr>
            <p:ph idx="1"/>
          </p:nvPr>
        </p:nvSpPr>
        <p:spPr/>
        <p:txBody>
          <a:bodyPr>
            <a:normAutofit fontScale="96429" lnSpcReduction="20000"/>
          </a:bodyPr>
          <a:p>
            <a:r>
              <a:rPr lang="en-US"/>
              <a:t>1.Discuss the influence of  inappropriate 
computer gaming and social media use  on students ability to accomplish higher academic goals.</a:t>
            </a:r>
            <a:r>
              <a:rPr lang="en-US"/>
              <a:t>
</a:t>
            </a:r>
            <a:r>
              <a:rPr lang="en-US"/>
              <a:t>
</a:t>
            </a:r>
            <a:r>
              <a:rPr altLang="en-US" lang="en-US"/>
              <a:t>•</a:t>
            </a:r>
            <a:r>
              <a:rPr lang="en-US"/>
              <a:t>Computer gaming and excessive social media use on students' ability to achieve higher academic goals can be significant and multifaceted. Below are some key ways these activities can affect students' academic performance
</a:t>
            </a:r>
            <a:endParaRPr lang="en-US"/>
          </a:p>
        </p:txBody>
      </p:sp>
    </p:spTree>
  </p:cSld>
  <p:clrMapOvr>
    <a:masterClrMapping/>
  </p:clrMapOvr>
  <p:transition xmlns:p14="http://schemas.microsoft.com/office/powerpoint/2010/main" spd="med">
    <p:fade thruBlk="0"/>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5" name=""/>
          <p:cNvSpPr>
            <a:spLocks noGrp="1"/>
          </p:cNvSpPr>
          <p:nvPr>
            <p:ph type="title"/>
          </p:nvPr>
        </p:nvSpPr>
        <p:spPr>
          <a:xfrm>
            <a:off x="628650" y="365126"/>
            <a:ext cx="7886700" cy="1325563"/>
          </a:xfrm>
        </p:spPr>
        <p:txBody>
          <a:bodyPr/>
          <a:p>
            <a:r>
              <a:rPr lang="en-US"/>
              <a:t>Cont</a:t>
            </a:r>
            <a:r>
              <a:rPr lang="en-US"/>
              <a:t>.</a:t>
            </a:r>
            <a:r>
              <a:rPr lang="en-US"/>
              <a:t>.</a:t>
            </a:r>
            <a:r>
              <a:rPr lang="en-US"/>
              <a:t>.</a:t>
            </a:r>
            <a:endParaRPr lang="en-US"/>
          </a:p>
        </p:txBody>
      </p:sp>
      <p:sp>
        <p:nvSpPr>
          <p:cNvPr id="1048596" name=""/>
          <p:cNvSpPr>
            <a:spLocks noGrp="1"/>
          </p:cNvSpPr>
          <p:nvPr>
            <p:ph idx="1"/>
          </p:nvPr>
        </p:nvSpPr>
        <p:spPr>
          <a:xfrm>
            <a:off x="420071" y="1690689"/>
            <a:ext cx="7886700" cy="4351338"/>
          </a:xfrm>
        </p:spPr>
        <p:txBody>
          <a:bodyPr>
            <a:normAutofit/>
          </a:bodyPr>
          <a:p>
            <a:r>
              <a:rPr lang="en-US"/>
              <a:t>Time Management and Procrastination
Inappropriate use of computer gaming and social media can lead to poor time </a:t>
            </a:r>
            <a:r>
              <a:rPr lang="en-US"/>
              <a:t>management</a:t>
            </a:r>
            <a:r>
              <a:rPr lang="en-US"/>
              <a:t>
Students may spend excessive hours playing games or browsing social media instead of focusing on their studies. This procrastination can reduce the amount of time spent on </a:t>
            </a:r>
            <a:r>
              <a:rPr lang="en-US"/>
              <a:t>s</a:t>
            </a:r>
            <a:r>
              <a:rPr lang="en-US"/>
              <a:t>t</a:t>
            </a:r>
            <a:r>
              <a:rPr lang="en-US"/>
              <a:t>udying for </a:t>
            </a:r>
            <a:r>
              <a:rPr lang="en-US"/>
              <a:t>exams</a:t>
            </a:r>
            <a:r>
              <a:rPr lang="en-US"/>
              <a:t>.</a:t>
            </a:r>
            <a:r>
              <a:rPr lang="en-US"/>
              <a:t>
</a:t>
            </a:r>
            <a:endParaRPr lang="en-US"/>
          </a:p>
        </p:txBody>
      </p:sp>
    </p:spTree>
  </p:cSld>
  <p:clrMapOvr>
    <a:masterClrMapping/>
  </p:clrMapOvr>
  <p:transition xmlns:p14="http://schemas.microsoft.com/office/powerpoint/2010/main" spd="med">
    <p:fade thruBlk="0"/>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7" name=""/>
          <p:cNvSpPr>
            <a:spLocks noGrp="1"/>
          </p:cNvSpPr>
          <p:nvPr>
            <p:ph type="title"/>
          </p:nvPr>
        </p:nvSpPr>
        <p:spPr/>
        <p:txBody>
          <a:bodyPr/>
          <a:p>
            <a:r>
              <a:rPr lang="en-US"/>
              <a:t>C</a:t>
            </a:r>
            <a:r>
              <a:rPr lang="en-US"/>
              <a:t>ont</a:t>
            </a:r>
            <a:r>
              <a:rPr lang="en-US"/>
              <a:t>.</a:t>
            </a:r>
            <a:r>
              <a:rPr lang="en-US"/>
              <a:t>.</a:t>
            </a:r>
            <a:r>
              <a:rPr lang="en-US"/>
              <a:t>.</a:t>
            </a:r>
            <a:endParaRPr lang="en-US"/>
          </a:p>
        </p:txBody>
      </p:sp>
      <p:sp>
        <p:nvSpPr>
          <p:cNvPr id="1048598" name=""/>
          <p:cNvSpPr>
            <a:spLocks noGrp="1"/>
          </p:cNvSpPr>
          <p:nvPr>
            <p:ph idx="1"/>
          </p:nvPr>
        </p:nvSpPr>
        <p:spPr/>
        <p:txBody>
          <a:bodyPr/>
          <a:p>
            <a:r>
              <a:rPr lang="en-US"/>
              <a:t>The fast-paced and often overstimulating nature of gaming and social media can diminish students' attention </a:t>
            </a:r>
            <a:r>
              <a:rPr lang="en-US"/>
              <a:t>span</a:t>
            </a:r>
            <a:r>
              <a:rPr lang="en-US"/>
              <a:t>
•Sleep Disruption
Late-night gaming sessions or scrolling through social media can significantly disrupt students' sleep patterns. Inadequate sleep negatively impacts cognitive functions such as memory retention, problem-solving </a:t>
            </a:r>
            <a:r>
              <a:rPr lang="en-US"/>
              <a:t>skills</a:t>
            </a:r>
            <a:r>
              <a:rPr lang="en-US"/>
              <a:t>.</a:t>
            </a:r>
            <a:r>
              <a:rPr lang="en-US"/>
              <a:t>
</a:t>
            </a:r>
            <a:endParaRPr lang="en-US"/>
          </a:p>
          <a:p>
            <a:endParaRPr lang="en-US"/>
          </a:p>
        </p:txBody>
      </p:sp>
    </p:spTree>
  </p:cSld>
  <p:clrMapOvr>
    <a:masterClrMapping/>
  </p:clrMapOvr>
  <p:transition xmlns:p14="http://schemas.microsoft.com/office/powerpoint/2010/main" spd="med">
    <p:fade thruBlk="0"/>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9" name=""/>
          <p:cNvSpPr>
            <a:spLocks noGrp="1"/>
          </p:cNvSpPr>
          <p:nvPr>
            <p:ph type="title"/>
          </p:nvPr>
        </p:nvSpPr>
        <p:spPr/>
        <p:txBody>
          <a:bodyPr/>
          <a:p>
            <a:r>
              <a:rPr lang="en-US"/>
              <a:t>Cont</a:t>
            </a:r>
            <a:r>
              <a:rPr lang="en-US"/>
              <a:t>.</a:t>
            </a:r>
            <a:r>
              <a:rPr lang="en-US"/>
              <a:t>.</a:t>
            </a:r>
            <a:r>
              <a:rPr lang="en-US"/>
              <a:t>.</a:t>
            </a:r>
            <a:endParaRPr lang="en-US"/>
          </a:p>
        </p:txBody>
      </p:sp>
      <p:sp>
        <p:nvSpPr>
          <p:cNvPr id="1048600" name=""/>
          <p:cNvSpPr>
            <a:spLocks noGrp="1"/>
          </p:cNvSpPr>
          <p:nvPr>
            <p:ph idx="1"/>
          </p:nvPr>
        </p:nvSpPr>
        <p:spPr/>
        <p:txBody>
          <a:bodyPr>
            <a:normAutofit fontScale="96429" lnSpcReduction="20000"/>
          </a:bodyPr>
          <a:p>
            <a:r>
              <a:rPr lang="en-US"/>
              <a:t> </a:t>
            </a:r>
            <a:r>
              <a:rPr lang="en-US"/>
              <a:t>s</a:t>
            </a:r>
            <a:r>
              <a:rPr lang="en-US"/>
              <a:t>o</a:t>
            </a:r>
            <a:r>
              <a:rPr lang="en-US"/>
              <a:t>c</a:t>
            </a:r>
            <a:r>
              <a:rPr lang="en-US"/>
              <a:t>i</a:t>
            </a:r>
            <a:r>
              <a:rPr lang="en-US"/>
              <a:t>a</a:t>
            </a:r>
            <a:r>
              <a:rPr lang="en-US"/>
              <a:t>l</a:t>
            </a:r>
            <a:r>
              <a:rPr lang="en-US"/>
              <a:t> </a:t>
            </a:r>
            <a:r>
              <a:rPr lang="en-US"/>
              <a:t>i</a:t>
            </a:r>
            <a:r>
              <a:rPr lang="en-US"/>
              <a:t>s</a:t>
            </a:r>
            <a:r>
              <a:rPr lang="en-US"/>
              <a:t>o</a:t>
            </a:r>
            <a:r>
              <a:rPr lang="en-US"/>
              <a:t>l</a:t>
            </a:r>
            <a:r>
              <a:rPr lang="en-US"/>
              <a:t>a</a:t>
            </a:r>
            <a:r>
              <a:rPr lang="en-US"/>
              <a:t>t</a:t>
            </a:r>
            <a:r>
              <a:rPr lang="en-US"/>
              <a:t>i</a:t>
            </a:r>
            <a:r>
              <a:rPr lang="en-US"/>
              <a:t>o</a:t>
            </a:r>
            <a:r>
              <a:rPr lang="en-US"/>
              <a:t>n</a:t>
            </a:r>
            <a:r>
              <a:rPr lang="en-US"/>
              <a:t>:</a:t>
            </a:r>
            <a:r>
              <a:rPr lang="en-US"/>
              <a:t>students may spend more time online and less time engaging with peers or participating in meaningful social activities. This can affect their emotional </a:t>
            </a:r>
            <a:r>
              <a:rPr lang="en-US"/>
              <a:t>well-being</a:t>
            </a:r>
            <a:r>
              <a:rPr lang="en-US"/>
              <a:t>.</a:t>
            </a:r>
            <a:r>
              <a:rPr lang="en-US"/>
              <a:t>
</a:t>
            </a:r>
            <a:r>
              <a:rPr lang="en-US"/>
              <a:t>
</a:t>
            </a:r>
            <a:r>
              <a:rPr altLang="en-US" lang="en-US"/>
              <a:t>•</a:t>
            </a:r>
            <a:r>
              <a:rPr lang="en-US"/>
              <a:t>Academic Dishonesty</a:t>
            </a:r>
            <a:r>
              <a:rPr lang="en-US"/>
              <a:t>:</a:t>
            </a:r>
            <a:r>
              <a:rPr lang="en-US"/>
              <a:t> social media can sometimes foster a mindset of </a:t>
            </a:r>
            <a:r>
              <a:rPr lang="en-US"/>
              <a:t>shortcuts</a:t>
            </a:r>
            <a:r>
              <a:rPr lang="en-US"/>
              <a:t> </a:t>
            </a:r>
            <a:r>
              <a:rPr lang="en-US"/>
              <a:t>by</a:t>
            </a:r>
            <a:r>
              <a:rPr lang="en-US"/>
              <a:t> </a:t>
            </a:r>
            <a:r>
              <a:rPr lang="en-US"/>
              <a:t>engag</a:t>
            </a:r>
            <a:r>
              <a:rPr lang="en-US"/>
              <a:t>i</a:t>
            </a:r>
            <a:r>
              <a:rPr lang="en-US"/>
              <a:t>n</a:t>
            </a:r>
            <a:r>
              <a:rPr lang="en-US"/>
              <a:t>g</a:t>
            </a:r>
            <a:r>
              <a:rPr lang="en-US"/>
              <a:t> </a:t>
            </a:r>
            <a:r>
              <a:rPr lang="en-US"/>
              <a:t>in acheating or plagiarism</a:t>
            </a:r>
            <a:r>
              <a:rPr lang="en-US"/>
              <a:t> using online platforms to find easy solutions to assignments or exams instead of developing their skills and knowledge.
</a:t>
            </a:r>
            <a:endParaRPr lang="en-US"/>
          </a:p>
        </p:txBody>
      </p:sp>
    </p:spTree>
  </p:cSld>
  <p:clrMapOvr>
    <a:masterClrMapping/>
  </p:clrMapOvr>
  <p:transition xmlns:p14="http://schemas.microsoft.com/office/powerpoint/2010/main" spd="med">
    <p:fade thruBlk="0"/>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1" name=""/>
          <p:cNvSpPr>
            <a:spLocks noGrp="1"/>
          </p:cNvSpPr>
          <p:nvPr>
            <p:ph type="title"/>
          </p:nvPr>
        </p:nvSpPr>
        <p:spPr/>
        <p:txBody>
          <a:bodyPr/>
          <a:p>
            <a:r>
              <a:rPr lang="en-US"/>
              <a:t>Cont</a:t>
            </a:r>
            <a:r>
              <a:rPr lang="en-US"/>
              <a:t>.</a:t>
            </a:r>
            <a:r>
              <a:rPr lang="en-US"/>
              <a:t>.</a:t>
            </a:r>
            <a:endParaRPr lang="en-US"/>
          </a:p>
        </p:txBody>
      </p:sp>
      <p:sp>
        <p:nvSpPr>
          <p:cNvPr id="1048602" name=""/>
          <p:cNvSpPr>
            <a:spLocks noGrp="1"/>
          </p:cNvSpPr>
          <p:nvPr>
            <p:ph idx="1"/>
          </p:nvPr>
        </p:nvSpPr>
        <p:spPr/>
        <p:txBody>
          <a:bodyPr/>
          <a:p>
            <a:r>
              <a:rPr lang="en-US"/>
              <a:t>2</a:t>
            </a:r>
            <a:r>
              <a:rPr lang="en-US"/>
              <a:t>.</a:t>
            </a:r>
            <a:r>
              <a:rPr lang="en-US"/>
              <a:t> Discuss the contribution of increased access to digital technologies and social media to </a:t>
            </a:r>
            <a:r>
              <a:rPr lang="en-US"/>
              <a:t>
cyber bullying </a:t>
            </a:r>
            <a:r>
              <a:rPr lang="en-US"/>
              <a:t>practices</a:t>
            </a:r>
            <a:r>
              <a:rPr lang="en-US"/>
              <a:t>
</a:t>
            </a:r>
            <a:r>
              <a:rPr lang="en-US"/>
              <a:t>_x0000_•Cyberbullying is bullying with the use of digital technologies. It can take place on social media, messaging platforms, gaming platforms and mobile phones.  
</a:t>
            </a:r>
            <a:endParaRPr lang="en-US"/>
          </a:p>
        </p:txBody>
      </p:sp>
    </p:spTree>
  </p:cSld>
  <p:clrMapOvr>
    <a:masterClrMapping/>
  </p:clrMapOvr>
  <p:transition xmlns:p14="http://schemas.microsoft.com/office/powerpoint/2010/main" spd="med">
    <p:fade thruBlk="0"/>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3" name=""/>
          <p:cNvSpPr>
            <a:spLocks noGrp="1"/>
          </p:cNvSpPr>
          <p:nvPr>
            <p:ph type="title"/>
          </p:nvPr>
        </p:nvSpPr>
        <p:spPr/>
        <p:txBody>
          <a:bodyPr/>
          <a:p>
            <a:r>
              <a:rPr lang="en-US"/>
              <a:t>Cont</a:t>
            </a:r>
            <a:r>
              <a:rPr lang="en-US"/>
              <a:t>.</a:t>
            </a:r>
            <a:r>
              <a:rPr lang="en-US"/>
              <a:t>.</a:t>
            </a:r>
            <a:r>
              <a:rPr lang="en-US"/>
              <a:t>.</a:t>
            </a:r>
            <a:endParaRPr lang="en-US"/>
          </a:p>
        </p:txBody>
      </p:sp>
      <p:sp>
        <p:nvSpPr>
          <p:cNvPr id="1048604" name=""/>
          <p:cNvSpPr>
            <a:spLocks noGrp="1"/>
          </p:cNvSpPr>
          <p:nvPr>
            <p:ph idx="1"/>
          </p:nvPr>
        </p:nvSpPr>
        <p:spPr/>
        <p:txBody>
          <a:bodyPr/>
          <a:p>
            <a:r>
              <a:rPr lang="en-US"/>
              <a:t> Anonymity and Pseudonymity: Digital platforms allow users to interact behind a screen, often anonymously or with pseudonyms. This reduces accountability and emboldns individuals to engage in harassment, as they feel detached from the consequences of their actions.</a:t>
            </a:r>
            <a:endParaRPr lang="en-US"/>
          </a:p>
        </p:txBody>
      </p:sp>
    </p:spTree>
  </p:cSld>
  <p:clrMapOvr>
    <a:masterClrMapping/>
  </p:clrMapOvr>
  <p:transition xmlns:p14="http://schemas.microsoft.com/office/powerpoint/2010/main" spd="med">
    <p:fade thruBlk="0"/>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5" name=""/>
          <p:cNvSpPr>
            <a:spLocks noGrp="1"/>
          </p:cNvSpPr>
          <p:nvPr>
            <p:ph type="title"/>
          </p:nvPr>
        </p:nvSpPr>
        <p:spPr/>
        <p:txBody>
          <a:bodyPr/>
          <a:p>
            <a:r>
              <a:rPr lang="en-US"/>
              <a:t>Cont</a:t>
            </a:r>
            <a:r>
              <a:rPr lang="en-US"/>
              <a:t>.</a:t>
            </a:r>
            <a:r>
              <a:rPr lang="en-US"/>
              <a:t>.</a:t>
            </a:r>
            <a:r>
              <a:rPr lang="en-US"/>
              <a:t>.</a:t>
            </a:r>
            <a:endParaRPr lang="en-US"/>
          </a:p>
        </p:txBody>
      </p:sp>
      <p:sp>
        <p:nvSpPr>
          <p:cNvPr id="1048606" name=""/>
          <p:cNvSpPr>
            <a:spLocks noGrp="1"/>
          </p:cNvSpPr>
          <p:nvPr>
            <p:ph idx="1"/>
          </p:nvPr>
        </p:nvSpPr>
        <p:spPr/>
        <p:txBody>
          <a:bodyPr>
            <a:normAutofit fontScale="96429" lnSpcReduction="20000"/>
          </a:bodyPr>
          <a:p>
            <a:r>
              <a:rPr lang="en-US"/>
              <a:t>
</a:t>
            </a:r>
            <a:r>
              <a:rPr altLang="en-US" lang="en-US"/>
              <a:t>•</a:t>
            </a:r>
            <a:r>
              <a:rPr lang="en-US"/>
              <a:t>Wider Audience: Social media provides a larger audience for bullies to target individuals publicly. A single harmful post can be seen by hundreds or thousands, amplifying th</a:t>
            </a:r>
            <a:r>
              <a:rPr lang="en-US"/>
              <a:t>e</a:t>
            </a:r>
            <a:r>
              <a:rPr lang="en-US"/>
              <a:t> </a:t>
            </a:r>
            <a:r>
              <a:rPr lang="en-US"/>
              <a:t>emotional impact on the victim.</a:t>
            </a:r>
            <a:r>
              <a:rPr lang="en-US"/>
              <a:t>
</a:t>
            </a:r>
            <a:r>
              <a:rPr altLang="en-US" lang="en-US"/>
              <a:t>•</a:t>
            </a:r>
            <a:r>
              <a:rPr lang="en-US"/>
              <a:t>Unlike traditional bullying, which might occur in school or public places, cyberbullying can happen at any time. The constant connectivity provided by smartphones and the internet means that victims are often unable to escape</a:t>
            </a:r>
            <a:endParaRPr lang="en-US"/>
          </a:p>
        </p:txBody>
      </p:sp>
    </p:spTree>
  </p:cSld>
  <p:clrMapOvr>
    <a:masterClrMapping/>
  </p:clrMapOvr>
  <p:transition xmlns:p14="http://schemas.microsoft.com/office/powerpoint/2010/main" spd="med">
    <p:fade thruBlk="0"/>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7" name=""/>
          <p:cNvSpPr>
            <a:spLocks noGrp="1"/>
          </p:cNvSpPr>
          <p:nvPr>
            <p:ph type="title"/>
          </p:nvPr>
        </p:nvSpPr>
        <p:spPr/>
        <p:txBody>
          <a:bodyPr/>
          <a:p>
            <a:r>
              <a:rPr lang="en-US"/>
              <a:t>Cont</a:t>
            </a:r>
            <a:r>
              <a:rPr lang="en-US"/>
              <a:t>.</a:t>
            </a:r>
            <a:r>
              <a:rPr lang="en-US"/>
              <a:t>.</a:t>
            </a:r>
            <a:r>
              <a:rPr lang="en-US"/>
              <a:t>.</a:t>
            </a:r>
            <a:endParaRPr lang="en-US"/>
          </a:p>
        </p:txBody>
      </p:sp>
      <p:sp>
        <p:nvSpPr>
          <p:cNvPr id="1048608" name=""/>
          <p:cNvSpPr>
            <a:spLocks noGrp="1"/>
          </p:cNvSpPr>
          <p:nvPr>
            <p:ph idx="1"/>
          </p:nvPr>
        </p:nvSpPr>
        <p:spPr/>
        <p:txBody>
          <a:bodyPr>
            <a:normAutofit fontScale="89286" lnSpcReduction="20000"/>
          </a:bodyPr>
          <a:p>
            <a:r>
              <a:rPr lang="en-US"/>
              <a:t>Social media's open access can allow bullies to specifically target marginalized or vulnerable groups (such as LGBTQ+ individuals, minorities, or those with disabilities).</a:t>
            </a:r>
            <a:r>
              <a:rPr lang="en-US"/>
              <a:t>t</a:t>
            </a:r>
            <a:r>
              <a:rPr lang="en-US"/>
              <a:t>h</a:t>
            </a:r>
            <a:r>
              <a:rPr lang="en-US"/>
              <a:t>ese groups may be more susceptible to cyberbullying, further exacerbating inequalities.</a:t>
            </a:r>
            <a:r>
              <a:rPr lang="en-US"/>
              <a:t>
</a:t>
            </a:r>
            <a:r>
              <a:rPr lang="en-US"/>
              <a:t>
</a:t>
            </a:r>
            <a:r>
              <a:rPr altLang="en-US" lang="en-US"/>
              <a:t>•Difficulty in Regulation: While social media platforms have policies in place, the </a:t>
            </a:r>
            <a:r>
              <a:rPr altLang="en-US" lang="en-US"/>
              <a:t>share</a:t>
            </a:r>
            <a:r>
              <a:rPr altLang="en-US" lang="en-US"/>
              <a:t> volume of content makes it challenging to effectively monitor and respond to all instances of cyberbullying. Reporting mechanisms may be slow or ineffective, and harmful content may remain online for extended periods, compounding the damage.</a:t>
            </a:r>
            <a:endParaRPr lang="en-US"/>
          </a:p>
        </p:txBody>
      </p:sp>
    </p:spTree>
  </p:cSld>
  <p:clrMapOvr>
    <a:masterClrMapping/>
  </p:clrMapOvr>
  <p:transition xmlns:p14="http://schemas.microsoft.com/office/powerpoint/2010/main" spd="med">
    <p:fade thruBlk="0"/>
  </p:transition>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terms="http://purl.org/dc/terms/" xmlns:xsi="http://www.w3.org/2001/XMLSchema-instance">
  <dcterms:created xsi:type="dcterms:W3CDTF">2015-05-11T21:30:45Z</dcterms:created>
  <dcterms:modified xsi:type="dcterms:W3CDTF">2024-10-13T18:56:50Z</dcterms:modified>
</cp:coreProperties>
</file>