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10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p:spTree>
      <p:nvGrpSpPr>
        <p:cNvPr id="1" name=""/>
        <p:cNvGrpSpPr/>
        <p:nvPr/>
      </p:nvGrpSpPr>
      <p:grpSpPr>
        <a:xfrm>
          <a:off x="0" y="0"/>
          <a:ext cx="9144000" cy="5143500"/>
          <a:chOff x="0" y="0"/>
          <a:chExt cx="9144000" cy="5143500"/>
        </a:xfrm>
      </p:grpSpPr>
      <p:pic>
        <p:nvPicPr>
          <p:cNvPr id="2" name="Google Shape;7;p2"/>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_1">
    <p:spTree>
      <p:nvGrpSpPr>
        <p:cNvPr id="1" name=""/>
        <p:cNvGrpSpPr/>
        <p:nvPr/>
      </p:nvGrpSpPr>
      <p:grpSpPr>
        <a:xfrm>
          <a:off x="0" y="0"/>
          <a:ext cx="9144000" cy="5143500"/>
          <a:chOff x="0" y="0"/>
          <a:chExt cx="9144000" cy="5143500"/>
        </a:xfrm>
      </p:grpSpPr>
      <p:pic>
        <p:nvPicPr>
          <p:cNvPr id="2" name="Google Shape;9;p3"/>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_1_1">
    <p:spTree>
      <p:nvGrpSpPr>
        <p:cNvPr id="1" name=""/>
        <p:cNvGrpSpPr/>
        <p:nvPr/>
      </p:nvGrpSpPr>
      <p:grpSpPr>
        <a:xfrm>
          <a:off x="0" y="0"/>
          <a:ext cx="9144000" cy="5143500"/>
          <a:chOff x="0" y="0"/>
          <a:chExt cx="9144000" cy="5143500"/>
        </a:xfrm>
      </p:grpSpPr>
      <p:pic>
        <p:nvPicPr>
          <p:cNvPr id="2" name="Google Shape;11;p4"/>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_1_1_1">
    <p:spTree>
      <p:nvGrpSpPr>
        <p:cNvPr id="1" name=""/>
        <p:cNvGrpSpPr/>
        <p:nvPr/>
      </p:nvGrpSpPr>
      <p:grpSpPr>
        <a:xfrm>
          <a:off x="0" y="0"/>
          <a:ext cx="9144000" cy="5143500"/>
          <a:chOff x="0" y="0"/>
          <a:chExt cx="9144000" cy="5143500"/>
        </a:xfrm>
      </p:grpSpPr>
      <p:pic>
        <p:nvPicPr>
          <p:cNvPr id="2" name="Google Shape;13;p5"/>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_1_1_1_1">
    <p:spTree>
      <p:nvGrpSpPr>
        <p:cNvPr id="1" name=""/>
        <p:cNvGrpSpPr/>
        <p:nvPr/>
      </p:nvGrpSpPr>
      <p:grpSpPr>
        <a:xfrm>
          <a:off x="0" y="0"/>
          <a:ext cx="9144000" cy="5143500"/>
          <a:chOff x="0" y="0"/>
          <a:chExt cx="9144000" cy="5143500"/>
        </a:xfrm>
      </p:grpSpPr>
      <p:pic>
        <p:nvPicPr>
          <p:cNvPr id="2" name="Google Shape;15;p6"/>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USTOM_1_1_1_1_1">
    <p:spTree>
      <p:nvGrpSpPr>
        <p:cNvPr id="1" name=""/>
        <p:cNvGrpSpPr/>
        <p:nvPr/>
      </p:nvGrpSpPr>
      <p:grpSpPr>
        <a:xfrm>
          <a:off x="0" y="0"/>
          <a:ext cx="9144000" cy="5143500"/>
          <a:chOff x="0" y="0"/>
          <a:chExt cx="9144000" cy="5143500"/>
        </a:xfrm>
      </p:grpSpPr>
      <p:pic>
        <p:nvPicPr>
          <p:cNvPr id="2" name="Google Shape;17;p7"/>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_1_1_1_1_1_1">
    <p:spTree>
      <p:nvGrpSpPr>
        <p:cNvPr id="1" name=""/>
        <p:cNvGrpSpPr/>
        <p:nvPr/>
      </p:nvGrpSpPr>
      <p:grpSpPr>
        <a:xfrm>
          <a:off x="0" y="0"/>
          <a:ext cx="9144000" cy="5143500"/>
          <a:chOff x="0" y="0"/>
          <a:chExt cx="9144000" cy="5143500"/>
        </a:xfrm>
      </p:grpSpPr>
      <p:pic>
        <p:nvPicPr>
          <p:cNvPr id="2" name="Google Shape;19;p8"/>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_1_1_1_1_1_1_1">
    <p:spTree>
      <p:nvGrpSpPr>
        <p:cNvPr id="1" name=""/>
        <p:cNvGrpSpPr/>
        <p:nvPr/>
      </p:nvGrpSpPr>
      <p:grpSpPr>
        <a:xfrm>
          <a:off x="0" y="0"/>
          <a:ext cx="9144000" cy="5143500"/>
          <a:chOff x="0" y="0"/>
          <a:chExt cx="9144000" cy="5143500"/>
        </a:xfrm>
      </p:grpSpPr>
      <p:pic>
        <p:nvPicPr>
          <p:cNvPr id="2" name="Google Shape;21;p9"/>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2EE"/>
        </a:solidFill>
        <a:effectLst/>
      </p:bgPr>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417893951" r:id="rId1"/>
    <p:sldLayoutId id="2417893952" r:id="rId2"/>
    <p:sldLayoutId id="2417893953" r:id="rId3"/>
    <p:sldLayoutId id="2417893954" r:id="rId4"/>
    <p:sldLayoutId id="2417893955" r:id="rId5"/>
    <p:sldLayoutId id="2417893956" r:id="rId6"/>
    <p:sldLayoutId id="2417893957" r:id="rId7"/>
    <p:sldLayoutId id="2417893958" r:id="rId8"/>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titleStyle>
    <p:body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bodyStyle>
    <p:other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543050"/>
          <a:ext cx="8229600" cy="3257550"/>
          <a:chOff x="914400" y="1543050"/>
          <a:chExt cx="8229600" cy="3257550"/>
        </a:xfrm>
      </p:grpSpPr>
      <p:sp>
        <p:nvSpPr>
          <p:cNvPr id="2" name="TextBox 1"/>
          <p:cNvSpPr txBox="1"/>
          <p:nvPr/>
        </p:nvSpPr>
        <p:spPr>
          <a:xfrm>
            <a:off x="1752600" y="1278107"/>
            <a:ext cx="6019800" cy="1323439"/>
          </a:xfrm>
          <a:prstGeom prst="rect">
            <a:avLst/>
          </a:prstGeom>
          <a:noFill/>
        </p:spPr>
        <p:txBody>
          <a:bodyPr vert="horz" wrap="square"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dirty="0">
                <a:solidFill>
                  <a:srgbClr val="121212">
                    <a:alpha val="100000"/>
                  </a:srgbClr>
                </a:solidFill>
                <a:latin typeface="Times New Roman"/>
              </a:rPr>
              <a:t>Impact of Digital Technologies on Students</a:t>
            </a:r>
          </a:p>
        </p:txBody>
      </p:sp>
      <p:sp>
        <p:nvSpPr>
          <p:cNvPr id="3" name="TextBox 2"/>
          <p:cNvSpPr txBox="1"/>
          <p:nvPr/>
        </p:nvSpPr>
        <p:spPr>
          <a:xfrm>
            <a:off x="914400" y="2571750"/>
            <a:ext cx="7315200" cy="707886"/>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2000" b="1" u="none" strike="noStrike" cap="none" spc="0" dirty="0">
                <a:solidFill>
                  <a:srgbClr val="424242">
                    <a:alpha val="100000"/>
                  </a:srgbClr>
                </a:solidFill>
                <a:latin typeface="Times New Roman"/>
              </a:rPr>
              <a:t>Exploring Gaming, Social Media, and Emerging Job Skills </a:t>
            </a:r>
          </a:p>
          <a:p>
            <a:pPr marL="0" marR="0" lvl="0" indent="0" algn="ctr" rtl="0" fontAlgn="t">
              <a:lnSpc>
                <a:spcPct val="100000"/>
              </a:lnSpc>
              <a:spcBef>
                <a:spcPts val="0"/>
              </a:spcBef>
              <a:spcAft>
                <a:spcPts val="0"/>
              </a:spcAft>
            </a:pPr>
            <a:r>
              <a:rPr lang="en-US" sz="2000" b="1" dirty="0">
                <a:solidFill>
                  <a:srgbClr val="424242">
                    <a:alpha val="100000"/>
                  </a:srgbClr>
                </a:solidFill>
                <a:latin typeface="Times New Roman"/>
              </a:rPr>
              <a:t>Questions 1, 2, 3 &amp; 4</a:t>
            </a:r>
            <a:endParaRPr lang="en-US" sz="2000" b="1" u="none" strike="noStrike" cap="none" spc="0" dirty="0">
              <a:solidFill>
                <a:srgbClr val="424242">
                  <a:alpha val="100000"/>
                </a:srgbClr>
              </a:solidFill>
              <a:latin typeface="Times New Roman"/>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5153025"/>
          <a:chOff x="914400" y="1028700"/>
          <a:chExt cx="8229600" cy="5153025"/>
        </a:xfrm>
      </p:grpSpPr>
      <p:sp>
        <p:nvSpPr>
          <p:cNvPr id="2" name="TextBox 1"/>
          <p:cNvSpPr txBox="1"/>
          <p:nvPr/>
        </p:nvSpPr>
        <p:spPr>
          <a:xfrm>
            <a:off x="1828800" y="1028700"/>
            <a:ext cx="5486400" cy="5715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a:solidFill>
                  <a:srgbClr val="424242">
                    <a:alpha val="100000"/>
                  </a:srgbClr>
                </a:solidFill>
                <a:latin typeface="Times New Roman"/>
              </a:rPr>
              <a:t>Introduction</a:t>
            </a:r>
          </a:p>
        </p:txBody>
      </p:sp>
      <p:sp>
        <p:nvSpPr>
          <p:cNvPr id="3" name="TextBox 2"/>
          <p:cNvSpPr txBox="1"/>
          <p:nvPr/>
        </p:nvSpPr>
        <p:spPr>
          <a:xfrm>
            <a:off x="914400" y="1800225"/>
            <a:ext cx="7315200" cy="1938992"/>
          </a:xfrm>
          <a:prstGeom prst="rect">
            <a:avLst/>
          </a:prstGeom>
          <a:noFill/>
        </p:spPr>
        <p:txBody>
          <a:bodyPr vert="horz" lIns="91440" tIns="45720" rIns="91440" bIns="45720" rtlCol="0" anchor="t" anchorCtr="0">
            <a:spAutoFit/>
          </a:bodyPr>
          <a:lstStyle/>
          <a:p>
            <a:pPr marL="0" marR="0" lvl="0" indent="0" algn="ctr" rtl="0" fontAlgn="t">
              <a:lnSpc>
                <a:spcPct val="120000"/>
              </a:lnSpc>
              <a:spcBef>
                <a:spcPts val="0"/>
              </a:spcBef>
              <a:spcAft>
                <a:spcPts val="0"/>
              </a:spcAft>
            </a:pPr>
            <a:r>
              <a:rPr lang="en-US" sz="2000" b="1" u="none" strike="noStrike" cap="none" spc="0" dirty="0">
                <a:solidFill>
                  <a:srgbClr val="424242">
                    <a:alpha val="100000"/>
                  </a:srgbClr>
                </a:solidFill>
                <a:latin typeface="Times New Roman"/>
              </a:rPr>
              <a:t>This presentation examines the influence of inappropriate computer gaming and social media on students' academic performance, the rise of cyberbullying through digital platforms, and the new skills necessary for thriving in a 21st-century work environment.</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371850"/>
          <a:chOff x="914400" y="1028700"/>
          <a:chExt cx="8229600" cy="3371850"/>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a:rPr>
              <a:t>Table of contents</a:t>
            </a:r>
          </a:p>
        </p:txBody>
      </p:sp>
      <p:sp>
        <p:nvSpPr>
          <p:cNvPr id="3" name="TextBox 2"/>
          <p:cNvSpPr txBox="1"/>
          <p:nvPr/>
        </p:nvSpPr>
        <p:spPr>
          <a:xfrm>
            <a:off x="914400" y="1543050"/>
            <a:ext cx="7315200" cy="1828800"/>
          </a:xfrm>
          <a:prstGeom prst="rect">
            <a:avLst/>
          </a:prstGeom>
          <a:noFill/>
        </p:spPr>
        <p:txBody>
          <a:bodyPr vert="horz" lIns="91440" tIns="45720" rIns="91440" bIns="45720" rtlCol="0" anchorCtr="0">
            <a:spAutoFit/>
          </a:bodyPr>
          <a:lstStyle/>
          <a:p>
            <a:pPr marL="0" marR="0" lvl="0" indent="0" algn="l" rtl="0" fontAlgn="base">
              <a:lnSpc>
                <a:spcPct val="120000"/>
              </a:lnSpc>
              <a:spcBef>
                <a:spcPts val="0"/>
              </a:spcBef>
              <a:spcAft>
                <a:spcPts val="0"/>
              </a:spcAft>
              <a:buClr>
                <a:srgbClr val="424242">
                  <a:alpha val="100000"/>
                </a:srgbClr>
              </a:buClr>
              <a:buFont typeface="Calibri"/>
              <a:buChar char="-"/>
            </a:pPr>
            <a:r>
              <a:rPr lang="en-US" sz="2000" b="1" u="none" strike="noStrike" cap="none" spc="0">
                <a:solidFill>
                  <a:srgbClr val="424242">
                    <a:alpha val="100000"/>
                  </a:srgbClr>
                </a:solidFill>
                <a:latin typeface="Times New Roman"/>
              </a:rPr>
              <a:t> Influence of Gaming and Social Media on Academic Goals</a:t>
            </a:r>
          </a:p>
          <a:p>
            <a:pPr marL="0" marR="0" lvl="0" indent="0" algn="l" rtl="0" fontAlgn="base">
              <a:lnSpc>
                <a:spcPct val="120000"/>
              </a:lnSpc>
              <a:spcBef>
                <a:spcPts val="0"/>
              </a:spcBef>
              <a:spcAft>
                <a:spcPts val="0"/>
              </a:spcAft>
              <a:buClr>
                <a:srgbClr val="424242">
                  <a:alpha val="100000"/>
                </a:srgbClr>
              </a:buClr>
              <a:buFont typeface="Calibri"/>
              <a:buChar char="-"/>
            </a:pPr>
            <a:r>
              <a:rPr lang="en-US" sz="2000" b="1" u="none" strike="noStrike" cap="none" spc="0">
                <a:solidFill>
                  <a:srgbClr val="424242">
                    <a:alpha val="100000"/>
                  </a:srgbClr>
                </a:solidFill>
                <a:latin typeface="Times New Roman"/>
              </a:rPr>
              <a:t> Cyberbullying Practices and Digital Technologies</a:t>
            </a:r>
          </a:p>
          <a:p>
            <a:pPr marL="0" marR="0" lvl="0" indent="0" algn="l" rtl="0" fontAlgn="base">
              <a:lnSpc>
                <a:spcPct val="120000"/>
              </a:lnSpc>
              <a:spcBef>
                <a:spcPts val="0"/>
              </a:spcBef>
              <a:spcAft>
                <a:spcPts val="0"/>
              </a:spcAft>
              <a:buClr>
                <a:srgbClr val="424242">
                  <a:alpha val="100000"/>
                </a:srgbClr>
              </a:buClr>
              <a:buFont typeface="Calibri"/>
              <a:buChar char="-"/>
            </a:pPr>
            <a:r>
              <a:rPr lang="en-US" sz="2000" b="1" u="none" strike="noStrike" cap="none" spc="0">
                <a:solidFill>
                  <a:srgbClr val="424242">
                    <a:alpha val="100000"/>
                  </a:srgbClr>
                </a:solidFill>
                <a:latin typeface="Times New Roman"/>
              </a:rPr>
              <a:t> Essential Skills for the 21st Century Workforce</a:t>
            </a:r>
          </a:p>
          <a:p>
            <a:pPr marL="0" marR="0" lvl="0" indent="0" algn="l" rtl="0" fontAlgn="base">
              <a:lnSpc>
                <a:spcPct val="120000"/>
              </a:lnSpc>
              <a:spcBef>
                <a:spcPts val="0"/>
              </a:spcBef>
              <a:spcAft>
                <a:spcPts val="0"/>
              </a:spcAft>
              <a:buClr>
                <a:srgbClr val="424242">
                  <a:alpha val="100000"/>
                </a:srgbClr>
              </a:buClr>
              <a:buFont typeface="Calibri"/>
              <a:buChar char="-"/>
            </a:pPr>
            <a:r>
              <a:rPr lang="en-US" sz="2000" b="1" u="none" strike="noStrike" cap="none" spc="0">
                <a:solidFill>
                  <a:srgbClr val="424242">
                    <a:alpha val="100000"/>
                  </a:srgbClr>
                </a:solidFill>
                <a:latin typeface="Times New Roman"/>
              </a:rPr>
              <a:t> Jobs Affected by Technological Advancement</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543425"/>
          <a:chOff x="914400" y="1028700"/>
          <a:chExt cx="8229600" cy="4543425"/>
        </a:xfrm>
      </p:grpSpPr>
      <p:sp>
        <p:nvSpPr>
          <p:cNvPr id="2" name="TextBox 1"/>
          <p:cNvSpPr txBox="1"/>
          <p:nvPr/>
        </p:nvSpPr>
        <p:spPr>
          <a:xfrm>
            <a:off x="914400" y="819150"/>
            <a:ext cx="7315200" cy="80010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Influence of Gaming and Social Media on Academic Goals</a:t>
            </a:r>
          </a:p>
        </p:txBody>
      </p:sp>
      <p:sp>
        <p:nvSpPr>
          <p:cNvPr id="3" name="TextBox 2"/>
          <p:cNvSpPr txBox="1"/>
          <p:nvPr/>
        </p:nvSpPr>
        <p:spPr>
          <a:xfrm>
            <a:off x="914400" y="1800225"/>
            <a:ext cx="7315200" cy="1938992"/>
          </a:xfrm>
          <a:prstGeom prst="rect">
            <a:avLst/>
          </a:prstGeom>
          <a:noFill/>
        </p:spPr>
        <p:txBody>
          <a:bodyPr vert="horz" lIns="91440" tIns="45720" rIns="91440" bIns="45720" rtlCol="0" anchorCtr="0">
            <a:spAutoFit/>
          </a:bodyPr>
          <a:lstStyle/>
          <a:p>
            <a:pPr marL="457200" marR="0" lvl="0" indent="-457200" algn="l" rtl="0" fontAlgn="base">
              <a:lnSpc>
                <a:spcPct val="100000"/>
              </a:lnSpc>
              <a:spcBef>
                <a:spcPts val="0"/>
              </a:spcBef>
              <a:spcAft>
                <a:spcPts val="0"/>
              </a:spcAft>
              <a:buFont typeface="Arial" panose="020B0604020202020204" pitchFamily="34" charset="0"/>
              <a:buChar char="•"/>
            </a:pPr>
            <a:r>
              <a:rPr lang="en-US" sz="2000" u="none" strike="noStrike" cap="none" spc="0" dirty="0">
                <a:solidFill>
                  <a:srgbClr val="424242">
                    <a:alpha val="100000"/>
                  </a:srgbClr>
                </a:solidFill>
                <a:latin typeface="Times New Roman"/>
              </a:rPr>
              <a:t>Significant and multifaceted effects on academic performance.
Time management issues leading to procrastination.
Diminished attention spans due to overstimulation.
Sleep disruption from late-night gaming and social media use.
Social isolation impacting emotional well-being.
Academic dishonesty facilitated by online platforms.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543425"/>
          <a:chOff x="914400" y="1028700"/>
          <a:chExt cx="8229600" cy="4543425"/>
        </a:xfrm>
      </p:grpSpPr>
      <p:sp>
        <p:nvSpPr>
          <p:cNvPr id="2" name="TextBox 1"/>
          <p:cNvSpPr txBox="1"/>
          <p:nvPr/>
        </p:nvSpPr>
        <p:spPr>
          <a:xfrm>
            <a:off x="910492" y="742950"/>
            <a:ext cx="7315200" cy="80010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Cyberbullying Practices and Digital Technologies</a:t>
            </a:r>
          </a:p>
        </p:txBody>
      </p:sp>
      <p:sp>
        <p:nvSpPr>
          <p:cNvPr id="3" name="TextBox 2"/>
          <p:cNvSpPr txBox="1"/>
          <p:nvPr/>
        </p:nvSpPr>
        <p:spPr>
          <a:xfrm>
            <a:off x="914400" y="1800225"/>
            <a:ext cx="7620000" cy="1938992"/>
          </a:xfrm>
          <a:prstGeom prst="rect">
            <a:avLst/>
          </a:prstGeom>
          <a:noFill/>
        </p:spPr>
        <p:txBody>
          <a:bodyPr vert="horz" wrap="square" lIns="91440" tIns="45720" rIns="91440" bIns="45720" rtlCol="0" anchorCtr="0">
            <a:spAutoFit/>
          </a:bodyPr>
          <a:lstStyle/>
          <a:p>
            <a:pPr marL="457200" marR="0" lvl="0" indent="-457200" algn="l" rtl="0" fontAlgn="base">
              <a:lnSpc>
                <a:spcPct val="100000"/>
              </a:lnSpc>
              <a:spcBef>
                <a:spcPts val="0"/>
              </a:spcBef>
              <a:spcAft>
                <a:spcPts val="0"/>
              </a:spcAft>
              <a:buFont typeface="Arial" panose="020B0604020202020204" pitchFamily="34" charset="0"/>
              <a:buChar char="•"/>
            </a:pPr>
            <a:r>
              <a:rPr lang="en-US" sz="2000" dirty="0">
                <a:solidFill>
                  <a:srgbClr val="FF0000"/>
                </a:solidFill>
                <a:latin typeface="Times New Roman"/>
              </a:rPr>
              <a:t>D</a:t>
            </a:r>
            <a:r>
              <a:rPr lang="en-US" sz="2000" u="none" strike="noStrike" cap="none" spc="0" dirty="0">
                <a:solidFill>
                  <a:srgbClr val="FF0000"/>
                </a:solidFill>
                <a:latin typeface="Times New Roman"/>
              </a:rPr>
              <a:t>efinition</a:t>
            </a:r>
            <a:r>
              <a:rPr lang="en-US" sz="2000" u="none" strike="noStrike" cap="none" spc="0" dirty="0">
                <a:solidFill>
                  <a:srgbClr val="424242">
                    <a:alpha val="100000"/>
                  </a:srgbClr>
                </a:solidFill>
                <a:latin typeface="Times New Roman"/>
              </a:rPr>
              <a:t>: Bullying facilitated through digital platforms.
Anonymity in interactions emboldens harassment.
Wider audience for bullies through social media.
Constant connectivity increases victim exposure.
Targeting of marginalized groups exacerbates inequalities.
Challenges in effectively regulating and monitoring cyberbullying.</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933825"/>
          <a:chOff x="914400" y="1028700"/>
          <a:chExt cx="8229600" cy="3933825"/>
        </a:xfrm>
      </p:grpSpPr>
      <p:sp>
        <p:nvSpPr>
          <p:cNvPr id="2" name="TextBox 1"/>
          <p:cNvSpPr txBox="1"/>
          <p:nvPr/>
        </p:nvSpPr>
        <p:spPr>
          <a:xfrm>
            <a:off x="914400" y="666750"/>
            <a:ext cx="7315200" cy="1384995"/>
          </a:xfrm>
          <a:prstGeom prst="rect">
            <a:avLst/>
          </a:prstGeom>
          <a:noFill/>
        </p:spPr>
        <p:txBody>
          <a:bodyPr vert="horz" lIns="91440" tIns="45720" rIns="91440" bIns="45720" rtlCol="0" anchor="t" anchorCtr="0">
            <a:spAutoFit/>
          </a:bodyPr>
          <a:lstStyle/>
          <a:p>
            <a:pPr marL="0" marR="0" lvl="0" indent="0" algn="l" rtl="0" fontAlgn="t">
              <a:lnSpc>
                <a:spcPct val="150000"/>
              </a:lnSpc>
              <a:spcBef>
                <a:spcPts val="0"/>
              </a:spcBef>
              <a:spcAft>
                <a:spcPts val="0"/>
              </a:spcAft>
            </a:pPr>
            <a:r>
              <a:rPr lang="en-US" sz="2800" b="1" u="none" strike="noStrike" cap="none" spc="0" dirty="0">
                <a:solidFill>
                  <a:srgbClr val="121212">
                    <a:alpha val="100000"/>
                  </a:srgbClr>
                </a:solidFill>
                <a:latin typeface="Times New Roman"/>
              </a:rPr>
              <a:t>Essential Skills for the 21st Century Workforce</a:t>
            </a:r>
          </a:p>
        </p:txBody>
      </p:sp>
      <p:sp>
        <p:nvSpPr>
          <p:cNvPr id="3" name="TextBox 2"/>
          <p:cNvSpPr txBox="1"/>
          <p:nvPr/>
        </p:nvSpPr>
        <p:spPr>
          <a:xfrm>
            <a:off x="838200" y="1910030"/>
            <a:ext cx="7315200" cy="1883657"/>
          </a:xfrm>
          <a:prstGeom prst="rect">
            <a:avLst/>
          </a:prstGeom>
          <a:noFill/>
        </p:spPr>
        <p:txBody>
          <a:bodyPr vert="horz" lIns="91440" tIns="45720" rIns="91440" bIns="45720" rtlCol="0" anchorCtr="0">
            <a:spAutoFit/>
          </a:bodyPr>
          <a:lstStyle/>
          <a:p>
            <a:pPr marL="342900" marR="0" lvl="0" indent="-342900" algn="l" rtl="0" fontAlgn="base">
              <a:lnSpc>
                <a:spcPct val="150000"/>
              </a:lnSpc>
              <a:spcBef>
                <a:spcPts val="0"/>
              </a:spcBef>
              <a:spcAft>
                <a:spcPts val="0"/>
              </a:spcAft>
              <a:buFont typeface="Arial" panose="020B0604020202020204" pitchFamily="34" charset="0"/>
              <a:buChar char="•"/>
            </a:pPr>
            <a:r>
              <a:rPr lang="en-US" sz="2000" u="none" strike="noStrike" cap="none" spc="0" dirty="0">
                <a:solidFill>
                  <a:srgbClr val="424242">
                    <a:alpha val="100000"/>
                  </a:srgbClr>
                </a:solidFill>
                <a:latin typeface="Times New Roman"/>
              </a:rPr>
              <a:t>Data analysis skills crucial for decision-making.
Importance of soft skills: communication, teamwork, adaptability.
Critical thinking and problem-solving abilities are necessary.
Digital literacy for understanding new tools and platforms.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238625"/>
          <a:chOff x="914400" y="1028700"/>
          <a:chExt cx="8229600" cy="4238625"/>
        </a:xfrm>
      </p:grpSpPr>
      <p:sp>
        <p:nvSpPr>
          <p:cNvPr id="2" name="TextBox 1"/>
          <p:cNvSpPr txBox="1"/>
          <p:nvPr/>
        </p:nvSpPr>
        <p:spPr>
          <a:xfrm>
            <a:off x="914400" y="819150"/>
            <a:ext cx="7315200" cy="80010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Jobs Affected by Technological Advancement</a:t>
            </a:r>
          </a:p>
        </p:txBody>
      </p:sp>
      <p:sp>
        <p:nvSpPr>
          <p:cNvPr id="3" name="TextBox 2"/>
          <p:cNvSpPr txBox="1"/>
          <p:nvPr/>
        </p:nvSpPr>
        <p:spPr>
          <a:xfrm>
            <a:off x="914400" y="1800225"/>
            <a:ext cx="7467600" cy="2246769"/>
          </a:xfrm>
          <a:prstGeom prst="rect">
            <a:avLst/>
          </a:prstGeom>
          <a:noFill/>
        </p:spPr>
        <p:txBody>
          <a:bodyPr vert="horz" wrap="square" lIns="91440" tIns="45720" rIns="91440" bIns="45720" rtlCol="0" anchorCtr="0">
            <a:spAutoFit/>
          </a:bodyPr>
          <a:lstStyle/>
          <a:p>
            <a:pPr marL="342900" marR="0" lvl="0" indent="-342900" algn="l" rtl="0" fontAlgn="base">
              <a:lnSpc>
                <a:spcPct val="100000"/>
              </a:lnSpc>
              <a:spcBef>
                <a:spcPts val="0"/>
              </a:spcBef>
              <a:spcAft>
                <a:spcPts val="0"/>
              </a:spcAft>
              <a:buFont typeface="Arial" panose="020B0604020202020204" pitchFamily="34" charset="0"/>
              <a:buChar char="•"/>
            </a:pPr>
            <a:r>
              <a:rPr lang="en-US" sz="2000" u="none" strike="noStrike" cap="none" spc="0" dirty="0">
                <a:solidFill>
                  <a:srgbClr val="424242">
                    <a:alpha val="100000"/>
                  </a:srgbClr>
                </a:solidFill>
                <a:latin typeface="Times New Roman"/>
              </a:rPr>
              <a:t>Obsolete jobs include manufacturing workers, retail cashiers, data entry clerks.
Future replacements may include bank tellers and doctors.
New job opportunities: AI/Machine Learning Engineers, Cybersecurity Analysts.
Growth in demand for data scientists and cloud computing specialists.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676775"/>
          <a:chOff x="914400" y="1028700"/>
          <a:chExt cx="8229600" cy="4676775"/>
        </a:xfrm>
      </p:grpSpPr>
      <p:sp>
        <p:nvSpPr>
          <p:cNvPr id="2" name="TextBox 1"/>
          <p:cNvSpPr txBox="1"/>
          <p:nvPr/>
        </p:nvSpPr>
        <p:spPr>
          <a:xfrm>
            <a:off x="1828800" y="1028700"/>
            <a:ext cx="5486400" cy="5715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a:solidFill>
                  <a:srgbClr val="424242">
                    <a:alpha val="100000"/>
                  </a:srgbClr>
                </a:solidFill>
                <a:latin typeface="Times New Roman"/>
              </a:rPr>
              <a:t>Conclusion</a:t>
            </a:r>
          </a:p>
        </p:txBody>
      </p:sp>
      <p:sp>
        <p:nvSpPr>
          <p:cNvPr id="3" name="TextBox 2"/>
          <p:cNvSpPr txBox="1"/>
          <p:nvPr/>
        </p:nvSpPr>
        <p:spPr>
          <a:xfrm>
            <a:off x="914400" y="1800225"/>
            <a:ext cx="7315200" cy="1569660"/>
          </a:xfrm>
          <a:prstGeom prst="rect">
            <a:avLst/>
          </a:prstGeom>
          <a:noFill/>
        </p:spPr>
        <p:txBody>
          <a:bodyPr vert="horz" lIns="91440" tIns="45720" rIns="91440" bIns="45720" rtlCol="0" anchor="t" anchorCtr="0">
            <a:spAutoFit/>
          </a:bodyPr>
          <a:lstStyle/>
          <a:p>
            <a:pPr marL="0" marR="0" lvl="0" indent="0" algn="ctr" rtl="0" fontAlgn="t">
              <a:lnSpc>
                <a:spcPct val="120000"/>
              </a:lnSpc>
              <a:spcBef>
                <a:spcPts val="0"/>
              </a:spcBef>
              <a:spcAft>
                <a:spcPts val="0"/>
              </a:spcAft>
            </a:pPr>
            <a:r>
              <a:rPr lang="en-US" sz="2000" b="1" u="none" strike="noStrike" cap="none" spc="0" dirty="0">
                <a:solidFill>
                  <a:srgbClr val="424242">
                    <a:alpha val="100000"/>
                  </a:srgbClr>
                </a:solidFill>
                <a:latin typeface="Times New Roman"/>
              </a:rPr>
              <a:t>The interplay between digital technologies, gaming, and social media significantly impacts students. Understanding these influences and evolving skills is crucial for academic success and preparing for future job opportunities.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1828800" y="1028700"/>
          <a:ext cx="7315200" cy="3581400"/>
          <a:chOff x="1828800" y="1028700"/>
          <a:chExt cx="7315200" cy="3581400"/>
        </a:xfrm>
      </p:grpSpPr>
      <p:sp>
        <p:nvSpPr>
          <p:cNvPr id="2" name="TextBox 1"/>
          <p:cNvSpPr txBox="1"/>
          <p:nvPr/>
        </p:nvSpPr>
        <p:spPr>
          <a:xfrm>
            <a:off x="1828800" y="1028700"/>
            <a:ext cx="5486400" cy="85725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6000" b="1" u="none" strike="noStrike" cap="none" spc="0">
                <a:solidFill>
                  <a:srgbClr val="424242">
                    <a:alpha val="100000"/>
                  </a:srgbClr>
                </a:solidFill>
                <a:latin typeface="Times New Roman"/>
              </a:rPr>
              <a:t>Thank you!</a:t>
            </a:r>
          </a:p>
        </p:txBody>
      </p:sp>
      <p:sp>
        <p:nvSpPr>
          <p:cNvPr id="3" name="TextBox 2"/>
          <p:cNvSpPr txBox="1"/>
          <p:nvPr/>
        </p:nvSpPr>
        <p:spPr>
          <a:xfrm>
            <a:off x="1828800" y="2057400"/>
            <a:ext cx="5486400" cy="40011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2000" b="1" u="none" strike="noStrike" cap="none" spc="0" dirty="0">
                <a:solidFill>
                  <a:srgbClr val="121212">
                    <a:alpha val="100000"/>
                  </a:srgbClr>
                </a:solidFill>
                <a:latin typeface="Times New Roman"/>
              </a:rPr>
              <a:t>Do you have any questions?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Theme29">
  <a:themeElements>
    <a:clrScheme name="Theme29">
      <a:dk1>
        <a:sysClr val="windowText" lastClr="000000"/>
      </a:dk1>
      <a:lt1>
        <a:sysClr val="window" lastClr="FFFFFF"/>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Theme29">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heme2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351</Words>
  <Application>Microsoft Office PowerPoint</Application>
  <PresentationFormat>On-screen Show (16:9)</PresentationFormat>
  <Paragraphs>22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Theme29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Randoom xD</cp:lastModifiedBy>
  <cp:revision>1</cp:revision>
  <dcterms:created xsi:type="dcterms:W3CDTF">2024-10-14T03:47:58Z</dcterms:created>
  <dcterms:modified xsi:type="dcterms:W3CDTF">2024-10-14T03:56:03Z</dcterms:modified>
  <cp:category/>
  <cp:contentStatus/>
</cp:coreProperties>
</file>