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8"/>
  </p:notesMasterIdLst>
  <p:sldIdLst>
    <p:sldId id="256" r:id="rId2"/>
    <p:sldId id="259" r:id="rId3"/>
    <p:sldId id="272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1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Lora" panose="020B0604020202020204" pitchFamily="34" charset="0"/>
      <p:regular r:id="rId27"/>
      <p:bold r:id="rId28"/>
      <p:italic r:id="rId29"/>
      <p:boldItalic r:id="rId30"/>
    </p:embeddedFont>
    <p:embeddedFont>
      <p:font typeface="Roboto Slab" pitchFamily="2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alia Siringoringo" initials="NS" lastIdx="1" clrIdx="0">
    <p:extLst>
      <p:ext uri="{19B8F6BF-5375-455C-9EA6-DF929625EA0E}">
        <p15:presenceInfo xmlns:p15="http://schemas.microsoft.com/office/powerpoint/2012/main" userId="5b664f06854a25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ADD2BE-D0F3-46ED-A0BE-2332052C2427}">
  <a:tblStyle styleId="{88ADD2BE-D0F3-46ED-A0BE-2332052C24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B7DDB2-A729-435D-8956-4EC6CEC224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2"/>
    <p:restoredTop sz="94599"/>
  </p:normalViewPr>
  <p:slideViewPr>
    <p:cSldViewPr snapToGrid="0">
      <p:cViewPr varScale="1">
        <p:scale>
          <a:sx n="83" d="100"/>
          <a:sy n="83" d="100"/>
        </p:scale>
        <p:origin x="192" y="1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79734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6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50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22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514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239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210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376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773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9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03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93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55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65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87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32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7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>
            <a:endParaRPr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74F2837-182B-4C3F-930B-60791DFE4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6366" y="371167"/>
            <a:ext cx="1497027" cy="399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w="1143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sz="2200" i="1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CA864BA-C6AA-4C06-9E65-5541C6C364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6366" y="371167"/>
            <a:ext cx="1497027" cy="399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B8F0CDD1-BA55-4950-AD72-1C78C7BC45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56366" y="371167"/>
            <a:ext cx="1497027" cy="3997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439304" y="1544268"/>
            <a:ext cx="5041200" cy="31924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/>
            <a:br>
              <a:rPr lang="en-US" sz="2800" dirty="0"/>
            </a:br>
            <a:r>
              <a:rPr lang="en-US" sz="2800" dirty="0"/>
              <a:t>Advanced Machine Learning Topics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Business Intelligence</a:t>
            </a:r>
            <a:br>
              <a:rPr lang="en-US" sz="2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400" i="1" dirty="0"/>
              <a:t>Learning Progress Review Week 15</a:t>
            </a:r>
            <a:endParaRPr i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4780604-9256-46C7-8E62-12565D7B952A}"/>
              </a:ext>
            </a:extLst>
          </p:cNvPr>
          <p:cNvGrpSpPr/>
          <p:nvPr/>
        </p:nvGrpSpPr>
        <p:grpSpPr>
          <a:xfrm>
            <a:off x="6524921" y="3538058"/>
            <a:ext cx="2242313" cy="694215"/>
            <a:chOff x="1093488" y="3435245"/>
            <a:chExt cx="2242313" cy="694215"/>
          </a:xfrm>
        </p:grpSpPr>
        <p:sp>
          <p:nvSpPr>
            <p:cNvPr id="7" name="Title 10">
              <a:extLst>
                <a:ext uri="{FF2B5EF4-FFF2-40B4-BE49-F238E27FC236}">
                  <a16:creationId xmlns:a16="http://schemas.microsoft.com/office/drawing/2014/main" id="{0A0AF063-A4E9-4BBE-A773-2EEF50E9212C}"/>
                </a:ext>
              </a:extLst>
            </p:cNvPr>
            <p:cNvSpPr txBox="1">
              <a:spLocks/>
            </p:cNvSpPr>
            <p:nvPr/>
          </p:nvSpPr>
          <p:spPr>
            <a:xfrm>
              <a:off x="2554989" y="3620084"/>
              <a:ext cx="780812" cy="2906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Lora"/>
                <a:buNone/>
                <a:defRPr sz="3600" b="1" i="0" u="none" strike="noStrike" cap="none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defRPr>
              </a:lvl9pPr>
            </a:lstStyle>
            <a:p>
              <a:pPr algn="ctr"/>
              <a:r>
                <a:rPr lang="en-US" sz="1600" dirty="0">
                  <a:latin typeface="Century Gothic" panose="020B0502020202020204" pitchFamily="34" charset="0"/>
                </a:rPr>
                <a:t>TEAM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AA5F27D-A8EA-4598-B357-A88FEB3DE824}"/>
                </a:ext>
              </a:extLst>
            </p:cNvPr>
            <p:cNvGrpSpPr/>
            <p:nvPr/>
          </p:nvGrpSpPr>
          <p:grpSpPr>
            <a:xfrm>
              <a:off x="1093488" y="3435245"/>
              <a:ext cx="2209801" cy="694215"/>
              <a:chOff x="1093488" y="3435245"/>
              <a:chExt cx="2209801" cy="694215"/>
            </a:xfrm>
          </p:grpSpPr>
          <p:sp>
            <p:nvSpPr>
              <p:cNvPr id="9" name="Google Shape;110;p15">
                <a:extLst>
                  <a:ext uri="{FF2B5EF4-FFF2-40B4-BE49-F238E27FC236}">
                    <a16:creationId xmlns:a16="http://schemas.microsoft.com/office/drawing/2014/main" id="{E687384E-330F-4B61-85A7-6CCA384F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3488" y="3910424"/>
                <a:ext cx="2209801" cy="21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9pPr>
              </a:lstStyle>
              <a:p>
                <a:pPr algn="r"/>
                <a:r>
                  <a:rPr lang="en-US" sz="1200" b="0" dirty="0" err="1">
                    <a:latin typeface="Georgia" panose="02040502050405020303" pitchFamily="18" charset="0"/>
                  </a:rPr>
                  <a:t>Fikrie</a:t>
                </a:r>
                <a:r>
                  <a:rPr lang="en-US" sz="1200" b="0" dirty="0">
                    <a:latin typeface="Georgia" panose="02040502050405020303" pitchFamily="18" charset="0"/>
                  </a:rPr>
                  <a:t> | Natalia | </a:t>
                </a:r>
                <a:r>
                  <a:rPr lang="en-US" sz="1200" b="0" dirty="0" err="1">
                    <a:latin typeface="Georgia" panose="02040502050405020303" pitchFamily="18" charset="0"/>
                  </a:rPr>
                  <a:t>Satria</a:t>
                </a:r>
                <a:endParaRPr lang="en-US" sz="1200" b="0" dirty="0">
                  <a:latin typeface="Georgia" panose="02040502050405020303" pitchFamily="18" charset="0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292301A-1110-49E8-8CEA-C86531F291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9959" b="89627" l="8333" r="89943">
                            <a14:foregroundMark x1="9195" y1="31120" x2="9195" y2="31120"/>
                            <a14:foregroundMark x1="89080" y1="71784" x2="89080" y2="71784"/>
                            <a14:foregroundMark x1="9195" y1="29384" x2="9195" y2="30290"/>
                            <a14:backgroundMark x1="6034" y1="26141" x2="7069" y2="27386"/>
                            <a14:backgroundMark x1="6609" y1="26971" x2="6897" y2="27386"/>
                            <a14:backgroundMark x1="7471" y1="26971" x2="7471" y2="27386"/>
                            <a14:backgroundMark x1="7471" y1="26971" x2="7615" y2="27386"/>
                            <a14:backgroundMark x1="6322" y1="28216" x2="7471" y2="29046"/>
                            <a14:backgroundMark x1="6609" y1="27386" x2="7471" y2="28631"/>
                            <a14:backgroundMark x1="7184" y1="27801" x2="7471" y2="29876"/>
                          </a14:backgroundRemoval>
                        </a14:imgEffect>
                      </a14:imgLayer>
                    </a14:imgProps>
                  </a:ext>
                </a:extLst>
              </a:blip>
              <a:srcRect t="23485" b="22686"/>
              <a:stretch/>
            </p:blipFill>
            <p:spPr>
              <a:xfrm>
                <a:off x="1980152" y="3620085"/>
                <a:ext cx="735502" cy="290671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C68B623-4E90-4E7C-A887-B8C773A28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0140" y="3650044"/>
                <a:ext cx="52442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409B89B-C4B6-4231-A39F-BEEB3E1A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0139" y="3878277"/>
                <a:ext cx="52443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Google Shape;110;p15">
                <a:extLst>
                  <a:ext uri="{FF2B5EF4-FFF2-40B4-BE49-F238E27FC236}">
                    <a16:creationId xmlns:a16="http://schemas.microsoft.com/office/drawing/2014/main" id="{C8D51F52-B4C0-4B7F-AE93-D66489AEB6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1667" y="3435245"/>
                <a:ext cx="440108" cy="1957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Lora"/>
                  <a:buNone/>
                  <a:defRPr sz="3600" b="1" i="0" u="none" strike="noStrike" cap="none">
                    <a:solidFill>
                      <a:schemeClr val="dk1"/>
                    </a:solidFill>
                    <a:latin typeface="Lora"/>
                    <a:ea typeface="Lora"/>
                    <a:cs typeface="Lora"/>
                    <a:sym typeface="Lora"/>
                  </a:defRPr>
                </a:lvl9pPr>
              </a:lstStyle>
              <a:p>
                <a:pPr algn="r"/>
                <a:r>
                  <a:rPr lang="en-US" sz="1200" b="0" dirty="0">
                    <a:latin typeface="Georgia" panose="02040502050405020303" pitchFamily="18" charset="0"/>
                  </a:rPr>
                  <a:t>By:</a:t>
                </a: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533409" y="3821323"/>
            <a:ext cx="6843784" cy="61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/>
            <a:r>
              <a:rPr lang="en" sz="2800" b="1" dirty="0">
                <a:solidFill>
                  <a:srgbClr val="111111"/>
                </a:solidFill>
              </a:rPr>
              <a:t> 2. </a:t>
            </a:r>
            <a:r>
              <a:rPr lang="en-US" sz="2800" dirty="0"/>
              <a:t>Business Intelligence</a:t>
            </a:r>
            <a:endParaRPr sz="2800" i="1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78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1" y="469907"/>
            <a:ext cx="2766306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Business Intelligence</a:t>
            </a:r>
            <a:endParaRPr sz="2000"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70991" y="962319"/>
            <a:ext cx="6811616" cy="356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900" b="1" dirty="0">
                <a:latin typeface="Century Gothic" panose="020B0502020202020204" pitchFamily="34" charset="0"/>
                <a:cs typeface="Calibri" panose="020F0502020204030204" pitchFamily="34" charset="0"/>
              </a:rPr>
              <a:t>Business Intelligence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sekumpulan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Teknik dan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alat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mentransformasi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data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mentah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menjadi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informasi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berguna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bermakna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tujuan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analisis</a:t>
            </a:r>
            <a:r>
              <a:rPr lang="en-US" sz="19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bisnis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sz="19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BI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dapat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membantu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manajemen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melakukan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monitor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terhadap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kondisi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perusahaannya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memberikan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informasi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tentang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data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baik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historical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maupun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data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saat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baru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kemudian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data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digunakan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Analisa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masalah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perencanaan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depannya</a:t>
            </a:r>
            <a:r>
              <a:rPr lang="en-US" sz="19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51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1" y="469907"/>
            <a:ext cx="3122766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Report &amp; Dashboard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501988" y="1115878"/>
            <a:ext cx="6811616" cy="3363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Report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bentuk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bagaimana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menyajikan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menyampaikan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sebuah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fakta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keadaan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kegiatan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lvl="2" algn="just">
              <a:spcBef>
                <a:spcPts val="600"/>
              </a:spcBef>
            </a:pP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	-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Ditulis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hanya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pada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hal-hal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pokok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ringkas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sehingga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	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penerima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laporan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dapat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mengetahui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permasalahan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	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segera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marL="285750" lvl="2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Dashboard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: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sebuah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User Interface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media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berada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antara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data dan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desain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menampilkan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berbagai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bentuk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seperti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matriks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angka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maupun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visualisasi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data. </a:t>
            </a:r>
            <a:r>
              <a:rPr lang="en-US" sz="1600" b="1" dirty="0" err="1">
                <a:latin typeface="Century Gothic" panose="020B0502020202020204" pitchFamily="34" charset="0"/>
                <a:cs typeface="Calibri" panose="020F0502020204030204" pitchFamily="34" charset="0"/>
              </a:rPr>
              <a:t>Tujuan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dashboard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membantu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user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membuat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keputusan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tepat</a:t>
            </a:r>
            <a:r>
              <a:rPr lang="en-US" sz="16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16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cepat</a:t>
            </a:r>
            <a:endParaRPr lang="en-US" sz="1600" u="sng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72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1" y="469907"/>
            <a:ext cx="3138264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Report &amp; Dashboard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6" name="Picture 2" descr="Top 10 Best Power BI Dashboard Examples in 2021 - Learn | Hevo">
            <a:extLst>
              <a:ext uri="{FF2B5EF4-FFF2-40B4-BE49-F238E27FC236}">
                <a16:creationId xmlns:a16="http://schemas.microsoft.com/office/drawing/2014/main" id="{0A1E92C1-07A6-9343-B14E-6599BE240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5" y="1616234"/>
            <a:ext cx="4417906" cy="253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of a financial business report example for top-management.">
            <a:extLst>
              <a:ext uri="{FF2B5EF4-FFF2-40B4-BE49-F238E27FC236}">
                <a16:creationId xmlns:a16="http://schemas.microsoft.com/office/drawing/2014/main" id="{627AB090-7485-F04C-90DB-A9E03510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190" y="1616234"/>
            <a:ext cx="3609955" cy="272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1663B4-F5AF-3446-B76C-C1237E33077C}"/>
              </a:ext>
            </a:extLst>
          </p:cNvPr>
          <p:cNvSpPr txBox="1"/>
          <p:nvPr/>
        </p:nvSpPr>
        <p:spPr>
          <a:xfrm>
            <a:off x="1908431" y="1119999"/>
            <a:ext cx="12987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err="1">
                <a:latin typeface="Century Gothic" panose="020B0502020202020204" pitchFamily="34" charset="0"/>
              </a:rPr>
              <a:t>Dashboard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731A3-1F89-6848-BEB3-FF654109B2C7}"/>
              </a:ext>
            </a:extLst>
          </p:cNvPr>
          <p:cNvSpPr txBox="1"/>
          <p:nvPr/>
        </p:nvSpPr>
        <p:spPr>
          <a:xfrm>
            <a:off x="6575630" y="1119999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b="1" dirty="0" err="1">
                <a:latin typeface="Century Gothic" panose="020B0502020202020204" pitchFamily="34" charset="0"/>
              </a:rPr>
              <a:t>Report</a:t>
            </a:r>
            <a:endParaRPr lang="id-ID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6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0" y="469907"/>
            <a:ext cx="2967783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Data Studio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501988" y="1379348"/>
            <a:ext cx="6811616" cy="3099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Kelebihan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Google Data Studio :</a:t>
            </a: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Opsi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widget yang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lengkap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Sumber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data yang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luas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Mudah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bagikan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/share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menggunakan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Link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invite</a:t>
            </a: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Laporan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mudah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di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baca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Laporan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interaktif</a:t>
            </a: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285750" indent="-28575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Template gratis</a:t>
            </a:r>
          </a:p>
        </p:txBody>
      </p:sp>
    </p:spTree>
    <p:extLst>
      <p:ext uri="{BB962C8B-B14F-4D97-AF65-F5344CB8AC3E}">
        <p14:creationId xmlns:p14="http://schemas.microsoft.com/office/powerpoint/2010/main" val="64342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1" y="469907"/>
            <a:ext cx="3138264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Google Data Studio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663B4-F5AF-3446-B76C-C1237E33077C}"/>
              </a:ext>
            </a:extLst>
          </p:cNvPr>
          <p:cNvSpPr txBox="1"/>
          <p:nvPr/>
        </p:nvSpPr>
        <p:spPr>
          <a:xfrm>
            <a:off x="1728601" y="237169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err="1">
                <a:latin typeface="Century Gothic" panose="020B0502020202020204" pitchFamily="34" charset="0"/>
              </a:rPr>
              <a:t>Example</a:t>
            </a:r>
            <a:endParaRPr lang="id-ID" sz="2000" b="1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Apa itu Google data Studio dan bagaimana cara menggunakannya? - Dunia  Tutorials">
            <a:extLst>
              <a:ext uri="{FF2B5EF4-FFF2-40B4-BE49-F238E27FC236}">
                <a16:creationId xmlns:a16="http://schemas.microsoft.com/office/drawing/2014/main" id="{4D9AA738-2BAC-164D-8604-D3D096953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76" y="916117"/>
            <a:ext cx="5024983" cy="378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961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>
            <a:spLocks noGrp="1"/>
          </p:cNvSpPr>
          <p:nvPr>
            <p:ph type="sldNum" idx="12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51" name="Google Shape;347;p36">
            <a:extLst>
              <a:ext uri="{FF2B5EF4-FFF2-40B4-BE49-F238E27FC236}">
                <a16:creationId xmlns:a16="http://schemas.microsoft.com/office/drawing/2014/main" id="{D88031AF-7D6A-42C5-AE13-DBA1AC94A617}"/>
              </a:ext>
            </a:extLst>
          </p:cNvPr>
          <p:cNvSpPr txBox="1">
            <a:spLocks/>
          </p:cNvSpPr>
          <p:nvPr/>
        </p:nvSpPr>
        <p:spPr>
          <a:xfrm>
            <a:off x="2633620" y="1732427"/>
            <a:ext cx="3876759" cy="2389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latin typeface="Century Gothic" panose="020B0502020202020204" pitchFamily="34" charset="0"/>
              </a:rPr>
              <a:t>Special Thanks to :</a:t>
            </a: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endParaRPr lang="en-US" dirty="0">
              <a:latin typeface="Century Gothic" panose="020B0502020202020204" pitchFamily="34" charset="0"/>
            </a:endParaRPr>
          </a:p>
          <a:p>
            <a:pPr algn="ctr"/>
            <a:endParaRPr lang="en-US" sz="1050" dirty="0">
              <a:latin typeface="Century Gothic" panose="020B0502020202020204" pitchFamily="34" charset="0"/>
            </a:endParaRPr>
          </a:p>
          <a:p>
            <a:pPr algn="ctr"/>
            <a:r>
              <a:rPr lang="en-US" sz="1050" dirty="0">
                <a:latin typeface="Century Gothic" panose="020B0502020202020204" pitchFamily="34" charset="0"/>
              </a:rPr>
              <a:t>Slide template by </a:t>
            </a:r>
            <a:r>
              <a:rPr lang="en-US" sz="1050" dirty="0" err="1">
                <a:latin typeface="Century Gothic" panose="020B0502020202020204" pitchFamily="34" charset="0"/>
              </a:rPr>
              <a:t>SlideCarnival</a:t>
            </a:r>
            <a:endParaRPr lang="en-US" sz="1050" dirty="0">
              <a:latin typeface="Century Gothic" panose="020B0502020202020204" pitchFamily="34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08026F-861E-4005-9231-A7E92B58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20" y="2032647"/>
            <a:ext cx="4037925" cy="10782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533409" y="3821323"/>
            <a:ext cx="6843784" cy="615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lvl="0"/>
            <a:r>
              <a:rPr lang="en" sz="2800" b="1" dirty="0">
                <a:solidFill>
                  <a:srgbClr val="111111"/>
                </a:solidFill>
              </a:rPr>
              <a:t> 1. </a:t>
            </a:r>
            <a:r>
              <a:rPr lang="en-US" sz="2800" dirty="0"/>
              <a:t>Advanced Machine Learning Topics</a:t>
            </a:r>
            <a:endParaRPr sz="2800" i="1"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72840" y="469907"/>
            <a:ext cx="3324245" cy="492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Dimensionality Reduction</a:t>
            </a:r>
            <a:endParaRPr sz="2000"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501988" y="1115878"/>
            <a:ext cx="6811616" cy="33631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Dimensionality Reduction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proses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pengurangan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dimensi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data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berdimensi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besar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menjadi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data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berdimensi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kecil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sz="1600" i="1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Ada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dua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Teknik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dimensionality reduction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yaitu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Selection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Extraction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sz="16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Selection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memilih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feature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berpengaruh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sekumpulan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data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asli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6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Extraction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membentuk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feature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baru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berdasarkan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feature yang lama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dimensi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lebih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sedikit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dibandingkan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sebelumnya</a:t>
            </a:r>
            <a:r>
              <a:rPr lang="en-US" sz="16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735309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55493" y="1492137"/>
            <a:ext cx="6811616" cy="2661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22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Reduction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kegiatan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umumnya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bisa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dilakukan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secara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preprocessing dan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bertujuan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memilih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feature yang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berpengaruh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dan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mengesampingkan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feature yang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tidak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berpengaruh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kegiatan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permodelan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penganalisaan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65100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735309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55492" y="1722969"/>
            <a:ext cx="6811616" cy="249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Tipe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melakukan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Feature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melakukan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pemilihan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bersamaan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pelaksanaan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permodelan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.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tipe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menggunakan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kriteria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memanfaatkan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classification rate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metode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pengklasifikasian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/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permodelan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digunakan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1B6E6-1E2C-D942-A479-C01851F4413C}"/>
              </a:ext>
            </a:extLst>
          </p:cNvPr>
          <p:cNvSpPr txBox="1"/>
          <p:nvPr/>
        </p:nvSpPr>
        <p:spPr>
          <a:xfrm>
            <a:off x="2794869" y="1261304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>
                <a:latin typeface="Century Gothic" panose="020B0502020202020204" pitchFamily="34" charset="0"/>
              </a:rPr>
              <a:t>Feature</a:t>
            </a:r>
            <a:r>
              <a:rPr lang="id-ID" sz="2400" b="1" dirty="0">
                <a:latin typeface="Century Gothic" panose="020B0502020202020204" pitchFamily="34" charset="0"/>
              </a:rPr>
              <a:t> </a:t>
            </a:r>
            <a:r>
              <a:rPr lang="id-ID" sz="2400" b="1" dirty="0" err="1">
                <a:latin typeface="Century Gothic" panose="020B0502020202020204" pitchFamily="34" charset="0"/>
              </a:rPr>
              <a:t>Selection</a:t>
            </a:r>
            <a:r>
              <a:rPr lang="id-ID" sz="2400" b="1" dirty="0">
                <a:latin typeface="Century Gothic" panose="020B0502020202020204" pitchFamily="34" charset="0"/>
              </a:rPr>
              <a:t> </a:t>
            </a:r>
            <a:r>
              <a:rPr lang="id-ID" sz="2400" b="1" dirty="0" err="1">
                <a:latin typeface="Century Gothic" panose="020B0502020202020204" pitchFamily="34" charset="0"/>
              </a:rPr>
              <a:t>Wrapper</a:t>
            </a:r>
            <a:endParaRPr lang="id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80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735309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86488" y="1846956"/>
            <a:ext cx="6811616" cy="205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Tipe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b="1" dirty="0">
                <a:latin typeface="Century Gothic" panose="020B0502020202020204" pitchFamily="34" charset="0"/>
                <a:cs typeface="Calibri" panose="020F0502020204030204" pitchFamily="34" charset="0"/>
              </a:rPr>
              <a:t>Filter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hampir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sama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tipe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Wrapper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menggunakan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intrinsic statistical properties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data.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dilakukan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memanfaatkan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salah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satu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beberapa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jenis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Filter yang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</a:t>
            </a:r>
            <a:endParaRPr lang="en-US" sz="22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1B6E6-1E2C-D942-A479-C01851F4413C}"/>
              </a:ext>
            </a:extLst>
          </p:cNvPr>
          <p:cNvSpPr txBox="1"/>
          <p:nvPr/>
        </p:nvSpPr>
        <p:spPr>
          <a:xfrm>
            <a:off x="3124825" y="1379545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>
                <a:latin typeface="Century Gothic" panose="020B0502020202020204" pitchFamily="34" charset="0"/>
              </a:rPr>
              <a:t>Feature</a:t>
            </a:r>
            <a:r>
              <a:rPr lang="id-ID" sz="2400" b="1" dirty="0">
                <a:latin typeface="Century Gothic" panose="020B0502020202020204" pitchFamily="34" charset="0"/>
              </a:rPr>
              <a:t> </a:t>
            </a:r>
            <a:r>
              <a:rPr lang="id-ID" sz="2400" b="1" dirty="0" err="1">
                <a:latin typeface="Century Gothic" panose="020B0502020202020204" pitchFamily="34" charset="0"/>
              </a:rPr>
              <a:t>Selection</a:t>
            </a:r>
            <a:r>
              <a:rPr lang="id-ID" sz="2400" b="1" dirty="0">
                <a:latin typeface="Century Gothic" panose="020B0502020202020204" pitchFamily="34" charset="0"/>
              </a:rPr>
              <a:t> Filter</a:t>
            </a:r>
          </a:p>
        </p:txBody>
      </p:sp>
    </p:spTree>
    <p:extLst>
      <p:ext uri="{BB962C8B-B14F-4D97-AF65-F5344CB8AC3E}">
        <p14:creationId xmlns:p14="http://schemas.microsoft.com/office/powerpoint/2010/main" val="328129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735309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Selection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55492" y="1600782"/>
            <a:ext cx="6811616" cy="2909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jenis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memanfaatkan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Learning Machine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proses Feature Selection.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system selection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ini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feature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secara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natural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dihilangkan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apabila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learning machine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menganggap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feature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tersebut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tidak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begitu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berpengaruh</a:t>
            </a:r>
            <a:r>
              <a:rPr lang="en-US" sz="2200" u="sng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Model machine learning yang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dapat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digunakan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: Decision Tree, Random Forest </a:t>
            </a:r>
            <a:r>
              <a:rPr lang="en-US" sz="22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dll</a:t>
            </a:r>
            <a:r>
              <a:rPr lang="en-US" sz="22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600"/>
              </a:spcBef>
            </a:pPr>
            <a:endParaRPr lang="en-US" sz="2200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1B6E6-1E2C-D942-A479-C01851F4413C}"/>
              </a:ext>
            </a:extLst>
          </p:cNvPr>
          <p:cNvSpPr txBox="1"/>
          <p:nvPr/>
        </p:nvSpPr>
        <p:spPr>
          <a:xfrm>
            <a:off x="2606516" y="1125630"/>
            <a:ext cx="4509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400" b="1" dirty="0" err="1">
                <a:latin typeface="Century Gothic" panose="020B0502020202020204" pitchFamily="34" charset="0"/>
              </a:rPr>
              <a:t>Feature</a:t>
            </a:r>
            <a:r>
              <a:rPr lang="id-ID" sz="2400" b="1" dirty="0">
                <a:latin typeface="Century Gothic" panose="020B0502020202020204" pitchFamily="34" charset="0"/>
              </a:rPr>
              <a:t> </a:t>
            </a:r>
            <a:r>
              <a:rPr lang="id-ID" sz="2400" b="1" dirty="0" err="1">
                <a:latin typeface="Century Gothic" panose="020B0502020202020204" pitchFamily="34" charset="0"/>
              </a:rPr>
              <a:t>Selection</a:t>
            </a:r>
            <a:r>
              <a:rPr lang="id-ID" sz="2400" b="1" dirty="0">
                <a:latin typeface="Century Gothic" panose="020B0502020202020204" pitchFamily="34" charset="0"/>
              </a:rPr>
              <a:t> </a:t>
            </a:r>
            <a:r>
              <a:rPr lang="id-ID" sz="2400" b="1" dirty="0" err="1">
                <a:latin typeface="Century Gothic" panose="020B0502020202020204" pitchFamily="34" charset="0"/>
              </a:rPr>
              <a:t>Embedded</a:t>
            </a:r>
            <a:endParaRPr lang="id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47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890293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39994" y="1325465"/>
            <a:ext cx="6811616" cy="2492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2400" b="1" dirty="0">
                <a:latin typeface="Century Gothic" panose="020B0502020202020204" pitchFamily="34" charset="0"/>
                <a:cs typeface="Calibri" panose="020F0502020204030204" pitchFamily="34" charset="0"/>
              </a:rPr>
              <a:t>Feature Extraction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Teknik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pengambilan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feature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dari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bentuk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nantinya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nilai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didapatkan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akan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di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analisis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24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proses </a:t>
            </a:r>
            <a:r>
              <a:rPr lang="en-US" sz="24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selanjutnya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.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Klasifikasi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proses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untuk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menyatakan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suatu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objek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ke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salah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satu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kategori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sudah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di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definisikan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sebelumnya</a:t>
            </a:r>
            <a:r>
              <a:rPr 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837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88338" y="435988"/>
            <a:ext cx="2890293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Extraction</a:t>
            </a:r>
            <a:endParaRPr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ldNum" idx="12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133;p20">
            <a:extLst>
              <a:ext uri="{FF2B5EF4-FFF2-40B4-BE49-F238E27FC236}">
                <a16:creationId xmlns:a16="http://schemas.microsoft.com/office/drawing/2014/main" id="{75417804-D57D-4055-BF2B-99F09FF5C920}"/>
              </a:ext>
            </a:extLst>
          </p:cNvPr>
          <p:cNvSpPr txBox="1">
            <a:spLocks/>
          </p:cNvSpPr>
          <p:nvPr/>
        </p:nvSpPr>
        <p:spPr>
          <a:xfrm>
            <a:off x="1439994" y="1486072"/>
            <a:ext cx="6811616" cy="3026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spcBef>
                <a:spcPts val="600"/>
              </a:spcBef>
            </a:pPr>
            <a:r>
              <a:rPr lang="en-US" sz="1800" b="1" dirty="0">
                <a:latin typeface="Century Gothic" panose="020B0502020202020204" pitchFamily="34" charset="0"/>
                <a:cs typeface="Calibri" panose="020F0502020204030204" pitchFamily="34" charset="0"/>
              </a:rPr>
              <a:t>Principal Component Analysis (PCA)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Teknik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statistika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sudah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secara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luas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baik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dalam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hal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pengolahan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data,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pembelajaran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mesin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maupun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pengolahan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citra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atau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pemrosesan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signal.</a:t>
            </a:r>
          </a:p>
          <a:p>
            <a:pPr algn="just">
              <a:spcBef>
                <a:spcPts val="600"/>
              </a:spcBef>
            </a:pPr>
            <a:endParaRPr lang="en-US" sz="18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600"/>
              </a:spcBef>
            </a:pP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PCA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adalah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sebuah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metode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bagaimana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mereduksi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dimensi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menggunakan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beberapa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garis/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bidang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yang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disebut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u="sng" dirty="0" err="1">
                <a:latin typeface="Century Gothic" panose="020B0502020202020204" pitchFamily="34" charset="0"/>
                <a:cs typeface="Calibri" panose="020F0502020204030204" pitchFamily="34" charset="0"/>
              </a:rPr>
              <a:t>denganPrincipal</a:t>
            </a:r>
            <a:r>
              <a:rPr lang="en-US" sz="1800" u="sng" dirty="0">
                <a:latin typeface="Century Gothic" panose="020B0502020202020204" pitchFamily="34" charset="0"/>
                <a:cs typeface="Calibri" panose="020F0502020204030204" pitchFamily="34" charset="0"/>
              </a:rPr>
              <a:t> Components (PCs) 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dan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sebuah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transformasi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linier yang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biasa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digunakan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pada </a:t>
            </a:r>
            <a:r>
              <a:rPr lang="en-US" sz="1800" dirty="0" err="1">
                <a:latin typeface="Century Gothic" panose="020B0502020202020204" pitchFamily="34" charset="0"/>
                <a:cs typeface="Calibri" panose="020F0502020204030204" pitchFamily="34" charset="0"/>
              </a:rPr>
              <a:t>kompresi</a:t>
            </a:r>
            <a:r>
              <a:rPr lang="en-US" sz="1800" dirty="0">
                <a:latin typeface="Century Gothic" panose="020B0502020202020204" pitchFamily="34" charset="0"/>
                <a:cs typeface="Calibri" panose="020F0502020204030204" pitchFamily="34" charset="0"/>
              </a:rPr>
              <a:t>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F027-5F78-CF46-A0E6-3CFF86D461CE}"/>
              </a:ext>
            </a:extLst>
          </p:cNvPr>
          <p:cNvSpPr txBox="1"/>
          <p:nvPr/>
        </p:nvSpPr>
        <p:spPr>
          <a:xfrm>
            <a:off x="2901199" y="1085962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err="1">
                <a:latin typeface="Century Gothic" panose="020B0502020202020204" pitchFamily="34" charset="0"/>
              </a:rPr>
              <a:t>Principal</a:t>
            </a:r>
            <a:r>
              <a:rPr lang="id-ID" sz="2000" b="1" dirty="0">
                <a:latin typeface="Century Gothic" panose="020B0502020202020204" pitchFamily="34" charset="0"/>
              </a:rPr>
              <a:t> </a:t>
            </a:r>
            <a:r>
              <a:rPr lang="id-ID" sz="2000" b="1" dirty="0" err="1">
                <a:latin typeface="Century Gothic" panose="020B0502020202020204" pitchFamily="34" charset="0"/>
              </a:rPr>
              <a:t>Component</a:t>
            </a:r>
            <a:r>
              <a:rPr lang="id-ID" sz="2000" b="1" dirty="0">
                <a:latin typeface="Century Gothic" panose="020B0502020202020204" pitchFamily="34" charset="0"/>
              </a:rPr>
              <a:t> </a:t>
            </a:r>
            <a:r>
              <a:rPr lang="id-ID" sz="2000" b="1" dirty="0" err="1">
                <a:latin typeface="Century Gothic" panose="020B0502020202020204" pitchFamily="34" charset="0"/>
              </a:rPr>
              <a:t>Analysis</a:t>
            </a:r>
            <a:endParaRPr lang="id-ID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035646"/>
      </p:ext>
    </p:extLst>
  </p:cSld>
  <p:clrMapOvr>
    <a:masterClrMapping/>
  </p:clrMapOvr>
</p:sld>
</file>

<file path=ppt/theme/theme1.xml><?xml version="1.0" encoding="utf-8"?>
<a:theme xmlns:a="http://schemas.openxmlformats.org/drawingml/2006/main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</TotalTime>
  <Words>573</Words>
  <Application>Microsoft Macintosh PowerPoint</Application>
  <PresentationFormat>On-screen Show (16:9)</PresentationFormat>
  <Paragraphs>75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Roboto Slab</vt:lpstr>
      <vt:lpstr>Century Gothic</vt:lpstr>
      <vt:lpstr>Georgia</vt:lpstr>
      <vt:lpstr>Lora</vt:lpstr>
      <vt:lpstr>Arial</vt:lpstr>
      <vt:lpstr>Wingdings</vt:lpstr>
      <vt:lpstr>Lysander template</vt:lpstr>
      <vt:lpstr> Advanced Machine Learning Topics  Business Intelligence    Learning Progress Review Week 15</vt:lpstr>
      <vt:lpstr> 1. Advanced Machine Learning Topics</vt:lpstr>
      <vt:lpstr>Dimensionality Reduction</vt:lpstr>
      <vt:lpstr>Feature Selection</vt:lpstr>
      <vt:lpstr>Feature Selection</vt:lpstr>
      <vt:lpstr>Feature Selection</vt:lpstr>
      <vt:lpstr>Feature Selection</vt:lpstr>
      <vt:lpstr>Feature Extraction</vt:lpstr>
      <vt:lpstr>Feature Extraction</vt:lpstr>
      <vt:lpstr> 2. Business Intelligence</vt:lpstr>
      <vt:lpstr>Business Intelligence</vt:lpstr>
      <vt:lpstr>Report &amp; Dashboard</vt:lpstr>
      <vt:lpstr>Report &amp; Dashboard</vt:lpstr>
      <vt:lpstr>Google Data Studio</vt:lpstr>
      <vt:lpstr>Google Data Studio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Methi</dc:title>
  <dc:creator>Natalia Siringoringo</dc:creator>
  <cp:lastModifiedBy>Microsoft Office User</cp:lastModifiedBy>
  <cp:revision>162</cp:revision>
  <dcterms:modified xsi:type="dcterms:W3CDTF">2021-08-17T12:39:36Z</dcterms:modified>
</cp:coreProperties>
</file>