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 id="2147483722" r:id="rId3"/>
  </p:sldMasterIdLst>
  <p:notesMasterIdLst>
    <p:notesMasterId r:id="rId108"/>
  </p:notesMasterIdLst>
  <p:sldIdLst>
    <p:sldId id="259" r:id="rId4"/>
    <p:sldId id="260" r:id="rId5"/>
    <p:sldId id="287" r:id="rId6"/>
    <p:sldId id="288" r:id="rId7"/>
    <p:sldId id="258" r:id="rId8"/>
    <p:sldId id="295" r:id="rId9"/>
    <p:sldId id="314" r:id="rId10"/>
    <p:sldId id="264" r:id="rId11"/>
    <p:sldId id="315" r:id="rId12"/>
    <p:sldId id="403" r:id="rId13"/>
    <p:sldId id="404" r:id="rId14"/>
    <p:sldId id="263" r:id="rId15"/>
    <p:sldId id="313" r:id="rId16"/>
    <p:sldId id="317" r:id="rId17"/>
    <p:sldId id="318" r:id="rId18"/>
    <p:sldId id="319" r:id="rId19"/>
    <p:sldId id="316" r:id="rId20"/>
    <p:sldId id="329" r:id="rId21"/>
    <p:sldId id="405" r:id="rId22"/>
    <p:sldId id="327" r:id="rId23"/>
    <p:sldId id="328" r:id="rId24"/>
    <p:sldId id="262" r:id="rId25"/>
    <p:sldId id="306" r:id="rId26"/>
    <p:sldId id="330" r:id="rId27"/>
    <p:sldId id="334" r:id="rId28"/>
    <p:sldId id="302" r:id="rId29"/>
    <p:sldId id="307" r:id="rId30"/>
    <p:sldId id="308" r:id="rId31"/>
    <p:sldId id="321" r:id="rId32"/>
    <p:sldId id="333" r:id="rId33"/>
    <p:sldId id="325" r:id="rId34"/>
    <p:sldId id="336" r:id="rId35"/>
    <p:sldId id="337" r:id="rId36"/>
    <p:sldId id="402" r:id="rId37"/>
    <p:sldId id="322" r:id="rId38"/>
    <p:sldId id="326" r:id="rId39"/>
    <p:sldId id="331" r:id="rId40"/>
    <p:sldId id="335" r:id="rId41"/>
    <p:sldId id="312" r:id="rId42"/>
    <p:sldId id="311"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4" r:id="rId88"/>
    <p:sldId id="385" r:id="rId89"/>
    <p:sldId id="386" r:id="rId90"/>
    <p:sldId id="387" r:id="rId91"/>
    <p:sldId id="388" r:id="rId92"/>
    <p:sldId id="389" r:id="rId93"/>
    <p:sldId id="390" r:id="rId94"/>
    <p:sldId id="391" r:id="rId95"/>
    <p:sldId id="392" r:id="rId96"/>
    <p:sldId id="393" r:id="rId97"/>
    <p:sldId id="394" r:id="rId98"/>
    <p:sldId id="395" r:id="rId99"/>
    <p:sldId id="396" r:id="rId100"/>
    <p:sldId id="397" r:id="rId101"/>
    <p:sldId id="398" r:id="rId102"/>
    <p:sldId id="399" r:id="rId103"/>
    <p:sldId id="400" r:id="rId104"/>
    <p:sldId id="401" r:id="rId105"/>
    <p:sldId id="293" r:id="rId106"/>
    <p:sldId id="296" r:id="rId10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80" autoAdjust="0"/>
  </p:normalViewPr>
  <p:slideViewPr>
    <p:cSldViewPr>
      <p:cViewPr>
        <p:scale>
          <a:sx n="70" d="100"/>
          <a:sy n="70" d="100"/>
        </p:scale>
        <p:origin x="-13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E2731-BA03-4C03-87DA-D6742ABD92AE}" type="datetimeFigureOut">
              <a:rPr lang="en-US" smtClean="0"/>
              <a:t>7/2/2014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B87A5-0ABF-4931-9053-CACEF56D0464}" type="slidenum">
              <a:rPr lang="en-US" smtClean="0"/>
              <a:t>‹#›</a:t>
            </a:fld>
            <a:endParaRPr lang="en-US"/>
          </a:p>
        </p:txBody>
      </p:sp>
    </p:spTree>
    <p:extLst>
      <p:ext uri="{BB962C8B-B14F-4D97-AF65-F5344CB8AC3E}">
        <p14:creationId xmlns:p14="http://schemas.microsoft.com/office/powerpoint/2010/main" val="116451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27910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Kompetensi sebenarnya merupakan persyaratan minimal yang harus ada pada suatu posisi, bukan orang yang menempati posisi tersebut. Orang yang menempati suatu posisi wajib untuk memenuhi persyaratan minimal yang ditetapkan pada suatu posisi. Untuk sistem manajemen yang terintegrasi, maka bahan pertimbangan utama adalah aspek penting lingkungan, resiko kerja yang signifikan dan posisi yang mempunyai perngaruh pada mutu produk</a:t>
            </a:r>
          </a:p>
        </p:txBody>
      </p:sp>
    </p:spTree>
    <p:extLst>
      <p:ext uri="{BB962C8B-B14F-4D97-AF65-F5344CB8AC3E}">
        <p14:creationId xmlns:p14="http://schemas.microsoft.com/office/powerpoint/2010/main" val="528683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Posisi yang mempunyai pengaruh pada mutu, mempunyai aspek penting lingkungan dan mempunyai resiko kerja yang tinggi wajib diberikan pelatihan sedemikian rupa sehingga karyawan salah satunya mengerti akan :</a:t>
            </a:r>
          </a:p>
          <a:p>
            <a:pPr algn="just" eaLnBrk="1" hangingPunct="1"/>
            <a:endParaRPr lang="en-US" smtClean="0">
              <a:latin typeface="Arial" pitchFamily="34" charset="0"/>
              <a:cs typeface="Arial" pitchFamily="34" charset="0"/>
            </a:endParaRPr>
          </a:p>
          <a:p>
            <a:pPr marL="628650" lvl="4" indent="-171450" eaLnBrk="1" hangingPunct="1">
              <a:buFontTx/>
              <a:buChar char="•"/>
            </a:pPr>
            <a:r>
              <a:rPr lang="en-US" sz="1000" smtClean="0">
                <a:latin typeface="Arial" pitchFamily="34" charset="0"/>
                <a:cs typeface="Arial" pitchFamily="34" charset="0"/>
              </a:rPr>
              <a:t>Pentingnya akan kesesuaian dengan kebijakan EHS dan prosedur-prosedur dan dengan persyaratan-persyaratan dari sistem manajemen lingkungan dan K3</a:t>
            </a:r>
          </a:p>
          <a:p>
            <a:pPr marL="628650" lvl="4" indent="-171450" eaLnBrk="1" hangingPunct="1">
              <a:buFontTx/>
              <a:buChar char="•"/>
            </a:pPr>
            <a:r>
              <a:rPr lang="en-US" sz="1000" smtClean="0">
                <a:latin typeface="Arial" pitchFamily="34" charset="0"/>
                <a:cs typeface="Arial" pitchFamily="34" charset="0"/>
              </a:rPr>
              <a:t>Aspek-aspek/bahaya penting LK3 dan dampak/resiko aktual atau potensi terkait dengan pekerjaannya dan manfaat-manfaat LK3 dari kinerja personel yang membaik</a:t>
            </a:r>
          </a:p>
          <a:p>
            <a:pPr marL="628650" lvl="4" indent="-171450" eaLnBrk="1" hangingPunct="1">
              <a:buFontTx/>
              <a:buChar char="•"/>
            </a:pPr>
            <a:r>
              <a:rPr lang="en-US" sz="1000" smtClean="0">
                <a:latin typeface="Arial" pitchFamily="34" charset="0"/>
                <a:cs typeface="Arial" pitchFamily="34" charset="0"/>
              </a:rPr>
              <a:t>Peranan dan tanggung jawab dalam pencapaian kesesuaian dengan persyaratan-persyaratan dari sistem manajemen LK3 dan</a:t>
            </a:r>
          </a:p>
          <a:p>
            <a:pPr marL="628650" lvl="4" indent="-171450" eaLnBrk="1" hangingPunct="1">
              <a:buFontTx/>
              <a:buChar char="•"/>
            </a:pPr>
            <a:r>
              <a:rPr lang="en-US" sz="1000" smtClean="0">
                <a:latin typeface="Arial" pitchFamily="34" charset="0"/>
                <a:cs typeface="Arial" pitchFamily="34" charset="0"/>
              </a:rPr>
              <a:t>Potensi Konsekuensi dari penyimpangan prosedur yang telah ditetapkan</a:t>
            </a:r>
          </a:p>
        </p:txBody>
      </p:sp>
    </p:spTree>
    <p:extLst>
      <p:ext uri="{BB962C8B-B14F-4D97-AF65-F5344CB8AC3E}">
        <p14:creationId xmlns:p14="http://schemas.microsoft.com/office/powerpoint/2010/main" val="1041159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Terkait dengan peraturan mentri tenaga kerja no PERMEN.04/MEN/1987, mengenal tata cara Panitia Pembina Keselamatan dan Kesehatan Kerja serta tata cara penunjukan Ahli Keselamatan kerja, suatu organisasi dengan jumlah karyawan lebih dari 100 atau adanya penggunaan bahan, instalasi dan proses yang mempunyai resiko besar yang mengakibatkan ledakan, keracunan, kebakaran dan penyinaran radioaktif wajib dibentuk suatu Panitia Pembina Keselamatan dan Kesehatan Kerja (P2K3). Dimana ketuanya merupakan pimpinan puncak organisasi tersebut, sedangkan sekretarisnya adalah Ahli K3 yang telah ditunjuk dan telah kompeten.</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Kegiatan partisipasi dan konsultasi dengan melibatkan karyawan, harus mempertimbangkan keterlibatan karyawan dalam hal keterlibatan dalam identifikasi HIRARC, penyelidikan terjadinya insiden, pengembangan kebijakan dan tujuan K3, diberi pengarahan jika ada perubahan yang mempengaruhi kesehatan dan keselamatan kerjanya dan juga harus diwakilkan dalam hal K3 (P2K3).</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Pihak kontraktor juga di beri pengarahan ketikan terjadi perubahan yang mempengaruhi kesehatan dan keselamatan kerjanya.</a:t>
            </a:r>
          </a:p>
        </p:txBody>
      </p:sp>
    </p:spTree>
    <p:extLst>
      <p:ext uri="{BB962C8B-B14F-4D97-AF65-F5344CB8AC3E}">
        <p14:creationId xmlns:p14="http://schemas.microsoft.com/office/powerpoint/2010/main" val="388089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Manual/pedoman lingkungan dan Kesehatan dan Keselamatan Kerja bukan merupakan suatu dokumen wajib dari sudit pandang persyaratan ISO 14001:2004 dan OHSAS 18001:2007.</a:t>
            </a:r>
          </a:p>
          <a:p>
            <a:pPr algn="just" eaLnBrk="1" hangingPunct="1"/>
            <a:r>
              <a:rPr lang="en-US" smtClean="0">
                <a:latin typeface="Arial" pitchFamily="34" charset="0"/>
                <a:cs typeface="Arial" pitchFamily="34" charset="0"/>
              </a:rPr>
              <a:t>Dokumen manual/pedoman adalah salah satu bentuk contoh dari penerapan persyaratan ISO 14001:2008 klausul  4.4.4.b dan 4.4.4.c dan OHSAS 18001:2007 klausul 4.4.4.b dan 4.4.4.c</a:t>
            </a:r>
          </a:p>
        </p:txBody>
      </p:sp>
    </p:spTree>
    <p:extLst>
      <p:ext uri="{BB962C8B-B14F-4D97-AF65-F5344CB8AC3E}">
        <p14:creationId xmlns:p14="http://schemas.microsoft.com/office/powerpoint/2010/main" val="12188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3523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14103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003992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299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66875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9163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656389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46779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833680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2247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41236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Dalam hal terjadinya insiden, tindakan analisa sebab, perlu dilakukan lebih dalam, yaitu termasuk di dalamnya pengidentifikasian faktor-faktor apa saja yang sudah berkontribusi terhadap kemunculan insiden. Hasil dari penyelidikan insiden harus dikomunikasikan ke pihak-pihak yang terkait.</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Jika dalam proses penyelidikan insiden K3, ditemukan bahwa pelaksanaan tindakan perbaikan dan pencegahan menghasilkan suatu bahaya atau perubahan bahaya yang baru atau menghasilkan suatu fungsi kontrol yang baru atau perubahan fungsi kontrol, maka </a:t>
            </a:r>
            <a:r>
              <a:rPr lang="en-US" i="1" smtClean="0">
                <a:latin typeface="Arial" pitchFamily="34" charset="0"/>
                <a:cs typeface="Arial" pitchFamily="34" charset="0"/>
              </a:rPr>
              <a:t>risk assessment</a:t>
            </a:r>
            <a:r>
              <a:rPr lang="en-US" smtClean="0">
                <a:latin typeface="Arial" pitchFamily="34" charset="0"/>
                <a:cs typeface="Arial" pitchFamily="34" charset="0"/>
              </a:rPr>
              <a:t> perlu untuk dilakukan sebelum penerapannya.</a:t>
            </a:r>
          </a:p>
        </p:txBody>
      </p:sp>
    </p:spTree>
    <p:extLst>
      <p:ext uri="{BB962C8B-B14F-4D97-AF65-F5344CB8AC3E}">
        <p14:creationId xmlns:p14="http://schemas.microsoft.com/office/powerpoint/2010/main" val="2035977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8696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93407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61300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986495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96144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1041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266777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649429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420743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77821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892583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530506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382257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312741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Peraturan perundang-undangan dan persyaratan lainnya yang telah teridentifikasi perlu untuk dihubungkan dengan secara jelas dengan setiap aspek dan dampak lingkungan (Signifikan/penting) dan bahaya dan resiko kerja.</a:t>
            </a:r>
          </a:p>
        </p:txBody>
      </p:sp>
    </p:spTree>
    <p:extLst>
      <p:ext uri="{BB962C8B-B14F-4D97-AF65-F5344CB8AC3E}">
        <p14:creationId xmlns:p14="http://schemas.microsoft.com/office/powerpoint/2010/main" val="443318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Kondisi darurat yang lainnya bisa meliputi kondisi yang disebabkan karena faktor eksternal, misalnya ancaman bom, banjir, gempa bumi dsb.</a:t>
            </a:r>
          </a:p>
        </p:txBody>
      </p:sp>
    </p:spTree>
    <p:extLst>
      <p:ext uri="{BB962C8B-B14F-4D97-AF65-F5344CB8AC3E}">
        <p14:creationId xmlns:p14="http://schemas.microsoft.com/office/powerpoint/2010/main" val="282136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734345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45046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6910011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41174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820242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31174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26902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21877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Ketika proses kegiatan pemeriksaan produk dilakukan, dan berdasarkan hasil analisa aspek dan bahaya LK3, ditemukan merupakan aspek/bahaya tersebut adalah aspek/bahaya yang signifikan, maka kegiatan pemeriksaan produk tersebut harus dikendalikan, sedemikian rupa sehingga dampak/resiko-nya dapat diturunkan/diredakan.</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Misalnya industri kimia B3, dalam hal ini pemeriksaan produk tidak pernah terlepas dari resiko terjadinya kecelakaan kerja dan resiko pencemaran lingkungan. Dengan demikian prosedur/intruksi kerja yang ada di dalamnya juga mencakup bagaimana penanganan jika terjadi tumpahan atau bahan kimia tersebut mengenai organ tubuh.</a:t>
            </a:r>
          </a:p>
        </p:txBody>
      </p:sp>
    </p:spTree>
    <p:extLst>
      <p:ext uri="{BB962C8B-B14F-4D97-AF65-F5344CB8AC3E}">
        <p14:creationId xmlns:p14="http://schemas.microsoft.com/office/powerpoint/2010/main" val="3365969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Penanganan produk yang bermasalah, misalnya produksi alat-alat berat yang mempunyai resiko terjadinya kecelakaan kerja yang tinggi atau bahan kimia berbahaya, maka kegiatan tersebut tentunya harus dikendalikan, sedemikian rupa sehingga potensi tersebut tidak menjadi aktual. Dengan demikian, kegiatan penanganan produk bermasalah tersebut perlu diintegrasikan dengan peredaan resiko atau bahaya yang ada.</a:t>
            </a:r>
          </a:p>
        </p:txBody>
      </p:sp>
    </p:spTree>
    <p:extLst>
      <p:ext uri="{BB962C8B-B14F-4D97-AF65-F5344CB8AC3E}">
        <p14:creationId xmlns:p14="http://schemas.microsoft.com/office/powerpoint/2010/main" val="2130687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Prose kalibrasi/verifikasi yang dilakukan secara internal, terkadang melibatkan bahan-bahan yang termasuk kategori B3. Penggunaan cairan-cairan standart perlu mendapat perhatian, agar resiko terjadinya pencemaran dan gangguan terhadap keselamatan dan kesehatan kerja dapat dihindari. Prosedur/instruksi kerja kalibrasi/verifikasi perlu diintegrasikan dengan penanganan aspek dan resiko LK3.</a:t>
            </a:r>
          </a:p>
        </p:txBody>
      </p:sp>
    </p:spTree>
    <p:extLst>
      <p:ext uri="{BB962C8B-B14F-4D97-AF65-F5344CB8AC3E}">
        <p14:creationId xmlns:p14="http://schemas.microsoft.com/office/powerpoint/2010/main" val="140006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742642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21672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9579216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Meskipun suatu organisasi hanya menerapkan sistem manajemen mutu ISO 9001:2008, terdapat peraturan perundang-undangan yang wajib untuk diaplikasikan. Misalnya suatu perusahaan yang bergerak di bidang penyimpanan dan pengangkutan barang pelanggan dalam bentuk kontainer (misalnya ukuran kontainer sampai 12 ft), dimana didalam prosesnya loading/unloading menggunakan crane, sling, chain dan bahkan reach stacker. Jelas sekali persyaratan ISO 9001:2008 klausul 7.5.4 (barang milik pelanggan) merupakan klausul yang sangat kental dalam industri tersebut, dimana dinyatakan bahwa barang milik pelanggan harus dijaga dengan hati-hati. Rantai, sling dll merupakan alat bantu yang wajib dijaga kekuatannya agar tidak putus, ketika dalam proses loading/unloading barang milik pelanggan. Untuk itu terdapat legal/regulasi yang dapat digunakan  untuk mengakomodasi permasalahan tersebut, yaitu Peraturan Mentri Tenaga Kerja PER.05/MEN/1985 tentang pesawat angkat dan angkut.</a:t>
            </a:r>
          </a:p>
        </p:txBody>
      </p:sp>
    </p:spTree>
    <p:extLst>
      <p:ext uri="{BB962C8B-B14F-4D97-AF65-F5344CB8AC3E}">
        <p14:creationId xmlns:p14="http://schemas.microsoft.com/office/powerpoint/2010/main" val="1151096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7585877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ISO 14001:2004 klausul 4.4.3 paragraf terakhir menginformasikan kepada organisasi, bahwa jika diperlukan aspek penting lingkungan dapat dipublikasikan. Proses ini seperti suatu perusahaan yang mempublikasikan bagaimana neraca perusahaan dalam kurun waktu tertentu. Dalam hal ini tentunya bagaimana parameter-parameter lingkungan dipantau, diukur, dikuantifikasikan dianalisa dan terakhir disampaikan kepada publik.</a:t>
            </a:r>
          </a:p>
        </p:txBody>
      </p:sp>
    </p:spTree>
    <p:extLst>
      <p:ext uri="{BB962C8B-B14F-4D97-AF65-F5344CB8AC3E}">
        <p14:creationId xmlns:p14="http://schemas.microsoft.com/office/powerpoint/2010/main" val="21623700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Pada fase perancangan dan pengembangan, kendali operasional perlu diperhatikan ketika terjadi perancangan dan pengembangan yang dibuat ternyata menghasilkan resiko terhadap K3 dan dimungkinkan pula terdapat penggunaan material-material yang termasuk dalam B3 atau terdapat material-material yang dilarang penggunaannya oleh pihak-pihak terkait. Misalnya Toyota yang telah melarang penggunaan material yang mengandung Pb, Hg, Cd dan Cr6+ (RoHS).</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Kemungkinan-kemungkinan tersebut diatas perlu dipertimbangkan dalam proses perancangan dan pengembangan. Lebih tepatnya ketika dalam fase “keluaran perancangan dan pengembangan”.</a:t>
            </a:r>
          </a:p>
          <a:p>
            <a:pPr algn="just" eaLnBrk="1" hangingPunct="1"/>
            <a:r>
              <a:rPr lang="en-US" smtClean="0">
                <a:latin typeface="Arial" pitchFamily="34" charset="0"/>
                <a:cs typeface="Arial" pitchFamily="34" charset="0"/>
              </a:rPr>
              <a:t>Fase ini diharapkan telah menghasilkan informasi terkait dengan pembelian, proses produksi dan penyediaan jasa. Informasi terkait dengan proses produksi, diharapkan muncul dalam bentuk, salah satunya, adalah informasi potensi kecelakaan kerja apa saja yang mungkin timbul. Dengan demikian pihak-pihak terkait dapat mempersiapkan proses produksi dan dapat meredakan resiko yang ada.</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Hasil dari proses perancangan dan pengembangan bisa mengarah kepada identifikasi aspek-dampak lingkungan dan bahaya-resiko K3.</a:t>
            </a:r>
          </a:p>
        </p:txBody>
      </p:sp>
    </p:spTree>
    <p:extLst>
      <p:ext uri="{BB962C8B-B14F-4D97-AF65-F5344CB8AC3E}">
        <p14:creationId xmlns:p14="http://schemas.microsoft.com/office/powerpoint/2010/main" val="33771077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2480802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5726123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Pasal ini menjabarkan, bagaimana suatu raw material diolah menjadi barang jadi. Dimulai dari penerimaan raw material di gudang sampai dengan pengiriman barang jadi ke pelanggan. Jelas sekali, bahwa dalam proses tersebut banyak terdapat resiko K3 dan pencemaran-pencemaran lingkungan. Untuk itu dalam proses produksi perlu sekali diintegrasikan dengan penanganan resiko dan penanganan aspek lingkungan. Dalam instruksi kerja tidak hanya dicantumkan parameter-parameter apa yang terkait dengan mutu produk dan mutu proses, tetapi juga perlu dicantumkan didalamnya APD apa saja yang perlu digunakan dan bagaimana menangani tumbahan-tumpahan  bahan kimia berbahaya atau resiko kerja apa saja yang perlu diperhatikan.</a:t>
            </a:r>
          </a:p>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03439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5400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271174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Selama proses realisasi produk, status barang, baik bahan baku, barang semi jadi maupun barang jadi harus didentifikasi status mutunya.</a:t>
            </a:r>
          </a:p>
          <a:p>
            <a:pPr algn="just" eaLnBrk="1" hangingPunct="1"/>
            <a:r>
              <a:rPr lang="en-US" smtClean="0">
                <a:latin typeface="Arial" pitchFamily="34" charset="0"/>
                <a:cs typeface="Arial" pitchFamily="34" charset="0"/>
              </a:rPr>
              <a:t>Bahan yang termasuk B3, juga wajib diberi identifikasi berupa simbol dan label berbahaya, sesuai dengan peraturan perundang-undangan yang berlaku, misalnya Kep-05/Bapedal/09/1995 tentang Simbol dan Label Bahan Berbahaya.</a:t>
            </a:r>
          </a:p>
        </p:txBody>
      </p:sp>
    </p:spTree>
    <p:extLst>
      <p:ext uri="{BB962C8B-B14F-4D97-AF65-F5344CB8AC3E}">
        <p14:creationId xmlns:p14="http://schemas.microsoft.com/office/powerpoint/2010/main" val="15021738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Industri yang bergerak dibidang percetakan plastik, biasanya si pemasok menerima alat cetak (mold) dari pelanggan. Terkadang mold yang ada berukuran ratusan bahkan ribuan kg. Pemindahan dari satu posisi ke posisi yang lainnya tidak dapat dilakukan secara manual dan membutuhkan alat kerja bantu (crane). Pada kondisi ini resiko kecelakaan cukup tinggi, sehingga kendali operasional perlu ditetapkan, termasuk kekuatan dan kondisi fisik sling/rantai yang digunakan juga harus dipantau secara berkala.</a:t>
            </a:r>
          </a:p>
        </p:txBody>
      </p:sp>
    </p:spTree>
    <p:extLst>
      <p:ext uri="{BB962C8B-B14F-4D97-AF65-F5344CB8AC3E}">
        <p14:creationId xmlns:p14="http://schemas.microsoft.com/office/powerpoint/2010/main" val="39220526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Peranan MSDS (Material Safety Data Sheet) sangat berperan dalam handling bahan-bahan yang termasuk kategori B3 (Bahan Berbahaya dan Beracun). Penyimpanan bahan yang mempunyai syarat penyimpanan tertentu agar terhindar dari kerusakan bahan tersebut juga dapat mengacu kepada MSDS.</a:t>
            </a:r>
          </a:p>
        </p:txBody>
      </p:sp>
    </p:spTree>
    <p:extLst>
      <p:ext uri="{BB962C8B-B14F-4D97-AF65-F5344CB8AC3E}">
        <p14:creationId xmlns:p14="http://schemas.microsoft.com/office/powerpoint/2010/main" val="391346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3448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tabLst>
                <a:tab pos="457200" algn="l"/>
              </a:tabLst>
            </a:pPr>
            <a:r>
              <a:rPr lang="en-US" smtClean="0">
                <a:latin typeface="Arial" pitchFamily="34" charset="0"/>
                <a:cs typeface="Arial" pitchFamily="34" charset="0"/>
              </a:rPr>
              <a:t>Tujuan dan sasaran di dalam ISO 9001:2008 wajib dalam kondisi yang terukur. Sedangkan dalam ISO 14001:2004 dan OHSAS 18001:2007 tidak mewajibkan hal tersebut dalam kondisi yang terukur. Untuk itu berikut adalah pendekatan yang disarankan dalam penetapan tujuan dan sasaran :</a:t>
            </a:r>
          </a:p>
          <a:p>
            <a:pPr algn="just" eaLnBrk="1" hangingPunct="1">
              <a:tabLst>
                <a:tab pos="457200" algn="l"/>
              </a:tabLst>
            </a:pPr>
            <a:endParaRPr lang="en-US" smtClean="0">
              <a:latin typeface="Arial" pitchFamily="34" charset="0"/>
              <a:cs typeface="Arial" pitchFamily="34" charset="0"/>
            </a:endParaRPr>
          </a:p>
          <a:p>
            <a:pPr algn="just" eaLnBrk="1" hangingPunct="1">
              <a:tabLst>
                <a:tab pos="457200" algn="l"/>
              </a:tabLst>
            </a:pPr>
            <a:r>
              <a:rPr lang="en-US" b="1" smtClean="0">
                <a:latin typeface="Arial" pitchFamily="34" charset="0"/>
                <a:cs typeface="Arial" pitchFamily="34" charset="0"/>
              </a:rPr>
              <a:t>	S</a:t>
            </a:r>
            <a:r>
              <a:rPr lang="en-US" smtClean="0">
                <a:latin typeface="Arial" pitchFamily="34" charset="0"/>
                <a:cs typeface="Arial" pitchFamily="34" charset="0"/>
              </a:rPr>
              <a:t> = Specific, berarti tujuan dan sasaran yang ditetapkan harus jelas</a:t>
            </a:r>
          </a:p>
          <a:p>
            <a:pPr algn="just" eaLnBrk="1" hangingPunct="1">
              <a:tabLst>
                <a:tab pos="457200" algn="l"/>
              </a:tabLst>
            </a:pPr>
            <a:r>
              <a:rPr lang="en-US" b="1" smtClean="0">
                <a:latin typeface="Arial" pitchFamily="34" charset="0"/>
                <a:cs typeface="Arial" pitchFamily="34" charset="0"/>
              </a:rPr>
              <a:t>	M</a:t>
            </a:r>
            <a:r>
              <a:rPr lang="en-US" smtClean="0">
                <a:latin typeface="Arial" pitchFamily="34" charset="0"/>
                <a:cs typeface="Arial" pitchFamily="34" charset="0"/>
              </a:rPr>
              <a:t> = Measurable, berarti sasaran yang ditetapkan dalam kondisi terukur dan ada </a:t>
            </a:r>
          </a:p>
          <a:p>
            <a:pPr algn="just" eaLnBrk="1" hangingPunct="1">
              <a:tabLst>
                <a:tab pos="457200" algn="l"/>
              </a:tabLst>
            </a:pPr>
            <a:r>
              <a:rPr lang="en-US" smtClean="0">
                <a:latin typeface="Arial" pitchFamily="34" charset="0"/>
                <a:cs typeface="Arial" pitchFamily="34" charset="0"/>
              </a:rPr>
              <a:t>                    indikator pencapaiannya</a:t>
            </a:r>
          </a:p>
          <a:p>
            <a:pPr algn="just" eaLnBrk="1" hangingPunct="1">
              <a:tabLst>
                <a:tab pos="457200" algn="l"/>
              </a:tabLst>
            </a:pPr>
            <a:r>
              <a:rPr lang="en-US" b="1" smtClean="0">
                <a:latin typeface="Arial" pitchFamily="34" charset="0"/>
                <a:cs typeface="Arial" pitchFamily="34" charset="0"/>
              </a:rPr>
              <a:t>	A </a:t>
            </a:r>
            <a:r>
              <a:rPr lang="en-US" smtClean="0">
                <a:latin typeface="Arial" pitchFamily="34" charset="0"/>
                <a:cs typeface="Arial" pitchFamily="34" charset="0"/>
              </a:rPr>
              <a:t>= Achievable, berarti dalam membuat sasaran merupakan sesuatu yang dapat </a:t>
            </a:r>
          </a:p>
          <a:p>
            <a:pPr algn="just" eaLnBrk="1" hangingPunct="1">
              <a:tabLst>
                <a:tab pos="457200" algn="l"/>
              </a:tabLst>
            </a:pPr>
            <a:r>
              <a:rPr lang="en-US" smtClean="0">
                <a:latin typeface="Arial" pitchFamily="34" charset="0"/>
                <a:cs typeface="Arial" pitchFamily="34" charset="0"/>
              </a:rPr>
              <a:t>                    tercapai</a:t>
            </a:r>
          </a:p>
          <a:p>
            <a:pPr algn="just" eaLnBrk="1" hangingPunct="1">
              <a:tabLst>
                <a:tab pos="457200" algn="l"/>
              </a:tabLst>
            </a:pPr>
            <a:r>
              <a:rPr lang="en-US" b="1" smtClean="0">
                <a:latin typeface="Arial" pitchFamily="34" charset="0"/>
                <a:cs typeface="Arial" pitchFamily="34" charset="0"/>
              </a:rPr>
              <a:t>	R </a:t>
            </a:r>
            <a:r>
              <a:rPr lang="en-US" smtClean="0">
                <a:latin typeface="Arial" pitchFamily="34" charset="0"/>
                <a:cs typeface="Arial" pitchFamily="34" charset="0"/>
              </a:rPr>
              <a:t>= Realistic, berarti dalam menetapkan tujuan masuk akal dan tidak mengada-ada</a:t>
            </a:r>
          </a:p>
          <a:p>
            <a:pPr algn="just" eaLnBrk="1" hangingPunct="1">
              <a:tabLst>
                <a:tab pos="457200" algn="l"/>
              </a:tabLst>
            </a:pPr>
            <a:r>
              <a:rPr lang="en-US" b="1" smtClean="0">
                <a:latin typeface="Arial" pitchFamily="34" charset="0"/>
                <a:cs typeface="Arial" pitchFamily="34" charset="0"/>
              </a:rPr>
              <a:t>	T </a:t>
            </a:r>
            <a:r>
              <a:rPr lang="en-US" smtClean="0">
                <a:latin typeface="Arial" pitchFamily="34" charset="0"/>
                <a:cs typeface="Arial" pitchFamily="34" charset="0"/>
              </a:rPr>
              <a:t>= Time Frame, mempunyai kerangka waktu pencapaian yang jelas</a:t>
            </a:r>
          </a:p>
          <a:p>
            <a:pPr algn="just" eaLnBrk="1" hangingPunct="1">
              <a:tabLst>
                <a:tab pos="457200" algn="l"/>
              </a:tabLst>
            </a:pPr>
            <a:endParaRPr lang="en-US" smtClean="0">
              <a:latin typeface="Arial" pitchFamily="34" charset="0"/>
              <a:cs typeface="Arial" pitchFamily="34" charset="0"/>
            </a:endParaRPr>
          </a:p>
          <a:p>
            <a:pPr algn="just" eaLnBrk="1" hangingPunct="1">
              <a:tabLst>
                <a:tab pos="457200" algn="l"/>
              </a:tabLst>
            </a:pPr>
            <a:r>
              <a:rPr lang="en-US" smtClean="0">
                <a:latin typeface="Arial" pitchFamily="34" charset="0"/>
                <a:cs typeface="Arial" pitchFamily="34" charset="0"/>
              </a:rPr>
              <a:t>Selanjutnya tujuan dan sasaran harus dipantau secara berkala untuk memastikan pencapaiannya. Pada bagian berikutnya akan dibahas lebih jauh tentang pemantauan tujuan dan sasaran.</a:t>
            </a:r>
          </a:p>
          <a:p>
            <a:pPr algn="just" eaLnBrk="1" hangingPunct="1">
              <a:tabLst>
                <a:tab pos="457200" algn="l"/>
              </a:tabLst>
            </a:pPr>
            <a:endParaRPr lang="en-US" smtClean="0">
              <a:latin typeface="Arial" pitchFamily="34" charset="0"/>
              <a:cs typeface="Arial" pitchFamily="34" charset="0"/>
            </a:endParaRPr>
          </a:p>
        </p:txBody>
      </p:sp>
    </p:spTree>
    <p:extLst>
      <p:ext uri="{BB962C8B-B14F-4D97-AF65-F5344CB8AC3E}">
        <p14:creationId xmlns:p14="http://schemas.microsoft.com/office/powerpoint/2010/main" val="262197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bwMode="auto">
          <a:xfrm>
            <a:off x="685480" y="4343144"/>
            <a:ext cx="5487041" cy="411501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81" tIns="47642" rIns="95281" bIns="47642"/>
          <a:lstStyle/>
          <a:p>
            <a:pPr algn="just" eaLnBrk="1" hangingPunct="1"/>
            <a:r>
              <a:rPr lang="en-US" smtClean="0">
                <a:latin typeface="Arial" pitchFamily="34" charset="0"/>
                <a:cs typeface="Arial" pitchFamily="34" charset="0"/>
              </a:rPr>
              <a:t>ISO 9001:2008 secara spesifik tidak menyebutkan klausul tentang program, sedangkan didalam ISO 14001:2004 dan OHSAS 18001:2007 secara jelas mempersyaratkan hal tersebut. Di dalam ISO 9001:2008 program secara tersirat nampak pada beberapa klausul, misalnya program design dan pengembangan produk (klausul 7.3) atau bagaimana tindakan perbaikan berkelanjutan dijalankan (8.5.1).</a:t>
            </a:r>
          </a:p>
          <a:p>
            <a:pPr algn="just" eaLnBrk="1" hangingPunct="1"/>
            <a:endParaRPr lang="en-US" smtClean="0">
              <a:latin typeface="Arial" pitchFamily="34" charset="0"/>
              <a:cs typeface="Arial" pitchFamily="34" charset="0"/>
            </a:endParaRPr>
          </a:p>
          <a:p>
            <a:pPr algn="just" eaLnBrk="1" hangingPunct="1"/>
            <a:r>
              <a:rPr lang="en-US" smtClean="0">
                <a:latin typeface="Arial" pitchFamily="34" charset="0"/>
                <a:cs typeface="Arial" pitchFamily="34" charset="0"/>
              </a:rPr>
              <a:t>Banyak organisasi yang menggunakan pendekatan format tujuan, sasaran dan program hanya untuk ISO 14001:2004 dan OHSAS 18001:2007 dengan tidak melibatkan </a:t>
            </a:r>
            <a:r>
              <a:rPr lang="en-US" i="1" smtClean="0">
                <a:latin typeface="Arial" pitchFamily="34" charset="0"/>
                <a:cs typeface="Arial" pitchFamily="34" charset="0"/>
              </a:rPr>
              <a:t>Quality Objective</a:t>
            </a:r>
            <a:r>
              <a:rPr lang="en-US" smtClean="0">
                <a:latin typeface="Arial" pitchFamily="34" charset="0"/>
                <a:cs typeface="Arial" pitchFamily="34" charset="0"/>
              </a:rPr>
              <a:t> atau dalam suatu pernyataan yang terpisah. Dalam hal ini jauh efektif kalau tujuan, sasaran dan program benar-benar terintegrasi menjadi satu antara ISO 9001:2008, ISO 14001:2004 dan OHSAS 18001:2007. Tentunya input dari penetapan tujuan, sasaran dan program baik dari sisi mutu, lingkungan maupun kesehatan dan keselamatan kerja berasal dari parameter-parameter yang berbeda seperti yang dijelaskan dalam slide halaman 60.</a:t>
            </a:r>
          </a:p>
        </p:txBody>
      </p:sp>
    </p:spTree>
    <p:extLst>
      <p:ext uri="{BB962C8B-B14F-4D97-AF65-F5344CB8AC3E}">
        <p14:creationId xmlns:p14="http://schemas.microsoft.com/office/powerpoint/2010/main" val="93908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81113" y="1468438"/>
            <a:ext cx="7558087" cy="4906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75436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5B6782-1124-466A-9AD9-0B1926C4C8B3}" type="slidenum">
              <a:rPr lang="id-ID" smtClean="0"/>
              <a:pPr/>
              <a:t>‹#›</a:t>
            </a:fld>
            <a:endParaRPr lang="id-ID"/>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5B6782-1124-466A-9AD9-0B1926C4C8B3}" type="slidenum">
              <a:rPr lang="id-ID" smtClean="0"/>
              <a:pPr/>
              <a:t>‹#›</a:t>
            </a:fld>
            <a:endParaRPr lang="id-ID"/>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81113" y="1468438"/>
            <a:ext cx="7558087" cy="4906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7543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5B6782-1124-466A-9AD9-0B1926C4C8B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032B-6E3C-4B92-B879-FEBE734AE5B5}" type="datetimeFigureOut">
              <a:rPr lang="id-ID" smtClean="0"/>
              <a:pPr/>
              <a:t>02/07/2014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5B6782-1124-466A-9AD9-0B1926C4C8B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898032B-6E3C-4B92-B879-FEBE734AE5B5}" type="datetimeFigureOut">
              <a:rPr lang="id-ID" smtClean="0"/>
              <a:pPr/>
              <a:t>02/07/2014</a:t>
            </a:fld>
            <a:endParaRPr lang="id-ID"/>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id-ID"/>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5B6782-1124-466A-9AD9-0B1926C4C8B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898032B-6E3C-4B92-B879-FEBE734AE5B5}" type="datetimeFigureOut">
              <a:rPr lang="id-ID" smtClean="0"/>
              <a:pPr/>
              <a:t>02/07/2014</a:t>
            </a:fld>
            <a:endParaRPr lang="id-ID"/>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5B6782-1124-466A-9AD9-0B1926C4C8B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898032B-6E3C-4B92-B879-FEBE734AE5B5}" type="datetimeFigureOut">
              <a:rPr lang="id-ID" smtClean="0"/>
              <a:pPr/>
              <a:t>02/07/2014</a:t>
            </a:fld>
            <a:endParaRPr lang="id-ID"/>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5B6782-1124-466A-9AD9-0B1926C4C8B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PDCA%20TOC%20Matrix%20of%20IMS.xls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O%20Large%20Meeting%20Room%2024th%20Floor%20Evacuation%20Routes%20201405.p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hyperlink" Target="OrgChartApril'12.pdf"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Microsoft_Excel_97-2003_Worksheet1.xls"/></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32995" y="907204"/>
            <a:ext cx="5648623" cy="1616429"/>
          </a:xfrm>
        </p:spPr>
        <p:txBody>
          <a:bodyPr/>
          <a:lstStyle/>
          <a:p>
            <a:r>
              <a:rPr lang="en-US" smtClean="0"/>
              <a:t>INTRODUCTION</a:t>
            </a:r>
            <a:br>
              <a:rPr lang="en-US" smtClean="0"/>
            </a:br>
            <a:r>
              <a:rPr lang="en-US" smtClean="0"/>
              <a:t>INTEGRATED MANAGEMENT SYSTEM</a:t>
            </a:r>
            <a:endParaRPr lang="en-US" dirty="0"/>
          </a:p>
        </p:txBody>
      </p:sp>
      <p:sp>
        <p:nvSpPr>
          <p:cNvPr id="3" name="Subtitle 2"/>
          <p:cNvSpPr>
            <a:spLocks noGrp="1"/>
          </p:cNvSpPr>
          <p:nvPr>
            <p:ph type="subTitle" idx="1"/>
          </p:nvPr>
        </p:nvSpPr>
        <p:spPr>
          <a:xfrm rot="19140000">
            <a:off x="1004618" y="1915515"/>
            <a:ext cx="6511131" cy="962309"/>
          </a:xfrm>
        </p:spPr>
        <p:txBody>
          <a:bodyPr>
            <a:normAutofit/>
          </a:bodyPr>
          <a:lstStyle/>
          <a:p>
            <a:r>
              <a:rPr lang="en-US" smtClean="0"/>
              <a:t>ISO 9001 (Quality), </a:t>
            </a:r>
          </a:p>
          <a:p>
            <a:r>
              <a:rPr lang="en-US" smtClean="0"/>
              <a:t>iso 14001 (environmental), </a:t>
            </a:r>
          </a:p>
          <a:p>
            <a:r>
              <a:rPr lang="en-US" smtClean="0"/>
              <a:t>ohsas 18001 (health &amp; safety).</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1440160" cy="1447151"/>
          </a:xfrm>
          <a:prstGeom prst="rect">
            <a:avLst/>
          </a:prstGeom>
        </p:spPr>
      </p:pic>
    </p:spTree>
    <p:extLst>
      <p:ext uri="{BB962C8B-B14F-4D97-AF65-F5344CB8AC3E}">
        <p14:creationId xmlns:p14="http://schemas.microsoft.com/office/powerpoint/2010/main" val="547851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p:nvPr/>
        </p:nvGrpSpPr>
        <p:grpSpPr>
          <a:xfrm>
            <a:off x="539750" y="1628775"/>
            <a:ext cx="8064500" cy="4824413"/>
            <a:chOff x="539750" y="1628775"/>
            <a:chExt cx="8064500" cy="4824413"/>
          </a:xfrm>
        </p:grpSpPr>
        <p:sp>
          <p:nvSpPr>
            <p:cNvPr id="50" name="Rectangle 5">
              <a:hlinkClick r:id="rId2" action="ppaction://hlinksldjump"/>
            </p:cNvPr>
            <p:cNvSpPr>
              <a:spLocks noChangeArrowheads="1"/>
            </p:cNvSpPr>
            <p:nvPr/>
          </p:nvSpPr>
          <p:spPr bwMode="auto">
            <a:xfrm>
              <a:off x="539750" y="1628775"/>
              <a:ext cx="1368425" cy="5048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400" b="1" dirty="0">
                  <a:solidFill>
                    <a:schemeClr val="bg1"/>
                  </a:solidFill>
                  <a:latin typeface="Arial Narrow" pitchFamily="34" charset="0"/>
                </a:rPr>
                <a:t>Environmental Scanning</a:t>
              </a:r>
            </a:p>
          </p:txBody>
        </p:sp>
        <p:sp>
          <p:nvSpPr>
            <p:cNvPr id="51" name="Rectangle 6"/>
            <p:cNvSpPr>
              <a:spLocks noChangeArrowheads="1"/>
            </p:cNvSpPr>
            <p:nvPr/>
          </p:nvSpPr>
          <p:spPr bwMode="auto">
            <a:xfrm>
              <a:off x="2124075" y="1628775"/>
              <a:ext cx="2881313" cy="5048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400" b="1">
                  <a:solidFill>
                    <a:schemeClr val="bg1"/>
                  </a:solidFill>
                  <a:latin typeface="Arial Narrow" pitchFamily="34" charset="0"/>
                </a:rPr>
                <a:t>Strategy Formulation</a:t>
              </a:r>
            </a:p>
          </p:txBody>
        </p:sp>
        <p:sp>
          <p:nvSpPr>
            <p:cNvPr id="52" name="Rectangle 7">
              <a:hlinkClick r:id="rId3" action="ppaction://hlinksldjump"/>
            </p:cNvPr>
            <p:cNvSpPr>
              <a:spLocks noChangeArrowheads="1"/>
            </p:cNvSpPr>
            <p:nvPr/>
          </p:nvSpPr>
          <p:spPr bwMode="auto">
            <a:xfrm>
              <a:off x="5221288" y="1628775"/>
              <a:ext cx="2230437" cy="5048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400" b="1">
                  <a:solidFill>
                    <a:schemeClr val="bg1"/>
                  </a:solidFill>
                  <a:latin typeface="Arial Narrow" pitchFamily="34" charset="0"/>
                </a:rPr>
                <a:t>Strategy Implementation</a:t>
              </a:r>
            </a:p>
          </p:txBody>
        </p:sp>
        <p:sp>
          <p:nvSpPr>
            <p:cNvPr id="53" name="Rectangle 8"/>
            <p:cNvSpPr>
              <a:spLocks noChangeArrowheads="1"/>
            </p:cNvSpPr>
            <p:nvPr/>
          </p:nvSpPr>
          <p:spPr bwMode="auto">
            <a:xfrm>
              <a:off x="7667625" y="1628775"/>
              <a:ext cx="936625" cy="50482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400" b="1" dirty="0">
                  <a:solidFill>
                    <a:schemeClr val="bg1"/>
                  </a:solidFill>
                  <a:latin typeface="Arial Narrow" pitchFamily="34" charset="0"/>
                </a:rPr>
                <a:t>Evaluation </a:t>
              </a:r>
              <a:r>
                <a:rPr lang="en-US" sz="1400" b="1" dirty="0" smtClean="0">
                  <a:solidFill>
                    <a:schemeClr val="bg1"/>
                  </a:solidFill>
                  <a:latin typeface="Arial Narrow" pitchFamily="34" charset="0"/>
                </a:rPr>
                <a:t>&amp; Control</a:t>
              </a:r>
              <a:endParaRPr lang="en-US" sz="1400" b="1" dirty="0">
                <a:solidFill>
                  <a:schemeClr val="bg1"/>
                </a:solidFill>
                <a:latin typeface="Arial Narrow" pitchFamily="34" charset="0"/>
              </a:endParaRPr>
            </a:p>
          </p:txBody>
        </p:sp>
        <p:sp>
          <p:nvSpPr>
            <p:cNvPr id="54" name="AutoShape 9"/>
            <p:cNvSpPr>
              <a:spLocks noChangeArrowheads="1"/>
            </p:cNvSpPr>
            <p:nvPr/>
          </p:nvSpPr>
          <p:spPr bwMode="auto">
            <a:xfrm rot="13328255">
              <a:off x="1895475" y="1773238"/>
              <a:ext cx="157163" cy="166687"/>
            </a:xfrm>
            <a:prstGeom prst="rtTriangle">
              <a:avLst/>
            </a:prstGeom>
            <a:gradFill rotWithShape="1">
              <a:gsLst>
                <a:gs pos="0">
                  <a:srgbClr val="0000FF">
                    <a:gamma/>
                    <a:shade val="46275"/>
                    <a:invGamma/>
                  </a:srgbClr>
                </a:gs>
                <a:gs pos="100000">
                  <a:srgbClr val="0000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10"/>
            <p:cNvSpPr>
              <a:spLocks noChangeArrowheads="1"/>
            </p:cNvSpPr>
            <p:nvPr/>
          </p:nvSpPr>
          <p:spPr bwMode="auto">
            <a:xfrm rot="13328255">
              <a:off x="4991100" y="1795463"/>
              <a:ext cx="157163" cy="166687"/>
            </a:xfrm>
            <a:prstGeom prst="rtTriangle">
              <a:avLst/>
            </a:prstGeom>
            <a:gradFill rotWithShape="1">
              <a:gsLst>
                <a:gs pos="0">
                  <a:srgbClr val="0000FF">
                    <a:gamma/>
                    <a:shade val="46275"/>
                    <a:invGamma/>
                  </a:srgbClr>
                </a:gs>
                <a:gs pos="100000">
                  <a:srgbClr val="0000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AutoShape 11"/>
            <p:cNvSpPr>
              <a:spLocks noChangeArrowheads="1"/>
            </p:cNvSpPr>
            <p:nvPr/>
          </p:nvSpPr>
          <p:spPr bwMode="auto">
            <a:xfrm rot="13328255">
              <a:off x="7439025" y="1795463"/>
              <a:ext cx="157163" cy="166687"/>
            </a:xfrm>
            <a:prstGeom prst="rtTriangle">
              <a:avLst/>
            </a:prstGeom>
            <a:gradFill rotWithShape="1">
              <a:gsLst>
                <a:gs pos="0">
                  <a:srgbClr val="0000FF">
                    <a:gamma/>
                    <a:shade val="46275"/>
                    <a:invGamma/>
                  </a:srgbClr>
                </a:gs>
                <a:gs pos="100000">
                  <a:srgbClr val="0000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12" descr="Dotted diamond"/>
            <p:cNvSpPr>
              <a:spLocks noChangeArrowheads="1"/>
            </p:cNvSpPr>
            <p:nvPr/>
          </p:nvSpPr>
          <p:spPr bwMode="auto">
            <a:xfrm>
              <a:off x="539750" y="2133600"/>
              <a:ext cx="1368425" cy="3887788"/>
            </a:xfrm>
            <a:prstGeom prst="rect">
              <a:avLst/>
            </a:prstGeom>
            <a:pattFill prst="dotDmnd">
              <a:fgClr>
                <a:srgbClr val="FF0066"/>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13"/>
            <p:cNvSpPr>
              <a:spLocks noChangeArrowheads="1"/>
            </p:cNvSpPr>
            <p:nvPr/>
          </p:nvSpPr>
          <p:spPr bwMode="auto">
            <a:xfrm>
              <a:off x="612775" y="2205038"/>
              <a:ext cx="1223963" cy="143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1200" b="1">
                <a:latin typeface="Arial Narrow" pitchFamily="34" charset="0"/>
              </a:endParaRPr>
            </a:p>
            <a:p>
              <a:pPr algn="ctr"/>
              <a:r>
                <a:rPr lang="en-US" sz="1200" b="1">
                  <a:latin typeface="Arial Narrow" pitchFamily="34" charset="0"/>
                </a:rPr>
                <a:t>Societal Environment:</a:t>
              </a:r>
            </a:p>
            <a:p>
              <a:pPr algn="ctr"/>
              <a:r>
                <a:rPr lang="en-US" sz="1000" b="1">
                  <a:solidFill>
                    <a:srgbClr val="000099"/>
                  </a:solidFill>
                  <a:latin typeface="Arial Narrow" pitchFamily="34" charset="0"/>
                </a:rPr>
                <a:t>General forces</a:t>
              </a:r>
            </a:p>
            <a:p>
              <a:pPr algn="ctr"/>
              <a:r>
                <a:rPr lang="en-US" sz="1200" b="1">
                  <a:latin typeface="Arial Narrow" pitchFamily="34" charset="0"/>
                </a:rPr>
                <a:t>Task Environment:</a:t>
              </a:r>
            </a:p>
            <a:p>
              <a:pPr algn="ctr"/>
              <a:r>
                <a:rPr lang="en-US" sz="1000" b="1">
                  <a:solidFill>
                    <a:srgbClr val="000099"/>
                  </a:solidFill>
                  <a:latin typeface="Arial Narrow" pitchFamily="34" charset="0"/>
                </a:rPr>
                <a:t>Industry analysis</a:t>
              </a:r>
            </a:p>
          </p:txBody>
        </p:sp>
        <p:sp>
          <p:nvSpPr>
            <p:cNvPr id="59" name="Rectangle 14"/>
            <p:cNvSpPr>
              <a:spLocks noChangeArrowheads="1"/>
            </p:cNvSpPr>
            <p:nvPr/>
          </p:nvSpPr>
          <p:spPr bwMode="auto">
            <a:xfrm>
              <a:off x="612775" y="3790950"/>
              <a:ext cx="1223963" cy="2085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1200" b="1"/>
            </a:p>
            <a:p>
              <a:pPr algn="ctr"/>
              <a:r>
                <a:rPr lang="en-US" sz="1200" b="1"/>
                <a:t>Structure:</a:t>
              </a:r>
            </a:p>
            <a:p>
              <a:pPr algn="ctr"/>
              <a:r>
                <a:rPr lang="en-US" sz="1000" b="1">
                  <a:solidFill>
                    <a:srgbClr val="000099"/>
                  </a:solidFill>
                  <a:latin typeface="Arial Narrow" pitchFamily="34" charset="0"/>
                </a:rPr>
                <a:t>Chain of Command</a:t>
              </a:r>
            </a:p>
            <a:p>
              <a:pPr algn="ctr"/>
              <a:r>
                <a:rPr lang="en-US" sz="1200" b="1">
                  <a:latin typeface="Arial Narrow" pitchFamily="34" charset="0"/>
                </a:rPr>
                <a:t>Culture:</a:t>
              </a:r>
            </a:p>
            <a:p>
              <a:pPr algn="ctr"/>
              <a:r>
                <a:rPr lang="en-US" sz="1000" b="1">
                  <a:solidFill>
                    <a:srgbClr val="000099"/>
                  </a:solidFill>
                  <a:latin typeface="Arial Narrow" pitchFamily="34" charset="0"/>
                </a:rPr>
                <a:t>Beliefs, expectations, values</a:t>
              </a:r>
            </a:p>
            <a:p>
              <a:pPr algn="ctr"/>
              <a:r>
                <a:rPr lang="en-US" sz="1200" b="1">
                  <a:latin typeface="Arial Narrow" pitchFamily="34" charset="0"/>
                </a:rPr>
                <a:t>Resources:</a:t>
              </a:r>
            </a:p>
            <a:p>
              <a:pPr algn="ctr"/>
              <a:r>
                <a:rPr lang="en-US" sz="1000" b="1">
                  <a:solidFill>
                    <a:srgbClr val="000099"/>
                  </a:solidFill>
                  <a:latin typeface="Arial Narrow" pitchFamily="34" charset="0"/>
                </a:rPr>
                <a:t>Assets, skills, competencies, knowledge</a:t>
              </a:r>
            </a:p>
          </p:txBody>
        </p:sp>
        <p:sp>
          <p:nvSpPr>
            <p:cNvPr id="60" name="Rectangle 15">
              <a:hlinkClick r:id="rId4" action="ppaction://hlinksldjump"/>
            </p:cNvPr>
            <p:cNvSpPr>
              <a:spLocks noChangeArrowheads="1"/>
            </p:cNvSpPr>
            <p:nvPr/>
          </p:nvSpPr>
          <p:spPr bwMode="auto">
            <a:xfrm>
              <a:off x="828675" y="2205038"/>
              <a:ext cx="792163" cy="2159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External</a:t>
              </a:r>
            </a:p>
          </p:txBody>
        </p:sp>
        <p:sp>
          <p:nvSpPr>
            <p:cNvPr id="61" name="Rectangle 16">
              <a:hlinkClick r:id="rId4" action="ppaction://hlinksldjump"/>
            </p:cNvPr>
            <p:cNvSpPr>
              <a:spLocks noChangeArrowheads="1"/>
            </p:cNvSpPr>
            <p:nvPr/>
          </p:nvSpPr>
          <p:spPr bwMode="auto">
            <a:xfrm>
              <a:off x="828675" y="3789363"/>
              <a:ext cx="792163" cy="2159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Internal</a:t>
              </a:r>
            </a:p>
          </p:txBody>
        </p:sp>
        <p:sp>
          <p:nvSpPr>
            <p:cNvPr id="62" name="Rectangle 17"/>
            <p:cNvSpPr>
              <a:spLocks noChangeArrowheads="1"/>
            </p:cNvSpPr>
            <p:nvPr/>
          </p:nvSpPr>
          <p:spPr bwMode="auto">
            <a:xfrm>
              <a:off x="2124075" y="2133600"/>
              <a:ext cx="719138"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endParaRPr lang="en-US" sz="1000" b="1">
                <a:latin typeface="Arial Narrow" pitchFamily="34" charset="0"/>
              </a:endParaRPr>
            </a:p>
            <a:p>
              <a:pPr algn="ctr"/>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Reason for Existence</a:t>
              </a:r>
            </a:p>
          </p:txBody>
        </p:sp>
        <p:sp>
          <p:nvSpPr>
            <p:cNvPr id="63" name="Rectangle 18"/>
            <p:cNvSpPr>
              <a:spLocks noChangeArrowheads="1"/>
            </p:cNvSpPr>
            <p:nvPr/>
          </p:nvSpPr>
          <p:spPr bwMode="auto">
            <a:xfrm>
              <a:off x="2843213" y="2133600"/>
              <a:ext cx="719137"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What results to accomplish by when</a:t>
              </a:r>
            </a:p>
          </p:txBody>
        </p:sp>
        <p:sp>
          <p:nvSpPr>
            <p:cNvPr id="64" name="Rectangle 19"/>
            <p:cNvSpPr>
              <a:spLocks noChangeArrowheads="1"/>
            </p:cNvSpPr>
            <p:nvPr/>
          </p:nvSpPr>
          <p:spPr bwMode="auto">
            <a:xfrm>
              <a:off x="3563938" y="2133600"/>
              <a:ext cx="719137"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Plan to achieve the mission &amp; objectives</a:t>
              </a:r>
            </a:p>
          </p:txBody>
        </p:sp>
        <p:sp>
          <p:nvSpPr>
            <p:cNvPr id="65" name="Rectangle 20"/>
            <p:cNvSpPr>
              <a:spLocks noChangeArrowheads="1"/>
            </p:cNvSpPr>
            <p:nvPr/>
          </p:nvSpPr>
          <p:spPr bwMode="auto">
            <a:xfrm>
              <a:off x="4284663" y="2133600"/>
              <a:ext cx="719137"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Broad guidelines for decision making</a:t>
              </a:r>
            </a:p>
          </p:txBody>
        </p:sp>
        <p:sp>
          <p:nvSpPr>
            <p:cNvPr id="66" name="Rectangle 21">
              <a:hlinkClick r:id="rId5" action="ppaction://hlinksldjump"/>
            </p:cNvPr>
            <p:cNvSpPr>
              <a:spLocks noChangeArrowheads="1"/>
            </p:cNvSpPr>
            <p:nvPr/>
          </p:nvSpPr>
          <p:spPr bwMode="auto">
            <a:xfrm>
              <a:off x="2124075" y="2205038"/>
              <a:ext cx="719138" cy="36036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Mission</a:t>
              </a:r>
            </a:p>
          </p:txBody>
        </p:sp>
        <p:sp>
          <p:nvSpPr>
            <p:cNvPr id="67" name="Rectangle 22">
              <a:hlinkClick r:id="" action="ppaction://noaction"/>
            </p:cNvPr>
            <p:cNvSpPr>
              <a:spLocks noChangeArrowheads="1"/>
            </p:cNvSpPr>
            <p:nvPr/>
          </p:nvSpPr>
          <p:spPr bwMode="auto">
            <a:xfrm>
              <a:off x="2844800" y="2565400"/>
              <a:ext cx="719138" cy="360363"/>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Objectives</a:t>
              </a:r>
            </a:p>
          </p:txBody>
        </p:sp>
        <p:sp>
          <p:nvSpPr>
            <p:cNvPr id="68" name="Rectangle 23">
              <a:hlinkClick r:id="" action="ppaction://noaction"/>
            </p:cNvPr>
            <p:cNvSpPr>
              <a:spLocks noChangeArrowheads="1"/>
            </p:cNvSpPr>
            <p:nvPr/>
          </p:nvSpPr>
          <p:spPr bwMode="auto">
            <a:xfrm>
              <a:off x="3565525" y="2852738"/>
              <a:ext cx="719138" cy="36036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Strategies</a:t>
              </a:r>
            </a:p>
          </p:txBody>
        </p:sp>
        <p:sp>
          <p:nvSpPr>
            <p:cNvPr id="69" name="Rectangle 24">
              <a:hlinkClick r:id="rId2" action="ppaction://hlinksldjump"/>
            </p:cNvPr>
            <p:cNvSpPr>
              <a:spLocks noChangeArrowheads="1"/>
            </p:cNvSpPr>
            <p:nvPr/>
          </p:nvSpPr>
          <p:spPr bwMode="auto">
            <a:xfrm>
              <a:off x="4284663" y="3213100"/>
              <a:ext cx="719137" cy="360363"/>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Policies</a:t>
              </a:r>
            </a:p>
          </p:txBody>
        </p:sp>
        <p:cxnSp>
          <p:nvCxnSpPr>
            <p:cNvPr id="70" name="AutoShape 25"/>
            <p:cNvCxnSpPr>
              <a:cxnSpLocks noChangeShapeType="1"/>
              <a:stCxn id="66" idx="3"/>
              <a:endCxn id="67" idx="0"/>
            </p:cNvCxnSpPr>
            <p:nvPr/>
          </p:nvCxnSpPr>
          <p:spPr bwMode="auto">
            <a:xfrm>
              <a:off x="2843213" y="2386013"/>
              <a:ext cx="361950" cy="17938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26"/>
            <p:cNvCxnSpPr>
              <a:cxnSpLocks noChangeShapeType="1"/>
              <a:stCxn id="67" idx="3"/>
              <a:endCxn id="68" idx="0"/>
            </p:cNvCxnSpPr>
            <p:nvPr/>
          </p:nvCxnSpPr>
          <p:spPr bwMode="auto">
            <a:xfrm>
              <a:off x="3563938" y="2746375"/>
              <a:ext cx="361950" cy="1063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27"/>
            <p:cNvCxnSpPr>
              <a:cxnSpLocks noChangeShapeType="1"/>
              <a:stCxn id="68" idx="3"/>
              <a:endCxn id="69" idx="0"/>
            </p:cNvCxnSpPr>
            <p:nvPr/>
          </p:nvCxnSpPr>
          <p:spPr bwMode="auto">
            <a:xfrm>
              <a:off x="4284663" y="3033713"/>
              <a:ext cx="360362" cy="17938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ectangle 28"/>
            <p:cNvSpPr>
              <a:spLocks noChangeArrowheads="1"/>
            </p:cNvSpPr>
            <p:nvPr/>
          </p:nvSpPr>
          <p:spPr bwMode="auto">
            <a:xfrm>
              <a:off x="5219700" y="2133600"/>
              <a:ext cx="719138"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Activities needed to accomplish a plan</a:t>
              </a:r>
            </a:p>
          </p:txBody>
        </p:sp>
        <p:sp>
          <p:nvSpPr>
            <p:cNvPr id="74" name="Rectangle 29"/>
            <p:cNvSpPr>
              <a:spLocks noChangeArrowheads="1"/>
            </p:cNvSpPr>
            <p:nvPr/>
          </p:nvSpPr>
          <p:spPr bwMode="auto">
            <a:xfrm>
              <a:off x="5940425" y="2133600"/>
              <a:ext cx="719138"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Cost of programs</a:t>
              </a:r>
            </a:p>
          </p:txBody>
        </p:sp>
        <p:sp>
          <p:nvSpPr>
            <p:cNvPr id="75" name="Rectangle 30"/>
            <p:cNvSpPr>
              <a:spLocks noChangeArrowheads="1"/>
            </p:cNvSpPr>
            <p:nvPr/>
          </p:nvSpPr>
          <p:spPr bwMode="auto">
            <a:xfrm>
              <a:off x="6661150" y="2133600"/>
              <a:ext cx="790575"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endParaRPr lang="en-US" sz="1000" b="1">
                <a:latin typeface="Arial Narrow" pitchFamily="34" charset="0"/>
              </a:endParaRPr>
            </a:p>
            <a:p>
              <a:r>
                <a:rPr lang="en-US" sz="1000" b="1">
                  <a:latin typeface="Arial Narrow" pitchFamily="34" charset="0"/>
                </a:rPr>
                <a:t>Sequence of steps needed to do the job</a:t>
              </a:r>
            </a:p>
          </p:txBody>
        </p:sp>
        <p:sp>
          <p:nvSpPr>
            <p:cNvPr id="76" name="Rectangle 31"/>
            <p:cNvSpPr>
              <a:spLocks noChangeArrowheads="1"/>
            </p:cNvSpPr>
            <p:nvPr/>
          </p:nvSpPr>
          <p:spPr bwMode="auto">
            <a:xfrm>
              <a:off x="5221288" y="3716338"/>
              <a:ext cx="719137" cy="36036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bg1"/>
                  </a:solidFill>
                  <a:latin typeface="Arial Narrow" pitchFamily="34" charset="0"/>
                </a:rPr>
                <a:t>Programs</a:t>
              </a:r>
            </a:p>
          </p:txBody>
        </p:sp>
        <p:sp>
          <p:nvSpPr>
            <p:cNvPr id="77" name="Rectangle 32"/>
            <p:cNvSpPr>
              <a:spLocks noChangeArrowheads="1"/>
            </p:cNvSpPr>
            <p:nvPr/>
          </p:nvSpPr>
          <p:spPr bwMode="auto">
            <a:xfrm>
              <a:off x="5940425" y="4076700"/>
              <a:ext cx="719138" cy="360363"/>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Budgets</a:t>
              </a:r>
            </a:p>
          </p:txBody>
        </p:sp>
        <p:sp>
          <p:nvSpPr>
            <p:cNvPr id="78" name="Rectangle 33"/>
            <p:cNvSpPr>
              <a:spLocks noChangeArrowheads="1"/>
            </p:cNvSpPr>
            <p:nvPr/>
          </p:nvSpPr>
          <p:spPr bwMode="auto">
            <a:xfrm>
              <a:off x="6661150" y="4437063"/>
              <a:ext cx="790575" cy="36036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Procedures</a:t>
              </a:r>
            </a:p>
          </p:txBody>
        </p:sp>
        <p:sp>
          <p:nvSpPr>
            <p:cNvPr id="79" name="Rectangle 34"/>
            <p:cNvSpPr>
              <a:spLocks noChangeArrowheads="1"/>
            </p:cNvSpPr>
            <p:nvPr/>
          </p:nvSpPr>
          <p:spPr bwMode="auto">
            <a:xfrm>
              <a:off x="7667625" y="2133600"/>
              <a:ext cx="936625" cy="3887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endParaRPr lang="en-US" sz="1000" b="1" dirty="0">
                <a:latin typeface="Arial Narrow" pitchFamily="34" charset="0"/>
              </a:endParaRPr>
            </a:p>
            <a:p>
              <a:r>
                <a:rPr lang="id-ID" sz="1000" b="1" dirty="0">
                  <a:latin typeface="Arial Narrow" pitchFamily="34" charset="0"/>
                </a:rPr>
                <a:t>Actual  results</a:t>
              </a:r>
              <a:endParaRPr lang="en-US" sz="1000" b="1" dirty="0">
                <a:latin typeface="Arial Narrow" pitchFamily="34" charset="0"/>
              </a:endParaRPr>
            </a:p>
          </p:txBody>
        </p:sp>
        <p:sp>
          <p:nvSpPr>
            <p:cNvPr id="80" name="Rectangle 35"/>
            <p:cNvSpPr>
              <a:spLocks noChangeArrowheads="1"/>
            </p:cNvSpPr>
            <p:nvPr/>
          </p:nvSpPr>
          <p:spPr bwMode="auto">
            <a:xfrm>
              <a:off x="7667625" y="4797425"/>
              <a:ext cx="936625" cy="360363"/>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bg1"/>
                  </a:solidFill>
                  <a:latin typeface="Arial Narrow" pitchFamily="34" charset="0"/>
                </a:rPr>
                <a:t>Performance</a:t>
              </a:r>
            </a:p>
          </p:txBody>
        </p:sp>
        <p:cxnSp>
          <p:nvCxnSpPr>
            <p:cNvPr id="81" name="AutoShape 36"/>
            <p:cNvCxnSpPr>
              <a:cxnSpLocks noChangeShapeType="1"/>
              <a:stCxn id="76" idx="3"/>
              <a:endCxn id="77" idx="0"/>
            </p:cNvCxnSpPr>
            <p:nvPr/>
          </p:nvCxnSpPr>
          <p:spPr bwMode="auto">
            <a:xfrm>
              <a:off x="5940425" y="3897313"/>
              <a:ext cx="360363" cy="17938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37"/>
            <p:cNvCxnSpPr>
              <a:cxnSpLocks noChangeShapeType="1"/>
              <a:stCxn id="77" idx="3"/>
              <a:endCxn id="78" idx="0"/>
            </p:cNvCxnSpPr>
            <p:nvPr/>
          </p:nvCxnSpPr>
          <p:spPr bwMode="auto">
            <a:xfrm>
              <a:off x="6659563" y="4257675"/>
              <a:ext cx="396875" cy="1793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38"/>
            <p:cNvCxnSpPr>
              <a:cxnSpLocks noChangeShapeType="1"/>
              <a:endCxn id="76" idx="0"/>
            </p:cNvCxnSpPr>
            <p:nvPr/>
          </p:nvCxnSpPr>
          <p:spPr bwMode="auto">
            <a:xfrm>
              <a:off x="5221288" y="3429000"/>
              <a:ext cx="360362" cy="28733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39"/>
            <p:cNvCxnSpPr>
              <a:cxnSpLocks noChangeShapeType="1"/>
              <a:endCxn id="80" idx="0"/>
            </p:cNvCxnSpPr>
            <p:nvPr/>
          </p:nvCxnSpPr>
          <p:spPr bwMode="auto">
            <a:xfrm>
              <a:off x="7667625" y="4652963"/>
              <a:ext cx="468313" cy="14446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40"/>
            <p:cNvCxnSpPr>
              <a:cxnSpLocks noChangeShapeType="1"/>
              <a:stCxn id="79" idx="2"/>
              <a:endCxn id="57" idx="2"/>
            </p:cNvCxnSpPr>
            <p:nvPr/>
          </p:nvCxnSpPr>
          <p:spPr bwMode="auto">
            <a:xfrm rot="5400000">
              <a:off x="4679157" y="2566194"/>
              <a:ext cx="1587" cy="6911975"/>
            </a:xfrm>
            <a:prstGeom prst="bentConnector3">
              <a:avLst>
                <a:gd name="adj1" fmla="val 289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41"/>
            <p:cNvCxnSpPr>
              <a:cxnSpLocks noChangeShapeType="1"/>
              <a:stCxn id="62" idx="2"/>
            </p:cNvCxnSpPr>
            <p:nvPr/>
          </p:nvCxnSpPr>
          <p:spPr bwMode="auto">
            <a:xfrm>
              <a:off x="2484438"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42"/>
            <p:cNvCxnSpPr>
              <a:cxnSpLocks noChangeShapeType="1"/>
              <a:stCxn id="63" idx="2"/>
            </p:cNvCxnSpPr>
            <p:nvPr/>
          </p:nvCxnSpPr>
          <p:spPr bwMode="auto">
            <a:xfrm>
              <a:off x="3203575"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43"/>
            <p:cNvCxnSpPr>
              <a:cxnSpLocks noChangeShapeType="1"/>
              <a:stCxn id="64" idx="2"/>
            </p:cNvCxnSpPr>
            <p:nvPr/>
          </p:nvCxnSpPr>
          <p:spPr bwMode="auto">
            <a:xfrm>
              <a:off x="3924300"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44"/>
            <p:cNvCxnSpPr>
              <a:cxnSpLocks noChangeShapeType="1"/>
              <a:stCxn id="65" idx="2"/>
            </p:cNvCxnSpPr>
            <p:nvPr/>
          </p:nvCxnSpPr>
          <p:spPr bwMode="auto">
            <a:xfrm flipH="1">
              <a:off x="4643438" y="6021388"/>
              <a:ext cx="1587"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45"/>
            <p:cNvCxnSpPr>
              <a:cxnSpLocks noChangeShapeType="1"/>
              <a:stCxn id="73" idx="2"/>
            </p:cNvCxnSpPr>
            <p:nvPr/>
          </p:nvCxnSpPr>
          <p:spPr bwMode="auto">
            <a:xfrm>
              <a:off x="5580063"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AutoShape 46"/>
            <p:cNvCxnSpPr>
              <a:cxnSpLocks noChangeShapeType="1"/>
              <a:stCxn id="74" idx="2"/>
            </p:cNvCxnSpPr>
            <p:nvPr/>
          </p:nvCxnSpPr>
          <p:spPr bwMode="auto">
            <a:xfrm>
              <a:off x="6300788"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47"/>
            <p:cNvCxnSpPr>
              <a:cxnSpLocks noChangeShapeType="1"/>
              <a:stCxn id="75" idx="2"/>
            </p:cNvCxnSpPr>
            <p:nvPr/>
          </p:nvCxnSpPr>
          <p:spPr bwMode="auto">
            <a:xfrm>
              <a:off x="7056438" y="6021388"/>
              <a:ext cx="0" cy="431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4" name="Title 1"/>
          <p:cNvSpPr>
            <a:spLocks noGrp="1"/>
          </p:cNvSpPr>
          <p:nvPr>
            <p:ph type="title"/>
          </p:nvPr>
        </p:nvSpPr>
        <p:spPr>
          <a:xfrm>
            <a:off x="304800" y="457200"/>
            <a:ext cx="8686800" cy="838200"/>
          </a:xfrm>
        </p:spPr>
        <p:txBody>
          <a:bodyPr>
            <a:normAutofit/>
          </a:bodyPr>
          <a:lstStyle/>
          <a:p>
            <a:r>
              <a:rPr lang="en-US" smtClean="0"/>
              <a:t>model </a:t>
            </a:r>
            <a:r>
              <a:rPr lang="en-US" dirty="0" smtClean="0"/>
              <a:t>of strategic management</a:t>
            </a:r>
            <a:endParaRPr lang="en-US" dirty="0"/>
          </a:p>
        </p:txBody>
      </p:sp>
    </p:spTree>
    <p:extLst>
      <p:ext uri="{BB962C8B-B14F-4D97-AF65-F5344CB8AC3E}">
        <p14:creationId xmlns:p14="http://schemas.microsoft.com/office/powerpoint/2010/main" val="30564248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8" name="AutoShape 8"/>
          <p:cNvSpPr>
            <a:spLocks noChangeArrowheads="1"/>
          </p:cNvSpPr>
          <p:nvPr/>
        </p:nvSpPr>
        <p:spPr bwMode="auto">
          <a:xfrm>
            <a:off x="468313" y="1268413"/>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Identifikasi</a:t>
            </a:r>
            <a:r>
              <a:rPr lang="en-US" sz="2000" b="1" i="0" dirty="0">
                <a:solidFill>
                  <a:schemeClr val="tx1"/>
                </a:solidFill>
                <a:cs typeface="Arial" charset="0"/>
              </a:rPr>
              <a:t> </a:t>
            </a:r>
            <a:r>
              <a:rPr lang="en-US" sz="2000" b="1" i="0" dirty="0" err="1">
                <a:solidFill>
                  <a:schemeClr val="tx1"/>
                </a:solidFill>
                <a:cs typeface="Arial" charset="0"/>
              </a:rPr>
              <a:t>dan</a:t>
            </a:r>
            <a:r>
              <a:rPr lang="en-US" sz="2000" b="1" i="0" dirty="0">
                <a:solidFill>
                  <a:schemeClr val="tx1"/>
                </a:solidFill>
                <a:cs typeface="Arial" charset="0"/>
              </a:rPr>
              <a:t> </a:t>
            </a:r>
            <a:r>
              <a:rPr lang="en-US" sz="2000" b="1" i="0" dirty="0" err="1" smtClean="0">
                <a:solidFill>
                  <a:schemeClr val="tx1"/>
                </a:solidFill>
                <a:cs typeface="Arial" charset="0"/>
              </a:rPr>
              <a:t>Kemamputelusuran</a:t>
            </a:r>
            <a:r>
              <a:rPr lang="en-US" sz="2000" b="1" i="0" dirty="0" smtClean="0">
                <a:solidFill>
                  <a:schemeClr val="tx1"/>
                </a:solidFill>
                <a:cs typeface="Arial" charset="0"/>
              </a:rPr>
              <a:t>/Traceability</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7.5.3 ISO 14001:2004; 4.4.6 OHSAS 18001:2007; 4.4.6</a:t>
            </a:r>
            <a:r>
              <a:rPr lang="en-US" sz="1000" b="1" i="0" dirty="0">
                <a:solidFill>
                  <a:schemeClr val="tx1"/>
                </a:solidFill>
                <a:cs typeface="Arial" charset="0"/>
              </a:rPr>
              <a:t>)</a:t>
            </a:r>
          </a:p>
        </p:txBody>
      </p:sp>
      <p:sp>
        <p:nvSpPr>
          <p:cNvPr id="1602575" name="AutoShape 15"/>
          <p:cNvSpPr>
            <a:spLocks noChangeArrowheads="1"/>
          </p:cNvSpPr>
          <p:nvPr/>
        </p:nvSpPr>
        <p:spPr bwMode="auto">
          <a:xfrm>
            <a:off x="755650" y="5602288"/>
            <a:ext cx="2159000" cy="93503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chemeClr val="tx1"/>
                </a:solidFill>
                <a:cs typeface="Arial" charset="0"/>
              </a:rPr>
              <a:t>Kendali Operasional </a:t>
            </a:r>
          </a:p>
          <a:p>
            <a:pPr marL="342900" indent="-342900" algn="ctr">
              <a:buFontTx/>
              <a:buNone/>
              <a:defRPr/>
            </a:pPr>
            <a:r>
              <a:rPr lang="en-US" sz="1400" b="1" i="0">
                <a:solidFill>
                  <a:schemeClr val="tx1"/>
                </a:solidFill>
                <a:cs typeface="Arial" charset="0"/>
              </a:rPr>
              <a:t>diterapkan</a:t>
            </a:r>
          </a:p>
        </p:txBody>
      </p:sp>
      <p:cxnSp>
        <p:nvCxnSpPr>
          <p:cNvPr id="89092" name="AutoShape 16"/>
          <p:cNvCxnSpPr>
            <a:cxnSpLocks noChangeShapeType="1"/>
            <a:stCxn id="1602575" idx="3"/>
            <a:endCxn id="89094" idx="2"/>
          </p:cNvCxnSpPr>
          <p:nvPr/>
        </p:nvCxnSpPr>
        <p:spPr bwMode="auto">
          <a:xfrm flipV="1">
            <a:off x="2914650" y="5386388"/>
            <a:ext cx="1873250" cy="684212"/>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093" name="Rectangle 26"/>
          <p:cNvSpPr>
            <a:spLocks noChangeArrowheads="1"/>
          </p:cNvSpPr>
          <p:nvPr/>
        </p:nvSpPr>
        <p:spPr bwMode="auto">
          <a:xfrm>
            <a:off x="1619250" y="2511425"/>
            <a:ext cx="6769100" cy="62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lnSpc>
                <a:spcPct val="90000"/>
              </a:lnSpc>
              <a:buClr>
                <a:srgbClr val="FF0000"/>
              </a:buClr>
              <a:buFontTx/>
              <a:buNone/>
            </a:pPr>
            <a:r>
              <a:rPr lang="en-US" sz="2000" i="0">
                <a:solidFill>
                  <a:schemeClr val="tx1"/>
                </a:solidFill>
              </a:rPr>
              <a:t>Mengidentifikasi produk/jasa dengan cara yang sesuai selama proses realisasi produk /</a:t>
            </a:r>
            <a:r>
              <a:rPr lang="en-US" sz="2000" i="0" smtClean="0">
                <a:solidFill>
                  <a:schemeClr val="tx1"/>
                </a:solidFill>
              </a:rPr>
              <a:t>jasa</a:t>
            </a:r>
            <a:endParaRPr lang="en-US" sz="2000" i="0">
              <a:solidFill>
                <a:schemeClr val="tx1"/>
              </a:solidFill>
            </a:endParaRPr>
          </a:p>
        </p:txBody>
      </p:sp>
      <p:sp>
        <p:nvSpPr>
          <p:cNvPr id="89094" name="AutoShape 36"/>
          <p:cNvSpPr>
            <a:spLocks noChangeArrowheads="1"/>
          </p:cNvSpPr>
          <p:nvPr/>
        </p:nvSpPr>
        <p:spPr bwMode="auto">
          <a:xfrm>
            <a:off x="1042988" y="2362200"/>
            <a:ext cx="7489825" cy="3024188"/>
          </a:xfrm>
          <a:prstGeom prst="roundRect">
            <a:avLst>
              <a:gd name="adj" fmla="val 866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C000"/>
              </a:solidFill>
            </a:endParaRPr>
          </a:p>
        </p:txBody>
      </p:sp>
      <p:sp>
        <p:nvSpPr>
          <p:cNvPr id="1602598" name="AutoShape 38"/>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89096" name="Group 40"/>
          <p:cNvGrpSpPr>
            <a:grpSpLocks/>
          </p:cNvGrpSpPr>
          <p:nvPr/>
        </p:nvGrpSpPr>
        <p:grpSpPr bwMode="auto">
          <a:xfrm>
            <a:off x="1257300" y="2578100"/>
            <a:ext cx="266700" cy="255588"/>
            <a:chOff x="340" y="1643"/>
            <a:chExt cx="168" cy="161"/>
          </a:xfrm>
        </p:grpSpPr>
        <p:sp>
          <p:nvSpPr>
            <p:cNvPr id="1602601" name="Oval 41"/>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2602" name="Oval 42"/>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89097" name="Group 43"/>
          <p:cNvGrpSpPr>
            <a:grpSpLocks/>
          </p:cNvGrpSpPr>
          <p:nvPr/>
        </p:nvGrpSpPr>
        <p:grpSpPr bwMode="auto">
          <a:xfrm>
            <a:off x="1279525" y="3212976"/>
            <a:ext cx="266700" cy="255588"/>
            <a:chOff x="340" y="1643"/>
            <a:chExt cx="168" cy="161"/>
          </a:xfrm>
        </p:grpSpPr>
        <p:sp>
          <p:nvSpPr>
            <p:cNvPr id="1602604" name="Oval 4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2605" name="Oval 4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89098" name="Group 46"/>
          <p:cNvGrpSpPr>
            <a:grpSpLocks/>
          </p:cNvGrpSpPr>
          <p:nvPr/>
        </p:nvGrpSpPr>
        <p:grpSpPr bwMode="auto">
          <a:xfrm>
            <a:off x="1292225" y="4149080"/>
            <a:ext cx="266700" cy="255587"/>
            <a:chOff x="340" y="1643"/>
            <a:chExt cx="168" cy="161"/>
          </a:xfrm>
        </p:grpSpPr>
        <p:sp>
          <p:nvSpPr>
            <p:cNvPr id="1602607" name="Oval 4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2608" name="Oval 4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89099"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Produksi dan Jasa</a:t>
            </a:r>
          </a:p>
        </p:txBody>
      </p:sp>
      <p:sp>
        <p:nvSpPr>
          <p:cNvPr id="18" name="Rectangle 26"/>
          <p:cNvSpPr>
            <a:spLocks noChangeArrowheads="1"/>
          </p:cNvSpPr>
          <p:nvPr/>
        </p:nvSpPr>
        <p:spPr bwMode="auto">
          <a:xfrm>
            <a:off x="1619672" y="4052706"/>
            <a:ext cx="6769100" cy="5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lnSpc>
                <a:spcPct val="90000"/>
              </a:lnSpc>
              <a:buClr>
                <a:srgbClr val="FF0000"/>
              </a:buClr>
              <a:buFontTx/>
              <a:buNone/>
            </a:pPr>
            <a:r>
              <a:rPr lang="en-US" sz="2000" i="0" smtClean="0">
                <a:solidFill>
                  <a:schemeClr val="tx1"/>
                </a:solidFill>
              </a:rPr>
              <a:t>Mengendalikan </a:t>
            </a:r>
            <a:r>
              <a:rPr lang="en-US" sz="2000" i="0">
                <a:solidFill>
                  <a:schemeClr val="tx1"/>
                </a:solidFill>
              </a:rPr>
              <a:t>dan mencatat  identifikasi yang unik dari produk/jasa bilamana ada persyaratan penelusuran </a:t>
            </a:r>
            <a:endParaRPr lang="en-GB" sz="2000" i="0">
              <a:solidFill>
                <a:schemeClr val="tx1"/>
              </a:solidFill>
            </a:endParaRPr>
          </a:p>
        </p:txBody>
      </p:sp>
      <p:sp>
        <p:nvSpPr>
          <p:cNvPr id="19" name="Rectangle 26"/>
          <p:cNvSpPr>
            <a:spLocks noChangeArrowheads="1"/>
          </p:cNvSpPr>
          <p:nvPr/>
        </p:nvSpPr>
        <p:spPr bwMode="auto">
          <a:xfrm>
            <a:off x="1619324" y="3130659"/>
            <a:ext cx="6769100" cy="87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lnSpc>
                <a:spcPct val="90000"/>
              </a:lnSpc>
              <a:buClr>
                <a:srgbClr val="FF0000"/>
              </a:buClr>
              <a:buFontTx/>
              <a:buNone/>
            </a:pPr>
            <a:r>
              <a:rPr lang="en-US" sz="2000" i="0" smtClean="0">
                <a:solidFill>
                  <a:schemeClr val="tx1"/>
                </a:solidFill>
              </a:rPr>
              <a:t>Mengidentifikasi status produk/jasa yang kaitannya dengan persyaratan-persyaratan pemantauan dan pengukuran produk/jasa</a:t>
            </a:r>
          </a:p>
        </p:txBody>
      </p:sp>
    </p:spTree>
    <p:extLst>
      <p:ext uri="{BB962C8B-B14F-4D97-AF65-F5344CB8AC3E}">
        <p14:creationId xmlns:p14="http://schemas.microsoft.com/office/powerpoint/2010/main" val="25020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0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90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0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75" grpId="0" animBg="1"/>
      <p:bldP spid="89093" grpId="0"/>
      <p:bldP spid="89094" grpId="0" animBg="1"/>
      <p:bldP spid="18" grpId="0"/>
      <p:bldP spid="1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6" name="AutoShape 8"/>
          <p:cNvSpPr>
            <a:spLocks noChangeArrowheads="1"/>
          </p:cNvSpPr>
          <p:nvPr/>
        </p:nvSpPr>
        <p:spPr bwMode="auto">
          <a:xfrm>
            <a:off x="468313" y="1268413"/>
            <a:ext cx="8280400" cy="777875"/>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Barang</a:t>
            </a:r>
            <a:r>
              <a:rPr lang="en-US" sz="2000" b="1" i="0" dirty="0">
                <a:solidFill>
                  <a:schemeClr val="tx1"/>
                </a:solidFill>
                <a:cs typeface="Arial" charset="0"/>
              </a:rPr>
              <a:t> </a:t>
            </a:r>
            <a:r>
              <a:rPr lang="en-US" sz="2000" b="1" i="0" dirty="0" err="1">
                <a:solidFill>
                  <a:schemeClr val="tx1"/>
                </a:solidFill>
                <a:cs typeface="Arial" charset="0"/>
              </a:rPr>
              <a:t>Milik</a:t>
            </a:r>
            <a:r>
              <a:rPr lang="en-US" sz="2000" b="1" i="0" dirty="0">
                <a:solidFill>
                  <a:schemeClr val="tx1"/>
                </a:solidFill>
                <a:cs typeface="Arial" charset="0"/>
              </a:rPr>
              <a:t> </a:t>
            </a:r>
            <a:r>
              <a:rPr lang="en-US" sz="2000" b="1" i="0" dirty="0" err="1">
                <a:solidFill>
                  <a:schemeClr val="tx1"/>
                </a:solidFill>
                <a:cs typeface="Arial" charset="0"/>
              </a:rPr>
              <a:t>Pelanggan</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7.5.4 ISO 14001:2004; 4.4.6 OHSAS 18001:2007; 4.4.6</a:t>
            </a:r>
            <a:r>
              <a:rPr lang="en-US" sz="1000" b="1" i="0" dirty="0">
                <a:solidFill>
                  <a:schemeClr val="tx1"/>
                </a:solidFill>
                <a:cs typeface="Arial" charset="0"/>
              </a:rPr>
              <a:t>)</a:t>
            </a:r>
          </a:p>
        </p:txBody>
      </p:sp>
      <p:sp>
        <p:nvSpPr>
          <p:cNvPr id="1604619" name="AutoShape 11"/>
          <p:cNvSpPr>
            <a:spLocks noChangeArrowheads="1"/>
          </p:cNvSpPr>
          <p:nvPr/>
        </p:nvSpPr>
        <p:spPr bwMode="auto">
          <a:xfrm>
            <a:off x="1042988" y="5535613"/>
            <a:ext cx="2376487" cy="9175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chemeClr val="tx1"/>
                </a:solidFill>
                <a:cs typeface="Arial" charset="0"/>
              </a:rPr>
              <a:t>Kendali</a:t>
            </a:r>
            <a:r>
              <a:rPr lang="en-US" sz="1400" b="1" i="0" dirty="0">
                <a:solidFill>
                  <a:schemeClr val="tx1"/>
                </a:solidFill>
                <a:cs typeface="Arial" charset="0"/>
              </a:rPr>
              <a:t> </a:t>
            </a:r>
            <a:r>
              <a:rPr lang="en-US" sz="1400" b="1" i="0" dirty="0" err="1">
                <a:solidFill>
                  <a:schemeClr val="tx1"/>
                </a:solidFill>
                <a:cs typeface="Arial" charset="0"/>
              </a:rPr>
              <a:t>Operasional</a:t>
            </a:r>
            <a:r>
              <a:rPr lang="en-US" sz="1400" b="1" i="0" dirty="0">
                <a:solidFill>
                  <a:schemeClr val="tx1"/>
                </a:solidFill>
                <a:cs typeface="Arial" charset="0"/>
              </a:rPr>
              <a:t> </a:t>
            </a:r>
          </a:p>
          <a:p>
            <a:pPr marL="342900" indent="-342900" algn="ctr">
              <a:buFontTx/>
              <a:buNone/>
              <a:defRPr/>
            </a:pPr>
            <a:r>
              <a:rPr lang="en-US" sz="1400" b="1" i="0" dirty="0" err="1">
                <a:solidFill>
                  <a:schemeClr val="tx1"/>
                </a:solidFill>
                <a:cs typeface="Arial" charset="0"/>
              </a:rPr>
              <a:t>diterapkan</a:t>
            </a:r>
            <a:endParaRPr lang="en-US" sz="1400" b="1" i="0" dirty="0">
              <a:solidFill>
                <a:schemeClr val="tx1"/>
              </a:solidFill>
              <a:cs typeface="Arial" charset="0"/>
            </a:endParaRPr>
          </a:p>
        </p:txBody>
      </p:sp>
      <p:cxnSp>
        <p:nvCxnSpPr>
          <p:cNvPr id="90116" name="AutoShape 12"/>
          <p:cNvCxnSpPr>
            <a:cxnSpLocks noChangeShapeType="1"/>
            <a:stCxn id="1604619" idx="3"/>
            <a:endCxn id="90117" idx="2"/>
          </p:cNvCxnSpPr>
          <p:nvPr/>
        </p:nvCxnSpPr>
        <p:spPr bwMode="auto">
          <a:xfrm flipV="1">
            <a:off x="3419475" y="5195888"/>
            <a:ext cx="1368425" cy="798512"/>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17" name="AutoShape 23"/>
          <p:cNvSpPr>
            <a:spLocks noChangeArrowheads="1"/>
          </p:cNvSpPr>
          <p:nvPr/>
        </p:nvSpPr>
        <p:spPr bwMode="auto">
          <a:xfrm>
            <a:off x="1258888" y="2532063"/>
            <a:ext cx="7058025" cy="2663825"/>
          </a:xfrm>
          <a:prstGeom prst="roundRect">
            <a:avLst>
              <a:gd name="adj" fmla="val 866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C000"/>
              </a:solidFill>
            </a:endParaRPr>
          </a:p>
        </p:txBody>
      </p:sp>
      <p:sp>
        <p:nvSpPr>
          <p:cNvPr id="90118" name="Rectangle 24"/>
          <p:cNvSpPr>
            <a:spLocks noChangeArrowheads="1"/>
          </p:cNvSpPr>
          <p:nvPr/>
        </p:nvSpPr>
        <p:spPr bwMode="auto">
          <a:xfrm>
            <a:off x="1906588" y="2716213"/>
            <a:ext cx="6337300" cy="100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buClr>
                <a:srgbClr val="FF0000"/>
              </a:buClr>
              <a:buFontTx/>
              <a:buNone/>
            </a:pPr>
            <a:r>
              <a:rPr lang="en-US" sz="2000" i="0">
                <a:solidFill>
                  <a:schemeClr val="tx1"/>
                </a:solidFill>
                <a:latin typeface="Tahoma" pitchFamily="34" charset="0"/>
              </a:rPr>
              <a:t>Mengidentifikasi, memverifikasi, dan menjaga barang milik pelanggan yang digunakan dalam proses realisasi produk atau merupakan bagian dari </a:t>
            </a:r>
            <a:r>
              <a:rPr lang="en-US" sz="2000" i="0" smtClean="0">
                <a:solidFill>
                  <a:schemeClr val="tx1"/>
                </a:solidFill>
                <a:latin typeface="Tahoma" pitchFamily="34" charset="0"/>
              </a:rPr>
              <a:t>produk/jasa</a:t>
            </a:r>
            <a:endParaRPr lang="en-US" sz="2000" i="0">
              <a:solidFill>
                <a:schemeClr val="tx1"/>
              </a:solidFill>
              <a:latin typeface="Tahoma" pitchFamily="34" charset="0"/>
            </a:endParaRPr>
          </a:p>
        </p:txBody>
      </p:sp>
      <p:sp>
        <p:nvSpPr>
          <p:cNvPr id="1604634" name="AutoShape 26"/>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90120" name="Group 28"/>
          <p:cNvGrpSpPr>
            <a:grpSpLocks/>
          </p:cNvGrpSpPr>
          <p:nvPr/>
        </p:nvGrpSpPr>
        <p:grpSpPr bwMode="auto">
          <a:xfrm>
            <a:off x="1568450" y="2794000"/>
            <a:ext cx="266700" cy="255588"/>
            <a:chOff x="340" y="1643"/>
            <a:chExt cx="168" cy="161"/>
          </a:xfrm>
        </p:grpSpPr>
        <p:sp>
          <p:nvSpPr>
            <p:cNvPr id="1604637" name="Oval 2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4638" name="Oval 3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90121" name="Group 31"/>
          <p:cNvGrpSpPr>
            <a:grpSpLocks/>
          </p:cNvGrpSpPr>
          <p:nvPr/>
        </p:nvGrpSpPr>
        <p:grpSpPr bwMode="auto">
          <a:xfrm>
            <a:off x="1581150" y="3861048"/>
            <a:ext cx="266700" cy="255587"/>
            <a:chOff x="340" y="1643"/>
            <a:chExt cx="168" cy="161"/>
          </a:xfrm>
        </p:grpSpPr>
        <p:sp>
          <p:nvSpPr>
            <p:cNvPr id="1604640" name="Oval 3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4641" name="Oval 3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90122"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Produksi dan Jasa</a:t>
            </a:r>
          </a:p>
        </p:txBody>
      </p:sp>
      <p:sp>
        <p:nvSpPr>
          <p:cNvPr id="15" name="Rectangle 24"/>
          <p:cNvSpPr>
            <a:spLocks noChangeArrowheads="1"/>
          </p:cNvSpPr>
          <p:nvPr/>
        </p:nvSpPr>
        <p:spPr bwMode="auto">
          <a:xfrm>
            <a:off x="1907108" y="3789040"/>
            <a:ext cx="633730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buClr>
                <a:srgbClr val="FF0000"/>
              </a:buClr>
              <a:buFontTx/>
              <a:buNone/>
            </a:pPr>
            <a:r>
              <a:rPr lang="en-US" sz="2000" i="0" smtClean="0">
                <a:solidFill>
                  <a:schemeClr val="tx1"/>
                </a:solidFill>
                <a:latin typeface="Tahoma" pitchFamily="34" charset="0"/>
              </a:rPr>
              <a:t>Melaporkan </a:t>
            </a:r>
            <a:r>
              <a:rPr lang="en-US" sz="2000" i="0">
                <a:solidFill>
                  <a:schemeClr val="tx1"/>
                </a:solidFill>
                <a:latin typeface="Tahoma" pitchFamily="34" charset="0"/>
              </a:rPr>
              <a:t>ke pelanggan bilamana hilang, rusak atau ditemukan tidak sesuai dengan penggunaannya dan memelihara catatannya. </a:t>
            </a:r>
          </a:p>
        </p:txBody>
      </p:sp>
    </p:spTree>
    <p:extLst>
      <p:ext uri="{BB962C8B-B14F-4D97-AF65-F5344CB8AC3E}">
        <p14:creationId xmlns:p14="http://schemas.microsoft.com/office/powerpoint/2010/main" val="30439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1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1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4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19" grpId="0" animBg="1"/>
      <p:bldP spid="90117" grpId="0" animBg="1"/>
      <p:bldP spid="90118" grpId="0"/>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64" name="AutoShape 8"/>
          <p:cNvSpPr>
            <a:spLocks noChangeArrowheads="1"/>
          </p:cNvSpPr>
          <p:nvPr/>
        </p:nvSpPr>
        <p:spPr bwMode="auto">
          <a:xfrm>
            <a:off x="506413" y="1196975"/>
            <a:ext cx="8280400" cy="792163"/>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smtClean="0">
                <a:solidFill>
                  <a:schemeClr val="tx1"/>
                </a:solidFill>
                <a:cs typeface="Arial" charset="0"/>
              </a:rPr>
              <a:t>Penjagaan</a:t>
            </a:r>
            <a:r>
              <a:rPr lang="en-US" sz="2000" b="1" i="0" dirty="0" smtClean="0">
                <a:solidFill>
                  <a:schemeClr val="tx1"/>
                </a:solidFill>
                <a:cs typeface="Arial" charset="0"/>
              </a:rPr>
              <a:t> </a:t>
            </a:r>
            <a:r>
              <a:rPr lang="en-US" sz="2000" b="1" i="0" dirty="0" err="1" smtClean="0">
                <a:solidFill>
                  <a:schemeClr val="tx1"/>
                </a:solidFill>
                <a:cs typeface="Arial" charset="0"/>
              </a:rPr>
              <a:t>produk</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7.5.5 ISO 14001:2004; 4.4.6 OHSAS 18001:2007; 4.4.6</a:t>
            </a:r>
            <a:r>
              <a:rPr lang="en-US" sz="1000" b="1" i="0" dirty="0">
                <a:solidFill>
                  <a:schemeClr val="tx1"/>
                </a:solidFill>
                <a:cs typeface="Arial" charset="0"/>
              </a:rPr>
              <a:t>)</a:t>
            </a:r>
          </a:p>
        </p:txBody>
      </p:sp>
      <p:sp>
        <p:nvSpPr>
          <p:cNvPr id="1606667" name="AutoShape 11"/>
          <p:cNvSpPr>
            <a:spLocks noChangeArrowheads="1"/>
          </p:cNvSpPr>
          <p:nvPr/>
        </p:nvSpPr>
        <p:spPr bwMode="auto">
          <a:xfrm>
            <a:off x="1042988" y="5229225"/>
            <a:ext cx="2376487" cy="935038"/>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chemeClr val="tx1"/>
                </a:solidFill>
                <a:cs typeface="Arial" charset="0"/>
              </a:rPr>
              <a:t>Kendali</a:t>
            </a:r>
            <a:r>
              <a:rPr lang="en-US" sz="1400" b="1" i="0" dirty="0">
                <a:solidFill>
                  <a:schemeClr val="tx1"/>
                </a:solidFill>
                <a:cs typeface="Arial" charset="0"/>
              </a:rPr>
              <a:t> </a:t>
            </a:r>
            <a:r>
              <a:rPr lang="en-US" sz="1400" b="1" i="0" dirty="0" err="1">
                <a:solidFill>
                  <a:schemeClr val="tx1"/>
                </a:solidFill>
                <a:cs typeface="Arial" charset="0"/>
              </a:rPr>
              <a:t>Operasional</a:t>
            </a:r>
            <a:r>
              <a:rPr lang="en-US" sz="1400" b="1" i="0" dirty="0">
                <a:solidFill>
                  <a:schemeClr val="tx1"/>
                </a:solidFill>
                <a:cs typeface="Arial" charset="0"/>
              </a:rPr>
              <a:t> </a:t>
            </a:r>
          </a:p>
          <a:p>
            <a:pPr marL="342900" indent="-342900" algn="ctr">
              <a:buFontTx/>
              <a:buNone/>
              <a:defRPr/>
            </a:pPr>
            <a:r>
              <a:rPr lang="en-US" sz="1400" b="1" i="0" dirty="0" err="1">
                <a:solidFill>
                  <a:schemeClr val="tx1"/>
                </a:solidFill>
                <a:cs typeface="Arial" charset="0"/>
              </a:rPr>
              <a:t>diterapkan</a:t>
            </a:r>
            <a:endParaRPr lang="en-US" sz="1400" b="1" i="0" dirty="0">
              <a:solidFill>
                <a:schemeClr val="tx1"/>
              </a:solidFill>
              <a:cs typeface="Arial" charset="0"/>
            </a:endParaRPr>
          </a:p>
        </p:txBody>
      </p:sp>
      <p:cxnSp>
        <p:nvCxnSpPr>
          <p:cNvPr id="91140" name="AutoShape 12"/>
          <p:cNvCxnSpPr>
            <a:cxnSpLocks noChangeShapeType="1"/>
            <a:stCxn id="1606667" idx="3"/>
            <a:endCxn id="91141" idx="2"/>
          </p:cNvCxnSpPr>
          <p:nvPr/>
        </p:nvCxnSpPr>
        <p:spPr bwMode="auto">
          <a:xfrm flipV="1">
            <a:off x="3419475" y="4632325"/>
            <a:ext cx="1044575" cy="1065213"/>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1" name="AutoShape 19"/>
          <p:cNvSpPr>
            <a:spLocks noChangeArrowheads="1"/>
          </p:cNvSpPr>
          <p:nvPr/>
        </p:nvSpPr>
        <p:spPr bwMode="auto">
          <a:xfrm>
            <a:off x="1258888" y="2492375"/>
            <a:ext cx="6408737" cy="2139950"/>
          </a:xfrm>
          <a:prstGeom prst="roundRect">
            <a:avLst>
              <a:gd name="adj" fmla="val 866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C000"/>
              </a:solidFill>
            </a:endParaRPr>
          </a:p>
        </p:txBody>
      </p:sp>
      <p:sp>
        <p:nvSpPr>
          <p:cNvPr id="91142" name="Rectangle 20"/>
          <p:cNvSpPr>
            <a:spLocks noChangeArrowheads="1"/>
          </p:cNvSpPr>
          <p:nvPr/>
        </p:nvSpPr>
        <p:spPr bwMode="auto">
          <a:xfrm>
            <a:off x="1906588" y="2565401"/>
            <a:ext cx="56880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800" i="0" dirty="0" err="1">
                <a:solidFill>
                  <a:schemeClr val="tx1"/>
                </a:solidFill>
                <a:latin typeface="Tahoma" pitchFamily="34" charset="0"/>
              </a:rPr>
              <a:t>Memastikan</a:t>
            </a:r>
            <a:r>
              <a:rPr lang="en-US" sz="1800" i="0" dirty="0">
                <a:solidFill>
                  <a:schemeClr val="tx1"/>
                </a:solidFill>
                <a:latin typeface="Tahoma" pitchFamily="34" charset="0"/>
              </a:rPr>
              <a:t> </a:t>
            </a:r>
            <a:r>
              <a:rPr lang="en-US" sz="1800" i="0" dirty="0" err="1">
                <a:solidFill>
                  <a:schemeClr val="tx1"/>
                </a:solidFill>
                <a:latin typeface="Tahoma" pitchFamily="34" charset="0"/>
              </a:rPr>
              <a:t>kesesuaian</a:t>
            </a:r>
            <a:r>
              <a:rPr lang="en-US" sz="1800" i="0" dirty="0">
                <a:solidFill>
                  <a:schemeClr val="tx1"/>
                </a:solidFill>
                <a:latin typeface="Tahoma" pitchFamily="34" charset="0"/>
              </a:rPr>
              <a:t> </a:t>
            </a:r>
            <a:r>
              <a:rPr lang="en-US" sz="1800" i="0" dirty="0" err="1">
                <a:solidFill>
                  <a:schemeClr val="tx1"/>
                </a:solidFill>
                <a:latin typeface="Tahoma" pitchFamily="34" charset="0"/>
              </a:rPr>
              <a:t>dari</a:t>
            </a:r>
            <a:r>
              <a:rPr lang="en-US" sz="1800" i="0" dirty="0">
                <a:solidFill>
                  <a:schemeClr val="tx1"/>
                </a:solidFill>
                <a:latin typeface="Tahoma" pitchFamily="34" charset="0"/>
              </a:rPr>
              <a:t> </a:t>
            </a:r>
            <a:r>
              <a:rPr lang="en-US" sz="1800" i="0" dirty="0" err="1">
                <a:solidFill>
                  <a:schemeClr val="tx1"/>
                </a:solidFill>
                <a:latin typeface="Tahoma" pitchFamily="34" charset="0"/>
              </a:rPr>
              <a:t>produk</a:t>
            </a:r>
            <a:r>
              <a:rPr lang="en-US" sz="1800" i="0" dirty="0">
                <a:solidFill>
                  <a:schemeClr val="tx1"/>
                </a:solidFill>
                <a:latin typeface="Tahoma" pitchFamily="34" charset="0"/>
              </a:rPr>
              <a:t>, material, semi </a:t>
            </a:r>
            <a:r>
              <a:rPr lang="en-US" sz="1800" i="0" dirty="0" err="1">
                <a:solidFill>
                  <a:schemeClr val="tx1"/>
                </a:solidFill>
                <a:latin typeface="Tahoma" pitchFamily="34" charset="0"/>
              </a:rPr>
              <a:t>jadi</a:t>
            </a:r>
            <a:r>
              <a:rPr lang="en-US" sz="1800" i="0" dirty="0">
                <a:solidFill>
                  <a:schemeClr val="tx1"/>
                </a:solidFill>
                <a:latin typeface="Tahoma" pitchFamily="34" charset="0"/>
              </a:rPr>
              <a:t> </a:t>
            </a:r>
            <a:r>
              <a:rPr lang="en-US" sz="1800" i="0" dirty="0" err="1">
                <a:solidFill>
                  <a:schemeClr val="tx1"/>
                </a:solidFill>
                <a:latin typeface="Tahoma" pitchFamily="34" charset="0"/>
              </a:rPr>
              <a:t>selama</a:t>
            </a:r>
            <a:r>
              <a:rPr lang="en-US" sz="1800" i="0" dirty="0">
                <a:solidFill>
                  <a:schemeClr val="tx1"/>
                </a:solidFill>
                <a:latin typeface="Tahoma" pitchFamily="34" charset="0"/>
              </a:rPr>
              <a:t> </a:t>
            </a:r>
            <a:r>
              <a:rPr lang="en-US" sz="1800" i="0" dirty="0" err="1">
                <a:solidFill>
                  <a:schemeClr val="tx1"/>
                </a:solidFill>
                <a:latin typeface="Tahoma" pitchFamily="34" charset="0"/>
              </a:rPr>
              <a:t>pemrosesan</a:t>
            </a:r>
            <a:r>
              <a:rPr lang="en-US" sz="1800" i="0" dirty="0">
                <a:solidFill>
                  <a:schemeClr val="tx1"/>
                </a:solidFill>
                <a:latin typeface="Tahoma" pitchFamily="34" charset="0"/>
              </a:rPr>
              <a:t> internal </a:t>
            </a:r>
            <a:r>
              <a:rPr lang="en-US" sz="1800" i="0" dirty="0" err="1">
                <a:solidFill>
                  <a:schemeClr val="tx1"/>
                </a:solidFill>
                <a:latin typeface="Tahoma" pitchFamily="34" charset="0"/>
              </a:rPr>
              <a:t>dan</a:t>
            </a:r>
            <a:r>
              <a:rPr lang="en-US" sz="1800" i="0" dirty="0">
                <a:solidFill>
                  <a:schemeClr val="tx1"/>
                </a:solidFill>
                <a:latin typeface="Tahoma" pitchFamily="34" charset="0"/>
              </a:rPr>
              <a:t> proses </a:t>
            </a:r>
            <a:r>
              <a:rPr lang="en-US" sz="1800" i="0" dirty="0" err="1">
                <a:solidFill>
                  <a:schemeClr val="tx1"/>
                </a:solidFill>
                <a:latin typeface="Tahoma" pitchFamily="34" charset="0"/>
              </a:rPr>
              <a:t>pengiriman</a:t>
            </a:r>
            <a:r>
              <a:rPr lang="en-US" sz="1800" i="0" dirty="0">
                <a:solidFill>
                  <a:schemeClr val="tx1"/>
                </a:solidFill>
                <a:latin typeface="Tahoma" pitchFamily="34" charset="0"/>
              </a:rPr>
              <a:t> </a:t>
            </a:r>
            <a:r>
              <a:rPr lang="en-US" sz="1800" i="0" dirty="0" err="1">
                <a:solidFill>
                  <a:schemeClr val="tx1"/>
                </a:solidFill>
                <a:latin typeface="Tahoma" pitchFamily="34" charset="0"/>
              </a:rPr>
              <a:t>hingga</a:t>
            </a:r>
            <a:r>
              <a:rPr lang="en-US" sz="1800" i="0" dirty="0">
                <a:solidFill>
                  <a:schemeClr val="tx1"/>
                </a:solidFill>
                <a:latin typeface="Tahoma" pitchFamily="34" charset="0"/>
              </a:rPr>
              <a:t> </a:t>
            </a:r>
            <a:r>
              <a:rPr lang="en-US" sz="1800" i="0" dirty="0" err="1">
                <a:solidFill>
                  <a:schemeClr val="tx1"/>
                </a:solidFill>
                <a:latin typeface="Tahoma" pitchFamily="34" charset="0"/>
              </a:rPr>
              <a:t>sampai</a:t>
            </a:r>
            <a:r>
              <a:rPr lang="en-US" sz="1800" i="0" dirty="0">
                <a:solidFill>
                  <a:schemeClr val="tx1"/>
                </a:solidFill>
                <a:latin typeface="Tahoma" pitchFamily="34" charset="0"/>
              </a:rPr>
              <a:t> </a:t>
            </a:r>
            <a:r>
              <a:rPr lang="en-US" sz="1800" i="0" dirty="0" err="1">
                <a:solidFill>
                  <a:schemeClr val="tx1"/>
                </a:solidFill>
                <a:latin typeface="Tahoma" pitchFamily="34" charset="0"/>
              </a:rPr>
              <a:t>ke</a:t>
            </a:r>
            <a:r>
              <a:rPr lang="en-US" sz="1800" i="0" dirty="0">
                <a:solidFill>
                  <a:schemeClr val="tx1"/>
                </a:solidFill>
                <a:latin typeface="Tahoma" pitchFamily="34" charset="0"/>
              </a:rPr>
              <a:t> </a:t>
            </a:r>
            <a:r>
              <a:rPr lang="en-US" sz="1800" i="0" dirty="0" err="1">
                <a:solidFill>
                  <a:schemeClr val="tx1"/>
                </a:solidFill>
                <a:latin typeface="Tahoma" pitchFamily="34" charset="0"/>
              </a:rPr>
              <a:t>tujuan</a:t>
            </a:r>
            <a:r>
              <a:rPr lang="en-US" sz="1800" i="0">
                <a:solidFill>
                  <a:schemeClr val="tx1"/>
                </a:solidFill>
                <a:latin typeface="Tahoma" pitchFamily="34" charset="0"/>
              </a:rPr>
              <a:t>. </a:t>
            </a:r>
            <a:endParaRPr lang="en-US" sz="1800" i="0" dirty="0">
              <a:solidFill>
                <a:schemeClr val="tx1"/>
              </a:solidFill>
              <a:latin typeface="Tahoma" pitchFamily="34" charset="0"/>
            </a:endParaRPr>
          </a:p>
        </p:txBody>
      </p:sp>
      <p:sp>
        <p:nvSpPr>
          <p:cNvPr id="1606678" name="AutoShape 2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91144" name="Group 24"/>
          <p:cNvGrpSpPr>
            <a:grpSpLocks/>
          </p:cNvGrpSpPr>
          <p:nvPr/>
        </p:nvGrpSpPr>
        <p:grpSpPr bwMode="auto">
          <a:xfrm>
            <a:off x="1555750" y="2669356"/>
            <a:ext cx="266700" cy="255588"/>
            <a:chOff x="340" y="1643"/>
            <a:chExt cx="168" cy="161"/>
          </a:xfrm>
        </p:grpSpPr>
        <p:sp>
          <p:nvSpPr>
            <p:cNvPr id="1606681" name="Oval 2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6682" name="Oval 2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91145" name="Group 27"/>
          <p:cNvGrpSpPr>
            <a:grpSpLocks/>
          </p:cNvGrpSpPr>
          <p:nvPr/>
        </p:nvGrpSpPr>
        <p:grpSpPr bwMode="auto">
          <a:xfrm>
            <a:off x="1581150" y="3749476"/>
            <a:ext cx="266700" cy="255588"/>
            <a:chOff x="340" y="1643"/>
            <a:chExt cx="168" cy="161"/>
          </a:xfrm>
        </p:grpSpPr>
        <p:sp>
          <p:nvSpPr>
            <p:cNvPr id="1606684" name="Oval 2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606685" name="Oval 2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91146"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Produksi dan Jasa</a:t>
            </a:r>
          </a:p>
        </p:txBody>
      </p:sp>
      <p:sp>
        <p:nvSpPr>
          <p:cNvPr id="15" name="Rectangle 20"/>
          <p:cNvSpPr>
            <a:spLocks noChangeArrowheads="1"/>
          </p:cNvSpPr>
          <p:nvPr/>
        </p:nvSpPr>
        <p:spPr bwMode="auto">
          <a:xfrm>
            <a:off x="1908324" y="3645025"/>
            <a:ext cx="56880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800" i="0" smtClean="0">
                <a:solidFill>
                  <a:schemeClr val="tx1"/>
                </a:solidFill>
                <a:latin typeface="Tahoma" pitchFamily="34" charset="0"/>
              </a:rPr>
              <a:t>Pemeliharaan </a:t>
            </a:r>
            <a:r>
              <a:rPr lang="en-US" sz="1800" i="0" dirty="0" err="1">
                <a:solidFill>
                  <a:schemeClr val="tx1"/>
                </a:solidFill>
                <a:latin typeface="Tahoma" pitchFamily="34" charset="0"/>
              </a:rPr>
              <a:t>mencakup</a:t>
            </a:r>
            <a:r>
              <a:rPr lang="en-US" sz="1800" i="0" dirty="0">
                <a:solidFill>
                  <a:schemeClr val="tx1"/>
                </a:solidFill>
                <a:latin typeface="Tahoma" pitchFamily="34" charset="0"/>
              </a:rPr>
              <a:t> </a:t>
            </a:r>
            <a:r>
              <a:rPr lang="en-US" sz="1800" i="0" dirty="0" err="1">
                <a:solidFill>
                  <a:schemeClr val="tx1"/>
                </a:solidFill>
                <a:latin typeface="Tahoma" pitchFamily="34" charset="0"/>
              </a:rPr>
              <a:t>identifikasi</a:t>
            </a:r>
            <a:r>
              <a:rPr lang="en-US" sz="1800" i="0" dirty="0">
                <a:solidFill>
                  <a:schemeClr val="tx1"/>
                </a:solidFill>
                <a:latin typeface="Tahoma" pitchFamily="34" charset="0"/>
              </a:rPr>
              <a:t>, </a:t>
            </a:r>
            <a:r>
              <a:rPr lang="en-US" sz="1800" i="0" dirty="0" err="1">
                <a:solidFill>
                  <a:schemeClr val="tx1"/>
                </a:solidFill>
                <a:latin typeface="Tahoma" pitchFamily="34" charset="0"/>
              </a:rPr>
              <a:t>penanganan</a:t>
            </a:r>
            <a:r>
              <a:rPr lang="en-US" sz="1800" i="0" dirty="0">
                <a:solidFill>
                  <a:schemeClr val="tx1"/>
                </a:solidFill>
                <a:latin typeface="Tahoma" pitchFamily="34" charset="0"/>
              </a:rPr>
              <a:t>, </a:t>
            </a:r>
            <a:r>
              <a:rPr lang="en-US" sz="1800" i="0" dirty="0" err="1">
                <a:solidFill>
                  <a:schemeClr val="tx1"/>
                </a:solidFill>
                <a:latin typeface="Tahoma" pitchFamily="34" charset="0"/>
              </a:rPr>
              <a:t>pembungkusan</a:t>
            </a:r>
            <a:r>
              <a:rPr lang="en-US" sz="1800" i="0" dirty="0">
                <a:solidFill>
                  <a:schemeClr val="tx1"/>
                </a:solidFill>
                <a:latin typeface="Tahoma" pitchFamily="34" charset="0"/>
              </a:rPr>
              <a:t>, </a:t>
            </a:r>
            <a:r>
              <a:rPr lang="en-US" sz="1800" i="0" dirty="0" err="1">
                <a:solidFill>
                  <a:schemeClr val="tx1"/>
                </a:solidFill>
                <a:latin typeface="Tahoma" pitchFamily="34" charset="0"/>
              </a:rPr>
              <a:t>penyimpanan</a:t>
            </a:r>
            <a:r>
              <a:rPr lang="en-US" sz="1800" i="0" dirty="0">
                <a:solidFill>
                  <a:schemeClr val="tx1"/>
                </a:solidFill>
                <a:latin typeface="Tahoma" pitchFamily="34" charset="0"/>
              </a:rPr>
              <a:t>, </a:t>
            </a:r>
            <a:r>
              <a:rPr lang="en-US" sz="1800" i="0" dirty="0" err="1">
                <a:solidFill>
                  <a:schemeClr val="tx1"/>
                </a:solidFill>
                <a:latin typeface="Tahoma" pitchFamily="34" charset="0"/>
              </a:rPr>
              <a:t>perlindungan</a:t>
            </a:r>
            <a:endParaRPr lang="en-US" sz="1800" i="0" dirty="0">
              <a:solidFill>
                <a:schemeClr val="tx1"/>
              </a:solidFill>
              <a:latin typeface="Tahoma" pitchFamily="34" charset="0"/>
            </a:endParaRPr>
          </a:p>
        </p:txBody>
      </p:sp>
    </p:spTree>
    <p:extLst>
      <p:ext uri="{BB962C8B-B14F-4D97-AF65-F5344CB8AC3E}">
        <p14:creationId xmlns:p14="http://schemas.microsoft.com/office/powerpoint/2010/main" val="178841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1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6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667" grpId="0" animBg="1"/>
      <p:bldP spid="91141" grpId="0" animBg="1"/>
      <p:bldP spid="91142" grpId="0"/>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SEMOGA BERMANFAAT</a:t>
            </a:r>
            <a:endParaRPr lang="en-US"/>
          </a:p>
        </p:txBody>
      </p:sp>
    </p:spTree>
    <p:extLst>
      <p:ext uri="{BB962C8B-B14F-4D97-AF65-F5344CB8AC3E}">
        <p14:creationId xmlns:p14="http://schemas.microsoft.com/office/powerpoint/2010/main" val="28817669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Post test</a:t>
            </a:r>
            <a:endParaRPr lang="en-US"/>
          </a:p>
        </p:txBody>
      </p:sp>
    </p:spTree>
    <p:extLst>
      <p:ext uri="{BB962C8B-B14F-4D97-AF65-F5344CB8AC3E}">
        <p14:creationId xmlns:p14="http://schemas.microsoft.com/office/powerpoint/2010/main" val="2179372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scorecard - KPI</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86894"/>
            <a:ext cx="7157910" cy="567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6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686800" cy="838200"/>
          </a:xfrm>
        </p:spPr>
        <p:txBody>
          <a:bodyPr/>
          <a:lstStyle/>
          <a:p>
            <a:r>
              <a:rPr lang="id-ID" dirty="0" smtClean="0">
                <a:solidFill>
                  <a:srgbClr val="0070C0"/>
                </a:solidFill>
              </a:rPr>
              <a:t>PDCA Cycle</a:t>
            </a:r>
            <a:endParaRPr lang="id-ID" dirty="0">
              <a:solidFill>
                <a:srgbClr val="0070C0"/>
              </a:solidFill>
            </a:endParaRPr>
          </a:p>
        </p:txBody>
      </p:sp>
      <p:pic>
        <p:nvPicPr>
          <p:cNvPr id="4" name="Content Placeholder 3" descr="pdca-color1.png"/>
          <p:cNvPicPr>
            <a:picLocks noGrp="1" noChangeAspect="1"/>
          </p:cNvPicPr>
          <p:nvPr>
            <p:ph idx="1"/>
          </p:nvPr>
        </p:nvPicPr>
        <p:blipFill>
          <a:blip r:embed="rId2"/>
          <a:stretch>
            <a:fillRect/>
          </a:stretch>
        </p:blipFill>
        <p:spPr>
          <a:xfrm>
            <a:off x="2902939" y="2325347"/>
            <a:ext cx="3383573" cy="3188484"/>
          </a:xfrm>
        </p:spPr>
      </p:pic>
      <p:sp>
        <p:nvSpPr>
          <p:cNvPr id="5" name="TextBox 4"/>
          <p:cNvSpPr txBox="1"/>
          <p:nvPr/>
        </p:nvSpPr>
        <p:spPr>
          <a:xfrm>
            <a:off x="6286512" y="1142984"/>
            <a:ext cx="2857488" cy="3046988"/>
          </a:xfrm>
          <a:prstGeom prst="rect">
            <a:avLst/>
          </a:prstGeom>
          <a:noFill/>
        </p:spPr>
        <p:txBody>
          <a:bodyPr wrap="square" rtlCol="0">
            <a:spAutoFit/>
          </a:bodyPr>
          <a:lstStyle/>
          <a:p>
            <a:r>
              <a:rPr lang="id-ID" sz="2400" b="1" dirty="0" smtClean="0">
                <a:solidFill>
                  <a:srgbClr val="FF0000"/>
                </a:solidFill>
              </a:rPr>
              <a:t>PLAN</a:t>
            </a:r>
            <a:r>
              <a:rPr lang="id-ID" sz="2400" b="1" dirty="0" smtClean="0"/>
              <a:t> : </a:t>
            </a:r>
            <a:r>
              <a:rPr lang="en-US" sz="2400" b="1" dirty="0" smtClean="0"/>
              <a:t>establish the objectives and processes necessary to deliver</a:t>
            </a:r>
            <a:r>
              <a:rPr lang="id-ID" sz="2400" b="1" dirty="0" smtClean="0"/>
              <a:t> </a:t>
            </a:r>
            <a:r>
              <a:rPr lang="en-US" sz="2400" b="1" dirty="0" smtClean="0"/>
              <a:t>results in accordance with the organization’s </a:t>
            </a:r>
            <a:r>
              <a:rPr lang="id-ID" sz="2400" b="1" dirty="0" smtClean="0"/>
              <a:t>QHSE </a:t>
            </a:r>
            <a:r>
              <a:rPr lang="en-US" sz="2400" b="1" dirty="0" smtClean="0"/>
              <a:t>policy.</a:t>
            </a:r>
            <a:endParaRPr lang="id-ID" sz="2400" b="1" dirty="0"/>
          </a:p>
        </p:txBody>
      </p:sp>
      <p:sp>
        <p:nvSpPr>
          <p:cNvPr id="6" name="TextBox 5"/>
          <p:cNvSpPr txBox="1"/>
          <p:nvPr/>
        </p:nvSpPr>
        <p:spPr>
          <a:xfrm>
            <a:off x="5929322" y="5098333"/>
            <a:ext cx="2714644" cy="830997"/>
          </a:xfrm>
          <a:prstGeom prst="rect">
            <a:avLst/>
          </a:prstGeom>
          <a:noFill/>
        </p:spPr>
        <p:txBody>
          <a:bodyPr wrap="square" rtlCol="0">
            <a:spAutoFit/>
          </a:bodyPr>
          <a:lstStyle/>
          <a:p>
            <a:r>
              <a:rPr lang="id-ID" sz="2400" b="1" dirty="0" smtClean="0">
                <a:solidFill>
                  <a:srgbClr val="FF0000"/>
                </a:solidFill>
              </a:rPr>
              <a:t>DO</a:t>
            </a:r>
            <a:r>
              <a:rPr lang="id-ID" sz="2400" b="1" dirty="0" smtClean="0"/>
              <a:t>: implement the processes</a:t>
            </a:r>
            <a:endParaRPr lang="id-ID" sz="2400" b="1" dirty="0"/>
          </a:p>
        </p:txBody>
      </p:sp>
      <p:sp>
        <p:nvSpPr>
          <p:cNvPr id="7" name="TextBox 6"/>
          <p:cNvSpPr txBox="1"/>
          <p:nvPr/>
        </p:nvSpPr>
        <p:spPr>
          <a:xfrm>
            <a:off x="357158" y="3811012"/>
            <a:ext cx="2643206" cy="3046988"/>
          </a:xfrm>
          <a:prstGeom prst="rect">
            <a:avLst/>
          </a:prstGeom>
          <a:noFill/>
        </p:spPr>
        <p:txBody>
          <a:bodyPr wrap="square" rtlCol="0">
            <a:spAutoFit/>
          </a:bodyPr>
          <a:lstStyle/>
          <a:p>
            <a:r>
              <a:rPr lang="en-US" sz="2400" b="1" dirty="0" smtClean="0">
                <a:solidFill>
                  <a:srgbClr val="FF0000"/>
                </a:solidFill>
              </a:rPr>
              <a:t>CHECK</a:t>
            </a:r>
            <a:r>
              <a:rPr lang="en-US" sz="2400" b="1" dirty="0" smtClean="0"/>
              <a:t>: monitor and measure processes against </a:t>
            </a:r>
            <a:r>
              <a:rPr lang="id-ID" sz="2400" b="1" dirty="0" smtClean="0"/>
              <a:t>QHSE </a:t>
            </a:r>
            <a:r>
              <a:rPr lang="en-US" sz="2400" b="1" dirty="0" smtClean="0"/>
              <a:t>policy,</a:t>
            </a:r>
          </a:p>
          <a:p>
            <a:r>
              <a:rPr lang="en-US" sz="2400" b="1" dirty="0" smtClean="0"/>
              <a:t>objectives, legal and other requirements, and report the results.</a:t>
            </a:r>
            <a:endParaRPr lang="id-ID" sz="2400" b="1" dirty="0"/>
          </a:p>
        </p:txBody>
      </p:sp>
      <p:sp>
        <p:nvSpPr>
          <p:cNvPr id="8" name="TextBox 7"/>
          <p:cNvSpPr txBox="1"/>
          <p:nvPr/>
        </p:nvSpPr>
        <p:spPr>
          <a:xfrm>
            <a:off x="571472" y="1571612"/>
            <a:ext cx="2786082" cy="1200329"/>
          </a:xfrm>
          <a:prstGeom prst="rect">
            <a:avLst/>
          </a:prstGeom>
          <a:noFill/>
        </p:spPr>
        <p:txBody>
          <a:bodyPr wrap="square" rtlCol="0">
            <a:spAutoFit/>
          </a:bodyPr>
          <a:lstStyle/>
          <a:p>
            <a:r>
              <a:rPr lang="en-US" sz="2400" b="1" dirty="0" smtClean="0">
                <a:solidFill>
                  <a:srgbClr val="FF0000"/>
                </a:solidFill>
              </a:rPr>
              <a:t>ACT</a:t>
            </a:r>
            <a:r>
              <a:rPr lang="en-US" sz="2400" b="1" dirty="0" smtClean="0"/>
              <a:t>: take actions to continually improve </a:t>
            </a:r>
            <a:r>
              <a:rPr lang="id-ID" sz="2400" b="1" dirty="0" smtClean="0"/>
              <a:t>QHSE</a:t>
            </a:r>
            <a:r>
              <a:rPr lang="en-US" sz="2400" b="1" dirty="0" smtClean="0"/>
              <a:t> performance</a:t>
            </a:r>
            <a:endParaRPr lang="id-ID" sz="2400" b="1" dirty="0"/>
          </a:p>
        </p:txBody>
      </p:sp>
      <p:sp>
        <p:nvSpPr>
          <p:cNvPr id="3" name="Explosion 2 2"/>
          <p:cNvSpPr/>
          <p:nvPr/>
        </p:nvSpPr>
        <p:spPr>
          <a:xfrm>
            <a:off x="2902939" y="1142984"/>
            <a:ext cx="3960440" cy="136171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CONTINUAL IMPROVEMENT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957" y="-744"/>
            <a:ext cx="4965814" cy="332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211" y="3322531"/>
            <a:ext cx="417114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6992"/>
            <a:ext cx="3627914" cy="3457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404664"/>
            <a:ext cx="1107226" cy="369332"/>
          </a:xfrm>
          <a:prstGeom prst="rect">
            <a:avLst/>
          </a:prstGeom>
          <a:noFill/>
        </p:spPr>
        <p:txBody>
          <a:bodyPr wrap="none" rtlCol="0">
            <a:spAutoFit/>
          </a:bodyPr>
          <a:lstStyle/>
          <a:p>
            <a:r>
              <a:rPr lang="en-US" b="1" dirty="0" smtClean="0">
                <a:solidFill>
                  <a:srgbClr val="0070C0"/>
                </a:solidFill>
              </a:rPr>
              <a:t>ISO 9001</a:t>
            </a:r>
            <a:endParaRPr lang="en-US" b="1" dirty="0">
              <a:solidFill>
                <a:srgbClr val="0070C0"/>
              </a:solidFill>
            </a:endParaRPr>
          </a:p>
        </p:txBody>
      </p:sp>
      <p:sp>
        <p:nvSpPr>
          <p:cNvPr id="3" name="TextBox 2"/>
          <p:cNvSpPr txBox="1"/>
          <p:nvPr/>
        </p:nvSpPr>
        <p:spPr>
          <a:xfrm>
            <a:off x="7552833" y="2953198"/>
            <a:ext cx="1586525" cy="369332"/>
          </a:xfrm>
          <a:prstGeom prst="rect">
            <a:avLst/>
          </a:prstGeom>
          <a:noFill/>
        </p:spPr>
        <p:txBody>
          <a:bodyPr wrap="none" rtlCol="0">
            <a:spAutoFit/>
          </a:bodyPr>
          <a:lstStyle/>
          <a:p>
            <a:r>
              <a:rPr lang="en-US" b="1" dirty="0" smtClean="0">
                <a:solidFill>
                  <a:srgbClr val="FF0000"/>
                </a:solidFill>
              </a:rPr>
              <a:t>OHSAS 18001</a:t>
            </a:r>
            <a:endParaRPr lang="en-US" b="1" dirty="0">
              <a:solidFill>
                <a:srgbClr val="FF0000"/>
              </a:solidFill>
            </a:endParaRPr>
          </a:p>
        </p:txBody>
      </p:sp>
      <p:sp>
        <p:nvSpPr>
          <p:cNvPr id="6" name="TextBox 5"/>
          <p:cNvSpPr txBox="1"/>
          <p:nvPr/>
        </p:nvSpPr>
        <p:spPr>
          <a:xfrm>
            <a:off x="0" y="3429000"/>
            <a:ext cx="1234440" cy="369332"/>
          </a:xfrm>
          <a:prstGeom prst="rect">
            <a:avLst/>
          </a:prstGeom>
          <a:noFill/>
        </p:spPr>
        <p:txBody>
          <a:bodyPr wrap="none" rtlCol="0">
            <a:spAutoFit/>
          </a:bodyPr>
          <a:lstStyle/>
          <a:p>
            <a:r>
              <a:rPr lang="en-US" b="1" dirty="0" smtClean="0">
                <a:solidFill>
                  <a:srgbClr val="00B050"/>
                </a:solidFill>
              </a:rPr>
              <a:t>ISO 14001</a:t>
            </a:r>
            <a:endParaRPr lang="en-US" b="1" dirty="0">
              <a:solidFill>
                <a:srgbClr val="00B050"/>
              </a:solidFill>
            </a:endParaRPr>
          </a:p>
        </p:txBody>
      </p:sp>
    </p:spTree>
    <p:extLst>
      <p:ext uri="{BB962C8B-B14F-4D97-AF65-F5344CB8AC3E}">
        <p14:creationId xmlns:p14="http://schemas.microsoft.com/office/powerpoint/2010/main" val="3438019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0" y="1195828"/>
            <a:ext cx="8460432" cy="566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428604"/>
            <a:ext cx="8686800" cy="838200"/>
          </a:xfrm>
        </p:spPr>
        <p:txBody>
          <a:bodyPr/>
          <a:lstStyle/>
          <a:p>
            <a:r>
              <a:rPr lang="en-US" smtClean="0">
                <a:solidFill>
                  <a:srgbClr val="0070C0"/>
                </a:solidFill>
              </a:rPr>
              <a:t>Iso 9001 - QUALITY</a:t>
            </a:r>
            <a:endParaRPr lang="id-ID" dirty="0">
              <a:solidFill>
                <a:srgbClr val="0070C0"/>
              </a:solidFill>
            </a:endParaRPr>
          </a:p>
        </p:txBody>
      </p:sp>
    </p:spTree>
    <p:extLst>
      <p:ext uri="{BB962C8B-B14F-4D97-AF65-F5344CB8AC3E}">
        <p14:creationId xmlns:p14="http://schemas.microsoft.com/office/powerpoint/2010/main" val="262033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0" y="1086258"/>
            <a:ext cx="6084168" cy="579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428604"/>
            <a:ext cx="8686800" cy="838200"/>
          </a:xfrm>
        </p:spPr>
        <p:txBody>
          <a:bodyPr/>
          <a:lstStyle/>
          <a:p>
            <a:r>
              <a:rPr lang="en-US" smtClean="0">
                <a:solidFill>
                  <a:srgbClr val="00B050"/>
                </a:solidFill>
              </a:rPr>
              <a:t>Iso 14001 - ENVIRONMENTAL</a:t>
            </a:r>
            <a:endParaRPr lang="id-ID" dirty="0">
              <a:solidFill>
                <a:srgbClr val="00B050"/>
              </a:solidFill>
            </a:endParaRPr>
          </a:p>
        </p:txBody>
      </p:sp>
    </p:spTree>
    <p:extLst>
      <p:ext uri="{BB962C8B-B14F-4D97-AF65-F5344CB8AC3E}">
        <p14:creationId xmlns:p14="http://schemas.microsoft.com/office/powerpoint/2010/main" val="262033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02256"/>
            <a:ext cx="6804248" cy="575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428604"/>
            <a:ext cx="8686800" cy="838200"/>
          </a:xfrm>
        </p:spPr>
        <p:txBody>
          <a:bodyPr/>
          <a:lstStyle/>
          <a:p>
            <a:r>
              <a:rPr lang="en-US" smtClean="0">
                <a:solidFill>
                  <a:srgbClr val="FF0000"/>
                </a:solidFill>
              </a:rPr>
              <a:t>Iso 18001 – OHSAS (health &amp; SAFETY)</a:t>
            </a:r>
            <a:endParaRPr lang="id-ID" dirty="0">
              <a:solidFill>
                <a:srgbClr val="FF0000"/>
              </a:solidFill>
            </a:endParaRPr>
          </a:p>
        </p:txBody>
      </p:sp>
    </p:spTree>
    <p:extLst>
      <p:ext uri="{BB962C8B-B14F-4D97-AF65-F5344CB8AC3E}">
        <p14:creationId xmlns:p14="http://schemas.microsoft.com/office/powerpoint/2010/main" val="26203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Pdca matrix</a:t>
            </a:r>
            <a:endParaRPr lang="en-US"/>
          </a:p>
        </p:txBody>
      </p:sp>
      <p:sp>
        <p:nvSpPr>
          <p:cNvPr id="5" name="Content Placeholder 4"/>
          <p:cNvSpPr>
            <a:spLocks noGrp="1"/>
          </p:cNvSpPr>
          <p:nvPr>
            <p:ph idx="1"/>
          </p:nvPr>
        </p:nvSpPr>
        <p:spPr/>
        <p:txBody>
          <a:bodyPr/>
          <a:lstStyle/>
          <a:p>
            <a:endParaRPr lang="en-US"/>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8684272" cy="598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872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a:t>
            </a:r>
            <a:br>
              <a:rPr lang="en-US" smtClean="0"/>
            </a:br>
            <a:r>
              <a:rPr lang="en-US" smtClean="0"/>
              <a:t>INTEGRATED </a:t>
            </a:r>
            <a:r>
              <a:rPr lang="en-US" smtClean="0"/>
              <a:t>MANAGEMENT SYSTEM</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648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1"/>
          </p:nvPr>
        </p:nvSpPr>
        <p:spPr/>
        <p:txBody>
          <a:bodyPr>
            <a:normAutofit/>
          </a:bodyPr>
          <a:lstStyle/>
          <a:p>
            <a:r>
              <a:rPr lang="en-US" sz="2000" dirty="0" smtClean="0">
                <a:hlinkClick r:id="rId2" action="ppaction://hlinkfile"/>
              </a:rPr>
              <a:t>CORRESPONDENCE MATRIX</a:t>
            </a:r>
            <a:endParaRPr lang="en-US" sz="2000" dirty="0" smtClean="0"/>
          </a:p>
          <a:p>
            <a:pPr>
              <a:buFont typeface="Arial" panose="020B0604020202020204" pitchFamily="34" charset="0"/>
              <a:buChar char="•"/>
            </a:pPr>
            <a:r>
              <a:rPr lang="en-US" sz="2000" dirty="0" smtClean="0"/>
              <a:t>ISO 9001</a:t>
            </a:r>
          </a:p>
          <a:p>
            <a:pPr>
              <a:buFont typeface="Arial" panose="020B0604020202020204" pitchFamily="34" charset="0"/>
              <a:buChar char="•"/>
            </a:pPr>
            <a:r>
              <a:rPr lang="en-US" sz="2000" dirty="0" smtClean="0"/>
              <a:t>ISO 14001</a:t>
            </a:r>
          </a:p>
          <a:p>
            <a:pPr>
              <a:buFont typeface="Arial" panose="020B0604020202020204" pitchFamily="34" charset="0"/>
              <a:buChar char="•"/>
            </a:pPr>
            <a:r>
              <a:rPr lang="en-US" sz="2000" dirty="0" smtClean="0"/>
              <a:t>OHSAS 18001</a:t>
            </a:r>
            <a:endParaRPr lang="en-US" sz="2000" dirty="0"/>
          </a:p>
        </p:txBody>
      </p:sp>
    </p:spTree>
    <p:extLst>
      <p:ext uri="{BB962C8B-B14F-4D97-AF65-F5344CB8AC3E}">
        <p14:creationId xmlns:p14="http://schemas.microsoft.com/office/powerpoint/2010/main" val="2015296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TRAINING AGENDA</a:t>
            </a:r>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id-ID" sz="2000" dirty="0" smtClean="0"/>
              <a:t>Doa</a:t>
            </a:r>
          </a:p>
          <a:p>
            <a:pPr>
              <a:buFont typeface="+mj-lt"/>
              <a:buAutoNum type="arabicPeriod"/>
            </a:pPr>
            <a:r>
              <a:rPr lang="en-US" sz="2000" dirty="0" smtClean="0"/>
              <a:t>Safety Induction</a:t>
            </a:r>
          </a:p>
          <a:p>
            <a:pPr>
              <a:buFont typeface="+mj-lt"/>
              <a:buAutoNum type="arabicPeriod"/>
            </a:pPr>
            <a:r>
              <a:rPr lang="en-US" sz="2000" dirty="0" smtClean="0"/>
              <a:t>ISO </a:t>
            </a:r>
            <a:r>
              <a:rPr lang="en-US" sz="2000" dirty="0" smtClean="0">
                <a:solidFill>
                  <a:srgbClr val="0070C0"/>
                </a:solidFill>
              </a:rPr>
              <a:t>9001</a:t>
            </a:r>
            <a:r>
              <a:rPr lang="en-US" sz="2000" dirty="0" smtClean="0"/>
              <a:t>:2008  - </a:t>
            </a:r>
            <a:r>
              <a:rPr lang="en-US" sz="2000" dirty="0" smtClean="0">
                <a:solidFill>
                  <a:srgbClr val="0070C0"/>
                </a:solidFill>
              </a:rPr>
              <a:t>QUALITY</a:t>
            </a:r>
            <a:r>
              <a:rPr lang="en-US" sz="2000" dirty="0" smtClean="0"/>
              <a:t> Management Systems</a:t>
            </a:r>
          </a:p>
          <a:p>
            <a:pPr marL="347663" indent="0"/>
            <a:r>
              <a:rPr lang="en-US" sz="2000" dirty="0" smtClean="0"/>
              <a:t>ISO </a:t>
            </a:r>
            <a:r>
              <a:rPr lang="en-US" sz="2000" dirty="0" smtClean="0">
                <a:solidFill>
                  <a:srgbClr val="00B050"/>
                </a:solidFill>
              </a:rPr>
              <a:t>14001:</a:t>
            </a:r>
            <a:r>
              <a:rPr lang="en-US" sz="2000" dirty="0" smtClean="0"/>
              <a:t>2004 - </a:t>
            </a:r>
            <a:r>
              <a:rPr lang="en-US" sz="2000" dirty="0" smtClean="0">
                <a:solidFill>
                  <a:srgbClr val="00B050"/>
                </a:solidFill>
              </a:rPr>
              <a:t>ENVIRONMENTAL</a:t>
            </a:r>
            <a:r>
              <a:rPr lang="en-US" sz="2000" dirty="0" smtClean="0"/>
              <a:t> Management System</a:t>
            </a:r>
          </a:p>
          <a:p>
            <a:pPr marL="347663" indent="0"/>
            <a:r>
              <a:rPr lang="en-US" sz="2000" dirty="0" smtClean="0"/>
              <a:t>OHSAS </a:t>
            </a:r>
            <a:r>
              <a:rPr lang="en-US" sz="2000" dirty="0" smtClean="0">
                <a:solidFill>
                  <a:srgbClr val="FF0000"/>
                </a:solidFill>
              </a:rPr>
              <a:t>18001</a:t>
            </a:r>
            <a:r>
              <a:rPr lang="en-US" sz="2000" dirty="0" smtClean="0"/>
              <a:t>:2007 - Occupational </a:t>
            </a:r>
            <a:r>
              <a:rPr lang="en-US" sz="2000" dirty="0" smtClean="0">
                <a:solidFill>
                  <a:srgbClr val="FF0000"/>
                </a:solidFill>
              </a:rPr>
              <a:t>HEALTH &amp; SAFETY </a:t>
            </a:r>
            <a:r>
              <a:rPr lang="en-US" sz="2000" smtClean="0"/>
              <a:t>Management </a:t>
            </a:r>
            <a:r>
              <a:rPr lang="en-US" sz="2000" smtClean="0"/>
              <a:t>System</a:t>
            </a:r>
            <a:endParaRPr lang="en-US" sz="2000" dirty="0" smtClean="0"/>
          </a:p>
        </p:txBody>
      </p:sp>
    </p:spTree>
    <p:extLst>
      <p:ext uri="{BB962C8B-B14F-4D97-AF65-F5344CB8AC3E}">
        <p14:creationId xmlns:p14="http://schemas.microsoft.com/office/powerpoint/2010/main" val="41420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INTEGRATED MANAGEMENT SYSTEMS : PAS 99</a:t>
            </a:r>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 y="836711"/>
            <a:ext cx="9149364" cy="6025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443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IMS – FRAMEWORK</a:t>
            </a:r>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 y="967333"/>
            <a:ext cx="9140619" cy="589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829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1.</a:t>
            </a:r>
            <a:br>
              <a:rPr lang="en-US" smtClean="0"/>
            </a:br>
            <a:r>
              <a:rPr lang="en-US" smtClean="0"/>
              <a:t>ISO </a:t>
            </a:r>
            <a:r>
              <a:rPr lang="en-US" smtClean="0"/>
              <a:t>9001:2008 - QUALITY</a:t>
            </a:r>
            <a:br>
              <a:rPr lang="en-US" smtClean="0"/>
            </a:br>
            <a:r>
              <a:rPr lang="en-US" smtClean="0"/>
              <a:t>DEFINISI</a:t>
            </a:r>
            <a:endParaRPr lang="id-ID"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DEFINITIONS</a:t>
            </a:r>
            <a:endParaRPr lang="en-US"/>
          </a:p>
        </p:txBody>
      </p:sp>
      <p:sp>
        <p:nvSpPr>
          <p:cNvPr id="3" name="Content Placeholder 2"/>
          <p:cNvSpPr>
            <a:spLocks noGrp="1"/>
          </p:cNvSpPr>
          <p:nvPr>
            <p:ph idx="1"/>
          </p:nvPr>
        </p:nvSpPr>
        <p:spPr>
          <a:xfrm>
            <a:off x="822960" y="980728"/>
            <a:ext cx="7520940" cy="4032448"/>
          </a:xfrm>
        </p:spPr>
        <p:txBody>
          <a:bodyPr>
            <a:noAutofit/>
          </a:bodyPr>
          <a:lstStyle/>
          <a:p>
            <a:r>
              <a:rPr lang="en-US" b="0" dirty="0" smtClean="0"/>
              <a:t>For the purposes of this document, the terms and definitions given in </a:t>
            </a:r>
            <a:r>
              <a:rPr lang="en-US" dirty="0" smtClean="0"/>
              <a:t>ISO 9000 </a:t>
            </a:r>
            <a:r>
              <a:rPr lang="en-US" b="0" dirty="0" smtClean="0"/>
              <a:t>apply.</a:t>
            </a:r>
          </a:p>
          <a:p>
            <a:r>
              <a:rPr lang="en-US" b="0" dirty="0" smtClean="0"/>
              <a:t>Throughout </a:t>
            </a:r>
            <a:r>
              <a:rPr lang="en-US" b="0" dirty="0"/>
              <a:t>the text of this International Standard, wherever the term "</a:t>
            </a:r>
            <a:r>
              <a:rPr lang="en-US" dirty="0"/>
              <a:t>product</a:t>
            </a:r>
            <a:r>
              <a:rPr lang="en-US" b="0" dirty="0"/>
              <a:t>" occurs, it can also </a:t>
            </a:r>
            <a:r>
              <a:rPr lang="en-US" b="0" dirty="0" smtClean="0"/>
              <a:t>mean "</a:t>
            </a:r>
            <a:r>
              <a:rPr lang="en-US" dirty="0" smtClean="0"/>
              <a:t>service</a:t>
            </a:r>
            <a:r>
              <a:rPr lang="en-US" b="0" dirty="0" smtClean="0"/>
              <a:t>".</a:t>
            </a:r>
          </a:p>
          <a:p>
            <a:r>
              <a:rPr lang="en-US" dirty="0"/>
              <a:t>ISO </a:t>
            </a:r>
            <a:r>
              <a:rPr lang="en-US" dirty="0" smtClean="0"/>
              <a:t>9000 :</a:t>
            </a:r>
            <a:endParaRPr lang="en-US" b="0" dirty="0" smtClean="0"/>
          </a:p>
          <a:p>
            <a:r>
              <a:rPr lang="en-US" dirty="0"/>
              <a:t>Product : </a:t>
            </a:r>
            <a:r>
              <a:rPr lang="en-US" b="0" dirty="0"/>
              <a:t>result of a process</a:t>
            </a:r>
          </a:p>
          <a:p>
            <a:r>
              <a:rPr lang="en-US" dirty="0"/>
              <a:t>quality</a:t>
            </a:r>
          </a:p>
          <a:p>
            <a:r>
              <a:rPr lang="en-US" b="0" dirty="0"/>
              <a:t>degree to which a set of inherent </a:t>
            </a:r>
            <a:r>
              <a:rPr lang="en-US" dirty="0"/>
              <a:t>characteristics </a:t>
            </a:r>
            <a:r>
              <a:rPr lang="en-US" b="0" dirty="0"/>
              <a:t>(3.5.1) fulfils </a:t>
            </a:r>
            <a:r>
              <a:rPr lang="en-US" dirty="0"/>
              <a:t>requirements </a:t>
            </a:r>
            <a:r>
              <a:rPr lang="en-US" b="0" dirty="0"/>
              <a:t>(3.1.2)</a:t>
            </a:r>
          </a:p>
          <a:p>
            <a:r>
              <a:rPr lang="en-US" b="0" dirty="0"/>
              <a:t>NOTE 1 The term “quality” can be used with adjectives such as poor, good or excellent.</a:t>
            </a:r>
          </a:p>
          <a:p>
            <a:r>
              <a:rPr lang="en-US" b="0" dirty="0"/>
              <a:t>NOTE 2 “Inherent”, as opposed to “assigned”, means existing in something, especially as a permanent characteristic</a:t>
            </a:r>
            <a:r>
              <a:rPr lang="en-US" b="0" dirty="0" smtClean="0"/>
              <a:t>.</a:t>
            </a:r>
          </a:p>
          <a:p>
            <a:r>
              <a:rPr lang="en-US" dirty="0" smtClean="0"/>
              <a:t>Quality Management System : </a:t>
            </a:r>
            <a:r>
              <a:rPr lang="en-US" b="0" dirty="0" smtClean="0"/>
              <a:t>Management System to direct and control an organization with regard to quality.</a:t>
            </a:r>
          </a:p>
          <a:p>
            <a:endParaRPr lang="en-US" b="0" dirty="0" smtClean="0"/>
          </a:p>
        </p:txBody>
      </p:sp>
    </p:spTree>
    <p:extLst>
      <p:ext uri="{BB962C8B-B14F-4D97-AF65-F5344CB8AC3E}">
        <p14:creationId xmlns:p14="http://schemas.microsoft.com/office/powerpoint/2010/main" val="27613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DEFINITIONS</a:t>
            </a:r>
          </a:p>
        </p:txBody>
      </p:sp>
      <p:sp>
        <p:nvSpPr>
          <p:cNvPr id="3" name="Content Placeholder 2"/>
          <p:cNvSpPr>
            <a:spLocks noGrp="1"/>
          </p:cNvSpPr>
          <p:nvPr>
            <p:ph idx="1"/>
          </p:nvPr>
        </p:nvSpPr>
        <p:spPr>
          <a:xfrm>
            <a:off x="822960" y="908720"/>
            <a:ext cx="7520940" cy="4104456"/>
          </a:xfrm>
        </p:spPr>
        <p:txBody>
          <a:bodyPr>
            <a:noAutofit/>
          </a:bodyPr>
          <a:lstStyle/>
          <a:p>
            <a:r>
              <a:rPr lang="en-US" dirty="0"/>
              <a:t>audit</a:t>
            </a:r>
          </a:p>
          <a:p>
            <a:r>
              <a:rPr lang="en-US" b="0" dirty="0"/>
              <a:t>systematic, independent and documented process for obtaining “audit</a:t>
            </a:r>
          </a:p>
          <a:p>
            <a:r>
              <a:rPr lang="en-US" b="0" dirty="0"/>
              <a:t>evidence” and evaluating it objectively to determine the extent to which</a:t>
            </a:r>
          </a:p>
          <a:p>
            <a:r>
              <a:rPr lang="en-US" b="0" dirty="0"/>
              <a:t>“audit criteria” are </a:t>
            </a:r>
            <a:r>
              <a:rPr lang="en-US" b="0" dirty="0" smtClean="0"/>
              <a:t>fulfilled</a:t>
            </a:r>
          </a:p>
          <a:p>
            <a:r>
              <a:rPr lang="en-US" dirty="0"/>
              <a:t>nonconformity</a:t>
            </a:r>
          </a:p>
          <a:p>
            <a:r>
              <a:rPr lang="en-US" b="0" dirty="0"/>
              <a:t>non-fulfilment of a </a:t>
            </a:r>
            <a:r>
              <a:rPr lang="en-US" b="0" dirty="0" smtClean="0"/>
              <a:t>requirement</a:t>
            </a:r>
            <a:endParaRPr lang="en-US" b="0" dirty="0"/>
          </a:p>
          <a:p>
            <a:r>
              <a:rPr lang="en-US" dirty="0" smtClean="0"/>
              <a:t>corrective </a:t>
            </a:r>
            <a:r>
              <a:rPr lang="en-US" dirty="0"/>
              <a:t>action</a:t>
            </a:r>
          </a:p>
          <a:p>
            <a:r>
              <a:rPr lang="en-US" b="0" dirty="0"/>
              <a:t>action to eliminate the cause of a detected </a:t>
            </a:r>
            <a:r>
              <a:rPr lang="en-US" dirty="0"/>
              <a:t>nonconformity </a:t>
            </a:r>
            <a:r>
              <a:rPr lang="en-US" b="0" dirty="0"/>
              <a:t>(</a:t>
            </a:r>
            <a:r>
              <a:rPr lang="en-US" dirty="0"/>
              <a:t>3.11</a:t>
            </a:r>
            <a:r>
              <a:rPr lang="en-US" b="0" dirty="0"/>
              <a:t>) or</a:t>
            </a:r>
          </a:p>
          <a:p>
            <a:r>
              <a:rPr lang="en-US" b="0" dirty="0"/>
              <a:t>other undesirable </a:t>
            </a:r>
            <a:r>
              <a:rPr lang="en-US" b="0" dirty="0" smtClean="0"/>
              <a:t>situation</a:t>
            </a:r>
          </a:p>
          <a:p>
            <a:r>
              <a:rPr lang="en-US" dirty="0"/>
              <a:t>preventive action</a:t>
            </a:r>
          </a:p>
          <a:p>
            <a:r>
              <a:rPr lang="en-US" b="0" dirty="0"/>
              <a:t>action to eliminate the cause of a potential </a:t>
            </a:r>
            <a:r>
              <a:rPr lang="en-US" dirty="0"/>
              <a:t>nonconformity </a:t>
            </a:r>
            <a:r>
              <a:rPr lang="en-US" b="0" dirty="0"/>
              <a:t>(</a:t>
            </a:r>
            <a:r>
              <a:rPr lang="en-US" dirty="0"/>
              <a:t>3.11</a:t>
            </a:r>
            <a:r>
              <a:rPr lang="en-US" b="0" dirty="0"/>
              <a:t>) or</a:t>
            </a:r>
          </a:p>
          <a:p>
            <a:r>
              <a:rPr lang="en-US" b="0" dirty="0"/>
              <a:t>other undesirable potential </a:t>
            </a:r>
            <a:r>
              <a:rPr lang="en-US" b="0" dirty="0" smtClean="0"/>
              <a:t>situation</a:t>
            </a:r>
          </a:p>
        </p:txBody>
      </p:sp>
    </p:spTree>
    <p:extLst>
      <p:ext uri="{BB962C8B-B14F-4D97-AF65-F5344CB8AC3E}">
        <p14:creationId xmlns:p14="http://schemas.microsoft.com/office/powerpoint/2010/main" val="243220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ISO 9001:2008 - QUALITY</a:t>
            </a:r>
            <a:endParaRPr lang="id-ID" dirty="0"/>
          </a:p>
        </p:txBody>
      </p:sp>
    </p:spTree>
    <p:extLst>
      <p:ext uri="{BB962C8B-B14F-4D97-AF65-F5344CB8AC3E}">
        <p14:creationId xmlns:p14="http://schemas.microsoft.com/office/powerpoint/2010/main" val="3072684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612" y="26729"/>
            <a:ext cx="8686800" cy="838200"/>
          </a:xfrm>
        </p:spPr>
        <p:txBody>
          <a:bodyPr/>
          <a:lstStyle/>
          <a:p>
            <a:r>
              <a:rPr lang="en-US" smtClean="0"/>
              <a:t>ISO 9001: 2008</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7"/>
            <a:ext cx="9144000" cy="623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789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MANFAAT QMS</a:t>
            </a:r>
            <a:endParaRPr lang="en-US"/>
          </a:p>
        </p:txBody>
      </p:sp>
      <p:sp>
        <p:nvSpPr>
          <p:cNvPr id="3" name="Content Placeholder 2"/>
          <p:cNvSpPr>
            <a:spLocks noGrp="1"/>
          </p:cNvSpPr>
          <p:nvPr>
            <p:ph idx="1"/>
          </p:nvPr>
        </p:nvSpPr>
        <p:spPr/>
        <p:txBody>
          <a:bodyPr>
            <a:normAutofit/>
          </a:bodyPr>
          <a:lstStyle/>
          <a:p>
            <a:pPr marL="0" indent="0">
              <a:buNone/>
            </a:pPr>
            <a:r>
              <a:rPr lang="en-US" sz="2000" dirty="0" err="1"/>
              <a:t>Penerapan</a:t>
            </a:r>
            <a:r>
              <a:rPr lang="en-US" sz="2000" dirty="0"/>
              <a:t> ISO di </a:t>
            </a:r>
            <a:r>
              <a:rPr lang="en-US" sz="2000" dirty="0" err="1"/>
              <a:t>suatu</a:t>
            </a:r>
            <a:r>
              <a:rPr lang="en-US" sz="2000" dirty="0"/>
              <a:t> </a:t>
            </a:r>
            <a:r>
              <a:rPr lang="en-US" sz="2000" dirty="0" err="1"/>
              <a:t>perusahaan</a:t>
            </a:r>
            <a:r>
              <a:rPr lang="en-US" sz="2000" dirty="0"/>
              <a:t> </a:t>
            </a:r>
            <a:r>
              <a:rPr lang="en-US" sz="2000" dirty="0" err="1"/>
              <a:t>berguna</a:t>
            </a:r>
            <a:r>
              <a:rPr lang="en-US" sz="2000" dirty="0"/>
              <a:t> </a:t>
            </a:r>
            <a:r>
              <a:rPr lang="en-US" sz="2000" dirty="0" err="1"/>
              <a:t>untuk</a:t>
            </a:r>
            <a:r>
              <a:rPr lang="en-US" sz="2000" dirty="0"/>
              <a:t>:</a:t>
            </a:r>
          </a:p>
          <a:p>
            <a:r>
              <a:rPr lang="en-US" sz="2000" dirty="0" err="1"/>
              <a:t>Meningkatkan</a:t>
            </a:r>
            <a:r>
              <a:rPr lang="en-US" sz="2000" dirty="0"/>
              <a:t> </a:t>
            </a:r>
            <a:r>
              <a:rPr lang="en-US" sz="2000" dirty="0" err="1"/>
              <a:t>citra</a:t>
            </a:r>
            <a:r>
              <a:rPr lang="en-US" sz="2000" dirty="0"/>
              <a:t> </a:t>
            </a:r>
            <a:r>
              <a:rPr lang="en-US" sz="2000" dirty="0" err="1"/>
              <a:t>perusahaan</a:t>
            </a:r>
            <a:endParaRPr lang="en-US" sz="2000" dirty="0"/>
          </a:p>
          <a:p>
            <a:r>
              <a:rPr lang="en-US" sz="2000" dirty="0" err="1"/>
              <a:t>Meningkatkan</a:t>
            </a:r>
            <a:r>
              <a:rPr lang="en-US" sz="2000" dirty="0"/>
              <a:t> </a:t>
            </a:r>
            <a:r>
              <a:rPr lang="en-US" sz="2000" dirty="0" err="1"/>
              <a:t>kinerja</a:t>
            </a:r>
            <a:r>
              <a:rPr lang="en-US" sz="2000" dirty="0"/>
              <a:t> </a:t>
            </a:r>
            <a:r>
              <a:rPr lang="en-US" sz="2000" dirty="0" err="1"/>
              <a:t>lingkungan</a:t>
            </a:r>
            <a:r>
              <a:rPr lang="en-US" sz="2000" dirty="0"/>
              <a:t> </a:t>
            </a:r>
            <a:r>
              <a:rPr lang="en-US" sz="2000" dirty="0" err="1"/>
              <a:t>perusahaan</a:t>
            </a:r>
            <a:endParaRPr lang="en-US" sz="2000" dirty="0"/>
          </a:p>
          <a:p>
            <a:r>
              <a:rPr lang="en-US" sz="2000" dirty="0" err="1"/>
              <a:t>Meningkatkan</a:t>
            </a:r>
            <a:r>
              <a:rPr lang="en-US" sz="2000" dirty="0"/>
              <a:t> </a:t>
            </a:r>
            <a:r>
              <a:rPr lang="en-US" sz="2000" dirty="0" err="1"/>
              <a:t>efisiensi</a:t>
            </a:r>
            <a:r>
              <a:rPr lang="en-US" sz="2000" dirty="0"/>
              <a:t> </a:t>
            </a:r>
            <a:r>
              <a:rPr lang="en-US" sz="2000" dirty="0" err="1"/>
              <a:t>kegiatan</a:t>
            </a:r>
            <a:endParaRPr lang="en-US" sz="2000" dirty="0"/>
          </a:p>
          <a:p>
            <a:r>
              <a:rPr lang="en-US" sz="2000" dirty="0" err="1"/>
              <a:t>Memperbaiki</a:t>
            </a:r>
            <a:r>
              <a:rPr lang="en-US" sz="2000" dirty="0"/>
              <a:t> </a:t>
            </a:r>
            <a:r>
              <a:rPr lang="en-US" sz="2000" dirty="0" err="1"/>
              <a:t>manajemen</a:t>
            </a:r>
            <a:r>
              <a:rPr lang="en-US" sz="2000" dirty="0"/>
              <a:t> </a:t>
            </a:r>
            <a:r>
              <a:rPr lang="en-US" sz="2000" dirty="0" err="1"/>
              <a:t>organisasi</a:t>
            </a:r>
            <a:r>
              <a:rPr lang="en-US" sz="2000" dirty="0"/>
              <a:t> </a:t>
            </a:r>
            <a:r>
              <a:rPr lang="en-US" sz="2000" dirty="0" err="1"/>
              <a:t>dengan</a:t>
            </a:r>
            <a:r>
              <a:rPr lang="en-US" sz="2000" dirty="0"/>
              <a:t> </a:t>
            </a:r>
            <a:r>
              <a:rPr lang="en-US" sz="2000" dirty="0" err="1"/>
              <a:t>menerapkan</a:t>
            </a:r>
            <a:r>
              <a:rPr lang="en-US" sz="2000" dirty="0"/>
              <a:t> </a:t>
            </a:r>
            <a:r>
              <a:rPr lang="en-US" sz="2000" dirty="0" err="1"/>
              <a:t>perencanaan</a:t>
            </a:r>
            <a:r>
              <a:rPr lang="en-US" sz="2000" dirty="0"/>
              <a:t>, </a:t>
            </a:r>
            <a:r>
              <a:rPr lang="en-US" sz="2000" dirty="0" err="1"/>
              <a:t>pelaksanaan</a:t>
            </a:r>
            <a:r>
              <a:rPr lang="en-US" sz="2000" dirty="0"/>
              <a:t>, </a:t>
            </a:r>
            <a:r>
              <a:rPr lang="en-US" sz="2000" dirty="0" err="1"/>
              <a:t>pengukuran</a:t>
            </a:r>
            <a:r>
              <a:rPr lang="en-US" sz="2000" dirty="0"/>
              <a:t> </a:t>
            </a:r>
            <a:r>
              <a:rPr lang="en-US" sz="2000" dirty="0" err="1"/>
              <a:t>dan</a:t>
            </a:r>
            <a:r>
              <a:rPr lang="en-US" sz="2000" dirty="0"/>
              <a:t> </a:t>
            </a:r>
            <a:r>
              <a:rPr lang="en-US" sz="2000" dirty="0" err="1"/>
              <a:t>tindakan</a:t>
            </a:r>
            <a:r>
              <a:rPr lang="en-US" sz="2000" dirty="0"/>
              <a:t> </a:t>
            </a:r>
            <a:r>
              <a:rPr lang="en-US" sz="2000" dirty="0" err="1"/>
              <a:t>perbaikan</a:t>
            </a:r>
            <a:r>
              <a:rPr lang="en-US" sz="2000" dirty="0"/>
              <a:t> (</a:t>
            </a:r>
            <a:r>
              <a:rPr lang="en-US" sz="2000" i="1" dirty="0"/>
              <a:t>plan, do, check, act</a:t>
            </a:r>
            <a:r>
              <a:rPr lang="en-US" sz="2000" dirty="0"/>
              <a:t>)</a:t>
            </a:r>
          </a:p>
          <a:p>
            <a:endParaRPr lang="en-US" sz="2000" dirty="0"/>
          </a:p>
        </p:txBody>
      </p:sp>
    </p:spTree>
    <p:extLst>
      <p:ext uri="{BB962C8B-B14F-4D97-AF65-F5344CB8AC3E}">
        <p14:creationId xmlns:p14="http://schemas.microsoft.com/office/powerpoint/2010/main" val="180913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MANFAAT QMS</a:t>
            </a:r>
            <a:endParaRPr lang="en-US"/>
          </a:p>
        </p:txBody>
      </p:sp>
      <p:sp>
        <p:nvSpPr>
          <p:cNvPr id="3" name="Content Placeholder 2"/>
          <p:cNvSpPr>
            <a:spLocks noGrp="1"/>
          </p:cNvSpPr>
          <p:nvPr>
            <p:ph idx="1"/>
          </p:nvPr>
        </p:nvSpPr>
        <p:spPr/>
        <p:txBody>
          <a:bodyPr>
            <a:normAutofit/>
          </a:bodyPr>
          <a:lstStyle/>
          <a:p>
            <a:pPr marL="0" indent="0">
              <a:buNone/>
            </a:pPr>
            <a:r>
              <a:rPr lang="en-US" sz="2000" dirty="0" err="1"/>
              <a:t>Penerapan</a:t>
            </a:r>
            <a:r>
              <a:rPr lang="en-US" sz="2000" dirty="0"/>
              <a:t> ISO di </a:t>
            </a:r>
            <a:r>
              <a:rPr lang="en-US" sz="2000" dirty="0" err="1"/>
              <a:t>suatu</a:t>
            </a:r>
            <a:r>
              <a:rPr lang="en-US" sz="2000" dirty="0"/>
              <a:t> </a:t>
            </a:r>
            <a:r>
              <a:rPr lang="en-US" sz="2000" dirty="0" err="1"/>
              <a:t>perusahaan</a:t>
            </a:r>
            <a:r>
              <a:rPr lang="en-US" sz="2000" dirty="0"/>
              <a:t> </a:t>
            </a:r>
            <a:r>
              <a:rPr lang="en-US" sz="2000" dirty="0" err="1"/>
              <a:t>berguna</a:t>
            </a:r>
            <a:r>
              <a:rPr lang="en-US" sz="2000" dirty="0"/>
              <a:t> </a:t>
            </a:r>
            <a:r>
              <a:rPr lang="en-US" sz="2000" dirty="0" err="1"/>
              <a:t>untuk</a:t>
            </a:r>
            <a:r>
              <a:rPr lang="en-US" sz="2000" dirty="0"/>
              <a:t>:</a:t>
            </a:r>
          </a:p>
          <a:p>
            <a:r>
              <a:rPr lang="en-US" sz="2000" dirty="0" err="1" smtClean="0"/>
              <a:t>Meningkatkan</a:t>
            </a:r>
            <a:r>
              <a:rPr lang="en-US" sz="2000" dirty="0" smtClean="0"/>
              <a:t> </a:t>
            </a:r>
            <a:r>
              <a:rPr lang="en-US" sz="2000" dirty="0" err="1"/>
              <a:t>penataan</a:t>
            </a:r>
            <a:r>
              <a:rPr lang="en-US" sz="2000" dirty="0"/>
              <a:t> </a:t>
            </a:r>
            <a:r>
              <a:rPr lang="en-US" sz="2000" dirty="0" err="1"/>
              <a:t>terhadap</a:t>
            </a:r>
            <a:r>
              <a:rPr lang="en-US" sz="2000" dirty="0"/>
              <a:t> </a:t>
            </a:r>
            <a:r>
              <a:rPr lang="en-US" sz="2000" dirty="0" err="1"/>
              <a:t>ketentuan</a:t>
            </a:r>
            <a:r>
              <a:rPr lang="en-US" sz="2000" dirty="0"/>
              <a:t> </a:t>
            </a:r>
            <a:r>
              <a:rPr lang="en-US" sz="2000" dirty="0" err="1"/>
              <a:t>peraturan</a:t>
            </a:r>
            <a:r>
              <a:rPr lang="en-US" sz="2000" dirty="0"/>
              <a:t> </a:t>
            </a:r>
            <a:r>
              <a:rPr lang="en-US" sz="2000" dirty="0" err="1"/>
              <a:t>perundang-undangan</a:t>
            </a:r>
            <a:r>
              <a:rPr lang="en-US" sz="2000" dirty="0"/>
              <a:t> </a:t>
            </a:r>
            <a:r>
              <a:rPr lang="en-US" sz="2000" dirty="0" err="1"/>
              <a:t>dalam</a:t>
            </a:r>
            <a:r>
              <a:rPr lang="en-US" sz="2000" dirty="0"/>
              <a:t> </a:t>
            </a:r>
            <a:r>
              <a:rPr lang="en-US" sz="2000" dirty="0" err="1"/>
              <a:t>hal</a:t>
            </a:r>
            <a:r>
              <a:rPr lang="en-US" sz="2000" dirty="0"/>
              <a:t> </a:t>
            </a:r>
            <a:r>
              <a:rPr lang="en-US" sz="2000" dirty="0" err="1"/>
              <a:t>pengelolaan</a:t>
            </a:r>
            <a:r>
              <a:rPr lang="en-US" sz="2000" dirty="0"/>
              <a:t> </a:t>
            </a:r>
            <a:r>
              <a:rPr lang="en-US" sz="2000" dirty="0" err="1"/>
              <a:t>lingkungan</a:t>
            </a:r>
            <a:endParaRPr lang="en-US" sz="2000" dirty="0"/>
          </a:p>
          <a:p>
            <a:r>
              <a:rPr lang="en-US" sz="2000" dirty="0" err="1"/>
              <a:t>Mengurangi</a:t>
            </a:r>
            <a:r>
              <a:rPr lang="en-US" sz="2000" dirty="0"/>
              <a:t> </a:t>
            </a:r>
            <a:r>
              <a:rPr lang="en-US" sz="2000" dirty="0" err="1"/>
              <a:t>risiko</a:t>
            </a:r>
            <a:r>
              <a:rPr lang="en-US" sz="2000" dirty="0"/>
              <a:t> </a:t>
            </a:r>
            <a:r>
              <a:rPr lang="en-US" sz="2000" dirty="0" err="1"/>
              <a:t>usaha</a:t>
            </a:r>
            <a:endParaRPr lang="en-US" sz="2000" dirty="0"/>
          </a:p>
          <a:p>
            <a:r>
              <a:rPr lang="en-US" sz="2000" dirty="0" err="1"/>
              <a:t>Meningkatkan</a:t>
            </a:r>
            <a:r>
              <a:rPr lang="en-US" sz="2000" dirty="0"/>
              <a:t> </a:t>
            </a:r>
            <a:r>
              <a:rPr lang="en-US" sz="2000" dirty="0" err="1"/>
              <a:t>daya</a:t>
            </a:r>
            <a:r>
              <a:rPr lang="en-US" sz="2000" dirty="0"/>
              <a:t> </a:t>
            </a:r>
            <a:r>
              <a:rPr lang="en-US" sz="2000" dirty="0" err="1"/>
              <a:t>saing</a:t>
            </a:r>
            <a:endParaRPr lang="en-US" sz="2000" dirty="0"/>
          </a:p>
          <a:p>
            <a:r>
              <a:rPr lang="en-US" sz="2000" dirty="0" err="1"/>
              <a:t>Meningkatkan</a:t>
            </a:r>
            <a:r>
              <a:rPr lang="en-US" sz="2000" dirty="0"/>
              <a:t> </a:t>
            </a:r>
            <a:r>
              <a:rPr lang="en-US" sz="2000" dirty="0" err="1"/>
              <a:t>komunikasi</a:t>
            </a:r>
            <a:r>
              <a:rPr lang="en-US" sz="2000" dirty="0"/>
              <a:t> internal </a:t>
            </a:r>
            <a:r>
              <a:rPr lang="en-US" sz="2000" dirty="0" err="1"/>
              <a:t>dan</a:t>
            </a:r>
            <a:r>
              <a:rPr lang="en-US" sz="2000" dirty="0"/>
              <a:t> </a:t>
            </a:r>
            <a:r>
              <a:rPr lang="en-US" sz="2000" dirty="0" err="1"/>
              <a:t>hubungan</a:t>
            </a:r>
            <a:r>
              <a:rPr lang="en-US" sz="2000" dirty="0"/>
              <a:t> </a:t>
            </a:r>
            <a:r>
              <a:rPr lang="en-US" sz="2000" dirty="0" err="1"/>
              <a:t>baik</a:t>
            </a:r>
            <a:r>
              <a:rPr lang="en-US" sz="2000" dirty="0"/>
              <a:t> </a:t>
            </a:r>
            <a:r>
              <a:rPr lang="en-US" sz="2000" dirty="0" err="1"/>
              <a:t>dengan</a:t>
            </a:r>
            <a:r>
              <a:rPr lang="en-US" sz="2000" dirty="0"/>
              <a:t> </a:t>
            </a:r>
            <a:r>
              <a:rPr lang="en-US" sz="2000" dirty="0" err="1"/>
              <a:t>berbagai</a:t>
            </a:r>
            <a:r>
              <a:rPr lang="en-US" sz="2000" dirty="0"/>
              <a:t> </a:t>
            </a:r>
            <a:r>
              <a:rPr lang="en-US" sz="2000" dirty="0" err="1"/>
              <a:t>pihak</a:t>
            </a:r>
            <a:r>
              <a:rPr lang="en-US" sz="2000" dirty="0"/>
              <a:t> yang </a:t>
            </a:r>
            <a:r>
              <a:rPr lang="en-US" sz="2000" dirty="0" err="1"/>
              <a:t>berkepentingan</a:t>
            </a:r>
            <a:endParaRPr lang="en-US" sz="2000" dirty="0"/>
          </a:p>
          <a:p>
            <a:r>
              <a:rPr lang="en-US" sz="2000" dirty="0" err="1"/>
              <a:t>Mendapat</a:t>
            </a:r>
            <a:r>
              <a:rPr lang="en-US" sz="2000" dirty="0"/>
              <a:t> </a:t>
            </a:r>
            <a:r>
              <a:rPr lang="en-US" sz="2000" dirty="0" err="1"/>
              <a:t>kepercayaan</a:t>
            </a:r>
            <a:r>
              <a:rPr lang="en-US" sz="2000" dirty="0"/>
              <a:t> </a:t>
            </a:r>
            <a:r>
              <a:rPr lang="en-US" sz="2000" dirty="0" err="1"/>
              <a:t>dari</a:t>
            </a:r>
            <a:r>
              <a:rPr lang="en-US" sz="2000" dirty="0"/>
              <a:t> </a:t>
            </a:r>
            <a:r>
              <a:rPr lang="en-US" sz="2000" dirty="0" err="1"/>
              <a:t>konsumen</a:t>
            </a:r>
            <a:r>
              <a:rPr lang="en-US" sz="2000" dirty="0"/>
              <a:t>/</a:t>
            </a:r>
            <a:r>
              <a:rPr lang="en-US" sz="2000" dirty="0" err="1"/>
              <a:t>mitra</a:t>
            </a:r>
            <a:r>
              <a:rPr lang="en-US" sz="2000" dirty="0"/>
              <a:t> </a:t>
            </a:r>
            <a:r>
              <a:rPr lang="en-US" sz="2000" dirty="0" err="1"/>
              <a:t>kerja</a:t>
            </a:r>
            <a:r>
              <a:rPr lang="en-US" sz="2000" dirty="0"/>
              <a:t>/</a:t>
            </a:r>
            <a:r>
              <a:rPr lang="en-US" sz="2000" dirty="0" err="1"/>
              <a:t>pemodal</a:t>
            </a:r>
            <a:endParaRPr lang="en-US" sz="2000" dirty="0"/>
          </a:p>
          <a:p>
            <a:endParaRPr lang="en-US" sz="2000" dirty="0"/>
          </a:p>
        </p:txBody>
      </p:sp>
    </p:spTree>
    <p:extLst>
      <p:ext uri="{BB962C8B-B14F-4D97-AF65-F5344CB8AC3E}">
        <p14:creationId xmlns:p14="http://schemas.microsoft.com/office/powerpoint/2010/main" val="149858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2.</a:t>
            </a:r>
            <a:br>
              <a:rPr lang="en-US" smtClean="0"/>
            </a:br>
            <a:r>
              <a:rPr lang="en-US" smtClean="0"/>
              <a:t>ISO </a:t>
            </a:r>
            <a:r>
              <a:rPr lang="en-US" smtClean="0"/>
              <a:t>14001:2004 - ENVIRONMENTAL</a:t>
            </a:r>
            <a:br>
              <a:rPr lang="en-US" smtClean="0"/>
            </a:br>
            <a:r>
              <a:rPr lang="en-US" smtClean="0"/>
              <a:t>DEFINISI</a:t>
            </a:r>
            <a:endParaRPr lang="id-ID" dirty="0"/>
          </a:p>
        </p:txBody>
      </p:sp>
    </p:spTree>
    <p:extLst>
      <p:ext uri="{BB962C8B-B14F-4D97-AF65-F5344CB8AC3E}">
        <p14:creationId xmlns:p14="http://schemas.microsoft.com/office/powerpoint/2010/main" val="3931523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SAFETY INDUCTION</a:t>
            </a:r>
            <a:endParaRPr lang="en-US"/>
          </a:p>
        </p:txBody>
      </p:sp>
    </p:spTree>
    <p:extLst>
      <p:ext uri="{BB962C8B-B14F-4D97-AF65-F5344CB8AC3E}">
        <p14:creationId xmlns:p14="http://schemas.microsoft.com/office/powerpoint/2010/main" val="1395293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DEFINISI</a:t>
            </a:r>
            <a:endParaRPr lang="en-US"/>
          </a:p>
        </p:txBody>
      </p:sp>
      <p:sp>
        <p:nvSpPr>
          <p:cNvPr id="3" name="Content Placeholder 2"/>
          <p:cNvSpPr>
            <a:spLocks noGrp="1"/>
          </p:cNvSpPr>
          <p:nvPr>
            <p:ph idx="1"/>
          </p:nvPr>
        </p:nvSpPr>
        <p:spPr>
          <a:xfrm>
            <a:off x="826605" y="914400"/>
            <a:ext cx="7520940" cy="4098776"/>
          </a:xfrm>
        </p:spPr>
        <p:txBody>
          <a:bodyPr>
            <a:noAutofit/>
          </a:bodyPr>
          <a:lstStyle/>
          <a:p>
            <a:r>
              <a:rPr lang="en-US" sz="1800" dirty="0"/>
              <a:t>environmental management </a:t>
            </a:r>
            <a:r>
              <a:rPr lang="en-US" sz="1800" dirty="0" smtClean="0"/>
              <a:t>system EMS</a:t>
            </a:r>
            <a:endParaRPr lang="en-US" sz="1800" dirty="0"/>
          </a:p>
          <a:p>
            <a:r>
              <a:rPr lang="en-US" sz="1800" b="0" dirty="0"/>
              <a:t>part of an </a:t>
            </a:r>
            <a:r>
              <a:rPr lang="en-US" sz="1800" dirty="0"/>
              <a:t>organization's </a:t>
            </a:r>
            <a:r>
              <a:rPr lang="en-US" sz="1800" b="0" dirty="0"/>
              <a:t>(3.16) management system used to develop and implement its </a:t>
            </a:r>
            <a:r>
              <a:rPr lang="en-US" sz="1800" dirty="0"/>
              <a:t>environmental </a:t>
            </a:r>
            <a:r>
              <a:rPr lang="en-US" sz="1800" dirty="0" smtClean="0"/>
              <a:t>policy </a:t>
            </a:r>
            <a:r>
              <a:rPr lang="en-US" sz="1800" b="0" dirty="0" smtClean="0"/>
              <a:t>(3.11</a:t>
            </a:r>
            <a:r>
              <a:rPr lang="en-US" sz="1800" b="0" dirty="0"/>
              <a:t>) and manage its </a:t>
            </a:r>
            <a:r>
              <a:rPr lang="en-US" sz="1800" dirty="0"/>
              <a:t>environmental aspects </a:t>
            </a:r>
            <a:r>
              <a:rPr lang="en-US" sz="1800" b="0" dirty="0"/>
              <a:t>(3.6</a:t>
            </a:r>
            <a:r>
              <a:rPr lang="en-US" sz="1800" b="0" dirty="0" smtClean="0"/>
              <a:t>)</a:t>
            </a:r>
          </a:p>
          <a:p>
            <a:r>
              <a:rPr lang="en-US" sz="1800" dirty="0" smtClean="0"/>
              <a:t>prevention </a:t>
            </a:r>
            <a:r>
              <a:rPr lang="en-US" sz="1800" dirty="0"/>
              <a:t>of pollution</a:t>
            </a:r>
          </a:p>
          <a:p>
            <a:r>
              <a:rPr lang="en-US" sz="1800" b="0" dirty="0"/>
              <a:t>use of processes, practices, techniques, materials, products, services or energy to avoid, reduce or </a:t>
            </a:r>
            <a:r>
              <a:rPr lang="en-US" sz="1800" b="0" dirty="0" smtClean="0"/>
              <a:t>control (separately </a:t>
            </a:r>
            <a:r>
              <a:rPr lang="en-US" sz="1800" b="0" dirty="0"/>
              <a:t>or in combination) the creation, emission or discharge of any type of pollutant or waste, in order </a:t>
            </a:r>
            <a:r>
              <a:rPr lang="en-US" sz="1800" b="0" dirty="0" smtClean="0"/>
              <a:t>to </a:t>
            </a:r>
            <a:r>
              <a:rPr lang="es-ES" sz="1800" b="0" dirty="0" smtClean="0"/>
              <a:t>reduce </a:t>
            </a:r>
            <a:r>
              <a:rPr lang="es-ES" sz="1800" b="0" dirty="0"/>
              <a:t>adverse </a:t>
            </a:r>
            <a:r>
              <a:rPr lang="es-ES" sz="1800" dirty="0" err="1"/>
              <a:t>environmental</a:t>
            </a:r>
            <a:r>
              <a:rPr lang="es-ES" sz="1800" dirty="0"/>
              <a:t> </a:t>
            </a:r>
            <a:r>
              <a:rPr lang="es-ES" sz="1800" dirty="0" err="1"/>
              <a:t>impacts</a:t>
            </a:r>
            <a:r>
              <a:rPr lang="es-ES" sz="1800" dirty="0"/>
              <a:t> </a:t>
            </a:r>
            <a:r>
              <a:rPr lang="es-ES" sz="1800" b="0" dirty="0"/>
              <a:t>(3.7</a:t>
            </a:r>
            <a:r>
              <a:rPr lang="es-ES" sz="1800" b="0" dirty="0" smtClean="0"/>
              <a:t>)</a:t>
            </a:r>
          </a:p>
          <a:p>
            <a:r>
              <a:rPr lang="en-US" sz="1800" b="0" dirty="0"/>
              <a:t>NOTE Prevention of pollution can include source reduction or elimination, process, product or service changes, </a:t>
            </a:r>
            <a:r>
              <a:rPr lang="en-US" sz="1800" b="0" dirty="0" smtClean="0"/>
              <a:t>efficient use </a:t>
            </a:r>
            <a:r>
              <a:rPr lang="en-US" sz="1800" b="0" dirty="0"/>
              <a:t>of resources, material and energy substitution, reuse, recovery, recycling, reclamation and treatment.</a:t>
            </a:r>
            <a:endParaRPr lang="en-US" sz="1800" dirty="0"/>
          </a:p>
        </p:txBody>
      </p:sp>
    </p:spTree>
    <p:extLst>
      <p:ext uri="{BB962C8B-B14F-4D97-AF65-F5344CB8AC3E}">
        <p14:creationId xmlns:p14="http://schemas.microsoft.com/office/powerpoint/2010/main" val="267765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DEFINISI</a:t>
            </a:r>
            <a:endParaRPr lang="en-US"/>
          </a:p>
        </p:txBody>
      </p:sp>
      <p:sp>
        <p:nvSpPr>
          <p:cNvPr id="3" name="Content Placeholder 2"/>
          <p:cNvSpPr>
            <a:spLocks noGrp="1"/>
          </p:cNvSpPr>
          <p:nvPr>
            <p:ph idx="1"/>
          </p:nvPr>
        </p:nvSpPr>
        <p:spPr/>
        <p:txBody>
          <a:bodyPr>
            <a:normAutofit/>
          </a:bodyPr>
          <a:lstStyle/>
          <a:p>
            <a:r>
              <a:rPr lang="en-US" dirty="0"/>
              <a:t>environment</a:t>
            </a:r>
          </a:p>
          <a:p>
            <a:pPr marL="0" indent="0"/>
            <a:r>
              <a:rPr lang="en-US" b="0" dirty="0"/>
              <a:t>surroundings in which an </a:t>
            </a:r>
            <a:r>
              <a:rPr lang="en-US" dirty="0"/>
              <a:t>organization </a:t>
            </a:r>
            <a:r>
              <a:rPr lang="en-US" b="0" dirty="0"/>
              <a:t>(3.16) operates, including air, water, land, natural resources, </a:t>
            </a:r>
            <a:r>
              <a:rPr lang="en-US" b="0" dirty="0" smtClean="0"/>
              <a:t>flora, fauna</a:t>
            </a:r>
            <a:r>
              <a:rPr lang="en-US" b="0" dirty="0"/>
              <a:t>, humans, and their </a:t>
            </a:r>
            <a:r>
              <a:rPr lang="en-US" b="0" dirty="0" smtClean="0"/>
              <a:t>interrelation.</a:t>
            </a:r>
          </a:p>
          <a:p>
            <a:r>
              <a:rPr lang="en-US" dirty="0"/>
              <a:t>environmental aspect</a:t>
            </a:r>
          </a:p>
          <a:p>
            <a:pPr marL="0" indent="0"/>
            <a:r>
              <a:rPr lang="en-US" b="0" dirty="0"/>
              <a:t>element of an </a:t>
            </a:r>
            <a:r>
              <a:rPr lang="en-US" dirty="0"/>
              <a:t>organization's </a:t>
            </a:r>
            <a:r>
              <a:rPr lang="en-US" b="0" dirty="0"/>
              <a:t>(3.16) activities or products or services that can interact with the </a:t>
            </a:r>
            <a:r>
              <a:rPr lang="en-US" dirty="0" smtClean="0"/>
              <a:t>environment</a:t>
            </a:r>
          </a:p>
          <a:p>
            <a:r>
              <a:rPr lang="en-US" b="0" dirty="0"/>
              <a:t>NOTE A significant environmental aspect has or can have a significant </a:t>
            </a:r>
            <a:r>
              <a:rPr lang="en-US" dirty="0"/>
              <a:t>environmental impact </a:t>
            </a:r>
            <a:r>
              <a:rPr lang="en-US" b="0" dirty="0"/>
              <a:t>(3.7).</a:t>
            </a:r>
          </a:p>
          <a:p>
            <a:r>
              <a:rPr lang="en-US" dirty="0" smtClean="0"/>
              <a:t>environmental </a:t>
            </a:r>
            <a:r>
              <a:rPr lang="en-US" dirty="0"/>
              <a:t>impact</a:t>
            </a:r>
          </a:p>
          <a:p>
            <a:pPr marL="0" indent="0"/>
            <a:r>
              <a:rPr lang="en-US" b="0" dirty="0"/>
              <a:t>any change to the </a:t>
            </a:r>
            <a:r>
              <a:rPr lang="en-US" dirty="0"/>
              <a:t>environment </a:t>
            </a:r>
            <a:r>
              <a:rPr lang="en-US" b="0" dirty="0"/>
              <a:t>(3.5), whether adverse or beneficial, wholly or partially resulting from </a:t>
            </a:r>
            <a:r>
              <a:rPr lang="en-US" b="0" dirty="0" smtClean="0"/>
              <a:t>an </a:t>
            </a:r>
            <a:r>
              <a:rPr lang="en-US" dirty="0" smtClean="0"/>
              <a:t>organization's </a:t>
            </a:r>
            <a:r>
              <a:rPr lang="en-US" b="0" dirty="0"/>
              <a:t>(3.16) </a:t>
            </a:r>
            <a:r>
              <a:rPr lang="en-US" dirty="0"/>
              <a:t>environmental aspects </a:t>
            </a:r>
            <a:r>
              <a:rPr lang="en-US" b="0" dirty="0"/>
              <a:t>(3.6)</a:t>
            </a:r>
            <a:endParaRPr lang="en-US" dirty="0"/>
          </a:p>
        </p:txBody>
      </p:sp>
    </p:spTree>
    <p:extLst>
      <p:ext uri="{BB962C8B-B14F-4D97-AF65-F5344CB8AC3E}">
        <p14:creationId xmlns:p14="http://schemas.microsoft.com/office/powerpoint/2010/main" val="6794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ISO 14001</a:t>
            </a:r>
            <a:br>
              <a:rPr lang="en-US" smtClean="0"/>
            </a:br>
            <a:r>
              <a:rPr lang="en-US" smtClean="0"/>
              <a:t>ENVIRONMENTAL MANAGEMENT SYSTEM</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461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0" y="1086258"/>
            <a:ext cx="6084168" cy="579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428604"/>
            <a:ext cx="8686800" cy="838200"/>
          </a:xfrm>
        </p:spPr>
        <p:txBody>
          <a:bodyPr/>
          <a:lstStyle/>
          <a:p>
            <a:r>
              <a:rPr lang="en-US" smtClean="0">
                <a:solidFill>
                  <a:srgbClr val="00B050"/>
                </a:solidFill>
              </a:rPr>
              <a:t>Iso 14001 - ENVIRONMENTAL</a:t>
            </a:r>
            <a:endParaRPr lang="id-ID" dirty="0">
              <a:solidFill>
                <a:srgbClr val="00B050"/>
              </a:solidFill>
            </a:endParaRPr>
          </a:p>
        </p:txBody>
      </p:sp>
    </p:spTree>
    <p:extLst>
      <p:ext uri="{BB962C8B-B14F-4D97-AF65-F5344CB8AC3E}">
        <p14:creationId xmlns:p14="http://schemas.microsoft.com/office/powerpoint/2010/main" val="543197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MANFAAT ISO 14001</a:t>
            </a:r>
            <a:endParaRPr lang="en-US"/>
          </a:p>
        </p:txBody>
      </p:sp>
      <p:sp>
        <p:nvSpPr>
          <p:cNvPr id="3" name="Content Placeholder 2"/>
          <p:cNvSpPr>
            <a:spLocks noGrp="1"/>
          </p:cNvSpPr>
          <p:nvPr>
            <p:ph idx="1"/>
          </p:nvPr>
        </p:nvSpPr>
        <p:spPr/>
        <p:txBody>
          <a:bodyPr>
            <a:normAutofit/>
          </a:bodyPr>
          <a:lstStyle/>
          <a:p>
            <a:r>
              <a:rPr lang="en-US" sz="2000" b="0" dirty="0" smtClean="0"/>
              <a:t>ISO 14001 EMS is </a:t>
            </a:r>
            <a:r>
              <a:rPr lang="en-US" sz="2000" b="0" dirty="0"/>
              <a:t>to support </a:t>
            </a:r>
            <a:r>
              <a:rPr lang="en-US" sz="2000" dirty="0"/>
              <a:t>environmental protection </a:t>
            </a:r>
            <a:r>
              <a:rPr lang="en-US" sz="2000" dirty="0" smtClean="0"/>
              <a:t>and prevention </a:t>
            </a:r>
            <a:r>
              <a:rPr lang="en-US" sz="2000" dirty="0"/>
              <a:t>of pollution</a:t>
            </a:r>
            <a:r>
              <a:rPr lang="en-US" sz="2000" b="0" dirty="0"/>
              <a:t> in balance with socio-economic needs.</a:t>
            </a:r>
            <a:endParaRPr lang="en-US" sz="2000" dirty="0"/>
          </a:p>
        </p:txBody>
      </p:sp>
    </p:spTree>
    <p:extLst>
      <p:ext uri="{BB962C8B-B14F-4D97-AF65-F5344CB8AC3E}">
        <p14:creationId xmlns:p14="http://schemas.microsoft.com/office/powerpoint/2010/main" val="2053657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3.</a:t>
            </a:r>
            <a:br>
              <a:rPr lang="en-US" smtClean="0"/>
            </a:br>
            <a:r>
              <a:rPr lang="en-US" smtClean="0"/>
              <a:t>OHSAS </a:t>
            </a:r>
            <a:r>
              <a:rPr lang="en-US" smtClean="0"/>
              <a:t>18001:2007</a:t>
            </a:r>
            <a:br>
              <a:rPr lang="en-US" smtClean="0"/>
            </a:br>
            <a:r>
              <a:rPr lang="en-US" smtClean="0"/>
              <a:t>health &amp; safety</a:t>
            </a:r>
            <a:br>
              <a:rPr lang="en-US" smtClean="0"/>
            </a:br>
            <a:r>
              <a:rPr lang="en-US" smtClean="0"/>
              <a:t>DEFINISI</a:t>
            </a:r>
            <a:endParaRPr lang="id-ID" dirty="0"/>
          </a:p>
        </p:txBody>
      </p:sp>
    </p:spTree>
    <p:extLst>
      <p:ext uri="{BB962C8B-B14F-4D97-AF65-F5344CB8AC3E}">
        <p14:creationId xmlns:p14="http://schemas.microsoft.com/office/powerpoint/2010/main" val="3931523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822960" y="785255"/>
            <a:ext cx="7520940" cy="4299929"/>
          </a:xfrm>
        </p:spPr>
        <p:txBody>
          <a:bodyPr>
            <a:noAutofit/>
          </a:bodyPr>
          <a:lstStyle/>
          <a:p>
            <a:r>
              <a:rPr lang="en-US" sz="1800" dirty="0" smtClean="0"/>
              <a:t>OH&amp;S </a:t>
            </a:r>
            <a:r>
              <a:rPr lang="en-US" sz="1800" dirty="0"/>
              <a:t>management system</a:t>
            </a:r>
          </a:p>
          <a:p>
            <a:r>
              <a:rPr lang="en-US" sz="1800" b="0" dirty="0"/>
              <a:t>part of an </a:t>
            </a:r>
            <a:r>
              <a:rPr lang="en-US" sz="1800" dirty="0"/>
              <a:t>organization’s </a:t>
            </a:r>
            <a:r>
              <a:rPr lang="en-US" sz="1800" b="0" dirty="0"/>
              <a:t>(</a:t>
            </a:r>
            <a:r>
              <a:rPr lang="en-US" sz="1800" dirty="0"/>
              <a:t>3.17</a:t>
            </a:r>
            <a:r>
              <a:rPr lang="en-US" sz="1800" b="0" dirty="0"/>
              <a:t>) management system used to develop</a:t>
            </a:r>
          </a:p>
          <a:p>
            <a:r>
              <a:rPr lang="en-US" sz="1800" b="0" dirty="0"/>
              <a:t>and implement its </a:t>
            </a:r>
            <a:r>
              <a:rPr lang="en-US" sz="1800" dirty="0"/>
              <a:t>OH&amp;S policy </a:t>
            </a:r>
            <a:r>
              <a:rPr lang="en-US" sz="1800" b="0" dirty="0"/>
              <a:t>(</a:t>
            </a:r>
            <a:r>
              <a:rPr lang="en-US" sz="1800" dirty="0"/>
              <a:t>3.16</a:t>
            </a:r>
            <a:r>
              <a:rPr lang="en-US" sz="1800" b="0" dirty="0"/>
              <a:t>) and manage its </a:t>
            </a:r>
            <a:r>
              <a:rPr lang="en-US" sz="1800" dirty="0"/>
              <a:t>OH&amp;S</a:t>
            </a:r>
          </a:p>
          <a:p>
            <a:r>
              <a:rPr lang="en-US" sz="1800" dirty="0"/>
              <a:t>risks </a:t>
            </a:r>
            <a:r>
              <a:rPr lang="en-US" sz="1800" b="0" dirty="0"/>
              <a:t>(</a:t>
            </a:r>
            <a:r>
              <a:rPr lang="en-US" sz="1800" dirty="0"/>
              <a:t>3.21</a:t>
            </a:r>
            <a:r>
              <a:rPr lang="en-US" sz="1800" b="0" dirty="0" smtClean="0"/>
              <a:t>)</a:t>
            </a:r>
          </a:p>
          <a:p>
            <a:r>
              <a:rPr lang="en-US" sz="1800" dirty="0"/>
              <a:t>risk</a:t>
            </a:r>
          </a:p>
          <a:p>
            <a:r>
              <a:rPr lang="en-US" sz="1800" b="0" dirty="0"/>
              <a:t>combination of the likelihood of an occurrence of a hazardous event or</a:t>
            </a:r>
          </a:p>
          <a:p>
            <a:r>
              <a:rPr lang="en-US" sz="1800" b="0" dirty="0"/>
              <a:t>exposure(s) and the severity of injury or </a:t>
            </a:r>
            <a:r>
              <a:rPr lang="en-US" sz="1800" dirty="0"/>
              <a:t>ill health </a:t>
            </a:r>
            <a:r>
              <a:rPr lang="en-US" sz="1800" b="0" dirty="0"/>
              <a:t>(</a:t>
            </a:r>
            <a:r>
              <a:rPr lang="en-US" sz="1800" dirty="0"/>
              <a:t>3.8</a:t>
            </a:r>
            <a:r>
              <a:rPr lang="en-US" sz="1800" b="0" dirty="0"/>
              <a:t>) that can be</a:t>
            </a:r>
          </a:p>
          <a:p>
            <a:r>
              <a:rPr lang="en-US" sz="1800" b="0" dirty="0"/>
              <a:t>caused by the event or exposure(s)</a:t>
            </a:r>
          </a:p>
          <a:p>
            <a:r>
              <a:rPr lang="en-US" sz="1800" dirty="0" smtClean="0"/>
              <a:t>continual </a:t>
            </a:r>
            <a:r>
              <a:rPr lang="en-US" sz="1800" dirty="0"/>
              <a:t>improvement</a:t>
            </a:r>
          </a:p>
          <a:p>
            <a:pPr marL="0" indent="0"/>
            <a:r>
              <a:rPr lang="en-US" sz="1800" b="0" dirty="0"/>
              <a:t>recurring process of enhancing the QHSE management system in order to achieve improvements in overall QHSE performance consistent with the organization’s QHSE policy (3.16)</a:t>
            </a:r>
          </a:p>
          <a:p>
            <a:endParaRPr lang="en-US" sz="1800" b="0" dirty="0" smtClean="0"/>
          </a:p>
          <a:p>
            <a:endParaRPr lang="en-US" sz="1800" b="0" dirty="0"/>
          </a:p>
        </p:txBody>
      </p:sp>
    </p:spTree>
    <p:extLst>
      <p:ext uri="{BB962C8B-B14F-4D97-AF65-F5344CB8AC3E}">
        <p14:creationId xmlns:p14="http://schemas.microsoft.com/office/powerpoint/2010/main" val="285891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hazard</a:t>
            </a:r>
          </a:p>
          <a:p>
            <a:r>
              <a:rPr lang="en-US" b="0" dirty="0"/>
              <a:t>source, situation, or act with a potential for harm in terms of </a:t>
            </a:r>
            <a:r>
              <a:rPr lang="en-US" b="0" dirty="0" smtClean="0"/>
              <a:t>human injury </a:t>
            </a:r>
            <a:r>
              <a:rPr lang="en-US" b="0" dirty="0"/>
              <a:t>or </a:t>
            </a:r>
            <a:r>
              <a:rPr lang="en-US" dirty="0"/>
              <a:t>ill health </a:t>
            </a:r>
            <a:r>
              <a:rPr lang="en-US" b="0" dirty="0"/>
              <a:t>(</a:t>
            </a:r>
            <a:r>
              <a:rPr lang="en-US" dirty="0"/>
              <a:t>3.8</a:t>
            </a:r>
            <a:r>
              <a:rPr lang="en-US" b="0" dirty="0"/>
              <a:t>), or a combination of </a:t>
            </a:r>
            <a:r>
              <a:rPr lang="en-US" b="0" dirty="0" smtClean="0"/>
              <a:t>these</a:t>
            </a:r>
          </a:p>
          <a:p>
            <a:r>
              <a:rPr lang="en-US" dirty="0"/>
              <a:t>ill health</a:t>
            </a:r>
          </a:p>
          <a:p>
            <a:r>
              <a:rPr lang="en-US" b="0" dirty="0"/>
              <a:t>identifiable, adverse physical or mental condition arising from </a:t>
            </a:r>
            <a:r>
              <a:rPr lang="en-US" b="0" dirty="0" smtClean="0"/>
              <a:t>and/or made </a:t>
            </a:r>
            <a:r>
              <a:rPr lang="en-US" b="0" dirty="0"/>
              <a:t>worse by a work </a:t>
            </a:r>
            <a:r>
              <a:rPr lang="en-US" b="0" dirty="0" smtClean="0"/>
              <a:t>activity </a:t>
            </a:r>
            <a:r>
              <a:rPr lang="en-US" b="0" dirty="0"/>
              <a:t>and/or work-related </a:t>
            </a:r>
            <a:r>
              <a:rPr lang="en-US" b="0" dirty="0" smtClean="0"/>
              <a:t>situation</a:t>
            </a:r>
          </a:p>
          <a:p>
            <a:r>
              <a:rPr lang="en-US" dirty="0"/>
              <a:t>incident</a:t>
            </a:r>
          </a:p>
          <a:p>
            <a:r>
              <a:rPr lang="en-US" b="0" dirty="0"/>
              <a:t>work-related event(s) in which an injury or </a:t>
            </a:r>
            <a:r>
              <a:rPr lang="en-US" dirty="0"/>
              <a:t>ill health </a:t>
            </a:r>
            <a:r>
              <a:rPr lang="en-US" b="0" dirty="0"/>
              <a:t>(</a:t>
            </a:r>
            <a:r>
              <a:rPr lang="en-US" dirty="0"/>
              <a:t>3.8</a:t>
            </a:r>
            <a:r>
              <a:rPr lang="en-US" b="0" dirty="0"/>
              <a:t>) (</a:t>
            </a:r>
            <a:r>
              <a:rPr lang="en-US" b="0" dirty="0" smtClean="0"/>
              <a:t>regardless of </a:t>
            </a:r>
            <a:r>
              <a:rPr lang="en-US" b="0" dirty="0"/>
              <a:t>severity) or fatality occurred, or could have occurred</a:t>
            </a:r>
            <a:endParaRPr lang="en-US" dirty="0"/>
          </a:p>
        </p:txBody>
      </p:sp>
    </p:spTree>
    <p:extLst>
      <p:ext uri="{BB962C8B-B14F-4D97-AF65-F5344CB8AC3E}">
        <p14:creationId xmlns:p14="http://schemas.microsoft.com/office/powerpoint/2010/main" val="41037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OHSAS 18001</a:t>
            </a:r>
            <a:br>
              <a:rPr lang="en-US" smtClean="0"/>
            </a:br>
            <a:r>
              <a:rPr lang="en-US" smtClean="0"/>
              <a:t>OCCUPATIONAL HEALTH &amp; SAFETY MANAGEMENT SYSTEMS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4610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060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SAFETY INDUCTION</a:t>
            </a:r>
            <a:endParaRPr lang="en-US"/>
          </a:p>
        </p:txBody>
      </p:sp>
      <p:sp>
        <p:nvSpPr>
          <p:cNvPr id="4" name="Content Placeholder 3"/>
          <p:cNvSpPr>
            <a:spLocks noGrp="1"/>
          </p:cNvSpPr>
          <p:nvPr>
            <p:ph idx="1"/>
          </p:nvPr>
        </p:nvSpPr>
        <p:spPr/>
        <p:txBody>
          <a:bodyPr>
            <a:normAutofit/>
          </a:bodyPr>
          <a:lstStyle/>
          <a:p>
            <a:r>
              <a:rPr lang="en-US" sz="2000" smtClean="0">
                <a:hlinkClick r:id="rId2" action="ppaction://hlinkpres?slideindex=1&amp;slidetitle="/>
              </a:rPr>
              <a:t>Evacuation Route</a:t>
            </a:r>
            <a:endParaRPr lang="en-US" sz="2000"/>
          </a:p>
        </p:txBody>
      </p:sp>
    </p:spTree>
    <p:extLst>
      <p:ext uri="{BB962C8B-B14F-4D97-AF65-F5344CB8AC3E}">
        <p14:creationId xmlns:p14="http://schemas.microsoft.com/office/powerpoint/2010/main" val="4031684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err="1" smtClean="0"/>
              <a:t>Manfaat</a:t>
            </a:r>
            <a:r>
              <a:rPr lang="en-US" smtClean="0"/>
              <a:t> OHSAS 18001</a:t>
            </a:r>
            <a:endParaRPr lang="en-US" dirty="0"/>
          </a:p>
        </p:txBody>
      </p:sp>
      <p:sp>
        <p:nvSpPr>
          <p:cNvPr id="22531" name="Content Placeholder 2"/>
          <p:cNvSpPr>
            <a:spLocks noGrp="1"/>
          </p:cNvSpPr>
          <p:nvPr>
            <p:ph idx="1"/>
          </p:nvPr>
        </p:nvSpPr>
        <p:spPr/>
        <p:txBody>
          <a:bodyPr>
            <a:normAutofit/>
          </a:bodyPr>
          <a:lstStyle/>
          <a:p>
            <a:r>
              <a:rPr lang="en-US" sz="2000" b="0" dirty="0" smtClean="0"/>
              <a:t>OHSAS </a:t>
            </a:r>
            <a:r>
              <a:rPr lang="en-US" sz="2000" b="0" dirty="0" err="1" smtClean="0"/>
              <a:t>menyatakan</a:t>
            </a:r>
            <a:r>
              <a:rPr lang="en-US" sz="2000" b="0" dirty="0" smtClean="0"/>
              <a:t> </a:t>
            </a:r>
            <a:r>
              <a:rPr lang="en-US" sz="2000" b="0" dirty="0" err="1" smtClean="0"/>
              <a:t>persyaratan</a:t>
            </a:r>
            <a:r>
              <a:rPr lang="en-US" sz="2000" b="0" dirty="0" smtClean="0"/>
              <a:t> </a:t>
            </a:r>
            <a:r>
              <a:rPr lang="en-US" sz="2000" b="0" dirty="0" err="1" smtClean="0"/>
              <a:t>sistem</a:t>
            </a:r>
            <a:r>
              <a:rPr lang="en-US" sz="2000" b="0" dirty="0" smtClean="0"/>
              <a:t> </a:t>
            </a:r>
            <a:r>
              <a:rPr lang="en-US" sz="2000" b="0" dirty="0" err="1" smtClean="0"/>
              <a:t>manajemen</a:t>
            </a:r>
            <a:r>
              <a:rPr lang="en-US" sz="2000" b="0" dirty="0" smtClean="0"/>
              <a:t> </a:t>
            </a:r>
            <a:r>
              <a:rPr lang="en-US" sz="2000" b="0" dirty="0" err="1" smtClean="0"/>
              <a:t>keselamatan</a:t>
            </a:r>
            <a:r>
              <a:rPr lang="en-US" sz="2000" b="0" dirty="0" smtClean="0"/>
              <a:t> </a:t>
            </a:r>
            <a:r>
              <a:rPr lang="en-US" sz="2000" b="0" dirty="0" err="1" smtClean="0"/>
              <a:t>dan</a:t>
            </a:r>
            <a:r>
              <a:rPr lang="en-US" sz="2000" b="0" dirty="0" smtClean="0"/>
              <a:t> </a:t>
            </a:r>
            <a:r>
              <a:rPr lang="en-US" sz="2000" b="0" dirty="0" err="1" smtClean="0"/>
              <a:t>kesehatan</a:t>
            </a:r>
            <a:r>
              <a:rPr lang="en-US" sz="2000" b="0" dirty="0" smtClean="0"/>
              <a:t> </a:t>
            </a:r>
            <a:r>
              <a:rPr lang="en-US" sz="2000" b="0" dirty="0" err="1" smtClean="0"/>
              <a:t>kerja</a:t>
            </a:r>
            <a:r>
              <a:rPr lang="en-US" sz="2000" b="0" dirty="0" smtClean="0"/>
              <a:t>, agar </a:t>
            </a:r>
            <a:r>
              <a:rPr lang="en-US" sz="2000" b="0" dirty="0" err="1" smtClean="0"/>
              <a:t>organisasi</a:t>
            </a:r>
            <a:r>
              <a:rPr lang="en-US" sz="2000" b="0" dirty="0" smtClean="0"/>
              <a:t> </a:t>
            </a:r>
            <a:r>
              <a:rPr lang="en-US" sz="2000" b="0" dirty="0" err="1" smtClean="0"/>
              <a:t>mampu</a:t>
            </a:r>
            <a:r>
              <a:rPr lang="en-US" sz="2000" b="0" dirty="0" smtClean="0"/>
              <a:t> </a:t>
            </a:r>
            <a:r>
              <a:rPr lang="en-US" sz="2000" dirty="0" err="1" smtClean="0"/>
              <a:t>mengendalikan</a:t>
            </a:r>
            <a:r>
              <a:rPr lang="en-US" sz="2000" dirty="0" smtClean="0"/>
              <a:t> </a:t>
            </a:r>
            <a:r>
              <a:rPr lang="en-US" sz="2000" dirty="0" err="1" smtClean="0"/>
              <a:t>risiko-risiko</a:t>
            </a:r>
            <a:r>
              <a:rPr lang="en-US" sz="2000" dirty="0" smtClean="0"/>
              <a:t> K3 </a:t>
            </a:r>
            <a:r>
              <a:rPr lang="en-US" sz="2000" dirty="0" err="1" smtClean="0"/>
              <a:t>dan</a:t>
            </a:r>
            <a:r>
              <a:rPr lang="en-US" sz="2000" dirty="0" smtClean="0"/>
              <a:t> </a:t>
            </a:r>
            <a:r>
              <a:rPr lang="en-US" sz="2000" dirty="0" err="1" smtClean="0"/>
              <a:t>meningkatkan</a:t>
            </a:r>
            <a:r>
              <a:rPr lang="en-US" sz="2000" dirty="0" smtClean="0"/>
              <a:t> </a:t>
            </a:r>
            <a:r>
              <a:rPr lang="en-US" sz="2000" dirty="0" err="1" smtClean="0"/>
              <a:t>kinerjanya</a:t>
            </a:r>
            <a:r>
              <a:rPr lang="en-US" sz="2000" b="0" dirty="0" smtClean="0"/>
              <a:t>.</a:t>
            </a:r>
          </a:p>
        </p:txBody>
      </p:sp>
    </p:spTree>
    <p:extLst>
      <p:ext uri="{BB962C8B-B14F-4D97-AF65-F5344CB8AC3E}">
        <p14:creationId xmlns:p14="http://schemas.microsoft.com/office/powerpoint/2010/main" val="889471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AutoShape 2"/>
          <p:cNvSpPr>
            <a:spLocks noChangeArrowheads="1"/>
          </p:cNvSpPr>
          <p:nvPr/>
        </p:nvSpPr>
        <p:spPr bwMode="auto">
          <a:xfrm>
            <a:off x="1692275" y="1412875"/>
            <a:ext cx="5688013" cy="4032250"/>
          </a:xfrm>
          <a:prstGeom prst="roundRect">
            <a:avLst>
              <a:gd name="adj" fmla="val 16667"/>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3" name="Title 2"/>
          <p:cNvSpPr>
            <a:spLocks noGrp="1"/>
          </p:cNvSpPr>
          <p:nvPr>
            <p:ph type="ctrTitle"/>
          </p:nvPr>
        </p:nvSpPr>
        <p:spPr/>
        <p:txBody>
          <a:bodyPr/>
          <a:lstStyle/>
          <a:p>
            <a:r>
              <a:rPr lang="en-US" smtClean="0"/>
              <a:t>4.</a:t>
            </a:r>
            <a:br>
              <a:rPr lang="en-US" smtClean="0"/>
            </a:br>
            <a:r>
              <a:rPr lang="en-US" smtClean="0"/>
              <a:t>Persyaratan </a:t>
            </a:r>
            <a:r>
              <a:rPr lang="en-US">
                <a:solidFill>
                  <a:srgbClr val="0070C0"/>
                </a:solidFill>
              </a:rPr>
              <a:t>Dasar</a:t>
            </a:r>
            <a:r>
              <a:rPr lang="en-US"/>
              <a:t> Sistem Manajemen Terintegrasi</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6402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5"/>
          <p:cNvSpPr txBox="1">
            <a:spLocks noChangeArrowheads="1"/>
          </p:cNvSpPr>
          <p:nvPr/>
        </p:nvSpPr>
        <p:spPr bwMode="auto">
          <a:xfrm>
            <a:off x="1073150" y="1533525"/>
            <a:ext cx="6840538"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lnSpc>
                <a:spcPct val="150000"/>
              </a:lnSpc>
              <a:buFont typeface="Wingdings" pitchFamily="2" charset="2"/>
              <a:buChar char="v"/>
            </a:pPr>
            <a:r>
              <a:rPr lang="en-US" sz="2400" i="0" dirty="0" err="1">
                <a:solidFill>
                  <a:schemeClr val="tx1"/>
                </a:solidFill>
              </a:rPr>
              <a:t>Tanggung</a:t>
            </a:r>
            <a:r>
              <a:rPr lang="en-US" sz="2400" i="0" dirty="0">
                <a:solidFill>
                  <a:schemeClr val="tx1"/>
                </a:solidFill>
              </a:rPr>
              <a:t> </a:t>
            </a:r>
            <a:r>
              <a:rPr lang="en-US" sz="2400" i="0" dirty="0" err="1">
                <a:solidFill>
                  <a:schemeClr val="tx1"/>
                </a:solidFill>
              </a:rPr>
              <a:t>Jawab</a:t>
            </a:r>
            <a:r>
              <a:rPr lang="en-US" sz="2400" i="0" dirty="0">
                <a:solidFill>
                  <a:schemeClr val="tx1"/>
                </a:solidFill>
              </a:rPr>
              <a:t> </a:t>
            </a:r>
            <a:r>
              <a:rPr lang="en-US" sz="2400" i="0" dirty="0" err="1">
                <a:solidFill>
                  <a:schemeClr val="tx1"/>
                </a:solidFill>
              </a:rPr>
              <a:t>Manajemen</a:t>
            </a:r>
            <a:endParaRPr lang="en-US" sz="2400" i="0" dirty="0">
              <a:solidFill>
                <a:schemeClr val="tx1"/>
              </a:solidFill>
            </a:endParaRPr>
          </a:p>
          <a:p>
            <a:pPr eaLnBrk="1" hangingPunct="1">
              <a:lnSpc>
                <a:spcPct val="150000"/>
              </a:lnSpc>
              <a:buFont typeface="Wingdings" pitchFamily="2" charset="2"/>
              <a:buChar char="v"/>
            </a:pPr>
            <a:r>
              <a:rPr lang="en-US" sz="2400" i="0" dirty="0" err="1">
                <a:solidFill>
                  <a:schemeClr val="tx1"/>
                </a:solidFill>
              </a:rPr>
              <a:t>Tujuan</a:t>
            </a:r>
            <a:r>
              <a:rPr lang="en-US" sz="2400" i="0" dirty="0">
                <a:solidFill>
                  <a:schemeClr val="tx1"/>
                </a:solidFill>
              </a:rPr>
              <a:t>, </a:t>
            </a:r>
            <a:r>
              <a:rPr lang="en-US" sz="2400" i="0" dirty="0" err="1">
                <a:solidFill>
                  <a:schemeClr val="tx1"/>
                </a:solidFill>
              </a:rPr>
              <a:t>Sasaran</a:t>
            </a:r>
            <a:r>
              <a:rPr lang="en-US" sz="2400" i="0" dirty="0">
                <a:solidFill>
                  <a:schemeClr val="tx1"/>
                </a:solidFill>
              </a:rPr>
              <a:t> </a:t>
            </a:r>
            <a:r>
              <a:rPr lang="en-US" sz="2400" i="0" dirty="0" err="1">
                <a:solidFill>
                  <a:schemeClr val="tx1"/>
                </a:solidFill>
              </a:rPr>
              <a:t>dan</a:t>
            </a:r>
            <a:r>
              <a:rPr lang="en-US" sz="2400" i="0" dirty="0">
                <a:solidFill>
                  <a:schemeClr val="tx1"/>
                </a:solidFill>
              </a:rPr>
              <a:t> Program</a:t>
            </a:r>
          </a:p>
          <a:p>
            <a:pPr eaLnBrk="1" hangingPunct="1">
              <a:lnSpc>
                <a:spcPct val="150000"/>
              </a:lnSpc>
              <a:buFont typeface="Wingdings" pitchFamily="2" charset="2"/>
              <a:buChar char="v"/>
            </a:pPr>
            <a:r>
              <a:rPr lang="en-US" sz="2400" i="0" dirty="0" err="1">
                <a:solidFill>
                  <a:schemeClr val="tx1"/>
                </a:solidFill>
              </a:rPr>
              <a:t>Sumber</a:t>
            </a:r>
            <a:r>
              <a:rPr lang="en-US" sz="2400" i="0" dirty="0">
                <a:solidFill>
                  <a:schemeClr val="tx1"/>
                </a:solidFill>
              </a:rPr>
              <a:t> </a:t>
            </a:r>
            <a:r>
              <a:rPr lang="en-US" sz="2400" i="0" dirty="0" err="1">
                <a:solidFill>
                  <a:schemeClr val="tx1"/>
                </a:solidFill>
              </a:rPr>
              <a:t>Daya</a:t>
            </a:r>
            <a:r>
              <a:rPr lang="en-US" sz="2400" i="0" dirty="0">
                <a:solidFill>
                  <a:schemeClr val="tx1"/>
                </a:solidFill>
              </a:rPr>
              <a:t> </a:t>
            </a:r>
            <a:r>
              <a:rPr lang="en-US" sz="2400" i="0" dirty="0" err="1">
                <a:solidFill>
                  <a:schemeClr val="tx1"/>
                </a:solidFill>
              </a:rPr>
              <a:t>Manusia</a:t>
            </a:r>
            <a:endParaRPr lang="en-US" sz="2400" i="0" dirty="0">
              <a:solidFill>
                <a:schemeClr val="tx1"/>
              </a:solidFill>
            </a:endParaRPr>
          </a:p>
          <a:p>
            <a:pPr eaLnBrk="1" hangingPunct="1">
              <a:lnSpc>
                <a:spcPct val="150000"/>
              </a:lnSpc>
              <a:buFont typeface="Wingdings" pitchFamily="2" charset="2"/>
              <a:buChar char="v"/>
            </a:pPr>
            <a:r>
              <a:rPr lang="en-US" sz="2400" i="0" dirty="0" err="1">
                <a:solidFill>
                  <a:schemeClr val="tx1"/>
                </a:solidFill>
              </a:rPr>
              <a:t>Komunikasi</a:t>
            </a:r>
            <a:endParaRPr lang="en-US" sz="2400" i="0" dirty="0">
              <a:solidFill>
                <a:schemeClr val="tx1"/>
              </a:solidFill>
            </a:endParaRPr>
          </a:p>
          <a:p>
            <a:pPr eaLnBrk="1" hangingPunct="1">
              <a:lnSpc>
                <a:spcPct val="150000"/>
              </a:lnSpc>
              <a:buFont typeface="Wingdings" pitchFamily="2" charset="2"/>
              <a:buChar char="v"/>
            </a:pPr>
            <a:r>
              <a:rPr lang="en-US" sz="2400" i="0" dirty="0" err="1">
                <a:solidFill>
                  <a:schemeClr val="tx1"/>
                </a:solidFill>
              </a:rPr>
              <a:t>Pengendalian</a:t>
            </a:r>
            <a:r>
              <a:rPr lang="en-US" sz="2400" i="0" dirty="0">
                <a:solidFill>
                  <a:schemeClr val="tx1"/>
                </a:solidFill>
              </a:rPr>
              <a:t> </a:t>
            </a:r>
            <a:r>
              <a:rPr lang="en-US" sz="2400" i="0" dirty="0" err="1">
                <a:solidFill>
                  <a:schemeClr val="tx1"/>
                </a:solidFill>
              </a:rPr>
              <a:t>Dokumen</a:t>
            </a:r>
            <a:r>
              <a:rPr lang="en-US" sz="2400" i="0" dirty="0">
                <a:solidFill>
                  <a:schemeClr val="tx1"/>
                </a:solidFill>
              </a:rPr>
              <a:t> </a:t>
            </a:r>
            <a:r>
              <a:rPr lang="en-US" sz="2400" i="0" dirty="0" err="1">
                <a:solidFill>
                  <a:schemeClr val="tx1"/>
                </a:solidFill>
              </a:rPr>
              <a:t>dan</a:t>
            </a:r>
            <a:r>
              <a:rPr lang="en-US" sz="2400" i="0" dirty="0">
                <a:solidFill>
                  <a:schemeClr val="tx1"/>
                </a:solidFill>
              </a:rPr>
              <a:t> </a:t>
            </a:r>
            <a:r>
              <a:rPr lang="en-US" sz="2400" i="0" dirty="0" err="1">
                <a:solidFill>
                  <a:schemeClr val="tx1"/>
                </a:solidFill>
              </a:rPr>
              <a:t>Rekaman</a:t>
            </a:r>
            <a:endParaRPr lang="en-US" sz="2400" i="0" dirty="0">
              <a:solidFill>
                <a:schemeClr val="tx1"/>
              </a:solidFill>
            </a:endParaRPr>
          </a:p>
          <a:p>
            <a:pPr eaLnBrk="1" hangingPunct="1">
              <a:lnSpc>
                <a:spcPct val="150000"/>
              </a:lnSpc>
              <a:buFont typeface="Wingdings" pitchFamily="2" charset="2"/>
              <a:buChar char="v"/>
            </a:pPr>
            <a:r>
              <a:rPr lang="en-US" sz="2400" i="0" dirty="0">
                <a:solidFill>
                  <a:schemeClr val="tx1"/>
                </a:solidFill>
              </a:rPr>
              <a:t>Internal Audit</a:t>
            </a:r>
          </a:p>
          <a:p>
            <a:pPr eaLnBrk="1" hangingPunct="1">
              <a:lnSpc>
                <a:spcPct val="150000"/>
              </a:lnSpc>
              <a:buFont typeface="Wingdings" pitchFamily="2" charset="2"/>
              <a:buChar char="v"/>
            </a:pPr>
            <a:r>
              <a:rPr lang="en-US" sz="2400" i="0" dirty="0" err="1">
                <a:solidFill>
                  <a:schemeClr val="tx1"/>
                </a:solidFill>
              </a:rPr>
              <a:t>Tinjauan</a:t>
            </a:r>
            <a:r>
              <a:rPr lang="en-US" sz="2400" i="0" dirty="0">
                <a:solidFill>
                  <a:schemeClr val="tx1"/>
                </a:solidFill>
              </a:rPr>
              <a:t> </a:t>
            </a:r>
            <a:r>
              <a:rPr lang="en-US" sz="2400" i="0" dirty="0" err="1">
                <a:solidFill>
                  <a:schemeClr val="tx1"/>
                </a:solidFill>
              </a:rPr>
              <a:t>Manajemen</a:t>
            </a:r>
            <a:endParaRPr lang="en-US" sz="2400" i="0" dirty="0">
              <a:solidFill>
                <a:schemeClr val="tx1"/>
              </a:solidFill>
            </a:endParaRPr>
          </a:p>
          <a:p>
            <a:pPr eaLnBrk="1" hangingPunct="1">
              <a:lnSpc>
                <a:spcPct val="150000"/>
              </a:lnSpc>
              <a:buFont typeface="Wingdings" pitchFamily="2" charset="2"/>
              <a:buChar char="v"/>
            </a:pPr>
            <a:r>
              <a:rPr lang="en-US" sz="2400" i="0" dirty="0" err="1">
                <a:solidFill>
                  <a:schemeClr val="tx1"/>
                </a:solidFill>
              </a:rPr>
              <a:t>Tindakan</a:t>
            </a:r>
            <a:r>
              <a:rPr lang="en-US" sz="2400" i="0" dirty="0">
                <a:solidFill>
                  <a:schemeClr val="tx1"/>
                </a:solidFill>
              </a:rPr>
              <a:t> </a:t>
            </a:r>
            <a:r>
              <a:rPr lang="en-US" sz="2400" i="0" dirty="0" err="1">
                <a:solidFill>
                  <a:schemeClr val="tx1"/>
                </a:solidFill>
              </a:rPr>
              <a:t>Perbaikan</a:t>
            </a:r>
            <a:r>
              <a:rPr lang="en-US" sz="2400" i="0" dirty="0">
                <a:solidFill>
                  <a:schemeClr val="tx1"/>
                </a:solidFill>
              </a:rPr>
              <a:t> </a:t>
            </a:r>
            <a:r>
              <a:rPr lang="en-US" sz="2400" i="0" dirty="0" err="1">
                <a:solidFill>
                  <a:schemeClr val="tx1"/>
                </a:solidFill>
              </a:rPr>
              <a:t>dan</a:t>
            </a:r>
            <a:r>
              <a:rPr lang="en-US" sz="2400" i="0" dirty="0">
                <a:solidFill>
                  <a:schemeClr val="tx1"/>
                </a:solidFill>
              </a:rPr>
              <a:t> </a:t>
            </a:r>
            <a:r>
              <a:rPr lang="en-US" sz="2400" i="0" dirty="0" err="1">
                <a:solidFill>
                  <a:schemeClr val="tx1"/>
                </a:solidFill>
              </a:rPr>
              <a:t>Pencegahan</a:t>
            </a:r>
            <a:endParaRPr lang="en-US" sz="2400" i="0" dirty="0">
              <a:solidFill>
                <a:schemeClr val="tx1"/>
              </a:solidFill>
            </a:endParaRPr>
          </a:p>
        </p:txBody>
      </p:sp>
      <p:sp>
        <p:nvSpPr>
          <p:cNvPr id="28675" name="Text Box 35"/>
          <p:cNvSpPr txBox="1">
            <a:spLocks noChangeArrowheads="1"/>
          </p:cNvSpPr>
          <p:nvPr/>
        </p:nvSpPr>
        <p:spPr bwMode="auto">
          <a:xfrm>
            <a:off x="250825" y="130175"/>
            <a:ext cx="73787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a:t>
            </a:r>
          </a:p>
        </p:txBody>
      </p:sp>
      <p:sp>
        <p:nvSpPr>
          <p:cNvPr id="1456164"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351514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7" name="AutoShape 7"/>
          <p:cNvSpPr>
            <a:spLocks noChangeArrowheads="1"/>
          </p:cNvSpPr>
          <p:nvPr/>
        </p:nvSpPr>
        <p:spPr bwMode="auto">
          <a:xfrm>
            <a:off x="539750" y="1628775"/>
            <a:ext cx="7920038"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1"/>
                </a:solidFill>
                <a:cs typeface="Arial" charset="0"/>
              </a:rPr>
              <a:t>Komitmen</a:t>
            </a:r>
            <a:r>
              <a:rPr lang="en-US" sz="2400" b="1" i="0" dirty="0">
                <a:solidFill>
                  <a:schemeClr val="bg1"/>
                </a:solidFill>
                <a:cs typeface="Arial" charset="0"/>
              </a:rPr>
              <a:t> </a:t>
            </a:r>
            <a:r>
              <a:rPr lang="en-US" sz="2400" b="1" i="0" dirty="0" err="1">
                <a:solidFill>
                  <a:schemeClr val="bg1"/>
                </a:solidFill>
                <a:cs typeface="Arial" charset="0"/>
              </a:rPr>
              <a:t>Manajemen</a:t>
            </a:r>
            <a:endParaRPr lang="en-US" sz="2400" b="1" i="0" dirty="0">
              <a:solidFill>
                <a:schemeClr val="bg1"/>
              </a:solidFill>
              <a:cs typeface="Arial" charset="0"/>
            </a:endParaRPr>
          </a:p>
          <a:p>
            <a:pPr marL="342900" indent="-342900" algn="ctr">
              <a:buFontTx/>
              <a:buNone/>
              <a:defRPr/>
            </a:pPr>
            <a:r>
              <a:rPr lang="en-US" sz="1100" b="1" i="0" dirty="0">
                <a:solidFill>
                  <a:schemeClr val="bg1"/>
                </a:solidFill>
                <a:cs typeface="Arial" charset="0"/>
              </a:rPr>
              <a:t>(ISO 9001:2008 ; 5.1 ISO 14001:2004 ; 4.4.1 (p1) OHSAS 18001:2007; 4.4.1 (p2), ISM Code ; 1.4)</a:t>
            </a:r>
          </a:p>
        </p:txBody>
      </p:sp>
      <p:sp>
        <p:nvSpPr>
          <p:cNvPr id="29699" name="Rectangle 8"/>
          <p:cNvSpPr>
            <a:spLocks noChangeArrowheads="1"/>
          </p:cNvSpPr>
          <p:nvPr/>
        </p:nvSpPr>
        <p:spPr bwMode="auto">
          <a:xfrm>
            <a:off x="1258888" y="2606675"/>
            <a:ext cx="738028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nSpc>
                <a:spcPts val="3400"/>
              </a:lnSpc>
              <a:spcBef>
                <a:spcPct val="0"/>
              </a:spcBef>
              <a:buFontTx/>
              <a:buNone/>
            </a:pPr>
            <a:r>
              <a:rPr lang="en-US" sz="2000" i="0" dirty="0" err="1">
                <a:solidFill>
                  <a:schemeClr val="tx1"/>
                </a:solidFill>
              </a:rPr>
              <a:t>Menyampaikan</a:t>
            </a:r>
            <a:r>
              <a:rPr lang="en-US" sz="2000" i="0" dirty="0">
                <a:solidFill>
                  <a:schemeClr val="tx1"/>
                </a:solidFill>
              </a:rPr>
              <a:t> </a:t>
            </a:r>
            <a:r>
              <a:rPr lang="en-US" sz="2000" i="0" dirty="0" err="1">
                <a:solidFill>
                  <a:schemeClr val="tx1"/>
                </a:solidFill>
              </a:rPr>
              <a:t>ke</a:t>
            </a:r>
            <a:r>
              <a:rPr lang="en-US" sz="2000" i="0" dirty="0">
                <a:solidFill>
                  <a:schemeClr val="tx1"/>
                </a:solidFill>
              </a:rPr>
              <a:t> </a:t>
            </a:r>
            <a:r>
              <a:rPr lang="en-US" sz="2000" i="0" dirty="0" err="1">
                <a:solidFill>
                  <a:schemeClr val="tx1"/>
                </a:solidFill>
              </a:rPr>
              <a:t>organisasi</a:t>
            </a:r>
            <a:r>
              <a:rPr lang="en-US" sz="2000" i="0" dirty="0">
                <a:solidFill>
                  <a:schemeClr val="tx1"/>
                </a:solidFill>
              </a:rPr>
              <a:t> </a:t>
            </a:r>
            <a:r>
              <a:rPr lang="en-US" sz="2000" i="0" dirty="0" err="1">
                <a:solidFill>
                  <a:schemeClr val="tx1"/>
                </a:solidFill>
              </a:rPr>
              <a:t>pentingnya</a:t>
            </a:r>
            <a:r>
              <a:rPr lang="en-US" sz="2000" i="0" dirty="0">
                <a:solidFill>
                  <a:schemeClr val="tx1"/>
                </a:solidFill>
              </a:rPr>
              <a:t> </a:t>
            </a:r>
            <a:r>
              <a:rPr lang="en-US" sz="2000" i="0" dirty="0" err="1">
                <a:solidFill>
                  <a:schemeClr val="tx1"/>
                </a:solidFill>
              </a:rPr>
              <a:t>memenuhi</a:t>
            </a:r>
            <a:r>
              <a:rPr lang="en-US" sz="2000" i="0" dirty="0">
                <a:solidFill>
                  <a:schemeClr val="tx1"/>
                </a:solidFill>
              </a:rPr>
              <a:t> </a:t>
            </a:r>
            <a:r>
              <a:rPr lang="en-US" sz="2000" i="0" dirty="0" err="1">
                <a:solidFill>
                  <a:schemeClr val="tx1"/>
                </a:solidFill>
              </a:rPr>
              <a:t>persyaratan</a:t>
            </a:r>
            <a:r>
              <a:rPr lang="en-US" sz="2000" i="0" dirty="0">
                <a:solidFill>
                  <a:schemeClr val="tx1"/>
                </a:solidFill>
              </a:rPr>
              <a:t> </a:t>
            </a:r>
            <a:r>
              <a:rPr lang="en-US" sz="2000" i="0" dirty="0" err="1">
                <a:solidFill>
                  <a:schemeClr val="tx1"/>
                </a:solidFill>
              </a:rPr>
              <a:t>pelanggan</a:t>
            </a:r>
            <a:r>
              <a:rPr lang="en-US" sz="2000" i="0" dirty="0">
                <a:solidFill>
                  <a:schemeClr val="tx1"/>
                </a:solidFill>
              </a:rPr>
              <a:t> </a:t>
            </a:r>
            <a:r>
              <a:rPr lang="en-US" sz="2000" i="0" dirty="0" err="1">
                <a:solidFill>
                  <a:schemeClr val="tx1"/>
                </a:solidFill>
              </a:rPr>
              <a:t>dan</a:t>
            </a:r>
            <a:r>
              <a:rPr lang="en-US" sz="2000" i="0" dirty="0">
                <a:solidFill>
                  <a:schemeClr val="tx1"/>
                </a:solidFill>
              </a:rPr>
              <a:t> legal</a:t>
            </a:r>
          </a:p>
          <a:p>
            <a:pPr marL="114300" lvl="1">
              <a:lnSpc>
                <a:spcPts val="3400"/>
              </a:lnSpc>
              <a:spcBef>
                <a:spcPct val="0"/>
              </a:spcBef>
              <a:buFontTx/>
              <a:buNone/>
            </a:pPr>
            <a:r>
              <a:rPr lang="en-US" sz="2000" i="0" dirty="0" err="1">
                <a:solidFill>
                  <a:schemeClr val="tx1"/>
                </a:solidFill>
              </a:rPr>
              <a:t>Menetapkan</a:t>
            </a:r>
            <a:r>
              <a:rPr lang="en-US" sz="2000" i="0" dirty="0">
                <a:solidFill>
                  <a:schemeClr val="tx1"/>
                </a:solidFill>
              </a:rPr>
              <a:t> </a:t>
            </a:r>
            <a:r>
              <a:rPr lang="en-US" sz="2000" i="0" dirty="0" err="1">
                <a:solidFill>
                  <a:schemeClr val="tx1"/>
                </a:solidFill>
              </a:rPr>
              <a:t>kebijakan</a:t>
            </a:r>
            <a:r>
              <a:rPr lang="en-US" sz="2000" i="0" dirty="0">
                <a:solidFill>
                  <a:schemeClr val="tx1"/>
                </a:solidFill>
              </a:rPr>
              <a:t> </a:t>
            </a:r>
            <a:r>
              <a:rPr lang="en-US" sz="2000" i="0" dirty="0" smtClean="0">
                <a:solidFill>
                  <a:schemeClr val="tx1"/>
                </a:solidFill>
              </a:rPr>
              <a:t>QHSE</a:t>
            </a:r>
            <a:endParaRPr lang="en-US" sz="2000" i="0" dirty="0">
              <a:solidFill>
                <a:schemeClr val="tx1"/>
              </a:solidFill>
            </a:endParaRPr>
          </a:p>
          <a:p>
            <a:pPr marL="114300" lvl="1">
              <a:lnSpc>
                <a:spcPts val="3400"/>
              </a:lnSpc>
              <a:spcBef>
                <a:spcPct val="0"/>
              </a:spcBef>
              <a:buFontTx/>
              <a:buNone/>
            </a:pPr>
            <a:r>
              <a:rPr lang="en-US" sz="2000" i="0" dirty="0" err="1">
                <a:solidFill>
                  <a:schemeClr val="tx1"/>
                </a:solidFill>
              </a:rPr>
              <a:t>Memastikan</a:t>
            </a:r>
            <a:r>
              <a:rPr lang="en-US" sz="2000" i="0" dirty="0">
                <a:solidFill>
                  <a:schemeClr val="tx1"/>
                </a:solidFill>
              </a:rPr>
              <a:t> </a:t>
            </a:r>
            <a:r>
              <a:rPr lang="en-US" sz="2000" i="0" dirty="0" err="1">
                <a:solidFill>
                  <a:schemeClr val="tx1"/>
                </a:solidFill>
              </a:rPr>
              <a:t>tujuan</a:t>
            </a:r>
            <a:r>
              <a:rPr lang="en-US" sz="2000" i="0" dirty="0">
                <a:solidFill>
                  <a:schemeClr val="tx1"/>
                </a:solidFill>
              </a:rPr>
              <a:t> </a:t>
            </a:r>
            <a:r>
              <a:rPr lang="en-US" sz="2000" i="0" dirty="0" err="1">
                <a:solidFill>
                  <a:schemeClr val="tx1"/>
                </a:solidFill>
              </a:rPr>
              <a:t>dan</a:t>
            </a:r>
            <a:r>
              <a:rPr lang="en-US" sz="2000" i="0" dirty="0">
                <a:solidFill>
                  <a:schemeClr val="tx1"/>
                </a:solidFill>
              </a:rPr>
              <a:t> </a:t>
            </a:r>
            <a:r>
              <a:rPr lang="en-US" sz="2000" i="0" dirty="0" err="1">
                <a:solidFill>
                  <a:schemeClr val="tx1"/>
                </a:solidFill>
              </a:rPr>
              <a:t>sasaran</a:t>
            </a:r>
            <a:r>
              <a:rPr lang="en-US" sz="2000" i="0" dirty="0">
                <a:solidFill>
                  <a:schemeClr val="tx1"/>
                </a:solidFill>
              </a:rPr>
              <a:t> </a:t>
            </a:r>
            <a:r>
              <a:rPr lang="en-US" sz="2000" i="0" dirty="0" smtClean="0">
                <a:solidFill>
                  <a:schemeClr val="tx1"/>
                </a:solidFill>
              </a:rPr>
              <a:t>QHSE </a:t>
            </a:r>
            <a:r>
              <a:rPr lang="en-US" sz="2000" i="0" dirty="0" err="1">
                <a:solidFill>
                  <a:schemeClr val="tx1"/>
                </a:solidFill>
              </a:rPr>
              <a:t>ditetapkan</a:t>
            </a:r>
            <a:endParaRPr lang="en-US" sz="2000" i="0" dirty="0">
              <a:solidFill>
                <a:schemeClr val="tx1"/>
              </a:solidFill>
            </a:endParaRPr>
          </a:p>
          <a:p>
            <a:pPr marL="114300" lvl="1">
              <a:lnSpc>
                <a:spcPts val="3400"/>
              </a:lnSpc>
              <a:spcBef>
                <a:spcPct val="0"/>
              </a:spcBef>
              <a:buFontTx/>
              <a:buNone/>
            </a:pPr>
            <a:r>
              <a:rPr lang="en-US" sz="2000" i="0" dirty="0" err="1">
                <a:solidFill>
                  <a:schemeClr val="tx1"/>
                </a:solidFill>
              </a:rPr>
              <a:t>Melaksanakan</a:t>
            </a:r>
            <a:r>
              <a:rPr lang="en-US" sz="2000" i="0" dirty="0">
                <a:solidFill>
                  <a:schemeClr val="tx1"/>
                </a:solidFill>
              </a:rPr>
              <a:t> </a:t>
            </a:r>
            <a:r>
              <a:rPr lang="en-US" sz="2000" i="0" dirty="0" err="1">
                <a:solidFill>
                  <a:schemeClr val="tx1"/>
                </a:solidFill>
              </a:rPr>
              <a:t>tinjauan</a:t>
            </a:r>
            <a:r>
              <a:rPr lang="en-US" sz="2000" i="0" dirty="0">
                <a:solidFill>
                  <a:schemeClr val="tx1"/>
                </a:solidFill>
              </a:rPr>
              <a:t> </a:t>
            </a:r>
            <a:r>
              <a:rPr lang="en-US" sz="2000" i="0" dirty="0" err="1">
                <a:solidFill>
                  <a:schemeClr val="tx1"/>
                </a:solidFill>
              </a:rPr>
              <a:t>manajemen</a:t>
            </a:r>
            <a:endParaRPr lang="en-US" sz="2000" i="0" dirty="0">
              <a:solidFill>
                <a:schemeClr val="tx1"/>
              </a:solidFill>
            </a:endParaRPr>
          </a:p>
          <a:p>
            <a:pPr marL="114300" lvl="1">
              <a:lnSpc>
                <a:spcPts val="3400"/>
              </a:lnSpc>
              <a:spcBef>
                <a:spcPct val="0"/>
              </a:spcBef>
              <a:buFontTx/>
              <a:buNone/>
            </a:pPr>
            <a:r>
              <a:rPr lang="en-US" sz="2000" i="0" dirty="0" err="1">
                <a:solidFill>
                  <a:schemeClr val="tx1"/>
                </a:solidFill>
              </a:rPr>
              <a:t>Memastikan</a:t>
            </a:r>
            <a:r>
              <a:rPr lang="en-US" sz="2000" i="0" dirty="0">
                <a:solidFill>
                  <a:schemeClr val="tx1"/>
                </a:solidFill>
              </a:rPr>
              <a:t> </a:t>
            </a:r>
            <a:r>
              <a:rPr lang="en-US" sz="2000" i="0" dirty="0" err="1">
                <a:solidFill>
                  <a:schemeClr val="tx1"/>
                </a:solidFill>
              </a:rPr>
              <a:t>ketersediaan</a:t>
            </a:r>
            <a:r>
              <a:rPr lang="en-US" sz="2000" i="0" dirty="0">
                <a:solidFill>
                  <a:schemeClr val="tx1"/>
                </a:solidFill>
              </a:rPr>
              <a:t> </a:t>
            </a:r>
            <a:r>
              <a:rPr lang="en-US" sz="2000" i="0" dirty="0" err="1">
                <a:solidFill>
                  <a:schemeClr val="tx1"/>
                </a:solidFill>
              </a:rPr>
              <a:t>sumber</a:t>
            </a:r>
            <a:r>
              <a:rPr lang="en-US" sz="2000" i="0" dirty="0">
                <a:solidFill>
                  <a:schemeClr val="tx1"/>
                </a:solidFill>
              </a:rPr>
              <a:t> </a:t>
            </a:r>
            <a:r>
              <a:rPr lang="en-US" sz="2000" i="0" dirty="0" err="1">
                <a:solidFill>
                  <a:schemeClr val="tx1"/>
                </a:solidFill>
              </a:rPr>
              <a:t>daya</a:t>
            </a:r>
            <a:r>
              <a:rPr lang="en-US" sz="2000" i="0" dirty="0">
                <a:solidFill>
                  <a:schemeClr val="tx1"/>
                </a:solidFill>
              </a:rPr>
              <a:t> (</a:t>
            </a:r>
            <a:r>
              <a:rPr lang="en-US" sz="2000" i="0" dirty="0" err="1">
                <a:solidFill>
                  <a:schemeClr val="tx1"/>
                </a:solidFill>
              </a:rPr>
              <a:t>manusia</a:t>
            </a:r>
            <a:r>
              <a:rPr lang="en-US" sz="2000" i="0" dirty="0">
                <a:solidFill>
                  <a:schemeClr val="tx1"/>
                </a:solidFill>
              </a:rPr>
              <a:t>, </a:t>
            </a:r>
            <a:r>
              <a:rPr lang="en-US" sz="2000" i="0" dirty="0" err="1">
                <a:solidFill>
                  <a:schemeClr val="tx1"/>
                </a:solidFill>
              </a:rPr>
              <a:t>ketrampilan</a:t>
            </a:r>
            <a:r>
              <a:rPr lang="en-US" sz="2000" i="0" dirty="0">
                <a:solidFill>
                  <a:schemeClr val="tx1"/>
                </a:solidFill>
              </a:rPr>
              <a:t> </a:t>
            </a:r>
            <a:r>
              <a:rPr lang="en-US" sz="2000" i="0" dirty="0" err="1">
                <a:solidFill>
                  <a:schemeClr val="tx1"/>
                </a:solidFill>
              </a:rPr>
              <a:t>khusus</a:t>
            </a:r>
            <a:r>
              <a:rPr lang="en-US" sz="2000" i="0" dirty="0">
                <a:solidFill>
                  <a:schemeClr val="tx1"/>
                </a:solidFill>
              </a:rPr>
              <a:t>, </a:t>
            </a:r>
            <a:r>
              <a:rPr lang="en-US" sz="2000" i="0" dirty="0" err="1">
                <a:solidFill>
                  <a:schemeClr val="tx1"/>
                </a:solidFill>
              </a:rPr>
              <a:t>finansial</a:t>
            </a:r>
            <a:r>
              <a:rPr lang="en-US" sz="2000" i="0" dirty="0">
                <a:solidFill>
                  <a:schemeClr val="tx1"/>
                </a:solidFill>
              </a:rPr>
              <a:t>, </a:t>
            </a:r>
            <a:r>
              <a:rPr lang="en-US" sz="2000" i="0" dirty="0" err="1">
                <a:solidFill>
                  <a:schemeClr val="tx1"/>
                </a:solidFill>
              </a:rPr>
              <a:t>teknologi</a:t>
            </a:r>
            <a:r>
              <a:rPr lang="en-US" sz="2000" i="0" dirty="0">
                <a:solidFill>
                  <a:schemeClr val="tx1"/>
                </a:solidFill>
              </a:rPr>
              <a:t>). </a:t>
            </a:r>
          </a:p>
          <a:p>
            <a:pPr marL="114300" lvl="1">
              <a:lnSpc>
                <a:spcPts val="3400"/>
              </a:lnSpc>
              <a:spcBef>
                <a:spcPct val="0"/>
              </a:spcBef>
              <a:buFontTx/>
              <a:buNone/>
            </a:pPr>
            <a:r>
              <a:rPr lang="en-US" sz="2000" i="0" dirty="0" err="1">
                <a:solidFill>
                  <a:schemeClr val="tx1"/>
                </a:solidFill>
              </a:rPr>
              <a:t>Menetapkan</a:t>
            </a:r>
            <a:r>
              <a:rPr lang="en-US" sz="2000" i="0" dirty="0">
                <a:solidFill>
                  <a:schemeClr val="tx1"/>
                </a:solidFill>
              </a:rPr>
              <a:t> </a:t>
            </a:r>
            <a:r>
              <a:rPr lang="en-US" sz="2000" i="0" dirty="0" err="1">
                <a:solidFill>
                  <a:schemeClr val="tx1"/>
                </a:solidFill>
              </a:rPr>
              <a:t>Tangungjawab</a:t>
            </a:r>
            <a:r>
              <a:rPr lang="en-US" sz="2000" i="0" dirty="0">
                <a:solidFill>
                  <a:schemeClr val="tx1"/>
                </a:solidFill>
              </a:rPr>
              <a:t> </a:t>
            </a:r>
            <a:r>
              <a:rPr lang="en-US" sz="2000" i="0" dirty="0" err="1">
                <a:solidFill>
                  <a:schemeClr val="tx1"/>
                </a:solidFill>
              </a:rPr>
              <a:t>dan</a:t>
            </a:r>
            <a:r>
              <a:rPr lang="en-US" sz="2000" i="0" dirty="0">
                <a:solidFill>
                  <a:schemeClr val="tx1"/>
                </a:solidFill>
              </a:rPr>
              <a:t> </a:t>
            </a:r>
            <a:r>
              <a:rPr lang="en-US" sz="2000" i="0" dirty="0" err="1">
                <a:solidFill>
                  <a:schemeClr val="tx1"/>
                </a:solidFill>
              </a:rPr>
              <a:t>wewenang</a:t>
            </a:r>
            <a:r>
              <a:rPr lang="en-US" sz="2000" i="0" dirty="0">
                <a:solidFill>
                  <a:schemeClr val="tx1"/>
                </a:solidFill>
              </a:rPr>
              <a:t> </a:t>
            </a:r>
            <a:r>
              <a:rPr lang="en-US" sz="2000" i="0" dirty="0" err="1">
                <a:solidFill>
                  <a:schemeClr val="tx1"/>
                </a:solidFill>
              </a:rPr>
              <a:t>dan</a:t>
            </a:r>
            <a:r>
              <a:rPr lang="en-US" sz="2000" i="0" dirty="0">
                <a:solidFill>
                  <a:schemeClr val="tx1"/>
                </a:solidFill>
              </a:rPr>
              <a:t> </a:t>
            </a:r>
            <a:r>
              <a:rPr lang="en-US" sz="2000" i="0" dirty="0" err="1">
                <a:solidFill>
                  <a:schemeClr val="tx1"/>
                </a:solidFill>
              </a:rPr>
              <a:t>jalur</a:t>
            </a:r>
            <a:r>
              <a:rPr lang="en-US" sz="2000" i="0" dirty="0">
                <a:solidFill>
                  <a:schemeClr val="tx1"/>
                </a:solidFill>
              </a:rPr>
              <a:t> </a:t>
            </a:r>
            <a:r>
              <a:rPr lang="en-US" sz="2000" i="0" dirty="0" err="1">
                <a:solidFill>
                  <a:schemeClr val="tx1"/>
                </a:solidFill>
              </a:rPr>
              <a:t>komunikasi</a:t>
            </a:r>
            <a:endParaRPr lang="en-US" sz="2000" i="0" dirty="0">
              <a:solidFill>
                <a:schemeClr val="tx1"/>
              </a:solidFill>
            </a:endParaRPr>
          </a:p>
        </p:txBody>
      </p:sp>
      <p:grpSp>
        <p:nvGrpSpPr>
          <p:cNvPr id="29700" name="Group 27"/>
          <p:cNvGrpSpPr>
            <a:grpSpLocks/>
          </p:cNvGrpSpPr>
          <p:nvPr/>
        </p:nvGrpSpPr>
        <p:grpSpPr bwMode="auto">
          <a:xfrm>
            <a:off x="539750" y="2806700"/>
            <a:ext cx="792163" cy="358775"/>
            <a:chOff x="2154" y="1525"/>
            <a:chExt cx="499" cy="226"/>
          </a:xfrm>
        </p:grpSpPr>
        <p:sp>
          <p:nvSpPr>
            <p:cNvPr id="29718" name="AutoShape 28"/>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19" name="Oval 29"/>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1" name="Group 33"/>
          <p:cNvGrpSpPr>
            <a:grpSpLocks/>
          </p:cNvGrpSpPr>
          <p:nvPr/>
        </p:nvGrpSpPr>
        <p:grpSpPr bwMode="auto">
          <a:xfrm>
            <a:off x="539750" y="3573463"/>
            <a:ext cx="792163" cy="358775"/>
            <a:chOff x="2154" y="1525"/>
            <a:chExt cx="499" cy="226"/>
          </a:xfrm>
        </p:grpSpPr>
        <p:sp>
          <p:nvSpPr>
            <p:cNvPr id="29716" name="AutoShape 34"/>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17" name="Oval 35"/>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2" name="Group 36"/>
          <p:cNvGrpSpPr>
            <a:grpSpLocks/>
          </p:cNvGrpSpPr>
          <p:nvPr/>
        </p:nvGrpSpPr>
        <p:grpSpPr bwMode="auto">
          <a:xfrm>
            <a:off x="539750" y="4005263"/>
            <a:ext cx="792163" cy="358775"/>
            <a:chOff x="2154" y="1525"/>
            <a:chExt cx="499" cy="226"/>
          </a:xfrm>
        </p:grpSpPr>
        <p:sp>
          <p:nvSpPr>
            <p:cNvPr id="29714" name="AutoShape 37"/>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15" name="Oval 38"/>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3" name="Group 39"/>
          <p:cNvGrpSpPr>
            <a:grpSpLocks/>
          </p:cNvGrpSpPr>
          <p:nvPr/>
        </p:nvGrpSpPr>
        <p:grpSpPr bwMode="auto">
          <a:xfrm>
            <a:off x="539750" y="4508500"/>
            <a:ext cx="792163" cy="358775"/>
            <a:chOff x="2154" y="1525"/>
            <a:chExt cx="499" cy="226"/>
          </a:xfrm>
        </p:grpSpPr>
        <p:sp>
          <p:nvSpPr>
            <p:cNvPr id="29712" name="AutoShape 40"/>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13" name="Oval 41"/>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4" name="Group 42"/>
          <p:cNvGrpSpPr>
            <a:grpSpLocks/>
          </p:cNvGrpSpPr>
          <p:nvPr/>
        </p:nvGrpSpPr>
        <p:grpSpPr bwMode="auto">
          <a:xfrm>
            <a:off x="539750" y="5013325"/>
            <a:ext cx="792163" cy="358775"/>
            <a:chOff x="2154" y="1525"/>
            <a:chExt cx="499" cy="226"/>
          </a:xfrm>
        </p:grpSpPr>
        <p:sp>
          <p:nvSpPr>
            <p:cNvPr id="29710" name="AutoShape 43"/>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11" name="Oval 44"/>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5"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Komitmen Manajemen</a:t>
            </a:r>
          </a:p>
        </p:txBody>
      </p:sp>
      <p:sp>
        <p:nvSpPr>
          <p:cNvPr id="22"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29707" name="Group 42"/>
          <p:cNvGrpSpPr>
            <a:grpSpLocks/>
          </p:cNvGrpSpPr>
          <p:nvPr/>
        </p:nvGrpSpPr>
        <p:grpSpPr bwMode="auto">
          <a:xfrm>
            <a:off x="539750" y="5756275"/>
            <a:ext cx="792163" cy="358775"/>
            <a:chOff x="2154" y="1525"/>
            <a:chExt cx="499" cy="226"/>
          </a:xfrm>
        </p:grpSpPr>
        <p:sp>
          <p:nvSpPr>
            <p:cNvPr id="29708" name="AutoShape 43"/>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709" name="Oval 44"/>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290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5" name="AutoShape 7"/>
          <p:cNvSpPr>
            <a:spLocks noChangeArrowheads="1"/>
          </p:cNvSpPr>
          <p:nvPr/>
        </p:nvSpPr>
        <p:spPr bwMode="auto">
          <a:xfrm>
            <a:off x="611188" y="1916113"/>
            <a:ext cx="78486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rgbClr val="000066"/>
                </a:solidFill>
                <a:cs typeface="Arial" charset="0"/>
              </a:rPr>
              <a:t>Fokus</a:t>
            </a:r>
            <a:r>
              <a:rPr lang="en-US" sz="2400" b="1" i="0" dirty="0">
                <a:solidFill>
                  <a:srgbClr val="000066"/>
                </a:solidFill>
                <a:cs typeface="Arial" charset="0"/>
              </a:rPr>
              <a:t> </a:t>
            </a:r>
            <a:r>
              <a:rPr lang="en-US" sz="2400" b="1" i="0" dirty="0" err="1">
                <a:solidFill>
                  <a:srgbClr val="000066"/>
                </a:solidFill>
                <a:cs typeface="Arial" charset="0"/>
              </a:rPr>
              <a:t>Pada</a:t>
            </a:r>
            <a:r>
              <a:rPr lang="en-US" sz="2400" b="1" i="0" dirty="0">
                <a:solidFill>
                  <a:srgbClr val="000066"/>
                </a:solidFill>
                <a:cs typeface="Arial" charset="0"/>
              </a:rPr>
              <a:t> </a:t>
            </a:r>
            <a:r>
              <a:rPr lang="en-US" sz="2400" b="1" i="0" dirty="0" err="1">
                <a:solidFill>
                  <a:srgbClr val="000066"/>
                </a:solidFill>
                <a:cs typeface="Arial" charset="0"/>
              </a:rPr>
              <a:t>Pelanggan</a:t>
            </a:r>
            <a:r>
              <a:rPr lang="en-US" sz="2400" b="1" i="0" dirty="0">
                <a:solidFill>
                  <a:srgbClr val="000066"/>
                </a:solidFill>
                <a:cs typeface="Arial" charset="0"/>
              </a:rPr>
              <a:t> (</a:t>
            </a:r>
            <a:r>
              <a:rPr lang="en-US" sz="2400" b="1" i="0" dirty="0" err="1">
                <a:solidFill>
                  <a:srgbClr val="000066"/>
                </a:solidFill>
                <a:cs typeface="Arial" charset="0"/>
              </a:rPr>
              <a:t>Pihak-pihak</a:t>
            </a:r>
            <a:r>
              <a:rPr lang="en-US" sz="2400" b="1" i="0" dirty="0">
                <a:solidFill>
                  <a:srgbClr val="000066"/>
                </a:solidFill>
                <a:cs typeface="Arial" charset="0"/>
              </a:rPr>
              <a:t> </a:t>
            </a:r>
            <a:r>
              <a:rPr lang="en-US" sz="2400" b="1" i="0" dirty="0" err="1">
                <a:solidFill>
                  <a:srgbClr val="000066"/>
                </a:solidFill>
                <a:cs typeface="Arial" charset="0"/>
              </a:rPr>
              <a:t>Terkait</a:t>
            </a:r>
            <a:r>
              <a:rPr lang="en-US" sz="2400" b="1" i="0" dirty="0">
                <a:solidFill>
                  <a:srgbClr val="000066"/>
                </a:solidFill>
                <a:cs typeface="Arial" charset="0"/>
              </a:rPr>
              <a:t>)</a:t>
            </a:r>
          </a:p>
          <a:p>
            <a:pPr marL="342900" indent="-342900" algn="ctr">
              <a:buFontTx/>
              <a:buNone/>
              <a:defRPr/>
            </a:pPr>
            <a:r>
              <a:rPr lang="en-US" sz="1400" b="1" i="0" dirty="0">
                <a:solidFill>
                  <a:srgbClr val="000066"/>
                </a:solidFill>
                <a:cs typeface="Arial" charset="0"/>
              </a:rPr>
              <a:t>(ISO 9001:2008 ; 5.2)</a:t>
            </a:r>
          </a:p>
        </p:txBody>
      </p:sp>
      <p:sp>
        <p:nvSpPr>
          <p:cNvPr id="30723" name="Text Box 9"/>
          <p:cNvSpPr txBox="1">
            <a:spLocks noChangeArrowheads="1"/>
          </p:cNvSpPr>
          <p:nvPr/>
        </p:nvSpPr>
        <p:spPr bwMode="auto">
          <a:xfrm>
            <a:off x="827088" y="3021013"/>
            <a:ext cx="74168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lnSpc>
                <a:spcPct val="150000"/>
              </a:lnSpc>
              <a:buFontTx/>
              <a:buNone/>
            </a:pPr>
            <a:r>
              <a:rPr lang="en-US" sz="2000" b="1" i="0">
                <a:solidFill>
                  <a:schemeClr val="tx1"/>
                </a:solidFill>
              </a:rPr>
              <a:t>Manajemen Puncak harus harus memastikan bahwa : Persyaratan pelanggan ditetapkan dan dipenuhi untuk meningkatkan kepuasan pelanggan.</a:t>
            </a:r>
          </a:p>
        </p:txBody>
      </p:sp>
      <p:sp>
        <p:nvSpPr>
          <p:cNvPr id="30724"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Komitmen Manajemen</a:t>
            </a:r>
          </a:p>
        </p:txBody>
      </p:sp>
      <p:sp>
        <p:nvSpPr>
          <p:cNvPr id="7"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470417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65" name="AutoShape 9"/>
          <p:cNvSpPr>
            <a:spLocks noChangeArrowheads="1"/>
          </p:cNvSpPr>
          <p:nvPr/>
        </p:nvSpPr>
        <p:spPr bwMode="auto">
          <a:xfrm>
            <a:off x="395288" y="1484313"/>
            <a:ext cx="8208962"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1"/>
                </a:solidFill>
                <a:cs typeface="Arial" charset="0"/>
              </a:rPr>
              <a:t>Tanggung</a:t>
            </a:r>
            <a:r>
              <a:rPr lang="en-US" sz="2400" b="1" i="0" dirty="0">
                <a:solidFill>
                  <a:schemeClr val="bg1"/>
                </a:solidFill>
                <a:cs typeface="Arial" charset="0"/>
              </a:rPr>
              <a:t> </a:t>
            </a:r>
            <a:r>
              <a:rPr lang="en-US" sz="2400" b="1" i="0" dirty="0" err="1">
                <a:solidFill>
                  <a:schemeClr val="bg1"/>
                </a:solidFill>
                <a:cs typeface="Arial" charset="0"/>
              </a:rPr>
              <a:t>jawab</a:t>
            </a:r>
            <a:r>
              <a:rPr lang="en-US" sz="2400" b="1" i="0" dirty="0">
                <a:solidFill>
                  <a:schemeClr val="bg1"/>
                </a:solidFill>
                <a:cs typeface="Arial" charset="0"/>
              </a:rPr>
              <a:t> </a:t>
            </a:r>
            <a:r>
              <a:rPr lang="en-US" sz="2400" b="1" i="0" dirty="0" err="1">
                <a:solidFill>
                  <a:schemeClr val="bg1"/>
                </a:solidFill>
                <a:cs typeface="Arial" charset="0"/>
              </a:rPr>
              <a:t>dan</a:t>
            </a:r>
            <a:r>
              <a:rPr lang="en-US" sz="2400" b="1" i="0" dirty="0">
                <a:solidFill>
                  <a:schemeClr val="bg1"/>
                </a:solidFill>
                <a:cs typeface="Arial" charset="0"/>
              </a:rPr>
              <a:t> </a:t>
            </a:r>
            <a:r>
              <a:rPr lang="en-US" sz="2400" b="1" i="0" dirty="0" err="1">
                <a:solidFill>
                  <a:schemeClr val="bg1"/>
                </a:solidFill>
                <a:cs typeface="Arial" charset="0"/>
              </a:rPr>
              <a:t>Wewenang</a:t>
            </a:r>
            <a:endParaRPr lang="en-US" sz="2400" b="1" i="0" dirty="0">
              <a:solidFill>
                <a:schemeClr val="bg1"/>
              </a:solidFill>
              <a:cs typeface="Arial" charset="0"/>
            </a:endParaRPr>
          </a:p>
          <a:p>
            <a:pPr marL="342900" indent="-342900" algn="ctr">
              <a:buFontTx/>
              <a:buNone/>
              <a:defRPr/>
            </a:pPr>
            <a:r>
              <a:rPr lang="en-US" sz="1050" b="1" i="0" dirty="0">
                <a:solidFill>
                  <a:schemeClr val="bg1"/>
                </a:solidFill>
                <a:cs typeface="Arial" charset="0"/>
              </a:rPr>
              <a:t>(ISO 9001:2008 ; 5.5.1 ISO 14001:2004 ; 4.4.1 (p2) OHSAS 18001:2007; 4.4.1 (p2), ISM Code ; 3,5)</a:t>
            </a:r>
          </a:p>
        </p:txBody>
      </p:sp>
      <p:sp>
        <p:nvSpPr>
          <p:cNvPr id="31747" name="AutoShape 10"/>
          <p:cNvSpPr>
            <a:spLocks noChangeArrowheads="1"/>
          </p:cNvSpPr>
          <p:nvPr/>
        </p:nvSpPr>
        <p:spPr bwMode="auto">
          <a:xfrm>
            <a:off x="684213" y="2349500"/>
            <a:ext cx="3167062" cy="1582738"/>
          </a:xfrm>
          <a:prstGeom prst="roundRect">
            <a:avLst>
              <a:gd name="adj" fmla="val 1303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a:solidFill>
                  <a:schemeClr val="tx1"/>
                </a:solidFill>
              </a:rPr>
              <a:t> Struktur Organisasi</a:t>
            </a:r>
          </a:p>
          <a:p>
            <a:pPr marL="342900" indent="-342900" algn="ctr">
              <a:buFontTx/>
              <a:buNone/>
            </a:pPr>
            <a:endParaRPr lang="en-US" sz="1800" i="0">
              <a:solidFill>
                <a:schemeClr val="tx1"/>
              </a:solidFill>
            </a:endParaRPr>
          </a:p>
          <a:p>
            <a:pPr marL="342900" indent="-342900" algn="ctr">
              <a:buFontTx/>
              <a:buNone/>
            </a:pPr>
            <a:r>
              <a:rPr lang="en-US" sz="1800" i="0">
                <a:solidFill>
                  <a:schemeClr val="tx1"/>
                </a:solidFill>
              </a:rPr>
              <a:t>Deskripsi Kerja</a:t>
            </a:r>
          </a:p>
        </p:txBody>
      </p:sp>
      <p:sp>
        <p:nvSpPr>
          <p:cNvPr id="1478667" name="AutoShape 11"/>
          <p:cNvSpPr>
            <a:spLocks noChangeArrowheads="1"/>
          </p:cNvSpPr>
          <p:nvPr/>
        </p:nvSpPr>
        <p:spPr bwMode="auto">
          <a:xfrm>
            <a:off x="3994150" y="2852738"/>
            <a:ext cx="1441450" cy="485775"/>
          </a:xfrm>
          <a:prstGeom prst="rightArrow">
            <a:avLst>
              <a:gd name="adj1" fmla="val 50000"/>
              <a:gd name="adj2" fmla="val 74183"/>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cs typeface="Arial" charset="0"/>
            </a:endParaRPr>
          </a:p>
        </p:txBody>
      </p:sp>
      <p:sp>
        <p:nvSpPr>
          <p:cNvPr id="31749" name="Text Box 12"/>
          <p:cNvSpPr txBox="1">
            <a:spLocks noChangeArrowheads="1"/>
          </p:cNvSpPr>
          <p:nvPr/>
        </p:nvSpPr>
        <p:spPr bwMode="auto">
          <a:xfrm>
            <a:off x="6300788" y="2486025"/>
            <a:ext cx="1436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dirty="0" err="1">
                <a:solidFill>
                  <a:schemeClr val="tx1"/>
                </a:solidFill>
              </a:rPr>
              <a:t>Ditetapkan</a:t>
            </a:r>
            <a:endParaRPr lang="en-US" sz="1800" i="0" dirty="0">
              <a:solidFill>
                <a:schemeClr val="tx1"/>
              </a:solidFill>
            </a:endParaRPr>
          </a:p>
        </p:txBody>
      </p:sp>
      <p:sp>
        <p:nvSpPr>
          <p:cNvPr id="31750" name="Text Box 13"/>
          <p:cNvSpPr txBox="1">
            <a:spLocks noChangeArrowheads="1"/>
          </p:cNvSpPr>
          <p:nvPr/>
        </p:nvSpPr>
        <p:spPr bwMode="auto">
          <a:xfrm>
            <a:off x="5867400" y="3421063"/>
            <a:ext cx="2312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dirty="0" err="1">
                <a:solidFill>
                  <a:schemeClr val="tx1"/>
                </a:solidFill>
              </a:rPr>
              <a:t>Didokumentasikan</a:t>
            </a:r>
            <a:endParaRPr lang="en-US" sz="1800" i="0" dirty="0">
              <a:solidFill>
                <a:schemeClr val="tx1"/>
              </a:solidFill>
            </a:endParaRPr>
          </a:p>
        </p:txBody>
      </p:sp>
      <p:sp>
        <p:nvSpPr>
          <p:cNvPr id="31751" name="Text Box 14"/>
          <p:cNvSpPr txBox="1">
            <a:spLocks noChangeArrowheads="1"/>
          </p:cNvSpPr>
          <p:nvPr/>
        </p:nvSpPr>
        <p:spPr bwMode="auto">
          <a:xfrm>
            <a:off x="6189663" y="4357688"/>
            <a:ext cx="1660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tx1"/>
                </a:solidFill>
              </a:rPr>
              <a:t>Disampaikan</a:t>
            </a:r>
          </a:p>
        </p:txBody>
      </p:sp>
      <p:sp>
        <p:nvSpPr>
          <p:cNvPr id="31752" name="Text Box 15"/>
          <p:cNvSpPr txBox="1">
            <a:spLocks noChangeArrowheads="1"/>
          </p:cNvSpPr>
          <p:nvPr/>
        </p:nvSpPr>
        <p:spPr bwMode="auto">
          <a:xfrm>
            <a:off x="5737225" y="5365750"/>
            <a:ext cx="2506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tx1"/>
                </a:solidFill>
              </a:rPr>
              <a:t>Dipastikan mengerti</a:t>
            </a:r>
          </a:p>
        </p:txBody>
      </p:sp>
      <p:sp>
        <p:nvSpPr>
          <p:cNvPr id="31753" name="AutoShape 16"/>
          <p:cNvSpPr>
            <a:spLocks noChangeArrowheads="1"/>
          </p:cNvSpPr>
          <p:nvPr/>
        </p:nvSpPr>
        <p:spPr bwMode="auto">
          <a:xfrm>
            <a:off x="6829425" y="2924175"/>
            <a:ext cx="360363" cy="433388"/>
          </a:xfrm>
          <a:prstGeom prst="downArrow">
            <a:avLst>
              <a:gd name="adj1" fmla="val 50000"/>
              <a:gd name="adj2" fmla="val 30066"/>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AutoShape 17"/>
          <p:cNvSpPr>
            <a:spLocks noChangeArrowheads="1"/>
          </p:cNvSpPr>
          <p:nvPr/>
        </p:nvSpPr>
        <p:spPr bwMode="auto">
          <a:xfrm>
            <a:off x="6829425" y="3859213"/>
            <a:ext cx="360363" cy="433387"/>
          </a:xfrm>
          <a:prstGeom prst="downArrow">
            <a:avLst>
              <a:gd name="adj1" fmla="val 50000"/>
              <a:gd name="adj2" fmla="val 30066"/>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AutoShape 18"/>
          <p:cNvSpPr>
            <a:spLocks noChangeArrowheads="1"/>
          </p:cNvSpPr>
          <p:nvPr/>
        </p:nvSpPr>
        <p:spPr bwMode="auto">
          <a:xfrm>
            <a:off x="6804025" y="4867275"/>
            <a:ext cx="360363" cy="433388"/>
          </a:xfrm>
          <a:prstGeom prst="downArrow">
            <a:avLst>
              <a:gd name="adj1" fmla="val 50000"/>
              <a:gd name="adj2" fmla="val 30066"/>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AutoShape 20">
            <a:hlinkClick r:id="rId3" action="ppaction://hlinkfile"/>
          </p:cNvPr>
          <p:cNvSpPr>
            <a:spLocks noChangeArrowheads="1"/>
          </p:cNvSpPr>
          <p:nvPr/>
        </p:nvSpPr>
        <p:spPr bwMode="auto">
          <a:xfrm>
            <a:off x="1042988" y="2517775"/>
            <a:ext cx="2592387" cy="576263"/>
          </a:xfrm>
          <a:prstGeom prst="roundRect">
            <a:avLst>
              <a:gd name="adj" fmla="val 16667"/>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31757" name="AutoShape 21"/>
          <p:cNvSpPr>
            <a:spLocks noChangeArrowheads="1"/>
          </p:cNvSpPr>
          <p:nvPr/>
        </p:nvSpPr>
        <p:spPr bwMode="auto">
          <a:xfrm>
            <a:off x="1042988" y="3178175"/>
            <a:ext cx="2592387" cy="576263"/>
          </a:xfrm>
          <a:prstGeom prst="roundRect">
            <a:avLst>
              <a:gd name="adj" fmla="val 16667"/>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AutoShape 23"/>
          <p:cNvSpPr>
            <a:spLocks noChangeArrowheads="1"/>
          </p:cNvSpPr>
          <p:nvPr/>
        </p:nvSpPr>
        <p:spPr bwMode="auto">
          <a:xfrm>
            <a:off x="684213" y="4579938"/>
            <a:ext cx="3167062" cy="1800225"/>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400" b="1" i="0">
                <a:solidFill>
                  <a:schemeClr val="tx1"/>
                </a:solidFill>
              </a:rPr>
              <a:t>Hal yang dapat </a:t>
            </a:r>
          </a:p>
          <a:p>
            <a:pPr marL="342900" indent="-342900" algn="ctr">
              <a:buFontTx/>
              <a:buNone/>
            </a:pPr>
            <a:r>
              <a:rPr lang="en-US" sz="1400" b="1" i="0">
                <a:solidFill>
                  <a:schemeClr val="tx1"/>
                </a:solidFill>
              </a:rPr>
              <a:t>dipertimbangkan :</a:t>
            </a:r>
          </a:p>
          <a:p>
            <a:pPr marL="342900" indent="-342900" algn="ctr">
              <a:buFontTx/>
              <a:buNone/>
            </a:pPr>
            <a:r>
              <a:rPr lang="en-US" sz="1400" b="1" i="0">
                <a:solidFill>
                  <a:schemeClr val="tx1"/>
                </a:solidFill>
              </a:rPr>
              <a:t>Work load, Pemenuhan kompe-</a:t>
            </a:r>
          </a:p>
          <a:p>
            <a:pPr marL="342900" indent="-342900" algn="ctr">
              <a:buFontTx/>
              <a:buNone/>
            </a:pPr>
            <a:r>
              <a:rPr lang="en-US" sz="1400" b="1" i="0">
                <a:solidFill>
                  <a:schemeClr val="tx1"/>
                </a:solidFill>
              </a:rPr>
              <a:t>tensi, tingkat kritikal proses,</a:t>
            </a:r>
          </a:p>
          <a:p>
            <a:pPr marL="342900" indent="-342900" algn="ctr">
              <a:buFontTx/>
              <a:buNone/>
            </a:pPr>
            <a:r>
              <a:rPr lang="en-US" sz="1400" b="1">
                <a:solidFill>
                  <a:schemeClr val="tx1"/>
                </a:solidFill>
              </a:rPr>
              <a:t>Significant Aspect and Impact,</a:t>
            </a:r>
          </a:p>
          <a:p>
            <a:pPr marL="342900" indent="-342900" algn="ctr">
              <a:buFontTx/>
              <a:buNone/>
            </a:pPr>
            <a:r>
              <a:rPr lang="en-US" sz="1400" b="1">
                <a:solidFill>
                  <a:schemeClr val="tx1"/>
                </a:solidFill>
              </a:rPr>
              <a:t>Significant Hazard and Risk </a:t>
            </a:r>
            <a:r>
              <a:rPr lang="en-US" sz="1400" b="1" i="0">
                <a:solidFill>
                  <a:schemeClr val="tx1"/>
                </a:solidFill>
              </a:rPr>
              <a:t>dll</a:t>
            </a:r>
          </a:p>
        </p:txBody>
      </p:sp>
      <p:sp>
        <p:nvSpPr>
          <p:cNvPr id="1478680" name="AutoShape 24"/>
          <p:cNvSpPr>
            <a:spLocks noChangeArrowheads="1"/>
          </p:cNvSpPr>
          <p:nvPr/>
        </p:nvSpPr>
        <p:spPr bwMode="auto">
          <a:xfrm rot="16200000">
            <a:off x="2103438" y="4043362"/>
            <a:ext cx="419100" cy="485775"/>
          </a:xfrm>
          <a:prstGeom prst="rightArrow">
            <a:avLst>
              <a:gd name="adj1" fmla="val 50000"/>
              <a:gd name="adj2" fmla="val 25000"/>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cs typeface="Arial" charset="0"/>
            </a:endParaRPr>
          </a:p>
        </p:txBody>
      </p:sp>
      <p:sp>
        <p:nvSpPr>
          <p:cNvPr id="31760"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Komitmen Manajemen</a:t>
            </a:r>
          </a:p>
        </p:txBody>
      </p:sp>
      <p:sp>
        <p:nvSpPr>
          <p:cNvPr id="19"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4217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86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67" grpId="0" animBg="1"/>
      <p:bldP spid="31749" grpId="0"/>
      <p:bldP spid="31750" grpId="0"/>
      <p:bldP spid="31751" grpId="0"/>
      <p:bldP spid="31752" grpId="0"/>
      <p:bldP spid="31753" grpId="0" animBg="1"/>
      <p:bldP spid="31754" grpId="0" animBg="1"/>
      <p:bldP spid="3175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12" name="AutoShape 8"/>
          <p:cNvSpPr>
            <a:spLocks noChangeArrowheads="1"/>
          </p:cNvSpPr>
          <p:nvPr/>
        </p:nvSpPr>
        <p:spPr bwMode="auto">
          <a:xfrm>
            <a:off x="442913" y="1484313"/>
            <a:ext cx="80899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2"/>
                </a:solidFill>
                <a:cs typeface="Arial" charset="0"/>
              </a:rPr>
              <a:t>Wakil</a:t>
            </a:r>
            <a:r>
              <a:rPr lang="en-US" sz="2400" b="1" i="0" dirty="0">
                <a:solidFill>
                  <a:schemeClr val="bg2"/>
                </a:solidFill>
                <a:cs typeface="Arial" charset="0"/>
              </a:rPr>
              <a:t> </a:t>
            </a:r>
            <a:r>
              <a:rPr lang="en-US" sz="2400" b="1" i="0" dirty="0" err="1">
                <a:solidFill>
                  <a:schemeClr val="bg2"/>
                </a:solidFill>
                <a:cs typeface="Arial" charset="0"/>
              </a:rPr>
              <a:t>Manajemen</a:t>
            </a:r>
            <a:r>
              <a:rPr lang="en-US" sz="2400" b="1" i="0" dirty="0">
                <a:solidFill>
                  <a:schemeClr val="bg2"/>
                </a:solidFill>
                <a:cs typeface="Arial" charset="0"/>
              </a:rPr>
              <a:t> (QMR, HSE, DPA)</a:t>
            </a:r>
          </a:p>
          <a:p>
            <a:pPr marL="342900" indent="-342900" algn="ctr">
              <a:buFontTx/>
              <a:buNone/>
              <a:defRPr/>
            </a:pPr>
            <a:r>
              <a:rPr lang="en-US" sz="1100" b="1" i="0" dirty="0">
                <a:solidFill>
                  <a:schemeClr val="bg2"/>
                </a:solidFill>
                <a:cs typeface="Arial" charset="0"/>
              </a:rPr>
              <a:t>(ISO 9001:2008 ; 5.5.2 ISO 14001:2004 ; 4.4.1 (p3) OHSAS 18001:2007; 4.4.1 (p4), ISM CODE ; 4)</a:t>
            </a:r>
          </a:p>
        </p:txBody>
      </p:sp>
      <p:grpSp>
        <p:nvGrpSpPr>
          <p:cNvPr id="32771" name="Group 9"/>
          <p:cNvGrpSpPr>
            <a:grpSpLocks/>
          </p:cNvGrpSpPr>
          <p:nvPr/>
        </p:nvGrpSpPr>
        <p:grpSpPr bwMode="auto">
          <a:xfrm>
            <a:off x="442913" y="3932238"/>
            <a:ext cx="2087562" cy="719137"/>
            <a:chOff x="295" y="2205"/>
            <a:chExt cx="1315" cy="453"/>
          </a:xfrm>
        </p:grpSpPr>
        <p:sp>
          <p:nvSpPr>
            <p:cNvPr id="32784" name="AutoShape 10"/>
            <p:cNvSpPr>
              <a:spLocks noChangeArrowheads="1"/>
            </p:cNvSpPr>
            <p:nvPr/>
          </p:nvSpPr>
          <p:spPr bwMode="auto">
            <a:xfrm>
              <a:off x="295" y="2205"/>
              <a:ext cx="1315" cy="453"/>
            </a:xfrm>
            <a:prstGeom prst="roundRect">
              <a:avLst>
                <a:gd name="adj" fmla="val 16667"/>
              </a:avLst>
            </a:prstGeom>
            <a:solidFill>
              <a:schemeClr val="accent6">
                <a:lumMod val="60000"/>
                <a:lumOff val="40000"/>
              </a:schemeClr>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32785" name="Text Box 11"/>
            <p:cNvSpPr txBox="1">
              <a:spLocks noChangeArrowheads="1"/>
            </p:cNvSpPr>
            <p:nvPr/>
          </p:nvSpPr>
          <p:spPr bwMode="auto">
            <a:xfrm>
              <a:off x="402" y="2315"/>
              <a:ext cx="10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bg1"/>
                  </a:solidFill>
                </a:rPr>
                <a:t>Tugas Utama</a:t>
              </a:r>
            </a:p>
          </p:txBody>
        </p:sp>
      </p:grpSp>
      <p:grpSp>
        <p:nvGrpSpPr>
          <p:cNvPr id="32772" name="Group 12"/>
          <p:cNvGrpSpPr>
            <a:grpSpLocks/>
          </p:cNvGrpSpPr>
          <p:nvPr/>
        </p:nvGrpSpPr>
        <p:grpSpPr bwMode="auto">
          <a:xfrm>
            <a:off x="3106738" y="2755900"/>
            <a:ext cx="1800225" cy="647700"/>
            <a:chOff x="1973" y="1464"/>
            <a:chExt cx="1134" cy="408"/>
          </a:xfrm>
        </p:grpSpPr>
        <p:sp>
          <p:nvSpPr>
            <p:cNvPr id="32782" name="Text Box 13"/>
            <p:cNvSpPr txBox="1">
              <a:spLocks noChangeArrowheads="1"/>
            </p:cNvSpPr>
            <p:nvPr/>
          </p:nvSpPr>
          <p:spPr bwMode="auto">
            <a:xfrm>
              <a:off x="2051" y="1534"/>
              <a:ext cx="9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a:solidFill>
                    <a:schemeClr val="tx1"/>
                  </a:solidFill>
                </a:rPr>
                <a:t>Pemastian…</a:t>
              </a:r>
            </a:p>
          </p:txBody>
        </p:sp>
        <p:sp>
          <p:nvSpPr>
            <p:cNvPr id="32783" name="AutoShape 14"/>
            <p:cNvSpPr>
              <a:spLocks noChangeArrowheads="1"/>
            </p:cNvSpPr>
            <p:nvPr/>
          </p:nvSpPr>
          <p:spPr bwMode="auto">
            <a:xfrm>
              <a:off x="1973" y="1464"/>
              <a:ext cx="1134" cy="408"/>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Blip>
                  <a:blip r:embed="rId3"/>
                </a:buBlip>
              </a:pPr>
              <a:endParaRPr lang="en-US" i="0">
                <a:solidFill>
                  <a:schemeClr val="tx1"/>
                </a:solidFill>
              </a:endParaRPr>
            </a:p>
          </p:txBody>
        </p:sp>
      </p:grpSp>
      <p:grpSp>
        <p:nvGrpSpPr>
          <p:cNvPr id="32773" name="Group 15"/>
          <p:cNvGrpSpPr>
            <a:grpSpLocks/>
          </p:cNvGrpSpPr>
          <p:nvPr/>
        </p:nvGrpSpPr>
        <p:grpSpPr bwMode="auto">
          <a:xfrm>
            <a:off x="3106738" y="5157788"/>
            <a:ext cx="1800225" cy="647700"/>
            <a:chOff x="1973" y="2833"/>
            <a:chExt cx="1134" cy="408"/>
          </a:xfrm>
        </p:grpSpPr>
        <p:sp>
          <p:nvSpPr>
            <p:cNvPr id="32780" name="Text Box 16"/>
            <p:cNvSpPr txBox="1">
              <a:spLocks noChangeArrowheads="1"/>
            </p:cNvSpPr>
            <p:nvPr/>
          </p:nvSpPr>
          <p:spPr bwMode="auto">
            <a:xfrm>
              <a:off x="2089" y="2927"/>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a:solidFill>
                    <a:schemeClr val="tx1"/>
                  </a:solidFill>
                </a:rPr>
                <a:t>Pelaporan…</a:t>
              </a:r>
            </a:p>
          </p:txBody>
        </p:sp>
        <p:sp>
          <p:nvSpPr>
            <p:cNvPr id="32781" name="AutoShape 17"/>
            <p:cNvSpPr>
              <a:spLocks noChangeArrowheads="1"/>
            </p:cNvSpPr>
            <p:nvPr/>
          </p:nvSpPr>
          <p:spPr bwMode="auto">
            <a:xfrm>
              <a:off x="1973" y="2833"/>
              <a:ext cx="1134" cy="408"/>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Blip>
                  <a:blip r:embed="rId3"/>
                </a:buBlip>
              </a:pPr>
              <a:endParaRPr lang="en-US" i="0">
                <a:solidFill>
                  <a:schemeClr val="tx1"/>
                </a:solidFill>
              </a:endParaRPr>
            </a:p>
          </p:txBody>
        </p:sp>
      </p:grpSp>
      <p:cxnSp>
        <p:nvCxnSpPr>
          <p:cNvPr id="32774" name="AutoShape 18"/>
          <p:cNvCxnSpPr>
            <a:cxnSpLocks noChangeShapeType="1"/>
            <a:stCxn id="32784" idx="3"/>
            <a:endCxn id="32783" idx="1"/>
          </p:cNvCxnSpPr>
          <p:nvPr/>
        </p:nvCxnSpPr>
        <p:spPr bwMode="auto">
          <a:xfrm flipV="1">
            <a:off x="2530475" y="3079750"/>
            <a:ext cx="576263" cy="1212850"/>
          </a:xfrm>
          <a:prstGeom prst="bentConnector3">
            <a:avLst>
              <a:gd name="adj1" fmla="val 49861"/>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5" name="AutoShape 19"/>
          <p:cNvCxnSpPr>
            <a:cxnSpLocks noChangeShapeType="1"/>
            <a:stCxn id="32784" idx="3"/>
            <a:endCxn id="32781" idx="1"/>
          </p:cNvCxnSpPr>
          <p:nvPr/>
        </p:nvCxnSpPr>
        <p:spPr bwMode="auto">
          <a:xfrm>
            <a:off x="2530475" y="4292600"/>
            <a:ext cx="576263" cy="1189038"/>
          </a:xfrm>
          <a:prstGeom prst="bentConnector3">
            <a:avLst>
              <a:gd name="adj1" fmla="val 49861"/>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6" name="AutoShape 20"/>
          <p:cNvSpPr>
            <a:spLocks noChangeArrowheads="1"/>
          </p:cNvSpPr>
          <p:nvPr/>
        </p:nvSpPr>
        <p:spPr bwMode="auto">
          <a:xfrm>
            <a:off x="5051425" y="2420938"/>
            <a:ext cx="3743325" cy="4040187"/>
          </a:xfrm>
          <a:prstGeom prst="roundRect">
            <a:avLst>
              <a:gd name="adj" fmla="val 75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Blip>
                <a:blip r:embed="rId3"/>
              </a:buBlip>
            </a:pPr>
            <a:endParaRPr lang="en-US" i="0">
              <a:solidFill>
                <a:schemeClr val="accent1"/>
              </a:solidFill>
            </a:endParaRPr>
          </a:p>
        </p:txBody>
      </p:sp>
      <p:sp>
        <p:nvSpPr>
          <p:cNvPr id="32777" name="Text Box 21"/>
          <p:cNvSpPr txBox="1">
            <a:spLocks noChangeArrowheads="1"/>
          </p:cNvSpPr>
          <p:nvPr/>
        </p:nvSpPr>
        <p:spPr bwMode="auto">
          <a:xfrm>
            <a:off x="5122863" y="2492375"/>
            <a:ext cx="36718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AutoNum type="arabicPeriod"/>
            </a:pPr>
            <a:r>
              <a:rPr lang="en-US" sz="1200" i="0" dirty="0" err="1">
                <a:solidFill>
                  <a:schemeClr val="tx1"/>
                </a:solidFill>
              </a:rPr>
              <a:t>Mengkoordinir</a:t>
            </a:r>
            <a:r>
              <a:rPr lang="en-US" sz="1200" i="0" dirty="0">
                <a:solidFill>
                  <a:schemeClr val="tx1"/>
                </a:solidFill>
              </a:rPr>
              <a:t> </a:t>
            </a:r>
            <a:r>
              <a:rPr lang="en-US" sz="1200" b="1" i="0" dirty="0" err="1">
                <a:solidFill>
                  <a:schemeClr val="tx1"/>
                </a:solidFill>
              </a:rPr>
              <a:t>pembangunan</a:t>
            </a:r>
            <a:r>
              <a:rPr lang="en-US" sz="1200" b="1" i="0" dirty="0">
                <a:solidFill>
                  <a:schemeClr val="tx1"/>
                </a:solidFill>
              </a:rPr>
              <a:t> </a:t>
            </a:r>
            <a:r>
              <a:rPr lang="en-US" sz="1200" b="1" i="0" dirty="0" err="1">
                <a:solidFill>
                  <a:schemeClr val="tx1"/>
                </a:solidFill>
              </a:rPr>
              <a:t>sistem</a:t>
            </a:r>
            <a:r>
              <a:rPr lang="en-US" sz="1200" i="0" dirty="0">
                <a:solidFill>
                  <a:schemeClr val="tx1"/>
                </a:solidFill>
              </a:rPr>
              <a:t> (</a:t>
            </a:r>
            <a:r>
              <a:rPr lang="en-US" sz="1200" i="0" dirty="0" err="1">
                <a:solidFill>
                  <a:schemeClr val="tx1"/>
                </a:solidFill>
              </a:rPr>
              <a:t>bisa</a:t>
            </a:r>
            <a:r>
              <a:rPr lang="en-US" sz="1200" i="0" dirty="0">
                <a:solidFill>
                  <a:schemeClr val="tx1"/>
                </a:solidFill>
              </a:rPr>
              <a:t> </a:t>
            </a:r>
            <a:r>
              <a:rPr lang="en-US" sz="1200" i="0" dirty="0" err="1">
                <a:solidFill>
                  <a:schemeClr val="tx1"/>
                </a:solidFill>
              </a:rPr>
              <a:t>sebagai</a:t>
            </a:r>
            <a:r>
              <a:rPr lang="en-US" sz="1200" i="0" dirty="0">
                <a:solidFill>
                  <a:schemeClr val="tx1"/>
                </a:solidFill>
              </a:rPr>
              <a:t> </a:t>
            </a:r>
            <a:r>
              <a:rPr lang="en-US" sz="1200" dirty="0">
                <a:solidFill>
                  <a:schemeClr val="tx1"/>
                </a:solidFill>
              </a:rPr>
              <a:t>project leader</a:t>
            </a:r>
            <a:r>
              <a:rPr lang="en-US" sz="1200" i="0" dirty="0">
                <a:solidFill>
                  <a:schemeClr val="tx1"/>
                </a:solidFill>
              </a:rPr>
              <a:t>)</a:t>
            </a:r>
          </a:p>
          <a:p>
            <a:pPr algn="just" eaLnBrk="1" hangingPunct="1">
              <a:buFontTx/>
              <a:buAutoNum type="arabicPeriod"/>
            </a:pPr>
            <a:r>
              <a:rPr lang="en-US" sz="1200" i="0" dirty="0" err="1">
                <a:solidFill>
                  <a:schemeClr val="tx1"/>
                </a:solidFill>
              </a:rPr>
              <a:t>Memastikan</a:t>
            </a:r>
            <a:r>
              <a:rPr lang="en-US" sz="1200" i="0" dirty="0">
                <a:solidFill>
                  <a:schemeClr val="tx1"/>
                </a:solidFill>
              </a:rPr>
              <a:t> </a:t>
            </a:r>
            <a:r>
              <a:rPr lang="en-US" sz="1200" b="1" i="0" dirty="0" err="1">
                <a:solidFill>
                  <a:schemeClr val="tx1"/>
                </a:solidFill>
              </a:rPr>
              <a:t>pengendalian</a:t>
            </a:r>
            <a:r>
              <a:rPr lang="en-US" sz="1200" b="1" i="0" dirty="0">
                <a:solidFill>
                  <a:schemeClr val="tx1"/>
                </a:solidFill>
              </a:rPr>
              <a:t> </a:t>
            </a:r>
            <a:r>
              <a:rPr lang="en-US" sz="1200" b="1" i="0" dirty="0" err="1">
                <a:solidFill>
                  <a:schemeClr val="tx1"/>
                </a:solidFill>
              </a:rPr>
              <a:t>dokumen</a:t>
            </a:r>
            <a:r>
              <a:rPr lang="en-US" sz="1200" i="0" dirty="0">
                <a:solidFill>
                  <a:schemeClr val="tx1"/>
                </a:solidFill>
              </a:rPr>
              <a:t> </a:t>
            </a:r>
            <a:r>
              <a:rPr lang="en-US" sz="1200" i="0" dirty="0" err="1">
                <a:solidFill>
                  <a:schemeClr val="tx1"/>
                </a:solidFill>
              </a:rPr>
              <a:t>berjalan</a:t>
            </a:r>
            <a:r>
              <a:rPr lang="en-US" sz="1200" i="0" dirty="0">
                <a:solidFill>
                  <a:schemeClr val="tx1"/>
                </a:solidFill>
              </a:rPr>
              <a:t> </a:t>
            </a:r>
            <a:r>
              <a:rPr lang="en-US" sz="1200" i="0" dirty="0" err="1">
                <a:solidFill>
                  <a:schemeClr val="tx1"/>
                </a:solidFill>
              </a:rPr>
              <a:t>dengan</a:t>
            </a:r>
            <a:r>
              <a:rPr lang="en-US" sz="1200" i="0" dirty="0">
                <a:solidFill>
                  <a:schemeClr val="tx1"/>
                </a:solidFill>
              </a:rPr>
              <a:t> </a:t>
            </a:r>
            <a:r>
              <a:rPr lang="en-US" sz="1200" i="0" dirty="0" err="1">
                <a:solidFill>
                  <a:schemeClr val="tx1"/>
                </a:solidFill>
              </a:rPr>
              <a:t>baik</a:t>
            </a:r>
            <a:endParaRPr lang="en-US" sz="1200" i="0" dirty="0">
              <a:solidFill>
                <a:schemeClr val="tx1"/>
              </a:solidFill>
            </a:endParaRPr>
          </a:p>
          <a:p>
            <a:pPr algn="just" eaLnBrk="1" hangingPunct="1">
              <a:buFontTx/>
              <a:buAutoNum type="arabicPeriod"/>
            </a:pPr>
            <a:r>
              <a:rPr lang="en-US" sz="1200" i="0" dirty="0" err="1">
                <a:solidFill>
                  <a:schemeClr val="tx1"/>
                </a:solidFill>
              </a:rPr>
              <a:t>Membantu</a:t>
            </a:r>
            <a:r>
              <a:rPr lang="en-US" sz="1200" i="0" dirty="0">
                <a:solidFill>
                  <a:schemeClr val="tx1"/>
                </a:solidFill>
              </a:rPr>
              <a:t> </a:t>
            </a:r>
            <a:r>
              <a:rPr lang="en-US" sz="1200" i="0" dirty="0" err="1">
                <a:solidFill>
                  <a:schemeClr val="tx1"/>
                </a:solidFill>
              </a:rPr>
              <a:t>pimpinan</a:t>
            </a:r>
            <a:r>
              <a:rPr lang="en-US" sz="1200" i="0" dirty="0">
                <a:solidFill>
                  <a:schemeClr val="tx1"/>
                </a:solidFill>
              </a:rPr>
              <a:t> </a:t>
            </a:r>
            <a:r>
              <a:rPr lang="en-US" sz="1200" i="0" dirty="0" err="1">
                <a:solidFill>
                  <a:schemeClr val="tx1"/>
                </a:solidFill>
              </a:rPr>
              <a:t>puncak</a:t>
            </a:r>
            <a:r>
              <a:rPr lang="en-US" sz="1200" i="0" dirty="0">
                <a:solidFill>
                  <a:schemeClr val="tx1"/>
                </a:solidFill>
              </a:rPr>
              <a:t> </a:t>
            </a:r>
            <a:r>
              <a:rPr lang="en-US" sz="1200" i="0" dirty="0" err="1">
                <a:solidFill>
                  <a:schemeClr val="tx1"/>
                </a:solidFill>
              </a:rPr>
              <a:t>dalam</a:t>
            </a:r>
            <a:r>
              <a:rPr lang="en-US" sz="1200" i="0" dirty="0">
                <a:solidFill>
                  <a:schemeClr val="tx1"/>
                </a:solidFill>
              </a:rPr>
              <a:t> </a:t>
            </a:r>
            <a:r>
              <a:rPr lang="en-US" sz="1200" i="0" dirty="0" err="1">
                <a:solidFill>
                  <a:schemeClr val="tx1"/>
                </a:solidFill>
              </a:rPr>
              <a:t>pembuatan</a:t>
            </a:r>
            <a:r>
              <a:rPr lang="en-US" sz="1200" i="0" dirty="0">
                <a:solidFill>
                  <a:schemeClr val="tx1"/>
                </a:solidFill>
              </a:rPr>
              <a:t> </a:t>
            </a:r>
            <a:r>
              <a:rPr lang="en-US" sz="1200" b="1" i="0" dirty="0" err="1">
                <a:solidFill>
                  <a:schemeClr val="tx1"/>
                </a:solidFill>
              </a:rPr>
              <a:t>kebijakan</a:t>
            </a:r>
            <a:r>
              <a:rPr lang="en-US" sz="1200" b="1" i="0" dirty="0">
                <a:solidFill>
                  <a:schemeClr val="tx1"/>
                </a:solidFill>
              </a:rPr>
              <a:t> </a:t>
            </a:r>
            <a:r>
              <a:rPr lang="en-US" sz="1200" b="1" i="0" dirty="0" smtClean="0">
                <a:solidFill>
                  <a:schemeClr val="tx1"/>
                </a:solidFill>
              </a:rPr>
              <a:t>QHSE</a:t>
            </a:r>
            <a:endParaRPr lang="en-US" sz="1200" b="1" i="0" dirty="0">
              <a:solidFill>
                <a:schemeClr val="tx1"/>
              </a:solidFill>
            </a:endParaRPr>
          </a:p>
          <a:p>
            <a:pPr algn="just" eaLnBrk="1" hangingPunct="1">
              <a:buFontTx/>
              <a:buAutoNum type="arabicPeriod"/>
            </a:pPr>
            <a:r>
              <a:rPr lang="en-US" sz="1200" i="0" dirty="0" err="1">
                <a:solidFill>
                  <a:schemeClr val="tx1"/>
                </a:solidFill>
              </a:rPr>
              <a:t>Terlibat</a:t>
            </a:r>
            <a:r>
              <a:rPr lang="en-US" sz="1200" i="0" dirty="0">
                <a:solidFill>
                  <a:schemeClr val="tx1"/>
                </a:solidFill>
              </a:rPr>
              <a:t> </a:t>
            </a:r>
            <a:r>
              <a:rPr lang="en-US" sz="1200" i="0" dirty="0" err="1">
                <a:solidFill>
                  <a:schemeClr val="tx1"/>
                </a:solidFill>
              </a:rPr>
              <a:t>dalam</a:t>
            </a:r>
            <a:r>
              <a:rPr lang="en-US" sz="1200" i="0" dirty="0">
                <a:solidFill>
                  <a:schemeClr val="tx1"/>
                </a:solidFill>
              </a:rPr>
              <a:t> </a:t>
            </a:r>
            <a:r>
              <a:rPr lang="en-US" sz="1200" i="0" dirty="0" err="1">
                <a:solidFill>
                  <a:schemeClr val="tx1"/>
                </a:solidFill>
              </a:rPr>
              <a:t>kegiatan</a:t>
            </a:r>
            <a:r>
              <a:rPr lang="en-US" sz="1200" i="0" dirty="0">
                <a:solidFill>
                  <a:schemeClr val="tx1"/>
                </a:solidFill>
              </a:rPr>
              <a:t> </a:t>
            </a:r>
            <a:r>
              <a:rPr lang="en-US" sz="1200" b="1" i="0" dirty="0">
                <a:solidFill>
                  <a:schemeClr val="tx1"/>
                </a:solidFill>
              </a:rPr>
              <a:t>internal audit</a:t>
            </a:r>
          </a:p>
          <a:p>
            <a:pPr algn="just" eaLnBrk="1" hangingPunct="1">
              <a:buFontTx/>
              <a:buAutoNum type="arabicPeriod"/>
            </a:pPr>
            <a:r>
              <a:rPr lang="en-US" sz="1200" i="0" dirty="0" err="1">
                <a:solidFill>
                  <a:schemeClr val="tx1"/>
                </a:solidFill>
              </a:rPr>
              <a:t>Melaporkan</a:t>
            </a:r>
            <a:r>
              <a:rPr lang="en-US" sz="1200" i="0" dirty="0">
                <a:solidFill>
                  <a:schemeClr val="tx1"/>
                </a:solidFill>
              </a:rPr>
              <a:t> </a:t>
            </a:r>
            <a:r>
              <a:rPr lang="en-US" sz="1200" i="0" dirty="0" err="1">
                <a:solidFill>
                  <a:schemeClr val="tx1"/>
                </a:solidFill>
              </a:rPr>
              <a:t>ke</a:t>
            </a:r>
            <a:r>
              <a:rPr lang="en-US" sz="1200" i="0" dirty="0">
                <a:solidFill>
                  <a:schemeClr val="tx1"/>
                </a:solidFill>
              </a:rPr>
              <a:t> </a:t>
            </a:r>
            <a:r>
              <a:rPr lang="en-US" sz="1200" i="0" dirty="0" err="1">
                <a:solidFill>
                  <a:schemeClr val="tx1"/>
                </a:solidFill>
              </a:rPr>
              <a:t>manajemen</a:t>
            </a:r>
            <a:r>
              <a:rPr lang="en-US" sz="1200" i="0" dirty="0">
                <a:solidFill>
                  <a:schemeClr val="tx1"/>
                </a:solidFill>
              </a:rPr>
              <a:t> </a:t>
            </a:r>
            <a:r>
              <a:rPr lang="en-US" sz="1200" i="0" dirty="0" err="1">
                <a:solidFill>
                  <a:schemeClr val="tx1"/>
                </a:solidFill>
              </a:rPr>
              <a:t>puncak</a:t>
            </a:r>
            <a:r>
              <a:rPr lang="en-US" sz="1200" i="0" dirty="0">
                <a:solidFill>
                  <a:schemeClr val="tx1"/>
                </a:solidFill>
              </a:rPr>
              <a:t> </a:t>
            </a:r>
            <a:r>
              <a:rPr lang="en-US" sz="1200" i="0" dirty="0" err="1">
                <a:solidFill>
                  <a:schemeClr val="tx1"/>
                </a:solidFill>
              </a:rPr>
              <a:t>terkait</a:t>
            </a:r>
            <a:r>
              <a:rPr lang="en-US" sz="1200" i="0" dirty="0">
                <a:solidFill>
                  <a:schemeClr val="tx1"/>
                </a:solidFill>
              </a:rPr>
              <a:t> </a:t>
            </a:r>
            <a:r>
              <a:rPr lang="en-US" sz="1200" i="0" dirty="0" err="1">
                <a:solidFill>
                  <a:schemeClr val="tx1"/>
                </a:solidFill>
              </a:rPr>
              <a:t>dengan</a:t>
            </a:r>
            <a:r>
              <a:rPr lang="en-US" sz="1200" i="0" dirty="0">
                <a:solidFill>
                  <a:schemeClr val="tx1"/>
                </a:solidFill>
              </a:rPr>
              <a:t> </a:t>
            </a:r>
            <a:r>
              <a:rPr lang="en-US" sz="1200" b="1" i="0" dirty="0" err="1">
                <a:solidFill>
                  <a:schemeClr val="tx1"/>
                </a:solidFill>
              </a:rPr>
              <a:t>kinerja</a:t>
            </a:r>
            <a:r>
              <a:rPr lang="en-US" sz="1200" b="1" i="0" dirty="0">
                <a:solidFill>
                  <a:schemeClr val="tx1"/>
                </a:solidFill>
              </a:rPr>
              <a:t> </a:t>
            </a:r>
            <a:r>
              <a:rPr lang="en-US" sz="1200" b="1" i="0" dirty="0" err="1">
                <a:solidFill>
                  <a:schemeClr val="tx1"/>
                </a:solidFill>
              </a:rPr>
              <a:t>sistem</a:t>
            </a:r>
            <a:r>
              <a:rPr lang="en-US" sz="1200" b="1" i="0" dirty="0">
                <a:solidFill>
                  <a:schemeClr val="tx1"/>
                </a:solidFill>
              </a:rPr>
              <a:t> </a:t>
            </a:r>
            <a:r>
              <a:rPr lang="en-US" sz="1200" b="1" i="0" dirty="0" err="1">
                <a:solidFill>
                  <a:schemeClr val="tx1"/>
                </a:solidFill>
              </a:rPr>
              <a:t>manajemen</a:t>
            </a:r>
            <a:r>
              <a:rPr lang="en-US" sz="1200" b="1" i="0" dirty="0">
                <a:solidFill>
                  <a:schemeClr val="tx1"/>
                </a:solidFill>
              </a:rPr>
              <a:t> </a:t>
            </a:r>
            <a:r>
              <a:rPr lang="en-US" sz="1200" b="1" i="0" dirty="0" smtClean="0">
                <a:solidFill>
                  <a:schemeClr val="tx1"/>
                </a:solidFill>
              </a:rPr>
              <a:t>QHSE</a:t>
            </a:r>
            <a:r>
              <a:rPr lang="en-US" sz="1200" i="0" dirty="0" smtClean="0">
                <a:solidFill>
                  <a:schemeClr val="tx1"/>
                </a:solidFill>
              </a:rPr>
              <a:t> </a:t>
            </a:r>
            <a:r>
              <a:rPr lang="en-US" sz="1200" i="0" dirty="0" err="1">
                <a:solidFill>
                  <a:schemeClr val="tx1"/>
                </a:solidFill>
              </a:rPr>
              <a:t>ke</a:t>
            </a:r>
            <a:r>
              <a:rPr lang="en-US" sz="1200" i="0" dirty="0">
                <a:solidFill>
                  <a:schemeClr val="tx1"/>
                </a:solidFill>
              </a:rPr>
              <a:t> </a:t>
            </a:r>
            <a:r>
              <a:rPr lang="en-US" sz="1200" i="0" dirty="0" err="1">
                <a:solidFill>
                  <a:schemeClr val="tx1"/>
                </a:solidFill>
              </a:rPr>
              <a:t>dalam</a:t>
            </a:r>
            <a:r>
              <a:rPr lang="en-US" sz="1200" i="0" dirty="0">
                <a:solidFill>
                  <a:schemeClr val="tx1"/>
                </a:solidFill>
              </a:rPr>
              <a:t> </a:t>
            </a:r>
            <a:r>
              <a:rPr lang="en-US" sz="1200" i="0" dirty="0" err="1">
                <a:solidFill>
                  <a:schemeClr val="tx1"/>
                </a:solidFill>
              </a:rPr>
              <a:t>rapat</a:t>
            </a:r>
            <a:r>
              <a:rPr lang="en-US" sz="1200" i="0" dirty="0">
                <a:solidFill>
                  <a:schemeClr val="tx1"/>
                </a:solidFill>
              </a:rPr>
              <a:t> </a:t>
            </a:r>
            <a:r>
              <a:rPr lang="en-US" sz="1200" i="0" dirty="0" err="1">
                <a:solidFill>
                  <a:schemeClr val="tx1"/>
                </a:solidFill>
              </a:rPr>
              <a:t>tinjauan</a:t>
            </a:r>
            <a:r>
              <a:rPr lang="en-US" sz="1200" i="0" dirty="0">
                <a:solidFill>
                  <a:schemeClr val="tx1"/>
                </a:solidFill>
              </a:rPr>
              <a:t> </a:t>
            </a:r>
            <a:r>
              <a:rPr lang="en-US" sz="1200" i="0" dirty="0" err="1">
                <a:solidFill>
                  <a:schemeClr val="tx1"/>
                </a:solidFill>
              </a:rPr>
              <a:t>manajemen</a:t>
            </a:r>
            <a:endParaRPr lang="en-US" sz="1200" i="0" dirty="0">
              <a:solidFill>
                <a:schemeClr val="tx1"/>
              </a:solidFill>
            </a:endParaRPr>
          </a:p>
          <a:p>
            <a:pPr algn="just" eaLnBrk="1" hangingPunct="1">
              <a:buFontTx/>
              <a:buAutoNum type="arabicPeriod"/>
            </a:pPr>
            <a:r>
              <a:rPr lang="en-US" sz="1200" i="0" dirty="0" err="1">
                <a:solidFill>
                  <a:schemeClr val="tx1"/>
                </a:solidFill>
              </a:rPr>
              <a:t>Berhubungan</a:t>
            </a:r>
            <a:r>
              <a:rPr lang="en-US" sz="1200" i="0" dirty="0">
                <a:solidFill>
                  <a:schemeClr val="tx1"/>
                </a:solidFill>
              </a:rPr>
              <a:t> </a:t>
            </a:r>
            <a:r>
              <a:rPr lang="en-US" sz="1200" i="0" dirty="0" err="1">
                <a:solidFill>
                  <a:schemeClr val="tx1"/>
                </a:solidFill>
              </a:rPr>
              <a:t>dengan</a:t>
            </a:r>
            <a:r>
              <a:rPr lang="en-US" sz="1200" i="0" dirty="0">
                <a:solidFill>
                  <a:schemeClr val="tx1"/>
                </a:solidFill>
              </a:rPr>
              <a:t> </a:t>
            </a:r>
            <a:r>
              <a:rPr lang="en-US" sz="1200" i="0" dirty="0" err="1">
                <a:solidFill>
                  <a:schemeClr val="tx1"/>
                </a:solidFill>
              </a:rPr>
              <a:t>pihak</a:t>
            </a:r>
            <a:r>
              <a:rPr lang="en-US" sz="1200" i="0" dirty="0">
                <a:solidFill>
                  <a:schemeClr val="tx1"/>
                </a:solidFill>
              </a:rPr>
              <a:t> </a:t>
            </a:r>
            <a:r>
              <a:rPr lang="en-US" sz="1200" i="0" dirty="0" err="1">
                <a:solidFill>
                  <a:schemeClr val="tx1"/>
                </a:solidFill>
              </a:rPr>
              <a:t>eksternal</a:t>
            </a:r>
            <a:r>
              <a:rPr lang="en-US" sz="1200" i="0" dirty="0">
                <a:solidFill>
                  <a:schemeClr val="tx1"/>
                </a:solidFill>
              </a:rPr>
              <a:t> (</a:t>
            </a:r>
            <a:r>
              <a:rPr lang="en-US" sz="1200" b="1" i="0" dirty="0" err="1">
                <a:solidFill>
                  <a:schemeClr val="tx1"/>
                </a:solidFill>
              </a:rPr>
              <a:t>badan</a:t>
            </a:r>
            <a:r>
              <a:rPr lang="en-US" sz="1200" b="1" i="0" dirty="0">
                <a:solidFill>
                  <a:schemeClr val="tx1"/>
                </a:solidFill>
              </a:rPr>
              <a:t> </a:t>
            </a:r>
            <a:r>
              <a:rPr lang="en-US" sz="1200" b="1" i="0" dirty="0" err="1">
                <a:solidFill>
                  <a:schemeClr val="tx1"/>
                </a:solidFill>
              </a:rPr>
              <a:t>sertifikasi</a:t>
            </a:r>
            <a:r>
              <a:rPr lang="en-US" sz="1200" b="1" i="0" dirty="0">
                <a:solidFill>
                  <a:schemeClr val="tx1"/>
                </a:solidFill>
              </a:rPr>
              <a:t> /</a:t>
            </a:r>
            <a:r>
              <a:rPr lang="en-US" sz="1200" b="1" i="0" dirty="0" err="1">
                <a:solidFill>
                  <a:schemeClr val="tx1"/>
                </a:solidFill>
              </a:rPr>
              <a:t>pe-merintahan</a:t>
            </a:r>
            <a:r>
              <a:rPr lang="en-US" sz="1200" b="1" i="0" dirty="0">
                <a:solidFill>
                  <a:schemeClr val="tx1"/>
                </a:solidFill>
              </a:rPr>
              <a:t>/</a:t>
            </a:r>
            <a:r>
              <a:rPr lang="en-US" sz="1200" b="1" i="0" dirty="0" err="1">
                <a:solidFill>
                  <a:schemeClr val="tx1"/>
                </a:solidFill>
              </a:rPr>
              <a:t>masyarakat</a:t>
            </a:r>
            <a:r>
              <a:rPr lang="en-US" sz="1200" b="1" i="0" dirty="0">
                <a:solidFill>
                  <a:schemeClr val="tx1"/>
                </a:solidFill>
              </a:rPr>
              <a:t> </a:t>
            </a:r>
            <a:r>
              <a:rPr lang="en-US" sz="1200" b="1" i="0" dirty="0" err="1">
                <a:solidFill>
                  <a:schemeClr val="tx1"/>
                </a:solidFill>
              </a:rPr>
              <a:t>sekitar</a:t>
            </a:r>
            <a:r>
              <a:rPr lang="en-US" sz="1200" i="0" dirty="0">
                <a:solidFill>
                  <a:schemeClr val="tx1"/>
                </a:solidFill>
              </a:rPr>
              <a:t>)</a:t>
            </a:r>
          </a:p>
          <a:p>
            <a:pPr algn="just" eaLnBrk="1" hangingPunct="1">
              <a:buFontTx/>
              <a:buAutoNum type="arabicPeriod"/>
            </a:pPr>
            <a:r>
              <a:rPr lang="en-US" sz="1200" i="0" dirty="0" err="1">
                <a:solidFill>
                  <a:schemeClr val="tx1"/>
                </a:solidFill>
              </a:rPr>
              <a:t>Memastikan</a:t>
            </a:r>
            <a:r>
              <a:rPr lang="en-US" sz="1200" i="0" dirty="0">
                <a:solidFill>
                  <a:schemeClr val="tx1"/>
                </a:solidFill>
              </a:rPr>
              <a:t> </a:t>
            </a:r>
            <a:r>
              <a:rPr lang="en-US" sz="1200" b="1" i="0" dirty="0" err="1">
                <a:solidFill>
                  <a:schemeClr val="tx1"/>
                </a:solidFill>
              </a:rPr>
              <a:t>peraturan</a:t>
            </a:r>
            <a:r>
              <a:rPr lang="en-US" sz="1200" b="1" i="0" dirty="0">
                <a:solidFill>
                  <a:schemeClr val="tx1"/>
                </a:solidFill>
              </a:rPr>
              <a:t> </a:t>
            </a:r>
            <a:r>
              <a:rPr lang="en-US" sz="1200" b="1" i="0" dirty="0" err="1">
                <a:solidFill>
                  <a:schemeClr val="tx1"/>
                </a:solidFill>
              </a:rPr>
              <a:t>perundang-undangan</a:t>
            </a:r>
            <a:r>
              <a:rPr lang="en-US" sz="1200" b="1" i="0" dirty="0">
                <a:solidFill>
                  <a:schemeClr val="tx1"/>
                </a:solidFill>
              </a:rPr>
              <a:t> </a:t>
            </a:r>
            <a:r>
              <a:rPr lang="en-US" sz="1200" b="1" i="0" dirty="0" err="1">
                <a:solidFill>
                  <a:schemeClr val="tx1"/>
                </a:solidFill>
              </a:rPr>
              <a:t>dan</a:t>
            </a:r>
            <a:r>
              <a:rPr lang="en-US" sz="1200" b="1" i="0" dirty="0">
                <a:solidFill>
                  <a:schemeClr val="tx1"/>
                </a:solidFill>
              </a:rPr>
              <a:t> </a:t>
            </a:r>
            <a:r>
              <a:rPr lang="en-US" sz="1200" b="1" i="0" dirty="0" err="1">
                <a:solidFill>
                  <a:schemeClr val="tx1"/>
                </a:solidFill>
              </a:rPr>
              <a:t>persyaratan</a:t>
            </a:r>
            <a:r>
              <a:rPr lang="en-US" sz="1200" b="1" i="0" dirty="0">
                <a:solidFill>
                  <a:schemeClr val="tx1"/>
                </a:solidFill>
              </a:rPr>
              <a:t> </a:t>
            </a:r>
            <a:r>
              <a:rPr lang="en-US" sz="1200" i="0" dirty="0" err="1">
                <a:solidFill>
                  <a:schemeClr val="tx1"/>
                </a:solidFill>
              </a:rPr>
              <a:t>lainnya</a:t>
            </a:r>
            <a:r>
              <a:rPr lang="en-US" sz="1200" i="0" dirty="0">
                <a:solidFill>
                  <a:schemeClr val="tx1"/>
                </a:solidFill>
              </a:rPr>
              <a:t> yang </a:t>
            </a:r>
            <a:r>
              <a:rPr lang="en-US" sz="1200" i="0" dirty="0" err="1">
                <a:solidFill>
                  <a:schemeClr val="tx1"/>
                </a:solidFill>
              </a:rPr>
              <a:t>relevan</a:t>
            </a:r>
            <a:r>
              <a:rPr lang="en-US" sz="1200" i="0" dirty="0">
                <a:solidFill>
                  <a:schemeClr val="tx1"/>
                </a:solidFill>
              </a:rPr>
              <a:t> </a:t>
            </a:r>
            <a:r>
              <a:rPr lang="en-US" sz="1200" i="0" dirty="0" err="1">
                <a:solidFill>
                  <a:schemeClr val="tx1"/>
                </a:solidFill>
              </a:rPr>
              <a:t>telah</a:t>
            </a:r>
            <a:r>
              <a:rPr lang="en-US" sz="1200" i="0" dirty="0">
                <a:solidFill>
                  <a:schemeClr val="tx1"/>
                </a:solidFill>
              </a:rPr>
              <a:t> di </a:t>
            </a:r>
            <a:r>
              <a:rPr lang="en-US" sz="1200" i="0" dirty="0" err="1">
                <a:solidFill>
                  <a:schemeClr val="tx1"/>
                </a:solidFill>
              </a:rPr>
              <a:t>akses</a:t>
            </a:r>
            <a:r>
              <a:rPr lang="en-US" sz="1200" i="0" dirty="0">
                <a:solidFill>
                  <a:schemeClr val="tx1"/>
                </a:solidFill>
              </a:rPr>
              <a:t> </a:t>
            </a:r>
            <a:r>
              <a:rPr lang="en-US" sz="1200" i="0" dirty="0" err="1">
                <a:solidFill>
                  <a:schemeClr val="tx1"/>
                </a:solidFill>
              </a:rPr>
              <a:t>dan</a:t>
            </a:r>
            <a:r>
              <a:rPr lang="en-US" sz="1200" i="0" dirty="0">
                <a:solidFill>
                  <a:schemeClr val="tx1"/>
                </a:solidFill>
              </a:rPr>
              <a:t> </a:t>
            </a:r>
            <a:r>
              <a:rPr lang="en-US" sz="1200" i="0" dirty="0" err="1">
                <a:solidFill>
                  <a:schemeClr val="tx1"/>
                </a:solidFill>
              </a:rPr>
              <a:t>dipastikan</a:t>
            </a:r>
            <a:r>
              <a:rPr lang="en-US" sz="1200" i="0" dirty="0">
                <a:solidFill>
                  <a:schemeClr val="tx1"/>
                </a:solidFill>
              </a:rPr>
              <a:t> </a:t>
            </a:r>
            <a:r>
              <a:rPr lang="en-US" sz="1200" i="0" dirty="0" err="1">
                <a:solidFill>
                  <a:schemeClr val="tx1"/>
                </a:solidFill>
              </a:rPr>
              <a:t>bagaimana</a:t>
            </a:r>
            <a:r>
              <a:rPr lang="en-US" sz="1200" i="0" dirty="0">
                <a:solidFill>
                  <a:schemeClr val="tx1"/>
                </a:solidFill>
              </a:rPr>
              <a:t> </a:t>
            </a:r>
            <a:r>
              <a:rPr lang="en-US" sz="1200" i="0" dirty="0" err="1">
                <a:solidFill>
                  <a:schemeClr val="tx1"/>
                </a:solidFill>
              </a:rPr>
              <a:t>implementasinya</a:t>
            </a:r>
            <a:r>
              <a:rPr lang="en-US" sz="1200" i="0" dirty="0">
                <a:solidFill>
                  <a:schemeClr val="tx1"/>
                </a:solidFill>
              </a:rPr>
              <a:t> </a:t>
            </a:r>
          </a:p>
          <a:p>
            <a:pPr algn="just" eaLnBrk="1" hangingPunct="1">
              <a:buFontTx/>
              <a:buAutoNum type="arabicPeriod"/>
            </a:pPr>
            <a:r>
              <a:rPr lang="en-US" sz="1200" b="1" i="0" dirty="0" err="1">
                <a:solidFill>
                  <a:schemeClr val="tx1"/>
                </a:solidFill>
              </a:rPr>
              <a:t>Ditunjuk</a:t>
            </a:r>
            <a:r>
              <a:rPr lang="en-US" sz="1200" b="1" i="0" dirty="0">
                <a:solidFill>
                  <a:schemeClr val="tx1"/>
                </a:solidFill>
              </a:rPr>
              <a:t> </a:t>
            </a:r>
            <a:r>
              <a:rPr lang="en-US" sz="1200" b="1" i="0" dirty="0" err="1">
                <a:solidFill>
                  <a:schemeClr val="tx1"/>
                </a:solidFill>
              </a:rPr>
              <a:t>secara</a:t>
            </a:r>
            <a:r>
              <a:rPr lang="en-US" sz="1200" b="1" i="0" dirty="0">
                <a:solidFill>
                  <a:schemeClr val="tx1"/>
                </a:solidFill>
              </a:rPr>
              <a:t> </a:t>
            </a:r>
            <a:r>
              <a:rPr lang="en-US" sz="1200" b="1" i="0" dirty="0" err="1">
                <a:solidFill>
                  <a:schemeClr val="tx1"/>
                </a:solidFill>
              </a:rPr>
              <a:t>resmi</a:t>
            </a:r>
            <a:r>
              <a:rPr lang="en-US" sz="1200" b="1" i="0" dirty="0">
                <a:solidFill>
                  <a:schemeClr val="tx1"/>
                </a:solidFill>
              </a:rPr>
              <a:t> </a:t>
            </a:r>
            <a:r>
              <a:rPr lang="en-US" sz="1200" b="1" i="0" dirty="0" err="1">
                <a:solidFill>
                  <a:schemeClr val="tx1"/>
                </a:solidFill>
              </a:rPr>
              <a:t>oleh</a:t>
            </a:r>
            <a:r>
              <a:rPr lang="en-US" sz="1200" b="1" i="0" dirty="0">
                <a:solidFill>
                  <a:schemeClr val="tx1"/>
                </a:solidFill>
              </a:rPr>
              <a:t> Top </a:t>
            </a:r>
            <a:r>
              <a:rPr lang="en-US" sz="1200" b="1" i="0" dirty="0" err="1">
                <a:solidFill>
                  <a:schemeClr val="tx1"/>
                </a:solidFill>
              </a:rPr>
              <a:t>Manajemen</a:t>
            </a:r>
            <a:endParaRPr lang="en-US" sz="1200" b="1" i="0" dirty="0">
              <a:solidFill>
                <a:schemeClr val="tx1"/>
              </a:solidFill>
            </a:endParaRPr>
          </a:p>
        </p:txBody>
      </p:sp>
      <p:sp>
        <p:nvSpPr>
          <p:cNvPr id="32778"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Komitmen Manajemen</a:t>
            </a:r>
          </a:p>
        </p:txBody>
      </p:sp>
      <p:sp>
        <p:nvSpPr>
          <p:cNvPr id="19"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71779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00" name="AutoShape 8"/>
          <p:cNvSpPr>
            <a:spLocks noChangeArrowheads="1"/>
          </p:cNvSpPr>
          <p:nvPr/>
        </p:nvSpPr>
        <p:spPr bwMode="auto">
          <a:xfrm>
            <a:off x="395288" y="1484313"/>
            <a:ext cx="82804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1"/>
                </a:solidFill>
                <a:cs typeface="Arial" charset="0"/>
              </a:rPr>
              <a:t>Tujuan</a:t>
            </a:r>
            <a:r>
              <a:rPr lang="en-US" sz="2000" b="1" i="0" dirty="0">
                <a:solidFill>
                  <a:schemeClr val="bg1"/>
                </a:solidFill>
                <a:cs typeface="Arial" charset="0"/>
              </a:rPr>
              <a:t>, </a:t>
            </a:r>
            <a:r>
              <a:rPr lang="en-US" sz="2000" b="1" i="0" dirty="0" err="1">
                <a:solidFill>
                  <a:schemeClr val="bg1"/>
                </a:solidFill>
                <a:cs typeface="Arial" charset="0"/>
              </a:rPr>
              <a:t>Sasaran</a:t>
            </a:r>
            <a:r>
              <a:rPr lang="en-US" sz="2000" b="1" i="0" dirty="0">
                <a:solidFill>
                  <a:schemeClr val="bg1"/>
                </a:solidFill>
                <a:cs typeface="Arial" charset="0"/>
              </a:rPr>
              <a:t> </a:t>
            </a:r>
            <a:r>
              <a:rPr lang="en-US" sz="2000" b="1" i="0" dirty="0" err="1">
                <a:solidFill>
                  <a:schemeClr val="bg1"/>
                </a:solidFill>
                <a:cs typeface="Arial" charset="0"/>
              </a:rPr>
              <a:t>dan</a:t>
            </a:r>
            <a:r>
              <a:rPr lang="en-US" sz="2000" b="1" i="0" dirty="0">
                <a:solidFill>
                  <a:schemeClr val="bg1"/>
                </a:solidFill>
                <a:cs typeface="Arial" charset="0"/>
              </a:rPr>
              <a:t> Program</a:t>
            </a:r>
          </a:p>
          <a:p>
            <a:pPr marL="342900" indent="-342900" algn="ctr">
              <a:buFontTx/>
              <a:buNone/>
              <a:defRPr/>
            </a:pPr>
            <a:r>
              <a:rPr lang="en-US" sz="1200" b="1" i="0" dirty="0">
                <a:solidFill>
                  <a:schemeClr val="bg1"/>
                </a:solidFill>
                <a:cs typeface="Arial" charset="0"/>
              </a:rPr>
              <a:t>(ISO 9001:2008; 5.4 ISO 14001:2004; 4.3.3 OHSAS 18001:2007; 4.3.3, ISM Code ; 1.2.1</a:t>
            </a:r>
            <a:r>
              <a:rPr lang="en-US" sz="1000" b="1" i="0" dirty="0">
                <a:solidFill>
                  <a:schemeClr val="bg1"/>
                </a:solidFill>
                <a:cs typeface="Arial" charset="0"/>
              </a:rPr>
              <a:t>)</a:t>
            </a:r>
          </a:p>
        </p:txBody>
      </p:sp>
      <p:sp>
        <p:nvSpPr>
          <p:cNvPr id="1493001" name="AutoShape 9"/>
          <p:cNvSpPr>
            <a:spLocks noChangeArrowheads="1"/>
          </p:cNvSpPr>
          <p:nvPr/>
        </p:nvSpPr>
        <p:spPr bwMode="auto">
          <a:xfrm>
            <a:off x="636588" y="3081338"/>
            <a:ext cx="1871662"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600" b="1" i="0">
                <a:solidFill>
                  <a:schemeClr val="bg1"/>
                </a:solidFill>
                <a:cs typeface="Arial" charset="0"/>
              </a:rPr>
              <a:t>Tujuan</a:t>
            </a:r>
          </a:p>
        </p:txBody>
      </p:sp>
      <p:sp>
        <p:nvSpPr>
          <p:cNvPr id="1493002" name="AutoShape 10"/>
          <p:cNvSpPr>
            <a:spLocks noChangeArrowheads="1"/>
          </p:cNvSpPr>
          <p:nvPr/>
        </p:nvSpPr>
        <p:spPr bwMode="auto">
          <a:xfrm>
            <a:off x="636588" y="4305300"/>
            <a:ext cx="1871662"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600" b="1" i="0">
                <a:solidFill>
                  <a:schemeClr val="bg1"/>
                </a:solidFill>
                <a:cs typeface="Arial" charset="0"/>
              </a:rPr>
              <a:t>Sasaran</a:t>
            </a:r>
          </a:p>
        </p:txBody>
      </p:sp>
      <p:sp>
        <p:nvSpPr>
          <p:cNvPr id="1493003" name="AutoShape 11"/>
          <p:cNvSpPr>
            <a:spLocks noChangeArrowheads="1"/>
          </p:cNvSpPr>
          <p:nvPr/>
        </p:nvSpPr>
        <p:spPr bwMode="auto">
          <a:xfrm>
            <a:off x="636588" y="5661025"/>
            <a:ext cx="1871662"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600" b="1" i="0">
                <a:solidFill>
                  <a:schemeClr val="bg1"/>
                </a:solidFill>
                <a:cs typeface="Arial" charset="0"/>
              </a:rPr>
              <a:t>Program</a:t>
            </a:r>
          </a:p>
        </p:txBody>
      </p:sp>
      <p:cxnSp>
        <p:nvCxnSpPr>
          <p:cNvPr id="33798" name="AutoShape 12"/>
          <p:cNvCxnSpPr>
            <a:cxnSpLocks noChangeShapeType="1"/>
            <a:stCxn id="1493001" idx="2"/>
            <a:endCxn id="1493002" idx="0"/>
          </p:cNvCxnSpPr>
          <p:nvPr/>
        </p:nvCxnSpPr>
        <p:spPr bwMode="auto">
          <a:xfrm>
            <a:off x="1573213" y="3873500"/>
            <a:ext cx="0" cy="4318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799" name="AutoShape 14"/>
          <p:cNvCxnSpPr>
            <a:cxnSpLocks noChangeShapeType="1"/>
            <a:stCxn id="1493002" idx="2"/>
            <a:endCxn id="1493003" idx="0"/>
          </p:cNvCxnSpPr>
          <p:nvPr/>
        </p:nvCxnSpPr>
        <p:spPr bwMode="auto">
          <a:xfrm>
            <a:off x="1573213" y="5097463"/>
            <a:ext cx="0" cy="563562"/>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0" name="AutoShape 15"/>
          <p:cNvSpPr>
            <a:spLocks noChangeArrowheads="1"/>
          </p:cNvSpPr>
          <p:nvPr/>
        </p:nvSpPr>
        <p:spPr bwMode="auto">
          <a:xfrm>
            <a:off x="395288" y="2890838"/>
            <a:ext cx="2447925" cy="237648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Text Box 31"/>
          <p:cNvSpPr txBox="1">
            <a:spLocks noChangeArrowheads="1"/>
          </p:cNvSpPr>
          <p:nvPr/>
        </p:nvSpPr>
        <p:spPr bwMode="auto">
          <a:xfrm>
            <a:off x="4935538" y="2990850"/>
            <a:ext cx="4049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rgbClr val="00B0F0"/>
                </a:solidFill>
              </a:rPr>
              <a:t>Aspek penting Lingkungan/ Resiko K3</a:t>
            </a:r>
          </a:p>
        </p:txBody>
      </p:sp>
      <p:sp>
        <p:nvSpPr>
          <p:cNvPr id="33802" name="Text Box 32"/>
          <p:cNvSpPr txBox="1">
            <a:spLocks noChangeArrowheads="1"/>
          </p:cNvSpPr>
          <p:nvPr/>
        </p:nvSpPr>
        <p:spPr bwMode="auto">
          <a:xfrm>
            <a:off x="4940300" y="4214813"/>
            <a:ext cx="4086225"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dirty="0" err="1">
                <a:solidFill>
                  <a:srgbClr val="00B0F0"/>
                </a:solidFill>
              </a:rPr>
              <a:t>Peraturan</a:t>
            </a:r>
            <a:r>
              <a:rPr lang="en-US" sz="1800" i="0" dirty="0">
                <a:solidFill>
                  <a:srgbClr val="00B0F0"/>
                </a:solidFill>
              </a:rPr>
              <a:t> </a:t>
            </a:r>
            <a:r>
              <a:rPr lang="en-US" sz="1800" i="0" dirty="0" err="1">
                <a:solidFill>
                  <a:srgbClr val="00B0F0"/>
                </a:solidFill>
              </a:rPr>
              <a:t>Perundang-Undangan</a:t>
            </a:r>
            <a:r>
              <a:rPr lang="en-US" sz="1800" i="0" dirty="0">
                <a:solidFill>
                  <a:srgbClr val="00B0F0"/>
                </a:solidFill>
              </a:rPr>
              <a:t> </a:t>
            </a:r>
          </a:p>
          <a:p>
            <a:pPr eaLnBrk="1" hangingPunct="1">
              <a:buFontTx/>
              <a:buNone/>
            </a:pPr>
            <a:r>
              <a:rPr lang="en-US" sz="1800" i="0" dirty="0" err="1">
                <a:solidFill>
                  <a:srgbClr val="00B0F0"/>
                </a:solidFill>
              </a:rPr>
              <a:t>dan</a:t>
            </a:r>
            <a:r>
              <a:rPr lang="en-US" sz="1800" i="0" dirty="0">
                <a:solidFill>
                  <a:srgbClr val="00B0F0"/>
                </a:solidFill>
              </a:rPr>
              <a:t> </a:t>
            </a:r>
            <a:r>
              <a:rPr lang="en-US" sz="1800" i="0" dirty="0" err="1">
                <a:solidFill>
                  <a:srgbClr val="00B0F0"/>
                </a:solidFill>
              </a:rPr>
              <a:t>persyaratan</a:t>
            </a:r>
            <a:r>
              <a:rPr lang="en-US" sz="1800" i="0" dirty="0">
                <a:solidFill>
                  <a:srgbClr val="00B0F0"/>
                </a:solidFill>
              </a:rPr>
              <a:t> </a:t>
            </a:r>
            <a:r>
              <a:rPr lang="en-US" sz="1800" i="0" dirty="0" err="1">
                <a:solidFill>
                  <a:srgbClr val="00B0F0"/>
                </a:solidFill>
              </a:rPr>
              <a:t>lainnya</a:t>
            </a:r>
            <a:endParaRPr lang="en-US" sz="1800" i="0" dirty="0">
              <a:solidFill>
                <a:srgbClr val="00B0F0"/>
              </a:solidFill>
            </a:endParaRPr>
          </a:p>
        </p:txBody>
      </p:sp>
      <p:sp>
        <p:nvSpPr>
          <p:cNvPr id="33803" name="Text Box 33"/>
          <p:cNvSpPr txBox="1">
            <a:spLocks noChangeArrowheads="1"/>
          </p:cNvSpPr>
          <p:nvPr/>
        </p:nvSpPr>
        <p:spPr bwMode="auto">
          <a:xfrm>
            <a:off x="4776788" y="5513388"/>
            <a:ext cx="333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rgbClr val="00B0F0"/>
                </a:solidFill>
              </a:rPr>
              <a:t>Pandangan pihak terkait</a:t>
            </a:r>
          </a:p>
        </p:txBody>
      </p:sp>
      <p:sp>
        <p:nvSpPr>
          <p:cNvPr id="33804" name="Text Box 34"/>
          <p:cNvSpPr txBox="1">
            <a:spLocks noChangeArrowheads="1"/>
          </p:cNvSpPr>
          <p:nvPr/>
        </p:nvSpPr>
        <p:spPr bwMode="auto">
          <a:xfrm>
            <a:off x="4933950" y="5013325"/>
            <a:ext cx="1957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rgbClr val="00B0F0"/>
                </a:solidFill>
              </a:rPr>
              <a:t>Aspek Finansial</a:t>
            </a:r>
          </a:p>
        </p:txBody>
      </p:sp>
      <p:sp>
        <p:nvSpPr>
          <p:cNvPr id="33805" name="Text Box 35"/>
          <p:cNvSpPr txBox="1">
            <a:spLocks noChangeArrowheads="1"/>
          </p:cNvSpPr>
          <p:nvPr/>
        </p:nvSpPr>
        <p:spPr bwMode="auto">
          <a:xfrm>
            <a:off x="4954588" y="3670300"/>
            <a:ext cx="2122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rgbClr val="00B0F0"/>
                </a:solidFill>
              </a:rPr>
              <a:t>Pilihan Teknologi</a:t>
            </a:r>
          </a:p>
        </p:txBody>
      </p:sp>
      <p:sp>
        <p:nvSpPr>
          <p:cNvPr id="33806" name="Text Box 36"/>
          <p:cNvSpPr txBox="1">
            <a:spLocks noChangeArrowheads="1"/>
          </p:cNvSpPr>
          <p:nvPr/>
        </p:nvSpPr>
        <p:spPr bwMode="auto">
          <a:xfrm>
            <a:off x="4922838" y="2492375"/>
            <a:ext cx="24114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rgbClr val="00B0F0"/>
                </a:solidFill>
              </a:rPr>
              <a:t>Kondisi</a:t>
            </a:r>
            <a:r>
              <a:rPr lang="en-US" sz="1800" i="0" dirty="0">
                <a:solidFill>
                  <a:srgbClr val="00B0F0"/>
                </a:solidFill>
              </a:rPr>
              <a:t> </a:t>
            </a:r>
            <a:r>
              <a:rPr lang="en-US" sz="1800" i="0" dirty="0" err="1">
                <a:solidFill>
                  <a:srgbClr val="00B0F0"/>
                </a:solidFill>
              </a:rPr>
              <a:t>operasional</a:t>
            </a:r>
            <a:endParaRPr lang="en-US" sz="1800" i="0" dirty="0">
              <a:solidFill>
                <a:srgbClr val="00B0F0"/>
              </a:solidFill>
            </a:endParaRPr>
          </a:p>
        </p:txBody>
      </p:sp>
      <p:sp>
        <p:nvSpPr>
          <p:cNvPr id="33807" name="AutoShape 66"/>
          <p:cNvSpPr>
            <a:spLocks/>
          </p:cNvSpPr>
          <p:nvPr/>
        </p:nvSpPr>
        <p:spPr bwMode="auto">
          <a:xfrm>
            <a:off x="3636963" y="2492375"/>
            <a:ext cx="1582737" cy="3960813"/>
          </a:xfrm>
          <a:prstGeom prst="leftBrace">
            <a:avLst>
              <a:gd name="adj1" fmla="val 6082"/>
              <a:gd name="adj2" fmla="val 3348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Text Box 67"/>
          <p:cNvSpPr txBox="1">
            <a:spLocks noChangeArrowheads="1"/>
          </p:cNvSpPr>
          <p:nvPr/>
        </p:nvSpPr>
        <p:spPr bwMode="auto">
          <a:xfrm>
            <a:off x="3059113" y="3355975"/>
            <a:ext cx="1963737"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600" b="1" i="0" dirty="0">
                <a:solidFill>
                  <a:srgbClr val="00B0F0"/>
                </a:solidFill>
              </a:rPr>
              <a:t>Hal Yang</a:t>
            </a:r>
          </a:p>
          <a:p>
            <a:pPr eaLnBrk="1" hangingPunct="1">
              <a:buFontTx/>
              <a:buNone/>
            </a:pPr>
            <a:endParaRPr lang="en-US" sz="1600" b="1" i="0" dirty="0">
              <a:solidFill>
                <a:srgbClr val="00B0F0"/>
              </a:solidFill>
            </a:endParaRPr>
          </a:p>
          <a:p>
            <a:pPr eaLnBrk="1" hangingPunct="1">
              <a:buFontTx/>
              <a:buNone/>
            </a:pPr>
            <a:r>
              <a:rPr lang="en-US" sz="1600" b="1" i="0" dirty="0" err="1">
                <a:solidFill>
                  <a:srgbClr val="00B0F0"/>
                </a:solidFill>
              </a:rPr>
              <a:t>Perlu</a:t>
            </a:r>
            <a:r>
              <a:rPr lang="en-US" sz="1600" b="1" i="0" dirty="0">
                <a:solidFill>
                  <a:srgbClr val="00B0F0"/>
                </a:solidFill>
              </a:rPr>
              <a:t> di </a:t>
            </a:r>
            <a:r>
              <a:rPr lang="en-US" sz="1600" b="1" i="0" dirty="0" err="1">
                <a:solidFill>
                  <a:srgbClr val="00B0F0"/>
                </a:solidFill>
              </a:rPr>
              <a:t>pertimbang</a:t>
            </a:r>
            <a:endParaRPr lang="en-US" sz="1600" b="1" i="0" dirty="0">
              <a:solidFill>
                <a:srgbClr val="00B0F0"/>
              </a:solidFill>
            </a:endParaRPr>
          </a:p>
          <a:p>
            <a:pPr eaLnBrk="1" hangingPunct="1">
              <a:buFontTx/>
              <a:buNone/>
            </a:pPr>
            <a:r>
              <a:rPr lang="en-US" sz="1600" b="1" i="0" dirty="0" err="1">
                <a:solidFill>
                  <a:srgbClr val="00B0F0"/>
                </a:solidFill>
              </a:rPr>
              <a:t>kan</a:t>
            </a:r>
            <a:endParaRPr lang="en-US" sz="1600" b="1" i="0" dirty="0">
              <a:solidFill>
                <a:srgbClr val="00B0F0"/>
              </a:solidFill>
            </a:endParaRPr>
          </a:p>
        </p:txBody>
      </p:sp>
      <p:grpSp>
        <p:nvGrpSpPr>
          <p:cNvPr id="33809" name="Group 72"/>
          <p:cNvGrpSpPr>
            <a:grpSpLocks/>
          </p:cNvGrpSpPr>
          <p:nvPr/>
        </p:nvGrpSpPr>
        <p:grpSpPr bwMode="auto">
          <a:xfrm>
            <a:off x="4643438" y="2600325"/>
            <a:ext cx="266700" cy="255588"/>
            <a:chOff x="340" y="1643"/>
            <a:chExt cx="168" cy="161"/>
          </a:xfrm>
        </p:grpSpPr>
        <p:sp>
          <p:nvSpPr>
            <p:cNvPr id="1493065" name="Oval 73"/>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66" name="Oval 74"/>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33810" name="Group 75"/>
          <p:cNvGrpSpPr>
            <a:grpSpLocks/>
          </p:cNvGrpSpPr>
          <p:nvPr/>
        </p:nvGrpSpPr>
        <p:grpSpPr bwMode="auto">
          <a:xfrm>
            <a:off x="4656138" y="3068638"/>
            <a:ext cx="266700" cy="255587"/>
            <a:chOff x="340" y="1643"/>
            <a:chExt cx="168" cy="161"/>
          </a:xfrm>
        </p:grpSpPr>
        <p:sp>
          <p:nvSpPr>
            <p:cNvPr id="1493068" name="Oval 7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69" name="Oval 7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33811" name="Group 78"/>
          <p:cNvGrpSpPr>
            <a:grpSpLocks/>
          </p:cNvGrpSpPr>
          <p:nvPr/>
        </p:nvGrpSpPr>
        <p:grpSpPr bwMode="auto">
          <a:xfrm>
            <a:off x="4654550" y="3740150"/>
            <a:ext cx="266700" cy="255588"/>
            <a:chOff x="340" y="1643"/>
            <a:chExt cx="168" cy="161"/>
          </a:xfrm>
        </p:grpSpPr>
        <p:sp>
          <p:nvSpPr>
            <p:cNvPr id="1493071" name="Oval 7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72" name="Oval 8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33812" name="Group 81"/>
          <p:cNvGrpSpPr>
            <a:grpSpLocks/>
          </p:cNvGrpSpPr>
          <p:nvPr/>
        </p:nvGrpSpPr>
        <p:grpSpPr bwMode="auto">
          <a:xfrm>
            <a:off x="4667250" y="4267200"/>
            <a:ext cx="266700" cy="255588"/>
            <a:chOff x="340" y="1643"/>
            <a:chExt cx="168" cy="161"/>
          </a:xfrm>
        </p:grpSpPr>
        <p:sp>
          <p:nvSpPr>
            <p:cNvPr id="1493074" name="Oval 8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75" name="Oval 8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33813" name="Group 84"/>
          <p:cNvGrpSpPr>
            <a:grpSpLocks/>
          </p:cNvGrpSpPr>
          <p:nvPr/>
        </p:nvGrpSpPr>
        <p:grpSpPr bwMode="auto">
          <a:xfrm>
            <a:off x="4672013" y="5062538"/>
            <a:ext cx="266700" cy="255587"/>
            <a:chOff x="340" y="1643"/>
            <a:chExt cx="168" cy="161"/>
          </a:xfrm>
        </p:grpSpPr>
        <p:sp>
          <p:nvSpPr>
            <p:cNvPr id="1493077" name="Oval 8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78" name="Oval 8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33814" name="Group 87"/>
          <p:cNvGrpSpPr>
            <a:grpSpLocks/>
          </p:cNvGrpSpPr>
          <p:nvPr/>
        </p:nvGrpSpPr>
        <p:grpSpPr bwMode="auto">
          <a:xfrm>
            <a:off x="4689475" y="5553075"/>
            <a:ext cx="266700" cy="255588"/>
            <a:chOff x="340" y="1643"/>
            <a:chExt cx="168" cy="161"/>
          </a:xfrm>
        </p:grpSpPr>
        <p:sp>
          <p:nvSpPr>
            <p:cNvPr id="1493080" name="Oval 8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93081" name="Oval 8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33815" name="Text Box 35"/>
          <p:cNvSpPr txBox="1">
            <a:spLocks noChangeArrowheads="1"/>
          </p:cNvSpPr>
          <p:nvPr/>
        </p:nvSpPr>
        <p:spPr bwMode="auto">
          <a:xfrm>
            <a:off x="250825" y="130175"/>
            <a:ext cx="81137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Tujuan, Sasaran dan Program</a:t>
            </a:r>
          </a:p>
        </p:txBody>
      </p:sp>
      <p:sp>
        <p:nvSpPr>
          <p:cNvPr id="38"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33817" name="Text Box 33"/>
          <p:cNvSpPr txBox="1">
            <a:spLocks noChangeArrowheads="1"/>
          </p:cNvSpPr>
          <p:nvPr/>
        </p:nvSpPr>
        <p:spPr bwMode="auto">
          <a:xfrm>
            <a:off x="4956175" y="6015038"/>
            <a:ext cx="35655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600" i="0">
                <a:solidFill>
                  <a:srgbClr val="00B0F0"/>
                </a:solidFill>
              </a:rPr>
              <a:t>Keamanan Property Perusahaan</a:t>
            </a:r>
          </a:p>
        </p:txBody>
      </p:sp>
      <p:grpSp>
        <p:nvGrpSpPr>
          <p:cNvPr id="33818" name="Group 87"/>
          <p:cNvGrpSpPr>
            <a:grpSpLocks/>
          </p:cNvGrpSpPr>
          <p:nvPr/>
        </p:nvGrpSpPr>
        <p:grpSpPr bwMode="auto">
          <a:xfrm>
            <a:off x="4670425" y="6054725"/>
            <a:ext cx="266700" cy="255588"/>
            <a:chOff x="340" y="1643"/>
            <a:chExt cx="168" cy="161"/>
          </a:xfrm>
        </p:grpSpPr>
        <p:sp>
          <p:nvSpPr>
            <p:cNvPr id="40" name="Oval 8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41" name="Oval 8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Tree>
    <p:extLst>
      <p:ext uri="{BB962C8B-B14F-4D97-AF65-F5344CB8AC3E}">
        <p14:creationId xmlns:p14="http://schemas.microsoft.com/office/powerpoint/2010/main" val="30440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8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8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8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8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8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8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79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93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003" grpId="0" animBg="1"/>
      <p:bldP spid="33801" grpId="0"/>
      <p:bldP spid="33802" grpId="0"/>
      <p:bldP spid="33803" grpId="0"/>
      <p:bldP spid="33804" grpId="0"/>
      <p:bldP spid="33805" grpId="0"/>
      <p:bldP spid="33806" grpId="0"/>
      <p:bldP spid="33807" grpId="0" animBg="1"/>
      <p:bldP spid="33808" grpId="0"/>
      <p:bldP spid="338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9"/>
          <p:cNvSpPr txBox="1">
            <a:spLocks noChangeArrowheads="1"/>
          </p:cNvSpPr>
          <p:nvPr/>
        </p:nvSpPr>
        <p:spPr bwMode="auto">
          <a:xfrm>
            <a:off x="431800" y="3232150"/>
            <a:ext cx="1722438"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b="1" i="0">
                <a:solidFill>
                  <a:schemeClr val="tx1"/>
                </a:solidFill>
              </a:rPr>
              <a:t>Tujuan dan </a:t>
            </a:r>
          </a:p>
          <a:p>
            <a:pPr algn="ctr" eaLnBrk="1" hangingPunct="1">
              <a:buFontTx/>
              <a:buNone/>
            </a:pPr>
            <a:r>
              <a:rPr lang="en-US" sz="1800" b="1" i="0">
                <a:solidFill>
                  <a:schemeClr val="tx1"/>
                </a:solidFill>
              </a:rPr>
              <a:t>Sasaran</a:t>
            </a:r>
          </a:p>
          <a:p>
            <a:pPr algn="ctr" eaLnBrk="1" hangingPunct="1">
              <a:buFontTx/>
              <a:buNone/>
            </a:pPr>
            <a:endParaRPr lang="en-US" sz="1800" b="1" i="0">
              <a:solidFill>
                <a:schemeClr val="tx1"/>
              </a:solidFill>
            </a:endParaRPr>
          </a:p>
        </p:txBody>
      </p:sp>
      <p:sp>
        <p:nvSpPr>
          <p:cNvPr id="34819" name="Text Box 26"/>
          <p:cNvSpPr txBox="1">
            <a:spLocks noChangeArrowheads="1"/>
          </p:cNvSpPr>
          <p:nvPr/>
        </p:nvSpPr>
        <p:spPr bwMode="auto">
          <a:xfrm>
            <a:off x="3171825" y="1844675"/>
            <a:ext cx="5972175"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tabLst>
                <a:tab pos="1485900" algn="l"/>
              </a:tabLst>
              <a:defRPr sz="4000" i="1">
                <a:solidFill>
                  <a:schemeClr val="accent2"/>
                </a:solidFill>
                <a:latin typeface="Verdana" pitchFamily="34" charset="0"/>
                <a:cs typeface="Arial" pitchFamily="34" charset="0"/>
              </a:defRPr>
            </a:lvl1pPr>
            <a:lvl2pPr marL="742950" indent="-285750" eaLnBrk="0" hangingPunct="0">
              <a:tabLst>
                <a:tab pos="1485900" algn="l"/>
              </a:tabLst>
              <a:defRPr sz="4000" i="1">
                <a:solidFill>
                  <a:schemeClr val="accent2"/>
                </a:solidFill>
                <a:latin typeface="Verdana" pitchFamily="34" charset="0"/>
                <a:cs typeface="Arial" pitchFamily="34" charset="0"/>
              </a:defRPr>
            </a:lvl2pPr>
            <a:lvl3pPr marL="1143000" indent="-228600" eaLnBrk="0" hangingPunct="0">
              <a:tabLst>
                <a:tab pos="1485900" algn="l"/>
              </a:tabLst>
              <a:defRPr sz="4000" i="1">
                <a:solidFill>
                  <a:schemeClr val="accent2"/>
                </a:solidFill>
                <a:latin typeface="Verdana" pitchFamily="34" charset="0"/>
                <a:cs typeface="Arial" pitchFamily="34" charset="0"/>
              </a:defRPr>
            </a:lvl3pPr>
            <a:lvl4pPr marL="1600200" indent="-228600" eaLnBrk="0" hangingPunct="0">
              <a:tabLst>
                <a:tab pos="1485900" algn="l"/>
              </a:tabLst>
              <a:defRPr sz="4000" i="1">
                <a:solidFill>
                  <a:schemeClr val="accent2"/>
                </a:solidFill>
                <a:latin typeface="Verdana" pitchFamily="34" charset="0"/>
                <a:cs typeface="Arial" pitchFamily="34" charset="0"/>
              </a:defRPr>
            </a:lvl4pPr>
            <a:lvl5pPr marL="2057400" indent="-228600" eaLnBrk="0" hangingPunct="0">
              <a:tabLst>
                <a:tab pos="14859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4859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4859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4859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485900" algn="l"/>
              </a:tabLst>
              <a:defRPr sz="4000" i="1">
                <a:solidFill>
                  <a:schemeClr val="accent2"/>
                </a:solidFill>
                <a:latin typeface="Verdana" pitchFamily="34" charset="0"/>
                <a:cs typeface="Arial" pitchFamily="34" charset="0"/>
              </a:defRPr>
            </a:lvl9pPr>
          </a:lstStyle>
          <a:p>
            <a:pPr eaLnBrk="1" hangingPunct="1">
              <a:buFontTx/>
              <a:buNone/>
            </a:pPr>
            <a:r>
              <a:rPr lang="en-US" sz="1600" b="1" i="0" dirty="0">
                <a:solidFill>
                  <a:schemeClr val="tx1"/>
                </a:solidFill>
              </a:rPr>
              <a:t>Reduce 	: </a:t>
            </a:r>
            <a:r>
              <a:rPr lang="en-US" sz="1600" b="1" i="0" dirty="0" err="1">
                <a:solidFill>
                  <a:schemeClr val="tx1"/>
                </a:solidFill>
              </a:rPr>
              <a:t>G</a:t>
            </a:r>
            <a:r>
              <a:rPr lang="en-US" sz="1600" i="0" dirty="0" err="1">
                <a:solidFill>
                  <a:schemeClr val="tx1"/>
                </a:solidFill>
              </a:rPr>
              <a:t>agal</a:t>
            </a:r>
            <a:r>
              <a:rPr lang="en-US" sz="1600" i="0" dirty="0">
                <a:solidFill>
                  <a:schemeClr val="tx1"/>
                </a:solidFill>
              </a:rPr>
              <a:t> </a:t>
            </a:r>
            <a:r>
              <a:rPr lang="en-US" sz="1600" i="0" dirty="0" err="1">
                <a:solidFill>
                  <a:schemeClr val="tx1"/>
                </a:solidFill>
              </a:rPr>
              <a:t>pengiriman</a:t>
            </a:r>
            <a:r>
              <a:rPr lang="en-US" sz="1600" i="0" dirty="0">
                <a:solidFill>
                  <a:schemeClr val="tx1"/>
                </a:solidFill>
              </a:rPr>
              <a:t>, </a:t>
            </a:r>
            <a:r>
              <a:rPr lang="en-US" sz="1600" i="0" dirty="0" err="1">
                <a:solidFill>
                  <a:schemeClr val="tx1"/>
                </a:solidFill>
              </a:rPr>
              <a:t>kecelakaan</a:t>
            </a:r>
            <a:r>
              <a:rPr lang="en-US" sz="1600" i="0" dirty="0">
                <a:solidFill>
                  <a:schemeClr val="tx1"/>
                </a:solidFill>
              </a:rPr>
              <a:t> </a:t>
            </a:r>
            <a:r>
              <a:rPr lang="en-US" sz="1600" i="0" dirty="0" err="1">
                <a:solidFill>
                  <a:schemeClr val="tx1"/>
                </a:solidFill>
              </a:rPr>
              <a:t>kerja</a:t>
            </a:r>
            <a:r>
              <a:rPr lang="en-US" sz="1600" i="0" dirty="0">
                <a:solidFill>
                  <a:schemeClr val="tx1"/>
                </a:solidFill>
              </a:rPr>
              <a:t>,</a:t>
            </a:r>
          </a:p>
          <a:p>
            <a:pPr eaLnBrk="1" hangingPunct="1">
              <a:buFontTx/>
              <a:buNone/>
            </a:pPr>
            <a:r>
              <a:rPr lang="en-US" sz="1600" b="1" i="0" dirty="0">
                <a:solidFill>
                  <a:schemeClr val="tx1"/>
                </a:solidFill>
              </a:rPr>
              <a:t>                   	  </a:t>
            </a:r>
            <a:r>
              <a:rPr lang="en-US" sz="1600" i="0" dirty="0" err="1">
                <a:solidFill>
                  <a:schemeClr val="tx1"/>
                </a:solidFill>
              </a:rPr>
              <a:t>Kandungan</a:t>
            </a:r>
            <a:r>
              <a:rPr lang="en-US" sz="1600" i="0" dirty="0">
                <a:solidFill>
                  <a:schemeClr val="tx1"/>
                </a:solidFill>
              </a:rPr>
              <a:t> B3, </a:t>
            </a:r>
            <a:r>
              <a:rPr lang="en-US" sz="1600" i="0" dirty="0" err="1">
                <a:solidFill>
                  <a:schemeClr val="tx1"/>
                </a:solidFill>
              </a:rPr>
              <a:t>dll</a:t>
            </a:r>
            <a:endParaRPr lang="en-US" sz="1600" i="0" dirty="0">
              <a:solidFill>
                <a:schemeClr val="tx1"/>
              </a:solidFill>
            </a:endParaRPr>
          </a:p>
          <a:p>
            <a:pPr eaLnBrk="1" hangingPunct="1">
              <a:buFontTx/>
              <a:buNone/>
            </a:pPr>
            <a:endParaRPr lang="en-US" sz="1600" i="0" dirty="0">
              <a:solidFill>
                <a:schemeClr val="tx1"/>
              </a:solidFill>
            </a:endParaRPr>
          </a:p>
          <a:p>
            <a:pPr eaLnBrk="1" hangingPunct="1">
              <a:buFontTx/>
              <a:buNone/>
            </a:pPr>
            <a:r>
              <a:rPr lang="en-US" sz="1600" b="1" i="0" dirty="0">
                <a:solidFill>
                  <a:schemeClr val="tx1"/>
                </a:solidFill>
              </a:rPr>
              <a:t>Increase/	: </a:t>
            </a:r>
            <a:r>
              <a:rPr lang="en-US" sz="1600" i="0" dirty="0" err="1">
                <a:solidFill>
                  <a:schemeClr val="tx1"/>
                </a:solidFill>
              </a:rPr>
              <a:t>Kesadaran</a:t>
            </a:r>
            <a:r>
              <a:rPr lang="en-US" sz="1600" i="0" dirty="0">
                <a:solidFill>
                  <a:schemeClr val="tx1"/>
                </a:solidFill>
              </a:rPr>
              <a:t> </a:t>
            </a:r>
            <a:r>
              <a:rPr lang="en-US" sz="1600" i="0" dirty="0" err="1">
                <a:solidFill>
                  <a:schemeClr val="tx1"/>
                </a:solidFill>
              </a:rPr>
              <a:t>akan</a:t>
            </a:r>
            <a:r>
              <a:rPr lang="en-US" sz="1600" i="0" dirty="0">
                <a:solidFill>
                  <a:schemeClr val="tx1"/>
                </a:solidFill>
              </a:rPr>
              <a:t> </a:t>
            </a:r>
            <a:r>
              <a:rPr lang="en-US" sz="1600" i="0" dirty="0" err="1">
                <a:solidFill>
                  <a:schemeClr val="tx1"/>
                </a:solidFill>
              </a:rPr>
              <a:t>keselamatan</a:t>
            </a:r>
            <a:r>
              <a:rPr lang="en-US" sz="1600" i="0" dirty="0">
                <a:solidFill>
                  <a:schemeClr val="tx1"/>
                </a:solidFill>
              </a:rPr>
              <a:t>,</a:t>
            </a:r>
          </a:p>
          <a:p>
            <a:pPr eaLnBrk="1" hangingPunct="1">
              <a:buFontTx/>
              <a:buNone/>
            </a:pPr>
            <a:r>
              <a:rPr lang="en-US" sz="1600" b="1" i="0" dirty="0">
                <a:solidFill>
                  <a:schemeClr val="tx1"/>
                </a:solidFill>
              </a:rPr>
              <a:t>Improve     	  </a:t>
            </a:r>
            <a:r>
              <a:rPr lang="en-US" sz="1600" i="0" dirty="0" err="1">
                <a:solidFill>
                  <a:schemeClr val="tx1"/>
                </a:solidFill>
              </a:rPr>
              <a:t>Pelaporan</a:t>
            </a:r>
            <a:r>
              <a:rPr lang="en-US" sz="1600" i="0" dirty="0">
                <a:solidFill>
                  <a:schemeClr val="tx1"/>
                </a:solidFill>
              </a:rPr>
              <a:t> “near miss”, </a:t>
            </a:r>
          </a:p>
          <a:p>
            <a:pPr eaLnBrk="1" hangingPunct="1">
              <a:buFontTx/>
              <a:buNone/>
            </a:pPr>
            <a:endParaRPr lang="en-US" sz="1600" i="0" dirty="0">
              <a:solidFill>
                <a:schemeClr val="tx1"/>
              </a:solidFill>
            </a:endParaRPr>
          </a:p>
          <a:p>
            <a:pPr eaLnBrk="1" hangingPunct="1">
              <a:buFontTx/>
              <a:buNone/>
            </a:pPr>
            <a:r>
              <a:rPr lang="en-US" sz="1600" b="1" i="0" dirty="0">
                <a:solidFill>
                  <a:schemeClr val="tx1"/>
                </a:solidFill>
              </a:rPr>
              <a:t>Maintain/	: </a:t>
            </a:r>
            <a:r>
              <a:rPr lang="en-US" sz="1600" i="0" dirty="0" err="1">
                <a:solidFill>
                  <a:schemeClr val="tx1"/>
                </a:solidFill>
              </a:rPr>
              <a:t>Pelaporan</a:t>
            </a:r>
            <a:r>
              <a:rPr lang="en-US" sz="1600" i="0" dirty="0">
                <a:solidFill>
                  <a:schemeClr val="tx1"/>
                </a:solidFill>
              </a:rPr>
              <a:t> </a:t>
            </a:r>
            <a:r>
              <a:rPr lang="en-US" sz="1600" i="0" dirty="0" err="1">
                <a:solidFill>
                  <a:schemeClr val="tx1"/>
                </a:solidFill>
              </a:rPr>
              <a:t>Kecelakaan</a:t>
            </a:r>
            <a:r>
              <a:rPr lang="en-US" sz="1600" i="0" dirty="0">
                <a:solidFill>
                  <a:schemeClr val="tx1"/>
                </a:solidFill>
              </a:rPr>
              <a:t>,   	  </a:t>
            </a:r>
          </a:p>
          <a:p>
            <a:pPr eaLnBrk="1" hangingPunct="1">
              <a:buFontTx/>
              <a:buNone/>
            </a:pPr>
            <a:r>
              <a:rPr lang="en-US" sz="1600" b="1" i="0" dirty="0">
                <a:solidFill>
                  <a:schemeClr val="tx1"/>
                </a:solidFill>
              </a:rPr>
              <a:t>continue</a:t>
            </a:r>
            <a:r>
              <a:rPr lang="en-US" sz="1600" i="0" dirty="0">
                <a:solidFill>
                  <a:schemeClr val="tx1"/>
                </a:solidFill>
              </a:rPr>
              <a:t>	  </a:t>
            </a:r>
            <a:r>
              <a:rPr lang="en-US" sz="1600" i="0" dirty="0" err="1">
                <a:solidFill>
                  <a:schemeClr val="tx1"/>
                </a:solidFill>
              </a:rPr>
              <a:t>Prosentase</a:t>
            </a:r>
            <a:r>
              <a:rPr lang="en-US" sz="1600" i="0" dirty="0">
                <a:solidFill>
                  <a:schemeClr val="tx1"/>
                </a:solidFill>
              </a:rPr>
              <a:t> </a:t>
            </a:r>
            <a:r>
              <a:rPr lang="en-US" sz="1600" i="0" dirty="0" err="1">
                <a:solidFill>
                  <a:schemeClr val="tx1"/>
                </a:solidFill>
              </a:rPr>
              <a:t>produk</a:t>
            </a:r>
            <a:r>
              <a:rPr lang="en-US" sz="1600" i="0" dirty="0">
                <a:solidFill>
                  <a:schemeClr val="tx1"/>
                </a:solidFill>
              </a:rPr>
              <a:t> </a:t>
            </a:r>
            <a:r>
              <a:rPr lang="en-US" sz="1600" i="0" dirty="0" err="1">
                <a:solidFill>
                  <a:schemeClr val="tx1"/>
                </a:solidFill>
              </a:rPr>
              <a:t>rejek</a:t>
            </a:r>
            <a:endParaRPr lang="en-US" sz="1600" i="0" dirty="0">
              <a:solidFill>
                <a:schemeClr val="tx1"/>
              </a:solidFill>
            </a:endParaRPr>
          </a:p>
          <a:p>
            <a:pPr eaLnBrk="1" hangingPunct="1">
              <a:buFontTx/>
              <a:buNone/>
            </a:pPr>
            <a:endParaRPr lang="en-US" sz="1600" b="1" i="0" dirty="0">
              <a:solidFill>
                <a:schemeClr val="tx1"/>
              </a:solidFill>
            </a:endParaRPr>
          </a:p>
          <a:p>
            <a:pPr eaLnBrk="1" hangingPunct="1">
              <a:buFontTx/>
              <a:buNone/>
            </a:pPr>
            <a:r>
              <a:rPr lang="en-US" sz="1600" b="1" i="0" dirty="0">
                <a:solidFill>
                  <a:schemeClr val="tx1"/>
                </a:solidFill>
              </a:rPr>
              <a:t>Introduce	: </a:t>
            </a:r>
            <a:r>
              <a:rPr lang="en-US" sz="1600" i="0" dirty="0">
                <a:solidFill>
                  <a:schemeClr val="tx1"/>
                </a:solidFill>
              </a:rPr>
              <a:t>Audit “unsafe act”, Emergency Plan</a:t>
            </a:r>
          </a:p>
          <a:p>
            <a:pPr eaLnBrk="1" hangingPunct="1">
              <a:buFontTx/>
              <a:buNone/>
            </a:pPr>
            <a:endParaRPr lang="en-US" sz="1600" b="1" i="0" dirty="0">
              <a:solidFill>
                <a:schemeClr val="tx1"/>
              </a:solidFill>
            </a:endParaRPr>
          </a:p>
          <a:p>
            <a:pPr eaLnBrk="1" hangingPunct="1">
              <a:buFontTx/>
              <a:buNone/>
            </a:pPr>
            <a:r>
              <a:rPr lang="en-US" sz="1600" b="1" i="0" dirty="0">
                <a:solidFill>
                  <a:schemeClr val="tx1"/>
                </a:solidFill>
              </a:rPr>
              <a:t>Eliminate	: </a:t>
            </a:r>
            <a:r>
              <a:rPr lang="en-US" sz="1600" i="0" dirty="0" err="1">
                <a:solidFill>
                  <a:schemeClr val="tx1"/>
                </a:solidFill>
              </a:rPr>
              <a:t>Bahan</a:t>
            </a:r>
            <a:r>
              <a:rPr lang="en-US" sz="1600" i="0" dirty="0">
                <a:solidFill>
                  <a:schemeClr val="tx1"/>
                </a:solidFill>
              </a:rPr>
              <a:t> B3,  </a:t>
            </a:r>
            <a:r>
              <a:rPr lang="en-US" sz="1600" i="0" dirty="0" err="1">
                <a:solidFill>
                  <a:schemeClr val="tx1"/>
                </a:solidFill>
              </a:rPr>
              <a:t>Produk</a:t>
            </a:r>
            <a:r>
              <a:rPr lang="en-US" sz="1600" i="0" dirty="0">
                <a:solidFill>
                  <a:schemeClr val="tx1"/>
                </a:solidFill>
              </a:rPr>
              <a:t> </a:t>
            </a:r>
            <a:r>
              <a:rPr lang="en-US" sz="1600" i="0" dirty="0" err="1">
                <a:solidFill>
                  <a:schemeClr val="tx1"/>
                </a:solidFill>
              </a:rPr>
              <a:t>hilang</a:t>
            </a:r>
            <a:r>
              <a:rPr lang="en-US" sz="1600" i="0" dirty="0">
                <a:solidFill>
                  <a:schemeClr val="tx1"/>
                </a:solidFill>
              </a:rPr>
              <a:t>, 	  	  	  Unsafe Act/Condition, </a:t>
            </a:r>
            <a:r>
              <a:rPr lang="en-US" sz="1600" i="0" dirty="0" err="1">
                <a:solidFill>
                  <a:schemeClr val="tx1"/>
                </a:solidFill>
              </a:rPr>
              <a:t>Penggunaan</a:t>
            </a:r>
            <a:r>
              <a:rPr lang="en-US" sz="1600" i="0" dirty="0">
                <a:solidFill>
                  <a:schemeClr val="tx1"/>
                </a:solidFill>
              </a:rPr>
              <a:t> 	  	  </a:t>
            </a:r>
            <a:r>
              <a:rPr lang="en-US" sz="1600" i="0" dirty="0" err="1">
                <a:solidFill>
                  <a:schemeClr val="tx1"/>
                </a:solidFill>
              </a:rPr>
              <a:t>Sumberdaya</a:t>
            </a:r>
            <a:r>
              <a:rPr lang="en-US" sz="1600" i="0" dirty="0">
                <a:solidFill>
                  <a:schemeClr val="tx1"/>
                </a:solidFill>
              </a:rPr>
              <a:t> </a:t>
            </a:r>
            <a:r>
              <a:rPr lang="en-US" sz="1600" i="0" dirty="0" err="1">
                <a:solidFill>
                  <a:schemeClr val="tx1"/>
                </a:solidFill>
              </a:rPr>
              <a:t>Alam</a:t>
            </a:r>
            <a:endParaRPr lang="en-US" sz="1600" i="0" dirty="0">
              <a:solidFill>
                <a:schemeClr val="tx1"/>
              </a:solidFill>
            </a:endParaRPr>
          </a:p>
        </p:txBody>
      </p:sp>
      <p:grpSp>
        <p:nvGrpSpPr>
          <p:cNvPr id="34820" name="Group 30"/>
          <p:cNvGrpSpPr>
            <a:grpSpLocks/>
          </p:cNvGrpSpPr>
          <p:nvPr/>
        </p:nvGrpSpPr>
        <p:grpSpPr bwMode="auto">
          <a:xfrm>
            <a:off x="2339975" y="1844675"/>
            <a:ext cx="792163" cy="358775"/>
            <a:chOff x="2154" y="1525"/>
            <a:chExt cx="499" cy="226"/>
          </a:xfrm>
        </p:grpSpPr>
        <p:sp>
          <p:nvSpPr>
            <p:cNvPr id="34835" name="AutoShape 31"/>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34836" name="Oval 32"/>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1" name="Group 33"/>
          <p:cNvGrpSpPr>
            <a:grpSpLocks/>
          </p:cNvGrpSpPr>
          <p:nvPr/>
        </p:nvGrpSpPr>
        <p:grpSpPr bwMode="auto">
          <a:xfrm>
            <a:off x="2339975" y="2708920"/>
            <a:ext cx="792163" cy="358775"/>
            <a:chOff x="2154" y="1525"/>
            <a:chExt cx="499" cy="226"/>
          </a:xfrm>
        </p:grpSpPr>
        <p:sp>
          <p:nvSpPr>
            <p:cNvPr id="34833" name="AutoShape 34"/>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34834" name="Oval 35"/>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2" name="Group 36"/>
          <p:cNvGrpSpPr>
            <a:grpSpLocks/>
          </p:cNvGrpSpPr>
          <p:nvPr/>
        </p:nvGrpSpPr>
        <p:grpSpPr bwMode="auto">
          <a:xfrm>
            <a:off x="2339975" y="3429000"/>
            <a:ext cx="792163" cy="358775"/>
            <a:chOff x="2154" y="1525"/>
            <a:chExt cx="499" cy="226"/>
          </a:xfrm>
        </p:grpSpPr>
        <p:sp>
          <p:nvSpPr>
            <p:cNvPr id="34831" name="AutoShape 37"/>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34832" name="Oval 38"/>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3" name="Group 39"/>
          <p:cNvGrpSpPr>
            <a:grpSpLocks/>
          </p:cNvGrpSpPr>
          <p:nvPr/>
        </p:nvGrpSpPr>
        <p:grpSpPr bwMode="auto">
          <a:xfrm>
            <a:off x="2339975" y="4077072"/>
            <a:ext cx="792163" cy="358775"/>
            <a:chOff x="2154" y="1525"/>
            <a:chExt cx="499" cy="226"/>
          </a:xfrm>
        </p:grpSpPr>
        <p:sp>
          <p:nvSpPr>
            <p:cNvPr id="34829" name="AutoShape 40"/>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34830" name="Oval 41"/>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4" name="Group 42"/>
          <p:cNvGrpSpPr>
            <a:grpSpLocks/>
          </p:cNvGrpSpPr>
          <p:nvPr/>
        </p:nvGrpSpPr>
        <p:grpSpPr bwMode="auto">
          <a:xfrm>
            <a:off x="2339975" y="4509120"/>
            <a:ext cx="792163" cy="358775"/>
            <a:chOff x="2154" y="1479"/>
            <a:chExt cx="499" cy="226"/>
          </a:xfrm>
        </p:grpSpPr>
        <p:sp>
          <p:nvSpPr>
            <p:cNvPr id="34827" name="AutoShape 43"/>
            <p:cNvSpPr>
              <a:spLocks noChangeArrowheads="1"/>
            </p:cNvSpPr>
            <p:nvPr/>
          </p:nvSpPr>
          <p:spPr bwMode="auto">
            <a:xfrm>
              <a:off x="2154" y="1479"/>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34828" name="Oval 44"/>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5" name="Text Box 35"/>
          <p:cNvSpPr txBox="1">
            <a:spLocks noChangeArrowheads="1"/>
          </p:cNvSpPr>
          <p:nvPr/>
        </p:nvSpPr>
        <p:spPr bwMode="auto">
          <a:xfrm>
            <a:off x="250825" y="130175"/>
            <a:ext cx="81137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Tujuan, Sasaran dan Program</a:t>
            </a:r>
          </a:p>
        </p:txBody>
      </p:sp>
      <p:sp>
        <p:nvSpPr>
          <p:cNvPr id="24"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2889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81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5" name="AutoShape 7"/>
          <p:cNvSpPr>
            <a:spLocks noChangeArrowheads="1"/>
          </p:cNvSpPr>
          <p:nvPr/>
        </p:nvSpPr>
        <p:spPr bwMode="auto">
          <a:xfrm>
            <a:off x="357188" y="1471613"/>
            <a:ext cx="8431212"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a:solidFill>
                  <a:schemeClr val="bg2"/>
                </a:solidFill>
                <a:cs typeface="Arial" charset="0"/>
              </a:rPr>
              <a:t>Program </a:t>
            </a:r>
            <a:r>
              <a:rPr lang="en-US" sz="2000" b="1" i="0" dirty="0" smtClean="0">
                <a:solidFill>
                  <a:schemeClr val="bg2"/>
                </a:solidFill>
                <a:cs typeface="Arial" charset="0"/>
              </a:rPr>
              <a:t>QHSE</a:t>
            </a:r>
            <a:endParaRPr lang="en-US" sz="2000" b="1" i="0" dirty="0">
              <a:solidFill>
                <a:schemeClr val="bg2"/>
              </a:solidFill>
              <a:cs typeface="Arial" charset="0"/>
            </a:endParaRPr>
          </a:p>
          <a:p>
            <a:pPr marL="342900" indent="-342900" algn="ctr">
              <a:buFontTx/>
              <a:buNone/>
              <a:defRPr/>
            </a:pPr>
            <a:r>
              <a:rPr lang="en-US" sz="1200" b="1" i="0" dirty="0">
                <a:solidFill>
                  <a:schemeClr val="bg2"/>
                </a:solidFill>
                <a:cs typeface="Arial" charset="0"/>
              </a:rPr>
              <a:t>(ISO 9001:2008;8.5.1 ISO 14001:2004; 4.3.3 OHSAS 18001:2007; 4.3.3)</a:t>
            </a:r>
          </a:p>
        </p:txBody>
      </p:sp>
      <p:sp>
        <p:nvSpPr>
          <p:cNvPr id="35843" name="Text Box 10"/>
          <p:cNvSpPr txBox="1">
            <a:spLocks noChangeArrowheads="1"/>
          </p:cNvSpPr>
          <p:nvPr/>
        </p:nvSpPr>
        <p:spPr bwMode="auto">
          <a:xfrm>
            <a:off x="1971675" y="2790825"/>
            <a:ext cx="3114675"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tx1"/>
                </a:solidFill>
              </a:rPr>
              <a:t>Kami berkomitmen untuk</a:t>
            </a:r>
          </a:p>
          <a:p>
            <a:pPr eaLnBrk="1" hangingPunct="1">
              <a:buFontTx/>
              <a:buNone/>
            </a:pPr>
            <a:r>
              <a:rPr lang="en-US" sz="1800" i="0">
                <a:solidFill>
                  <a:schemeClr val="tx1"/>
                </a:solidFill>
              </a:rPr>
              <a:t>Menjaga kualitas air</a:t>
            </a:r>
          </a:p>
        </p:txBody>
      </p:sp>
      <p:sp>
        <p:nvSpPr>
          <p:cNvPr id="35844" name="Text Box 11"/>
          <p:cNvSpPr txBox="1">
            <a:spLocks noChangeArrowheads="1"/>
          </p:cNvSpPr>
          <p:nvPr/>
        </p:nvSpPr>
        <p:spPr bwMode="auto">
          <a:xfrm>
            <a:off x="1971675" y="4259263"/>
            <a:ext cx="3527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tx1"/>
                </a:solidFill>
              </a:rPr>
              <a:t>Mengurangi kandungan Zinc </a:t>
            </a:r>
          </a:p>
        </p:txBody>
      </p:sp>
      <p:sp>
        <p:nvSpPr>
          <p:cNvPr id="35845" name="Text Box 12"/>
          <p:cNvSpPr txBox="1">
            <a:spLocks noChangeArrowheads="1"/>
          </p:cNvSpPr>
          <p:nvPr/>
        </p:nvSpPr>
        <p:spPr bwMode="auto">
          <a:xfrm>
            <a:off x="1987550" y="5221288"/>
            <a:ext cx="3148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chemeClr val="tx1"/>
                </a:solidFill>
              </a:rPr>
              <a:t>35 % dari Tahun 2004</a:t>
            </a:r>
          </a:p>
        </p:txBody>
      </p:sp>
      <p:sp>
        <p:nvSpPr>
          <p:cNvPr id="35846" name="Text Box 13"/>
          <p:cNvSpPr txBox="1">
            <a:spLocks noChangeArrowheads="1"/>
          </p:cNvSpPr>
          <p:nvPr/>
        </p:nvSpPr>
        <p:spPr bwMode="auto">
          <a:xfrm>
            <a:off x="481013" y="2894013"/>
            <a:ext cx="949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rgbClr val="FF0000"/>
                </a:solidFill>
              </a:rPr>
              <a:t>Policy</a:t>
            </a:r>
          </a:p>
        </p:txBody>
      </p:sp>
      <p:sp>
        <p:nvSpPr>
          <p:cNvPr id="35847" name="Text Box 14"/>
          <p:cNvSpPr txBox="1">
            <a:spLocks noChangeArrowheads="1"/>
          </p:cNvSpPr>
          <p:nvPr/>
        </p:nvSpPr>
        <p:spPr bwMode="auto">
          <a:xfrm>
            <a:off x="488950" y="4271963"/>
            <a:ext cx="10842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rgbClr val="FF0000"/>
                </a:solidFill>
              </a:rPr>
              <a:t>Tujuan</a:t>
            </a:r>
          </a:p>
        </p:txBody>
      </p:sp>
      <p:sp>
        <p:nvSpPr>
          <p:cNvPr id="35848" name="Text Box 15"/>
          <p:cNvSpPr txBox="1">
            <a:spLocks noChangeArrowheads="1"/>
          </p:cNvSpPr>
          <p:nvPr/>
        </p:nvSpPr>
        <p:spPr bwMode="auto">
          <a:xfrm>
            <a:off x="488950" y="5214938"/>
            <a:ext cx="12271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rgbClr val="FF0000"/>
                </a:solidFill>
              </a:rPr>
              <a:t>Sasaran</a:t>
            </a:r>
          </a:p>
        </p:txBody>
      </p:sp>
      <p:sp>
        <p:nvSpPr>
          <p:cNvPr id="35849" name="AutoShape 16"/>
          <p:cNvSpPr>
            <a:spLocks noChangeArrowheads="1"/>
          </p:cNvSpPr>
          <p:nvPr/>
        </p:nvSpPr>
        <p:spPr bwMode="auto">
          <a:xfrm>
            <a:off x="357188" y="2551113"/>
            <a:ext cx="5111750" cy="3671887"/>
          </a:xfrm>
          <a:prstGeom prst="roundRect">
            <a:avLst>
              <a:gd name="adj" fmla="val 938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AutoShape 17"/>
          <p:cNvSpPr>
            <a:spLocks noChangeArrowheads="1"/>
          </p:cNvSpPr>
          <p:nvPr/>
        </p:nvSpPr>
        <p:spPr bwMode="auto">
          <a:xfrm>
            <a:off x="501650" y="3846513"/>
            <a:ext cx="4824413" cy="2305050"/>
          </a:xfrm>
          <a:prstGeom prst="roundRect">
            <a:avLst>
              <a:gd name="adj" fmla="val 14463"/>
            </a:avLst>
          </a:prstGeom>
          <a:noFill/>
          <a:ln w="28575">
            <a:solidFill>
              <a:srgbClr val="6699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Blip>
                <a:blip r:embed="rId3"/>
              </a:buBlip>
            </a:pPr>
            <a:endParaRPr lang="en-US" i="0">
              <a:solidFill>
                <a:srgbClr val="FF0000"/>
              </a:solidFill>
            </a:endParaRPr>
          </a:p>
        </p:txBody>
      </p:sp>
      <p:sp>
        <p:nvSpPr>
          <p:cNvPr id="35851" name="Text Box 18"/>
          <p:cNvSpPr txBox="1">
            <a:spLocks noChangeArrowheads="1"/>
          </p:cNvSpPr>
          <p:nvPr/>
        </p:nvSpPr>
        <p:spPr bwMode="auto">
          <a:xfrm>
            <a:off x="6142038" y="2646363"/>
            <a:ext cx="2646362"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Program Manajemen </a:t>
            </a:r>
          </a:p>
          <a:p>
            <a:pPr algn="ctr" eaLnBrk="1" hangingPunct="1">
              <a:buFontTx/>
              <a:buNone/>
            </a:pPr>
            <a:r>
              <a:rPr lang="en-US" sz="1800" i="0">
                <a:solidFill>
                  <a:schemeClr val="tx1"/>
                </a:solidFill>
              </a:rPr>
              <a:t>Lingkungan</a:t>
            </a:r>
          </a:p>
        </p:txBody>
      </p:sp>
      <p:sp>
        <p:nvSpPr>
          <p:cNvPr id="35852" name="AutoShape 19"/>
          <p:cNvSpPr>
            <a:spLocks noChangeArrowheads="1"/>
          </p:cNvSpPr>
          <p:nvPr/>
        </p:nvSpPr>
        <p:spPr bwMode="auto">
          <a:xfrm>
            <a:off x="6142038" y="2551113"/>
            <a:ext cx="2665412" cy="936625"/>
          </a:xfrm>
          <a:prstGeom prst="roundRect">
            <a:avLst>
              <a:gd name="adj" fmla="val 16667"/>
            </a:avLst>
          </a:prstGeom>
          <a:noFill/>
          <a:ln w="28575">
            <a:solidFill>
              <a:srgbClr val="6699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5853" name="AutoShape 20"/>
          <p:cNvCxnSpPr>
            <a:cxnSpLocks noChangeShapeType="1"/>
            <a:stCxn id="35850" idx="3"/>
            <a:endCxn id="35852" idx="1"/>
          </p:cNvCxnSpPr>
          <p:nvPr/>
        </p:nvCxnSpPr>
        <p:spPr bwMode="auto">
          <a:xfrm flipV="1">
            <a:off x="5340350" y="3019425"/>
            <a:ext cx="787400" cy="1979613"/>
          </a:xfrm>
          <a:prstGeom prst="bentConnector3">
            <a:avLst>
              <a:gd name="adj1" fmla="val 50000"/>
            </a:avLst>
          </a:prstGeom>
          <a:noFill/>
          <a:ln w="28575">
            <a:solidFill>
              <a:srgbClr val="6699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4" name="Text Box 21"/>
          <p:cNvSpPr txBox="1">
            <a:spLocks noChangeArrowheads="1"/>
          </p:cNvSpPr>
          <p:nvPr/>
        </p:nvSpPr>
        <p:spPr bwMode="auto">
          <a:xfrm>
            <a:off x="6072188" y="3641725"/>
            <a:ext cx="2808287"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800" i="0" dirty="0">
                <a:solidFill>
                  <a:schemeClr val="tx1"/>
                </a:solidFill>
              </a:rPr>
              <a:t>PIC</a:t>
            </a:r>
          </a:p>
          <a:p>
            <a:pPr eaLnBrk="1" hangingPunct="1">
              <a:buFontTx/>
              <a:buChar char="-"/>
            </a:pPr>
            <a:r>
              <a:rPr lang="en-US" sz="1800" i="0" dirty="0" err="1">
                <a:solidFill>
                  <a:schemeClr val="tx1"/>
                </a:solidFill>
              </a:rPr>
              <a:t>Peran</a:t>
            </a:r>
            <a:r>
              <a:rPr lang="en-US" sz="1800" i="0" dirty="0">
                <a:solidFill>
                  <a:schemeClr val="tx1"/>
                </a:solidFill>
              </a:rPr>
              <a:t> </a:t>
            </a:r>
            <a:r>
              <a:rPr lang="en-US" sz="1800" i="0" dirty="0" err="1">
                <a:solidFill>
                  <a:schemeClr val="tx1"/>
                </a:solidFill>
              </a:rPr>
              <a:t>dan</a:t>
            </a:r>
            <a:r>
              <a:rPr lang="en-US" sz="1800" i="0" dirty="0">
                <a:solidFill>
                  <a:schemeClr val="tx1"/>
                </a:solidFill>
              </a:rPr>
              <a:t> </a:t>
            </a:r>
            <a:r>
              <a:rPr lang="en-US" sz="1800" i="0" dirty="0" err="1">
                <a:solidFill>
                  <a:schemeClr val="tx1"/>
                </a:solidFill>
              </a:rPr>
              <a:t>Tanggung</a:t>
            </a:r>
            <a:r>
              <a:rPr lang="en-US" sz="1800" i="0" dirty="0">
                <a:solidFill>
                  <a:schemeClr val="tx1"/>
                </a:solidFill>
              </a:rPr>
              <a:t> </a:t>
            </a:r>
            <a:r>
              <a:rPr lang="en-US" sz="1800" i="0" dirty="0" err="1">
                <a:solidFill>
                  <a:schemeClr val="tx1"/>
                </a:solidFill>
              </a:rPr>
              <a:t>Jawab</a:t>
            </a:r>
            <a:endParaRPr lang="en-US" sz="1800" i="0" dirty="0">
              <a:solidFill>
                <a:schemeClr val="tx1"/>
              </a:solidFill>
            </a:endParaRPr>
          </a:p>
          <a:p>
            <a:pPr eaLnBrk="1" hangingPunct="1">
              <a:buFontTx/>
              <a:buChar char="-"/>
            </a:pPr>
            <a:r>
              <a:rPr lang="en-US" sz="1800" i="0" dirty="0" err="1">
                <a:solidFill>
                  <a:schemeClr val="tx1"/>
                </a:solidFill>
              </a:rPr>
              <a:t>Sumberdaya</a:t>
            </a:r>
            <a:endParaRPr lang="en-US" sz="1800" i="0" dirty="0">
              <a:solidFill>
                <a:schemeClr val="tx1"/>
              </a:solidFill>
            </a:endParaRPr>
          </a:p>
          <a:p>
            <a:pPr eaLnBrk="1" hangingPunct="1">
              <a:buFontTx/>
              <a:buChar char="-"/>
            </a:pPr>
            <a:r>
              <a:rPr lang="en-US" sz="1800" i="0" dirty="0" err="1">
                <a:solidFill>
                  <a:schemeClr val="tx1"/>
                </a:solidFill>
              </a:rPr>
              <a:t>Metode</a:t>
            </a:r>
            <a:endParaRPr lang="en-US" sz="1800" i="0" dirty="0">
              <a:solidFill>
                <a:schemeClr val="tx1"/>
              </a:solidFill>
            </a:endParaRPr>
          </a:p>
          <a:p>
            <a:pPr eaLnBrk="1" hangingPunct="1">
              <a:buFontTx/>
              <a:buChar char="-"/>
            </a:pPr>
            <a:r>
              <a:rPr lang="en-US" sz="1800" i="0" dirty="0" err="1">
                <a:solidFill>
                  <a:schemeClr val="tx1"/>
                </a:solidFill>
              </a:rPr>
              <a:t>Rentang</a:t>
            </a:r>
            <a:r>
              <a:rPr lang="en-US" sz="1800" i="0" dirty="0">
                <a:solidFill>
                  <a:schemeClr val="tx1"/>
                </a:solidFill>
              </a:rPr>
              <a:t> </a:t>
            </a:r>
            <a:r>
              <a:rPr lang="en-US" sz="1800" i="0" dirty="0" err="1">
                <a:solidFill>
                  <a:schemeClr val="tx1"/>
                </a:solidFill>
              </a:rPr>
              <a:t>waktu</a:t>
            </a:r>
            <a:endParaRPr lang="en-US" sz="1800" i="0" dirty="0">
              <a:solidFill>
                <a:schemeClr val="tx1"/>
              </a:solidFill>
            </a:endParaRPr>
          </a:p>
          <a:p>
            <a:pPr eaLnBrk="1" hangingPunct="1">
              <a:buFontTx/>
              <a:buChar char="-"/>
            </a:pPr>
            <a:r>
              <a:rPr lang="en-US" sz="1800" i="0" dirty="0" err="1">
                <a:solidFill>
                  <a:schemeClr val="tx1"/>
                </a:solidFill>
              </a:rPr>
              <a:t>Dikaji</a:t>
            </a:r>
            <a:r>
              <a:rPr lang="en-US" sz="1800" i="0" dirty="0">
                <a:solidFill>
                  <a:schemeClr val="tx1"/>
                </a:solidFill>
              </a:rPr>
              <a:t> </a:t>
            </a:r>
            <a:r>
              <a:rPr lang="en-US" sz="1800" i="0" dirty="0" err="1">
                <a:solidFill>
                  <a:schemeClr val="tx1"/>
                </a:solidFill>
              </a:rPr>
              <a:t>secara</a:t>
            </a:r>
            <a:r>
              <a:rPr lang="en-US" sz="1800" i="0" dirty="0">
                <a:solidFill>
                  <a:schemeClr val="tx1"/>
                </a:solidFill>
              </a:rPr>
              <a:t> </a:t>
            </a:r>
            <a:r>
              <a:rPr lang="en-US" sz="1800" i="0" dirty="0" err="1">
                <a:solidFill>
                  <a:schemeClr val="tx1"/>
                </a:solidFill>
              </a:rPr>
              <a:t>berkala</a:t>
            </a:r>
            <a:endParaRPr lang="en-US" sz="1800" i="0" dirty="0">
              <a:solidFill>
                <a:schemeClr val="tx1"/>
              </a:solidFill>
            </a:endParaRPr>
          </a:p>
        </p:txBody>
      </p:sp>
      <p:sp>
        <p:nvSpPr>
          <p:cNvPr id="35855" name="Text Box 35"/>
          <p:cNvSpPr txBox="1">
            <a:spLocks noChangeArrowheads="1"/>
          </p:cNvSpPr>
          <p:nvPr/>
        </p:nvSpPr>
        <p:spPr bwMode="auto">
          <a:xfrm>
            <a:off x="250825" y="130175"/>
            <a:ext cx="81137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Tujuan, Sasaran dan Program</a:t>
            </a:r>
          </a:p>
        </p:txBody>
      </p:sp>
      <p:sp>
        <p:nvSpPr>
          <p:cNvPr id="18"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494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5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5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5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5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5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animBg="1"/>
      <p:bldP spid="358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536"/>
            <a:ext cx="8686800" cy="838200"/>
          </a:xfrm>
        </p:spPr>
        <p:txBody>
          <a:bodyPr>
            <a:normAutofit/>
          </a:bodyPr>
          <a:lstStyle/>
          <a:p>
            <a:r>
              <a:rPr lang="id-ID" dirty="0" smtClean="0"/>
              <a:t>Tujuan </a:t>
            </a:r>
            <a:r>
              <a:rPr lang="id-ID" smtClean="0"/>
              <a:t>training – </a:t>
            </a:r>
            <a:r>
              <a:rPr lang="en-US" smtClean="0"/>
              <a:t>AWARENESS IMS</a:t>
            </a:r>
            <a:endParaRPr lang="id-ID" dirty="0"/>
          </a:p>
        </p:txBody>
      </p:sp>
      <p:sp>
        <p:nvSpPr>
          <p:cNvPr id="3" name="Content Placeholder 2"/>
          <p:cNvSpPr>
            <a:spLocks noGrp="1"/>
          </p:cNvSpPr>
          <p:nvPr>
            <p:ph idx="1"/>
          </p:nvPr>
        </p:nvSpPr>
        <p:spPr/>
        <p:txBody>
          <a:bodyPr>
            <a:normAutofit/>
          </a:bodyPr>
          <a:lstStyle/>
          <a:p>
            <a:pPr>
              <a:buFont typeface="+mj-lt"/>
              <a:buAutoNum type="arabicPeriod"/>
            </a:pPr>
            <a:r>
              <a:rPr lang="en-US" sz="2000" dirty="0" err="1" smtClean="0"/>
              <a:t>Mengetahui</a:t>
            </a:r>
            <a:r>
              <a:rPr lang="en-US" sz="2000" dirty="0" smtClean="0"/>
              <a:t> </a:t>
            </a:r>
            <a:r>
              <a:rPr lang="en-US" sz="2000" dirty="0" err="1" smtClean="0"/>
              <a:t>manfaat</a:t>
            </a:r>
            <a:r>
              <a:rPr lang="en-US" sz="2000" dirty="0" smtClean="0"/>
              <a:t> </a:t>
            </a:r>
            <a:r>
              <a:rPr lang="en-US" sz="2000" dirty="0" err="1" smtClean="0"/>
              <a:t>dari</a:t>
            </a:r>
            <a:r>
              <a:rPr lang="en-US" sz="2000" dirty="0" smtClean="0"/>
              <a:t> IMS</a:t>
            </a:r>
          </a:p>
          <a:p>
            <a:pPr>
              <a:buFont typeface="+mj-lt"/>
              <a:buAutoNum type="arabicPeriod"/>
            </a:pPr>
            <a:r>
              <a:rPr lang="en-US" sz="2000" dirty="0" err="1"/>
              <a:t>Mengetahui</a:t>
            </a:r>
            <a:r>
              <a:rPr lang="en-US" sz="2000" dirty="0"/>
              <a:t> </a:t>
            </a:r>
            <a:r>
              <a:rPr lang="id-ID" sz="2000" dirty="0" smtClean="0"/>
              <a:t>tujuan </a:t>
            </a:r>
            <a:r>
              <a:rPr lang="id-ID" sz="2000" dirty="0"/>
              <a:t>dari ISO </a:t>
            </a:r>
            <a:r>
              <a:rPr lang="id-ID" sz="2000" dirty="0" smtClean="0"/>
              <a:t>9001</a:t>
            </a:r>
            <a:r>
              <a:rPr lang="en-US" sz="2000" dirty="0" smtClean="0"/>
              <a:t>, ISO 14001</a:t>
            </a:r>
            <a:r>
              <a:rPr lang="id-ID" sz="2000" dirty="0" smtClean="0"/>
              <a:t> </a:t>
            </a:r>
            <a:r>
              <a:rPr lang="id-ID" sz="2000" dirty="0"/>
              <a:t>dan </a:t>
            </a:r>
            <a:r>
              <a:rPr lang="en-US" sz="2000" dirty="0" smtClean="0"/>
              <a:t>OHSAS 18001</a:t>
            </a:r>
          </a:p>
          <a:p>
            <a:pPr>
              <a:buFont typeface="+mj-lt"/>
              <a:buAutoNum type="arabicPeriod"/>
            </a:pPr>
            <a:r>
              <a:rPr lang="id-ID" sz="2000" dirty="0" smtClean="0"/>
              <a:t>Memahami </a:t>
            </a:r>
            <a:r>
              <a:rPr lang="en-US" sz="2000" dirty="0" err="1" smtClean="0"/>
              <a:t>persyaratan</a:t>
            </a:r>
            <a:r>
              <a:rPr lang="en-US" sz="2000" dirty="0" smtClean="0"/>
              <a:t> &amp; </a:t>
            </a:r>
            <a:r>
              <a:rPr lang="id-ID" sz="2000" dirty="0"/>
              <a:t>prinsip-prinsip ISO 9001</a:t>
            </a:r>
            <a:r>
              <a:rPr lang="en-US" sz="2000" dirty="0"/>
              <a:t> , ISO 14001</a:t>
            </a:r>
            <a:r>
              <a:rPr lang="id-ID" sz="2000" dirty="0"/>
              <a:t> </a:t>
            </a:r>
            <a:r>
              <a:rPr lang="id-ID" sz="2000" dirty="0" smtClean="0"/>
              <a:t>dan </a:t>
            </a:r>
            <a:r>
              <a:rPr lang="en-US" sz="2000" dirty="0"/>
              <a:t>OHSAS 18001</a:t>
            </a:r>
            <a:endParaRPr lang="en-US" sz="2000" dirty="0" smtClean="0"/>
          </a:p>
          <a:p>
            <a:pPr>
              <a:buFont typeface="+mj-lt"/>
              <a:buAutoNum type="arabicPeriod"/>
            </a:pPr>
            <a:r>
              <a:rPr lang="id-ID" sz="2000" dirty="0"/>
              <a:t>Mengetahui faktor-faktor yang membuat </a:t>
            </a:r>
            <a:r>
              <a:rPr lang="id-ID" sz="2000" dirty="0" smtClean="0"/>
              <a:t>M</a:t>
            </a:r>
            <a:r>
              <a:rPr lang="en-US" sz="2000" dirty="0" err="1" smtClean="0"/>
              <a:t>anagement</a:t>
            </a:r>
            <a:r>
              <a:rPr lang="en-US" sz="2000" dirty="0" smtClean="0"/>
              <a:t> </a:t>
            </a:r>
            <a:r>
              <a:rPr lang="id-ID" sz="2000" dirty="0" smtClean="0"/>
              <a:t>S</a:t>
            </a:r>
            <a:r>
              <a:rPr lang="en-US" sz="2000" dirty="0" err="1" smtClean="0"/>
              <a:t>ystem</a:t>
            </a:r>
            <a:r>
              <a:rPr lang="id-ID" sz="2000" dirty="0" smtClean="0"/>
              <a:t> </a:t>
            </a:r>
            <a:r>
              <a:rPr lang="id-ID" sz="2000" dirty="0"/>
              <a:t>efektif </a:t>
            </a:r>
            <a:endParaRPr lang="en-US" sz="2000" dirty="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60" name="AutoShape 8"/>
          <p:cNvSpPr>
            <a:spLocks noChangeArrowheads="1"/>
          </p:cNvSpPr>
          <p:nvPr/>
        </p:nvSpPr>
        <p:spPr bwMode="auto">
          <a:xfrm>
            <a:off x="611188" y="1412875"/>
            <a:ext cx="7993062"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2"/>
                </a:solidFill>
                <a:cs typeface="Arial" charset="0"/>
              </a:rPr>
              <a:t>Kompetensi</a:t>
            </a:r>
            <a:endParaRPr lang="en-US" sz="2400" b="1" i="0" dirty="0">
              <a:solidFill>
                <a:schemeClr val="bg2"/>
              </a:solidFill>
              <a:cs typeface="Arial" charset="0"/>
            </a:endParaRPr>
          </a:p>
          <a:p>
            <a:pPr marL="342900" indent="-342900" algn="ctr">
              <a:buFontTx/>
              <a:buNone/>
              <a:defRPr/>
            </a:pPr>
            <a:r>
              <a:rPr lang="en-US" sz="1200" b="1" i="0" dirty="0">
                <a:solidFill>
                  <a:schemeClr val="bg2"/>
                </a:solidFill>
                <a:cs typeface="Arial" charset="0"/>
              </a:rPr>
              <a:t>(ISO 9001:2008 ; 6.2.1,6.2.2 ISO 14001:2004 ; 4.4.2 OHSAS 18001:2007; 4.4.2)</a:t>
            </a:r>
          </a:p>
        </p:txBody>
      </p:sp>
      <p:sp>
        <p:nvSpPr>
          <p:cNvPr id="36867" name="AutoShape 23"/>
          <p:cNvSpPr>
            <a:spLocks noChangeArrowheads="1"/>
          </p:cNvSpPr>
          <p:nvPr/>
        </p:nvSpPr>
        <p:spPr bwMode="auto">
          <a:xfrm>
            <a:off x="4787900" y="4711700"/>
            <a:ext cx="3960813" cy="1860550"/>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6868" name="AutoShape 24"/>
          <p:cNvSpPr>
            <a:spLocks noChangeArrowheads="1"/>
          </p:cNvSpPr>
          <p:nvPr/>
        </p:nvSpPr>
        <p:spPr bwMode="auto">
          <a:xfrm>
            <a:off x="1403350" y="4913313"/>
            <a:ext cx="2592388" cy="128587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6869" name="AutoShape 25"/>
          <p:cNvSpPr>
            <a:spLocks noChangeArrowheads="1"/>
          </p:cNvSpPr>
          <p:nvPr/>
        </p:nvSpPr>
        <p:spPr bwMode="auto">
          <a:xfrm>
            <a:off x="1403350" y="2322513"/>
            <a:ext cx="2592388" cy="93662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6870" name="Text Box 28"/>
          <p:cNvSpPr txBox="1">
            <a:spLocks noChangeArrowheads="1"/>
          </p:cNvSpPr>
          <p:nvPr/>
        </p:nvSpPr>
        <p:spPr bwMode="auto">
          <a:xfrm>
            <a:off x="1403350" y="2276475"/>
            <a:ext cx="25177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b="1" i="0">
                <a:solidFill>
                  <a:schemeClr val="tx1"/>
                </a:solidFill>
              </a:rPr>
              <a:t>Aspek Quality/ Lingkungan /Resiko Kerja</a:t>
            </a:r>
          </a:p>
        </p:txBody>
      </p:sp>
      <p:sp>
        <p:nvSpPr>
          <p:cNvPr id="36871" name="AutoShape 30"/>
          <p:cNvSpPr>
            <a:spLocks noChangeArrowheads="1"/>
          </p:cNvSpPr>
          <p:nvPr/>
        </p:nvSpPr>
        <p:spPr bwMode="auto">
          <a:xfrm>
            <a:off x="2424113" y="3619500"/>
            <a:ext cx="431800" cy="865188"/>
          </a:xfrm>
          <a:prstGeom prst="downArrow">
            <a:avLst>
              <a:gd name="adj1" fmla="val 50000"/>
              <a:gd name="adj2" fmla="val 50092"/>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Text Box 31"/>
          <p:cNvSpPr txBox="1">
            <a:spLocks noChangeArrowheads="1"/>
          </p:cNvSpPr>
          <p:nvPr/>
        </p:nvSpPr>
        <p:spPr bwMode="auto">
          <a:xfrm>
            <a:off x="4643438" y="2251075"/>
            <a:ext cx="3960812"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b="1" i="0" dirty="0" err="1">
                <a:solidFill>
                  <a:srgbClr val="00B0F0"/>
                </a:solidFill>
              </a:rPr>
              <a:t>Pastikan</a:t>
            </a:r>
            <a:r>
              <a:rPr lang="en-US" sz="1600" b="1" i="0" dirty="0">
                <a:solidFill>
                  <a:srgbClr val="00B0F0"/>
                </a:solidFill>
              </a:rPr>
              <a:t> orang-orang yang </a:t>
            </a:r>
            <a:r>
              <a:rPr lang="en-US" sz="1600" b="1" i="0" dirty="0" err="1">
                <a:solidFill>
                  <a:srgbClr val="00B0F0"/>
                </a:solidFill>
              </a:rPr>
              <a:t>pekerjaannya</a:t>
            </a:r>
            <a:r>
              <a:rPr lang="en-US" sz="1600" b="1" i="0" dirty="0">
                <a:solidFill>
                  <a:srgbClr val="00B0F0"/>
                </a:solidFill>
              </a:rPr>
              <a:t> </a:t>
            </a:r>
            <a:r>
              <a:rPr lang="en-US" sz="1600" b="1" i="0" dirty="0" err="1">
                <a:solidFill>
                  <a:srgbClr val="00B0F0"/>
                </a:solidFill>
              </a:rPr>
              <a:t>terkait</a:t>
            </a:r>
            <a:r>
              <a:rPr lang="en-US" sz="1600" b="1" i="0" dirty="0">
                <a:solidFill>
                  <a:srgbClr val="00B0F0"/>
                </a:solidFill>
              </a:rPr>
              <a:t> </a:t>
            </a:r>
            <a:r>
              <a:rPr lang="en-US" sz="1600" b="1" i="0" dirty="0" err="1">
                <a:solidFill>
                  <a:srgbClr val="00B0F0"/>
                </a:solidFill>
              </a:rPr>
              <a:t>dengan</a:t>
            </a:r>
            <a:r>
              <a:rPr lang="en-US" sz="1600" b="1" i="0" dirty="0">
                <a:solidFill>
                  <a:srgbClr val="00B0F0"/>
                </a:solidFill>
              </a:rPr>
              <a:t> :</a:t>
            </a:r>
          </a:p>
          <a:p>
            <a:pPr algn="just" eaLnBrk="1" hangingPunct="1">
              <a:buFontTx/>
              <a:buNone/>
            </a:pPr>
            <a:endParaRPr lang="en-US" sz="1600" b="1" i="0" dirty="0">
              <a:solidFill>
                <a:srgbClr val="00B0F0"/>
              </a:solidFill>
            </a:endParaRPr>
          </a:p>
          <a:p>
            <a:pPr algn="just" eaLnBrk="1" hangingPunct="1">
              <a:buFontTx/>
              <a:buChar char="-"/>
            </a:pPr>
            <a:r>
              <a:rPr lang="en-US" sz="1600" b="1" i="0" dirty="0">
                <a:solidFill>
                  <a:srgbClr val="00B0F0"/>
                </a:solidFill>
              </a:rPr>
              <a:t> </a:t>
            </a:r>
            <a:r>
              <a:rPr lang="en-US" sz="1600" b="1" i="0" dirty="0" err="1">
                <a:solidFill>
                  <a:srgbClr val="00B0F0"/>
                </a:solidFill>
              </a:rPr>
              <a:t>Dampak</a:t>
            </a:r>
            <a:r>
              <a:rPr lang="en-US" sz="1600" b="1" i="0" dirty="0">
                <a:solidFill>
                  <a:srgbClr val="00B0F0"/>
                </a:solidFill>
              </a:rPr>
              <a:t> </a:t>
            </a:r>
            <a:r>
              <a:rPr lang="en-US" sz="1600" b="1" i="0" dirty="0" err="1">
                <a:solidFill>
                  <a:srgbClr val="00B0F0"/>
                </a:solidFill>
              </a:rPr>
              <a:t>penting</a:t>
            </a:r>
            <a:r>
              <a:rPr lang="en-US" sz="1600" b="1" i="0" dirty="0">
                <a:solidFill>
                  <a:srgbClr val="00B0F0"/>
                </a:solidFill>
              </a:rPr>
              <a:t> </a:t>
            </a:r>
            <a:r>
              <a:rPr lang="en-US" sz="1600" b="1" i="0" dirty="0" err="1">
                <a:solidFill>
                  <a:srgbClr val="00B0F0"/>
                </a:solidFill>
              </a:rPr>
              <a:t>lingkungan</a:t>
            </a:r>
            <a:endParaRPr lang="en-US" sz="1600" b="1" i="0" dirty="0">
              <a:solidFill>
                <a:srgbClr val="00B0F0"/>
              </a:solidFill>
            </a:endParaRPr>
          </a:p>
          <a:p>
            <a:pPr algn="just" eaLnBrk="1" hangingPunct="1">
              <a:buFontTx/>
              <a:buChar char="-"/>
            </a:pPr>
            <a:r>
              <a:rPr lang="en-US" sz="1600" b="1" i="0" dirty="0">
                <a:solidFill>
                  <a:srgbClr val="00B0F0"/>
                </a:solidFill>
              </a:rPr>
              <a:t> </a:t>
            </a:r>
            <a:r>
              <a:rPr lang="en-US" sz="1600" b="1" i="0" dirty="0" err="1">
                <a:solidFill>
                  <a:srgbClr val="00B0F0"/>
                </a:solidFill>
              </a:rPr>
              <a:t>Resiko</a:t>
            </a:r>
            <a:r>
              <a:rPr lang="en-US" sz="1600" b="1" i="0" dirty="0">
                <a:solidFill>
                  <a:srgbClr val="00B0F0"/>
                </a:solidFill>
              </a:rPr>
              <a:t> </a:t>
            </a:r>
            <a:r>
              <a:rPr lang="en-US" sz="1600" b="1" i="0" dirty="0" err="1">
                <a:solidFill>
                  <a:srgbClr val="00B0F0"/>
                </a:solidFill>
              </a:rPr>
              <a:t>signifikan</a:t>
            </a:r>
            <a:r>
              <a:rPr lang="en-US" sz="1600" b="1" i="0" dirty="0">
                <a:solidFill>
                  <a:srgbClr val="00B0F0"/>
                </a:solidFill>
              </a:rPr>
              <a:t> </a:t>
            </a:r>
            <a:r>
              <a:rPr lang="en-US" sz="1600" b="1" i="0" dirty="0" err="1">
                <a:solidFill>
                  <a:srgbClr val="00B0F0"/>
                </a:solidFill>
              </a:rPr>
              <a:t>terhadap</a:t>
            </a:r>
            <a:r>
              <a:rPr lang="en-US" sz="1600" b="1" i="0" dirty="0">
                <a:solidFill>
                  <a:srgbClr val="00B0F0"/>
                </a:solidFill>
              </a:rPr>
              <a:t> K3</a:t>
            </a:r>
          </a:p>
          <a:p>
            <a:pPr algn="just" eaLnBrk="1" hangingPunct="1">
              <a:buFontTx/>
              <a:buChar char="-"/>
            </a:pPr>
            <a:r>
              <a:rPr lang="en-US" sz="1600" b="1" i="0" dirty="0">
                <a:solidFill>
                  <a:srgbClr val="00B0F0"/>
                </a:solidFill>
              </a:rPr>
              <a:t> </a:t>
            </a:r>
            <a:r>
              <a:rPr lang="en-US" sz="1600" b="1" i="0" dirty="0" err="1">
                <a:solidFill>
                  <a:srgbClr val="00B0F0"/>
                </a:solidFill>
              </a:rPr>
              <a:t>Mutu</a:t>
            </a:r>
            <a:r>
              <a:rPr lang="en-US" sz="1600" b="1" i="0" dirty="0">
                <a:solidFill>
                  <a:srgbClr val="00B0F0"/>
                </a:solidFill>
              </a:rPr>
              <a:t> </a:t>
            </a:r>
            <a:r>
              <a:rPr lang="en-US" sz="1600" b="1" i="0" dirty="0" err="1">
                <a:solidFill>
                  <a:srgbClr val="00B0F0"/>
                </a:solidFill>
              </a:rPr>
              <a:t>Produk</a:t>
            </a:r>
            <a:r>
              <a:rPr lang="en-US" sz="1600" b="1" i="0" dirty="0">
                <a:solidFill>
                  <a:srgbClr val="00B0F0"/>
                </a:solidFill>
              </a:rPr>
              <a:t> / </a:t>
            </a:r>
            <a:r>
              <a:rPr lang="en-US" sz="1600" b="1" i="0" dirty="0" err="1">
                <a:solidFill>
                  <a:srgbClr val="00B0F0"/>
                </a:solidFill>
              </a:rPr>
              <a:t>Jasa</a:t>
            </a:r>
            <a:endParaRPr lang="en-US" sz="1600" b="1" i="0" dirty="0">
              <a:solidFill>
                <a:srgbClr val="00B0F0"/>
              </a:solidFill>
            </a:endParaRPr>
          </a:p>
          <a:p>
            <a:pPr algn="just" eaLnBrk="1" hangingPunct="1">
              <a:buFontTx/>
              <a:buChar char="-"/>
            </a:pPr>
            <a:endParaRPr lang="en-US" sz="1600" b="1" i="0" dirty="0">
              <a:solidFill>
                <a:srgbClr val="00B0F0"/>
              </a:solidFill>
            </a:endParaRPr>
          </a:p>
          <a:p>
            <a:pPr algn="just" eaLnBrk="1" hangingPunct="1">
              <a:buFontTx/>
              <a:buNone/>
            </a:pPr>
            <a:r>
              <a:rPr lang="en-US" sz="1600" b="1" i="0" dirty="0" err="1">
                <a:solidFill>
                  <a:srgbClr val="00B0F0"/>
                </a:solidFill>
              </a:rPr>
              <a:t>Harus</a:t>
            </a:r>
            <a:r>
              <a:rPr lang="en-US" sz="1600" b="1" i="0" dirty="0">
                <a:solidFill>
                  <a:srgbClr val="00B0F0"/>
                </a:solidFill>
              </a:rPr>
              <a:t> </a:t>
            </a:r>
            <a:r>
              <a:rPr lang="en-US" sz="1600" b="1" i="0" dirty="0" err="1">
                <a:solidFill>
                  <a:srgbClr val="00B0F0"/>
                </a:solidFill>
              </a:rPr>
              <a:t>kompeten</a:t>
            </a:r>
            <a:r>
              <a:rPr lang="en-US" sz="1600" b="1" i="0" dirty="0">
                <a:solidFill>
                  <a:srgbClr val="00B0F0"/>
                </a:solidFill>
              </a:rPr>
              <a:t> </a:t>
            </a:r>
            <a:r>
              <a:rPr lang="en-US" sz="1600" b="1" i="0" dirty="0" err="1">
                <a:solidFill>
                  <a:srgbClr val="00B0F0"/>
                </a:solidFill>
              </a:rPr>
              <a:t>terhadap</a:t>
            </a:r>
            <a:r>
              <a:rPr lang="en-US" sz="1600" b="1" i="0" dirty="0">
                <a:solidFill>
                  <a:srgbClr val="00B0F0"/>
                </a:solidFill>
              </a:rPr>
              <a:t> : </a:t>
            </a:r>
          </a:p>
        </p:txBody>
      </p:sp>
      <p:sp>
        <p:nvSpPr>
          <p:cNvPr id="36873" name="Text Box 32"/>
          <p:cNvSpPr txBox="1">
            <a:spLocks noChangeArrowheads="1"/>
          </p:cNvSpPr>
          <p:nvPr/>
        </p:nvSpPr>
        <p:spPr bwMode="auto">
          <a:xfrm>
            <a:off x="5084763" y="4752975"/>
            <a:ext cx="36808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dirty="0">
                <a:solidFill>
                  <a:schemeClr val="tx1"/>
                </a:solidFill>
              </a:rPr>
              <a:t>1. </a:t>
            </a:r>
            <a:r>
              <a:rPr lang="en-US" sz="1800" b="1" i="0" dirty="0" err="1">
                <a:solidFill>
                  <a:schemeClr val="tx1"/>
                </a:solidFill>
              </a:rPr>
              <a:t>Pendidikan</a:t>
            </a:r>
            <a:r>
              <a:rPr lang="en-US" sz="1800" b="1" i="0" dirty="0">
                <a:solidFill>
                  <a:schemeClr val="tx1"/>
                </a:solidFill>
              </a:rPr>
              <a:t> (</a:t>
            </a:r>
            <a:r>
              <a:rPr lang="en-US" sz="1800" b="1" i="0" dirty="0" smtClean="0">
                <a:solidFill>
                  <a:schemeClr val="tx1"/>
                </a:solidFill>
              </a:rPr>
              <a:t>Q,HS,E) </a:t>
            </a:r>
            <a:endParaRPr lang="en-US" sz="1800" b="1" i="0" dirty="0">
              <a:solidFill>
                <a:schemeClr val="tx1"/>
              </a:solidFill>
            </a:endParaRPr>
          </a:p>
          <a:p>
            <a:pPr eaLnBrk="1" hangingPunct="1">
              <a:buFontTx/>
              <a:buNone/>
            </a:pPr>
            <a:r>
              <a:rPr lang="en-US" sz="1800" b="1" i="0" dirty="0">
                <a:solidFill>
                  <a:schemeClr val="tx1"/>
                </a:solidFill>
              </a:rPr>
              <a:t>2. </a:t>
            </a:r>
            <a:r>
              <a:rPr lang="en-US" sz="1800" b="1" i="0" dirty="0" err="1">
                <a:solidFill>
                  <a:schemeClr val="tx1"/>
                </a:solidFill>
              </a:rPr>
              <a:t>Pelatihan</a:t>
            </a:r>
            <a:r>
              <a:rPr lang="en-US" sz="1800" b="1" i="0" dirty="0">
                <a:solidFill>
                  <a:schemeClr val="tx1"/>
                </a:solidFill>
              </a:rPr>
              <a:t> (</a:t>
            </a:r>
            <a:r>
              <a:rPr lang="en-US" sz="1800" b="1" i="0" dirty="0" smtClean="0">
                <a:solidFill>
                  <a:schemeClr val="tx1"/>
                </a:solidFill>
              </a:rPr>
              <a:t>Q,HS,E)</a:t>
            </a:r>
            <a:endParaRPr lang="en-US" sz="1800" b="1" i="0" dirty="0">
              <a:solidFill>
                <a:schemeClr val="tx1"/>
              </a:solidFill>
            </a:endParaRPr>
          </a:p>
          <a:p>
            <a:pPr eaLnBrk="1" hangingPunct="1">
              <a:buFontTx/>
              <a:buNone/>
            </a:pPr>
            <a:r>
              <a:rPr lang="en-US" sz="1800" b="1" i="0" dirty="0">
                <a:solidFill>
                  <a:schemeClr val="tx1"/>
                </a:solidFill>
              </a:rPr>
              <a:t>3. </a:t>
            </a:r>
            <a:r>
              <a:rPr lang="en-US" sz="1800" b="1" i="0" dirty="0" err="1">
                <a:solidFill>
                  <a:schemeClr val="tx1"/>
                </a:solidFill>
              </a:rPr>
              <a:t>Ketrampilan</a:t>
            </a:r>
            <a:r>
              <a:rPr lang="en-US" sz="1800" b="1" i="0" dirty="0">
                <a:solidFill>
                  <a:schemeClr val="tx1"/>
                </a:solidFill>
              </a:rPr>
              <a:t> (Q)</a:t>
            </a:r>
          </a:p>
          <a:p>
            <a:pPr eaLnBrk="1" hangingPunct="1">
              <a:buFontTx/>
              <a:buNone/>
            </a:pPr>
            <a:r>
              <a:rPr lang="en-US" sz="1800" b="1" i="0" dirty="0">
                <a:solidFill>
                  <a:schemeClr val="tx1"/>
                </a:solidFill>
              </a:rPr>
              <a:t>4. </a:t>
            </a:r>
            <a:r>
              <a:rPr lang="en-US" sz="1800" b="1" i="0" dirty="0" err="1">
                <a:solidFill>
                  <a:schemeClr val="tx1"/>
                </a:solidFill>
              </a:rPr>
              <a:t>Pengalaman</a:t>
            </a:r>
            <a:r>
              <a:rPr lang="en-US" sz="1800" b="1" i="0" dirty="0">
                <a:solidFill>
                  <a:schemeClr val="tx1"/>
                </a:solidFill>
              </a:rPr>
              <a:t> (</a:t>
            </a:r>
            <a:r>
              <a:rPr lang="en-US" sz="1800" b="1" i="0" dirty="0" smtClean="0">
                <a:solidFill>
                  <a:schemeClr val="tx1"/>
                </a:solidFill>
              </a:rPr>
              <a:t>Q,HS,E)</a:t>
            </a:r>
            <a:endParaRPr lang="en-US" sz="1800" b="1" i="0" dirty="0">
              <a:solidFill>
                <a:schemeClr val="tx1"/>
              </a:solidFill>
            </a:endParaRPr>
          </a:p>
          <a:p>
            <a:pPr eaLnBrk="1" hangingPunct="1">
              <a:buFontTx/>
              <a:buNone/>
            </a:pPr>
            <a:r>
              <a:rPr lang="en-US" sz="1200" b="1" i="0" dirty="0" err="1">
                <a:solidFill>
                  <a:schemeClr val="tx1"/>
                </a:solidFill>
              </a:rPr>
              <a:t>Untuk</a:t>
            </a:r>
            <a:r>
              <a:rPr lang="en-US" sz="1200" b="1" i="0" dirty="0">
                <a:solidFill>
                  <a:schemeClr val="tx1"/>
                </a:solidFill>
              </a:rPr>
              <a:t> EHS, no 2 </a:t>
            </a:r>
            <a:r>
              <a:rPr lang="en-US" sz="1200" b="1" i="0" dirty="0" err="1">
                <a:solidFill>
                  <a:schemeClr val="tx1"/>
                </a:solidFill>
              </a:rPr>
              <a:t>dan</a:t>
            </a:r>
            <a:r>
              <a:rPr lang="en-US" sz="1200" b="1" i="0" dirty="0">
                <a:solidFill>
                  <a:schemeClr val="tx1"/>
                </a:solidFill>
              </a:rPr>
              <a:t> 4 </a:t>
            </a:r>
            <a:r>
              <a:rPr lang="en-US" sz="1200" b="1" i="0" dirty="0" err="1">
                <a:solidFill>
                  <a:schemeClr val="tx1"/>
                </a:solidFill>
              </a:rPr>
              <a:t>ditetapkan</a:t>
            </a:r>
            <a:r>
              <a:rPr lang="en-US" sz="1200" b="1" i="0" dirty="0">
                <a:solidFill>
                  <a:schemeClr val="tx1"/>
                </a:solidFill>
              </a:rPr>
              <a:t> </a:t>
            </a:r>
            <a:r>
              <a:rPr lang="en-US" sz="1200" b="1" i="0" dirty="0" err="1">
                <a:solidFill>
                  <a:schemeClr val="tx1"/>
                </a:solidFill>
              </a:rPr>
              <a:t>mana</a:t>
            </a:r>
            <a:r>
              <a:rPr lang="en-US" sz="1200" b="1" i="0" dirty="0">
                <a:solidFill>
                  <a:schemeClr val="tx1"/>
                </a:solidFill>
              </a:rPr>
              <a:t> </a:t>
            </a:r>
          </a:p>
          <a:p>
            <a:pPr eaLnBrk="1" hangingPunct="1">
              <a:buFontTx/>
              <a:buNone/>
            </a:pPr>
            <a:r>
              <a:rPr lang="en-US" sz="1200" b="1" i="0" dirty="0">
                <a:solidFill>
                  <a:schemeClr val="tx1"/>
                </a:solidFill>
              </a:rPr>
              <a:t>yang </a:t>
            </a:r>
            <a:r>
              <a:rPr lang="en-US" sz="1200" b="1" i="0" dirty="0" err="1">
                <a:solidFill>
                  <a:schemeClr val="tx1"/>
                </a:solidFill>
              </a:rPr>
              <a:t>sesuai</a:t>
            </a:r>
            <a:endParaRPr lang="en-US" sz="1200" b="1" i="0" dirty="0">
              <a:solidFill>
                <a:schemeClr val="tx1"/>
              </a:solidFill>
            </a:endParaRPr>
          </a:p>
        </p:txBody>
      </p:sp>
      <p:sp>
        <p:nvSpPr>
          <p:cNvPr id="1482785" name="AutoShape 33"/>
          <p:cNvSpPr>
            <a:spLocks noChangeArrowheads="1"/>
          </p:cNvSpPr>
          <p:nvPr/>
        </p:nvSpPr>
        <p:spPr bwMode="auto">
          <a:xfrm>
            <a:off x="4140200" y="5022850"/>
            <a:ext cx="431800" cy="1081088"/>
          </a:xfrm>
          <a:prstGeom prst="homePlate">
            <a:avLst>
              <a:gd name="adj" fmla="val 10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cs typeface="Arial" charset="0"/>
            </a:endParaRPr>
          </a:p>
        </p:txBody>
      </p:sp>
      <p:sp>
        <p:nvSpPr>
          <p:cNvPr id="36875" name="Text Box 34"/>
          <p:cNvSpPr txBox="1">
            <a:spLocks noChangeArrowheads="1"/>
          </p:cNvSpPr>
          <p:nvPr/>
        </p:nvSpPr>
        <p:spPr bwMode="auto">
          <a:xfrm>
            <a:off x="1476375" y="4941888"/>
            <a:ext cx="25177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chemeClr val="tx1"/>
                </a:solidFill>
              </a:rPr>
              <a:t>Aspek Quality/ Lingkungan dan Resiko Kerja Signifikan</a:t>
            </a:r>
          </a:p>
        </p:txBody>
      </p:sp>
      <p:sp>
        <p:nvSpPr>
          <p:cNvPr id="36876"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Kompetensi &amp; Pelatihan</a:t>
            </a:r>
          </a:p>
        </p:txBody>
      </p:sp>
      <p:sp>
        <p:nvSpPr>
          <p:cNvPr id="15"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408712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27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8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71" grpId="0" animBg="1"/>
      <p:bldP spid="36872" grpId="0"/>
      <p:bldP spid="36873" grpId="0"/>
      <p:bldP spid="1482785" grpId="0" animBg="1"/>
      <p:bldP spid="368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9"/>
          <p:cNvSpPr>
            <a:spLocks noChangeArrowheads="1"/>
          </p:cNvSpPr>
          <p:nvPr/>
        </p:nvSpPr>
        <p:spPr bwMode="auto">
          <a:xfrm>
            <a:off x="2282825" y="3357563"/>
            <a:ext cx="2665413" cy="2089150"/>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7891" name="AutoShape 10"/>
          <p:cNvSpPr>
            <a:spLocks noChangeArrowheads="1"/>
          </p:cNvSpPr>
          <p:nvPr/>
        </p:nvSpPr>
        <p:spPr bwMode="auto">
          <a:xfrm>
            <a:off x="352425" y="2997200"/>
            <a:ext cx="1471613" cy="7921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7892" name="Text Box 11"/>
          <p:cNvSpPr txBox="1">
            <a:spLocks noChangeArrowheads="1"/>
          </p:cNvSpPr>
          <p:nvPr/>
        </p:nvSpPr>
        <p:spPr bwMode="auto">
          <a:xfrm>
            <a:off x="292100" y="3043238"/>
            <a:ext cx="1571625"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Aspek  Q &amp;</a:t>
            </a:r>
          </a:p>
          <a:p>
            <a:pPr algn="ctr" eaLnBrk="1" hangingPunct="1">
              <a:buFontTx/>
              <a:buNone/>
            </a:pPr>
            <a:r>
              <a:rPr lang="en-US" sz="1600" b="1" i="0">
                <a:solidFill>
                  <a:schemeClr val="tx1"/>
                </a:solidFill>
              </a:rPr>
              <a:t>Lingkungan</a:t>
            </a:r>
          </a:p>
        </p:txBody>
      </p:sp>
      <p:sp>
        <p:nvSpPr>
          <p:cNvPr id="37893" name="Text Box 12"/>
          <p:cNvSpPr txBox="1">
            <a:spLocks noChangeArrowheads="1"/>
          </p:cNvSpPr>
          <p:nvPr/>
        </p:nvSpPr>
        <p:spPr bwMode="auto">
          <a:xfrm>
            <a:off x="2354263" y="3284538"/>
            <a:ext cx="2593975"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600" i="0" dirty="0" err="1">
                <a:solidFill>
                  <a:schemeClr val="tx1"/>
                </a:solidFill>
              </a:rPr>
              <a:t>Aspek</a:t>
            </a:r>
            <a:r>
              <a:rPr lang="en-US" sz="1600" i="0" dirty="0">
                <a:solidFill>
                  <a:schemeClr val="tx1"/>
                </a:solidFill>
              </a:rPr>
              <a:t> Quality  </a:t>
            </a:r>
            <a:r>
              <a:rPr lang="en-US" sz="1600" i="0" dirty="0" err="1" smtClean="0">
                <a:solidFill>
                  <a:schemeClr val="tx1"/>
                </a:solidFill>
              </a:rPr>
              <a:t>dan</a:t>
            </a:r>
            <a:r>
              <a:rPr lang="en-US" sz="1600" i="0" dirty="0" smtClean="0">
                <a:solidFill>
                  <a:schemeClr val="tx1"/>
                </a:solidFill>
              </a:rPr>
              <a:t> </a:t>
            </a:r>
          </a:p>
          <a:p>
            <a:pPr eaLnBrk="1" hangingPunct="1">
              <a:buFontTx/>
              <a:buNone/>
            </a:pPr>
            <a:r>
              <a:rPr lang="en-US" sz="1600" i="0" dirty="0" smtClean="0">
                <a:solidFill>
                  <a:schemeClr val="tx1"/>
                </a:solidFill>
              </a:rPr>
              <a:t> </a:t>
            </a:r>
            <a:r>
              <a:rPr lang="en-US" sz="1600" i="0" dirty="0" err="1" smtClean="0">
                <a:solidFill>
                  <a:schemeClr val="tx1"/>
                </a:solidFill>
              </a:rPr>
              <a:t>Lingkungan</a:t>
            </a:r>
            <a:endParaRPr lang="en-US" sz="1600" i="0" dirty="0" smtClean="0">
              <a:solidFill>
                <a:schemeClr val="tx1"/>
              </a:solidFill>
            </a:endParaRPr>
          </a:p>
          <a:p>
            <a:pPr eaLnBrk="1" hangingPunct="1">
              <a:buFontTx/>
              <a:buNone/>
            </a:pPr>
            <a:r>
              <a:rPr lang="en-US" sz="1600" i="0" dirty="0" smtClean="0">
                <a:solidFill>
                  <a:schemeClr val="tx1"/>
                </a:solidFill>
              </a:rPr>
              <a:t> </a:t>
            </a:r>
            <a:r>
              <a:rPr lang="en-US" sz="1600" i="0" dirty="0" err="1">
                <a:solidFill>
                  <a:schemeClr val="tx1"/>
                </a:solidFill>
              </a:rPr>
              <a:t>Signifikan</a:t>
            </a:r>
            <a:endParaRPr lang="en-US" sz="1600" i="0" dirty="0">
              <a:solidFill>
                <a:schemeClr val="tx1"/>
              </a:solidFill>
            </a:endParaRPr>
          </a:p>
          <a:p>
            <a:pPr eaLnBrk="1" hangingPunct="1">
              <a:buFontTx/>
              <a:buChar char="-"/>
            </a:pPr>
            <a:r>
              <a:rPr lang="en-US" sz="1600" i="0" dirty="0" err="1">
                <a:solidFill>
                  <a:schemeClr val="tx1"/>
                </a:solidFill>
              </a:rPr>
              <a:t>Resiko</a:t>
            </a:r>
            <a:r>
              <a:rPr lang="en-US" sz="1600" i="0" dirty="0">
                <a:solidFill>
                  <a:schemeClr val="tx1"/>
                </a:solidFill>
              </a:rPr>
              <a:t> </a:t>
            </a:r>
            <a:r>
              <a:rPr lang="en-US" sz="1600" i="0" dirty="0" err="1">
                <a:solidFill>
                  <a:schemeClr val="tx1"/>
                </a:solidFill>
              </a:rPr>
              <a:t>Kerja</a:t>
            </a:r>
            <a:r>
              <a:rPr lang="en-US" sz="1600" i="0" dirty="0">
                <a:solidFill>
                  <a:schemeClr val="tx1"/>
                </a:solidFill>
              </a:rPr>
              <a:t> </a:t>
            </a:r>
          </a:p>
          <a:p>
            <a:pPr eaLnBrk="1" hangingPunct="1">
              <a:buFontTx/>
              <a:buNone/>
            </a:pPr>
            <a:r>
              <a:rPr lang="en-US" sz="1600" i="0" dirty="0">
                <a:solidFill>
                  <a:schemeClr val="tx1"/>
                </a:solidFill>
              </a:rPr>
              <a:t> </a:t>
            </a:r>
            <a:r>
              <a:rPr lang="en-US" sz="1600" i="0" dirty="0" err="1">
                <a:solidFill>
                  <a:schemeClr val="tx1"/>
                </a:solidFill>
              </a:rPr>
              <a:t>Signifikan</a:t>
            </a:r>
            <a:endParaRPr lang="en-US" sz="1600" i="0" dirty="0">
              <a:solidFill>
                <a:schemeClr val="tx1"/>
              </a:solidFill>
            </a:endParaRPr>
          </a:p>
          <a:p>
            <a:pPr eaLnBrk="1" hangingPunct="1">
              <a:buFontTx/>
              <a:buChar char="-"/>
            </a:pPr>
            <a:r>
              <a:rPr lang="en-US" sz="1600" b="1" i="0" dirty="0">
                <a:solidFill>
                  <a:schemeClr val="tx1"/>
                </a:solidFill>
              </a:rPr>
              <a:t>Gap </a:t>
            </a:r>
            <a:r>
              <a:rPr lang="en-US" sz="1600" b="1" i="0" dirty="0" err="1">
                <a:solidFill>
                  <a:schemeClr val="tx1"/>
                </a:solidFill>
              </a:rPr>
              <a:t>pemenuhan</a:t>
            </a:r>
            <a:r>
              <a:rPr lang="en-US" sz="1600" b="1" i="0" dirty="0">
                <a:solidFill>
                  <a:schemeClr val="tx1"/>
                </a:solidFill>
              </a:rPr>
              <a:t> </a:t>
            </a:r>
          </a:p>
          <a:p>
            <a:pPr eaLnBrk="1" hangingPunct="1">
              <a:buFontTx/>
              <a:buNone/>
            </a:pPr>
            <a:r>
              <a:rPr lang="en-US" sz="1600" b="1" i="0" dirty="0">
                <a:solidFill>
                  <a:schemeClr val="tx1"/>
                </a:solidFill>
              </a:rPr>
              <a:t> </a:t>
            </a:r>
            <a:r>
              <a:rPr lang="en-US" sz="1600" b="1" i="0" dirty="0" err="1">
                <a:solidFill>
                  <a:schemeClr val="tx1"/>
                </a:solidFill>
              </a:rPr>
              <a:t>Kompetensi</a:t>
            </a:r>
            <a:endParaRPr lang="en-US" sz="1600" b="1" i="0" dirty="0">
              <a:solidFill>
                <a:schemeClr val="tx1"/>
              </a:solidFill>
            </a:endParaRPr>
          </a:p>
        </p:txBody>
      </p:sp>
      <p:sp>
        <p:nvSpPr>
          <p:cNvPr id="37894" name="AutoShape 14"/>
          <p:cNvSpPr>
            <a:spLocks noChangeArrowheads="1"/>
          </p:cNvSpPr>
          <p:nvPr/>
        </p:nvSpPr>
        <p:spPr bwMode="auto">
          <a:xfrm>
            <a:off x="5248275" y="3911600"/>
            <a:ext cx="936625" cy="93662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342900" indent="-342900" algn="ctr">
              <a:buFontTx/>
              <a:buNone/>
            </a:pPr>
            <a:r>
              <a:rPr lang="en-US" sz="1800" b="1" i="0">
                <a:solidFill>
                  <a:schemeClr val="tx1"/>
                </a:solidFill>
              </a:rPr>
              <a:t>TNA</a:t>
            </a:r>
          </a:p>
        </p:txBody>
      </p:sp>
      <p:sp>
        <p:nvSpPr>
          <p:cNvPr id="1484818" name="AutoShape 18"/>
          <p:cNvSpPr>
            <a:spLocks noChangeArrowheads="1"/>
          </p:cNvSpPr>
          <p:nvPr/>
        </p:nvSpPr>
        <p:spPr bwMode="auto">
          <a:xfrm>
            <a:off x="539750" y="1628775"/>
            <a:ext cx="7993063"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err="1">
                <a:solidFill>
                  <a:schemeClr val="bg2"/>
                </a:solidFill>
                <a:cs typeface="Arial" charset="0"/>
              </a:rPr>
              <a:t>Pelatihan</a:t>
            </a:r>
            <a:endParaRPr lang="en-US" sz="2800" b="1" i="0" dirty="0">
              <a:solidFill>
                <a:schemeClr val="bg2"/>
              </a:solidFill>
              <a:cs typeface="Arial" charset="0"/>
            </a:endParaRPr>
          </a:p>
          <a:p>
            <a:pPr marL="342900" indent="-342900" algn="ctr">
              <a:buFontTx/>
              <a:buNone/>
              <a:defRPr/>
            </a:pPr>
            <a:r>
              <a:rPr lang="en-US" sz="1200" b="1" i="0" dirty="0">
                <a:solidFill>
                  <a:schemeClr val="bg2"/>
                </a:solidFill>
                <a:cs typeface="Arial" charset="0"/>
              </a:rPr>
              <a:t>(ISO 9001:2008 ; 6.2.2 ISO 14001:2004 ; 4.4.2 OHSAS 18001:2007; 4.4.2, ISM Code; 6)</a:t>
            </a:r>
          </a:p>
        </p:txBody>
      </p:sp>
      <p:sp>
        <p:nvSpPr>
          <p:cNvPr id="37896" name="AutoShape 19"/>
          <p:cNvSpPr>
            <a:spLocks noChangeArrowheads="1"/>
          </p:cNvSpPr>
          <p:nvPr/>
        </p:nvSpPr>
        <p:spPr bwMode="auto">
          <a:xfrm>
            <a:off x="339725" y="4005263"/>
            <a:ext cx="1484313" cy="792162"/>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7897" name="Text Box 20"/>
          <p:cNvSpPr txBox="1">
            <a:spLocks noChangeArrowheads="1"/>
          </p:cNvSpPr>
          <p:nvPr/>
        </p:nvSpPr>
        <p:spPr bwMode="auto">
          <a:xfrm>
            <a:off x="-150813" y="4221163"/>
            <a:ext cx="2446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Resiko K3</a:t>
            </a:r>
          </a:p>
        </p:txBody>
      </p:sp>
      <p:sp>
        <p:nvSpPr>
          <p:cNvPr id="37898" name="AutoShape 21"/>
          <p:cNvSpPr>
            <a:spLocks noChangeArrowheads="1"/>
          </p:cNvSpPr>
          <p:nvPr/>
        </p:nvSpPr>
        <p:spPr bwMode="auto">
          <a:xfrm>
            <a:off x="339725" y="5013325"/>
            <a:ext cx="1484313" cy="792163"/>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FFC000"/>
              </a:solidFill>
            </a:endParaRPr>
          </a:p>
        </p:txBody>
      </p:sp>
      <p:sp>
        <p:nvSpPr>
          <p:cNvPr id="37899" name="Text Box 22"/>
          <p:cNvSpPr txBox="1">
            <a:spLocks noChangeArrowheads="1"/>
          </p:cNvSpPr>
          <p:nvPr/>
        </p:nvSpPr>
        <p:spPr bwMode="auto">
          <a:xfrm>
            <a:off x="-165100" y="5092700"/>
            <a:ext cx="2446338"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Matriks</a:t>
            </a:r>
          </a:p>
          <a:p>
            <a:pPr algn="ctr" eaLnBrk="1" hangingPunct="1">
              <a:buFontTx/>
              <a:buNone/>
            </a:pPr>
            <a:r>
              <a:rPr lang="en-US" sz="1600" b="1" i="0">
                <a:solidFill>
                  <a:schemeClr val="tx1"/>
                </a:solidFill>
              </a:rPr>
              <a:t>Kompetensi</a:t>
            </a:r>
          </a:p>
        </p:txBody>
      </p:sp>
      <p:cxnSp>
        <p:nvCxnSpPr>
          <p:cNvPr id="37900" name="AutoShape 23"/>
          <p:cNvCxnSpPr>
            <a:cxnSpLocks noChangeShapeType="1"/>
            <a:stCxn id="37891" idx="3"/>
            <a:endCxn id="37890" idx="1"/>
          </p:cNvCxnSpPr>
          <p:nvPr/>
        </p:nvCxnSpPr>
        <p:spPr bwMode="auto">
          <a:xfrm>
            <a:off x="1824038" y="3394075"/>
            <a:ext cx="458787" cy="1008063"/>
          </a:xfrm>
          <a:prstGeom prst="bentConnector3">
            <a:avLst>
              <a:gd name="adj1" fmla="val 49829"/>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1" name="AutoShape 24"/>
          <p:cNvCxnSpPr>
            <a:cxnSpLocks noChangeShapeType="1"/>
            <a:stCxn id="37896" idx="3"/>
            <a:endCxn id="37890" idx="1"/>
          </p:cNvCxnSpPr>
          <p:nvPr/>
        </p:nvCxnSpPr>
        <p:spPr bwMode="auto">
          <a:xfrm>
            <a:off x="1824038" y="4402138"/>
            <a:ext cx="458787" cy="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2" name="AutoShape 25"/>
          <p:cNvCxnSpPr>
            <a:cxnSpLocks noChangeShapeType="1"/>
            <a:stCxn id="37898" idx="3"/>
            <a:endCxn id="37890" idx="1"/>
          </p:cNvCxnSpPr>
          <p:nvPr/>
        </p:nvCxnSpPr>
        <p:spPr bwMode="auto">
          <a:xfrm flipV="1">
            <a:off x="1824038" y="4402138"/>
            <a:ext cx="458787" cy="1008062"/>
          </a:xfrm>
          <a:prstGeom prst="bentConnector3">
            <a:avLst>
              <a:gd name="adj1" fmla="val 49829"/>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3" name="AutoShape 26"/>
          <p:cNvCxnSpPr>
            <a:cxnSpLocks noChangeShapeType="1"/>
            <a:stCxn id="37890" idx="3"/>
            <a:endCxn id="37894" idx="1"/>
          </p:cNvCxnSpPr>
          <p:nvPr/>
        </p:nvCxnSpPr>
        <p:spPr bwMode="auto">
          <a:xfrm flipV="1">
            <a:off x="4948238" y="4379913"/>
            <a:ext cx="300037" cy="22225"/>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04" name="AutoShape 28"/>
          <p:cNvSpPr>
            <a:spLocks noChangeArrowheads="1"/>
          </p:cNvSpPr>
          <p:nvPr/>
        </p:nvSpPr>
        <p:spPr bwMode="auto">
          <a:xfrm>
            <a:off x="6532563" y="3919538"/>
            <a:ext cx="2360612" cy="93662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342900" indent="-342900" algn="ctr">
              <a:buFontTx/>
              <a:buNone/>
            </a:pPr>
            <a:r>
              <a:rPr lang="en-US" sz="1600" b="1" i="0">
                <a:solidFill>
                  <a:schemeClr val="tx1"/>
                </a:solidFill>
              </a:rPr>
              <a:t>Evaluasi Pelatihan/ </a:t>
            </a:r>
          </a:p>
          <a:p>
            <a:pPr marL="342900" indent="-342900" algn="ctr">
              <a:buFontTx/>
              <a:buNone/>
            </a:pPr>
            <a:r>
              <a:rPr lang="en-US" sz="1600" b="1" i="0">
                <a:solidFill>
                  <a:schemeClr val="tx1"/>
                </a:solidFill>
              </a:rPr>
              <a:t>tindakan yang lain</a:t>
            </a:r>
          </a:p>
        </p:txBody>
      </p:sp>
      <p:sp>
        <p:nvSpPr>
          <p:cNvPr id="37905" name="Line 30"/>
          <p:cNvSpPr>
            <a:spLocks noChangeShapeType="1"/>
          </p:cNvSpPr>
          <p:nvPr/>
        </p:nvSpPr>
        <p:spPr bwMode="auto">
          <a:xfrm>
            <a:off x="6172200" y="4365625"/>
            <a:ext cx="360363"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Kompetensi &amp; Pelatihan</a:t>
            </a:r>
          </a:p>
        </p:txBody>
      </p:sp>
      <p:sp>
        <p:nvSpPr>
          <p:cNvPr id="21"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3114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9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9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89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89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9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8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9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4" grpId="0" animBg="1"/>
      <p:bldP spid="37904" grpId="0" animBg="1"/>
      <p:bldP spid="3790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43" name="AutoShape 7"/>
          <p:cNvSpPr>
            <a:spLocks noChangeArrowheads="1"/>
          </p:cNvSpPr>
          <p:nvPr/>
        </p:nvSpPr>
        <p:spPr bwMode="auto">
          <a:xfrm>
            <a:off x="468313" y="1628775"/>
            <a:ext cx="8280400"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1"/>
                </a:solidFill>
                <a:cs typeface="Arial" charset="0"/>
              </a:rPr>
              <a:t>Komunikasi</a:t>
            </a:r>
            <a:r>
              <a:rPr lang="en-US" sz="2000" b="1" i="0" dirty="0">
                <a:solidFill>
                  <a:schemeClr val="bg1"/>
                </a:solidFill>
                <a:cs typeface="Arial" charset="0"/>
              </a:rPr>
              <a:t> Internal, </a:t>
            </a:r>
            <a:r>
              <a:rPr lang="en-US" sz="2000" b="1" i="0" dirty="0" err="1">
                <a:solidFill>
                  <a:schemeClr val="bg1"/>
                </a:solidFill>
                <a:cs typeface="Arial" charset="0"/>
              </a:rPr>
              <a:t>Partisipasi</a:t>
            </a:r>
            <a:r>
              <a:rPr lang="en-US" sz="2000" b="1" i="0" dirty="0">
                <a:solidFill>
                  <a:schemeClr val="bg1"/>
                </a:solidFill>
                <a:cs typeface="Arial" charset="0"/>
              </a:rPr>
              <a:t> </a:t>
            </a:r>
            <a:r>
              <a:rPr lang="en-US" sz="2000" b="1" i="0" dirty="0" err="1">
                <a:solidFill>
                  <a:schemeClr val="bg1"/>
                </a:solidFill>
                <a:cs typeface="Arial" charset="0"/>
              </a:rPr>
              <a:t>dan</a:t>
            </a:r>
            <a:r>
              <a:rPr lang="en-US" sz="2000" b="1" i="0" dirty="0">
                <a:solidFill>
                  <a:schemeClr val="bg1"/>
                </a:solidFill>
                <a:cs typeface="Arial" charset="0"/>
              </a:rPr>
              <a:t> </a:t>
            </a:r>
            <a:r>
              <a:rPr lang="en-US" sz="2000" b="1" i="0" dirty="0" err="1">
                <a:solidFill>
                  <a:schemeClr val="bg1"/>
                </a:solidFill>
                <a:cs typeface="Arial" charset="0"/>
              </a:rPr>
              <a:t>Konsultasi</a:t>
            </a:r>
            <a:endParaRPr lang="en-US" sz="2000" b="1" i="0" dirty="0">
              <a:solidFill>
                <a:schemeClr val="bg1"/>
              </a:solidFill>
              <a:cs typeface="Arial" charset="0"/>
            </a:endParaRPr>
          </a:p>
          <a:p>
            <a:pPr marL="342900" indent="-342900" algn="ctr">
              <a:buFontTx/>
              <a:buNone/>
              <a:defRPr/>
            </a:pPr>
            <a:r>
              <a:rPr lang="en-US" sz="1050" b="1" i="0" dirty="0">
                <a:solidFill>
                  <a:schemeClr val="bg1"/>
                </a:solidFill>
                <a:cs typeface="Arial" charset="0"/>
              </a:rPr>
              <a:t>(ISO 9001:2008; 5.5.3 ISO 14001:2004; 4.4.3.a OHSAS 18001:2007; 4.4.3.1&amp;4.4.3.2, ISM CODE; 1.4.3)</a:t>
            </a:r>
          </a:p>
        </p:txBody>
      </p:sp>
      <p:sp>
        <p:nvSpPr>
          <p:cNvPr id="38915" name="Text Box 9"/>
          <p:cNvSpPr txBox="1">
            <a:spLocks noChangeArrowheads="1"/>
          </p:cNvSpPr>
          <p:nvPr/>
        </p:nvSpPr>
        <p:spPr bwMode="auto">
          <a:xfrm>
            <a:off x="107950" y="4149725"/>
            <a:ext cx="1944688"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Komunikasi</a:t>
            </a:r>
          </a:p>
          <a:p>
            <a:pPr algn="ctr" eaLnBrk="1" hangingPunct="1">
              <a:buFontTx/>
              <a:buNone/>
            </a:pPr>
            <a:r>
              <a:rPr lang="en-US" sz="1600" b="1" i="0">
                <a:solidFill>
                  <a:schemeClr val="tx1"/>
                </a:solidFill>
              </a:rPr>
              <a:t>Internal</a:t>
            </a:r>
          </a:p>
        </p:txBody>
      </p:sp>
      <p:sp>
        <p:nvSpPr>
          <p:cNvPr id="38916" name="AutoShape 10"/>
          <p:cNvSpPr>
            <a:spLocks noChangeArrowheads="1"/>
          </p:cNvSpPr>
          <p:nvPr/>
        </p:nvSpPr>
        <p:spPr bwMode="auto">
          <a:xfrm>
            <a:off x="1835150" y="3213100"/>
            <a:ext cx="1871663" cy="2536825"/>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400" i="0" dirty="0" err="1">
                <a:solidFill>
                  <a:schemeClr val="bg1"/>
                </a:solidFill>
              </a:rPr>
              <a:t>Dilakukan</a:t>
            </a:r>
            <a:r>
              <a:rPr lang="en-US" sz="1400" i="0" dirty="0">
                <a:solidFill>
                  <a:schemeClr val="bg1"/>
                </a:solidFill>
              </a:rPr>
              <a:t> </a:t>
            </a:r>
            <a:r>
              <a:rPr lang="en-US" sz="1400" i="0" dirty="0" err="1">
                <a:solidFill>
                  <a:schemeClr val="bg1"/>
                </a:solidFill>
              </a:rPr>
              <a:t>Pada</a:t>
            </a:r>
            <a:r>
              <a:rPr lang="en-US" sz="1400" i="0" dirty="0">
                <a:solidFill>
                  <a:schemeClr val="bg1"/>
                </a:solidFill>
              </a:rPr>
              <a:t> </a:t>
            </a:r>
          </a:p>
          <a:p>
            <a:pPr marL="342900" indent="-342900" algn="ctr">
              <a:buFontTx/>
              <a:buNone/>
            </a:pPr>
            <a:r>
              <a:rPr lang="en-US" sz="1400" i="0" dirty="0" err="1">
                <a:solidFill>
                  <a:schemeClr val="bg1"/>
                </a:solidFill>
              </a:rPr>
              <a:t>berbagai</a:t>
            </a:r>
            <a:r>
              <a:rPr lang="en-US" sz="1400" i="0" dirty="0">
                <a:solidFill>
                  <a:schemeClr val="bg1"/>
                </a:solidFill>
              </a:rPr>
              <a:t> level </a:t>
            </a:r>
          </a:p>
          <a:p>
            <a:pPr marL="342900" indent="-342900" algn="ctr">
              <a:buFontTx/>
              <a:buNone/>
            </a:pPr>
            <a:r>
              <a:rPr lang="en-US" sz="1400" i="0" dirty="0">
                <a:solidFill>
                  <a:schemeClr val="bg1"/>
                </a:solidFill>
              </a:rPr>
              <a:t>di </a:t>
            </a:r>
            <a:r>
              <a:rPr lang="en-US" sz="1400" i="0" dirty="0" err="1">
                <a:solidFill>
                  <a:schemeClr val="bg1"/>
                </a:solidFill>
              </a:rPr>
              <a:t>dalam</a:t>
            </a:r>
            <a:r>
              <a:rPr lang="en-US" sz="1400" i="0" dirty="0">
                <a:solidFill>
                  <a:schemeClr val="bg1"/>
                </a:solidFill>
              </a:rPr>
              <a:t> </a:t>
            </a:r>
            <a:r>
              <a:rPr lang="en-US" sz="1400" i="0" dirty="0" err="1">
                <a:solidFill>
                  <a:schemeClr val="bg1"/>
                </a:solidFill>
              </a:rPr>
              <a:t>lingkup</a:t>
            </a:r>
            <a:r>
              <a:rPr lang="en-US" sz="1400" i="0" dirty="0">
                <a:solidFill>
                  <a:schemeClr val="bg1"/>
                </a:solidFill>
              </a:rPr>
              <a:t> </a:t>
            </a:r>
          </a:p>
          <a:p>
            <a:pPr marL="342900" indent="-342900" algn="ctr">
              <a:buFontTx/>
              <a:buNone/>
            </a:pPr>
            <a:r>
              <a:rPr lang="en-US" sz="1400" i="0" dirty="0" smtClean="0">
                <a:solidFill>
                  <a:schemeClr val="bg1"/>
                </a:solidFill>
              </a:rPr>
              <a:t>QHSE </a:t>
            </a:r>
            <a:r>
              <a:rPr lang="en-US" sz="1400" i="0" dirty="0" err="1">
                <a:solidFill>
                  <a:schemeClr val="bg1"/>
                </a:solidFill>
              </a:rPr>
              <a:t>organisasi</a:t>
            </a:r>
            <a:r>
              <a:rPr lang="en-US" sz="1400" i="0" dirty="0">
                <a:solidFill>
                  <a:schemeClr val="bg1"/>
                </a:solidFill>
              </a:rPr>
              <a:t> </a:t>
            </a:r>
          </a:p>
          <a:p>
            <a:pPr marL="342900" indent="-342900" algn="ctr">
              <a:buFontTx/>
              <a:buNone/>
            </a:pPr>
            <a:r>
              <a:rPr lang="en-US" sz="1400" i="0" dirty="0">
                <a:solidFill>
                  <a:schemeClr val="bg1"/>
                </a:solidFill>
              </a:rPr>
              <a:t>(</a:t>
            </a:r>
            <a:r>
              <a:rPr lang="en-US" sz="1400" i="0" dirty="0" err="1">
                <a:solidFill>
                  <a:schemeClr val="bg1"/>
                </a:solidFill>
              </a:rPr>
              <a:t>Karyawan</a:t>
            </a:r>
            <a:r>
              <a:rPr lang="en-US" sz="1400" i="0" dirty="0">
                <a:solidFill>
                  <a:schemeClr val="bg1"/>
                </a:solidFill>
              </a:rPr>
              <a:t> </a:t>
            </a:r>
          </a:p>
          <a:p>
            <a:pPr marL="342900" indent="-342900" algn="ctr">
              <a:buFontTx/>
              <a:buNone/>
            </a:pPr>
            <a:r>
              <a:rPr lang="en-US" sz="1400" i="0" dirty="0">
                <a:solidFill>
                  <a:schemeClr val="bg1"/>
                </a:solidFill>
              </a:rPr>
              <a:t>Internal </a:t>
            </a:r>
            <a:r>
              <a:rPr lang="en-US" sz="1400" i="0" dirty="0" err="1">
                <a:solidFill>
                  <a:schemeClr val="bg1"/>
                </a:solidFill>
              </a:rPr>
              <a:t>maupun</a:t>
            </a:r>
            <a:r>
              <a:rPr lang="en-US" sz="1400" i="0" dirty="0">
                <a:solidFill>
                  <a:schemeClr val="bg1"/>
                </a:solidFill>
              </a:rPr>
              <a:t> </a:t>
            </a:r>
          </a:p>
          <a:p>
            <a:pPr marL="342900" indent="-342900" algn="ctr">
              <a:buFontTx/>
              <a:buNone/>
            </a:pPr>
            <a:r>
              <a:rPr lang="en-US" sz="1400" i="0" dirty="0" err="1">
                <a:solidFill>
                  <a:schemeClr val="bg1"/>
                </a:solidFill>
              </a:rPr>
              <a:t>pihak</a:t>
            </a:r>
            <a:r>
              <a:rPr lang="en-US" sz="1400" i="0" dirty="0">
                <a:solidFill>
                  <a:schemeClr val="bg1"/>
                </a:solidFill>
              </a:rPr>
              <a:t> </a:t>
            </a:r>
            <a:r>
              <a:rPr lang="en-US" sz="1400" i="0" dirty="0" err="1">
                <a:solidFill>
                  <a:schemeClr val="bg1"/>
                </a:solidFill>
              </a:rPr>
              <a:t>ketiga</a:t>
            </a:r>
            <a:r>
              <a:rPr lang="en-US" sz="1400" i="0" dirty="0">
                <a:solidFill>
                  <a:schemeClr val="bg1"/>
                </a:solidFill>
              </a:rPr>
              <a:t>)</a:t>
            </a:r>
          </a:p>
        </p:txBody>
      </p:sp>
      <p:sp>
        <p:nvSpPr>
          <p:cNvPr id="38917" name="AutoShape 11"/>
          <p:cNvSpPr>
            <a:spLocks/>
          </p:cNvSpPr>
          <p:nvPr/>
        </p:nvSpPr>
        <p:spPr bwMode="auto">
          <a:xfrm>
            <a:off x="3779838" y="3573463"/>
            <a:ext cx="217487" cy="1800225"/>
          </a:xfrm>
          <a:prstGeom prst="leftBrace">
            <a:avLst>
              <a:gd name="adj1" fmla="val 6897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Text Box 12"/>
          <p:cNvSpPr txBox="1">
            <a:spLocks noChangeArrowheads="1"/>
          </p:cNvSpPr>
          <p:nvPr/>
        </p:nvSpPr>
        <p:spPr bwMode="auto">
          <a:xfrm>
            <a:off x="3876675" y="3713163"/>
            <a:ext cx="206375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600" i="0">
                <a:solidFill>
                  <a:schemeClr val="tx1"/>
                </a:solidFill>
              </a:rPr>
              <a:t>Internal Meeting</a:t>
            </a:r>
          </a:p>
          <a:p>
            <a:pPr eaLnBrk="1" hangingPunct="1">
              <a:buFontTx/>
              <a:buChar char="-"/>
            </a:pPr>
            <a:r>
              <a:rPr lang="en-US" sz="1600" i="0">
                <a:solidFill>
                  <a:schemeClr val="tx1"/>
                </a:solidFill>
              </a:rPr>
              <a:t>Safety Talk</a:t>
            </a:r>
          </a:p>
          <a:p>
            <a:pPr eaLnBrk="1" hangingPunct="1">
              <a:buFontTx/>
              <a:buChar char="-"/>
            </a:pPr>
            <a:r>
              <a:rPr lang="en-US" sz="1600" i="0">
                <a:solidFill>
                  <a:schemeClr val="tx1"/>
                </a:solidFill>
              </a:rPr>
              <a:t>Bulletin</a:t>
            </a:r>
          </a:p>
          <a:p>
            <a:pPr eaLnBrk="1" hangingPunct="1">
              <a:buFontTx/>
              <a:buChar char="-"/>
            </a:pPr>
            <a:r>
              <a:rPr lang="en-US" sz="1600" i="0">
                <a:solidFill>
                  <a:schemeClr val="tx1"/>
                </a:solidFill>
              </a:rPr>
              <a:t>Notice Board</a:t>
            </a:r>
          </a:p>
          <a:p>
            <a:pPr eaLnBrk="1" hangingPunct="1">
              <a:buFontTx/>
              <a:buChar char="-"/>
            </a:pPr>
            <a:r>
              <a:rPr lang="en-US" sz="1600" i="0">
                <a:solidFill>
                  <a:schemeClr val="tx1"/>
                </a:solidFill>
              </a:rPr>
              <a:t>E-mail</a:t>
            </a:r>
          </a:p>
          <a:p>
            <a:pPr eaLnBrk="1" hangingPunct="1">
              <a:buFontTx/>
              <a:buChar char="-"/>
            </a:pPr>
            <a:r>
              <a:rPr lang="en-US" sz="1600" i="0">
                <a:solidFill>
                  <a:schemeClr val="tx1"/>
                </a:solidFill>
              </a:rPr>
              <a:t>dll</a:t>
            </a:r>
          </a:p>
          <a:p>
            <a:pPr eaLnBrk="1" hangingPunct="1">
              <a:buFontTx/>
              <a:buChar char="-"/>
            </a:pPr>
            <a:endParaRPr lang="en-US" sz="1600" i="0">
              <a:solidFill>
                <a:schemeClr val="tx1"/>
              </a:solidFill>
            </a:endParaRPr>
          </a:p>
        </p:txBody>
      </p:sp>
      <p:sp>
        <p:nvSpPr>
          <p:cNvPr id="38919" name="AutoShape 13"/>
          <p:cNvSpPr>
            <a:spLocks/>
          </p:cNvSpPr>
          <p:nvPr/>
        </p:nvSpPr>
        <p:spPr bwMode="auto">
          <a:xfrm rot="10800000">
            <a:off x="5794375" y="3573463"/>
            <a:ext cx="217488" cy="1800225"/>
          </a:xfrm>
          <a:prstGeom prst="leftBrace">
            <a:avLst>
              <a:gd name="adj1" fmla="val 6897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AutoShape 14"/>
          <p:cNvSpPr>
            <a:spLocks noChangeArrowheads="1"/>
          </p:cNvSpPr>
          <p:nvPr/>
        </p:nvSpPr>
        <p:spPr bwMode="auto">
          <a:xfrm>
            <a:off x="6084888" y="2563813"/>
            <a:ext cx="2735262" cy="3889375"/>
          </a:xfrm>
          <a:prstGeom prst="roundRect">
            <a:avLst>
              <a:gd name="adj" fmla="val 10139"/>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buFontTx/>
              <a:buNone/>
              <a:defRPr/>
            </a:pPr>
            <a:r>
              <a:rPr lang="en-US" sz="1400" i="0" dirty="0">
                <a:solidFill>
                  <a:schemeClr val="bg1"/>
                </a:solidFill>
                <a:cs typeface="Arial" charset="0"/>
              </a:rPr>
              <a:t>Hal </a:t>
            </a:r>
            <a:r>
              <a:rPr lang="en-US" sz="1400" i="0" dirty="0" err="1">
                <a:solidFill>
                  <a:schemeClr val="bg1"/>
                </a:solidFill>
                <a:cs typeface="Arial" charset="0"/>
              </a:rPr>
              <a:t>ini</a:t>
            </a:r>
            <a:r>
              <a:rPr lang="en-US" sz="1400" i="0" dirty="0">
                <a:solidFill>
                  <a:schemeClr val="bg1"/>
                </a:solidFill>
                <a:cs typeface="Arial" charset="0"/>
              </a:rPr>
              <a:t> </a:t>
            </a:r>
            <a:r>
              <a:rPr lang="en-US" sz="1400" i="0" dirty="0" err="1">
                <a:solidFill>
                  <a:schemeClr val="bg1"/>
                </a:solidFill>
                <a:cs typeface="Arial" charset="0"/>
              </a:rPr>
              <a:t>bertujuan</a:t>
            </a:r>
            <a:r>
              <a:rPr lang="en-US" sz="1400" i="0" dirty="0">
                <a:solidFill>
                  <a:schemeClr val="bg1"/>
                </a:solidFill>
                <a:cs typeface="Arial" charset="0"/>
              </a:rPr>
              <a:t> agar :</a:t>
            </a:r>
          </a:p>
          <a:p>
            <a:pPr marL="342900" indent="-342900">
              <a:buFontTx/>
              <a:buNone/>
              <a:defRPr/>
            </a:pPr>
            <a:endParaRPr lang="en-US" sz="700" i="0" dirty="0">
              <a:solidFill>
                <a:schemeClr val="bg1"/>
              </a:solidFill>
              <a:cs typeface="Arial" charset="0"/>
            </a:endParaRPr>
          </a:p>
          <a:p>
            <a:pPr marL="177800" indent="-177800">
              <a:buFontTx/>
              <a:buAutoNum type="arabicPeriod"/>
              <a:defRPr/>
            </a:pPr>
            <a:r>
              <a:rPr lang="en-US" sz="1400" i="0" dirty="0" err="1">
                <a:solidFill>
                  <a:schemeClr val="bg1"/>
                </a:solidFill>
                <a:cs typeface="Arial" charset="0"/>
              </a:rPr>
              <a:t>Paham</a:t>
            </a:r>
            <a:r>
              <a:rPr lang="en-US" sz="1400" i="0" dirty="0">
                <a:solidFill>
                  <a:schemeClr val="bg1"/>
                </a:solidFill>
                <a:cs typeface="Arial" charset="0"/>
              </a:rPr>
              <a:t> </a:t>
            </a:r>
            <a:r>
              <a:rPr lang="en-US" sz="1400" i="0" dirty="0" err="1">
                <a:solidFill>
                  <a:schemeClr val="bg1"/>
                </a:solidFill>
                <a:cs typeface="Arial" charset="0"/>
              </a:rPr>
              <a:t>Kebijakan</a:t>
            </a:r>
            <a:r>
              <a:rPr lang="en-US" sz="1400" i="0" dirty="0">
                <a:solidFill>
                  <a:schemeClr val="bg1"/>
                </a:solidFill>
                <a:cs typeface="Arial" charset="0"/>
              </a:rPr>
              <a:t> </a:t>
            </a:r>
            <a:r>
              <a:rPr lang="en-US" sz="1400" i="0" dirty="0" smtClean="0">
                <a:solidFill>
                  <a:schemeClr val="bg1"/>
                </a:solidFill>
                <a:cs typeface="Arial" charset="0"/>
              </a:rPr>
              <a:t>QHSE</a:t>
            </a:r>
            <a:endParaRPr lang="en-US" sz="1400" i="0" dirty="0">
              <a:solidFill>
                <a:schemeClr val="bg1"/>
              </a:solidFill>
              <a:cs typeface="Arial" charset="0"/>
            </a:endParaRPr>
          </a:p>
          <a:p>
            <a:pPr marL="177800" indent="-177800">
              <a:buFontTx/>
              <a:buAutoNum type="arabicPeriod"/>
              <a:defRPr/>
            </a:pPr>
            <a:r>
              <a:rPr lang="en-US" sz="1400" i="0" dirty="0" err="1">
                <a:solidFill>
                  <a:schemeClr val="bg1"/>
                </a:solidFill>
                <a:cs typeface="Arial" charset="0"/>
              </a:rPr>
              <a:t>Paham</a:t>
            </a:r>
            <a:r>
              <a:rPr lang="en-US" sz="1400" i="0" dirty="0">
                <a:solidFill>
                  <a:schemeClr val="bg1"/>
                </a:solidFill>
                <a:cs typeface="Arial" charset="0"/>
              </a:rPr>
              <a:t> </a:t>
            </a:r>
            <a:r>
              <a:rPr lang="en-US" sz="1400" i="0" dirty="0" err="1">
                <a:solidFill>
                  <a:schemeClr val="bg1"/>
                </a:solidFill>
                <a:cs typeface="Arial" charset="0"/>
              </a:rPr>
              <a:t>prosedur</a:t>
            </a:r>
            <a:r>
              <a:rPr lang="en-US" sz="1400" i="0" dirty="0">
                <a:solidFill>
                  <a:schemeClr val="bg1"/>
                </a:solidFill>
                <a:cs typeface="Arial" charset="0"/>
              </a:rPr>
              <a:t> </a:t>
            </a:r>
            <a:r>
              <a:rPr lang="en-US" sz="1400" i="0" dirty="0" err="1">
                <a:solidFill>
                  <a:schemeClr val="bg1"/>
                </a:solidFill>
                <a:cs typeface="Arial" charset="0"/>
              </a:rPr>
              <a:t>dan</a:t>
            </a:r>
            <a:r>
              <a:rPr lang="en-US" sz="1400" i="0" dirty="0">
                <a:solidFill>
                  <a:schemeClr val="bg1"/>
                </a:solidFill>
                <a:cs typeface="Arial" charset="0"/>
              </a:rPr>
              <a:t> </a:t>
            </a:r>
            <a:r>
              <a:rPr lang="en-US" sz="1400" i="0" dirty="0" err="1">
                <a:solidFill>
                  <a:schemeClr val="bg1"/>
                </a:solidFill>
                <a:cs typeface="Arial" charset="0"/>
              </a:rPr>
              <a:t>kendali</a:t>
            </a:r>
            <a:r>
              <a:rPr lang="en-US" sz="1400" i="0" dirty="0">
                <a:solidFill>
                  <a:schemeClr val="bg1"/>
                </a:solidFill>
                <a:cs typeface="Arial" charset="0"/>
              </a:rPr>
              <a:t> </a:t>
            </a:r>
            <a:r>
              <a:rPr lang="en-US" sz="1400" i="0" dirty="0" err="1">
                <a:solidFill>
                  <a:schemeClr val="bg1"/>
                </a:solidFill>
                <a:cs typeface="Arial" charset="0"/>
              </a:rPr>
              <a:t>operasional</a:t>
            </a:r>
            <a:r>
              <a:rPr lang="en-US" sz="1400" i="0" dirty="0">
                <a:solidFill>
                  <a:schemeClr val="bg1"/>
                </a:solidFill>
                <a:cs typeface="Arial" charset="0"/>
              </a:rPr>
              <a:t> </a:t>
            </a:r>
            <a:r>
              <a:rPr lang="en-US" sz="1400" i="0" dirty="0" err="1">
                <a:solidFill>
                  <a:schemeClr val="bg1"/>
                </a:solidFill>
                <a:cs typeface="Arial" charset="0"/>
              </a:rPr>
              <a:t>terkait</a:t>
            </a:r>
            <a:r>
              <a:rPr lang="en-US" sz="1400" i="0" dirty="0">
                <a:solidFill>
                  <a:schemeClr val="bg1"/>
                </a:solidFill>
                <a:cs typeface="Arial" charset="0"/>
              </a:rPr>
              <a:t> </a:t>
            </a:r>
            <a:r>
              <a:rPr lang="en-US" sz="1400" i="0" dirty="0" err="1">
                <a:solidFill>
                  <a:schemeClr val="bg1"/>
                </a:solidFill>
                <a:cs typeface="Arial" charset="0"/>
              </a:rPr>
              <a:t>untuk</a:t>
            </a:r>
            <a:r>
              <a:rPr lang="en-US" sz="1400" i="0" dirty="0">
                <a:solidFill>
                  <a:schemeClr val="bg1"/>
                </a:solidFill>
                <a:cs typeface="Arial" charset="0"/>
              </a:rPr>
              <a:t> </a:t>
            </a:r>
            <a:r>
              <a:rPr lang="en-US" sz="1400" i="0" dirty="0" err="1">
                <a:solidFill>
                  <a:schemeClr val="bg1"/>
                </a:solidFill>
                <a:cs typeface="Arial" charset="0"/>
              </a:rPr>
              <a:t>mengendalikan</a:t>
            </a:r>
            <a:r>
              <a:rPr lang="en-US" sz="1400" i="0" dirty="0">
                <a:solidFill>
                  <a:schemeClr val="bg1"/>
                </a:solidFill>
                <a:cs typeface="Arial" charset="0"/>
              </a:rPr>
              <a:t> </a:t>
            </a:r>
            <a:r>
              <a:rPr lang="en-US" sz="1400" i="0" dirty="0" err="1">
                <a:solidFill>
                  <a:schemeClr val="bg1"/>
                </a:solidFill>
                <a:cs typeface="Arial" charset="0"/>
              </a:rPr>
              <a:t>resiko</a:t>
            </a:r>
            <a:endParaRPr lang="en-US" sz="1400" i="0" dirty="0">
              <a:solidFill>
                <a:schemeClr val="bg1"/>
              </a:solidFill>
              <a:cs typeface="Arial" charset="0"/>
            </a:endParaRPr>
          </a:p>
          <a:p>
            <a:pPr marL="177800" indent="-177800">
              <a:buFontTx/>
              <a:buAutoNum type="arabicPeriod"/>
              <a:defRPr/>
            </a:pPr>
            <a:r>
              <a:rPr lang="en-US" sz="1400" i="0" dirty="0" err="1">
                <a:solidFill>
                  <a:schemeClr val="bg1"/>
                </a:solidFill>
                <a:cs typeface="Arial" charset="0"/>
              </a:rPr>
              <a:t>Mengetahui</a:t>
            </a:r>
            <a:r>
              <a:rPr lang="en-US" sz="1400" i="0" dirty="0">
                <a:solidFill>
                  <a:schemeClr val="bg1"/>
                </a:solidFill>
                <a:cs typeface="Arial" charset="0"/>
              </a:rPr>
              <a:t> </a:t>
            </a:r>
            <a:r>
              <a:rPr lang="en-US" sz="1400" i="0" dirty="0" err="1">
                <a:solidFill>
                  <a:schemeClr val="bg1"/>
                </a:solidFill>
                <a:cs typeface="Arial" charset="0"/>
              </a:rPr>
              <a:t>wakil</a:t>
            </a:r>
            <a:r>
              <a:rPr lang="en-US" sz="1400" i="0" dirty="0">
                <a:solidFill>
                  <a:schemeClr val="bg1"/>
                </a:solidFill>
                <a:cs typeface="Arial" charset="0"/>
              </a:rPr>
              <a:t> </a:t>
            </a:r>
            <a:r>
              <a:rPr lang="en-US" sz="1400" i="0" dirty="0" err="1">
                <a:solidFill>
                  <a:schemeClr val="bg1"/>
                </a:solidFill>
                <a:cs typeface="Arial" charset="0"/>
              </a:rPr>
              <a:t>manajemen</a:t>
            </a:r>
            <a:r>
              <a:rPr lang="en-US" sz="1400" i="0" dirty="0">
                <a:solidFill>
                  <a:schemeClr val="bg1"/>
                </a:solidFill>
                <a:cs typeface="Arial" charset="0"/>
              </a:rPr>
              <a:t> </a:t>
            </a:r>
            <a:r>
              <a:rPr lang="en-US" sz="1400" i="0" dirty="0" err="1">
                <a:solidFill>
                  <a:schemeClr val="bg1"/>
                </a:solidFill>
                <a:cs typeface="Arial" charset="0"/>
              </a:rPr>
              <a:t>dan</a:t>
            </a:r>
            <a:r>
              <a:rPr lang="en-US" sz="1400" i="0" dirty="0">
                <a:solidFill>
                  <a:schemeClr val="bg1"/>
                </a:solidFill>
                <a:cs typeface="Arial" charset="0"/>
              </a:rPr>
              <a:t> </a:t>
            </a:r>
            <a:r>
              <a:rPr lang="en-US" sz="1400" i="0" dirty="0" err="1">
                <a:solidFill>
                  <a:schemeClr val="bg1"/>
                </a:solidFill>
                <a:cs typeface="Arial" charset="0"/>
              </a:rPr>
              <a:t>Komite</a:t>
            </a:r>
            <a:r>
              <a:rPr lang="en-US" sz="1400" i="0" dirty="0">
                <a:solidFill>
                  <a:schemeClr val="bg1"/>
                </a:solidFill>
                <a:cs typeface="Arial" charset="0"/>
              </a:rPr>
              <a:t> K3</a:t>
            </a:r>
          </a:p>
          <a:p>
            <a:pPr marL="177800" indent="-177800">
              <a:buFontTx/>
              <a:buAutoNum type="arabicPeriod"/>
              <a:defRPr/>
            </a:pPr>
            <a:r>
              <a:rPr lang="en-US" sz="1400" i="0" dirty="0" err="1">
                <a:solidFill>
                  <a:schemeClr val="bg1"/>
                </a:solidFill>
                <a:cs typeface="Arial" charset="0"/>
              </a:rPr>
              <a:t>Terwakili</a:t>
            </a:r>
            <a:r>
              <a:rPr lang="en-US" sz="1400" i="0" dirty="0">
                <a:solidFill>
                  <a:schemeClr val="bg1"/>
                </a:solidFill>
                <a:cs typeface="Arial" charset="0"/>
              </a:rPr>
              <a:t> </a:t>
            </a:r>
            <a:r>
              <a:rPr lang="en-US" sz="1400" i="0" dirty="0" err="1">
                <a:solidFill>
                  <a:schemeClr val="bg1"/>
                </a:solidFill>
                <a:cs typeface="Arial" charset="0"/>
              </a:rPr>
              <a:t>dalam</a:t>
            </a:r>
            <a:r>
              <a:rPr lang="en-US" sz="1400" i="0" dirty="0">
                <a:solidFill>
                  <a:schemeClr val="bg1"/>
                </a:solidFill>
                <a:cs typeface="Arial" charset="0"/>
              </a:rPr>
              <a:t> </a:t>
            </a:r>
            <a:r>
              <a:rPr lang="en-US" sz="1400" i="0" dirty="0" err="1">
                <a:solidFill>
                  <a:schemeClr val="bg1"/>
                </a:solidFill>
                <a:cs typeface="Arial" charset="0"/>
              </a:rPr>
              <a:t>komite</a:t>
            </a:r>
            <a:r>
              <a:rPr lang="en-US" sz="1400" i="0" dirty="0">
                <a:solidFill>
                  <a:schemeClr val="bg1"/>
                </a:solidFill>
                <a:cs typeface="Arial" charset="0"/>
              </a:rPr>
              <a:t> K3 (P2K3)</a:t>
            </a:r>
          </a:p>
          <a:p>
            <a:pPr marL="177800" indent="-177800">
              <a:buFontTx/>
              <a:buAutoNum type="arabicPeriod"/>
              <a:defRPr/>
            </a:pPr>
            <a:r>
              <a:rPr lang="en-US" sz="1400" i="0" dirty="0" err="1">
                <a:solidFill>
                  <a:schemeClr val="bg1"/>
                </a:solidFill>
                <a:cs typeface="Arial" charset="0"/>
              </a:rPr>
              <a:t>Dll</a:t>
            </a:r>
            <a:endParaRPr lang="en-US" sz="1400" i="0" dirty="0">
              <a:solidFill>
                <a:schemeClr val="bg1"/>
              </a:solidFill>
              <a:cs typeface="Arial" charset="0"/>
            </a:endParaRPr>
          </a:p>
          <a:p>
            <a:pPr marL="342900" indent="-342900">
              <a:buFontTx/>
              <a:buNone/>
              <a:defRPr/>
            </a:pPr>
            <a:endParaRPr lang="en-US" sz="700" i="0" dirty="0">
              <a:solidFill>
                <a:schemeClr val="bg1"/>
              </a:solidFill>
              <a:cs typeface="Arial" charset="0"/>
            </a:endParaRPr>
          </a:p>
          <a:p>
            <a:pPr marL="342900" indent="-342900">
              <a:buFontTx/>
              <a:buNone/>
              <a:defRPr/>
            </a:pPr>
            <a:r>
              <a:rPr lang="en-US" sz="1000" b="1" i="0" dirty="0" err="1">
                <a:solidFill>
                  <a:schemeClr val="bg1"/>
                </a:solidFill>
                <a:cs typeface="Arial" charset="0"/>
              </a:rPr>
              <a:t>Sedemikian</a:t>
            </a:r>
            <a:r>
              <a:rPr lang="en-US" sz="1000" b="1" i="0" dirty="0">
                <a:solidFill>
                  <a:schemeClr val="bg1"/>
                </a:solidFill>
                <a:cs typeface="Arial" charset="0"/>
              </a:rPr>
              <a:t> </a:t>
            </a:r>
            <a:r>
              <a:rPr lang="en-US" sz="1000" b="1" i="0" dirty="0" err="1">
                <a:solidFill>
                  <a:schemeClr val="bg1"/>
                </a:solidFill>
                <a:cs typeface="Arial" charset="0"/>
              </a:rPr>
              <a:t>rupa</a:t>
            </a:r>
            <a:r>
              <a:rPr lang="en-US" sz="1000" b="1" i="0" dirty="0">
                <a:solidFill>
                  <a:schemeClr val="bg1"/>
                </a:solidFill>
                <a:cs typeface="Arial" charset="0"/>
              </a:rPr>
              <a:t> </a:t>
            </a:r>
            <a:r>
              <a:rPr lang="en-US" sz="1000" b="1" i="0" dirty="0" err="1">
                <a:solidFill>
                  <a:schemeClr val="bg1"/>
                </a:solidFill>
                <a:cs typeface="Arial" charset="0"/>
              </a:rPr>
              <a:t>sehingga</a:t>
            </a:r>
            <a:endParaRPr lang="en-US" sz="1000" b="1" i="0" dirty="0">
              <a:solidFill>
                <a:schemeClr val="bg1"/>
              </a:solidFill>
              <a:cs typeface="Arial" charset="0"/>
            </a:endParaRPr>
          </a:p>
          <a:p>
            <a:pPr marL="342900" indent="-342900">
              <a:buFontTx/>
              <a:buNone/>
              <a:defRPr/>
            </a:pPr>
            <a:r>
              <a:rPr lang="en-US" sz="1000" b="1" i="0" dirty="0" err="1">
                <a:solidFill>
                  <a:schemeClr val="bg1"/>
                </a:solidFill>
                <a:cs typeface="Arial" charset="0"/>
              </a:rPr>
              <a:t>Sistem</a:t>
            </a:r>
            <a:r>
              <a:rPr lang="en-US" sz="1000" b="1" i="0" dirty="0">
                <a:solidFill>
                  <a:schemeClr val="bg1"/>
                </a:solidFill>
                <a:cs typeface="Arial" charset="0"/>
              </a:rPr>
              <a:t> </a:t>
            </a:r>
            <a:r>
              <a:rPr lang="en-US" sz="1000" b="1" i="0" dirty="0" err="1">
                <a:solidFill>
                  <a:schemeClr val="bg1"/>
                </a:solidFill>
                <a:cs typeface="Arial" charset="0"/>
              </a:rPr>
              <a:t>Manajemen</a:t>
            </a:r>
            <a:r>
              <a:rPr lang="en-US" sz="1000" b="1" i="0" dirty="0">
                <a:solidFill>
                  <a:schemeClr val="bg1"/>
                </a:solidFill>
                <a:cs typeface="Arial" charset="0"/>
              </a:rPr>
              <a:t> </a:t>
            </a:r>
            <a:r>
              <a:rPr lang="en-US" sz="1000" b="1" i="0" dirty="0" smtClean="0">
                <a:solidFill>
                  <a:schemeClr val="bg1"/>
                </a:solidFill>
                <a:cs typeface="Arial" charset="0"/>
              </a:rPr>
              <a:t>QHSE </a:t>
            </a:r>
            <a:r>
              <a:rPr lang="en-US" sz="1000" b="1" i="0" dirty="0" err="1">
                <a:solidFill>
                  <a:schemeClr val="bg1"/>
                </a:solidFill>
                <a:cs typeface="Arial" charset="0"/>
              </a:rPr>
              <a:t>efektif</a:t>
            </a:r>
            <a:endParaRPr lang="en-US" sz="1000" b="1" i="0" dirty="0">
              <a:solidFill>
                <a:schemeClr val="bg1"/>
              </a:solidFill>
              <a:cs typeface="Arial" charset="0"/>
            </a:endParaRPr>
          </a:p>
        </p:txBody>
      </p:sp>
      <p:sp>
        <p:nvSpPr>
          <p:cNvPr id="38921"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Komunikasi</a:t>
            </a:r>
          </a:p>
        </p:txBody>
      </p:sp>
      <p:sp>
        <p:nvSpPr>
          <p:cNvPr id="13"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206011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9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9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9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9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9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99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99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9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p:bldP spid="38919" grpId="0" animBg="1"/>
      <p:bldP spid="419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83" name="AutoShape 7"/>
          <p:cNvSpPr>
            <a:spLocks noChangeArrowheads="1"/>
          </p:cNvSpPr>
          <p:nvPr/>
        </p:nvSpPr>
        <p:spPr bwMode="auto">
          <a:xfrm>
            <a:off x="455613" y="1470025"/>
            <a:ext cx="8181975"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b="1" i="0" dirty="0" err="1">
                <a:solidFill>
                  <a:schemeClr val="bg2"/>
                </a:solidFill>
                <a:cs typeface="Arial" charset="0"/>
              </a:rPr>
              <a:t>Dokumen-dokumen</a:t>
            </a:r>
            <a:r>
              <a:rPr lang="en-US" sz="1800" b="1" i="0" dirty="0">
                <a:solidFill>
                  <a:schemeClr val="bg2"/>
                </a:solidFill>
                <a:cs typeface="Arial" charset="0"/>
              </a:rPr>
              <a:t> yang </a:t>
            </a:r>
            <a:r>
              <a:rPr lang="en-US" sz="1800" b="1" i="0" dirty="0" err="1">
                <a:solidFill>
                  <a:schemeClr val="bg2"/>
                </a:solidFill>
                <a:cs typeface="Arial" charset="0"/>
              </a:rPr>
              <a:t>harus</a:t>
            </a:r>
            <a:r>
              <a:rPr lang="en-US" sz="1800" b="1" i="0" dirty="0">
                <a:solidFill>
                  <a:schemeClr val="bg2"/>
                </a:solidFill>
                <a:cs typeface="Arial" charset="0"/>
              </a:rPr>
              <a:t> </a:t>
            </a:r>
            <a:r>
              <a:rPr lang="en-US" sz="1800" b="1" i="0" dirty="0" err="1">
                <a:solidFill>
                  <a:schemeClr val="bg2"/>
                </a:solidFill>
                <a:cs typeface="Arial" charset="0"/>
              </a:rPr>
              <a:t>ada</a:t>
            </a:r>
            <a:r>
              <a:rPr lang="en-US" sz="1800" b="1" i="0" dirty="0">
                <a:solidFill>
                  <a:schemeClr val="bg2"/>
                </a:solidFill>
                <a:cs typeface="Arial" charset="0"/>
              </a:rPr>
              <a:t> di </a:t>
            </a:r>
            <a:r>
              <a:rPr lang="en-US" sz="1800" b="1" i="0" dirty="0" err="1">
                <a:solidFill>
                  <a:schemeClr val="bg2"/>
                </a:solidFill>
                <a:cs typeface="Arial" charset="0"/>
              </a:rPr>
              <a:t>dalam</a:t>
            </a:r>
            <a:r>
              <a:rPr lang="en-US" sz="1800" b="1" i="0" dirty="0">
                <a:solidFill>
                  <a:schemeClr val="bg2"/>
                </a:solidFill>
                <a:cs typeface="Arial" charset="0"/>
              </a:rPr>
              <a:t> </a:t>
            </a:r>
          </a:p>
          <a:p>
            <a:pPr marL="342900" indent="-342900" algn="ctr">
              <a:buFontTx/>
              <a:buNone/>
              <a:defRPr/>
            </a:pPr>
            <a:r>
              <a:rPr lang="en-US" sz="1800" b="1" i="0" dirty="0" err="1">
                <a:solidFill>
                  <a:schemeClr val="bg2"/>
                </a:solidFill>
                <a:cs typeface="Arial" charset="0"/>
              </a:rPr>
              <a:t>sistem</a:t>
            </a:r>
            <a:r>
              <a:rPr lang="en-US" sz="1800" b="1" i="0" dirty="0">
                <a:solidFill>
                  <a:schemeClr val="bg2"/>
                </a:solidFill>
                <a:cs typeface="Arial" charset="0"/>
              </a:rPr>
              <a:t> </a:t>
            </a:r>
            <a:r>
              <a:rPr lang="en-US" sz="1800" b="1" i="0" dirty="0" err="1">
                <a:solidFill>
                  <a:schemeClr val="bg2"/>
                </a:solidFill>
                <a:cs typeface="Arial" charset="0"/>
              </a:rPr>
              <a:t>manajemen</a:t>
            </a:r>
            <a:r>
              <a:rPr lang="en-US" sz="1800" b="1" i="0" dirty="0">
                <a:solidFill>
                  <a:schemeClr val="bg2"/>
                </a:solidFill>
                <a:cs typeface="Arial" charset="0"/>
              </a:rPr>
              <a:t> </a:t>
            </a:r>
            <a:r>
              <a:rPr lang="en-US" sz="1800" b="1" i="0" dirty="0" err="1">
                <a:solidFill>
                  <a:schemeClr val="bg2"/>
                </a:solidFill>
                <a:cs typeface="Arial" charset="0"/>
              </a:rPr>
              <a:t>terintegrasi</a:t>
            </a:r>
            <a:endParaRPr lang="en-US" sz="1800" b="1" i="0" dirty="0">
              <a:solidFill>
                <a:schemeClr val="bg2"/>
              </a:solidFill>
              <a:cs typeface="Arial" charset="0"/>
            </a:endParaRPr>
          </a:p>
        </p:txBody>
      </p:sp>
      <p:sp>
        <p:nvSpPr>
          <p:cNvPr id="40963" name="Text Box 10"/>
          <p:cNvSpPr txBox="1">
            <a:spLocks noChangeArrowheads="1"/>
          </p:cNvSpPr>
          <p:nvPr/>
        </p:nvSpPr>
        <p:spPr bwMode="auto">
          <a:xfrm>
            <a:off x="455613" y="3789363"/>
            <a:ext cx="2820987" cy="1298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r>
              <a:rPr lang="en-US" sz="1400" b="1" i="0">
                <a:solidFill>
                  <a:schemeClr val="tx1"/>
                </a:solidFill>
              </a:rPr>
              <a:t>ISO 9001:2008 - 4.2.1</a:t>
            </a:r>
          </a:p>
          <a:p>
            <a:pPr eaLnBrk="1" hangingPunct="1"/>
            <a:r>
              <a:rPr lang="en-US" sz="1400" b="1" i="0">
                <a:solidFill>
                  <a:schemeClr val="tx1"/>
                </a:solidFill>
              </a:rPr>
              <a:t>ISO 14001:2004 - 4.4.4</a:t>
            </a:r>
          </a:p>
          <a:p>
            <a:pPr eaLnBrk="1" hangingPunct="1"/>
            <a:r>
              <a:rPr lang="en-US" sz="1400" b="1" i="0">
                <a:solidFill>
                  <a:schemeClr val="tx1"/>
                </a:solidFill>
              </a:rPr>
              <a:t>OHSAS 18001:2007- 4.4.4</a:t>
            </a:r>
          </a:p>
          <a:p>
            <a:pPr eaLnBrk="1" hangingPunct="1"/>
            <a:r>
              <a:rPr lang="en-US" sz="1400" b="1" i="0">
                <a:solidFill>
                  <a:schemeClr val="tx1"/>
                </a:solidFill>
              </a:rPr>
              <a:t>ISM CODE - 11</a:t>
            </a:r>
          </a:p>
        </p:txBody>
      </p:sp>
      <p:sp>
        <p:nvSpPr>
          <p:cNvPr id="40964" name="Rectangle 11"/>
          <p:cNvSpPr>
            <a:spLocks noChangeArrowheads="1"/>
          </p:cNvSpPr>
          <p:nvPr/>
        </p:nvSpPr>
        <p:spPr bwMode="auto">
          <a:xfrm>
            <a:off x="4173538" y="2636838"/>
            <a:ext cx="460851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gn="just">
              <a:lnSpc>
                <a:spcPct val="90000"/>
              </a:lnSpc>
              <a:buFontTx/>
              <a:buNone/>
            </a:pPr>
            <a:r>
              <a:rPr lang="en-US" sz="1400" i="0" dirty="0" err="1">
                <a:solidFill>
                  <a:schemeClr val="tx1"/>
                </a:solidFill>
              </a:rPr>
              <a:t>Pernyataan</a:t>
            </a:r>
            <a:r>
              <a:rPr lang="en-US" sz="1400" i="0" dirty="0">
                <a:solidFill>
                  <a:schemeClr val="tx1"/>
                </a:solidFill>
              </a:rPr>
              <a:t> </a:t>
            </a:r>
            <a:r>
              <a:rPr lang="en-US" sz="1400" i="0" dirty="0" err="1">
                <a:solidFill>
                  <a:schemeClr val="tx1"/>
                </a:solidFill>
              </a:rPr>
              <a:t>terdokumentasi</a:t>
            </a:r>
            <a:r>
              <a:rPr lang="en-US" sz="1400" i="0" dirty="0">
                <a:solidFill>
                  <a:schemeClr val="tx1"/>
                </a:solidFill>
              </a:rPr>
              <a:t> </a:t>
            </a:r>
            <a:r>
              <a:rPr lang="en-US" sz="1400" i="0" dirty="0" err="1">
                <a:solidFill>
                  <a:schemeClr val="tx1"/>
                </a:solidFill>
              </a:rPr>
              <a:t>kebijakan</a:t>
            </a:r>
            <a:r>
              <a:rPr lang="en-US" sz="1400" i="0" dirty="0">
                <a:solidFill>
                  <a:schemeClr val="tx1"/>
                </a:solidFill>
              </a:rPr>
              <a:t> </a:t>
            </a:r>
            <a:r>
              <a:rPr lang="en-US" sz="1400" i="0" dirty="0" err="1">
                <a:solidFill>
                  <a:schemeClr val="tx1"/>
                </a:solidFill>
              </a:rPr>
              <a:t>mutu</a:t>
            </a:r>
            <a:r>
              <a:rPr lang="en-US" sz="1400" i="0" dirty="0">
                <a:solidFill>
                  <a:schemeClr val="tx1"/>
                </a:solidFill>
              </a:rPr>
              <a:t>, </a:t>
            </a:r>
            <a:r>
              <a:rPr lang="en-US" sz="1400" i="0" dirty="0" err="1">
                <a:solidFill>
                  <a:schemeClr val="tx1"/>
                </a:solidFill>
              </a:rPr>
              <a:t>lingkungan</a:t>
            </a:r>
            <a:r>
              <a:rPr lang="en-US" sz="1400" i="0" dirty="0">
                <a:solidFill>
                  <a:schemeClr val="tx1"/>
                </a:solidFill>
              </a:rPr>
              <a:t>, </a:t>
            </a:r>
            <a:r>
              <a:rPr lang="en-US" sz="1400" i="0" dirty="0" err="1">
                <a:solidFill>
                  <a:schemeClr val="tx1"/>
                </a:solidFill>
              </a:rPr>
              <a:t>kesehatan</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keselamatan</a:t>
            </a:r>
            <a:r>
              <a:rPr lang="en-US" sz="1400" i="0" dirty="0">
                <a:solidFill>
                  <a:schemeClr val="tx1"/>
                </a:solidFill>
              </a:rPr>
              <a:t> </a:t>
            </a:r>
            <a:r>
              <a:rPr lang="en-US" sz="1400" i="0" dirty="0" err="1">
                <a:solidFill>
                  <a:schemeClr val="tx1"/>
                </a:solidFill>
              </a:rPr>
              <a:t>kerja</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tujuan</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sasaran</a:t>
            </a:r>
            <a:r>
              <a:rPr lang="en-US" sz="1400" i="0" dirty="0">
                <a:solidFill>
                  <a:schemeClr val="tx1"/>
                </a:solidFill>
              </a:rPr>
              <a:t> </a:t>
            </a:r>
            <a:r>
              <a:rPr lang="en-US" sz="1400" i="0" dirty="0" err="1">
                <a:solidFill>
                  <a:schemeClr val="tx1"/>
                </a:solidFill>
              </a:rPr>
              <a:t>mutu,lingkungan</a:t>
            </a:r>
            <a:r>
              <a:rPr lang="en-US" sz="1400" i="0" dirty="0">
                <a:solidFill>
                  <a:schemeClr val="tx1"/>
                </a:solidFill>
              </a:rPr>
              <a:t> </a:t>
            </a:r>
            <a:r>
              <a:rPr lang="en-US" sz="1400" i="0" dirty="0" err="1">
                <a:solidFill>
                  <a:schemeClr val="tx1"/>
                </a:solidFill>
              </a:rPr>
              <a:t>kesehatan</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keselamatan</a:t>
            </a:r>
            <a:r>
              <a:rPr lang="en-US" sz="1400" i="0" dirty="0">
                <a:solidFill>
                  <a:schemeClr val="tx1"/>
                </a:solidFill>
              </a:rPr>
              <a:t> </a:t>
            </a:r>
            <a:r>
              <a:rPr lang="en-US" sz="1400" i="0" dirty="0" err="1">
                <a:solidFill>
                  <a:schemeClr val="tx1"/>
                </a:solidFill>
              </a:rPr>
              <a:t>kerja</a:t>
            </a:r>
            <a:r>
              <a:rPr lang="en-US" sz="1400" i="0" dirty="0">
                <a:solidFill>
                  <a:schemeClr val="tx1"/>
                </a:solidFill>
              </a:rPr>
              <a:t> </a:t>
            </a:r>
          </a:p>
        </p:txBody>
      </p:sp>
      <p:sp>
        <p:nvSpPr>
          <p:cNvPr id="40965" name="Rectangle 24"/>
          <p:cNvSpPr>
            <a:spLocks noChangeArrowheads="1"/>
          </p:cNvSpPr>
          <p:nvPr/>
        </p:nvSpPr>
        <p:spPr bwMode="auto">
          <a:xfrm>
            <a:off x="4173538" y="3716338"/>
            <a:ext cx="44640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gn="just">
              <a:lnSpc>
                <a:spcPct val="90000"/>
              </a:lnSpc>
              <a:buFontTx/>
              <a:buNone/>
            </a:pPr>
            <a:r>
              <a:rPr lang="en-US" sz="1400" i="0">
                <a:solidFill>
                  <a:schemeClr val="tx1"/>
                </a:solidFill>
              </a:rPr>
              <a:t>Manual Mutu, Lingkungan, kesehatan dan keselamatan kerja (Deskripsi antar elemen sistem)</a:t>
            </a:r>
            <a:endParaRPr lang="en-US" sz="1400" b="1">
              <a:solidFill>
                <a:schemeClr val="tx1"/>
              </a:solidFill>
            </a:endParaRPr>
          </a:p>
        </p:txBody>
      </p:sp>
      <p:sp>
        <p:nvSpPr>
          <p:cNvPr id="40966" name="Rectangle 25"/>
          <p:cNvSpPr>
            <a:spLocks noChangeArrowheads="1"/>
          </p:cNvSpPr>
          <p:nvPr/>
        </p:nvSpPr>
        <p:spPr bwMode="auto">
          <a:xfrm>
            <a:off x="4173538" y="4581525"/>
            <a:ext cx="4537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gn="just">
              <a:lnSpc>
                <a:spcPct val="90000"/>
              </a:lnSpc>
              <a:buFontTx/>
              <a:buNone/>
            </a:pPr>
            <a:r>
              <a:rPr lang="en-US" sz="1400" i="0">
                <a:solidFill>
                  <a:schemeClr val="tx1"/>
                </a:solidFill>
              </a:rPr>
              <a:t>Prosedur dan catatan yang diminta oleh standart internasional</a:t>
            </a:r>
            <a:endParaRPr lang="en-US" sz="1400" b="1">
              <a:solidFill>
                <a:schemeClr val="tx1"/>
              </a:solidFill>
            </a:endParaRPr>
          </a:p>
        </p:txBody>
      </p:sp>
      <p:sp>
        <p:nvSpPr>
          <p:cNvPr id="40967" name="Rectangle 30"/>
          <p:cNvSpPr>
            <a:spLocks noChangeArrowheads="1"/>
          </p:cNvSpPr>
          <p:nvPr/>
        </p:nvSpPr>
        <p:spPr bwMode="auto">
          <a:xfrm>
            <a:off x="4173538" y="5230813"/>
            <a:ext cx="4537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gn="just">
              <a:lnSpc>
                <a:spcPct val="90000"/>
              </a:lnSpc>
              <a:buFontTx/>
              <a:buNone/>
            </a:pPr>
            <a:r>
              <a:rPr lang="en-US" sz="1400" i="0">
                <a:solidFill>
                  <a:schemeClr val="tx1"/>
                </a:solidFill>
              </a:rPr>
              <a:t>Dokumen termasuk catatan lain yang tidak diminta oleh standart internasional ini, tetapi dirasa perlu untuk keefektifan perencanaan, operasi dan kendali yang efektif dari proses-proses yang ada</a:t>
            </a:r>
            <a:endParaRPr lang="en-US" sz="1400" b="1">
              <a:solidFill>
                <a:schemeClr val="tx1"/>
              </a:solidFill>
            </a:endParaRPr>
          </a:p>
        </p:txBody>
      </p:sp>
      <p:grpSp>
        <p:nvGrpSpPr>
          <p:cNvPr id="2" name="Group 1"/>
          <p:cNvGrpSpPr/>
          <p:nvPr/>
        </p:nvGrpSpPr>
        <p:grpSpPr>
          <a:xfrm>
            <a:off x="3419475" y="2687638"/>
            <a:ext cx="792163" cy="358775"/>
            <a:chOff x="3419475" y="2687638"/>
            <a:chExt cx="792163" cy="358775"/>
          </a:xfrm>
        </p:grpSpPr>
        <p:sp>
          <p:nvSpPr>
            <p:cNvPr id="40977" name="AutoShape 36"/>
            <p:cNvSpPr>
              <a:spLocks noChangeArrowheads="1"/>
            </p:cNvSpPr>
            <p:nvPr/>
          </p:nvSpPr>
          <p:spPr bwMode="auto">
            <a:xfrm>
              <a:off x="3419475" y="2687638"/>
              <a:ext cx="792163" cy="358775"/>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0978" name="Oval 37"/>
            <p:cNvSpPr>
              <a:spLocks noChangeAspect="1" noChangeArrowheads="1"/>
            </p:cNvSpPr>
            <p:nvPr/>
          </p:nvSpPr>
          <p:spPr bwMode="auto">
            <a:xfrm>
              <a:off x="3735388" y="2794001"/>
              <a:ext cx="119063"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75" name="Text Box 35"/>
          <p:cNvSpPr txBox="1">
            <a:spLocks noChangeArrowheads="1"/>
          </p:cNvSpPr>
          <p:nvPr/>
        </p:nvSpPr>
        <p:spPr bwMode="auto">
          <a:xfrm>
            <a:off x="250825" y="130175"/>
            <a:ext cx="73787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21"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20" name="Group 19"/>
          <p:cNvGrpSpPr/>
          <p:nvPr/>
        </p:nvGrpSpPr>
        <p:grpSpPr>
          <a:xfrm>
            <a:off x="3419475" y="3768725"/>
            <a:ext cx="792163" cy="358775"/>
            <a:chOff x="3419475" y="2687638"/>
            <a:chExt cx="792163" cy="358775"/>
          </a:xfrm>
        </p:grpSpPr>
        <p:sp>
          <p:nvSpPr>
            <p:cNvPr id="22" name="AutoShape 36"/>
            <p:cNvSpPr>
              <a:spLocks noChangeArrowheads="1"/>
            </p:cNvSpPr>
            <p:nvPr/>
          </p:nvSpPr>
          <p:spPr bwMode="auto">
            <a:xfrm>
              <a:off x="3419475" y="2687638"/>
              <a:ext cx="792163" cy="358775"/>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3" name="Oval 37"/>
            <p:cNvSpPr>
              <a:spLocks noChangeAspect="1" noChangeArrowheads="1"/>
            </p:cNvSpPr>
            <p:nvPr/>
          </p:nvSpPr>
          <p:spPr bwMode="auto">
            <a:xfrm>
              <a:off x="3735388" y="2794001"/>
              <a:ext cx="119063"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23"/>
          <p:cNvGrpSpPr/>
          <p:nvPr/>
        </p:nvGrpSpPr>
        <p:grpSpPr>
          <a:xfrm>
            <a:off x="3419475" y="4629150"/>
            <a:ext cx="792163" cy="358775"/>
            <a:chOff x="3419475" y="2687638"/>
            <a:chExt cx="792163" cy="358775"/>
          </a:xfrm>
        </p:grpSpPr>
        <p:sp>
          <p:nvSpPr>
            <p:cNvPr id="25" name="AutoShape 36"/>
            <p:cNvSpPr>
              <a:spLocks noChangeArrowheads="1"/>
            </p:cNvSpPr>
            <p:nvPr/>
          </p:nvSpPr>
          <p:spPr bwMode="auto">
            <a:xfrm>
              <a:off x="3419475" y="2687638"/>
              <a:ext cx="792163" cy="358775"/>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6" name="Oval 37"/>
            <p:cNvSpPr>
              <a:spLocks noChangeAspect="1" noChangeArrowheads="1"/>
            </p:cNvSpPr>
            <p:nvPr/>
          </p:nvSpPr>
          <p:spPr bwMode="auto">
            <a:xfrm>
              <a:off x="3735388" y="2794001"/>
              <a:ext cx="119063"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26"/>
          <p:cNvGrpSpPr/>
          <p:nvPr/>
        </p:nvGrpSpPr>
        <p:grpSpPr>
          <a:xfrm>
            <a:off x="3424048" y="5300662"/>
            <a:ext cx="792163" cy="358775"/>
            <a:chOff x="3419475" y="2687638"/>
            <a:chExt cx="792163" cy="358775"/>
          </a:xfrm>
        </p:grpSpPr>
        <p:sp>
          <p:nvSpPr>
            <p:cNvPr id="28" name="AutoShape 36"/>
            <p:cNvSpPr>
              <a:spLocks noChangeArrowheads="1"/>
            </p:cNvSpPr>
            <p:nvPr/>
          </p:nvSpPr>
          <p:spPr bwMode="auto">
            <a:xfrm>
              <a:off x="3419475" y="2687638"/>
              <a:ext cx="792163" cy="358775"/>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29" name="Oval 37"/>
            <p:cNvSpPr>
              <a:spLocks noChangeAspect="1" noChangeArrowheads="1"/>
            </p:cNvSpPr>
            <p:nvPr/>
          </p:nvSpPr>
          <p:spPr bwMode="auto">
            <a:xfrm>
              <a:off x="3735388" y="2794001"/>
              <a:ext cx="119063" cy="11906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637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6" grpId="0"/>
      <p:bldP spid="409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31" name="AutoShape 7"/>
          <p:cNvSpPr>
            <a:spLocks noChangeArrowheads="1"/>
          </p:cNvSpPr>
          <p:nvPr/>
        </p:nvSpPr>
        <p:spPr bwMode="auto">
          <a:xfrm>
            <a:off x="1835150" y="1484313"/>
            <a:ext cx="5903913" cy="5048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rgbClr val="000066"/>
                </a:solidFill>
                <a:cs typeface="Arial" charset="0"/>
              </a:rPr>
              <a:t>Struktur</a:t>
            </a:r>
            <a:r>
              <a:rPr lang="en-US" sz="2000" b="1" i="0" dirty="0">
                <a:solidFill>
                  <a:srgbClr val="000066"/>
                </a:solidFill>
                <a:cs typeface="Arial" charset="0"/>
              </a:rPr>
              <a:t> </a:t>
            </a:r>
            <a:r>
              <a:rPr lang="en-US" sz="2000" b="1" i="0" dirty="0" err="1">
                <a:solidFill>
                  <a:srgbClr val="000066"/>
                </a:solidFill>
                <a:cs typeface="Arial" charset="0"/>
              </a:rPr>
              <a:t>Dasar</a:t>
            </a:r>
            <a:r>
              <a:rPr lang="en-US" sz="2000" b="1" i="0" dirty="0">
                <a:solidFill>
                  <a:srgbClr val="000066"/>
                </a:solidFill>
                <a:cs typeface="Arial" charset="0"/>
              </a:rPr>
              <a:t> </a:t>
            </a:r>
            <a:r>
              <a:rPr lang="en-US" sz="2000" b="1" i="0" dirty="0" err="1">
                <a:solidFill>
                  <a:srgbClr val="000066"/>
                </a:solidFill>
                <a:cs typeface="Arial" charset="0"/>
              </a:rPr>
              <a:t>Dokumentasi</a:t>
            </a:r>
            <a:r>
              <a:rPr lang="en-US" sz="2000" b="1" i="0" dirty="0">
                <a:solidFill>
                  <a:srgbClr val="000066"/>
                </a:solidFill>
                <a:cs typeface="Arial" charset="0"/>
              </a:rPr>
              <a:t> </a:t>
            </a:r>
            <a:r>
              <a:rPr lang="en-US" sz="2000" b="1" i="0" dirty="0" smtClean="0">
                <a:solidFill>
                  <a:srgbClr val="000066"/>
                </a:solidFill>
                <a:cs typeface="Arial" charset="0"/>
              </a:rPr>
              <a:t>QHSE</a:t>
            </a:r>
            <a:endParaRPr lang="en-US" sz="2000" b="1" i="0" dirty="0">
              <a:solidFill>
                <a:srgbClr val="000066"/>
              </a:solidFill>
              <a:cs typeface="Arial" charset="0"/>
            </a:endParaRPr>
          </a:p>
        </p:txBody>
      </p:sp>
      <p:sp>
        <p:nvSpPr>
          <p:cNvPr id="1460232" name="AutoShape 8"/>
          <p:cNvSpPr>
            <a:spLocks noChangeArrowheads="1"/>
          </p:cNvSpPr>
          <p:nvPr/>
        </p:nvSpPr>
        <p:spPr bwMode="auto">
          <a:xfrm>
            <a:off x="1301750" y="2420938"/>
            <a:ext cx="4618038" cy="3436937"/>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0000CC"/>
                </a:solidFill>
                <a:miter lim="800000"/>
                <a:headEnd/>
                <a:tailEnd/>
              </a14:hiddenLine>
            </a:ext>
          </a:extLst>
        </p:spPr>
        <p:txBody>
          <a:bodyPr wrap="none" anchor="ctr"/>
          <a:lstStyle/>
          <a:p>
            <a:pPr>
              <a:defRPr/>
            </a:pPr>
            <a:endParaRPr lang="en-US">
              <a:cs typeface="Arial" charset="0"/>
            </a:endParaRPr>
          </a:p>
        </p:txBody>
      </p:sp>
      <p:sp>
        <p:nvSpPr>
          <p:cNvPr id="41988" name="Line 9"/>
          <p:cNvSpPr>
            <a:spLocks noChangeShapeType="1"/>
          </p:cNvSpPr>
          <p:nvPr/>
        </p:nvSpPr>
        <p:spPr bwMode="auto">
          <a:xfrm flipV="1">
            <a:off x="2919413" y="3400425"/>
            <a:ext cx="1358900" cy="3175"/>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3D"/>
                  </a:outerShdw>
                </a:effectLst>
              </a14:hiddenEffects>
            </a:ext>
          </a:extLst>
        </p:spPr>
        <p:txBody>
          <a:bodyPr/>
          <a:lstStyle/>
          <a:p>
            <a:endParaRPr lang="en-US"/>
          </a:p>
        </p:txBody>
      </p:sp>
      <p:sp>
        <p:nvSpPr>
          <p:cNvPr id="41989" name="Line 10"/>
          <p:cNvSpPr>
            <a:spLocks noChangeShapeType="1"/>
          </p:cNvSpPr>
          <p:nvPr/>
        </p:nvSpPr>
        <p:spPr bwMode="auto">
          <a:xfrm>
            <a:off x="2327275" y="4300538"/>
            <a:ext cx="2543175" cy="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Line 11"/>
          <p:cNvSpPr>
            <a:spLocks noChangeShapeType="1"/>
          </p:cNvSpPr>
          <p:nvPr/>
        </p:nvSpPr>
        <p:spPr bwMode="auto">
          <a:xfrm>
            <a:off x="1670050" y="5197475"/>
            <a:ext cx="3835400" cy="9525"/>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3228975" y="2743200"/>
            <a:ext cx="806450" cy="660400"/>
            <a:chOff x="3228975" y="2743200"/>
            <a:chExt cx="806450" cy="660400"/>
          </a:xfrm>
        </p:grpSpPr>
        <p:sp>
          <p:nvSpPr>
            <p:cNvPr id="41991" name="Text Box 12"/>
            <p:cNvSpPr txBox="1">
              <a:spLocks noChangeArrowheads="1"/>
            </p:cNvSpPr>
            <p:nvPr/>
          </p:nvSpPr>
          <p:spPr bwMode="auto">
            <a:xfrm>
              <a:off x="3228975" y="3127375"/>
              <a:ext cx="8064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200" b="1" i="0" dirty="0">
                  <a:solidFill>
                    <a:schemeClr val="bg2"/>
                  </a:solidFill>
                </a:rPr>
                <a:t>Manual</a:t>
              </a:r>
            </a:p>
          </p:txBody>
        </p:sp>
        <p:sp>
          <p:nvSpPr>
            <p:cNvPr id="41992" name="Text Box 13"/>
            <p:cNvSpPr txBox="1">
              <a:spLocks noChangeArrowheads="1"/>
            </p:cNvSpPr>
            <p:nvPr/>
          </p:nvSpPr>
          <p:spPr bwMode="auto">
            <a:xfrm>
              <a:off x="3421063" y="2743200"/>
              <a:ext cx="350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400" b="1" dirty="0">
                  <a:solidFill>
                    <a:schemeClr val="bg2"/>
                  </a:solidFill>
                </a:rPr>
                <a:t>I</a:t>
              </a:r>
            </a:p>
          </p:txBody>
        </p:sp>
      </p:grpSp>
      <p:grpSp>
        <p:nvGrpSpPr>
          <p:cNvPr id="3" name="Group 2"/>
          <p:cNvGrpSpPr/>
          <p:nvPr/>
        </p:nvGrpSpPr>
        <p:grpSpPr>
          <a:xfrm>
            <a:off x="3132138" y="3508375"/>
            <a:ext cx="1019175" cy="676275"/>
            <a:chOff x="3132138" y="3508375"/>
            <a:chExt cx="1019175" cy="676275"/>
          </a:xfrm>
        </p:grpSpPr>
        <p:sp>
          <p:nvSpPr>
            <p:cNvPr id="41993" name="Text Box 14"/>
            <p:cNvSpPr txBox="1">
              <a:spLocks noChangeArrowheads="1"/>
            </p:cNvSpPr>
            <p:nvPr/>
          </p:nvSpPr>
          <p:spPr bwMode="auto">
            <a:xfrm>
              <a:off x="3313113" y="3508375"/>
              <a:ext cx="51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400" b="1" dirty="0">
                  <a:solidFill>
                    <a:schemeClr val="bg2"/>
                  </a:solidFill>
                </a:rPr>
                <a:t>II</a:t>
              </a:r>
            </a:p>
          </p:txBody>
        </p:sp>
        <p:sp>
          <p:nvSpPr>
            <p:cNvPr id="41996" name="Text Box 17"/>
            <p:cNvSpPr txBox="1">
              <a:spLocks noChangeArrowheads="1"/>
            </p:cNvSpPr>
            <p:nvPr/>
          </p:nvSpPr>
          <p:spPr bwMode="auto">
            <a:xfrm>
              <a:off x="3132138" y="3908425"/>
              <a:ext cx="10191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200" b="1" i="0" dirty="0" err="1">
                  <a:solidFill>
                    <a:schemeClr val="bg2"/>
                  </a:solidFill>
                </a:rPr>
                <a:t>Prosedur</a:t>
              </a:r>
              <a:r>
                <a:rPr lang="en-US" sz="1200" b="1" i="0" dirty="0">
                  <a:solidFill>
                    <a:schemeClr val="bg2"/>
                  </a:solidFill>
                </a:rPr>
                <a:t> </a:t>
              </a:r>
            </a:p>
          </p:txBody>
        </p:sp>
      </p:grpSp>
      <p:grpSp>
        <p:nvGrpSpPr>
          <p:cNvPr id="4" name="Group 3"/>
          <p:cNvGrpSpPr/>
          <p:nvPr/>
        </p:nvGrpSpPr>
        <p:grpSpPr>
          <a:xfrm>
            <a:off x="2246313" y="4364038"/>
            <a:ext cx="2689225" cy="673100"/>
            <a:chOff x="2246313" y="4364038"/>
            <a:chExt cx="2689225" cy="673100"/>
          </a:xfrm>
        </p:grpSpPr>
        <p:sp>
          <p:nvSpPr>
            <p:cNvPr id="41994" name="Text Box 15"/>
            <p:cNvSpPr txBox="1">
              <a:spLocks noChangeArrowheads="1"/>
            </p:cNvSpPr>
            <p:nvPr/>
          </p:nvSpPr>
          <p:spPr bwMode="auto">
            <a:xfrm>
              <a:off x="3254375" y="4364038"/>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400" b="1" dirty="0">
                  <a:solidFill>
                    <a:schemeClr val="bg2"/>
                  </a:solidFill>
                </a:rPr>
                <a:t>III</a:t>
              </a:r>
            </a:p>
          </p:txBody>
        </p:sp>
        <p:sp>
          <p:nvSpPr>
            <p:cNvPr id="41997" name="Text Box 18"/>
            <p:cNvSpPr txBox="1">
              <a:spLocks noChangeArrowheads="1"/>
            </p:cNvSpPr>
            <p:nvPr/>
          </p:nvSpPr>
          <p:spPr bwMode="auto">
            <a:xfrm>
              <a:off x="2246313" y="4762500"/>
              <a:ext cx="2689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200" b="1" i="0">
                  <a:solidFill>
                    <a:schemeClr val="bg2"/>
                  </a:solidFill>
                </a:rPr>
                <a:t>Instruksi Kerja</a:t>
              </a:r>
            </a:p>
          </p:txBody>
        </p:sp>
      </p:grpSp>
      <p:grpSp>
        <p:nvGrpSpPr>
          <p:cNvPr id="5" name="Group 4"/>
          <p:cNvGrpSpPr/>
          <p:nvPr/>
        </p:nvGrpSpPr>
        <p:grpSpPr>
          <a:xfrm>
            <a:off x="2255838" y="5214938"/>
            <a:ext cx="2689225" cy="661987"/>
            <a:chOff x="2255838" y="5214938"/>
            <a:chExt cx="2689225" cy="661987"/>
          </a:xfrm>
        </p:grpSpPr>
        <p:sp>
          <p:nvSpPr>
            <p:cNvPr id="41995" name="Text Box 16"/>
            <p:cNvSpPr txBox="1">
              <a:spLocks noChangeArrowheads="1"/>
            </p:cNvSpPr>
            <p:nvPr/>
          </p:nvSpPr>
          <p:spPr bwMode="auto">
            <a:xfrm>
              <a:off x="3292475" y="5214938"/>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400" b="1" dirty="0">
                  <a:solidFill>
                    <a:schemeClr val="bg2"/>
                  </a:solidFill>
                </a:rPr>
                <a:t>IV</a:t>
              </a:r>
            </a:p>
          </p:txBody>
        </p:sp>
        <p:sp>
          <p:nvSpPr>
            <p:cNvPr id="41998" name="Text Box 19"/>
            <p:cNvSpPr txBox="1">
              <a:spLocks noChangeArrowheads="1"/>
            </p:cNvSpPr>
            <p:nvPr/>
          </p:nvSpPr>
          <p:spPr bwMode="auto">
            <a:xfrm>
              <a:off x="2255838" y="5602288"/>
              <a:ext cx="268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200" b="1" i="0">
                  <a:solidFill>
                    <a:schemeClr val="bg2"/>
                  </a:solidFill>
                </a:rPr>
                <a:t>Form, Catatan</a:t>
              </a:r>
            </a:p>
          </p:txBody>
        </p:sp>
      </p:grpSp>
      <p:sp>
        <p:nvSpPr>
          <p:cNvPr id="41999" name="Text Box 20"/>
          <p:cNvSpPr txBox="1">
            <a:spLocks noChangeArrowheads="1"/>
          </p:cNvSpPr>
          <p:nvPr/>
        </p:nvSpPr>
        <p:spPr bwMode="auto">
          <a:xfrm>
            <a:off x="4284663" y="2276475"/>
            <a:ext cx="42481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spcBef>
                <a:spcPct val="0"/>
              </a:spcBef>
              <a:buFontTx/>
              <a:buNone/>
            </a:pPr>
            <a:r>
              <a:rPr lang="en-US" sz="1400" b="1" i="0" dirty="0" err="1">
                <a:solidFill>
                  <a:schemeClr val="tx1"/>
                </a:solidFill>
                <a:latin typeface="Tahoma" pitchFamily="34" charset="0"/>
              </a:rPr>
              <a:t>Kebijakan</a:t>
            </a:r>
            <a:r>
              <a:rPr lang="en-US" sz="1400" b="1" i="0" dirty="0">
                <a:solidFill>
                  <a:schemeClr val="tx1"/>
                </a:solidFill>
                <a:latin typeface="Tahoma" pitchFamily="34" charset="0"/>
              </a:rPr>
              <a:t> </a:t>
            </a:r>
            <a:r>
              <a:rPr lang="en-US" sz="1400" b="1" i="0" dirty="0" smtClean="0">
                <a:solidFill>
                  <a:schemeClr val="tx1"/>
                </a:solidFill>
                <a:latin typeface="Tahoma" pitchFamily="34" charset="0"/>
              </a:rPr>
              <a:t>QHSE</a:t>
            </a:r>
            <a:endParaRPr lang="en-US" sz="1400" b="1" i="0" dirty="0">
              <a:solidFill>
                <a:schemeClr val="tx1"/>
              </a:solidFill>
              <a:latin typeface="Tahoma" pitchFamily="34" charset="0"/>
            </a:endParaRPr>
          </a:p>
          <a:p>
            <a:pPr eaLnBrk="1" hangingPunct="1">
              <a:spcBef>
                <a:spcPct val="0"/>
              </a:spcBef>
              <a:buFontTx/>
              <a:buNone/>
            </a:pPr>
            <a:r>
              <a:rPr lang="en-US" sz="1400" b="1" i="0" dirty="0" err="1">
                <a:solidFill>
                  <a:schemeClr val="tx1"/>
                </a:solidFill>
                <a:latin typeface="Tahoma" pitchFamily="34" charset="0"/>
              </a:rPr>
              <a:t>Deskripsi</a:t>
            </a:r>
            <a:r>
              <a:rPr lang="en-US" sz="1400" b="1" i="0" dirty="0">
                <a:solidFill>
                  <a:schemeClr val="tx1"/>
                </a:solidFill>
                <a:latin typeface="Tahoma" pitchFamily="34" charset="0"/>
              </a:rPr>
              <a:t> Proses</a:t>
            </a:r>
          </a:p>
          <a:p>
            <a:pPr eaLnBrk="1" hangingPunct="1">
              <a:spcBef>
                <a:spcPct val="0"/>
              </a:spcBef>
              <a:buFontTx/>
              <a:buNone/>
            </a:pPr>
            <a:r>
              <a:rPr lang="en-US" sz="1400" b="1" i="0" dirty="0" err="1">
                <a:solidFill>
                  <a:schemeClr val="tx1"/>
                </a:solidFill>
                <a:latin typeface="Tahoma" pitchFamily="34" charset="0"/>
              </a:rPr>
              <a:t>Referensi</a:t>
            </a:r>
            <a:r>
              <a:rPr lang="en-US" sz="1400" b="1" i="0" dirty="0">
                <a:solidFill>
                  <a:schemeClr val="tx1"/>
                </a:solidFill>
                <a:latin typeface="Tahoma" pitchFamily="34" charset="0"/>
              </a:rPr>
              <a:t> </a:t>
            </a:r>
            <a:r>
              <a:rPr lang="en-US" sz="1400" b="1" i="0" dirty="0" err="1">
                <a:solidFill>
                  <a:schemeClr val="tx1"/>
                </a:solidFill>
                <a:latin typeface="Tahoma" pitchFamily="34" charset="0"/>
              </a:rPr>
              <a:t>terhadap</a:t>
            </a:r>
            <a:r>
              <a:rPr lang="en-US" sz="1400" b="1" i="0" dirty="0">
                <a:solidFill>
                  <a:schemeClr val="tx1"/>
                </a:solidFill>
                <a:latin typeface="Tahoma" pitchFamily="34" charset="0"/>
              </a:rPr>
              <a:t> </a:t>
            </a:r>
            <a:r>
              <a:rPr lang="en-US" sz="1400" b="1" i="0" dirty="0" err="1">
                <a:solidFill>
                  <a:schemeClr val="tx1"/>
                </a:solidFill>
                <a:latin typeface="Tahoma" pitchFamily="34" charset="0"/>
              </a:rPr>
              <a:t>prosedur</a:t>
            </a:r>
            <a:endParaRPr lang="en-US" sz="1400" b="1" i="0" dirty="0">
              <a:solidFill>
                <a:schemeClr val="tx1"/>
              </a:solidFill>
              <a:latin typeface="Tahoma" pitchFamily="34" charset="0"/>
            </a:endParaRPr>
          </a:p>
          <a:p>
            <a:pPr eaLnBrk="1" hangingPunct="1">
              <a:spcBef>
                <a:spcPct val="0"/>
              </a:spcBef>
              <a:buFontTx/>
              <a:buNone/>
            </a:pPr>
            <a:r>
              <a:rPr lang="en-GB" sz="1400" b="1" i="0" dirty="0" err="1">
                <a:solidFill>
                  <a:schemeClr val="tx1"/>
                </a:solidFill>
                <a:latin typeface="Tahoma" pitchFamily="34" charset="0"/>
              </a:rPr>
              <a:t>Ruang</a:t>
            </a:r>
            <a:r>
              <a:rPr lang="en-GB" sz="1400" b="1" i="0" dirty="0">
                <a:solidFill>
                  <a:schemeClr val="tx1"/>
                </a:solidFill>
                <a:latin typeface="Tahoma" pitchFamily="34" charset="0"/>
              </a:rPr>
              <a:t> </a:t>
            </a:r>
            <a:r>
              <a:rPr lang="en-GB" sz="1400" b="1" i="0" dirty="0" err="1">
                <a:solidFill>
                  <a:schemeClr val="tx1"/>
                </a:solidFill>
                <a:latin typeface="Tahoma" pitchFamily="34" charset="0"/>
              </a:rPr>
              <a:t>Lingkup</a:t>
            </a:r>
            <a:r>
              <a:rPr lang="en-GB" sz="1400" b="1" i="0" dirty="0">
                <a:solidFill>
                  <a:schemeClr val="tx1"/>
                </a:solidFill>
                <a:latin typeface="Tahoma" pitchFamily="34" charset="0"/>
              </a:rPr>
              <a:t>, </a:t>
            </a:r>
            <a:r>
              <a:rPr lang="en-GB" sz="1400" b="1" i="0" dirty="0" err="1">
                <a:solidFill>
                  <a:schemeClr val="tx1"/>
                </a:solidFill>
                <a:latin typeface="Tahoma" pitchFamily="34" charset="0"/>
              </a:rPr>
              <a:t>Pengecualian</a:t>
            </a:r>
            <a:r>
              <a:rPr lang="en-GB" sz="1400" b="1" i="0" dirty="0">
                <a:solidFill>
                  <a:schemeClr val="tx1"/>
                </a:solidFill>
                <a:latin typeface="Tahoma" pitchFamily="34" charset="0"/>
              </a:rPr>
              <a:t> &amp; </a:t>
            </a:r>
            <a:r>
              <a:rPr lang="en-GB" sz="1400" b="1" i="0" dirty="0" err="1">
                <a:solidFill>
                  <a:schemeClr val="tx1"/>
                </a:solidFill>
                <a:latin typeface="Tahoma" pitchFamily="34" charset="0"/>
              </a:rPr>
              <a:t>Justifikasi</a:t>
            </a:r>
            <a:endParaRPr lang="en-GB" sz="1400" b="1" i="0" dirty="0">
              <a:solidFill>
                <a:schemeClr val="tx1"/>
              </a:solidFill>
              <a:latin typeface="Tahoma" pitchFamily="34" charset="0"/>
            </a:endParaRPr>
          </a:p>
        </p:txBody>
      </p:sp>
      <p:sp>
        <p:nvSpPr>
          <p:cNvPr id="42000" name="Text Box 21"/>
          <p:cNvSpPr txBox="1">
            <a:spLocks noChangeArrowheads="1"/>
          </p:cNvSpPr>
          <p:nvPr/>
        </p:nvSpPr>
        <p:spPr bwMode="auto">
          <a:xfrm>
            <a:off x="4924425" y="3500438"/>
            <a:ext cx="2311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spcBef>
                <a:spcPct val="0"/>
              </a:spcBef>
              <a:buFontTx/>
              <a:buNone/>
            </a:pPr>
            <a:r>
              <a:rPr lang="en-US" sz="1400" b="1" i="0">
                <a:solidFill>
                  <a:schemeClr val="tx1"/>
                </a:solidFill>
                <a:latin typeface="Tahoma" pitchFamily="34" charset="0"/>
              </a:rPr>
              <a:t>Who, What, When, Where</a:t>
            </a:r>
            <a:endParaRPr lang="en-GB" sz="1400" b="1" i="0">
              <a:solidFill>
                <a:schemeClr val="tx1"/>
              </a:solidFill>
              <a:latin typeface="Tahoma" pitchFamily="34" charset="0"/>
            </a:endParaRPr>
          </a:p>
        </p:txBody>
      </p:sp>
      <p:sp>
        <p:nvSpPr>
          <p:cNvPr id="42001" name="Text Box 22"/>
          <p:cNvSpPr txBox="1">
            <a:spLocks noChangeArrowheads="1"/>
          </p:cNvSpPr>
          <p:nvPr/>
        </p:nvSpPr>
        <p:spPr bwMode="auto">
          <a:xfrm>
            <a:off x="5359400" y="4486275"/>
            <a:ext cx="588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spcBef>
                <a:spcPct val="0"/>
              </a:spcBef>
              <a:buFontTx/>
              <a:buNone/>
            </a:pPr>
            <a:r>
              <a:rPr lang="en-US" sz="1400" b="1" i="0">
                <a:solidFill>
                  <a:schemeClr val="tx1"/>
                </a:solidFill>
                <a:latin typeface="Tahoma" pitchFamily="34" charset="0"/>
              </a:rPr>
              <a:t>How</a:t>
            </a:r>
            <a:endParaRPr lang="en-GB" sz="1400" b="1" i="0">
              <a:solidFill>
                <a:schemeClr val="tx1"/>
              </a:solidFill>
              <a:latin typeface="Tahoma" pitchFamily="34" charset="0"/>
            </a:endParaRPr>
          </a:p>
        </p:txBody>
      </p:sp>
      <p:sp>
        <p:nvSpPr>
          <p:cNvPr id="42002" name="Text Box 23"/>
          <p:cNvSpPr txBox="1">
            <a:spLocks noChangeArrowheads="1"/>
          </p:cNvSpPr>
          <p:nvPr/>
        </p:nvSpPr>
        <p:spPr bwMode="auto">
          <a:xfrm>
            <a:off x="5821363" y="5356225"/>
            <a:ext cx="9826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spcBef>
                <a:spcPct val="0"/>
              </a:spcBef>
              <a:buFontTx/>
              <a:buNone/>
            </a:pPr>
            <a:r>
              <a:rPr lang="en-US" sz="1400" b="1" i="0">
                <a:solidFill>
                  <a:schemeClr val="tx1"/>
                </a:solidFill>
                <a:latin typeface="Tahoma" pitchFamily="34" charset="0"/>
              </a:rPr>
              <a:t>Evidence</a:t>
            </a:r>
            <a:endParaRPr lang="en-GB" sz="1400" b="1" i="0">
              <a:solidFill>
                <a:schemeClr val="tx1"/>
              </a:solidFill>
              <a:latin typeface="Tahoma" pitchFamily="34" charset="0"/>
            </a:endParaRPr>
          </a:p>
        </p:txBody>
      </p:sp>
      <p:sp>
        <p:nvSpPr>
          <p:cNvPr id="42003"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22"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307546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p:bldP spid="42000" grpId="0"/>
      <p:bldP spid="42001" grpId="0"/>
      <p:bldP spid="420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85" name="AutoShape 9"/>
          <p:cNvSpPr>
            <a:spLocks noChangeArrowheads="1"/>
          </p:cNvSpPr>
          <p:nvPr/>
        </p:nvSpPr>
        <p:spPr bwMode="auto">
          <a:xfrm>
            <a:off x="684213" y="1700213"/>
            <a:ext cx="3671887" cy="649287"/>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err="1">
                <a:solidFill>
                  <a:schemeClr val="bg2"/>
                </a:solidFill>
                <a:cs typeface="Arial" charset="0"/>
              </a:rPr>
              <a:t>Dokumen</a:t>
            </a:r>
            <a:endParaRPr lang="en-US" sz="2800" b="1" i="0" dirty="0">
              <a:solidFill>
                <a:schemeClr val="bg2"/>
              </a:solidFill>
              <a:cs typeface="Arial" charset="0"/>
            </a:endParaRPr>
          </a:p>
        </p:txBody>
      </p:sp>
      <p:sp>
        <p:nvSpPr>
          <p:cNvPr id="1509386" name="AutoShape 10"/>
          <p:cNvSpPr>
            <a:spLocks noChangeArrowheads="1"/>
          </p:cNvSpPr>
          <p:nvPr/>
        </p:nvSpPr>
        <p:spPr bwMode="auto">
          <a:xfrm>
            <a:off x="4859338" y="1700213"/>
            <a:ext cx="3600450" cy="649287"/>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err="1">
                <a:solidFill>
                  <a:schemeClr val="bg2"/>
                </a:solidFill>
                <a:cs typeface="Arial" charset="0"/>
              </a:rPr>
              <a:t>Rekaman</a:t>
            </a:r>
            <a:endParaRPr lang="en-US" sz="2800" b="1" i="0" dirty="0">
              <a:solidFill>
                <a:schemeClr val="bg2"/>
              </a:solidFill>
              <a:cs typeface="Arial" charset="0"/>
            </a:endParaRPr>
          </a:p>
        </p:txBody>
      </p:sp>
      <p:sp>
        <p:nvSpPr>
          <p:cNvPr id="43012" name="Text Box 11"/>
          <p:cNvSpPr txBox="1">
            <a:spLocks noChangeArrowheads="1"/>
          </p:cNvSpPr>
          <p:nvPr/>
        </p:nvSpPr>
        <p:spPr bwMode="auto">
          <a:xfrm>
            <a:off x="650875" y="2636838"/>
            <a:ext cx="370522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chemeClr val="tx1"/>
                </a:solidFill>
              </a:rPr>
              <a:t>- Diatur oleh  :</a:t>
            </a:r>
          </a:p>
          <a:p>
            <a:pPr eaLnBrk="1" hangingPunct="1">
              <a:buFontTx/>
              <a:buNone/>
            </a:pPr>
            <a:r>
              <a:rPr lang="en-US" sz="1400" b="1" i="0">
                <a:solidFill>
                  <a:schemeClr val="tx1"/>
                </a:solidFill>
              </a:rPr>
              <a:t>	ISO 9001:2008 ; 4.2.3</a:t>
            </a:r>
          </a:p>
          <a:p>
            <a:pPr eaLnBrk="1" hangingPunct="1">
              <a:buFontTx/>
              <a:buNone/>
            </a:pPr>
            <a:r>
              <a:rPr lang="en-US" sz="1400" b="1" i="0">
                <a:solidFill>
                  <a:schemeClr val="tx1"/>
                </a:solidFill>
              </a:rPr>
              <a:t>	ISO 14001:2004 ; 4.4.5</a:t>
            </a:r>
          </a:p>
          <a:p>
            <a:pPr eaLnBrk="1" hangingPunct="1">
              <a:buFontTx/>
              <a:buNone/>
            </a:pPr>
            <a:r>
              <a:rPr lang="en-US" sz="1400" b="1" i="0">
                <a:solidFill>
                  <a:schemeClr val="tx1"/>
                </a:solidFill>
              </a:rPr>
              <a:t>	OHSAS 18001:2007 ; 4.4.5</a:t>
            </a:r>
          </a:p>
          <a:p>
            <a:pPr eaLnBrk="1" hangingPunct="1">
              <a:buFontTx/>
              <a:buNone/>
            </a:pPr>
            <a:r>
              <a:rPr lang="en-US" sz="1400" b="1" i="0">
                <a:solidFill>
                  <a:schemeClr val="tx1"/>
                </a:solidFill>
              </a:rPr>
              <a:t>	ISM Code ; 11</a:t>
            </a:r>
          </a:p>
          <a:p>
            <a:pPr eaLnBrk="1" hangingPunct="1">
              <a:buFontTx/>
              <a:buNone/>
            </a:pPr>
            <a:endParaRPr lang="en-US" sz="1400" b="1" i="0">
              <a:solidFill>
                <a:schemeClr val="tx1"/>
              </a:solidFill>
            </a:endParaRPr>
          </a:p>
          <a:p>
            <a:pPr eaLnBrk="1" hangingPunct="1">
              <a:buFontTx/>
              <a:buNone/>
            </a:pPr>
            <a:r>
              <a:rPr lang="en-US" sz="1400" b="1" i="0">
                <a:solidFill>
                  <a:schemeClr val="tx1"/>
                </a:solidFill>
              </a:rPr>
              <a:t>- Menginformasikan apa yang </a:t>
            </a:r>
          </a:p>
          <a:p>
            <a:pPr eaLnBrk="1" hangingPunct="1">
              <a:buFontTx/>
              <a:buNone/>
            </a:pPr>
            <a:r>
              <a:rPr lang="en-US" sz="1400" b="1" i="0">
                <a:solidFill>
                  <a:schemeClr val="tx1"/>
                </a:solidFill>
              </a:rPr>
              <a:t>  harus dikerjakan, kapan dan </a:t>
            </a:r>
          </a:p>
          <a:p>
            <a:pPr eaLnBrk="1" hangingPunct="1">
              <a:buFontTx/>
              <a:buNone/>
            </a:pPr>
            <a:r>
              <a:rPr lang="en-US" sz="1400" b="1" i="0">
                <a:solidFill>
                  <a:schemeClr val="tx1"/>
                </a:solidFill>
              </a:rPr>
              <a:t>  bagaimana.</a:t>
            </a:r>
          </a:p>
        </p:txBody>
      </p:sp>
      <p:sp>
        <p:nvSpPr>
          <p:cNvPr id="43013" name="Text Box 12"/>
          <p:cNvSpPr txBox="1">
            <a:spLocks noChangeArrowheads="1"/>
          </p:cNvSpPr>
          <p:nvPr/>
        </p:nvSpPr>
        <p:spPr bwMode="auto">
          <a:xfrm>
            <a:off x="4787900" y="2641600"/>
            <a:ext cx="3744913"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chemeClr val="tx1"/>
                </a:solidFill>
              </a:rPr>
              <a:t>- Diatur oleh  :</a:t>
            </a:r>
          </a:p>
          <a:p>
            <a:pPr eaLnBrk="1" hangingPunct="1">
              <a:buFontTx/>
              <a:buNone/>
            </a:pPr>
            <a:r>
              <a:rPr lang="en-US" sz="1400" b="1" i="0">
                <a:solidFill>
                  <a:schemeClr val="tx1"/>
                </a:solidFill>
              </a:rPr>
              <a:t>	ISO 9001:2008 ; 4.2.4</a:t>
            </a:r>
          </a:p>
          <a:p>
            <a:pPr eaLnBrk="1" hangingPunct="1">
              <a:buFontTx/>
              <a:buNone/>
            </a:pPr>
            <a:r>
              <a:rPr lang="en-US" sz="1400" b="1" i="0">
                <a:solidFill>
                  <a:schemeClr val="tx1"/>
                </a:solidFill>
              </a:rPr>
              <a:t>	ISO 14001:2004 ; 4.5.4</a:t>
            </a:r>
          </a:p>
          <a:p>
            <a:pPr eaLnBrk="1" hangingPunct="1">
              <a:buFontTx/>
              <a:buNone/>
            </a:pPr>
            <a:r>
              <a:rPr lang="en-US" sz="1400" b="1" i="0">
                <a:solidFill>
                  <a:schemeClr val="tx1"/>
                </a:solidFill>
              </a:rPr>
              <a:t>	OHSAS 18001:2007 ; 4.5.4</a:t>
            </a:r>
          </a:p>
          <a:p>
            <a:pPr eaLnBrk="1" hangingPunct="1">
              <a:buFontTx/>
              <a:buNone/>
            </a:pPr>
            <a:r>
              <a:rPr lang="en-US" sz="1400" b="1" i="0">
                <a:solidFill>
                  <a:schemeClr val="tx1"/>
                </a:solidFill>
              </a:rPr>
              <a:t>	ISM Code ; 11</a:t>
            </a:r>
          </a:p>
          <a:p>
            <a:pPr eaLnBrk="1" hangingPunct="1">
              <a:buFontTx/>
              <a:buNone/>
            </a:pPr>
            <a:endParaRPr lang="en-US" sz="1400" b="1" i="0">
              <a:solidFill>
                <a:schemeClr val="tx1"/>
              </a:solidFill>
            </a:endParaRPr>
          </a:p>
          <a:p>
            <a:pPr eaLnBrk="1" hangingPunct="1">
              <a:buFontTx/>
              <a:buNone/>
            </a:pPr>
            <a:r>
              <a:rPr lang="en-US" sz="1400" b="1" i="0">
                <a:solidFill>
                  <a:schemeClr val="tx1"/>
                </a:solidFill>
              </a:rPr>
              <a:t>- Menginformasikan apa yang </a:t>
            </a:r>
          </a:p>
          <a:p>
            <a:pPr eaLnBrk="1" hangingPunct="1">
              <a:buFontTx/>
              <a:buNone/>
            </a:pPr>
            <a:r>
              <a:rPr lang="en-US" sz="1400" b="1" i="0">
                <a:solidFill>
                  <a:schemeClr val="tx1"/>
                </a:solidFill>
              </a:rPr>
              <a:t>   sudah dikerjakan.</a:t>
            </a:r>
          </a:p>
        </p:txBody>
      </p:sp>
      <p:sp>
        <p:nvSpPr>
          <p:cNvPr id="43014" name="AutoShape 13"/>
          <p:cNvSpPr>
            <a:spLocks noChangeArrowheads="1"/>
          </p:cNvSpPr>
          <p:nvPr/>
        </p:nvSpPr>
        <p:spPr bwMode="auto">
          <a:xfrm>
            <a:off x="611188" y="5014913"/>
            <a:ext cx="7848600" cy="1150937"/>
          </a:xfrm>
          <a:prstGeom prst="roundRect">
            <a:avLst>
              <a:gd name="adj" fmla="val 16667"/>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14"/>
          <p:cNvSpPr>
            <a:spLocks noChangeArrowheads="1"/>
          </p:cNvSpPr>
          <p:nvPr/>
        </p:nvSpPr>
        <p:spPr bwMode="auto">
          <a:xfrm>
            <a:off x="3706813" y="5281613"/>
            <a:ext cx="1800225"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a:solidFill>
                  <a:srgbClr val="000066"/>
                </a:solidFill>
              </a:rPr>
              <a:t>Proses</a:t>
            </a:r>
          </a:p>
        </p:txBody>
      </p:sp>
      <p:sp>
        <p:nvSpPr>
          <p:cNvPr id="43016" name="Line 15"/>
          <p:cNvSpPr>
            <a:spLocks noChangeShapeType="1"/>
          </p:cNvSpPr>
          <p:nvPr/>
        </p:nvSpPr>
        <p:spPr bwMode="auto">
          <a:xfrm>
            <a:off x="3059113" y="5641975"/>
            <a:ext cx="647700" cy="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Line 16"/>
          <p:cNvSpPr>
            <a:spLocks noChangeShapeType="1"/>
          </p:cNvSpPr>
          <p:nvPr/>
        </p:nvSpPr>
        <p:spPr bwMode="auto">
          <a:xfrm>
            <a:off x="5507038" y="5641975"/>
            <a:ext cx="504825" cy="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 name="Rectangle 17"/>
          <p:cNvSpPr>
            <a:spLocks noChangeArrowheads="1"/>
          </p:cNvSpPr>
          <p:nvPr/>
        </p:nvSpPr>
        <p:spPr bwMode="auto">
          <a:xfrm>
            <a:off x="1258888" y="5281613"/>
            <a:ext cx="1800225"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dirty="0" err="1">
                <a:solidFill>
                  <a:srgbClr val="000066"/>
                </a:solidFill>
              </a:rPr>
              <a:t>Dokumen</a:t>
            </a:r>
            <a:endParaRPr lang="en-US" sz="1800" b="1" i="0" dirty="0">
              <a:solidFill>
                <a:srgbClr val="000066"/>
              </a:solidFill>
            </a:endParaRPr>
          </a:p>
        </p:txBody>
      </p:sp>
      <p:sp>
        <p:nvSpPr>
          <p:cNvPr id="43019" name="Rectangle 18"/>
          <p:cNvSpPr>
            <a:spLocks noChangeArrowheads="1"/>
          </p:cNvSpPr>
          <p:nvPr/>
        </p:nvSpPr>
        <p:spPr bwMode="auto">
          <a:xfrm>
            <a:off x="6011863" y="5281613"/>
            <a:ext cx="1800225"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a:solidFill>
                  <a:srgbClr val="000066"/>
                </a:solidFill>
              </a:rPr>
              <a:t>Rekaman</a:t>
            </a:r>
          </a:p>
        </p:txBody>
      </p:sp>
      <p:sp>
        <p:nvSpPr>
          <p:cNvPr id="43020" name="Text Box 19"/>
          <p:cNvSpPr txBox="1">
            <a:spLocks noChangeArrowheads="1"/>
          </p:cNvSpPr>
          <p:nvPr/>
        </p:nvSpPr>
        <p:spPr bwMode="auto">
          <a:xfrm>
            <a:off x="1824038" y="5014913"/>
            <a:ext cx="658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200" b="1">
                <a:solidFill>
                  <a:srgbClr val="00B0F0"/>
                </a:solidFill>
              </a:rPr>
              <a:t>Input</a:t>
            </a:r>
          </a:p>
        </p:txBody>
      </p:sp>
      <p:sp>
        <p:nvSpPr>
          <p:cNvPr id="43021" name="Text Box 20"/>
          <p:cNvSpPr txBox="1">
            <a:spLocks noChangeArrowheads="1"/>
          </p:cNvSpPr>
          <p:nvPr/>
        </p:nvSpPr>
        <p:spPr bwMode="auto">
          <a:xfrm>
            <a:off x="6577013" y="5040313"/>
            <a:ext cx="776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200" b="1">
                <a:solidFill>
                  <a:srgbClr val="00B0F0"/>
                </a:solidFill>
              </a:rPr>
              <a:t>Output</a:t>
            </a:r>
          </a:p>
        </p:txBody>
      </p:sp>
      <p:sp>
        <p:nvSpPr>
          <p:cNvPr id="43022"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19"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4999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93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6" grpId="0" animBg="1"/>
      <p:bldP spid="43013" grpId="0"/>
      <p:bldP spid="43014" grpId="0" animBg="1"/>
      <p:bldP spid="43015" grpId="0" animBg="1"/>
      <p:bldP spid="43016" grpId="0" animBg="1"/>
      <p:bldP spid="43017" grpId="0" animBg="1"/>
      <p:bldP spid="43018" grpId="0" animBg="1"/>
      <p:bldP spid="43019" grpId="0" animBg="1"/>
      <p:bldP spid="43020" grpId="0"/>
      <p:bldP spid="430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ChangeArrowheads="1"/>
          </p:cNvSpPr>
          <p:nvPr/>
        </p:nvSpPr>
        <p:spPr bwMode="auto">
          <a:xfrm>
            <a:off x="1871663" y="2487613"/>
            <a:ext cx="6011862"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a:lnSpc>
                <a:spcPct val="150000"/>
              </a:lnSpc>
              <a:spcBef>
                <a:spcPct val="0"/>
              </a:spcBef>
              <a:buFontTx/>
              <a:buNone/>
            </a:pPr>
            <a:r>
              <a:rPr lang="en-US" sz="2400" i="0">
                <a:solidFill>
                  <a:schemeClr val="tx1"/>
                </a:solidFill>
              </a:rPr>
              <a:t>Tipe dan Ukuran Organisasi</a:t>
            </a:r>
          </a:p>
          <a:p>
            <a:pPr marL="114300" lvl="1">
              <a:lnSpc>
                <a:spcPct val="150000"/>
              </a:lnSpc>
              <a:spcBef>
                <a:spcPct val="0"/>
              </a:spcBef>
              <a:buFontTx/>
              <a:buNone/>
            </a:pPr>
            <a:r>
              <a:rPr lang="en-US" sz="2400" i="0">
                <a:solidFill>
                  <a:schemeClr val="tx1"/>
                </a:solidFill>
              </a:rPr>
              <a:t>Kompleksitas dan Interaksi Proses</a:t>
            </a:r>
          </a:p>
          <a:p>
            <a:pPr marL="114300" lvl="1">
              <a:lnSpc>
                <a:spcPct val="150000"/>
              </a:lnSpc>
              <a:spcBef>
                <a:spcPct val="0"/>
              </a:spcBef>
              <a:buFontTx/>
              <a:buNone/>
            </a:pPr>
            <a:r>
              <a:rPr lang="en-US" sz="2400" i="0">
                <a:solidFill>
                  <a:schemeClr val="tx1"/>
                </a:solidFill>
              </a:rPr>
              <a:t>Kompleksitas Produk</a:t>
            </a:r>
          </a:p>
          <a:p>
            <a:pPr marL="114300" lvl="1">
              <a:lnSpc>
                <a:spcPct val="150000"/>
              </a:lnSpc>
              <a:spcBef>
                <a:spcPct val="0"/>
              </a:spcBef>
              <a:buFontTx/>
              <a:buNone/>
            </a:pPr>
            <a:r>
              <a:rPr lang="en-US" sz="2400" i="0">
                <a:solidFill>
                  <a:schemeClr val="tx1"/>
                </a:solidFill>
              </a:rPr>
              <a:t>Persyaratan Pelanggan/Lainnya</a:t>
            </a:r>
          </a:p>
          <a:p>
            <a:pPr marL="114300" lvl="1">
              <a:lnSpc>
                <a:spcPct val="150000"/>
              </a:lnSpc>
              <a:spcBef>
                <a:spcPct val="0"/>
              </a:spcBef>
              <a:buFontTx/>
              <a:buNone/>
            </a:pPr>
            <a:r>
              <a:rPr lang="en-US" sz="2400" i="0">
                <a:solidFill>
                  <a:schemeClr val="tx1"/>
                </a:solidFill>
              </a:rPr>
              <a:t>Peraturan Perundang-undanganan</a:t>
            </a:r>
          </a:p>
          <a:p>
            <a:pPr marL="114300" lvl="1">
              <a:lnSpc>
                <a:spcPct val="150000"/>
              </a:lnSpc>
              <a:spcBef>
                <a:spcPct val="0"/>
              </a:spcBef>
              <a:buFontTx/>
              <a:buNone/>
            </a:pPr>
            <a:r>
              <a:rPr lang="en-US" sz="2400" i="0">
                <a:solidFill>
                  <a:schemeClr val="tx1"/>
                </a:solidFill>
              </a:rPr>
              <a:t>Kemampuan Personnel</a:t>
            </a:r>
          </a:p>
          <a:p>
            <a:pPr marL="114300" lvl="1">
              <a:lnSpc>
                <a:spcPct val="150000"/>
              </a:lnSpc>
              <a:spcBef>
                <a:spcPct val="0"/>
              </a:spcBef>
              <a:buFontTx/>
              <a:buNone/>
            </a:pPr>
            <a:r>
              <a:rPr lang="en-US" sz="2400" i="0">
                <a:solidFill>
                  <a:schemeClr val="tx1"/>
                </a:solidFill>
              </a:rPr>
              <a:t>Resiko LK3</a:t>
            </a:r>
          </a:p>
        </p:txBody>
      </p:sp>
      <p:sp>
        <p:nvSpPr>
          <p:cNvPr id="1462298" name="AutoShape 26"/>
          <p:cNvSpPr>
            <a:spLocks noChangeArrowheads="1"/>
          </p:cNvSpPr>
          <p:nvPr/>
        </p:nvSpPr>
        <p:spPr bwMode="auto">
          <a:xfrm>
            <a:off x="1835150" y="1557338"/>
            <a:ext cx="5903913"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err="1">
                <a:solidFill>
                  <a:schemeClr val="bg1"/>
                </a:solidFill>
                <a:cs typeface="Arial" charset="0"/>
              </a:rPr>
              <a:t>Jangkauan</a:t>
            </a:r>
            <a:r>
              <a:rPr lang="en-US" sz="2800" b="1" i="0" dirty="0">
                <a:solidFill>
                  <a:schemeClr val="bg1"/>
                </a:solidFill>
                <a:cs typeface="Arial" charset="0"/>
              </a:rPr>
              <a:t> </a:t>
            </a:r>
            <a:r>
              <a:rPr lang="en-US" sz="2800" b="1" i="0" dirty="0" err="1">
                <a:solidFill>
                  <a:schemeClr val="bg1"/>
                </a:solidFill>
                <a:cs typeface="Arial" charset="0"/>
              </a:rPr>
              <a:t>Dokumentasi</a:t>
            </a:r>
            <a:endParaRPr lang="en-US" sz="2800" b="1" i="0" dirty="0">
              <a:solidFill>
                <a:schemeClr val="bg1"/>
              </a:solidFill>
              <a:cs typeface="Arial" charset="0"/>
            </a:endParaRPr>
          </a:p>
        </p:txBody>
      </p:sp>
      <p:grpSp>
        <p:nvGrpSpPr>
          <p:cNvPr id="44036" name="Group 36"/>
          <p:cNvGrpSpPr>
            <a:grpSpLocks/>
          </p:cNvGrpSpPr>
          <p:nvPr/>
        </p:nvGrpSpPr>
        <p:grpSpPr bwMode="auto">
          <a:xfrm>
            <a:off x="1042988" y="2708275"/>
            <a:ext cx="792162" cy="358775"/>
            <a:chOff x="2154" y="1525"/>
            <a:chExt cx="499" cy="226"/>
          </a:xfrm>
        </p:grpSpPr>
        <p:sp>
          <p:nvSpPr>
            <p:cNvPr id="44057" name="AutoShape 37"/>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58" name="Oval 38"/>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37" name="Group 39"/>
          <p:cNvGrpSpPr>
            <a:grpSpLocks/>
          </p:cNvGrpSpPr>
          <p:nvPr/>
        </p:nvGrpSpPr>
        <p:grpSpPr bwMode="auto">
          <a:xfrm>
            <a:off x="1042988" y="3259138"/>
            <a:ext cx="792162" cy="358775"/>
            <a:chOff x="2154" y="1525"/>
            <a:chExt cx="499" cy="226"/>
          </a:xfrm>
        </p:grpSpPr>
        <p:sp>
          <p:nvSpPr>
            <p:cNvPr id="44055" name="AutoShape 40"/>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56" name="Oval 41"/>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38" name="Group 42"/>
          <p:cNvGrpSpPr>
            <a:grpSpLocks/>
          </p:cNvGrpSpPr>
          <p:nvPr/>
        </p:nvGrpSpPr>
        <p:grpSpPr bwMode="auto">
          <a:xfrm>
            <a:off x="1042988" y="3789363"/>
            <a:ext cx="792162" cy="358775"/>
            <a:chOff x="2154" y="1525"/>
            <a:chExt cx="499" cy="226"/>
          </a:xfrm>
        </p:grpSpPr>
        <p:sp>
          <p:nvSpPr>
            <p:cNvPr id="44053" name="AutoShape 43"/>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54" name="Oval 44"/>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39" name="Group 45"/>
          <p:cNvGrpSpPr>
            <a:grpSpLocks/>
          </p:cNvGrpSpPr>
          <p:nvPr/>
        </p:nvGrpSpPr>
        <p:grpSpPr bwMode="auto">
          <a:xfrm>
            <a:off x="1042988" y="4352925"/>
            <a:ext cx="792162" cy="358775"/>
            <a:chOff x="2154" y="1525"/>
            <a:chExt cx="499" cy="226"/>
          </a:xfrm>
        </p:grpSpPr>
        <p:sp>
          <p:nvSpPr>
            <p:cNvPr id="44051" name="AutoShape 46"/>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52" name="Oval 47"/>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40" name="Group 48"/>
          <p:cNvGrpSpPr>
            <a:grpSpLocks/>
          </p:cNvGrpSpPr>
          <p:nvPr/>
        </p:nvGrpSpPr>
        <p:grpSpPr bwMode="auto">
          <a:xfrm>
            <a:off x="1042988" y="4881563"/>
            <a:ext cx="792162" cy="358775"/>
            <a:chOff x="2154" y="1525"/>
            <a:chExt cx="499" cy="226"/>
          </a:xfrm>
        </p:grpSpPr>
        <p:sp>
          <p:nvSpPr>
            <p:cNvPr id="44049" name="AutoShape 49"/>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50" name="Oval 50"/>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41" name="Group 51"/>
          <p:cNvGrpSpPr>
            <a:grpSpLocks/>
          </p:cNvGrpSpPr>
          <p:nvPr/>
        </p:nvGrpSpPr>
        <p:grpSpPr bwMode="auto">
          <a:xfrm>
            <a:off x="1042988" y="5411788"/>
            <a:ext cx="792162" cy="358775"/>
            <a:chOff x="2154" y="1525"/>
            <a:chExt cx="499" cy="226"/>
          </a:xfrm>
        </p:grpSpPr>
        <p:sp>
          <p:nvSpPr>
            <p:cNvPr id="44047" name="AutoShape 52"/>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48" name="Oval 53"/>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42" name="Group 54"/>
          <p:cNvGrpSpPr>
            <a:grpSpLocks/>
          </p:cNvGrpSpPr>
          <p:nvPr/>
        </p:nvGrpSpPr>
        <p:grpSpPr bwMode="auto">
          <a:xfrm>
            <a:off x="1042988" y="5975350"/>
            <a:ext cx="792162" cy="358775"/>
            <a:chOff x="2154" y="1525"/>
            <a:chExt cx="499" cy="226"/>
          </a:xfrm>
        </p:grpSpPr>
        <p:sp>
          <p:nvSpPr>
            <p:cNvPr id="44045" name="AutoShape 55"/>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44046" name="Oval 56"/>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43"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28"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8355726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7" name="AutoShape 7"/>
          <p:cNvSpPr>
            <a:spLocks noChangeArrowheads="1"/>
          </p:cNvSpPr>
          <p:nvPr/>
        </p:nvSpPr>
        <p:spPr bwMode="auto">
          <a:xfrm>
            <a:off x="585788" y="1484313"/>
            <a:ext cx="78740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3200" b="1" i="0" dirty="0" err="1">
                <a:solidFill>
                  <a:schemeClr val="bg2"/>
                </a:solidFill>
                <a:cs typeface="Arial" charset="0"/>
              </a:rPr>
              <a:t>Pengendalian</a:t>
            </a:r>
            <a:r>
              <a:rPr lang="en-US" sz="3200" b="1" i="0" dirty="0">
                <a:solidFill>
                  <a:schemeClr val="bg2"/>
                </a:solidFill>
                <a:cs typeface="Arial" charset="0"/>
              </a:rPr>
              <a:t> </a:t>
            </a:r>
            <a:r>
              <a:rPr lang="en-US" sz="3200" b="1" i="0" dirty="0" err="1">
                <a:solidFill>
                  <a:schemeClr val="bg2"/>
                </a:solidFill>
                <a:cs typeface="Arial" charset="0"/>
              </a:rPr>
              <a:t>Dokumen</a:t>
            </a:r>
            <a:endParaRPr lang="en-US" sz="3200" b="1" i="0" dirty="0">
              <a:solidFill>
                <a:schemeClr val="bg2"/>
              </a:solidFill>
              <a:cs typeface="Arial" charset="0"/>
            </a:endParaRPr>
          </a:p>
          <a:p>
            <a:pPr marL="342900" indent="-342900" algn="ctr">
              <a:buFontTx/>
              <a:buNone/>
              <a:defRPr/>
            </a:pPr>
            <a:r>
              <a:rPr lang="en-US" sz="1200" b="1" i="0" dirty="0">
                <a:solidFill>
                  <a:schemeClr val="bg2"/>
                </a:solidFill>
                <a:cs typeface="Arial" charset="0"/>
              </a:rPr>
              <a:t>(ISO 9001:2008 ; 4.2.3 ISO 14001:2004 ; 4.4.5 OHSAS 18001:2007; 4.4.5, ISM CODE ;11)</a:t>
            </a:r>
          </a:p>
        </p:txBody>
      </p:sp>
      <p:sp>
        <p:nvSpPr>
          <p:cNvPr id="45059" name="Text Box 11"/>
          <p:cNvSpPr txBox="1">
            <a:spLocks noChangeArrowheads="1"/>
          </p:cNvSpPr>
          <p:nvPr/>
        </p:nvSpPr>
        <p:spPr bwMode="auto">
          <a:xfrm>
            <a:off x="1044575" y="2399266"/>
            <a:ext cx="7488238"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b="1" dirty="0" err="1" smtClean="0">
                <a:solidFill>
                  <a:schemeClr val="tx1"/>
                </a:solidFill>
              </a:rPr>
              <a:t>Kecukupan</a:t>
            </a:r>
            <a:r>
              <a:rPr lang="en-US" sz="1600" i="0" dirty="0" smtClean="0">
                <a:solidFill>
                  <a:schemeClr val="tx1"/>
                </a:solidFill>
              </a:rPr>
              <a:t> </a:t>
            </a:r>
            <a:r>
              <a:rPr lang="en-US" sz="1600" i="0" dirty="0" err="1">
                <a:solidFill>
                  <a:schemeClr val="tx1"/>
                </a:solidFill>
              </a:rPr>
              <a:t>dokumen</a:t>
            </a:r>
            <a:r>
              <a:rPr lang="en-US" sz="1600" i="0" dirty="0">
                <a:solidFill>
                  <a:schemeClr val="tx1"/>
                </a:solidFill>
              </a:rPr>
              <a:t> </a:t>
            </a:r>
            <a:r>
              <a:rPr lang="en-US" sz="1600" i="0" dirty="0" err="1">
                <a:solidFill>
                  <a:schemeClr val="tx1"/>
                </a:solidFill>
              </a:rPr>
              <a:t>dipastikan</a:t>
            </a:r>
            <a:r>
              <a:rPr lang="en-US" sz="1600" i="0" dirty="0">
                <a:solidFill>
                  <a:schemeClr val="tx1"/>
                </a:solidFill>
              </a:rPr>
              <a:t> </a:t>
            </a:r>
            <a:r>
              <a:rPr lang="en-US" sz="1600" i="0" dirty="0" err="1">
                <a:solidFill>
                  <a:schemeClr val="tx1"/>
                </a:solidFill>
              </a:rPr>
              <a:t>dengan</a:t>
            </a:r>
            <a:r>
              <a:rPr lang="en-US" sz="1600" i="0" dirty="0">
                <a:solidFill>
                  <a:schemeClr val="tx1"/>
                </a:solidFill>
              </a:rPr>
              <a:t> </a:t>
            </a:r>
            <a:r>
              <a:rPr lang="en-US" sz="1600" i="0" dirty="0" err="1">
                <a:solidFill>
                  <a:schemeClr val="tx1"/>
                </a:solidFill>
              </a:rPr>
              <a:t>memberikan</a:t>
            </a:r>
            <a:r>
              <a:rPr lang="en-US" sz="1600" i="0" dirty="0">
                <a:solidFill>
                  <a:schemeClr val="tx1"/>
                </a:solidFill>
              </a:rPr>
              <a:t> </a:t>
            </a:r>
            <a:r>
              <a:rPr lang="en-US" sz="1600" b="1" dirty="0" err="1">
                <a:solidFill>
                  <a:schemeClr val="tx1"/>
                </a:solidFill>
              </a:rPr>
              <a:t>persetujuan</a:t>
            </a:r>
            <a:endParaRPr lang="en-US" sz="1600" b="1"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b="1" dirty="0" err="1">
                <a:solidFill>
                  <a:schemeClr val="tx1"/>
                </a:solidFill>
              </a:rPr>
              <a:t>Meninjau</a:t>
            </a:r>
            <a:r>
              <a:rPr lang="en-US" sz="1600" i="0" dirty="0">
                <a:solidFill>
                  <a:schemeClr val="tx1"/>
                </a:solidFill>
              </a:rPr>
              <a:t> </a:t>
            </a:r>
            <a:r>
              <a:rPr lang="en-US" sz="1600" i="0" dirty="0" err="1">
                <a:solidFill>
                  <a:schemeClr val="tx1"/>
                </a:solidFill>
              </a:rPr>
              <a:t>dan</a:t>
            </a:r>
            <a:r>
              <a:rPr lang="en-US" sz="1600" i="0" dirty="0">
                <a:solidFill>
                  <a:schemeClr val="tx1"/>
                </a:solidFill>
              </a:rPr>
              <a:t> </a:t>
            </a:r>
            <a:r>
              <a:rPr lang="en-US" sz="1600" b="1" dirty="0">
                <a:solidFill>
                  <a:schemeClr val="tx1"/>
                </a:solidFill>
              </a:rPr>
              <a:t>update</a:t>
            </a:r>
            <a:r>
              <a:rPr lang="en-US" sz="1600" i="0" dirty="0">
                <a:solidFill>
                  <a:schemeClr val="tx1"/>
                </a:solidFill>
              </a:rPr>
              <a:t> </a:t>
            </a:r>
            <a:r>
              <a:rPr lang="en-US" sz="1600" i="0" dirty="0" err="1">
                <a:solidFill>
                  <a:schemeClr val="tx1"/>
                </a:solidFill>
              </a:rPr>
              <a:t>seperlunya</a:t>
            </a:r>
            <a:r>
              <a:rPr lang="en-US" sz="1600" i="0" dirty="0">
                <a:solidFill>
                  <a:schemeClr val="tx1"/>
                </a:solidFill>
              </a:rPr>
              <a:t> </a:t>
            </a:r>
            <a:r>
              <a:rPr lang="en-US" sz="1600" i="0" dirty="0" err="1">
                <a:solidFill>
                  <a:schemeClr val="tx1"/>
                </a:solidFill>
              </a:rPr>
              <a:t>dan</a:t>
            </a:r>
            <a:r>
              <a:rPr lang="en-US" sz="1600" i="0" dirty="0">
                <a:solidFill>
                  <a:schemeClr val="tx1"/>
                </a:solidFill>
              </a:rPr>
              <a:t> </a:t>
            </a:r>
            <a:r>
              <a:rPr lang="en-US" sz="1600" b="1" dirty="0" err="1">
                <a:solidFill>
                  <a:schemeClr val="tx1"/>
                </a:solidFill>
              </a:rPr>
              <a:t>menyetujui</a:t>
            </a:r>
            <a:r>
              <a:rPr lang="en-US" sz="1600" b="1" dirty="0">
                <a:solidFill>
                  <a:schemeClr val="tx1"/>
                </a:solidFill>
              </a:rPr>
              <a:t> </a:t>
            </a:r>
            <a:r>
              <a:rPr lang="en-US" sz="1600" b="1" dirty="0" err="1">
                <a:solidFill>
                  <a:schemeClr val="tx1"/>
                </a:solidFill>
              </a:rPr>
              <a:t>ulang</a:t>
            </a:r>
            <a:r>
              <a:rPr lang="en-US" sz="1600" i="0" dirty="0">
                <a:solidFill>
                  <a:schemeClr val="tx1"/>
                </a:solidFill>
              </a:rPr>
              <a:t> </a:t>
            </a:r>
            <a:r>
              <a:rPr lang="en-US" sz="1600" i="0" dirty="0" err="1">
                <a:solidFill>
                  <a:schemeClr val="tx1"/>
                </a:solidFill>
              </a:rPr>
              <a:t>dokumen</a:t>
            </a:r>
            <a:endParaRPr lang="en-US" sz="1600" i="0"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b="1" dirty="0" err="1">
                <a:solidFill>
                  <a:schemeClr val="tx1"/>
                </a:solidFill>
              </a:rPr>
              <a:t>Perubahan</a:t>
            </a:r>
            <a:r>
              <a:rPr lang="en-US" sz="1600" i="0" dirty="0">
                <a:solidFill>
                  <a:schemeClr val="tx1"/>
                </a:solidFill>
              </a:rPr>
              <a:t> </a:t>
            </a:r>
            <a:r>
              <a:rPr lang="en-US" sz="1600" i="0" dirty="0" err="1">
                <a:solidFill>
                  <a:schemeClr val="tx1"/>
                </a:solidFill>
              </a:rPr>
              <a:t>teridentifikasi,termasuk</a:t>
            </a:r>
            <a:r>
              <a:rPr lang="en-US" sz="1600" i="0" dirty="0">
                <a:solidFill>
                  <a:schemeClr val="tx1"/>
                </a:solidFill>
              </a:rPr>
              <a:t> </a:t>
            </a:r>
            <a:r>
              <a:rPr lang="en-US" sz="1600" b="1" dirty="0">
                <a:solidFill>
                  <a:schemeClr val="tx1"/>
                </a:solidFill>
              </a:rPr>
              <a:t>status </a:t>
            </a:r>
            <a:r>
              <a:rPr lang="en-US" sz="1600" b="1" dirty="0" err="1">
                <a:solidFill>
                  <a:schemeClr val="tx1"/>
                </a:solidFill>
              </a:rPr>
              <a:t>revisinya</a:t>
            </a:r>
            <a:endParaRPr lang="en-US" sz="1600" b="1"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i="0" dirty="0" err="1">
                <a:solidFill>
                  <a:schemeClr val="tx1"/>
                </a:solidFill>
              </a:rPr>
              <a:t>Menjamin</a:t>
            </a:r>
            <a:r>
              <a:rPr lang="en-US" sz="1600" i="0" dirty="0">
                <a:solidFill>
                  <a:schemeClr val="tx1"/>
                </a:solidFill>
              </a:rPr>
              <a:t> </a:t>
            </a:r>
            <a:r>
              <a:rPr lang="en-US" sz="1600" i="0" dirty="0" err="1">
                <a:solidFill>
                  <a:schemeClr val="tx1"/>
                </a:solidFill>
              </a:rPr>
              <a:t>bahwa</a:t>
            </a:r>
            <a:r>
              <a:rPr lang="en-US" sz="1600" i="0" dirty="0">
                <a:solidFill>
                  <a:schemeClr val="tx1"/>
                </a:solidFill>
              </a:rPr>
              <a:t> </a:t>
            </a:r>
            <a:r>
              <a:rPr lang="en-US" sz="1600" i="0" dirty="0" err="1">
                <a:solidFill>
                  <a:schemeClr val="tx1"/>
                </a:solidFill>
              </a:rPr>
              <a:t>versi-versi</a:t>
            </a:r>
            <a:r>
              <a:rPr lang="en-US" sz="1600" i="0" dirty="0">
                <a:solidFill>
                  <a:schemeClr val="tx1"/>
                </a:solidFill>
              </a:rPr>
              <a:t> yang </a:t>
            </a:r>
            <a:r>
              <a:rPr lang="en-US" sz="1600" i="0" dirty="0" err="1">
                <a:solidFill>
                  <a:schemeClr val="tx1"/>
                </a:solidFill>
              </a:rPr>
              <a:t>relevan</a:t>
            </a:r>
            <a:r>
              <a:rPr lang="en-US" sz="1600" i="0" dirty="0">
                <a:solidFill>
                  <a:schemeClr val="tx1"/>
                </a:solidFill>
              </a:rPr>
              <a:t> </a:t>
            </a:r>
            <a:r>
              <a:rPr lang="en-US" sz="1600" i="0" dirty="0" err="1">
                <a:solidFill>
                  <a:schemeClr val="tx1"/>
                </a:solidFill>
              </a:rPr>
              <a:t>dari</a:t>
            </a:r>
            <a:r>
              <a:rPr lang="en-US" sz="1600" i="0" dirty="0">
                <a:solidFill>
                  <a:schemeClr val="tx1"/>
                </a:solidFill>
              </a:rPr>
              <a:t> </a:t>
            </a:r>
            <a:r>
              <a:rPr lang="en-US" sz="1600" i="0" dirty="0" err="1">
                <a:solidFill>
                  <a:schemeClr val="tx1"/>
                </a:solidFill>
              </a:rPr>
              <a:t>dokumen</a:t>
            </a:r>
            <a:r>
              <a:rPr lang="en-US" sz="1600" i="0" dirty="0">
                <a:solidFill>
                  <a:schemeClr val="tx1"/>
                </a:solidFill>
              </a:rPr>
              <a:t> yang </a:t>
            </a:r>
            <a:r>
              <a:rPr lang="en-US" sz="1600" i="0" dirty="0" err="1">
                <a:solidFill>
                  <a:schemeClr val="tx1"/>
                </a:solidFill>
              </a:rPr>
              <a:t>berlaku</a:t>
            </a:r>
            <a:r>
              <a:rPr lang="en-US" sz="1600" i="0" dirty="0">
                <a:solidFill>
                  <a:schemeClr val="tx1"/>
                </a:solidFill>
              </a:rPr>
              <a:t> </a:t>
            </a:r>
            <a:r>
              <a:rPr lang="en-US" sz="1600" b="1" dirty="0" err="1">
                <a:solidFill>
                  <a:schemeClr val="tx1"/>
                </a:solidFill>
              </a:rPr>
              <a:t>tersedia</a:t>
            </a:r>
            <a:r>
              <a:rPr lang="en-US" sz="1600" b="1" dirty="0">
                <a:solidFill>
                  <a:schemeClr val="tx1"/>
                </a:solidFill>
              </a:rPr>
              <a:t> di </a:t>
            </a:r>
            <a:r>
              <a:rPr lang="en-US" sz="1600" b="1" dirty="0" err="1">
                <a:solidFill>
                  <a:schemeClr val="tx1"/>
                </a:solidFill>
              </a:rPr>
              <a:t>titik-titik</a:t>
            </a:r>
            <a:r>
              <a:rPr lang="en-US" sz="1600" b="1" dirty="0">
                <a:solidFill>
                  <a:schemeClr val="tx1"/>
                </a:solidFill>
              </a:rPr>
              <a:t> </a:t>
            </a:r>
            <a:r>
              <a:rPr lang="en-US" sz="1600" b="1" dirty="0" err="1">
                <a:solidFill>
                  <a:schemeClr val="tx1"/>
                </a:solidFill>
              </a:rPr>
              <a:t>penggunaan</a:t>
            </a:r>
            <a:endParaRPr lang="en-US" sz="1600" b="1"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i="0" dirty="0" err="1">
                <a:solidFill>
                  <a:schemeClr val="tx1"/>
                </a:solidFill>
              </a:rPr>
              <a:t>Menjamin</a:t>
            </a:r>
            <a:r>
              <a:rPr lang="en-US" sz="1600" i="0" dirty="0">
                <a:solidFill>
                  <a:schemeClr val="tx1"/>
                </a:solidFill>
              </a:rPr>
              <a:t> </a:t>
            </a:r>
            <a:r>
              <a:rPr lang="en-US" sz="1600" i="0" dirty="0" err="1">
                <a:solidFill>
                  <a:schemeClr val="tx1"/>
                </a:solidFill>
              </a:rPr>
              <a:t>bahwa</a:t>
            </a:r>
            <a:r>
              <a:rPr lang="en-US" sz="1600" i="0" dirty="0">
                <a:solidFill>
                  <a:schemeClr val="tx1"/>
                </a:solidFill>
              </a:rPr>
              <a:t> </a:t>
            </a:r>
            <a:r>
              <a:rPr lang="en-US" sz="1600" i="0" dirty="0" err="1">
                <a:solidFill>
                  <a:schemeClr val="tx1"/>
                </a:solidFill>
              </a:rPr>
              <a:t>dokumen</a:t>
            </a:r>
            <a:r>
              <a:rPr lang="en-US" sz="1600" i="0" dirty="0">
                <a:solidFill>
                  <a:schemeClr val="tx1"/>
                </a:solidFill>
              </a:rPr>
              <a:t> </a:t>
            </a:r>
            <a:r>
              <a:rPr lang="en-US" sz="1600" i="0" dirty="0" err="1">
                <a:solidFill>
                  <a:schemeClr val="tx1"/>
                </a:solidFill>
              </a:rPr>
              <a:t>masih</a:t>
            </a:r>
            <a:r>
              <a:rPr lang="en-US" sz="1600" i="0" dirty="0">
                <a:solidFill>
                  <a:schemeClr val="tx1"/>
                </a:solidFill>
              </a:rPr>
              <a:t> </a:t>
            </a:r>
            <a:r>
              <a:rPr lang="en-US" sz="1600" i="0" dirty="0" err="1">
                <a:solidFill>
                  <a:schemeClr val="tx1"/>
                </a:solidFill>
              </a:rPr>
              <a:t>bisa</a:t>
            </a:r>
            <a:r>
              <a:rPr lang="en-US" sz="1600" i="0" dirty="0">
                <a:solidFill>
                  <a:schemeClr val="tx1"/>
                </a:solidFill>
              </a:rPr>
              <a:t> </a:t>
            </a:r>
            <a:r>
              <a:rPr lang="en-US" sz="1600" b="1" dirty="0" err="1">
                <a:solidFill>
                  <a:schemeClr val="tx1"/>
                </a:solidFill>
              </a:rPr>
              <a:t>terbaca</a:t>
            </a:r>
            <a:r>
              <a:rPr lang="en-US" sz="1600" i="0" dirty="0">
                <a:solidFill>
                  <a:schemeClr val="tx1"/>
                </a:solidFill>
              </a:rPr>
              <a:t> </a:t>
            </a:r>
            <a:r>
              <a:rPr lang="en-US" sz="1600" i="0" dirty="0" err="1">
                <a:solidFill>
                  <a:schemeClr val="tx1"/>
                </a:solidFill>
              </a:rPr>
              <a:t>dan</a:t>
            </a:r>
            <a:r>
              <a:rPr lang="en-US" sz="1600" i="0" dirty="0">
                <a:solidFill>
                  <a:schemeClr val="tx1"/>
                </a:solidFill>
              </a:rPr>
              <a:t> </a:t>
            </a:r>
            <a:r>
              <a:rPr lang="en-US" sz="1600" i="0" dirty="0" err="1">
                <a:solidFill>
                  <a:schemeClr val="tx1"/>
                </a:solidFill>
              </a:rPr>
              <a:t>segera</a:t>
            </a:r>
            <a:r>
              <a:rPr lang="en-US" sz="1600" i="0" dirty="0">
                <a:solidFill>
                  <a:schemeClr val="tx1"/>
                </a:solidFill>
              </a:rPr>
              <a:t> </a:t>
            </a:r>
            <a:r>
              <a:rPr lang="en-US" sz="1600" i="0" dirty="0" err="1">
                <a:solidFill>
                  <a:schemeClr val="tx1"/>
                </a:solidFill>
              </a:rPr>
              <a:t>dapat</a:t>
            </a:r>
            <a:r>
              <a:rPr lang="en-US" sz="1600" i="0" dirty="0">
                <a:solidFill>
                  <a:schemeClr val="tx1"/>
                </a:solidFill>
              </a:rPr>
              <a:t> </a:t>
            </a:r>
            <a:r>
              <a:rPr lang="en-US" sz="1600" b="1" dirty="0" err="1">
                <a:solidFill>
                  <a:schemeClr val="tx1"/>
                </a:solidFill>
              </a:rPr>
              <a:t>teridentifikasi</a:t>
            </a:r>
            <a:endParaRPr lang="en-US" sz="1600" b="1"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i="0" dirty="0" err="1">
                <a:solidFill>
                  <a:schemeClr val="tx1"/>
                </a:solidFill>
              </a:rPr>
              <a:t>Pengendalian</a:t>
            </a:r>
            <a:r>
              <a:rPr lang="en-US" sz="1600" i="0" dirty="0">
                <a:solidFill>
                  <a:schemeClr val="tx1"/>
                </a:solidFill>
              </a:rPr>
              <a:t> </a:t>
            </a:r>
            <a:r>
              <a:rPr lang="en-US" sz="1600" b="1" dirty="0" err="1">
                <a:solidFill>
                  <a:schemeClr val="tx1"/>
                </a:solidFill>
              </a:rPr>
              <a:t>dokumen</a:t>
            </a:r>
            <a:r>
              <a:rPr lang="en-US" sz="1600" b="1" dirty="0">
                <a:solidFill>
                  <a:schemeClr val="tx1"/>
                </a:solidFill>
              </a:rPr>
              <a:t> </a:t>
            </a:r>
            <a:r>
              <a:rPr lang="en-US" sz="1600" b="1" dirty="0" err="1">
                <a:solidFill>
                  <a:schemeClr val="tx1"/>
                </a:solidFill>
              </a:rPr>
              <a:t>eksternal</a:t>
            </a:r>
            <a:r>
              <a:rPr lang="en-US" sz="1600" i="0" dirty="0">
                <a:solidFill>
                  <a:schemeClr val="tx1"/>
                </a:solidFill>
              </a:rPr>
              <a:t> (legal, manual </a:t>
            </a:r>
            <a:r>
              <a:rPr lang="en-US" sz="1600" i="0" dirty="0" err="1">
                <a:solidFill>
                  <a:schemeClr val="tx1"/>
                </a:solidFill>
              </a:rPr>
              <a:t>dll</a:t>
            </a:r>
            <a:r>
              <a:rPr lang="en-US" sz="1600" i="0" dirty="0">
                <a:solidFill>
                  <a:schemeClr val="tx1"/>
                </a:solidFill>
              </a:rPr>
              <a:t>) </a:t>
            </a:r>
            <a:r>
              <a:rPr lang="en-US" sz="1600" i="0" dirty="0" err="1">
                <a:solidFill>
                  <a:schemeClr val="tx1"/>
                </a:solidFill>
              </a:rPr>
              <a:t>dengan</a:t>
            </a:r>
            <a:r>
              <a:rPr lang="en-US" sz="1600" i="0" dirty="0">
                <a:solidFill>
                  <a:schemeClr val="tx1"/>
                </a:solidFill>
              </a:rPr>
              <a:t> </a:t>
            </a:r>
            <a:r>
              <a:rPr lang="en-US" sz="1600" b="1" dirty="0" err="1">
                <a:solidFill>
                  <a:schemeClr val="tx1"/>
                </a:solidFill>
              </a:rPr>
              <a:t>pengidentifikasian</a:t>
            </a:r>
            <a:r>
              <a:rPr lang="en-US" sz="1600" i="0" dirty="0">
                <a:solidFill>
                  <a:schemeClr val="tx1"/>
                </a:solidFill>
              </a:rPr>
              <a:t> </a:t>
            </a:r>
            <a:r>
              <a:rPr lang="en-US" sz="1600" i="0" dirty="0" err="1">
                <a:solidFill>
                  <a:schemeClr val="tx1"/>
                </a:solidFill>
              </a:rPr>
              <a:t>dan</a:t>
            </a:r>
            <a:r>
              <a:rPr lang="en-US" sz="1600" i="0" dirty="0">
                <a:solidFill>
                  <a:schemeClr val="tx1"/>
                </a:solidFill>
              </a:rPr>
              <a:t> </a:t>
            </a:r>
            <a:r>
              <a:rPr lang="en-US" sz="1600" b="1" dirty="0" err="1">
                <a:solidFill>
                  <a:schemeClr val="tx1"/>
                </a:solidFill>
              </a:rPr>
              <a:t>pengendalian</a:t>
            </a:r>
            <a:r>
              <a:rPr lang="en-US" sz="1600" i="0" dirty="0">
                <a:solidFill>
                  <a:schemeClr val="tx1"/>
                </a:solidFill>
              </a:rPr>
              <a:t> </a:t>
            </a:r>
            <a:r>
              <a:rPr lang="en-US" sz="1600" i="0" dirty="0" err="1">
                <a:solidFill>
                  <a:schemeClr val="tx1"/>
                </a:solidFill>
              </a:rPr>
              <a:t>distribusinya</a:t>
            </a:r>
            <a:endParaRPr lang="en-US" sz="1600" i="0" dirty="0">
              <a:solidFill>
                <a:schemeClr val="tx1"/>
              </a:solidFill>
            </a:endParaRPr>
          </a:p>
          <a:p>
            <a:pPr algn="just" eaLnBrk="1" hangingPunct="1">
              <a:buFontTx/>
              <a:buNone/>
            </a:pPr>
            <a:endParaRPr lang="en-US" sz="1050" i="0" dirty="0">
              <a:solidFill>
                <a:schemeClr val="tx1"/>
              </a:solidFill>
            </a:endParaRPr>
          </a:p>
          <a:p>
            <a:pPr algn="just" eaLnBrk="1" hangingPunct="1">
              <a:buFontTx/>
              <a:buNone/>
            </a:pPr>
            <a:r>
              <a:rPr lang="en-US" sz="1600" i="0" dirty="0" err="1">
                <a:solidFill>
                  <a:schemeClr val="tx1"/>
                </a:solidFill>
              </a:rPr>
              <a:t>Dokumen</a:t>
            </a:r>
            <a:r>
              <a:rPr lang="en-US" sz="1600" i="0" dirty="0">
                <a:solidFill>
                  <a:schemeClr val="tx1"/>
                </a:solidFill>
              </a:rPr>
              <a:t> </a:t>
            </a:r>
            <a:r>
              <a:rPr lang="en-US" sz="1600" i="0" dirty="0" err="1">
                <a:solidFill>
                  <a:schemeClr val="tx1"/>
                </a:solidFill>
              </a:rPr>
              <a:t>kadaluarsa</a:t>
            </a:r>
            <a:r>
              <a:rPr lang="en-US" sz="1600" i="0" dirty="0">
                <a:solidFill>
                  <a:schemeClr val="tx1"/>
                </a:solidFill>
              </a:rPr>
              <a:t> </a:t>
            </a:r>
            <a:r>
              <a:rPr lang="en-US" sz="1600" b="1" dirty="0" err="1">
                <a:solidFill>
                  <a:schemeClr val="tx1"/>
                </a:solidFill>
              </a:rPr>
              <a:t>dikendalikan</a:t>
            </a:r>
            <a:r>
              <a:rPr lang="en-US" sz="1600" i="0" dirty="0">
                <a:solidFill>
                  <a:schemeClr val="tx1"/>
                </a:solidFill>
              </a:rPr>
              <a:t>. </a:t>
            </a:r>
            <a:r>
              <a:rPr lang="en-US" sz="1600" i="0" dirty="0" err="1">
                <a:solidFill>
                  <a:schemeClr val="tx1"/>
                </a:solidFill>
              </a:rPr>
              <a:t>Pemberian</a:t>
            </a:r>
            <a:r>
              <a:rPr lang="en-US" sz="1600" i="0" dirty="0">
                <a:solidFill>
                  <a:schemeClr val="tx1"/>
                </a:solidFill>
              </a:rPr>
              <a:t> </a:t>
            </a:r>
            <a:r>
              <a:rPr lang="en-US" sz="1600" b="1" dirty="0" err="1">
                <a:solidFill>
                  <a:schemeClr val="tx1"/>
                </a:solidFill>
              </a:rPr>
              <a:t>identifikasi</a:t>
            </a:r>
            <a:r>
              <a:rPr lang="en-US" sz="1600" i="0" dirty="0">
                <a:solidFill>
                  <a:schemeClr val="tx1"/>
                </a:solidFill>
              </a:rPr>
              <a:t> </a:t>
            </a:r>
            <a:r>
              <a:rPr lang="en-US" sz="1600" i="0" dirty="0" err="1">
                <a:solidFill>
                  <a:schemeClr val="tx1"/>
                </a:solidFill>
              </a:rPr>
              <a:t>jika</a:t>
            </a:r>
            <a:r>
              <a:rPr lang="en-US" sz="1600" i="0" dirty="0">
                <a:solidFill>
                  <a:schemeClr val="tx1"/>
                </a:solidFill>
              </a:rPr>
              <a:t> </a:t>
            </a:r>
            <a:r>
              <a:rPr lang="en-US" sz="1600" i="0" dirty="0" err="1">
                <a:solidFill>
                  <a:schemeClr val="tx1"/>
                </a:solidFill>
              </a:rPr>
              <a:t>dokumen</a:t>
            </a:r>
            <a:r>
              <a:rPr lang="en-US" sz="1600" i="0" dirty="0">
                <a:solidFill>
                  <a:schemeClr val="tx1"/>
                </a:solidFill>
              </a:rPr>
              <a:t> </a:t>
            </a:r>
            <a:r>
              <a:rPr lang="en-US" sz="1600" i="0" dirty="0" err="1">
                <a:solidFill>
                  <a:schemeClr val="tx1"/>
                </a:solidFill>
              </a:rPr>
              <a:t>kadaluarsa</a:t>
            </a:r>
            <a:r>
              <a:rPr lang="en-US" sz="1600" i="0" dirty="0">
                <a:solidFill>
                  <a:schemeClr val="tx1"/>
                </a:solidFill>
              </a:rPr>
              <a:t> </a:t>
            </a:r>
            <a:r>
              <a:rPr lang="en-US" sz="1600" i="0" dirty="0" err="1">
                <a:solidFill>
                  <a:schemeClr val="tx1"/>
                </a:solidFill>
              </a:rPr>
              <a:t>disimpan</a:t>
            </a:r>
            <a:r>
              <a:rPr lang="en-US" sz="1600" i="0" dirty="0">
                <a:solidFill>
                  <a:schemeClr val="tx1"/>
                </a:solidFill>
              </a:rPr>
              <a:t>. </a:t>
            </a:r>
          </a:p>
        </p:txBody>
      </p:sp>
      <p:grpSp>
        <p:nvGrpSpPr>
          <p:cNvPr id="45060" name="Group 60"/>
          <p:cNvGrpSpPr>
            <a:grpSpLocks/>
          </p:cNvGrpSpPr>
          <p:nvPr/>
        </p:nvGrpSpPr>
        <p:grpSpPr bwMode="auto">
          <a:xfrm>
            <a:off x="611188" y="2483654"/>
            <a:ext cx="266700" cy="255588"/>
            <a:chOff x="340" y="1643"/>
            <a:chExt cx="168" cy="161"/>
          </a:xfrm>
        </p:grpSpPr>
        <p:sp>
          <p:nvSpPr>
            <p:cNvPr id="1464357" name="Oval 3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58" name="Oval 3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1" name="Group 61"/>
          <p:cNvGrpSpPr>
            <a:grpSpLocks/>
          </p:cNvGrpSpPr>
          <p:nvPr/>
        </p:nvGrpSpPr>
        <p:grpSpPr bwMode="auto">
          <a:xfrm>
            <a:off x="622749" y="2871560"/>
            <a:ext cx="266700" cy="255587"/>
            <a:chOff x="340" y="1643"/>
            <a:chExt cx="168" cy="161"/>
          </a:xfrm>
        </p:grpSpPr>
        <p:sp>
          <p:nvSpPr>
            <p:cNvPr id="1464382" name="Oval 6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83" name="Oval 6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2" name="Group 64"/>
          <p:cNvGrpSpPr>
            <a:grpSpLocks/>
          </p:cNvGrpSpPr>
          <p:nvPr/>
        </p:nvGrpSpPr>
        <p:grpSpPr bwMode="auto">
          <a:xfrm>
            <a:off x="636848" y="3273143"/>
            <a:ext cx="266700" cy="255587"/>
            <a:chOff x="340" y="1643"/>
            <a:chExt cx="168" cy="161"/>
          </a:xfrm>
        </p:grpSpPr>
        <p:sp>
          <p:nvSpPr>
            <p:cNvPr id="1464385" name="Oval 6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86" name="Oval 6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3" name="Group 67"/>
          <p:cNvGrpSpPr>
            <a:grpSpLocks/>
          </p:cNvGrpSpPr>
          <p:nvPr/>
        </p:nvGrpSpPr>
        <p:grpSpPr bwMode="auto">
          <a:xfrm>
            <a:off x="636848" y="3702511"/>
            <a:ext cx="266700" cy="255587"/>
            <a:chOff x="340" y="1643"/>
            <a:chExt cx="168" cy="161"/>
          </a:xfrm>
        </p:grpSpPr>
        <p:sp>
          <p:nvSpPr>
            <p:cNvPr id="1464388" name="Oval 6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89" name="Oval 6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4" name="Group 70"/>
          <p:cNvGrpSpPr>
            <a:grpSpLocks/>
          </p:cNvGrpSpPr>
          <p:nvPr/>
        </p:nvGrpSpPr>
        <p:grpSpPr bwMode="auto">
          <a:xfrm>
            <a:off x="638436" y="4366154"/>
            <a:ext cx="266700" cy="255587"/>
            <a:chOff x="340" y="1643"/>
            <a:chExt cx="168" cy="161"/>
          </a:xfrm>
        </p:grpSpPr>
        <p:sp>
          <p:nvSpPr>
            <p:cNvPr id="1464391" name="Oval 71"/>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92" name="Oval 72"/>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5" name="Group 73"/>
          <p:cNvGrpSpPr>
            <a:grpSpLocks/>
          </p:cNvGrpSpPr>
          <p:nvPr/>
        </p:nvGrpSpPr>
        <p:grpSpPr bwMode="auto">
          <a:xfrm>
            <a:off x="630498" y="5005807"/>
            <a:ext cx="266700" cy="255587"/>
            <a:chOff x="340" y="1643"/>
            <a:chExt cx="168" cy="161"/>
          </a:xfrm>
        </p:grpSpPr>
        <p:sp>
          <p:nvSpPr>
            <p:cNvPr id="1464394" name="Oval 7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95" name="Oval 7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45066" name="Group 76"/>
          <p:cNvGrpSpPr>
            <a:grpSpLocks/>
          </p:cNvGrpSpPr>
          <p:nvPr/>
        </p:nvGrpSpPr>
        <p:grpSpPr bwMode="auto">
          <a:xfrm>
            <a:off x="633413" y="5633399"/>
            <a:ext cx="266700" cy="255587"/>
            <a:chOff x="340" y="1643"/>
            <a:chExt cx="168" cy="161"/>
          </a:xfrm>
        </p:grpSpPr>
        <p:sp>
          <p:nvSpPr>
            <p:cNvPr id="1464397" name="Oval 7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464398" name="Oval 7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45067"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28"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3261" name="TextBox 1"/>
          <p:cNvSpPr txBox="1">
            <a:spLocks noChangeArrowheads="1"/>
          </p:cNvSpPr>
          <p:nvPr/>
        </p:nvSpPr>
        <p:spPr bwMode="auto">
          <a:xfrm>
            <a:off x="2916238" y="6122988"/>
            <a:ext cx="5616575" cy="338137"/>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600" b="1" i="0" u="sng" smtClean="0">
                <a:solidFill>
                  <a:schemeClr val="accent6"/>
                </a:solidFill>
              </a:rPr>
              <a:t>Document Control Procedure  AND-SMR-P-01</a:t>
            </a:r>
          </a:p>
        </p:txBody>
      </p:sp>
    </p:spTree>
    <p:extLst>
      <p:ext uri="{BB962C8B-B14F-4D97-AF65-F5344CB8AC3E}">
        <p14:creationId xmlns:p14="http://schemas.microsoft.com/office/powerpoint/2010/main" val="57495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0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0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23" name="AutoShape 7"/>
          <p:cNvSpPr>
            <a:spLocks noChangeArrowheads="1"/>
          </p:cNvSpPr>
          <p:nvPr/>
        </p:nvSpPr>
        <p:spPr bwMode="auto">
          <a:xfrm>
            <a:off x="682625" y="1484313"/>
            <a:ext cx="7850188" cy="788987"/>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err="1">
                <a:solidFill>
                  <a:schemeClr val="bg2"/>
                </a:solidFill>
                <a:cs typeface="Arial" charset="0"/>
              </a:rPr>
              <a:t>Pengendalian</a:t>
            </a:r>
            <a:r>
              <a:rPr lang="en-US" sz="2800" b="1" i="0" dirty="0">
                <a:solidFill>
                  <a:schemeClr val="bg2"/>
                </a:solidFill>
                <a:cs typeface="Arial" charset="0"/>
              </a:rPr>
              <a:t> </a:t>
            </a:r>
            <a:r>
              <a:rPr lang="en-US" sz="2800" b="1" i="0" dirty="0" err="1">
                <a:solidFill>
                  <a:schemeClr val="bg2"/>
                </a:solidFill>
                <a:cs typeface="Arial" charset="0"/>
              </a:rPr>
              <a:t>Rekaman</a:t>
            </a:r>
            <a:endParaRPr lang="en-US" sz="2800" b="1" i="0" dirty="0">
              <a:solidFill>
                <a:schemeClr val="bg2"/>
              </a:solidFill>
              <a:cs typeface="Arial" charset="0"/>
            </a:endParaRPr>
          </a:p>
          <a:p>
            <a:pPr marL="342900" indent="-342900" algn="ctr">
              <a:buFontTx/>
              <a:buNone/>
              <a:defRPr/>
            </a:pPr>
            <a:r>
              <a:rPr lang="en-US" sz="1200" b="1" i="0" dirty="0">
                <a:solidFill>
                  <a:schemeClr val="bg2"/>
                </a:solidFill>
                <a:cs typeface="Arial" charset="0"/>
              </a:rPr>
              <a:t>(ISO 9001:2008 ; 4.2.4 ISO 14001:2004 ; 4.5.4 OHSAS 18001:2007; 4.5.4, ISM CODE; 11)</a:t>
            </a:r>
            <a:endParaRPr lang="en-US" sz="1100" b="1" i="0" dirty="0">
              <a:solidFill>
                <a:schemeClr val="bg2"/>
              </a:solidFill>
              <a:cs typeface="Arial" charset="0"/>
            </a:endParaRPr>
          </a:p>
        </p:txBody>
      </p:sp>
      <p:sp>
        <p:nvSpPr>
          <p:cNvPr id="46083" name="Text Box 11"/>
          <p:cNvSpPr txBox="1">
            <a:spLocks noChangeArrowheads="1"/>
          </p:cNvSpPr>
          <p:nvPr/>
        </p:nvSpPr>
        <p:spPr bwMode="auto">
          <a:xfrm>
            <a:off x="682625" y="2492375"/>
            <a:ext cx="7850188"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tabLst>
                <a:tab pos="558800" algn="l"/>
                <a:tab pos="2273300" algn="l"/>
              </a:tabLst>
              <a:defRPr sz="4000" i="1">
                <a:solidFill>
                  <a:schemeClr val="accent2"/>
                </a:solidFill>
                <a:latin typeface="Verdana" pitchFamily="34" charset="0"/>
                <a:cs typeface="Arial" pitchFamily="34" charset="0"/>
              </a:defRPr>
            </a:lvl1pPr>
            <a:lvl2pPr marL="742950" indent="-285750" eaLnBrk="0" hangingPunct="0">
              <a:tabLst>
                <a:tab pos="558800" algn="l"/>
                <a:tab pos="2273300" algn="l"/>
              </a:tabLst>
              <a:defRPr sz="4000" i="1">
                <a:solidFill>
                  <a:schemeClr val="accent2"/>
                </a:solidFill>
                <a:latin typeface="Verdana" pitchFamily="34" charset="0"/>
                <a:cs typeface="Arial" pitchFamily="34" charset="0"/>
              </a:defRPr>
            </a:lvl2pPr>
            <a:lvl3pPr marL="1143000" indent="-228600" eaLnBrk="0" hangingPunct="0">
              <a:tabLst>
                <a:tab pos="558800" algn="l"/>
                <a:tab pos="2273300" algn="l"/>
              </a:tabLst>
              <a:defRPr sz="4000" i="1">
                <a:solidFill>
                  <a:schemeClr val="accent2"/>
                </a:solidFill>
                <a:latin typeface="Verdana" pitchFamily="34" charset="0"/>
                <a:cs typeface="Arial" pitchFamily="34" charset="0"/>
              </a:defRPr>
            </a:lvl3pPr>
            <a:lvl4pPr marL="1600200" indent="-228600" eaLnBrk="0" hangingPunct="0">
              <a:tabLst>
                <a:tab pos="558800" algn="l"/>
                <a:tab pos="2273300" algn="l"/>
              </a:tabLst>
              <a:defRPr sz="4000" i="1">
                <a:solidFill>
                  <a:schemeClr val="accent2"/>
                </a:solidFill>
                <a:latin typeface="Verdana" pitchFamily="34" charset="0"/>
                <a:cs typeface="Arial" pitchFamily="34" charset="0"/>
              </a:defRPr>
            </a:lvl4pPr>
            <a:lvl5pPr marL="2057400" indent="-228600" eaLnBrk="0" hangingPunct="0">
              <a:tabLst>
                <a:tab pos="558800" algn="l"/>
                <a:tab pos="22733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558800" algn="l"/>
                <a:tab pos="22733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558800" algn="l"/>
                <a:tab pos="22733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558800" algn="l"/>
                <a:tab pos="22733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558800" algn="l"/>
                <a:tab pos="2273300" algn="l"/>
              </a:tabLst>
              <a:defRPr sz="4000" i="1">
                <a:solidFill>
                  <a:schemeClr val="accent2"/>
                </a:solidFill>
                <a:latin typeface="Verdana" pitchFamily="34" charset="0"/>
                <a:cs typeface="Arial" pitchFamily="34" charset="0"/>
              </a:defRPr>
            </a:lvl9pPr>
          </a:lstStyle>
          <a:p>
            <a:pPr eaLnBrk="1" hangingPunct="1">
              <a:buFontTx/>
              <a:buAutoNum type="alphaLcPeriod"/>
            </a:pPr>
            <a:r>
              <a:rPr lang="en-US" sz="1600" b="1" i="0" dirty="0" err="1">
                <a:solidFill>
                  <a:schemeClr val="tx1"/>
                </a:solidFill>
              </a:rPr>
              <a:t>Identifikasi</a:t>
            </a:r>
            <a:r>
              <a:rPr lang="en-US" sz="1600" b="1" i="0" dirty="0">
                <a:solidFill>
                  <a:schemeClr val="tx1"/>
                </a:solidFill>
              </a:rPr>
              <a:t> 	: </a:t>
            </a:r>
            <a:r>
              <a:rPr lang="en-US" sz="1600" b="1" i="0" dirty="0" err="1">
                <a:solidFill>
                  <a:schemeClr val="tx1"/>
                </a:solidFill>
              </a:rPr>
              <a:t>Penomoran</a:t>
            </a:r>
            <a:r>
              <a:rPr lang="en-US" sz="1600" b="1" i="0" dirty="0">
                <a:solidFill>
                  <a:schemeClr val="tx1"/>
                </a:solidFill>
              </a:rPr>
              <a:t>/</a:t>
            </a:r>
            <a:r>
              <a:rPr lang="en-US" sz="1600" b="1" i="0" dirty="0" err="1">
                <a:solidFill>
                  <a:schemeClr val="tx1"/>
                </a:solidFill>
              </a:rPr>
              <a:t>Penamaan</a:t>
            </a:r>
            <a:endParaRPr lang="en-US" sz="1600" b="1" i="0" dirty="0">
              <a:solidFill>
                <a:schemeClr val="tx1"/>
              </a:solidFill>
            </a:endParaRPr>
          </a:p>
          <a:p>
            <a:pPr eaLnBrk="1" hangingPunct="1">
              <a:buFontTx/>
              <a:buAutoNum type="alphaLcPeriod"/>
            </a:pPr>
            <a:endParaRPr lang="en-US" sz="1600" b="1" i="0" dirty="0">
              <a:solidFill>
                <a:schemeClr val="tx1"/>
              </a:solidFill>
            </a:endParaRPr>
          </a:p>
          <a:p>
            <a:pPr eaLnBrk="1" hangingPunct="1">
              <a:buFontTx/>
              <a:buAutoNum type="alphaLcPeriod"/>
            </a:pPr>
            <a:r>
              <a:rPr lang="en-US" sz="1600" b="1" i="0" dirty="0" err="1">
                <a:solidFill>
                  <a:schemeClr val="tx1"/>
                </a:solidFill>
              </a:rPr>
              <a:t>Penyimpanan</a:t>
            </a:r>
            <a:r>
              <a:rPr lang="en-US" sz="1600" b="1" i="0" dirty="0">
                <a:solidFill>
                  <a:schemeClr val="tx1"/>
                </a:solidFill>
              </a:rPr>
              <a:t> 	: </a:t>
            </a:r>
            <a:r>
              <a:rPr lang="en-US" sz="1600" b="1" i="0" dirty="0" err="1">
                <a:solidFill>
                  <a:schemeClr val="tx1"/>
                </a:solidFill>
              </a:rPr>
              <a:t>Tetapkan</a:t>
            </a:r>
            <a:r>
              <a:rPr lang="en-US" sz="1600" b="1" i="0" dirty="0">
                <a:solidFill>
                  <a:schemeClr val="tx1"/>
                </a:solidFill>
              </a:rPr>
              <a:t> </a:t>
            </a:r>
            <a:r>
              <a:rPr lang="en-US" sz="1600" b="1" i="0" dirty="0" err="1">
                <a:solidFill>
                  <a:schemeClr val="tx1"/>
                </a:solidFill>
              </a:rPr>
              <a:t>lokasi</a:t>
            </a:r>
            <a:r>
              <a:rPr lang="en-US" sz="1600" b="1" i="0" dirty="0">
                <a:solidFill>
                  <a:schemeClr val="tx1"/>
                </a:solidFill>
              </a:rPr>
              <a:t> </a:t>
            </a:r>
            <a:r>
              <a:rPr lang="en-US" sz="1600" b="1" i="0" dirty="0" err="1">
                <a:solidFill>
                  <a:schemeClr val="tx1"/>
                </a:solidFill>
              </a:rPr>
              <a:t>penyimpanannya</a:t>
            </a:r>
            <a:endParaRPr lang="en-US" sz="1600" b="1" i="0" dirty="0">
              <a:solidFill>
                <a:schemeClr val="tx1"/>
              </a:solidFill>
            </a:endParaRPr>
          </a:p>
          <a:p>
            <a:pPr eaLnBrk="1" hangingPunct="1">
              <a:buFontTx/>
              <a:buNone/>
            </a:pPr>
            <a:endParaRPr lang="en-US" sz="1600" b="1" i="0" dirty="0">
              <a:solidFill>
                <a:schemeClr val="tx1"/>
              </a:solidFill>
            </a:endParaRPr>
          </a:p>
          <a:p>
            <a:pPr eaLnBrk="1" hangingPunct="1">
              <a:buFontTx/>
              <a:buNone/>
            </a:pPr>
            <a:r>
              <a:rPr lang="en-US" sz="1600" b="1" i="0" dirty="0">
                <a:solidFill>
                  <a:schemeClr val="tx1"/>
                </a:solidFill>
              </a:rPr>
              <a:t>c.  </a:t>
            </a:r>
            <a:r>
              <a:rPr lang="en-US" sz="1600" b="1" i="0" dirty="0" err="1">
                <a:solidFill>
                  <a:schemeClr val="tx1"/>
                </a:solidFill>
              </a:rPr>
              <a:t>Perlindungan</a:t>
            </a:r>
            <a:r>
              <a:rPr lang="en-US" sz="1600" b="1" i="0" dirty="0">
                <a:solidFill>
                  <a:schemeClr val="tx1"/>
                </a:solidFill>
              </a:rPr>
              <a:t>	: </a:t>
            </a:r>
            <a:r>
              <a:rPr lang="en-US" sz="1600" b="1" i="0" dirty="0" err="1">
                <a:solidFill>
                  <a:schemeClr val="tx1"/>
                </a:solidFill>
              </a:rPr>
              <a:t>Pastikan</a:t>
            </a:r>
            <a:r>
              <a:rPr lang="en-US" sz="1600" b="1" i="0" dirty="0">
                <a:solidFill>
                  <a:schemeClr val="tx1"/>
                </a:solidFill>
              </a:rPr>
              <a:t> </a:t>
            </a:r>
            <a:r>
              <a:rPr lang="en-US" sz="1600" b="1" i="0" dirty="0" err="1">
                <a:solidFill>
                  <a:schemeClr val="tx1"/>
                </a:solidFill>
              </a:rPr>
              <a:t>jangan</a:t>
            </a:r>
            <a:r>
              <a:rPr lang="en-US" sz="1600" b="1" i="0" dirty="0">
                <a:solidFill>
                  <a:schemeClr val="tx1"/>
                </a:solidFill>
              </a:rPr>
              <a:t> </a:t>
            </a:r>
            <a:r>
              <a:rPr lang="en-US" sz="1600" b="1" i="0" dirty="0" err="1">
                <a:solidFill>
                  <a:schemeClr val="tx1"/>
                </a:solidFill>
              </a:rPr>
              <a:t>sampai</a:t>
            </a:r>
            <a:r>
              <a:rPr lang="en-US" sz="1600" b="1" i="0" dirty="0">
                <a:solidFill>
                  <a:schemeClr val="tx1"/>
                </a:solidFill>
              </a:rPr>
              <a:t> </a:t>
            </a:r>
            <a:r>
              <a:rPr lang="en-US" sz="1600" b="1" i="0" dirty="0" err="1">
                <a:solidFill>
                  <a:schemeClr val="tx1"/>
                </a:solidFill>
              </a:rPr>
              <a:t>rusak</a:t>
            </a:r>
            <a:r>
              <a:rPr lang="en-US" sz="1600" b="1" i="0" dirty="0">
                <a:solidFill>
                  <a:schemeClr val="tx1"/>
                </a:solidFill>
              </a:rPr>
              <a:t> </a:t>
            </a:r>
            <a:r>
              <a:rPr lang="en-US" sz="1600" b="1" i="0" dirty="0" err="1">
                <a:solidFill>
                  <a:schemeClr val="tx1"/>
                </a:solidFill>
              </a:rPr>
              <a:t>dan</a:t>
            </a:r>
            <a:r>
              <a:rPr lang="en-US" sz="1600" b="1" i="0" dirty="0">
                <a:solidFill>
                  <a:schemeClr val="tx1"/>
                </a:solidFill>
              </a:rPr>
              <a:t> </a:t>
            </a:r>
          </a:p>
          <a:p>
            <a:pPr eaLnBrk="1" hangingPunct="1">
              <a:buFontTx/>
              <a:buNone/>
            </a:pPr>
            <a:r>
              <a:rPr lang="en-US" sz="1600" b="1" i="0" dirty="0">
                <a:solidFill>
                  <a:schemeClr val="tx1"/>
                </a:solidFill>
              </a:rPr>
              <a:t>			  </a:t>
            </a:r>
            <a:r>
              <a:rPr lang="en-US" sz="1600" b="1" i="0" dirty="0" err="1">
                <a:solidFill>
                  <a:schemeClr val="tx1"/>
                </a:solidFill>
              </a:rPr>
              <a:t>dapat</a:t>
            </a:r>
            <a:r>
              <a:rPr lang="en-US" sz="1600" b="1" i="0" dirty="0">
                <a:solidFill>
                  <a:schemeClr val="tx1"/>
                </a:solidFill>
              </a:rPr>
              <a:t> </a:t>
            </a:r>
            <a:r>
              <a:rPr lang="en-US" sz="1600" b="1" i="0" dirty="0" err="1">
                <a:solidFill>
                  <a:schemeClr val="tx1"/>
                </a:solidFill>
              </a:rPr>
              <a:t>terbaca</a:t>
            </a:r>
            <a:endParaRPr lang="en-US" sz="1600" b="1" i="0" dirty="0">
              <a:solidFill>
                <a:schemeClr val="tx1"/>
              </a:solidFill>
            </a:endParaRPr>
          </a:p>
          <a:p>
            <a:pPr eaLnBrk="1" hangingPunct="1">
              <a:buFontTx/>
              <a:buNone/>
            </a:pPr>
            <a:endParaRPr lang="en-US" sz="1600" b="1" i="0" dirty="0">
              <a:solidFill>
                <a:schemeClr val="tx1"/>
              </a:solidFill>
            </a:endParaRPr>
          </a:p>
          <a:p>
            <a:pPr eaLnBrk="1" hangingPunct="1">
              <a:buFontTx/>
              <a:buNone/>
            </a:pPr>
            <a:r>
              <a:rPr lang="en-US" sz="1600" b="1" i="0" dirty="0">
                <a:solidFill>
                  <a:schemeClr val="tx1"/>
                </a:solidFill>
              </a:rPr>
              <a:t>d.  Lama </a:t>
            </a:r>
            <a:r>
              <a:rPr lang="en-US" sz="1600" b="1" i="0" dirty="0" err="1">
                <a:solidFill>
                  <a:schemeClr val="tx1"/>
                </a:solidFill>
              </a:rPr>
              <a:t>Simpan</a:t>
            </a:r>
            <a:r>
              <a:rPr lang="en-US" sz="1600" b="1" i="0" dirty="0">
                <a:solidFill>
                  <a:schemeClr val="tx1"/>
                </a:solidFill>
              </a:rPr>
              <a:t>	: </a:t>
            </a:r>
            <a:r>
              <a:rPr lang="en-US" sz="1600" b="1" i="0" dirty="0" err="1">
                <a:solidFill>
                  <a:schemeClr val="tx1"/>
                </a:solidFill>
              </a:rPr>
              <a:t>Tetapkan</a:t>
            </a:r>
            <a:r>
              <a:rPr lang="en-US" sz="1600" b="1" i="0" dirty="0">
                <a:solidFill>
                  <a:schemeClr val="tx1"/>
                </a:solidFill>
              </a:rPr>
              <a:t> lama </a:t>
            </a:r>
            <a:r>
              <a:rPr lang="en-US" sz="1600" b="1" i="0" dirty="0" err="1">
                <a:solidFill>
                  <a:schemeClr val="tx1"/>
                </a:solidFill>
              </a:rPr>
              <a:t>simpan</a:t>
            </a:r>
            <a:endParaRPr lang="en-US" sz="1600" b="1" i="0" dirty="0">
              <a:solidFill>
                <a:schemeClr val="tx1"/>
              </a:solidFill>
            </a:endParaRPr>
          </a:p>
          <a:p>
            <a:pPr eaLnBrk="1" hangingPunct="1">
              <a:buFontTx/>
              <a:buNone/>
            </a:pPr>
            <a:endParaRPr lang="en-US" sz="1600" b="1" i="0" dirty="0">
              <a:solidFill>
                <a:schemeClr val="tx1"/>
              </a:solidFill>
            </a:endParaRPr>
          </a:p>
          <a:p>
            <a:pPr eaLnBrk="1" hangingPunct="1">
              <a:buFontTx/>
              <a:buNone/>
            </a:pPr>
            <a:r>
              <a:rPr lang="en-US" sz="1600" b="1" i="0" dirty="0">
                <a:solidFill>
                  <a:schemeClr val="tx1"/>
                </a:solidFill>
              </a:rPr>
              <a:t>e.  Disposal	: </a:t>
            </a:r>
            <a:r>
              <a:rPr lang="en-US" sz="1600" b="1" i="0" dirty="0" err="1">
                <a:solidFill>
                  <a:schemeClr val="tx1"/>
                </a:solidFill>
              </a:rPr>
              <a:t>Tetapkan</a:t>
            </a:r>
            <a:r>
              <a:rPr lang="en-US" sz="1600" b="1" i="0" dirty="0">
                <a:solidFill>
                  <a:schemeClr val="tx1"/>
                </a:solidFill>
              </a:rPr>
              <a:t> </a:t>
            </a:r>
            <a:r>
              <a:rPr lang="en-US" sz="1600" b="1" i="0" dirty="0" err="1">
                <a:solidFill>
                  <a:schemeClr val="tx1"/>
                </a:solidFill>
              </a:rPr>
              <a:t>pembuangan</a:t>
            </a:r>
            <a:r>
              <a:rPr lang="en-US" sz="1600" b="1" i="0" dirty="0">
                <a:solidFill>
                  <a:schemeClr val="tx1"/>
                </a:solidFill>
              </a:rPr>
              <a:t> </a:t>
            </a:r>
            <a:r>
              <a:rPr lang="en-US" sz="1600" b="1" i="0" dirty="0" err="1">
                <a:solidFill>
                  <a:schemeClr val="tx1"/>
                </a:solidFill>
              </a:rPr>
              <a:t>setelah</a:t>
            </a:r>
            <a:r>
              <a:rPr lang="en-US" sz="1600" b="1" i="0" dirty="0">
                <a:solidFill>
                  <a:schemeClr val="tx1"/>
                </a:solidFill>
              </a:rPr>
              <a:t> </a:t>
            </a:r>
            <a:r>
              <a:rPr lang="en-US" sz="1600" b="1" i="0" dirty="0" err="1">
                <a:solidFill>
                  <a:schemeClr val="tx1"/>
                </a:solidFill>
              </a:rPr>
              <a:t>melebihi</a:t>
            </a:r>
            <a:r>
              <a:rPr lang="en-US" sz="1600" b="1" i="0" dirty="0">
                <a:solidFill>
                  <a:schemeClr val="tx1"/>
                </a:solidFill>
              </a:rPr>
              <a:t> 			   masa </a:t>
            </a:r>
            <a:r>
              <a:rPr lang="en-US" sz="1600" b="1" i="0" dirty="0" err="1">
                <a:solidFill>
                  <a:schemeClr val="tx1"/>
                </a:solidFill>
              </a:rPr>
              <a:t>simpan</a:t>
            </a:r>
            <a:r>
              <a:rPr lang="en-US" sz="1600" b="1" i="0" dirty="0">
                <a:solidFill>
                  <a:schemeClr val="tx1"/>
                </a:solidFill>
              </a:rPr>
              <a:t>  (disposed /shred 				   /burnt/photocopy)</a:t>
            </a:r>
          </a:p>
        </p:txBody>
      </p:sp>
      <p:sp>
        <p:nvSpPr>
          <p:cNvPr id="46084"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10"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4278" name="TextBox 5"/>
          <p:cNvSpPr txBox="1">
            <a:spLocks noChangeArrowheads="1"/>
          </p:cNvSpPr>
          <p:nvPr/>
        </p:nvSpPr>
        <p:spPr bwMode="auto">
          <a:xfrm>
            <a:off x="3276600" y="6122988"/>
            <a:ext cx="5256213" cy="338137"/>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600" b="1" i="0" u="sng" smtClean="0">
                <a:solidFill>
                  <a:schemeClr val="accent6"/>
                </a:solidFill>
              </a:rPr>
              <a:t>Record Control Procedure  AND-SMR-P-02</a:t>
            </a:r>
          </a:p>
        </p:txBody>
      </p:sp>
    </p:spTree>
    <p:extLst>
      <p:ext uri="{BB962C8B-B14F-4D97-AF65-F5344CB8AC3E}">
        <p14:creationId xmlns:p14="http://schemas.microsoft.com/office/powerpoint/2010/main" val="244743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71" name="AutoShape 7"/>
          <p:cNvSpPr>
            <a:spLocks noChangeArrowheads="1"/>
          </p:cNvSpPr>
          <p:nvPr/>
        </p:nvSpPr>
        <p:spPr bwMode="auto">
          <a:xfrm>
            <a:off x="539750" y="1557338"/>
            <a:ext cx="8135938"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800" b="1" i="0" dirty="0">
                <a:solidFill>
                  <a:schemeClr val="bg1"/>
                </a:solidFill>
                <a:cs typeface="Arial" charset="0"/>
              </a:rPr>
              <a:t>Manual</a:t>
            </a:r>
          </a:p>
          <a:p>
            <a:pPr marL="342900" indent="-342900" algn="ctr">
              <a:buFontTx/>
              <a:buNone/>
              <a:defRPr/>
            </a:pPr>
            <a:r>
              <a:rPr lang="en-US" sz="1100" b="1" i="0" dirty="0">
                <a:solidFill>
                  <a:schemeClr val="bg1"/>
                </a:solidFill>
                <a:cs typeface="Arial" charset="0"/>
              </a:rPr>
              <a:t>(ISO 9001:2008 ; 4.2.2 -ISO 14001:2004 ; 4.4.4 </a:t>
            </a:r>
            <a:r>
              <a:rPr lang="en-US" sz="1100" b="1" i="0" dirty="0" err="1">
                <a:solidFill>
                  <a:schemeClr val="bg1"/>
                </a:solidFill>
                <a:cs typeface="Arial" charset="0"/>
              </a:rPr>
              <a:t>b&amp;c</a:t>
            </a:r>
            <a:r>
              <a:rPr lang="en-US" sz="1100" b="1" i="0" dirty="0">
                <a:solidFill>
                  <a:schemeClr val="bg1"/>
                </a:solidFill>
                <a:cs typeface="Arial" charset="0"/>
              </a:rPr>
              <a:t> -OHSAS 18001:2007; 4.4.4 </a:t>
            </a:r>
            <a:r>
              <a:rPr lang="en-US" sz="1100" b="1" i="0" dirty="0" err="1">
                <a:solidFill>
                  <a:schemeClr val="bg1"/>
                </a:solidFill>
                <a:cs typeface="Arial" charset="0"/>
              </a:rPr>
              <a:t>b&amp;c</a:t>
            </a:r>
            <a:r>
              <a:rPr lang="en-US" sz="1100" b="1" i="0" dirty="0">
                <a:solidFill>
                  <a:schemeClr val="bg1"/>
                </a:solidFill>
                <a:cs typeface="Arial" charset="0"/>
              </a:rPr>
              <a:t>, ISM ; 1.2, 1.3)</a:t>
            </a:r>
          </a:p>
        </p:txBody>
      </p:sp>
      <p:sp>
        <p:nvSpPr>
          <p:cNvPr id="47107" name="Rectangle 9"/>
          <p:cNvSpPr>
            <a:spLocks noChangeArrowheads="1"/>
          </p:cNvSpPr>
          <p:nvPr/>
        </p:nvSpPr>
        <p:spPr bwMode="auto">
          <a:xfrm>
            <a:off x="539750" y="2708275"/>
            <a:ext cx="81359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None/>
            </a:pPr>
            <a:r>
              <a:rPr lang="en-US" sz="2000" b="1" i="0" dirty="0" err="1">
                <a:solidFill>
                  <a:schemeClr val="tx1"/>
                </a:solidFill>
              </a:rPr>
              <a:t>Dokumen</a:t>
            </a:r>
            <a:r>
              <a:rPr lang="en-US" sz="2000" b="1" i="0" dirty="0">
                <a:solidFill>
                  <a:schemeClr val="tx1"/>
                </a:solidFill>
              </a:rPr>
              <a:t> manual </a:t>
            </a:r>
            <a:r>
              <a:rPr lang="en-US" sz="2000" b="1" i="0" dirty="0" err="1">
                <a:solidFill>
                  <a:schemeClr val="tx1"/>
                </a:solidFill>
              </a:rPr>
              <a:t>terintegrasi</a:t>
            </a:r>
            <a:r>
              <a:rPr lang="en-US" sz="2000" b="1" i="0" dirty="0">
                <a:solidFill>
                  <a:schemeClr val="tx1"/>
                </a:solidFill>
              </a:rPr>
              <a:t> </a:t>
            </a:r>
            <a:r>
              <a:rPr lang="en-US" sz="2000" b="1" i="0" dirty="0" err="1">
                <a:solidFill>
                  <a:schemeClr val="tx1"/>
                </a:solidFill>
              </a:rPr>
              <a:t>menjelaskan</a:t>
            </a:r>
            <a:r>
              <a:rPr lang="en-US" sz="2000" b="1" i="0" dirty="0">
                <a:solidFill>
                  <a:schemeClr val="tx1"/>
                </a:solidFill>
              </a:rPr>
              <a:t> </a:t>
            </a:r>
            <a:r>
              <a:rPr lang="en-US" sz="2000" b="1" i="0" dirty="0" err="1">
                <a:solidFill>
                  <a:schemeClr val="tx1"/>
                </a:solidFill>
              </a:rPr>
              <a:t>sistem</a:t>
            </a:r>
            <a:r>
              <a:rPr lang="en-US" sz="2000" b="1" i="0" dirty="0">
                <a:solidFill>
                  <a:schemeClr val="tx1"/>
                </a:solidFill>
              </a:rPr>
              <a:t> </a:t>
            </a:r>
            <a:r>
              <a:rPr lang="en-US" sz="2000" b="1" i="0" dirty="0" err="1">
                <a:solidFill>
                  <a:schemeClr val="tx1"/>
                </a:solidFill>
              </a:rPr>
              <a:t>manajemen</a:t>
            </a:r>
            <a:r>
              <a:rPr lang="en-US" sz="2000" b="1" i="0" dirty="0">
                <a:solidFill>
                  <a:schemeClr val="tx1"/>
                </a:solidFill>
              </a:rPr>
              <a:t> </a:t>
            </a:r>
            <a:r>
              <a:rPr lang="en-US" sz="2000" b="1" i="0" dirty="0" err="1">
                <a:solidFill>
                  <a:schemeClr val="tx1"/>
                </a:solidFill>
              </a:rPr>
              <a:t>suatu</a:t>
            </a:r>
            <a:r>
              <a:rPr lang="en-US" sz="2000" b="1" i="0" dirty="0">
                <a:solidFill>
                  <a:schemeClr val="tx1"/>
                </a:solidFill>
              </a:rPr>
              <a:t> </a:t>
            </a:r>
            <a:r>
              <a:rPr lang="en-US" sz="2000" b="1" i="0" dirty="0" err="1">
                <a:solidFill>
                  <a:schemeClr val="tx1"/>
                </a:solidFill>
              </a:rPr>
              <a:t>organisasi</a:t>
            </a:r>
            <a:endParaRPr lang="en-US" sz="2000" b="1" i="0" dirty="0">
              <a:solidFill>
                <a:schemeClr val="tx1"/>
              </a:solidFill>
            </a:endParaRPr>
          </a:p>
        </p:txBody>
      </p:sp>
      <p:sp>
        <p:nvSpPr>
          <p:cNvPr id="47108" name="Rectangle 11"/>
          <p:cNvSpPr>
            <a:spLocks noChangeArrowheads="1"/>
          </p:cNvSpPr>
          <p:nvPr/>
        </p:nvSpPr>
        <p:spPr bwMode="auto">
          <a:xfrm>
            <a:off x="539750" y="3644900"/>
            <a:ext cx="820896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buFontTx/>
              <a:buNone/>
            </a:pPr>
            <a:r>
              <a:rPr lang="en-US" sz="2000" b="1" i="0" dirty="0">
                <a:solidFill>
                  <a:schemeClr val="tx1"/>
                </a:solidFill>
              </a:rPr>
              <a:t>ISO14001:2004, OHSAS18001:2007 </a:t>
            </a:r>
            <a:r>
              <a:rPr lang="en-US" sz="2000" b="1" i="0" dirty="0" err="1">
                <a:solidFill>
                  <a:schemeClr val="tx1"/>
                </a:solidFill>
              </a:rPr>
              <a:t>dan</a:t>
            </a:r>
            <a:r>
              <a:rPr lang="en-US" sz="2000" b="1" i="0" dirty="0">
                <a:solidFill>
                  <a:schemeClr val="tx1"/>
                </a:solidFill>
              </a:rPr>
              <a:t> ISM CODE </a:t>
            </a:r>
            <a:r>
              <a:rPr lang="en-US" sz="2000" b="1" i="0" dirty="0" err="1">
                <a:solidFill>
                  <a:schemeClr val="tx1"/>
                </a:solidFill>
              </a:rPr>
              <a:t>tidak</a:t>
            </a:r>
            <a:r>
              <a:rPr lang="en-US" sz="2000" b="1" i="0" dirty="0">
                <a:solidFill>
                  <a:schemeClr val="tx1"/>
                </a:solidFill>
              </a:rPr>
              <a:t> </a:t>
            </a:r>
            <a:r>
              <a:rPr lang="en-US" sz="2000" b="1" i="0" dirty="0" err="1">
                <a:solidFill>
                  <a:schemeClr val="tx1"/>
                </a:solidFill>
              </a:rPr>
              <a:t>mensyaratkan</a:t>
            </a:r>
            <a:r>
              <a:rPr lang="en-US" sz="2000" b="1" i="0" dirty="0">
                <a:solidFill>
                  <a:schemeClr val="tx1"/>
                </a:solidFill>
              </a:rPr>
              <a:t> </a:t>
            </a:r>
            <a:r>
              <a:rPr lang="en-US" sz="2000" b="1" i="0" dirty="0" err="1">
                <a:solidFill>
                  <a:schemeClr val="tx1"/>
                </a:solidFill>
              </a:rPr>
              <a:t>suatu</a:t>
            </a:r>
            <a:r>
              <a:rPr lang="en-US" sz="2000" b="1" i="0" dirty="0">
                <a:solidFill>
                  <a:schemeClr val="tx1"/>
                </a:solidFill>
              </a:rPr>
              <a:t> </a:t>
            </a:r>
            <a:r>
              <a:rPr lang="en-US" sz="2000" b="1" i="0" dirty="0" err="1">
                <a:solidFill>
                  <a:schemeClr val="tx1"/>
                </a:solidFill>
              </a:rPr>
              <a:t>organisasi</a:t>
            </a:r>
            <a:r>
              <a:rPr lang="en-US" sz="2000" b="1" i="0" dirty="0">
                <a:solidFill>
                  <a:schemeClr val="tx1"/>
                </a:solidFill>
              </a:rPr>
              <a:t> </a:t>
            </a:r>
            <a:r>
              <a:rPr lang="en-US" sz="2000" b="1" i="0" dirty="0" err="1">
                <a:solidFill>
                  <a:schemeClr val="tx1"/>
                </a:solidFill>
              </a:rPr>
              <a:t>untuk</a:t>
            </a:r>
            <a:r>
              <a:rPr lang="en-US" sz="2000" b="1" i="0" dirty="0">
                <a:solidFill>
                  <a:schemeClr val="tx1"/>
                </a:solidFill>
              </a:rPr>
              <a:t> </a:t>
            </a:r>
            <a:r>
              <a:rPr lang="en-US" sz="2000" b="1" i="0" dirty="0" err="1">
                <a:solidFill>
                  <a:schemeClr val="tx1"/>
                </a:solidFill>
              </a:rPr>
              <a:t>membuat</a:t>
            </a:r>
            <a:r>
              <a:rPr lang="en-US" sz="2000" b="1" i="0" dirty="0">
                <a:solidFill>
                  <a:schemeClr val="tx1"/>
                </a:solidFill>
              </a:rPr>
              <a:t> </a:t>
            </a:r>
            <a:r>
              <a:rPr lang="en-US" sz="2000" b="1" i="0" dirty="0" err="1">
                <a:solidFill>
                  <a:schemeClr val="tx1"/>
                </a:solidFill>
              </a:rPr>
              <a:t>suatu</a:t>
            </a:r>
            <a:r>
              <a:rPr lang="en-US" sz="2000" b="1" i="0" dirty="0">
                <a:solidFill>
                  <a:schemeClr val="tx1"/>
                </a:solidFill>
              </a:rPr>
              <a:t> </a:t>
            </a:r>
            <a:r>
              <a:rPr lang="en-US" sz="2000" b="1" i="0" dirty="0" err="1">
                <a:solidFill>
                  <a:schemeClr val="tx1"/>
                </a:solidFill>
              </a:rPr>
              <a:t>pedoman</a:t>
            </a:r>
            <a:r>
              <a:rPr lang="en-US" sz="2000" b="1" i="0" dirty="0">
                <a:solidFill>
                  <a:schemeClr val="tx1"/>
                </a:solidFill>
              </a:rPr>
              <a:t>/manual. </a:t>
            </a:r>
            <a:r>
              <a:rPr lang="en-US" sz="2000" b="1" i="0" dirty="0" err="1">
                <a:solidFill>
                  <a:schemeClr val="tx1"/>
                </a:solidFill>
              </a:rPr>
              <a:t>Dokumen</a:t>
            </a:r>
            <a:r>
              <a:rPr lang="en-US" sz="2000" b="1" i="0" dirty="0">
                <a:solidFill>
                  <a:schemeClr val="tx1"/>
                </a:solidFill>
              </a:rPr>
              <a:t> </a:t>
            </a:r>
            <a:r>
              <a:rPr lang="en-US" sz="2000" b="1" i="0" dirty="0" err="1">
                <a:solidFill>
                  <a:schemeClr val="tx1"/>
                </a:solidFill>
              </a:rPr>
              <a:t>ini</a:t>
            </a:r>
            <a:r>
              <a:rPr lang="en-US" sz="2000" b="1" i="0" dirty="0">
                <a:solidFill>
                  <a:schemeClr val="tx1"/>
                </a:solidFill>
              </a:rPr>
              <a:t> </a:t>
            </a:r>
            <a:r>
              <a:rPr lang="en-US" sz="2000" b="1" i="0" dirty="0" err="1">
                <a:solidFill>
                  <a:schemeClr val="tx1"/>
                </a:solidFill>
              </a:rPr>
              <a:t>dirasa</a:t>
            </a:r>
            <a:r>
              <a:rPr lang="en-US" sz="2000" b="1" i="0" dirty="0">
                <a:solidFill>
                  <a:schemeClr val="tx1"/>
                </a:solidFill>
              </a:rPr>
              <a:t> </a:t>
            </a:r>
            <a:r>
              <a:rPr lang="en-US" sz="2000" b="1" i="0" dirty="0" err="1">
                <a:solidFill>
                  <a:schemeClr val="tx1"/>
                </a:solidFill>
              </a:rPr>
              <a:t>sangat</a:t>
            </a:r>
            <a:r>
              <a:rPr lang="en-US" sz="2000" b="1" i="0" dirty="0">
                <a:solidFill>
                  <a:schemeClr val="tx1"/>
                </a:solidFill>
              </a:rPr>
              <a:t> </a:t>
            </a:r>
            <a:r>
              <a:rPr lang="en-US" sz="2000" b="1" i="0" dirty="0" err="1">
                <a:solidFill>
                  <a:schemeClr val="tx1"/>
                </a:solidFill>
              </a:rPr>
              <a:t>tepat</a:t>
            </a:r>
            <a:r>
              <a:rPr lang="en-US" sz="2000" b="1" i="0" dirty="0">
                <a:solidFill>
                  <a:schemeClr val="tx1"/>
                </a:solidFill>
              </a:rPr>
              <a:t> </a:t>
            </a:r>
            <a:r>
              <a:rPr lang="en-US" sz="2000" b="1" i="0" dirty="0" err="1">
                <a:solidFill>
                  <a:schemeClr val="tx1"/>
                </a:solidFill>
              </a:rPr>
              <a:t>untuk</a:t>
            </a:r>
            <a:r>
              <a:rPr lang="en-US" sz="2000" b="1" i="0" dirty="0">
                <a:solidFill>
                  <a:schemeClr val="tx1"/>
                </a:solidFill>
              </a:rPr>
              <a:t> </a:t>
            </a:r>
            <a:r>
              <a:rPr lang="en-US" sz="2000" b="1" i="0" dirty="0" err="1">
                <a:solidFill>
                  <a:schemeClr val="tx1"/>
                </a:solidFill>
              </a:rPr>
              <a:t>menjelaskan</a:t>
            </a:r>
            <a:r>
              <a:rPr lang="en-US" sz="2000" b="1" i="0" dirty="0">
                <a:solidFill>
                  <a:schemeClr val="tx1"/>
                </a:solidFill>
              </a:rPr>
              <a:t> </a:t>
            </a:r>
            <a:r>
              <a:rPr lang="en-US" sz="2000" b="1" i="0" dirty="0" err="1">
                <a:solidFill>
                  <a:schemeClr val="tx1"/>
                </a:solidFill>
              </a:rPr>
              <a:t>interaksi</a:t>
            </a:r>
            <a:r>
              <a:rPr lang="en-US" sz="2000" b="1" i="0" dirty="0">
                <a:solidFill>
                  <a:schemeClr val="tx1"/>
                </a:solidFill>
              </a:rPr>
              <a:t> </a:t>
            </a:r>
            <a:r>
              <a:rPr lang="en-US" sz="2000" b="1" i="0" dirty="0" err="1">
                <a:solidFill>
                  <a:schemeClr val="tx1"/>
                </a:solidFill>
              </a:rPr>
              <a:t>antar</a:t>
            </a:r>
            <a:r>
              <a:rPr lang="en-US" sz="2000" b="1" i="0" dirty="0">
                <a:solidFill>
                  <a:schemeClr val="tx1"/>
                </a:solidFill>
              </a:rPr>
              <a:t> </a:t>
            </a:r>
            <a:r>
              <a:rPr lang="en-US" sz="2000" b="1" i="0" dirty="0" err="1">
                <a:solidFill>
                  <a:schemeClr val="tx1"/>
                </a:solidFill>
              </a:rPr>
              <a:t>elemen</a:t>
            </a:r>
            <a:r>
              <a:rPr lang="en-US" sz="2000" b="1" i="0" dirty="0">
                <a:solidFill>
                  <a:schemeClr val="tx1"/>
                </a:solidFill>
              </a:rPr>
              <a:t> </a:t>
            </a:r>
            <a:r>
              <a:rPr lang="en-US" sz="2000" b="1" i="0" dirty="0" err="1">
                <a:solidFill>
                  <a:schemeClr val="tx1"/>
                </a:solidFill>
              </a:rPr>
              <a:t>baik</a:t>
            </a:r>
            <a:r>
              <a:rPr lang="en-US" sz="2000" b="1" i="0" dirty="0">
                <a:solidFill>
                  <a:schemeClr val="tx1"/>
                </a:solidFill>
              </a:rPr>
              <a:t> </a:t>
            </a:r>
            <a:r>
              <a:rPr lang="en-US" sz="2000" b="1" i="0" dirty="0" err="1">
                <a:solidFill>
                  <a:schemeClr val="tx1"/>
                </a:solidFill>
              </a:rPr>
              <a:t>dari</a:t>
            </a:r>
            <a:r>
              <a:rPr lang="en-US" sz="2000" b="1" i="0" dirty="0">
                <a:solidFill>
                  <a:schemeClr val="tx1"/>
                </a:solidFill>
              </a:rPr>
              <a:t> ISO 14001:2004 </a:t>
            </a:r>
            <a:r>
              <a:rPr lang="en-US" sz="2000" b="1" i="0" dirty="0" err="1">
                <a:solidFill>
                  <a:schemeClr val="tx1"/>
                </a:solidFill>
              </a:rPr>
              <a:t>maupun</a:t>
            </a:r>
            <a:r>
              <a:rPr lang="en-US" sz="2000" b="1" i="0" dirty="0">
                <a:solidFill>
                  <a:schemeClr val="tx1"/>
                </a:solidFill>
              </a:rPr>
              <a:t> OHSAS 18001:2007</a:t>
            </a:r>
          </a:p>
        </p:txBody>
      </p:sp>
      <p:sp>
        <p:nvSpPr>
          <p:cNvPr id="47109"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9"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5303" name="TextBox 7"/>
          <p:cNvSpPr txBox="1">
            <a:spLocks noChangeArrowheads="1"/>
          </p:cNvSpPr>
          <p:nvPr/>
        </p:nvSpPr>
        <p:spPr bwMode="auto">
          <a:xfrm>
            <a:off x="552450" y="5661025"/>
            <a:ext cx="8196263" cy="338138"/>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600" b="1" i="0" u="sng" smtClean="0">
                <a:solidFill>
                  <a:schemeClr val="accent6"/>
                </a:solidFill>
              </a:rPr>
              <a:t>INTEGRATED MANAGEMENT SYSTEM MANUAL  AND-IM-01</a:t>
            </a:r>
          </a:p>
        </p:txBody>
      </p:sp>
      <p:sp>
        <p:nvSpPr>
          <p:cNvPr id="55304" name="TextBox 9"/>
          <p:cNvSpPr txBox="1">
            <a:spLocks noChangeArrowheads="1"/>
          </p:cNvSpPr>
          <p:nvPr/>
        </p:nvSpPr>
        <p:spPr bwMode="auto">
          <a:xfrm>
            <a:off x="523875" y="6181725"/>
            <a:ext cx="8197850" cy="338138"/>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600" b="1" i="0" u="sng" smtClean="0">
                <a:solidFill>
                  <a:schemeClr val="accent6"/>
                </a:solidFill>
              </a:rPr>
              <a:t>MAIN SHIP BOARD MANUAL  ADY-VM-01</a:t>
            </a:r>
          </a:p>
        </p:txBody>
      </p:sp>
    </p:spTree>
    <p:extLst>
      <p:ext uri="{BB962C8B-B14F-4D97-AF65-F5344CB8AC3E}">
        <p14:creationId xmlns:p14="http://schemas.microsoft.com/office/powerpoint/2010/main" val="1903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Pre-test (15 minutes)</a:t>
            </a:r>
            <a:endParaRPr lang="en-US"/>
          </a:p>
        </p:txBody>
      </p:sp>
    </p:spTree>
    <p:extLst>
      <p:ext uri="{BB962C8B-B14F-4D97-AF65-F5344CB8AC3E}">
        <p14:creationId xmlns:p14="http://schemas.microsoft.com/office/powerpoint/2010/main" val="22910173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9" name="AutoShape 7"/>
          <p:cNvSpPr>
            <a:spLocks noChangeArrowheads="1"/>
          </p:cNvSpPr>
          <p:nvPr/>
        </p:nvSpPr>
        <p:spPr bwMode="auto">
          <a:xfrm>
            <a:off x="501650" y="2205038"/>
            <a:ext cx="3889375" cy="4873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Blip>
                <a:blip r:embed="rId3"/>
              </a:buBlip>
              <a:defRPr/>
            </a:pPr>
            <a:endParaRPr lang="en-US">
              <a:solidFill>
                <a:schemeClr val="bg2"/>
              </a:solidFill>
              <a:cs typeface="Arial" charset="0"/>
            </a:endParaRPr>
          </a:p>
        </p:txBody>
      </p:sp>
      <p:sp>
        <p:nvSpPr>
          <p:cNvPr id="48131" name="Text Box 8"/>
          <p:cNvSpPr txBox="1">
            <a:spLocks noChangeArrowheads="1"/>
          </p:cNvSpPr>
          <p:nvPr/>
        </p:nvSpPr>
        <p:spPr bwMode="auto">
          <a:xfrm>
            <a:off x="1287463" y="2343150"/>
            <a:ext cx="2406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400" b="1" i="0" dirty="0">
                <a:solidFill>
                  <a:schemeClr val="bg1"/>
                </a:solidFill>
              </a:rPr>
              <a:t>ISO 9001:2008 ; 4.2.2</a:t>
            </a:r>
          </a:p>
        </p:txBody>
      </p:sp>
      <p:sp>
        <p:nvSpPr>
          <p:cNvPr id="48132" name="Rectangle 9"/>
          <p:cNvSpPr>
            <a:spLocks noChangeArrowheads="1"/>
          </p:cNvSpPr>
          <p:nvPr/>
        </p:nvSpPr>
        <p:spPr bwMode="auto">
          <a:xfrm>
            <a:off x="449263" y="2828925"/>
            <a:ext cx="40513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en-US" dirty="0" err="1"/>
              <a:t>Pedoman</a:t>
            </a:r>
            <a:r>
              <a:rPr lang="en-US" dirty="0"/>
              <a:t> </a:t>
            </a:r>
            <a:r>
              <a:rPr lang="en-US" dirty="0" err="1"/>
              <a:t>mutu</a:t>
            </a:r>
            <a:r>
              <a:rPr lang="en-US" dirty="0"/>
              <a:t> </a:t>
            </a:r>
            <a:r>
              <a:rPr lang="en-US" dirty="0" err="1"/>
              <a:t>harus</a:t>
            </a:r>
            <a:r>
              <a:rPr lang="en-US" dirty="0"/>
              <a:t> </a:t>
            </a:r>
            <a:r>
              <a:rPr lang="en-US" dirty="0" err="1"/>
              <a:t>mencakup</a:t>
            </a:r>
            <a:r>
              <a:rPr lang="en-US" dirty="0"/>
              <a:t> :</a:t>
            </a:r>
          </a:p>
          <a:p>
            <a:pPr marL="742950" lvl="1" indent="-285750">
              <a:buFontTx/>
              <a:buChar char="–"/>
            </a:pPr>
            <a:r>
              <a:rPr lang="en-US" dirty="0" err="1"/>
              <a:t>Ruang</a:t>
            </a:r>
            <a:r>
              <a:rPr lang="en-US" dirty="0"/>
              <a:t> </a:t>
            </a:r>
            <a:r>
              <a:rPr lang="en-US" dirty="0" err="1"/>
              <a:t>lingkup</a:t>
            </a:r>
            <a:r>
              <a:rPr lang="en-US" dirty="0"/>
              <a:t> SMM</a:t>
            </a:r>
          </a:p>
          <a:p>
            <a:pPr marL="742950" lvl="1" indent="-285750">
              <a:buFontTx/>
              <a:buChar char="–"/>
            </a:pPr>
            <a:r>
              <a:rPr lang="en-US" dirty="0"/>
              <a:t>Detail </a:t>
            </a:r>
            <a:r>
              <a:rPr lang="en-US" dirty="0" err="1"/>
              <a:t>dan</a:t>
            </a:r>
            <a:r>
              <a:rPr lang="en-US" dirty="0"/>
              <a:t> </a:t>
            </a:r>
            <a:r>
              <a:rPr lang="en-US" dirty="0" err="1"/>
              <a:t>justifikasi</a:t>
            </a:r>
            <a:r>
              <a:rPr lang="en-US" dirty="0"/>
              <a:t> </a:t>
            </a:r>
            <a:r>
              <a:rPr lang="en-US" dirty="0" err="1"/>
              <a:t>dari</a:t>
            </a:r>
            <a:r>
              <a:rPr lang="en-US" dirty="0"/>
              <a:t> </a:t>
            </a:r>
            <a:r>
              <a:rPr lang="en-US" dirty="0" err="1"/>
              <a:t>pengecualian</a:t>
            </a:r>
            <a:endParaRPr lang="en-US" dirty="0"/>
          </a:p>
          <a:p>
            <a:pPr marL="742950" lvl="1" indent="-285750">
              <a:buFontTx/>
              <a:buChar char="–"/>
            </a:pPr>
            <a:r>
              <a:rPr lang="en-US" dirty="0" err="1"/>
              <a:t>Prosedur</a:t>
            </a:r>
            <a:r>
              <a:rPr lang="en-US" dirty="0"/>
              <a:t> </a:t>
            </a:r>
            <a:r>
              <a:rPr lang="en-US" dirty="0" err="1"/>
              <a:t>terdokumentasi</a:t>
            </a:r>
            <a:r>
              <a:rPr lang="en-US" dirty="0"/>
              <a:t> </a:t>
            </a:r>
            <a:r>
              <a:rPr lang="en-US" dirty="0" err="1"/>
              <a:t>untuk</a:t>
            </a:r>
            <a:r>
              <a:rPr lang="en-US" dirty="0"/>
              <a:t> SMM </a:t>
            </a:r>
            <a:r>
              <a:rPr lang="en-US" dirty="0" err="1"/>
              <a:t>atau</a:t>
            </a:r>
            <a:r>
              <a:rPr lang="en-US" dirty="0"/>
              <a:t> reference</a:t>
            </a:r>
          </a:p>
          <a:p>
            <a:pPr marL="742950" lvl="1" indent="-285750">
              <a:buFontTx/>
              <a:buChar char="–"/>
            </a:pPr>
            <a:r>
              <a:rPr lang="en-US" dirty="0" err="1"/>
              <a:t>Deskripsi</a:t>
            </a:r>
            <a:r>
              <a:rPr lang="en-US" dirty="0"/>
              <a:t> </a:t>
            </a:r>
            <a:r>
              <a:rPr lang="en-US" dirty="0" err="1"/>
              <a:t>dari</a:t>
            </a:r>
            <a:r>
              <a:rPr lang="en-US" dirty="0"/>
              <a:t> </a:t>
            </a:r>
            <a:r>
              <a:rPr lang="en-US" dirty="0" err="1"/>
              <a:t>interaksi</a:t>
            </a:r>
            <a:r>
              <a:rPr lang="en-US" dirty="0"/>
              <a:t> </a:t>
            </a:r>
            <a:r>
              <a:rPr lang="en-US" dirty="0" err="1"/>
              <a:t>antara</a:t>
            </a:r>
            <a:r>
              <a:rPr lang="en-US" dirty="0"/>
              <a:t> proses-proses </a:t>
            </a:r>
            <a:r>
              <a:rPr lang="en-US" dirty="0" err="1"/>
              <a:t>dari</a:t>
            </a:r>
            <a:r>
              <a:rPr lang="en-US" dirty="0"/>
              <a:t> SMM</a:t>
            </a:r>
          </a:p>
          <a:p>
            <a:pPr marL="742950" lvl="1" indent="-285750">
              <a:buFontTx/>
              <a:buChar char="–"/>
            </a:pPr>
            <a:endParaRPr lang="en-GB" dirty="0"/>
          </a:p>
        </p:txBody>
      </p:sp>
      <p:sp>
        <p:nvSpPr>
          <p:cNvPr id="1472522" name="AutoShape 10"/>
          <p:cNvSpPr>
            <a:spLocks noChangeArrowheads="1"/>
          </p:cNvSpPr>
          <p:nvPr/>
        </p:nvSpPr>
        <p:spPr bwMode="auto">
          <a:xfrm>
            <a:off x="4824413" y="2205038"/>
            <a:ext cx="3889375" cy="4873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chemeClr val="bg2"/>
              </a:solidFill>
              <a:cs typeface="Arial" charset="0"/>
            </a:endParaRPr>
          </a:p>
        </p:txBody>
      </p:sp>
      <p:sp>
        <p:nvSpPr>
          <p:cNvPr id="48134" name="Text Box 11"/>
          <p:cNvSpPr txBox="1">
            <a:spLocks noChangeArrowheads="1"/>
          </p:cNvSpPr>
          <p:nvPr/>
        </p:nvSpPr>
        <p:spPr bwMode="auto">
          <a:xfrm>
            <a:off x="5205413" y="2343150"/>
            <a:ext cx="3221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400" b="1" i="0" dirty="0">
                <a:solidFill>
                  <a:schemeClr val="bg1"/>
                </a:solidFill>
              </a:rPr>
              <a:t>ISO 14001:2004 ; 4.4.4. b &amp; c </a:t>
            </a:r>
          </a:p>
        </p:txBody>
      </p:sp>
      <p:sp>
        <p:nvSpPr>
          <p:cNvPr id="48135" name="Text Box 12"/>
          <p:cNvSpPr txBox="1">
            <a:spLocks noChangeArrowheads="1"/>
          </p:cNvSpPr>
          <p:nvPr/>
        </p:nvSpPr>
        <p:spPr bwMode="auto">
          <a:xfrm>
            <a:off x="4740275" y="2824163"/>
            <a:ext cx="39608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AutoNum type="alphaLcParenR" startAt="2"/>
            </a:pPr>
            <a:r>
              <a:rPr lang="en-US" sz="1600" dirty="0" err="1">
                <a:solidFill>
                  <a:schemeClr val="tx1"/>
                </a:solidFill>
              </a:rPr>
              <a:t>Deskripsi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ruang</a:t>
            </a:r>
            <a:r>
              <a:rPr lang="en-US" sz="1600" dirty="0">
                <a:solidFill>
                  <a:schemeClr val="tx1"/>
                </a:solidFill>
              </a:rPr>
              <a:t> </a:t>
            </a:r>
            <a:r>
              <a:rPr lang="en-US" sz="1600" dirty="0" err="1">
                <a:solidFill>
                  <a:schemeClr val="tx1"/>
                </a:solidFill>
              </a:rPr>
              <a:t>lingkup</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manajemen</a:t>
            </a:r>
            <a:r>
              <a:rPr lang="en-US" sz="1600" dirty="0">
                <a:solidFill>
                  <a:schemeClr val="tx1"/>
                </a:solidFill>
              </a:rPr>
              <a:t> </a:t>
            </a:r>
            <a:r>
              <a:rPr lang="en-US" sz="1600" dirty="0" err="1">
                <a:solidFill>
                  <a:schemeClr val="tx1"/>
                </a:solidFill>
              </a:rPr>
              <a:t>lingkungan</a:t>
            </a:r>
            <a:endParaRPr lang="en-US" sz="1600" dirty="0">
              <a:solidFill>
                <a:schemeClr val="tx1"/>
              </a:solidFill>
            </a:endParaRPr>
          </a:p>
          <a:p>
            <a:pPr algn="just" eaLnBrk="1" hangingPunct="1">
              <a:buFontTx/>
              <a:buAutoNum type="alphaLcParenR" startAt="2"/>
            </a:pPr>
            <a:r>
              <a:rPr lang="en-US" sz="1600" dirty="0" err="1">
                <a:solidFill>
                  <a:schemeClr val="tx1"/>
                </a:solidFill>
              </a:rPr>
              <a:t>Deskripsi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elemen-elemen</a:t>
            </a:r>
            <a:r>
              <a:rPr lang="en-US" sz="1600" dirty="0">
                <a:solidFill>
                  <a:schemeClr val="tx1"/>
                </a:solidFill>
              </a:rPr>
              <a:t> </a:t>
            </a:r>
            <a:r>
              <a:rPr lang="en-US" sz="1600" dirty="0" err="1">
                <a:solidFill>
                  <a:schemeClr val="tx1"/>
                </a:solidFill>
              </a:rPr>
              <a:t>utama</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manajemen</a:t>
            </a:r>
            <a:r>
              <a:rPr lang="en-US" sz="1600" dirty="0">
                <a:solidFill>
                  <a:schemeClr val="tx1"/>
                </a:solidFill>
              </a:rPr>
              <a:t> </a:t>
            </a:r>
            <a:r>
              <a:rPr lang="en-US" sz="1600" dirty="0" err="1">
                <a:solidFill>
                  <a:schemeClr val="tx1"/>
                </a:solidFill>
              </a:rPr>
              <a:t>lingkungan</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interaksinya</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referensi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dokumen</a:t>
            </a:r>
            <a:r>
              <a:rPr lang="en-US" sz="1600" dirty="0">
                <a:solidFill>
                  <a:schemeClr val="tx1"/>
                </a:solidFill>
              </a:rPr>
              <a:t> </a:t>
            </a:r>
            <a:r>
              <a:rPr lang="en-US" sz="1600" dirty="0" err="1">
                <a:solidFill>
                  <a:schemeClr val="tx1"/>
                </a:solidFill>
              </a:rPr>
              <a:t>terkait</a:t>
            </a:r>
            <a:endParaRPr lang="en-US" sz="1600" dirty="0">
              <a:solidFill>
                <a:schemeClr val="tx1"/>
              </a:solidFill>
            </a:endParaRPr>
          </a:p>
        </p:txBody>
      </p:sp>
      <p:sp>
        <p:nvSpPr>
          <p:cNvPr id="1472525" name="AutoShape 13"/>
          <p:cNvSpPr>
            <a:spLocks noChangeArrowheads="1"/>
          </p:cNvSpPr>
          <p:nvPr/>
        </p:nvSpPr>
        <p:spPr bwMode="auto">
          <a:xfrm>
            <a:off x="4824413" y="4669830"/>
            <a:ext cx="3889375" cy="4873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chemeClr val="bg2"/>
              </a:solidFill>
              <a:cs typeface="Arial" charset="0"/>
            </a:endParaRPr>
          </a:p>
        </p:txBody>
      </p:sp>
      <p:sp>
        <p:nvSpPr>
          <p:cNvPr id="48137" name="Text Box 14"/>
          <p:cNvSpPr txBox="1">
            <a:spLocks noChangeArrowheads="1"/>
          </p:cNvSpPr>
          <p:nvPr/>
        </p:nvSpPr>
        <p:spPr bwMode="auto">
          <a:xfrm>
            <a:off x="5222875" y="4820642"/>
            <a:ext cx="319087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300" b="1" i="0" dirty="0">
                <a:solidFill>
                  <a:schemeClr val="bg1"/>
                </a:solidFill>
              </a:rPr>
              <a:t>OHSAS 18001:2007 ; 4.4.4.b &amp; c</a:t>
            </a:r>
          </a:p>
        </p:txBody>
      </p:sp>
      <p:sp>
        <p:nvSpPr>
          <p:cNvPr id="1472528" name="AutoShape 16"/>
          <p:cNvSpPr>
            <a:spLocks noChangeArrowheads="1"/>
          </p:cNvSpPr>
          <p:nvPr/>
        </p:nvSpPr>
        <p:spPr bwMode="auto">
          <a:xfrm>
            <a:off x="539750" y="1420813"/>
            <a:ext cx="8161338" cy="6397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a:solidFill>
                  <a:schemeClr val="bg2"/>
                </a:solidFill>
                <a:cs typeface="Arial" charset="0"/>
              </a:rPr>
              <a:t>Manual</a:t>
            </a:r>
            <a:r>
              <a:rPr lang="en-US" sz="2000" b="1" i="0" dirty="0">
                <a:solidFill>
                  <a:schemeClr val="bg2"/>
                </a:solidFill>
                <a:cs typeface="Arial" charset="0"/>
              </a:rPr>
              <a:t> </a:t>
            </a:r>
          </a:p>
          <a:p>
            <a:pPr marL="342900" indent="-342900" algn="ctr">
              <a:buFontTx/>
              <a:buNone/>
              <a:defRPr/>
            </a:pPr>
            <a:r>
              <a:rPr lang="en-US" sz="1100" b="1" i="0" dirty="0">
                <a:solidFill>
                  <a:schemeClr val="bg1"/>
                </a:solidFill>
                <a:cs typeface="Arial" charset="0"/>
              </a:rPr>
              <a:t>(ISO 9001:2008 ; 4.2.2 -ISO 14001:2004 ; 4.4.4 </a:t>
            </a:r>
            <a:r>
              <a:rPr lang="en-US" sz="1100" b="1" i="0" dirty="0" err="1">
                <a:solidFill>
                  <a:schemeClr val="bg1"/>
                </a:solidFill>
                <a:cs typeface="Arial" charset="0"/>
              </a:rPr>
              <a:t>b&amp;c</a:t>
            </a:r>
            <a:r>
              <a:rPr lang="en-US" sz="1100" b="1" i="0" dirty="0">
                <a:solidFill>
                  <a:schemeClr val="bg1"/>
                </a:solidFill>
                <a:cs typeface="Arial" charset="0"/>
              </a:rPr>
              <a:t> -OHSAS 18001:2007; 4.4.4 </a:t>
            </a:r>
            <a:r>
              <a:rPr lang="en-US" sz="1100" b="1" i="0" dirty="0" err="1">
                <a:solidFill>
                  <a:schemeClr val="bg1"/>
                </a:solidFill>
                <a:cs typeface="Arial" charset="0"/>
              </a:rPr>
              <a:t>b&amp;c</a:t>
            </a:r>
            <a:r>
              <a:rPr lang="en-US" sz="1100" b="1" i="0" dirty="0">
                <a:solidFill>
                  <a:schemeClr val="bg1"/>
                </a:solidFill>
                <a:cs typeface="Arial" charset="0"/>
              </a:rPr>
              <a:t>, ISM ; 1.2, 1.3)</a:t>
            </a:r>
            <a:endParaRPr lang="en-US" sz="1200" b="1" i="0" dirty="0">
              <a:solidFill>
                <a:schemeClr val="bg1"/>
              </a:solidFill>
              <a:cs typeface="Arial" charset="0"/>
            </a:endParaRPr>
          </a:p>
        </p:txBody>
      </p:sp>
      <p:sp>
        <p:nvSpPr>
          <p:cNvPr id="48139" name="Text Box 20"/>
          <p:cNvSpPr txBox="1">
            <a:spLocks noChangeArrowheads="1"/>
          </p:cNvSpPr>
          <p:nvPr/>
        </p:nvSpPr>
        <p:spPr bwMode="auto">
          <a:xfrm>
            <a:off x="3995936" y="5111750"/>
            <a:ext cx="47067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AutoNum type="alphaLcParenR" startAt="2"/>
            </a:pPr>
            <a:r>
              <a:rPr lang="en-US" sz="1600" dirty="0" err="1">
                <a:solidFill>
                  <a:schemeClr val="tx1"/>
                </a:solidFill>
              </a:rPr>
              <a:t>Deskripsi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ruang</a:t>
            </a:r>
            <a:r>
              <a:rPr lang="en-US" sz="1600" dirty="0">
                <a:solidFill>
                  <a:schemeClr val="tx1"/>
                </a:solidFill>
              </a:rPr>
              <a:t> </a:t>
            </a:r>
            <a:r>
              <a:rPr lang="en-US" sz="1600" dirty="0" err="1">
                <a:solidFill>
                  <a:schemeClr val="tx1"/>
                </a:solidFill>
              </a:rPr>
              <a:t>lingkup</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manajemen</a:t>
            </a:r>
            <a:r>
              <a:rPr lang="en-US" sz="1600" dirty="0">
                <a:solidFill>
                  <a:schemeClr val="tx1"/>
                </a:solidFill>
              </a:rPr>
              <a:t> K3</a:t>
            </a:r>
          </a:p>
          <a:p>
            <a:pPr algn="just" eaLnBrk="1" hangingPunct="1">
              <a:buFontTx/>
              <a:buAutoNum type="alphaLcParenR" startAt="2"/>
            </a:pPr>
            <a:r>
              <a:rPr lang="en-US" sz="1600" dirty="0" err="1">
                <a:solidFill>
                  <a:schemeClr val="tx1"/>
                </a:solidFill>
              </a:rPr>
              <a:t>Deskripsi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elemen-elemen</a:t>
            </a:r>
            <a:r>
              <a:rPr lang="en-US" sz="1600" dirty="0">
                <a:solidFill>
                  <a:schemeClr val="tx1"/>
                </a:solidFill>
              </a:rPr>
              <a:t> </a:t>
            </a:r>
            <a:r>
              <a:rPr lang="en-US" sz="1600" dirty="0" err="1">
                <a:solidFill>
                  <a:schemeClr val="tx1"/>
                </a:solidFill>
              </a:rPr>
              <a:t>utama</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manajemen</a:t>
            </a:r>
            <a:r>
              <a:rPr lang="en-US" sz="1600" dirty="0">
                <a:solidFill>
                  <a:schemeClr val="tx1"/>
                </a:solidFill>
              </a:rPr>
              <a:t> K3 </a:t>
            </a:r>
            <a:r>
              <a:rPr lang="en-US" sz="1600" dirty="0" err="1">
                <a:solidFill>
                  <a:schemeClr val="tx1"/>
                </a:solidFill>
              </a:rPr>
              <a:t>dan</a:t>
            </a:r>
            <a:r>
              <a:rPr lang="en-US" sz="1600" dirty="0">
                <a:solidFill>
                  <a:schemeClr val="tx1"/>
                </a:solidFill>
              </a:rPr>
              <a:t> </a:t>
            </a:r>
            <a:r>
              <a:rPr lang="en-US" sz="1600" dirty="0" err="1">
                <a:solidFill>
                  <a:schemeClr val="tx1"/>
                </a:solidFill>
              </a:rPr>
              <a:t>interaksinya</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referensi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dokumen</a:t>
            </a:r>
            <a:r>
              <a:rPr lang="en-US" sz="1600" dirty="0">
                <a:solidFill>
                  <a:schemeClr val="tx1"/>
                </a:solidFill>
              </a:rPr>
              <a:t> </a:t>
            </a:r>
            <a:r>
              <a:rPr lang="en-US" sz="1600" dirty="0" err="1">
                <a:solidFill>
                  <a:schemeClr val="tx1"/>
                </a:solidFill>
              </a:rPr>
              <a:t>terkait</a:t>
            </a:r>
            <a:endParaRPr lang="en-US" sz="1600" dirty="0">
              <a:solidFill>
                <a:schemeClr val="tx1"/>
              </a:solidFill>
            </a:endParaRPr>
          </a:p>
        </p:txBody>
      </p:sp>
      <p:sp>
        <p:nvSpPr>
          <p:cNvPr id="48140"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Dokumen &amp; Rekaman</a:t>
            </a:r>
          </a:p>
        </p:txBody>
      </p:sp>
      <p:sp>
        <p:nvSpPr>
          <p:cNvPr id="15"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87267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25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1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725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13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1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725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1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813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9" grpId="0" animBg="1"/>
      <p:bldP spid="48131" grpId="0"/>
      <p:bldP spid="1472522" grpId="0" animBg="1"/>
      <p:bldP spid="48134" grpId="0"/>
      <p:bldP spid="1472525" grpId="0" animBg="1"/>
      <p:bldP spid="481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5" name="AutoShape 7"/>
          <p:cNvSpPr>
            <a:spLocks noChangeArrowheads="1"/>
          </p:cNvSpPr>
          <p:nvPr/>
        </p:nvSpPr>
        <p:spPr bwMode="auto">
          <a:xfrm>
            <a:off x="468313" y="1557338"/>
            <a:ext cx="80645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a:solidFill>
                  <a:schemeClr val="bg2"/>
                </a:solidFill>
                <a:cs typeface="Arial" charset="0"/>
              </a:rPr>
              <a:t>Internal Audit</a:t>
            </a:r>
          </a:p>
          <a:p>
            <a:pPr marL="342900" indent="-342900" algn="ctr">
              <a:buFontTx/>
              <a:buNone/>
              <a:defRPr/>
            </a:pPr>
            <a:r>
              <a:rPr lang="en-US" sz="1200" b="1" i="0" dirty="0">
                <a:solidFill>
                  <a:schemeClr val="bg2"/>
                </a:solidFill>
                <a:cs typeface="Arial" charset="0"/>
              </a:rPr>
              <a:t>(ISO 9001:2008 ; 8.2.2 ISO 14001:2004 ; 4.5.5 OHSAS 18001:2007; 4.5.5, ISM Code ; 12)</a:t>
            </a:r>
          </a:p>
        </p:txBody>
      </p:sp>
      <p:sp>
        <p:nvSpPr>
          <p:cNvPr id="49155" name="Rectangle 8"/>
          <p:cNvSpPr>
            <a:spLocks noChangeArrowheads="1"/>
          </p:cNvSpPr>
          <p:nvPr/>
        </p:nvSpPr>
        <p:spPr bwMode="auto">
          <a:xfrm>
            <a:off x="468313" y="2420938"/>
            <a:ext cx="8181975"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42900" indent="-342900" algn="just" eaLnBrk="0" hangingPunct="0">
              <a:buClr>
                <a:srgbClr val="FF0000"/>
              </a:buClr>
              <a:buFont typeface="Arial" panose="020B0604020202020204" pitchFamily="34" charset="0"/>
              <a:buChar char="•"/>
            </a:pPr>
            <a:r>
              <a:rPr lang="en-US" i="0" dirty="0" err="1">
                <a:solidFill>
                  <a:schemeClr val="tx1"/>
                </a:solidFill>
              </a:rPr>
              <a:t>Dilakukan</a:t>
            </a:r>
            <a:r>
              <a:rPr lang="en-US" i="0" dirty="0">
                <a:solidFill>
                  <a:schemeClr val="tx1"/>
                </a:solidFill>
              </a:rPr>
              <a:t> </a:t>
            </a:r>
            <a:r>
              <a:rPr lang="en-US" i="0" dirty="0" err="1">
                <a:solidFill>
                  <a:schemeClr val="tx1"/>
                </a:solidFill>
              </a:rPr>
              <a:t>pada</a:t>
            </a:r>
            <a:r>
              <a:rPr lang="en-US" i="0" dirty="0">
                <a:solidFill>
                  <a:schemeClr val="tx1"/>
                </a:solidFill>
              </a:rPr>
              <a:t> </a:t>
            </a:r>
            <a:r>
              <a:rPr lang="en-US" i="0" dirty="0" err="1">
                <a:solidFill>
                  <a:schemeClr val="tx1"/>
                </a:solidFill>
              </a:rPr>
              <a:t>jangka</a:t>
            </a:r>
            <a:r>
              <a:rPr lang="en-US" i="0" dirty="0">
                <a:solidFill>
                  <a:schemeClr val="tx1"/>
                </a:solidFill>
              </a:rPr>
              <a:t> </a:t>
            </a:r>
            <a:r>
              <a:rPr lang="en-US" i="0" dirty="0" err="1">
                <a:solidFill>
                  <a:schemeClr val="tx1"/>
                </a:solidFill>
              </a:rPr>
              <a:t>waktu</a:t>
            </a:r>
            <a:r>
              <a:rPr lang="en-US" i="0" dirty="0">
                <a:solidFill>
                  <a:schemeClr val="tx1"/>
                </a:solidFill>
              </a:rPr>
              <a:t> yang </a:t>
            </a:r>
            <a:r>
              <a:rPr lang="en-US" i="0" dirty="0" err="1">
                <a:solidFill>
                  <a:schemeClr val="tx1"/>
                </a:solidFill>
              </a:rPr>
              <a:t>terencana</a:t>
            </a:r>
            <a:r>
              <a:rPr lang="en-US" i="0" dirty="0">
                <a:solidFill>
                  <a:schemeClr val="tx1"/>
                </a:solidFill>
              </a:rPr>
              <a:t> </a:t>
            </a:r>
            <a:r>
              <a:rPr lang="en-US" i="0" dirty="0" err="1">
                <a:solidFill>
                  <a:schemeClr val="tx1"/>
                </a:solidFill>
              </a:rPr>
              <a:t>untuk</a:t>
            </a:r>
            <a:r>
              <a:rPr lang="en-US" i="0" dirty="0">
                <a:solidFill>
                  <a:schemeClr val="tx1"/>
                </a:solidFill>
              </a:rPr>
              <a:t> </a:t>
            </a:r>
            <a:r>
              <a:rPr lang="en-US" i="0" dirty="0" err="1">
                <a:solidFill>
                  <a:schemeClr val="tx1"/>
                </a:solidFill>
              </a:rPr>
              <a:t>menentukan</a:t>
            </a:r>
            <a:r>
              <a:rPr lang="en-US" i="0" dirty="0">
                <a:solidFill>
                  <a:schemeClr val="tx1"/>
                </a:solidFill>
              </a:rPr>
              <a:t> </a:t>
            </a:r>
            <a:r>
              <a:rPr lang="en-US" i="0" dirty="0" err="1">
                <a:solidFill>
                  <a:schemeClr val="tx1"/>
                </a:solidFill>
              </a:rPr>
              <a:t>apakah</a:t>
            </a:r>
            <a:r>
              <a:rPr lang="en-US" i="0" dirty="0">
                <a:solidFill>
                  <a:schemeClr val="tx1"/>
                </a:solidFill>
              </a:rPr>
              <a:t> </a:t>
            </a:r>
            <a:r>
              <a:rPr lang="en-US" i="0" dirty="0" err="1">
                <a:solidFill>
                  <a:schemeClr val="tx1"/>
                </a:solidFill>
              </a:rPr>
              <a:t>Sistem</a:t>
            </a:r>
            <a:r>
              <a:rPr lang="en-US" i="0" dirty="0">
                <a:solidFill>
                  <a:schemeClr val="tx1"/>
                </a:solidFill>
              </a:rPr>
              <a:t> </a:t>
            </a:r>
            <a:r>
              <a:rPr lang="en-US" i="0" dirty="0" err="1">
                <a:solidFill>
                  <a:schemeClr val="tx1"/>
                </a:solidFill>
              </a:rPr>
              <a:t>Manajemen</a:t>
            </a:r>
            <a:r>
              <a:rPr lang="en-US" i="0" dirty="0">
                <a:solidFill>
                  <a:schemeClr val="tx1"/>
                </a:solidFill>
              </a:rPr>
              <a:t> : </a:t>
            </a:r>
          </a:p>
          <a:p>
            <a:pPr marL="742950" lvl="1" indent="-287338" algn="just" eaLnBrk="0" hangingPunct="0">
              <a:buClr>
                <a:srgbClr val="FF0000"/>
              </a:buClr>
              <a:buFontTx/>
              <a:buChar char="-"/>
            </a:pPr>
            <a:r>
              <a:rPr lang="en-US" i="0" dirty="0" err="1">
                <a:solidFill>
                  <a:schemeClr val="tx1"/>
                </a:solidFill>
              </a:rPr>
              <a:t>Sesuai</a:t>
            </a:r>
            <a:r>
              <a:rPr lang="en-US" i="0" dirty="0">
                <a:solidFill>
                  <a:schemeClr val="tx1"/>
                </a:solidFill>
              </a:rPr>
              <a:t> </a:t>
            </a:r>
            <a:r>
              <a:rPr lang="en-US" i="0" dirty="0" err="1">
                <a:solidFill>
                  <a:schemeClr val="tx1"/>
                </a:solidFill>
              </a:rPr>
              <a:t>dengan</a:t>
            </a:r>
            <a:r>
              <a:rPr lang="en-US" i="0" dirty="0">
                <a:solidFill>
                  <a:schemeClr val="tx1"/>
                </a:solidFill>
              </a:rPr>
              <a:t> </a:t>
            </a:r>
            <a:r>
              <a:rPr lang="en-US" i="0" dirty="0" err="1">
                <a:solidFill>
                  <a:schemeClr val="tx1"/>
                </a:solidFill>
              </a:rPr>
              <a:t>pengaturan</a:t>
            </a:r>
            <a:r>
              <a:rPr lang="en-US" i="0" dirty="0">
                <a:solidFill>
                  <a:schemeClr val="tx1"/>
                </a:solidFill>
              </a:rPr>
              <a:t> yang </a:t>
            </a:r>
            <a:r>
              <a:rPr lang="en-US" i="0" dirty="0" err="1">
                <a:solidFill>
                  <a:schemeClr val="tx1"/>
                </a:solidFill>
              </a:rPr>
              <a:t>direncanakan</a:t>
            </a:r>
            <a:r>
              <a:rPr lang="en-US" i="0" dirty="0">
                <a:solidFill>
                  <a:schemeClr val="tx1"/>
                </a:solidFill>
              </a:rPr>
              <a:t> ISO 9001, ISO 14001, OHSAS 18001, ISM Code </a:t>
            </a:r>
            <a:r>
              <a:rPr lang="en-US" i="0" dirty="0" err="1">
                <a:solidFill>
                  <a:schemeClr val="tx1"/>
                </a:solidFill>
              </a:rPr>
              <a:t>dan</a:t>
            </a:r>
            <a:r>
              <a:rPr lang="en-US" i="0" dirty="0">
                <a:solidFill>
                  <a:schemeClr val="tx1"/>
                </a:solidFill>
              </a:rPr>
              <a:t> </a:t>
            </a:r>
            <a:r>
              <a:rPr lang="en-US" i="0" dirty="0" err="1">
                <a:solidFill>
                  <a:schemeClr val="tx1"/>
                </a:solidFill>
              </a:rPr>
              <a:t>Persyaratan</a:t>
            </a:r>
            <a:r>
              <a:rPr lang="en-US" i="0" dirty="0">
                <a:solidFill>
                  <a:schemeClr val="tx1"/>
                </a:solidFill>
              </a:rPr>
              <a:t> </a:t>
            </a:r>
            <a:r>
              <a:rPr lang="en-US" i="0" dirty="0" err="1">
                <a:solidFill>
                  <a:schemeClr val="tx1"/>
                </a:solidFill>
              </a:rPr>
              <a:t>Sistem</a:t>
            </a:r>
            <a:r>
              <a:rPr lang="en-US" i="0" dirty="0">
                <a:solidFill>
                  <a:schemeClr val="tx1"/>
                </a:solidFill>
              </a:rPr>
              <a:t> </a:t>
            </a:r>
            <a:r>
              <a:rPr lang="en-US" i="0" dirty="0" err="1">
                <a:solidFill>
                  <a:schemeClr val="tx1"/>
                </a:solidFill>
              </a:rPr>
              <a:t>Manajemen</a:t>
            </a:r>
            <a:r>
              <a:rPr lang="en-US" i="0" dirty="0">
                <a:solidFill>
                  <a:schemeClr val="tx1"/>
                </a:solidFill>
              </a:rPr>
              <a:t> </a:t>
            </a:r>
            <a:r>
              <a:rPr lang="en-US" i="0" dirty="0" smtClean="0">
                <a:solidFill>
                  <a:schemeClr val="tx1"/>
                </a:solidFill>
              </a:rPr>
              <a:t>QHSE </a:t>
            </a:r>
            <a:r>
              <a:rPr lang="en-US" i="0" dirty="0" err="1">
                <a:solidFill>
                  <a:schemeClr val="tx1"/>
                </a:solidFill>
              </a:rPr>
              <a:t>organisasi</a:t>
            </a:r>
            <a:r>
              <a:rPr lang="en-US" i="0" dirty="0">
                <a:solidFill>
                  <a:schemeClr val="tx1"/>
                </a:solidFill>
              </a:rPr>
              <a:t> ; </a:t>
            </a:r>
            <a:r>
              <a:rPr lang="en-US" i="0" dirty="0" err="1">
                <a:solidFill>
                  <a:schemeClr val="tx1"/>
                </a:solidFill>
              </a:rPr>
              <a:t>dan</a:t>
            </a:r>
            <a:r>
              <a:rPr lang="en-US" i="0" dirty="0">
                <a:solidFill>
                  <a:schemeClr val="tx1"/>
                </a:solidFill>
              </a:rPr>
              <a:t>  </a:t>
            </a:r>
          </a:p>
          <a:p>
            <a:pPr marL="742950" lvl="1" indent="-287338" algn="just" eaLnBrk="0" hangingPunct="0">
              <a:buClr>
                <a:srgbClr val="FF0000"/>
              </a:buClr>
              <a:buFontTx/>
              <a:buChar char="-"/>
            </a:pPr>
            <a:r>
              <a:rPr lang="en-US" i="0" dirty="0" err="1">
                <a:solidFill>
                  <a:schemeClr val="tx1"/>
                </a:solidFill>
              </a:rPr>
              <a:t>Secara</a:t>
            </a:r>
            <a:r>
              <a:rPr lang="en-US" i="0" dirty="0">
                <a:solidFill>
                  <a:schemeClr val="tx1"/>
                </a:solidFill>
              </a:rPr>
              <a:t> </a:t>
            </a:r>
            <a:r>
              <a:rPr lang="en-US" i="0" dirty="0" err="1">
                <a:solidFill>
                  <a:schemeClr val="tx1"/>
                </a:solidFill>
              </a:rPr>
              <a:t>efektif</a:t>
            </a:r>
            <a:r>
              <a:rPr lang="en-US" i="0" dirty="0">
                <a:solidFill>
                  <a:schemeClr val="tx1"/>
                </a:solidFill>
              </a:rPr>
              <a:t> </a:t>
            </a:r>
            <a:r>
              <a:rPr lang="en-US" i="0" dirty="0" err="1">
                <a:solidFill>
                  <a:schemeClr val="tx1"/>
                </a:solidFill>
              </a:rPr>
              <a:t>dijalankan</a:t>
            </a:r>
            <a:r>
              <a:rPr lang="en-US" i="0" dirty="0">
                <a:solidFill>
                  <a:schemeClr val="tx1"/>
                </a:solidFill>
              </a:rPr>
              <a:t> </a:t>
            </a:r>
            <a:r>
              <a:rPr lang="en-US" i="0" dirty="0" err="1">
                <a:solidFill>
                  <a:schemeClr val="tx1"/>
                </a:solidFill>
              </a:rPr>
              <a:t>dan</a:t>
            </a:r>
            <a:r>
              <a:rPr lang="en-US" i="0" dirty="0">
                <a:solidFill>
                  <a:schemeClr val="tx1"/>
                </a:solidFill>
              </a:rPr>
              <a:t> </a:t>
            </a:r>
            <a:r>
              <a:rPr lang="en-US" i="0" dirty="0" err="1">
                <a:solidFill>
                  <a:schemeClr val="tx1"/>
                </a:solidFill>
              </a:rPr>
              <a:t>dipelihara</a:t>
            </a:r>
            <a:r>
              <a:rPr lang="en-US" i="0" dirty="0">
                <a:solidFill>
                  <a:schemeClr val="tx1"/>
                </a:solidFill>
              </a:rPr>
              <a:t>. </a:t>
            </a:r>
          </a:p>
          <a:p>
            <a:pPr marL="342900" indent="-342900" algn="just" eaLnBrk="0" hangingPunct="0">
              <a:buClr>
                <a:srgbClr val="FF0000"/>
              </a:buClr>
              <a:buFont typeface="Arial" panose="020B0604020202020204" pitchFamily="34" charset="0"/>
              <a:buChar char="•"/>
            </a:pPr>
            <a:r>
              <a:rPr lang="en-US" i="0" dirty="0" err="1">
                <a:solidFill>
                  <a:schemeClr val="tx1"/>
                </a:solidFill>
              </a:rPr>
              <a:t>Perencanaan</a:t>
            </a:r>
            <a:r>
              <a:rPr lang="en-US" i="0" dirty="0">
                <a:solidFill>
                  <a:schemeClr val="tx1"/>
                </a:solidFill>
              </a:rPr>
              <a:t> program audit, </a:t>
            </a:r>
            <a:r>
              <a:rPr lang="en-US" i="0" dirty="0" err="1">
                <a:solidFill>
                  <a:schemeClr val="tx1"/>
                </a:solidFill>
              </a:rPr>
              <a:t>harus</a:t>
            </a:r>
            <a:r>
              <a:rPr lang="en-US" i="0" dirty="0">
                <a:solidFill>
                  <a:schemeClr val="tx1"/>
                </a:solidFill>
              </a:rPr>
              <a:t> </a:t>
            </a:r>
            <a:r>
              <a:rPr lang="en-US" i="0" dirty="0" err="1">
                <a:solidFill>
                  <a:schemeClr val="tx1"/>
                </a:solidFill>
              </a:rPr>
              <a:t>mempertimbangkan</a:t>
            </a:r>
            <a:r>
              <a:rPr lang="en-US" i="0" dirty="0">
                <a:solidFill>
                  <a:schemeClr val="tx1"/>
                </a:solidFill>
              </a:rPr>
              <a:t> : </a:t>
            </a:r>
          </a:p>
          <a:p>
            <a:pPr marL="742950" lvl="1" indent="-287338" algn="just" eaLnBrk="0" hangingPunct="0">
              <a:buClr>
                <a:srgbClr val="FF0000"/>
              </a:buClr>
              <a:buFontTx/>
              <a:buChar char="-"/>
            </a:pPr>
            <a:r>
              <a:rPr lang="en-US" i="0" dirty="0">
                <a:solidFill>
                  <a:schemeClr val="tx1"/>
                </a:solidFill>
              </a:rPr>
              <a:t>Status </a:t>
            </a:r>
            <a:r>
              <a:rPr lang="en-US" i="0" dirty="0" err="1">
                <a:solidFill>
                  <a:schemeClr val="tx1"/>
                </a:solidFill>
              </a:rPr>
              <a:t>dan</a:t>
            </a:r>
            <a:r>
              <a:rPr lang="en-US" i="0" dirty="0">
                <a:solidFill>
                  <a:schemeClr val="tx1"/>
                </a:solidFill>
              </a:rPr>
              <a:t> </a:t>
            </a:r>
            <a:r>
              <a:rPr lang="en-US" i="0" dirty="0" err="1">
                <a:solidFill>
                  <a:schemeClr val="tx1"/>
                </a:solidFill>
              </a:rPr>
              <a:t>pentingnya</a:t>
            </a:r>
            <a:r>
              <a:rPr lang="en-US" i="0" dirty="0">
                <a:solidFill>
                  <a:schemeClr val="tx1"/>
                </a:solidFill>
              </a:rPr>
              <a:t> proses-proses </a:t>
            </a:r>
            <a:r>
              <a:rPr lang="en-US" i="0" dirty="0" err="1">
                <a:solidFill>
                  <a:schemeClr val="tx1"/>
                </a:solidFill>
              </a:rPr>
              <a:t>dan</a:t>
            </a:r>
            <a:r>
              <a:rPr lang="en-US" i="0" dirty="0">
                <a:solidFill>
                  <a:schemeClr val="tx1"/>
                </a:solidFill>
              </a:rPr>
              <a:t> area-area yang </a:t>
            </a:r>
            <a:r>
              <a:rPr lang="en-US" i="0" dirty="0" err="1">
                <a:solidFill>
                  <a:schemeClr val="tx1"/>
                </a:solidFill>
              </a:rPr>
              <a:t>akan</a:t>
            </a:r>
            <a:r>
              <a:rPr lang="en-US" i="0" dirty="0">
                <a:solidFill>
                  <a:schemeClr val="tx1"/>
                </a:solidFill>
              </a:rPr>
              <a:t> </a:t>
            </a:r>
            <a:r>
              <a:rPr lang="en-US" i="0" dirty="0" err="1">
                <a:solidFill>
                  <a:schemeClr val="tx1"/>
                </a:solidFill>
              </a:rPr>
              <a:t>diaudit</a:t>
            </a:r>
            <a:r>
              <a:rPr lang="en-US" i="0" dirty="0">
                <a:solidFill>
                  <a:schemeClr val="tx1"/>
                </a:solidFill>
              </a:rPr>
              <a:t>, </a:t>
            </a:r>
            <a:r>
              <a:rPr lang="en-US" i="0" dirty="0" err="1">
                <a:solidFill>
                  <a:schemeClr val="tx1"/>
                </a:solidFill>
              </a:rPr>
              <a:t>termasuk</a:t>
            </a:r>
            <a:r>
              <a:rPr lang="en-US" i="0" dirty="0">
                <a:solidFill>
                  <a:schemeClr val="tx1"/>
                </a:solidFill>
              </a:rPr>
              <a:t> </a:t>
            </a:r>
            <a:r>
              <a:rPr lang="en-US" i="0" dirty="0" err="1">
                <a:solidFill>
                  <a:schemeClr val="tx1"/>
                </a:solidFill>
              </a:rPr>
              <a:t>hasil</a:t>
            </a:r>
            <a:r>
              <a:rPr lang="en-US" i="0" dirty="0">
                <a:solidFill>
                  <a:schemeClr val="tx1"/>
                </a:solidFill>
              </a:rPr>
              <a:t> </a:t>
            </a:r>
            <a:r>
              <a:rPr lang="en-US" i="0" dirty="0" err="1">
                <a:solidFill>
                  <a:schemeClr val="tx1"/>
                </a:solidFill>
              </a:rPr>
              <a:t>penilaian</a:t>
            </a:r>
            <a:r>
              <a:rPr lang="en-US" i="0" dirty="0">
                <a:solidFill>
                  <a:schemeClr val="tx1"/>
                </a:solidFill>
              </a:rPr>
              <a:t> </a:t>
            </a:r>
            <a:r>
              <a:rPr lang="en-US" i="0" dirty="0" err="1">
                <a:solidFill>
                  <a:schemeClr val="tx1"/>
                </a:solidFill>
              </a:rPr>
              <a:t>resiko</a:t>
            </a:r>
            <a:r>
              <a:rPr lang="en-US" i="0" dirty="0">
                <a:solidFill>
                  <a:schemeClr val="tx1"/>
                </a:solidFill>
              </a:rPr>
              <a:t> </a:t>
            </a:r>
            <a:r>
              <a:rPr lang="en-US" i="0" dirty="0" err="1">
                <a:solidFill>
                  <a:schemeClr val="tx1"/>
                </a:solidFill>
              </a:rPr>
              <a:t>baik</a:t>
            </a:r>
            <a:r>
              <a:rPr lang="en-US" i="0" dirty="0">
                <a:solidFill>
                  <a:schemeClr val="tx1"/>
                </a:solidFill>
              </a:rPr>
              <a:t> </a:t>
            </a:r>
            <a:r>
              <a:rPr lang="en-US" i="0" dirty="0" err="1">
                <a:solidFill>
                  <a:schemeClr val="tx1"/>
                </a:solidFill>
              </a:rPr>
              <a:t>lingkungan</a:t>
            </a:r>
            <a:r>
              <a:rPr lang="en-US" i="0" dirty="0">
                <a:solidFill>
                  <a:schemeClr val="tx1"/>
                </a:solidFill>
              </a:rPr>
              <a:t> </a:t>
            </a:r>
            <a:r>
              <a:rPr lang="en-US" i="0" dirty="0" err="1">
                <a:solidFill>
                  <a:schemeClr val="tx1"/>
                </a:solidFill>
              </a:rPr>
              <a:t>maupun</a:t>
            </a:r>
            <a:r>
              <a:rPr lang="en-US" i="0" dirty="0">
                <a:solidFill>
                  <a:schemeClr val="tx1"/>
                </a:solidFill>
              </a:rPr>
              <a:t> K3 ; </a:t>
            </a:r>
            <a:r>
              <a:rPr lang="en-US" i="0" dirty="0" err="1">
                <a:solidFill>
                  <a:schemeClr val="tx1"/>
                </a:solidFill>
              </a:rPr>
              <a:t>dan</a:t>
            </a:r>
            <a:endParaRPr lang="en-US" i="0" dirty="0">
              <a:solidFill>
                <a:schemeClr val="tx1"/>
              </a:solidFill>
            </a:endParaRPr>
          </a:p>
          <a:p>
            <a:pPr marL="742950" lvl="1" indent="-287338" algn="just" eaLnBrk="0" hangingPunct="0">
              <a:buClr>
                <a:srgbClr val="FF0000"/>
              </a:buClr>
              <a:buFontTx/>
              <a:buChar char="-"/>
            </a:pPr>
            <a:r>
              <a:rPr lang="en-US" i="0" dirty="0" err="1">
                <a:solidFill>
                  <a:schemeClr val="tx1"/>
                </a:solidFill>
              </a:rPr>
              <a:t>Hasil</a:t>
            </a:r>
            <a:r>
              <a:rPr lang="en-US" i="0" dirty="0">
                <a:solidFill>
                  <a:schemeClr val="tx1"/>
                </a:solidFill>
              </a:rPr>
              <a:t> </a:t>
            </a:r>
            <a:r>
              <a:rPr lang="en-US" i="0" dirty="0" err="1">
                <a:solidFill>
                  <a:schemeClr val="tx1"/>
                </a:solidFill>
              </a:rPr>
              <a:t>dari</a:t>
            </a:r>
            <a:r>
              <a:rPr lang="en-US" i="0" dirty="0">
                <a:solidFill>
                  <a:schemeClr val="tx1"/>
                </a:solidFill>
              </a:rPr>
              <a:t> audit </a:t>
            </a:r>
            <a:r>
              <a:rPr lang="en-US" i="0" dirty="0" err="1">
                <a:solidFill>
                  <a:schemeClr val="tx1"/>
                </a:solidFill>
              </a:rPr>
              <a:t>sebelumnya</a:t>
            </a:r>
            <a:r>
              <a:rPr lang="en-US" i="0" dirty="0">
                <a:solidFill>
                  <a:schemeClr val="tx1"/>
                </a:solidFill>
              </a:rPr>
              <a:t>.</a:t>
            </a:r>
          </a:p>
          <a:p>
            <a:pPr marL="342900" indent="-342900" algn="just" eaLnBrk="0" hangingPunct="0">
              <a:buClr>
                <a:srgbClr val="FF0000"/>
              </a:buClr>
              <a:buFont typeface="Arial" panose="020B0604020202020204" pitchFamily="34" charset="0"/>
              <a:buChar char="•"/>
            </a:pPr>
            <a:r>
              <a:rPr lang="en-US" i="0" dirty="0" err="1">
                <a:solidFill>
                  <a:schemeClr val="tx1"/>
                </a:solidFill>
              </a:rPr>
              <a:t>Tetapkan</a:t>
            </a:r>
            <a:r>
              <a:rPr lang="en-US" i="0" dirty="0">
                <a:solidFill>
                  <a:schemeClr val="tx1"/>
                </a:solidFill>
              </a:rPr>
              <a:t> </a:t>
            </a:r>
            <a:r>
              <a:rPr lang="en-US" i="0" dirty="0" err="1">
                <a:solidFill>
                  <a:schemeClr val="tx1"/>
                </a:solidFill>
              </a:rPr>
              <a:t>ruang</a:t>
            </a:r>
            <a:r>
              <a:rPr lang="en-US" i="0" dirty="0">
                <a:solidFill>
                  <a:schemeClr val="tx1"/>
                </a:solidFill>
              </a:rPr>
              <a:t> </a:t>
            </a:r>
            <a:r>
              <a:rPr lang="en-US" i="0" dirty="0" err="1">
                <a:solidFill>
                  <a:schemeClr val="tx1"/>
                </a:solidFill>
              </a:rPr>
              <a:t>lingkup</a:t>
            </a:r>
            <a:r>
              <a:rPr lang="en-US" i="0" dirty="0">
                <a:solidFill>
                  <a:schemeClr val="tx1"/>
                </a:solidFill>
              </a:rPr>
              <a:t> audit, </a:t>
            </a:r>
            <a:r>
              <a:rPr lang="en-US" i="0" dirty="0" err="1">
                <a:solidFill>
                  <a:schemeClr val="tx1"/>
                </a:solidFill>
              </a:rPr>
              <a:t>frekuensi</a:t>
            </a:r>
            <a:r>
              <a:rPr lang="en-US" i="0" dirty="0">
                <a:solidFill>
                  <a:schemeClr val="tx1"/>
                </a:solidFill>
              </a:rPr>
              <a:t>, </a:t>
            </a:r>
            <a:r>
              <a:rPr lang="en-US" i="0" dirty="0" err="1">
                <a:solidFill>
                  <a:schemeClr val="tx1"/>
                </a:solidFill>
              </a:rPr>
              <a:t>metode</a:t>
            </a:r>
            <a:r>
              <a:rPr lang="en-US" i="0" dirty="0">
                <a:solidFill>
                  <a:schemeClr val="tx1"/>
                </a:solidFill>
              </a:rPr>
              <a:t>. </a:t>
            </a:r>
          </a:p>
          <a:p>
            <a:pPr marL="342900" indent="-342900" algn="just" eaLnBrk="0" hangingPunct="0">
              <a:buClr>
                <a:srgbClr val="FF0000"/>
              </a:buClr>
              <a:buFont typeface="Arial" panose="020B0604020202020204" pitchFamily="34" charset="0"/>
              <a:buChar char="•"/>
            </a:pPr>
            <a:r>
              <a:rPr lang="en-US" i="0" dirty="0" err="1">
                <a:solidFill>
                  <a:schemeClr val="tx1"/>
                </a:solidFill>
              </a:rPr>
              <a:t>Pemilihan</a:t>
            </a:r>
            <a:r>
              <a:rPr lang="en-US" i="0" dirty="0">
                <a:solidFill>
                  <a:schemeClr val="tx1"/>
                </a:solidFill>
              </a:rPr>
              <a:t> auditor </a:t>
            </a:r>
            <a:r>
              <a:rPr lang="en-US" i="0" dirty="0" err="1">
                <a:solidFill>
                  <a:schemeClr val="tx1"/>
                </a:solidFill>
              </a:rPr>
              <a:t>dan</a:t>
            </a:r>
            <a:r>
              <a:rPr lang="en-US" i="0" dirty="0">
                <a:solidFill>
                  <a:schemeClr val="tx1"/>
                </a:solidFill>
              </a:rPr>
              <a:t> </a:t>
            </a:r>
            <a:r>
              <a:rPr lang="en-US" i="0" dirty="0" err="1">
                <a:solidFill>
                  <a:schemeClr val="tx1"/>
                </a:solidFill>
              </a:rPr>
              <a:t>pelaksanaan</a:t>
            </a:r>
            <a:r>
              <a:rPr lang="en-US" i="0" dirty="0">
                <a:solidFill>
                  <a:schemeClr val="tx1"/>
                </a:solidFill>
              </a:rPr>
              <a:t> audit </a:t>
            </a:r>
            <a:r>
              <a:rPr lang="en-US" i="0" dirty="0" err="1">
                <a:solidFill>
                  <a:schemeClr val="tx1"/>
                </a:solidFill>
              </a:rPr>
              <a:t>harus</a:t>
            </a:r>
            <a:r>
              <a:rPr lang="en-US" i="0" dirty="0">
                <a:solidFill>
                  <a:schemeClr val="tx1"/>
                </a:solidFill>
              </a:rPr>
              <a:t> </a:t>
            </a:r>
            <a:r>
              <a:rPr lang="en-US" i="0" dirty="0" err="1">
                <a:solidFill>
                  <a:schemeClr val="tx1"/>
                </a:solidFill>
              </a:rPr>
              <a:t>dipastikan</a:t>
            </a:r>
            <a:r>
              <a:rPr lang="en-US" i="0" dirty="0">
                <a:solidFill>
                  <a:schemeClr val="tx1"/>
                </a:solidFill>
              </a:rPr>
              <a:t> </a:t>
            </a:r>
            <a:r>
              <a:rPr lang="en-US" i="0" dirty="0" err="1">
                <a:solidFill>
                  <a:schemeClr val="tx1"/>
                </a:solidFill>
              </a:rPr>
              <a:t>keobjektifitasan</a:t>
            </a:r>
            <a:r>
              <a:rPr lang="en-US" i="0" dirty="0">
                <a:solidFill>
                  <a:schemeClr val="tx1"/>
                </a:solidFill>
              </a:rPr>
              <a:t> </a:t>
            </a:r>
            <a:r>
              <a:rPr lang="en-US" i="0" dirty="0" err="1">
                <a:solidFill>
                  <a:schemeClr val="tx1"/>
                </a:solidFill>
              </a:rPr>
              <a:t>dan</a:t>
            </a:r>
            <a:r>
              <a:rPr lang="en-US" i="0" dirty="0">
                <a:solidFill>
                  <a:schemeClr val="tx1"/>
                </a:solidFill>
              </a:rPr>
              <a:t> </a:t>
            </a:r>
            <a:r>
              <a:rPr lang="en-US" i="0" dirty="0" err="1">
                <a:solidFill>
                  <a:schemeClr val="tx1"/>
                </a:solidFill>
              </a:rPr>
              <a:t>kenetralannya</a:t>
            </a:r>
            <a:r>
              <a:rPr lang="en-US" i="0" dirty="0">
                <a:solidFill>
                  <a:schemeClr val="tx1"/>
                </a:solidFill>
              </a:rPr>
              <a:t>.</a:t>
            </a:r>
          </a:p>
          <a:p>
            <a:pPr marL="342900" indent="-342900" algn="just" eaLnBrk="0" hangingPunct="0">
              <a:buClr>
                <a:srgbClr val="FF0000"/>
              </a:buClr>
              <a:buFont typeface="Arial" panose="020B0604020202020204" pitchFamily="34" charset="0"/>
              <a:buChar char="•"/>
            </a:pPr>
            <a:r>
              <a:rPr lang="en-US" i="0" dirty="0">
                <a:solidFill>
                  <a:schemeClr val="tx1"/>
                </a:solidFill>
              </a:rPr>
              <a:t>Auditor </a:t>
            </a:r>
            <a:r>
              <a:rPr lang="en-US" i="0" dirty="0" err="1">
                <a:solidFill>
                  <a:schemeClr val="tx1"/>
                </a:solidFill>
              </a:rPr>
              <a:t>tidak</a:t>
            </a:r>
            <a:r>
              <a:rPr lang="en-US" i="0" dirty="0">
                <a:solidFill>
                  <a:schemeClr val="tx1"/>
                </a:solidFill>
              </a:rPr>
              <a:t> </a:t>
            </a:r>
            <a:r>
              <a:rPr lang="en-US" i="0" dirty="0" err="1">
                <a:solidFill>
                  <a:schemeClr val="tx1"/>
                </a:solidFill>
              </a:rPr>
              <a:t>boleh</a:t>
            </a:r>
            <a:r>
              <a:rPr lang="en-US" i="0" dirty="0">
                <a:solidFill>
                  <a:schemeClr val="tx1"/>
                </a:solidFill>
              </a:rPr>
              <a:t> </a:t>
            </a:r>
            <a:r>
              <a:rPr lang="en-US" i="0" dirty="0" err="1">
                <a:solidFill>
                  <a:schemeClr val="tx1"/>
                </a:solidFill>
              </a:rPr>
              <a:t>mengaudit</a:t>
            </a:r>
            <a:r>
              <a:rPr lang="en-US" i="0" dirty="0">
                <a:solidFill>
                  <a:schemeClr val="tx1"/>
                </a:solidFill>
              </a:rPr>
              <a:t> </a:t>
            </a:r>
            <a:r>
              <a:rPr lang="en-US" i="0" dirty="0" err="1">
                <a:solidFill>
                  <a:schemeClr val="tx1"/>
                </a:solidFill>
              </a:rPr>
              <a:t>pekerjaannya</a:t>
            </a:r>
            <a:r>
              <a:rPr lang="en-US" i="0" dirty="0">
                <a:solidFill>
                  <a:schemeClr val="tx1"/>
                </a:solidFill>
              </a:rPr>
              <a:t> </a:t>
            </a:r>
            <a:r>
              <a:rPr lang="en-US" i="0" dirty="0" err="1">
                <a:solidFill>
                  <a:schemeClr val="tx1"/>
                </a:solidFill>
              </a:rPr>
              <a:t>sendiri</a:t>
            </a:r>
            <a:r>
              <a:rPr lang="en-US" i="0" dirty="0">
                <a:solidFill>
                  <a:schemeClr val="tx1"/>
                </a:solidFill>
              </a:rPr>
              <a:t>.</a:t>
            </a:r>
            <a:endParaRPr lang="en-GB" i="0" dirty="0">
              <a:solidFill>
                <a:schemeClr val="tx1"/>
              </a:solidFill>
            </a:endParaRPr>
          </a:p>
        </p:txBody>
      </p:sp>
      <p:sp>
        <p:nvSpPr>
          <p:cNvPr id="49156"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Internal Audit </a:t>
            </a:r>
          </a:p>
        </p:txBody>
      </p:sp>
      <p:sp>
        <p:nvSpPr>
          <p:cNvPr id="7"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Tree>
    <p:extLst>
      <p:ext uri="{BB962C8B-B14F-4D97-AF65-F5344CB8AC3E}">
        <p14:creationId xmlns:p14="http://schemas.microsoft.com/office/powerpoint/2010/main" val="149501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ChangeArrowheads="1"/>
          </p:cNvSpPr>
          <p:nvPr/>
        </p:nvSpPr>
        <p:spPr bwMode="auto">
          <a:xfrm>
            <a:off x="425450" y="2576513"/>
            <a:ext cx="8323263" cy="373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42900" indent="-342900" eaLnBrk="0" hangingPunct="0">
              <a:buClr>
                <a:srgbClr val="FF0000"/>
              </a:buClr>
              <a:buFont typeface="Arial" panose="020B0604020202020204" pitchFamily="34" charset="0"/>
              <a:buChar char="•"/>
            </a:pPr>
            <a:r>
              <a:rPr lang="en-US" sz="2000" i="0" u="sng" dirty="0" err="1">
                <a:solidFill>
                  <a:schemeClr val="tx1"/>
                </a:solidFill>
              </a:rPr>
              <a:t>Prosedur</a:t>
            </a:r>
            <a:r>
              <a:rPr lang="en-US" sz="2000" i="0" u="sng" dirty="0">
                <a:solidFill>
                  <a:schemeClr val="tx1"/>
                </a:solidFill>
              </a:rPr>
              <a:t> </a:t>
            </a:r>
            <a:r>
              <a:rPr lang="en-US" sz="2000" i="0" u="sng" dirty="0" err="1">
                <a:solidFill>
                  <a:schemeClr val="tx1"/>
                </a:solidFill>
              </a:rPr>
              <a:t>terdokumentasi</a:t>
            </a:r>
            <a:r>
              <a:rPr lang="en-US" sz="2000" i="0" dirty="0">
                <a:solidFill>
                  <a:schemeClr val="tx1"/>
                </a:solidFill>
              </a:rPr>
              <a:t> </a:t>
            </a:r>
            <a:r>
              <a:rPr lang="en-US" sz="2000" i="0" dirty="0" err="1">
                <a:solidFill>
                  <a:schemeClr val="tx1"/>
                </a:solidFill>
              </a:rPr>
              <a:t>dipersyaratkan</a:t>
            </a:r>
            <a:r>
              <a:rPr lang="en-US" sz="2000" i="0" dirty="0">
                <a:solidFill>
                  <a:schemeClr val="tx1"/>
                </a:solidFill>
              </a:rPr>
              <a:t> </a:t>
            </a:r>
            <a:r>
              <a:rPr lang="en-US" sz="2000" i="0" dirty="0" err="1">
                <a:solidFill>
                  <a:schemeClr val="tx1"/>
                </a:solidFill>
              </a:rPr>
              <a:t>untuk</a:t>
            </a:r>
            <a:r>
              <a:rPr lang="en-US" sz="2000" i="0" dirty="0">
                <a:solidFill>
                  <a:schemeClr val="tx1"/>
                </a:solidFill>
              </a:rPr>
              <a:t> </a:t>
            </a:r>
            <a:r>
              <a:rPr lang="en-US" sz="2000" i="0" dirty="0" err="1">
                <a:solidFill>
                  <a:schemeClr val="tx1"/>
                </a:solidFill>
              </a:rPr>
              <a:t>menentukan</a:t>
            </a:r>
            <a:r>
              <a:rPr lang="en-US" sz="2000" i="0" dirty="0">
                <a:solidFill>
                  <a:schemeClr val="tx1"/>
                </a:solidFill>
              </a:rPr>
              <a:t> </a:t>
            </a:r>
            <a:r>
              <a:rPr lang="en-US" sz="2000" i="0" dirty="0" err="1">
                <a:solidFill>
                  <a:schemeClr val="tx1"/>
                </a:solidFill>
              </a:rPr>
              <a:t>tanggung</a:t>
            </a:r>
            <a:r>
              <a:rPr lang="en-US" sz="2000" i="0" dirty="0">
                <a:solidFill>
                  <a:schemeClr val="tx1"/>
                </a:solidFill>
              </a:rPr>
              <a:t> </a:t>
            </a:r>
            <a:r>
              <a:rPr lang="en-US" sz="2000" i="0" dirty="0" err="1">
                <a:solidFill>
                  <a:schemeClr val="tx1"/>
                </a:solidFill>
              </a:rPr>
              <a:t>jawab</a:t>
            </a:r>
            <a:r>
              <a:rPr lang="en-US" sz="2000" i="0" dirty="0">
                <a:solidFill>
                  <a:schemeClr val="tx1"/>
                </a:solidFill>
              </a:rPr>
              <a:t> </a:t>
            </a:r>
            <a:r>
              <a:rPr lang="en-US" sz="2000" i="0" dirty="0" err="1">
                <a:solidFill>
                  <a:schemeClr val="tx1"/>
                </a:solidFill>
              </a:rPr>
              <a:t>dan</a:t>
            </a:r>
            <a:r>
              <a:rPr lang="en-US" sz="2000" i="0" dirty="0">
                <a:solidFill>
                  <a:schemeClr val="tx1"/>
                </a:solidFill>
              </a:rPr>
              <a:t> </a:t>
            </a:r>
            <a:r>
              <a:rPr lang="en-US" sz="2000" i="0" dirty="0" err="1">
                <a:solidFill>
                  <a:schemeClr val="tx1"/>
                </a:solidFill>
              </a:rPr>
              <a:t>persyaratan-persyaratan</a:t>
            </a:r>
            <a:r>
              <a:rPr lang="en-US" sz="2000" i="0" dirty="0">
                <a:solidFill>
                  <a:schemeClr val="tx1"/>
                </a:solidFill>
              </a:rPr>
              <a:t> </a:t>
            </a:r>
            <a:r>
              <a:rPr lang="en-US" sz="2000" i="0" dirty="0" err="1">
                <a:solidFill>
                  <a:schemeClr val="tx1"/>
                </a:solidFill>
              </a:rPr>
              <a:t>untuk</a:t>
            </a:r>
            <a:r>
              <a:rPr lang="en-US" sz="2000" i="0" dirty="0">
                <a:solidFill>
                  <a:schemeClr val="tx1"/>
                </a:solidFill>
              </a:rPr>
              <a:t> : </a:t>
            </a:r>
          </a:p>
          <a:p>
            <a:pPr marL="742950" lvl="1" indent="-287338" eaLnBrk="0" hangingPunct="0">
              <a:buClr>
                <a:srgbClr val="FF0000"/>
              </a:buClr>
              <a:buFont typeface="Tahoma" pitchFamily="34" charset="0"/>
              <a:buChar char="−"/>
            </a:pPr>
            <a:r>
              <a:rPr lang="en-US" sz="2000" i="0" dirty="0" err="1">
                <a:solidFill>
                  <a:schemeClr val="tx1"/>
                </a:solidFill>
              </a:rPr>
              <a:t>Perencanaan</a:t>
            </a:r>
            <a:r>
              <a:rPr lang="en-US" sz="2000" i="0" dirty="0">
                <a:solidFill>
                  <a:schemeClr val="tx1"/>
                </a:solidFill>
              </a:rPr>
              <a:t> </a:t>
            </a:r>
            <a:r>
              <a:rPr lang="en-US" sz="2000" i="0" dirty="0" err="1">
                <a:solidFill>
                  <a:schemeClr val="tx1"/>
                </a:solidFill>
              </a:rPr>
              <a:t>dan</a:t>
            </a:r>
            <a:r>
              <a:rPr lang="en-US" sz="2000" i="0" dirty="0">
                <a:solidFill>
                  <a:schemeClr val="tx1"/>
                </a:solidFill>
              </a:rPr>
              <a:t> </a:t>
            </a:r>
            <a:r>
              <a:rPr lang="en-US" sz="2000" i="0" dirty="0" err="1">
                <a:solidFill>
                  <a:schemeClr val="tx1"/>
                </a:solidFill>
              </a:rPr>
              <a:t>pelaksanaan</a:t>
            </a:r>
            <a:r>
              <a:rPr lang="en-US" sz="2000" i="0" dirty="0">
                <a:solidFill>
                  <a:schemeClr val="tx1"/>
                </a:solidFill>
              </a:rPr>
              <a:t> audit ; </a:t>
            </a:r>
          </a:p>
          <a:p>
            <a:pPr marL="742950" lvl="1" indent="-287338" eaLnBrk="0" hangingPunct="0">
              <a:buClr>
                <a:srgbClr val="FF0000"/>
              </a:buClr>
              <a:buFont typeface="Tahoma" pitchFamily="34" charset="0"/>
              <a:buChar char="−"/>
            </a:pPr>
            <a:r>
              <a:rPr lang="en-US" sz="2000" i="0" dirty="0" err="1">
                <a:solidFill>
                  <a:schemeClr val="tx1"/>
                </a:solidFill>
              </a:rPr>
              <a:t>Melaporkan</a:t>
            </a:r>
            <a:r>
              <a:rPr lang="en-US" sz="2000" i="0" dirty="0">
                <a:solidFill>
                  <a:schemeClr val="tx1"/>
                </a:solidFill>
              </a:rPr>
              <a:t> </a:t>
            </a:r>
            <a:r>
              <a:rPr lang="en-US" sz="2000" i="0" dirty="0" err="1">
                <a:solidFill>
                  <a:schemeClr val="tx1"/>
                </a:solidFill>
              </a:rPr>
              <a:t>hasil</a:t>
            </a:r>
            <a:r>
              <a:rPr lang="en-US" sz="2000" i="0" dirty="0">
                <a:solidFill>
                  <a:schemeClr val="tx1"/>
                </a:solidFill>
              </a:rPr>
              <a:t> audit ; </a:t>
            </a:r>
            <a:r>
              <a:rPr lang="en-US" sz="2000" i="0" dirty="0" err="1">
                <a:solidFill>
                  <a:schemeClr val="tx1"/>
                </a:solidFill>
              </a:rPr>
              <a:t>dan</a:t>
            </a:r>
            <a:r>
              <a:rPr lang="en-US" sz="2000" i="0" dirty="0">
                <a:solidFill>
                  <a:schemeClr val="tx1"/>
                </a:solidFill>
              </a:rPr>
              <a:t> </a:t>
            </a:r>
          </a:p>
          <a:p>
            <a:pPr marL="742950" lvl="1" indent="-287338" eaLnBrk="0" hangingPunct="0">
              <a:buClr>
                <a:srgbClr val="FF0000"/>
              </a:buClr>
              <a:buFont typeface="Tahoma" pitchFamily="34" charset="0"/>
              <a:buChar char="−"/>
            </a:pPr>
            <a:r>
              <a:rPr lang="en-US" sz="2000" i="0" dirty="0" err="1">
                <a:solidFill>
                  <a:schemeClr val="tx1"/>
                </a:solidFill>
              </a:rPr>
              <a:t>Memelihara</a:t>
            </a:r>
            <a:r>
              <a:rPr lang="en-US" sz="2000" i="0" dirty="0">
                <a:solidFill>
                  <a:schemeClr val="tx1"/>
                </a:solidFill>
              </a:rPr>
              <a:t> </a:t>
            </a:r>
            <a:r>
              <a:rPr lang="en-US" sz="2000" i="0" dirty="0" err="1">
                <a:solidFill>
                  <a:schemeClr val="tx1"/>
                </a:solidFill>
              </a:rPr>
              <a:t>catatan-catatan</a:t>
            </a:r>
            <a:r>
              <a:rPr lang="en-US" sz="2000" i="0" dirty="0">
                <a:solidFill>
                  <a:schemeClr val="tx1"/>
                </a:solidFill>
              </a:rPr>
              <a:t> audit. </a:t>
            </a:r>
          </a:p>
          <a:p>
            <a:pPr marL="342900" indent="-342900" eaLnBrk="0" hangingPunct="0">
              <a:buClr>
                <a:srgbClr val="FF0000"/>
              </a:buClr>
              <a:buFont typeface="Arial" panose="020B0604020202020204" pitchFamily="34" charset="0"/>
              <a:buChar char="•"/>
            </a:pPr>
            <a:r>
              <a:rPr lang="en-US" sz="2000" i="0" dirty="0" err="1">
                <a:solidFill>
                  <a:schemeClr val="tx1"/>
                </a:solidFill>
              </a:rPr>
              <a:t>Manajemen</a:t>
            </a:r>
            <a:r>
              <a:rPr lang="en-US" sz="2000" i="0" dirty="0">
                <a:solidFill>
                  <a:schemeClr val="tx1"/>
                </a:solidFill>
              </a:rPr>
              <a:t> </a:t>
            </a:r>
            <a:r>
              <a:rPr lang="en-US" sz="2000" i="0" dirty="0" err="1">
                <a:solidFill>
                  <a:schemeClr val="tx1"/>
                </a:solidFill>
              </a:rPr>
              <a:t>bertanggung</a:t>
            </a:r>
            <a:r>
              <a:rPr lang="en-US" sz="2000" i="0" dirty="0">
                <a:solidFill>
                  <a:schemeClr val="tx1"/>
                </a:solidFill>
              </a:rPr>
              <a:t> </a:t>
            </a:r>
            <a:r>
              <a:rPr lang="en-US" sz="2000" i="0" dirty="0" err="1">
                <a:solidFill>
                  <a:schemeClr val="tx1"/>
                </a:solidFill>
              </a:rPr>
              <a:t>jawab</a:t>
            </a:r>
            <a:r>
              <a:rPr lang="en-US" sz="2000" i="0" dirty="0">
                <a:solidFill>
                  <a:schemeClr val="tx1"/>
                </a:solidFill>
              </a:rPr>
              <a:t> </a:t>
            </a:r>
            <a:r>
              <a:rPr lang="en-US" sz="2000" i="0" dirty="0" err="1">
                <a:solidFill>
                  <a:schemeClr val="tx1"/>
                </a:solidFill>
              </a:rPr>
              <a:t>untuk</a:t>
            </a:r>
            <a:r>
              <a:rPr lang="en-US" sz="2000" i="0" dirty="0">
                <a:solidFill>
                  <a:schemeClr val="tx1"/>
                </a:solidFill>
              </a:rPr>
              <a:t> </a:t>
            </a:r>
            <a:r>
              <a:rPr lang="en-US" sz="2000" i="0" dirty="0" err="1">
                <a:solidFill>
                  <a:schemeClr val="tx1"/>
                </a:solidFill>
              </a:rPr>
              <a:t>memastikan</a:t>
            </a:r>
            <a:r>
              <a:rPr lang="en-US" sz="2000" i="0" dirty="0">
                <a:solidFill>
                  <a:schemeClr val="tx1"/>
                </a:solidFill>
              </a:rPr>
              <a:t> </a:t>
            </a:r>
            <a:r>
              <a:rPr lang="en-US" sz="2000" i="0" dirty="0" err="1">
                <a:solidFill>
                  <a:schemeClr val="tx1"/>
                </a:solidFill>
              </a:rPr>
              <a:t>bahwa</a:t>
            </a:r>
            <a:r>
              <a:rPr lang="en-US" sz="2000" i="0" dirty="0">
                <a:solidFill>
                  <a:schemeClr val="tx1"/>
                </a:solidFill>
              </a:rPr>
              <a:t> area yang </a:t>
            </a:r>
            <a:r>
              <a:rPr lang="en-US" sz="2000" i="0" dirty="0" err="1">
                <a:solidFill>
                  <a:schemeClr val="tx1"/>
                </a:solidFill>
              </a:rPr>
              <a:t>diaudit</a:t>
            </a:r>
            <a:r>
              <a:rPr lang="en-US" sz="2000" i="0" dirty="0">
                <a:solidFill>
                  <a:schemeClr val="tx1"/>
                </a:solidFill>
              </a:rPr>
              <a:t> </a:t>
            </a:r>
            <a:r>
              <a:rPr lang="en-US" sz="2000" i="0" dirty="0" err="1">
                <a:solidFill>
                  <a:schemeClr val="tx1"/>
                </a:solidFill>
              </a:rPr>
              <a:t>melakukan</a:t>
            </a:r>
            <a:r>
              <a:rPr lang="en-US" sz="2000" i="0" dirty="0">
                <a:solidFill>
                  <a:schemeClr val="tx1"/>
                </a:solidFill>
              </a:rPr>
              <a:t> </a:t>
            </a:r>
            <a:r>
              <a:rPr lang="en-US" sz="2000" i="0" dirty="0" err="1">
                <a:solidFill>
                  <a:schemeClr val="tx1"/>
                </a:solidFill>
              </a:rPr>
              <a:t>tindakan</a:t>
            </a:r>
            <a:r>
              <a:rPr lang="en-US" sz="2000" i="0" dirty="0">
                <a:solidFill>
                  <a:schemeClr val="tx1"/>
                </a:solidFill>
              </a:rPr>
              <a:t> </a:t>
            </a:r>
            <a:r>
              <a:rPr lang="en-US" sz="2000" i="0" dirty="0" err="1">
                <a:solidFill>
                  <a:schemeClr val="tx1"/>
                </a:solidFill>
              </a:rPr>
              <a:t>perbaikan</a:t>
            </a:r>
            <a:r>
              <a:rPr lang="en-US" sz="2000" i="0" dirty="0">
                <a:solidFill>
                  <a:schemeClr val="tx1"/>
                </a:solidFill>
              </a:rPr>
              <a:t> </a:t>
            </a:r>
            <a:r>
              <a:rPr lang="en-US" sz="2000" i="0" dirty="0" err="1">
                <a:solidFill>
                  <a:schemeClr val="tx1"/>
                </a:solidFill>
              </a:rPr>
              <a:t>atas</a:t>
            </a:r>
            <a:r>
              <a:rPr lang="en-US" sz="2000" i="0" dirty="0">
                <a:solidFill>
                  <a:schemeClr val="tx1"/>
                </a:solidFill>
              </a:rPr>
              <a:t> </a:t>
            </a:r>
            <a:r>
              <a:rPr lang="en-US" sz="2000" i="0" dirty="0" err="1">
                <a:solidFill>
                  <a:schemeClr val="tx1"/>
                </a:solidFill>
              </a:rPr>
              <a:t>temuan</a:t>
            </a:r>
            <a:r>
              <a:rPr lang="en-US" sz="2000" i="0" dirty="0">
                <a:solidFill>
                  <a:schemeClr val="tx1"/>
                </a:solidFill>
              </a:rPr>
              <a:t> audit </a:t>
            </a:r>
            <a:r>
              <a:rPr lang="en-US" sz="2000" i="0" dirty="0" err="1">
                <a:solidFill>
                  <a:schemeClr val="tx1"/>
                </a:solidFill>
              </a:rPr>
              <a:t>pada</a:t>
            </a:r>
            <a:r>
              <a:rPr lang="en-US" sz="2000" i="0" dirty="0">
                <a:solidFill>
                  <a:schemeClr val="tx1"/>
                </a:solidFill>
              </a:rPr>
              <a:t> </a:t>
            </a:r>
            <a:r>
              <a:rPr lang="en-US" sz="2000" i="0" dirty="0" err="1">
                <a:solidFill>
                  <a:schemeClr val="tx1"/>
                </a:solidFill>
              </a:rPr>
              <a:t>waktu</a:t>
            </a:r>
            <a:r>
              <a:rPr lang="en-US" sz="2000" i="0" dirty="0">
                <a:solidFill>
                  <a:schemeClr val="tx1"/>
                </a:solidFill>
              </a:rPr>
              <a:t> yang </a:t>
            </a:r>
            <a:r>
              <a:rPr lang="en-US" sz="2000" i="0" dirty="0" err="1">
                <a:solidFill>
                  <a:schemeClr val="tx1"/>
                </a:solidFill>
              </a:rPr>
              <a:t>ditetapkan</a:t>
            </a:r>
            <a:r>
              <a:rPr lang="en-US" sz="2000" i="0" dirty="0">
                <a:solidFill>
                  <a:schemeClr val="tx1"/>
                </a:solidFill>
              </a:rPr>
              <a:t>. </a:t>
            </a:r>
          </a:p>
          <a:p>
            <a:pPr marL="342900" indent="-342900" eaLnBrk="0" hangingPunct="0">
              <a:buClr>
                <a:srgbClr val="FF0000"/>
              </a:buClr>
              <a:buFont typeface="Arial" panose="020B0604020202020204" pitchFamily="34" charset="0"/>
              <a:buChar char="•"/>
            </a:pPr>
            <a:r>
              <a:rPr lang="en-US" sz="2000" i="0" dirty="0" err="1">
                <a:solidFill>
                  <a:schemeClr val="tx1"/>
                </a:solidFill>
              </a:rPr>
              <a:t>Tindak</a:t>
            </a:r>
            <a:r>
              <a:rPr lang="en-US" sz="2000" i="0" dirty="0">
                <a:solidFill>
                  <a:schemeClr val="tx1"/>
                </a:solidFill>
              </a:rPr>
              <a:t> </a:t>
            </a:r>
            <a:r>
              <a:rPr lang="en-US" sz="2000" i="0" dirty="0" err="1">
                <a:solidFill>
                  <a:schemeClr val="tx1"/>
                </a:solidFill>
              </a:rPr>
              <a:t>lanjut</a:t>
            </a:r>
            <a:r>
              <a:rPr lang="en-US" sz="2000" i="0" dirty="0">
                <a:solidFill>
                  <a:schemeClr val="tx1"/>
                </a:solidFill>
              </a:rPr>
              <a:t> </a:t>
            </a:r>
            <a:r>
              <a:rPr lang="en-US" sz="2000" i="0" dirty="0" err="1">
                <a:solidFill>
                  <a:schemeClr val="tx1"/>
                </a:solidFill>
              </a:rPr>
              <a:t>harus</a:t>
            </a:r>
            <a:r>
              <a:rPr lang="en-US" sz="2000" i="0" dirty="0">
                <a:solidFill>
                  <a:schemeClr val="tx1"/>
                </a:solidFill>
              </a:rPr>
              <a:t> </a:t>
            </a:r>
            <a:r>
              <a:rPr lang="en-US" sz="2000" i="0" dirty="0" err="1">
                <a:solidFill>
                  <a:schemeClr val="tx1"/>
                </a:solidFill>
              </a:rPr>
              <a:t>mencakup</a:t>
            </a:r>
            <a:r>
              <a:rPr lang="en-US" sz="2000" i="0" dirty="0">
                <a:solidFill>
                  <a:schemeClr val="tx1"/>
                </a:solidFill>
              </a:rPr>
              <a:t> </a:t>
            </a:r>
            <a:r>
              <a:rPr lang="en-US" sz="2000" i="0" dirty="0" err="1">
                <a:solidFill>
                  <a:schemeClr val="tx1"/>
                </a:solidFill>
              </a:rPr>
              <a:t>varifikasi</a:t>
            </a:r>
            <a:r>
              <a:rPr lang="en-US" sz="2000" i="0" dirty="0">
                <a:solidFill>
                  <a:schemeClr val="tx1"/>
                </a:solidFill>
              </a:rPr>
              <a:t> </a:t>
            </a:r>
            <a:r>
              <a:rPr lang="en-US" sz="2000" i="0" dirty="0" err="1">
                <a:solidFill>
                  <a:schemeClr val="tx1"/>
                </a:solidFill>
              </a:rPr>
              <a:t>atas</a:t>
            </a:r>
            <a:r>
              <a:rPr lang="en-US" sz="2000" i="0" dirty="0">
                <a:solidFill>
                  <a:schemeClr val="tx1"/>
                </a:solidFill>
              </a:rPr>
              <a:t> : </a:t>
            </a:r>
          </a:p>
          <a:p>
            <a:pPr marL="742950" lvl="1" indent="-287338" eaLnBrk="0" hangingPunct="0">
              <a:buClr>
                <a:srgbClr val="FF0000"/>
              </a:buClr>
              <a:buFont typeface="Tahoma" pitchFamily="34" charset="0"/>
              <a:buChar char="−"/>
            </a:pPr>
            <a:r>
              <a:rPr lang="en-US" sz="2000" i="0" dirty="0" err="1">
                <a:solidFill>
                  <a:schemeClr val="tx1"/>
                </a:solidFill>
              </a:rPr>
              <a:t>Tindakan</a:t>
            </a:r>
            <a:r>
              <a:rPr lang="en-US" sz="2000" i="0" dirty="0">
                <a:solidFill>
                  <a:schemeClr val="tx1"/>
                </a:solidFill>
              </a:rPr>
              <a:t> yang </a:t>
            </a:r>
            <a:r>
              <a:rPr lang="en-US" sz="2000" i="0" dirty="0" err="1">
                <a:solidFill>
                  <a:schemeClr val="tx1"/>
                </a:solidFill>
              </a:rPr>
              <a:t>telah</a:t>
            </a:r>
            <a:r>
              <a:rPr lang="en-US" sz="2000" i="0" dirty="0">
                <a:solidFill>
                  <a:schemeClr val="tx1"/>
                </a:solidFill>
              </a:rPr>
              <a:t> </a:t>
            </a:r>
            <a:r>
              <a:rPr lang="en-US" sz="2000" i="0" dirty="0" err="1">
                <a:solidFill>
                  <a:schemeClr val="tx1"/>
                </a:solidFill>
              </a:rPr>
              <a:t>dilakukan</a:t>
            </a:r>
            <a:r>
              <a:rPr lang="en-US" sz="2000" i="0" dirty="0">
                <a:solidFill>
                  <a:schemeClr val="tx1"/>
                </a:solidFill>
              </a:rPr>
              <a:t> ; </a:t>
            </a:r>
            <a:r>
              <a:rPr lang="en-US" sz="2000" i="0" dirty="0" err="1">
                <a:solidFill>
                  <a:schemeClr val="tx1"/>
                </a:solidFill>
              </a:rPr>
              <a:t>dan</a:t>
            </a:r>
            <a:r>
              <a:rPr lang="en-US" sz="2000" i="0" dirty="0">
                <a:solidFill>
                  <a:schemeClr val="tx1"/>
                </a:solidFill>
              </a:rPr>
              <a:t> </a:t>
            </a:r>
          </a:p>
          <a:p>
            <a:pPr marL="742950" lvl="1" indent="-287338" eaLnBrk="0" hangingPunct="0">
              <a:buClr>
                <a:srgbClr val="FF0000"/>
              </a:buClr>
              <a:buFont typeface="Tahoma" pitchFamily="34" charset="0"/>
              <a:buChar char="−"/>
            </a:pPr>
            <a:r>
              <a:rPr lang="en-US" sz="2000" i="0" dirty="0" err="1">
                <a:solidFill>
                  <a:schemeClr val="tx1"/>
                </a:solidFill>
              </a:rPr>
              <a:t>Melaporkan</a:t>
            </a:r>
            <a:r>
              <a:rPr lang="en-US" sz="2000" i="0" dirty="0">
                <a:solidFill>
                  <a:schemeClr val="tx1"/>
                </a:solidFill>
              </a:rPr>
              <a:t> </a:t>
            </a:r>
            <a:r>
              <a:rPr lang="en-US" sz="2000" i="0" dirty="0" err="1">
                <a:solidFill>
                  <a:schemeClr val="tx1"/>
                </a:solidFill>
              </a:rPr>
              <a:t>hasil</a:t>
            </a:r>
            <a:r>
              <a:rPr lang="en-US" sz="2000" i="0" dirty="0">
                <a:solidFill>
                  <a:schemeClr val="tx1"/>
                </a:solidFill>
              </a:rPr>
              <a:t> </a:t>
            </a:r>
            <a:r>
              <a:rPr lang="en-US" sz="2000" i="0" dirty="0" err="1">
                <a:solidFill>
                  <a:schemeClr val="tx1"/>
                </a:solidFill>
              </a:rPr>
              <a:t>verifikasi</a:t>
            </a:r>
            <a:r>
              <a:rPr lang="en-US" sz="2000" i="0" dirty="0">
                <a:solidFill>
                  <a:schemeClr val="tx1"/>
                </a:solidFill>
              </a:rPr>
              <a:t>.</a:t>
            </a:r>
            <a:endParaRPr lang="en-GB" sz="2000" i="0" dirty="0">
              <a:solidFill>
                <a:schemeClr val="tx1"/>
              </a:solidFill>
            </a:endParaRPr>
          </a:p>
        </p:txBody>
      </p:sp>
      <p:sp>
        <p:nvSpPr>
          <p:cNvPr id="50179" name="Text Box 35"/>
          <p:cNvSpPr txBox="1">
            <a:spLocks noChangeArrowheads="1"/>
          </p:cNvSpPr>
          <p:nvPr/>
        </p:nvSpPr>
        <p:spPr bwMode="auto">
          <a:xfrm>
            <a:off x="250825" y="130175"/>
            <a:ext cx="7400925"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Umum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Internal Audit </a:t>
            </a:r>
          </a:p>
          <a:p>
            <a:pPr eaLnBrk="1" hangingPunct="1">
              <a:buFontTx/>
              <a:buNone/>
            </a:pPr>
            <a:endParaRPr lang="en-US" sz="2800" b="1" i="0">
              <a:solidFill>
                <a:schemeClr val="tx2"/>
              </a:solidFill>
              <a:latin typeface="ITC Avant Garde Gothic" pitchFamily="34" charset="0"/>
            </a:endParaRPr>
          </a:p>
        </p:txBody>
      </p:sp>
      <p:sp>
        <p:nvSpPr>
          <p:cNvPr id="7"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8" name="AutoShape 7"/>
          <p:cNvSpPr>
            <a:spLocks noChangeArrowheads="1"/>
          </p:cNvSpPr>
          <p:nvPr/>
        </p:nvSpPr>
        <p:spPr bwMode="auto">
          <a:xfrm>
            <a:off x="468313" y="1557338"/>
            <a:ext cx="80645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a:solidFill>
                  <a:schemeClr val="bg2"/>
                </a:solidFill>
                <a:cs typeface="Arial" charset="0"/>
              </a:rPr>
              <a:t>Internal Audit</a:t>
            </a:r>
          </a:p>
          <a:p>
            <a:pPr marL="342900" indent="-342900" algn="ctr">
              <a:buFontTx/>
              <a:buNone/>
              <a:defRPr/>
            </a:pPr>
            <a:r>
              <a:rPr lang="en-US" sz="1200" b="1" i="0" dirty="0">
                <a:solidFill>
                  <a:schemeClr val="bg2"/>
                </a:solidFill>
                <a:cs typeface="Arial" charset="0"/>
              </a:rPr>
              <a:t>(ISO 9001:2008 ; 8.2.2 ISO 14001:2004 ; 4.5.5 OHSAS 18001:2007; 4.5.5)</a:t>
            </a:r>
          </a:p>
        </p:txBody>
      </p:sp>
      <p:sp>
        <p:nvSpPr>
          <p:cNvPr id="50182" name="TextBox 8"/>
          <p:cNvSpPr txBox="1">
            <a:spLocks noChangeArrowheads="1"/>
          </p:cNvSpPr>
          <p:nvPr/>
        </p:nvSpPr>
        <p:spPr bwMode="auto">
          <a:xfrm>
            <a:off x="684213" y="6259513"/>
            <a:ext cx="7272337" cy="338137"/>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600" b="1" i="0" u="sng" dirty="0" smtClean="0">
                <a:solidFill>
                  <a:schemeClr val="accent6"/>
                </a:solidFill>
              </a:rPr>
              <a:t>AUDIT INTERNAL &amp; EXTERNAL Procedure  AND-SMR-P-03</a:t>
            </a:r>
          </a:p>
        </p:txBody>
      </p:sp>
    </p:spTree>
    <p:extLst>
      <p:ext uri="{BB962C8B-B14F-4D97-AF65-F5344CB8AC3E}">
        <p14:creationId xmlns:p14="http://schemas.microsoft.com/office/powerpoint/2010/main" val="36000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51" name="AutoShape 7"/>
          <p:cNvSpPr>
            <a:spLocks noChangeArrowheads="1"/>
          </p:cNvSpPr>
          <p:nvPr/>
        </p:nvSpPr>
        <p:spPr bwMode="auto">
          <a:xfrm>
            <a:off x="395288" y="1484313"/>
            <a:ext cx="82804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1"/>
                </a:solidFill>
                <a:cs typeface="Arial" charset="0"/>
              </a:rPr>
              <a:t>Tinjauan</a:t>
            </a:r>
            <a:r>
              <a:rPr lang="en-US" sz="2400" b="1" i="0" dirty="0">
                <a:solidFill>
                  <a:schemeClr val="bg1"/>
                </a:solidFill>
                <a:cs typeface="Arial" charset="0"/>
              </a:rPr>
              <a:t> </a:t>
            </a:r>
            <a:r>
              <a:rPr lang="en-US" sz="2400" b="1" i="0" dirty="0" err="1">
                <a:solidFill>
                  <a:schemeClr val="bg1"/>
                </a:solidFill>
                <a:cs typeface="Arial" charset="0"/>
              </a:rPr>
              <a:t>Manajemen</a:t>
            </a:r>
            <a:endParaRPr lang="en-US" sz="2400" b="1" i="0" dirty="0">
              <a:solidFill>
                <a:schemeClr val="bg1"/>
              </a:solidFill>
              <a:cs typeface="Arial" charset="0"/>
            </a:endParaRPr>
          </a:p>
          <a:p>
            <a:pPr marL="342900" indent="-342900" algn="ctr">
              <a:buFontTx/>
              <a:buNone/>
              <a:defRPr/>
            </a:pPr>
            <a:r>
              <a:rPr lang="en-US" sz="1200" b="1" i="0" dirty="0">
                <a:solidFill>
                  <a:schemeClr val="bg1"/>
                </a:solidFill>
                <a:cs typeface="Arial" charset="0"/>
              </a:rPr>
              <a:t>(ISO 9001:2008; 5.6 ISO 14001:2004; 4.6 OHSAS 18001:2007; 4.6, ISM Code ; 12.2, 5.1.5)</a:t>
            </a:r>
          </a:p>
        </p:txBody>
      </p:sp>
      <p:sp>
        <p:nvSpPr>
          <p:cNvPr id="1490952" name="AutoShape 8"/>
          <p:cNvSpPr>
            <a:spLocks noChangeArrowheads="1"/>
          </p:cNvSpPr>
          <p:nvPr/>
        </p:nvSpPr>
        <p:spPr bwMode="auto">
          <a:xfrm>
            <a:off x="755650" y="2408238"/>
            <a:ext cx="1871663"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b="1" i="0" dirty="0" err="1">
                <a:solidFill>
                  <a:schemeClr val="bg1"/>
                </a:solidFill>
                <a:cs typeface="Arial" charset="0"/>
              </a:rPr>
              <a:t>Perencanaan</a:t>
            </a:r>
            <a:endParaRPr lang="en-US" b="1" i="0" dirty="0">
              <a:solidFill>
                <a:schemeClr val="bg1"/>
              </a:solidFill>
              <a:cs typeface="Arial" charset="0"/>
            </a:endParaRPr>
          </a:p>
          <a:p>
            <a:pPr marL="342900" indent="-342900" algn="ctr">
              <a:buFontTx/>
              <a:buNone/>
              <a:defRPr/>
            </a:pPr>
            <a:r>
              <a:rPr lang="en-US" sz="1400" b="1" i="0" dirty="0">
                <a:solidFill>
                  <a:schemeClr val="bg1"/>
                </a:solidFill>
                <a:cs typeface="Arial" charset="0"/>
              </a:rPr>
              <a:t>(</a:t>
            </a:r>
            <a:r>
              <a:rPr lang="en-US" sz="1400" b="1" i="0" dirty="0" err="1">
                <a:solidFill>
                  <a:schemeClr val="bg1"/>
                </a:solidFill>
                <a:cs typeface="Arial" charset="0"/>
              </a:rPr>
              <a:t>sesuaikan</a:t>
            </a:r>
            <a:r>
              <a:rPr lang="en-US" sz="1400" b="1" i="0" dirty="0">
                <a:solidFill>
                  <a:schemeClr val="bg1"/>
                </a:solidFill>
                <a:cs typeface="Arial" charset="0"/>
              </a:rPr>
              <a:t> </a:t>
            </a:r>
            <a:r>
              <a:rPr lang="en-US" sz="1400" b="1" i="0" dirty="0" err="1">
                <a:solidFill>
                  <a:schemeClr val="bg1"/>
                </a:solidFill>
                <a:cs typeface="Arial" charset="0"/>
              </a:rPr>
              <a:t>dengan</a:t>
            </a:r>
            <a:r>
              <a:rPr lang="en-US" sz="1400" b="1" i="0" dirty="0">
                <a:solidFill>
                  <a:schemeClr val="bg1"/>
                </a:solidFill>
                <a:cs typeface="Arial" charset="0"/>
              </a:rPr>
              <a:t> </a:t>
            </a:r>
          </a:p>
          <a:p>
            <a:pPr marL="342900" indent="-342900" algn="ctr">
              <a:buFontTx/>
              <a:buNone/>
              <a:defRPr/>
            </a:pPr>
            <a:r>
              <a:rPr lang="en-US" sz="1400" b="1" i="0" dirty="0" err="1">
                <a:solidFill>
                  <a:schemeClr val="bg1"/>
                </a:solidFill>
                <a:cs typeface="Arial" charset="0"/>
              </a:rPr>
              <a:t>kebutuhan</a:t>
            </a:r>
            <a:r>
              <a:rPr lang="en-US" sz="1400" b="1" i="0" dirty="0">
                <a:solidFill>
                  <a:schemeClr val="bg1"/>
                </a:solidFill>
                <a:cs typeface="Arial" charset="0"/>
              </a:rPr>
              <a:t>)</a:t>
            </a:r>
          </a:p>
        </p:txBody>
      </p:sp>
      <p:sp>
        <p:nvSpPr>
          <p:cNvPr id="1490953" name="AutoShape 9"/>
          <p:cNvSpPr>
            <a:spLocks noChangeArrowheads="1"/>
          </p:cNvSpPr>
          <p:nvPr/>
        </p:nvSpPr>
        <p:spPr bwMode="auto">
          <a:xfrm>
            <a:off x="755650" y="4614863"/>
            <a:ext cx="1871663"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b="1" i="0" dirty="0" err="1">
                <a:solidFill>
                  <a:schemeClr val="bg1"/>
                </a:solidFill>
                <a:cs typeface="Arial" charset="0"/>
              </a:rPr>
              <a:t>Rapat</a:t>
            </a:r>
            <a:r>
              <a:rPr lang="en-US" b="1" i="0" dirty="0">
                <a:solidFill>
                  <a:schemeClr val="bg1"/>
                </a:solidFill>
                <a:cs typeface="Arial" charset="0"/>
              </a:rPr>
              <a:t> </a:t>
            </a:r>
            <a:r>
              <a:rPr lang="en-US" b="1" i="0" dirty="0" err="1">
                <a:solidFill>
                  <a:schemeClr val="bg1"/>
                </a:solidFill>
                <a:cs typeface="Arial" charset="0"/>
              </a:rPr>
              <a:t>Tinjauan</a:t>
            </a:r>
            <a:r>
              <a:rPr lang="en-US" b="1" i="0" dirty="0">
                <a:solidFill>
                  <a:schemeClr val="bg1"/>
                </a:solidFill>
                <a:cs typeface="Arial" charset="0"/>
              </a:rPr>
              <a:t> </a:t>
            </a:r>
          </a:p>
          <a:p>
            <a:pPr marL="342900" indent="-342900" algn="ctr">
              <a:buFontTx/>
              <a:buNone/>
              <a:defRPr/>
            </a:pPr>
            <a:r>
              <a:rPr lang="en-US" b="1" i="0" dirty="0" err="1">
                <a:solidFill>
                  <a:schemeClr val="bg1"/>
                </a:solidFill>
                <a:cs typeface="Arial" charset="0"/>
              </a:rPr>
              <a:t>Manajemen</a:t>
            </a:r>
            <a:endParaRPr lang="en-US" b="1" i="0" dirty="0">
              <a:solidFill>
                <a:schemeClr val="bg1"/>
              </a:solidFill>
              <a:cs typeface="Arial" charset="0"/>
            </a:endParaRPr>
          </a:p>
        </p:txBody>
      </p:sp>
      <p:sp>
        <p:nvSpPr>
          <p:cNvPr id="1490954" name="AutoShape 10"/>
          <p:cNvSpPr>
            <a:spLocks noChangeArrowheads="1"/>
          </p:cNvSpPr>
          <p:nvPr/>
        </p:nvSpPr>
        <p:spPr bwMode="auto">
          <a:xfrm>
            <a:off x="755650" y="3513138"/>
            <a:ext cx="1871663"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b="1" i="0" dirty="0" err="1">
                <a:solidFill>
                  <a:schemeClr val="bg1"/>
                </a:solidFill>
                <a:cs typeface="Arial" charset="0"/>
              </a:rPr>
              <a:t>Persiapan</a:t>
            </a:r>
            <a:r>
              <a:rPr lang="en-US" b="1" i="0" dirty="0">
                <a:solidFill>
                  <a:schemeClr val="bg1"/>
                </a:solidFill>
                <a:cs typeface="Arial" charset="0"/>
              </a:rPr>
              <a:t> </a:t>
            </a:r>
          </a:p>
          <a:p>
            <a:pPr marL="342900" indent="-342900" algn="ctr">
              <a:buFontTx/>
              <a:buNone/>
              <a:defRPr/>
            </a:pPr>
            <a:r>
              <a:rPr lang="en-US" b="1" i="0" dirty="0">
                <a:solidFill>
                  <a:schemeClr val="bg1"/>
                </a:solidFill>
                <a:cs typeface="Arial" charset="0"/>
              </a:rPr>
              <a:t>Agenda </a:t>
            </a:r>
            <a:r>
              <a:rPr lang="en-US" b="1" i="0" dirty="0" err="1">
                <a:solidFill>
                  <a:schemeClr val="bg1"/>
                </a:solidFill>
                <a:cs typeface="Arial" charset="0"/>
              </a:rPr>
              <a:t>Rapat</a:t>
            </a:r>
            <a:endParaRPr lang="en-US" b="1" i="0" dirty="0">
              <a:solidFill>
                <a:schemeClr val="bg1"/>
              </a:solidFill>
              <a:cs typeface="Arial" charset="0"/>
            </a:endParaRPr>
          </a:p>
        </p:txBody>
      </p:sp>
      <p:sp>
        <p:nvSpPr>
          <p:cNvPr id="1490955" name="AutoShape 11"/>
          <p:cNvSpPr>
            <a:spLocks noChangeArrowheads="1"/>
          </p:cNvSpPr>
          <p:nvPr/>
        </p:nvSpPr>
        <p:spPr bwMode="auto">
          <a:xfrm>
            <a:off x="755650" y="5719763"/>
            <a:ext cx="1871663"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b="1" i="0" dirty="0" err="1">
                <a:solidFill>
                  <a:schemeClr val="bg1"/>
                </a:solidFill>
                <a:cs typeface="Arial" charset="0"/>
              </a:rPr>
              <a:t>Keluaran</a:t>
            </a:r>
            <a:r>
              <a:rPr lang="en-US" b="1" i="0" dirty="0">
                <a:solidFill>
                  <a:schemeClr val="bg1"/>
                </a:solidFill>
                <a:cs typeface="Arial" charset="0"/>
              </a:rPr>
              <a:t> di </a:t>
            </a:r>
          </a:p>
          <a:p>
            <a:pPr marL="342900" indent="-342900" algn="ctr">
              <a:buFontTx/>
              <a:buNone/>
              <a:defRPr/>
            </a:pPr>
            <a:r>
              <a:rPr lang="en-US" b="1" i="0" dirty="0" err="1">
                <a:solidFill>
                  <a:schemeClr val="bg1"/>
                </a:solidFill>
                <a:cs typeface="Arial" charset="0"/>
              </a:rPr>
              <a:t>sosialisasikan</a:t>
            </a:r>
            <a:endParaRPr lang="en-US" b="1" i="0" dirty="0">
              <a:solidFill>
                <a:schemeClr val="bg1"/>
              </a:solidFill>
              <a:cs typeface="Arial" charset="0"/>
            </a:endParaRPr>
          </a:p>
        </p:txBody>
      </p:sp>
      <p:cxnSp>
        <p:nvCxnSpPr>
          <p:cNvPr id="51207" name="AutoShape 12"/>
          <p:cNvCxnSpPr>
            <a:cxnSpLocks noChangeShapeType="1"/>
            <a:stCxn id="1490952" idx="2"/>
            <a:endCxn id="1490954" idx="0"/>
          </p:cNvCxnSpPr>
          <p:nvPr/>
        </p:nvCxnSpPr>
        <p:spPr bwMode="auto">
          <a:xfrm>
            <a:off x="1692275" y="3200400"/>
            <a:ext cx="0" cy="312738"/>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8" name="AutoShape 13"/>
          <p:cNvCxnSpPr>
            <a:cxnSpLocks noChangeShapeType="1"/>
            <a:stCxn id="1490954" idx="2"/>
            <a:endCxn id="1490953" idx="0"/>
          </p:cNvCxnSpPr>
          <p:nvPr/>
        </p:nvCxnSpPr>
        <p:spPr bwMode="auto">
          <a:xfrm>
            <a:off x="1692275" y="4305300"/>
            <a:ext cx="0" cy="309563"/>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9" name="AutoShape 14"/>
          <p:cNvCxnSpPr>
            <a:cxnSpLocks noChangeShapeType="1"/>
            <a:stCxn id="1490953" idx="2"/>
            <a:endCxn id="1490955" idx="0"/>
          </p:cNvCxnSpPr>
          <p:nvPr/>
        </p:nvCxnSpPr>
        <p:spPr bwMode="auto">
          <a:xfrm>
            <a:off x="1692275" y="5407025"/>
            <a:ext cx="0" cy="312738"/>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0" name="AutoShape 15"/>
          <p:cNvSpPr>
            <a:spLocks/>
          </p:cNvSpPr>
          <p:nvPr/>
        </p:nvSpPr>
        <p:spPr bwMode="auto">
          <a:xfrm>
            <a:off x="2843213" y="2611438"/>
            <a:ext cx="503237" cy="2832100"/>
          </a:xfrm>
          <a:prstGeom prst="leftBrace">
            <a:avLst>
              <a:gd name="adj1" fmla="val 46898"/>
              <a:gd name="adj2" fmla="val 4723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Text Box 16"/>
          <p:cNvSpPr txBox="1">
            <a:spLocks noChangeArrowheads="1"/>
          </p:cNvSpPr>
          <p:nvPr/>
        </p:nvSpPr>
        <p:spPr bwMode="auto">
          <a:xfrm>
            <a:off x="3327400" y="2520950"/>
            <a:ext cx="51323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eaLnBrk="1" hangingPunct="1">
              <a:buFontTx/>
              <a:buChar char="-"/>
              <a:defRPr/>
            </a:pPr>
            <a:r>
              <a:rPr lang="en-US" sz="1400" i="0" dirty="0" err="1" smtClean="0">
                <a:solidFill>
                  <a:schemeClr val="tx1"/>
                </a:solidFill>
              </a:rPr>
              <a:t>Hasil</a:t>
            </a:r>
            <a:r>
              <a:rPr lang="en-US" sz="1400" i="0" dirty="0" smtClean="0">
                <a:solidFill>
                  <a:schemeClr val="tx1"/>
                </a:solidFill>
              </a:rPr>
              <a:t> Audit</a:t>
            </a:r>
          </a:p>
          <a:p>
            <a:pPr eaLnBrk="1" hangingPunct="1">
              <a:buFontTx/>
              <a:buChar char="-"/>
              <a:defRPr/>
            </a:pPr>
            <a:r>
              <a:rPr lang="en-US" sz="1400" i="0" dirty="0" err="1" smtClean="0">
                <a:solidFill>
                  <a:schemeClr val="tx1"/>
                </a:solidFill>
              </a:rPr>
              <a:t>Hasil</a:t>
            </a:r>
            <a:r>
              <a:rPr lang="en-US" sz="1400" i="0" dirty="0" smtClean="0">
                <a:solidFill>
                  <a:schemeClr val="tx1"/>
                </a:solidFill>
              </a:rPr>
              <a:t> </a:t>
            </a:r>
            <a:r>
              <a:rPr lang="en-US" sz="1400" i="0" dirty="0" err="1" smtClean="0">
                <a:solidFill>
                  <a:schemeClr val="tx1"/>
                </a:solidFill>
              </a:rPr>
              <a:t>Evaluasi</a:t>
            </a:r>
            <a:r>
              <a:rPr lang="en-US" sz="1400" i="0" dirty="0" smtClean="0">
                <a:solidFill>
                  <a:schemeClr val="tx1"/>
                </a:solidFill>
              </a:rPr>
              <a:t> </a:t>
            </a:r>
            <a:r>
              <a:rPr lang="en-US" sz="1400" i="0" dirty="0" err="1" smtClean="0">
                <a:solidFill>
                  <a:schemeClr val="tx1"/>
                </a:solidFill>
              </a:rPr>
              <a:t>kesesuaian</a:t>
            </a:r>
            <a:r>
              <a:rPr lang="en-US" sz="1400" i="0" dirty="0" smtClean="0">
                <a:solidFill>
                  <a:schemeClr val="tx1"/>
                </a:solidFill>
              </a:rPr>
              <a:t> legal</a:t>
            </a:r>
          </a:p>
          <a:p>
            <a:pPr eaLnBrk="1" hangingPunct="1">
              <a:buFontTx/>
              <a:buChar char="-"/>
              <a:defRPr/>
            </a:pPr>
            <a:r>
              <a:rPr lang="en-US" sz="1400" i="0" dirty="0" smtClean="0">
                <a:solidFill>
                  <a:schemeClr val="tx1"/>
                </a:solidFill>
              </a:rPr>
              <a:t>Status </a:t>
            </a:r>
            <a:r>
              <a:rPr lang="en-US" sz="1400" i="0" dirty="0" err="1" smtClean="0">
                <a:solidFill>
                  <a:schemeClr val="tx1"/>
                </a:solidFill>
              </a:rPr>
              <a:t>Tindakan</a:t>
            </a:r>
            <a:r>
              <a:rPr lang="en-US" sz="1400" i="0" dirty="0" smtClean="0">
                <a:solidFill>
                  <a:schemeClr val="tx1"/>
                </a:solidFill>
              </a:rPr>
              <a:t> </a:t>
            </a:r>
            <a:r>
              <a:rPr lang="en-US" sz="1400" i="0" dirty="0" err="1" smtClean="0">
                <a:solidFill>
                  <a:schemeClr val="tx1"/>
                </a:solidFill>
              </a:rPr>
              <a:t>Perbaikan</a:t>
            </a:r>
            <a:r>
              <a:rPr lang="en-US" sz="1400" i="0" dirty="0" smtClean="0">
                <a:solidFill>
                  <a:schemeClr val="tx1"/>
                </a:solidFill>
              </a:rPr>
              <a:t> </a:t>
            </a:r>
            <a:r>
              <a:rPr lang="en-US" sz="1400" i="0" dirty="0" err="1" smtClean="0">
                <a:solidFill>
                  <a:schemeClr val="tx1"/>
                </a:solidFill>
              </a:rPr>
              <a:t>dan</a:t>
            </a:r>
            <a:r>
              <a:rPr lang="en-US" sz="1400" i="0" dirty="0" smtClean="0">
                <a:solidFill>
                  <a:schemeClr val="tx1"/>
                </a:solidFill>
              </a:rPr>
              <a:t> </a:t>
            </a:r>
            <a:r>
              <a:rPr lang="en-US" sz="1400" i="0" dirty="0" err="1" smtClean="0">
                <a:solidFill>
                  <a:schemeClr val="tx1"/>
                </a:solidFill>
              </a:rPr>
              <a:t>Pencegahan</a:t>
            </a:r>
            <a:r>
              <a:rPr lang="en-US" sz="1400" i="0" dirty="0" smtClean="0">
                <a:solidFill>
                  <a:schemeClr val="tx1"/>
                </a:solidFill>
              </a:rPr>
              <a:t> </a:t>
            </a:r>
            <a:r>
              <a:rPr lang="en-US" sz="1400" i="0" dirty="0" err="1" smtClean="0">
                <a:solidFill>
                  <a:schemeClr val="tx1"/>
                </a:solidFill>
              </a:rPr>
              <a:t>termasuk</a:t>
            </a:r>
            <a:r>
              <a:rPr lang="en-US" sz="1400" i="0" dirty="0" smtClean="0">
                <a:solidFill>
                  <a:schemeClr val="tx1"/>
                </a:solidFill>
              </a:rPr>
              <a:t> </a:t>
            </a:r>
            <a:r>
              <a:rPr lang="en-US" sz="1400" i="0" dirty="0" err="1" smtClean="0">
                <a:solidFill>
                  <a:schemeClr val="tx1"/>
                </a:solidFill>
              </a:rPr>
              <a:t>insiden</a:t>
            </a:r>
            <a:endParaRPr lang="en-US" sz="1400" i="0" dirty="0" smtClean="0">
              <a:solidFill>
                <a:schemeClr val="tx1"/>
              </a:solidFill>
            </a:endParaRPr>
          </a:p>
          <a:p>
            <a:pPr eaLnBrk="1" hangingPunct="1">
              <a:buFontTx/>
              <a:buChar char="-"/>
              <a:defRPr/>
            </a:pPr>
            <a:r>
              <a:rPr lang="en-US" sz="1400" i="0" dirty="0" err="1" smtClean="0">
                <a:solidFill>
                  <a:schemeClr val="tx1"/>
                </a:solidFill>
              </a:rPr>
              <a:t>Keluhan</a:t>
            </a:r>
            <a:r>
              <a:rPr lang="en-US" sz="1400" i="0" dirty="0" smtClean="0">
                <a:solidFill>
                  <a:schemeClr val="tx1"/>
                </a:solidFill>
              </a:rPr>
              <a:t> </a:t>
            </a:r>
            <a:r>
              <a:rPr lang="en-US" sz="1400" i="0" dirty="0" err="1" smtClean="0">
                <a:solidFill>
                  <a:schemeClr val="tx1"/>
                </a:solidFill>
              </a:rPr>
              <a:t>dan</a:t>
            </a:r>
            <a:r>
              <a:rPr lang="en-US" sz="1400" i="0" dirty="0" smtClean="0">
                <a:solidFill>
                  <a:schemeClr val="tx1"/>
                </a:solidFill>
              </a:rPr>
              <a:t> </a:t>
            </a:r>
            <a:r>
              <a:rPr lang="en-US" sz="1400" i="0" dirty="0" err="1" smtClean="0">
                <a:solidFill>
                  <a:schemeClr val="tx1"/>
                </a:solidFill>
              </a:rPr>
              <a:t>hasil</a:t>
            </a:r>
            <a:r>
              <a:rPr lang="en-US" sz="1400" i="0" dirty="0" smtClean="0">
                <a:solidFill>
                  <a:schemeClr val="tx1"/>
                </a:solidFill>
              </a:rPr>
              <a:t> </a:t>
            </a:r>
            <a:r>
              <a:rPr lang="en-US" sz="1400" i="0" dirty="0" err="1" smtClean="0">
                <a:solidFill>
                  <a:schemeClr val="tx1"/>
                </a:solidFill>
              </a:rPr>
              <a:t>komunikasi</a:t>
            </a:r>
            <a:r>
              <a:rPr lang="en-US" sz="1400" i="0" dirty="0" smtClean="0">
                <a:solidFill>
                  <a:schemeClr val="tx1"/>
                </a:solidFill>
              </a:rPr>
              <a:t> </a:t>
            </a:r>
            <a:r>
              <a:rPr lang="en-US" sz="1400" i="0" dirty="0" err="1" smtClean="0">
                <a:solidFill>
                  <a:schemeClr val="tx1"/>
                </a:solidFill>
              </a:rPr>
              <a:t>dengan</a:t>
            </a:r>
            <a:r>
              <a:rPr lang="en-US" sz="1400" i="0" dirty="0" smtClean="0">
                <a:solidFill>
                  <a:schemeClr val="tx1"/>
                </a:solidFill>
              </a:rPr>
              <a:t> </a:t>
            </a:r>
            <a:r>
              <a:rPr lang="en-US" sz="1400" i="0" dirty="0" err="1" smtClean="0">
                <a:solidFill>
                  <a:schemeClr val="tx1"/>
                </a:solidFill>
              </a:rPr>
              <a:t>pihak</a:t>
            </a:r>
            <a:r>
              <a:rPr lang="en-US" sz="1400" i="0" dirty="0" smtClean="0">
                <a:solidFill>
                  <a:schemeClr val="tx1"/>
                </a:solidFill>
              </a:rPr>
              <a:t> </a:t>
            </a:r>
            <a:r>
              <a:rPr lang="en-US" sz="1400" i="0" dirty="0" err="1" smtClean="0">
                <a:solidFill>
                  <a:schemeClr val="tx1"/>
                </a:solidFill>
              </a:rPr>
              <a:t>eksternal</a:t>
            </a:r>
            <a:endParaRPr lang="en-US" sz="1400" i="0" dirty="0" smtClean="0">
              <a:solidFill>
                <a:schemeClr val="tx1"/>
              </a:solidFill>
            </a:endParaRPr>
          </a:p>
          <a:p>
            <a:pPr eaLnBrk="1" hangingPunct="1">
              <a:buFontTx/>
              <a:buChar char="-"/>
              <a:defRPr/>
            </a:pPr>
            <a:r>
              <a:rPr lang="en-US" sz="1400" i="0" dirty="0" err="1" smtClean="0">
                <a:solidFill>
                  <a:schemeClr val="tx1"/>
                </a:solidFill>
              </a:rPr>
              <a:t>Pencapaian</a:t>
            </a:r>
            <a:r>
              <a:rPr lang="en-US" sz="1400" i="0" dirty="0" smtClean="0">
                <a:solidFill>
                  <a:schemeClr val="tx1"/>
                </a:solidFill>
              </a:rPr>
              <a:t> </a:t>
            </a:r>
            <a:r>
              <a:rPr lang="en-US" sz="1400" i="0" dirty="0" err="1" smtClean="0">
                <a:solidFill>
                  <a:schemeClr val="tx1"/>
                </a:solidFill>
              </a:rPr>
              <a:t>tujuan</a:t>
            </a:r>
            <a:r>
              <a:rPr lang="en-US" sz="1400" i="0" dirty="0" smtClean="0">
                <a:solidFill>
                  <a:schemeClr val="tx1"/>
                </a:solidFill>
              </a:rPr>
              <a:t> </a:t>
            </a:r>
            <a:r>
              <a:rPr lang="en-US" sz="1400" i="0" dirty="0" err="1" smtClean="0">
                <a:solidFill>
                  <a:schemeClr val="tx1"/>
                </a:solidFill>
              </a:rPr>
              <a:t>dan</a:t>
            </a:r>
            <a:r>
              <a:rPr lang="en-US" sz="1400" i="0" dirty="0" smtClean="0">
                <a:solidFill>
                  <a:schemeClr val="tx1"/>
                </a:solidFill>
              </a:rPr>
              <a:t> </a:t>
            </a:r>
            <a:r>
              <a:rPr lang="en-US" sz="1400" i="0" dirty="0" err="1" smtClean="0">
                <a:solidFill>
                  <a:schemeClr val="tx1"/>
                </a:solidFill>
              </a:rPr>
              <a:t>sasaran</a:t>
            </a:r>
            <a:endParaRPr lang="en-US" sz="1400" i="0" dirty="0" smtClean="0">
              <a:solidFill>
                <a:schemeClr val="tx1"/>
              </a:solidFill>
            </a:endParaRPr>
          </a:p>
          <a:p>
            <a:pPr eaLnBrk="1" hangingPunct="1">
              <a:buFontTx/>
              <a:buChar char="-"/>
              <a:defRPr/>
            </a:pPr>
            <a:r>
              <a:rPr lang="en-US" sz="1400" i="0" dirty="0" err="1" smtClean="0">
                <a:solidFill>
                  <a:schemeClr val="tx1"/>
                </a:solidFill>
              </a:rPr>
              <a:t>Perubahan</a:t>
            </a:r>
            <a:r>
              <a:rPr lang="en-US" sz="1400" i="0" dirty="0" smtClean="0">
                <a:solidFill>
                  <a:schemeClr val="tx1"/>
                </a:solidFill>
              </a:rPr>
              <a:t> </a:t>
            </a:r>
            <a:r>
              <a:rPr lang="en-US" sz="1400" i="0" dirty="0" err="1" smtClean="0">
                <a:solidFill>
                  <a:schemeClr val="tx1"/>
                </a:solidFill>
              </a:rPr>
              <a:t>peraturan</a:t>
            </a:r>
            <a:r>
              <a:rPr lang="en-US" sz="1400" i="0" dirty="0" smtClean="0">
                <a:solidFill>
                  <a:schemeClr val="tx1"/>
                </a:solidFill>
              </a:rPr>
              <a:t> </a:t>
            </a:r>
            <a:r>
              <a:rPr lang="en-US" sz="1400" i="0" dirty="0" err="1" smtClean="0">
                <a:solidFill>
                  <a:schemeClr val="tx1"/>
                </a:solidFill>
              </a:rPr>
              <a:t>peraturan</a:t>
            </a:r>
            <a:r>
              <a:rPr lang="en-US" sz="1400" i="0" dirty="0" smtClean="0">
                <a:solidFill>
                  <a:schemeClr val="tx1"/>
                </a:solidFill>
              </a:rPr>
              <a:t> </a:t>
            </a:r>
            <a:r>
              <a:rPr lang="en-US" sz="1400" i="0" dirty="0" err="1" smtClean="0">
                <a:solidFill>
                  <a:schemeClr val="tx1"/>
                </a:solidFill>
              </a:rPr>
              <a:t>perundang-undangan</a:t>
            </a:r>
            <a:r>
              <a:rPr lang="en-US" sz="1400" i="0" dirty="0" smtClean="0">
                <a:solidFill>
                  <a:schemeClr val="tx1"/>
                </a:solidFill>
              </a:rPr>
              <a:t>/</a:t>
            </a:r>
            <a:r>
              <a:rPr lang="en-US" sz="1400" i="0" dirty="0" err="1" smtClean="0">
                <a:solidFill>
                  <a:schemeClr val="tx1"/>
                </a:solidFill>
              </a:rPr>
              <a:t>persyaratan</a:t>
            </a:r>
            <a:r>
              <a:rPr lang="en-US" sz="1400" i="0" dirty="0" smtClean="0">
                <a:solidFill>
                  <a:schemeClr val="tx1"/>
                </a:solidFill>
              </a:rPr>
              <a:t> </a:t>
            </a:r>
            <a:r>
              <a:rPr lang="en-US" sz="1400" i="0" dirty="0" err="1" smtClean="0">
                <a:solidFill>
                  <a:schemeClr val="tx1"/>
                </a:solidFill>
              </a:rPr>
              <a:t>lainnya</a:t>
            </a:r>
            <a:r>
              <a:rPr lang="en-US" sz="1400" i="0" dirty="0" smtClean="0">
                <a:solidFill>
                  <a:schemeClr val="tx1"/>
                </a:solidFill>
              </a:rPr>
              <a:t> </a:t>
            </a:r>
            <a:r>
              <a:rPr lang="en-US" sz="1400" i="0" dirty="0" err="1" smtClean="0">
                <a:solidFill>
                  <a:schemeClr val="tx1"/>
                </a:solidFill>
              </a:rPr>
              <a:t>atau</a:t>
            </a:r>
            <a:r>
              <a:rPr lang="en-US" sz="1400" i="0" dirty="0" smtClean="0">
                <a:solidFill>
                  <a:schemeClr val="tx1"/>
                </a:solidFill>
              </a:rPr>
              <a:t> </a:t>
            </a:r>
            <a:r>
              <a:rPr lang="en-US" sz="1400" i="0" dirty="0" err="1" smtClean="0">
                <a:solidFill>
                  <a:schemeClr val="tx1"/>
                </a:solidFill>
              </a:rPr>
              <a:t>perubahan</a:t>
            </a:r>
            <a:r>
              <a:rPr lang="en-US" sz="1400" i="0" dirty="0" smtClean="0">
                <a:solidFill>
                  <a:schemeClr val="tx1"/>
                </a:solidFill>
              </a:rPr>
              <a:t> yang </a:t>
            </a:r>
            <a:r>
              <a:rPr lang="en-US" sz="1400" i="0" dirty="0" err="1" smtClean="0">
                <a:solidFill>
                  <a:schemeClr val="tx1"/>
                </a:solidFill>
              </a:rPr>
              <a:t>mempengaruhi</a:t>
            </a:r>
            <a:r>
              <a:rPr lang="en-US" sz="1400" i="0" dirty="0" smtClean="0">
                <a:solidFill>
                  <a:schemeClr val="tx1"/>
                </a:solidFill>
              </a:rPr>
              <a:t> </a:t>
            </a:r>
            <a:r>
              <a:rPr lang="en-US" sz="1400" i="0" dirty="0" err="1" smtClean="0">
                <a:solidFill>
                  <a:schemeClr val="tx1"/>
                </a:solidFill>
              </a:rPr>
              <a:t>organisasi</a:t>
            </a:r>
            <a:endParaRPr lang="en-US" sz="1400" i="0" dirty="0" smtClean="0">
              <a:solidFill>
                <a:schemeClr val="tx1"/>
              </a:solidFill>
            </a:endParaRPr>
          </a:p>
          <a:p>
            <a:pPr eaLnBrk="1" hangingPunct="1">
              <a:buFontTx/>
              <a:buChar char="-"/>
              <a:defRPr/>
            </a:pPr>
            <a:r>
              <a:rPr lang="en-US" sz="1400" i="0" dirty="0" err="1" smtClean="0">
                <a:solidFill>
                  <a:schemeClr val="tx1"/>
                </a:solidFill>
              </a:rPr>
              <a:t>Kinerja</a:t>
            </a:r>
            <a:r>
              <a:rPr lang="en-US" sz="1400" i="0" dirty="0" smtClean="0">
                <a:solidFill>
                  <a:schemeClr val="tx1"/>
                </a:solidFill>
              </a:rPr>
              <a:t> QHSE</a:t>
            </a:r>
          </a:p>
          <a:p>
            <a:pPr eaLnBrk="1" hangingPunct="1">
              <a:buFontTx/>
              <a:buChar char="-"/>
              <a:defRPr/>
            </a:pPr>
            <a:r>
              <a:rPr lang="en-US" sz="1400" i="0" dirty="0" err="1" smtClean="0">
                <a:solidFill>
                  <a:schemeClr val="tx1"/>
                </a:solidFill>
              </a:rPr>
              <a:t>Kebijakan</a:t>
            </a:r>
            <a:r>
              <a:rPr lang="en-US" sz="1400" i="0" dirty="0" smtClean="0">
                <a:solidFill>
                  <a:schemeClr val="tx1"/>
                </a:solidFill>
              </a:rPr>
              <a:t> QHSE</a:t>
            </a:r>
          </a:p>
          <a:p>
            <a:pPr eaLnBrk="1" hangingPunct="1">
              <a:buFontTx/>
              <a:buChar char="-"/>
              <a:defRPr/>
            </a:pPr>
            <a:r>
              <a:rPr lang="en-US" sz="1400" i="0" dirty="0" err="1" smtClean="0">
                <a:solidFill>
                  <a:schemeClr val="tx1"/>
                </a:solidFill>
              </a:rPr>
              <a:t>Hasil</a:t>
            </a:r>
            <a:r>
              <a:rPr lang="en-US" sz="1400" i="0" dirty="0" smtClean="0">
                <a:solidFill>
                  <a:schemeClr val="tx1"/>
                </a:solidFill>
              </a:rPr>
              <a:t> </a:t>
            </a:r>
            <a:r>
              <a:rPr lang="en-US" sz="1400" i="0" dirty="0" err="1" smtClean="0">
                <a:solidFill>
                  <a:schemeClr val="tx1"/>
                </a:solidFill>
              </a:rPr>
              <a:t>rapat</a:t>
            </a:r>
            <a:r>
              <a:rPr lang="en-US" sz="1400" i="0" dirty="0" smtClean="0">
                <a:solidFill>
                  <a:schemeClr val="tx1"/>
                </a:solidFill>
              </a:rPr>
              <a:t> </a:t>
            </a:r>
            <a:r>
              <a:rPr lang="en-US" sz="1400" i="0" dirty="0" err="1" smtClean="0">
                <a:solidFill>
                  <a:schemeClr val="tx1"/>
                </a:solidFill>
              </a:rPr>
              <a:t>manajemen</a:t>
            </a:r>
            <a:r>
              <a:rPr lang="en-US" sz="1400" i="0" dirty="0" smtClean="0">
                <a:solidFill>
                  <a:schemeClr val="tx1"/>
                </a:solidFill>
              </a:rPr>
              <a:t> review </a:t>
            </a:r>
            <a:r>
              <a:rPr lang="en-US" sz="1400" i="0" dirty="0" err="1" smtClean="0">
                <a:solidFill>
                  <a:schemeClr val="tx1"/>
                </a:solidFill>
              </a:rPr>
              <a:t>sebelumnya</a:t>
            </a:r>
            <a:endParaRPr lang="en-US" sz="1400" i="0" dirty="0" smtClean="0">
              <a:solidFill>
                <a:schemeClr val="tx1"/>
              </a:solidFill>
            </a:endParaRPr>
          </a:p>
          <a:p>
            <a:pPr eaLnBrk="1" hangingPunct="1">
              <a:buFontTx/>
              <a:buChar char="-"/>
              <a:defRPr/>
            </a:pPr>
            <a:r>
              <a:rPr lang="en-US" sz="1400" i="0" dirty="0" err="1" smtClean="0">
                <a:solidFill>
                  <a:schemeClr val="tx1"/>
                </a:solidFill>
              </a:rPr>
              <a:t>Rekomendasi-rekomendasi</a:t>
            </a:r>
            <a:endParaRPr lang="en-US" sz="1400" i="0" dirty="0" smtClean="0">
              <a:solidFill>
                <a:schemeClr val="tx1"/>
              </a:solidFill>
            </a:endParaRPr>
          </a:p>
        </p:txBody>
      </p:sp>
      <p:sp>
        <p:nvSpPr>
          <p:cNvPr id="51212" name="AutoShape 17"/>
          <p:cNvSpPr>
            <a:spLocks/>
          </p:cNvSpPr>
          <p:nvPr/>
        </p:nvSpPr>
        <p:spPr bwMode="auto">
          <a:xfrm>
            <a:off x="2843213" y="5719763"/>
            <a:ext cx="503237" cy="792162"/>
          </a:xfrm>
          <a:prstGeom prst="leftBrace">
            <a:avLst>
              <a:gd name="adj1" fmla="val 13118"/>
              <a:gd name="adj2" fmla="val 4723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Text Box 18"/>
          <p:cNvSpPr txBox="1">
            <a:spLocks noChangeArrowheads="1"/>
          </p:cNvSpPr>
          <p:nvPr/>
        </p:nvSpPr>
        <p:spPr bwMode="auto">
          <a:xfrm>
            <a:off x="3327400" y="5734050"/>
            <a:ext cx="47720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eaLnBrk="1" hangingPunct="1">
              <a:buFontTx/>
              <a:buChar char="-"/>
              <a:defRPr/>
            </a:pPr>
            <a:r>
              <a:rPr lang="en-US" sz="1400" i="0" dirty="0" err="1" smtClean="0">
                <a:solidFill>
                  <a:schemeClr val="tx1"/>
                </a:solidFill>
              </a:rPr>
              <a:t>Perbaikan</a:t>
            </a:r>
            <a:r>
              <a:rPr lang="en-US" sz="1400" i="0" dirty="0" smtClean="0">
                <a:solidFill>
                  <a:schemeClr val="tx1"/>
                </a:solidFill>
              </a:rPr>
              <a:t> </a:t>
            </a:r>
            <a:r>
              <a:rPr lang="en-US" sz="1400" i="0" dirty="0" err="1" smtClean="0">
                <a:solidFill>
                  <a:schemeClr val="tx1"/>
                </a:solidFill>
              </a:rPr>
              <a:t>terhadap</a:t>
            </a:r>
            <a:r>
              <a:rPr lang="en-US" sz="1400" i="0" dirty="0" smtClean="0">
                <a:solidFill>
                  <a:schemeClr val="tx1"/>
                </a:solidFill>
              </a:rPr>
              <a:t> </a:t>
            </a:r>
            <a:r>
              <a:rPr lang="en-US" sz="1400" i="0" dirty="0" err="1" smtClean="0">
                <a:solidFill>
                  <a:schemeClr val="tx1"/>
                </a:solidFill>
              </a:rPr>
              <a:t>sistem</a:t>
            </a:r>
            <a:endParaRPr lang="en-US" sz="1400" i="0" dirty="0" smtClean="0">
              <a:solidFill>
                <a:schemeClr val="tx1"/>
              </a:solidFill>
            </a:endParaRPr>
          </a:p>
          <a:p>
            <a:pPr eaLnBrk="1" hangingPunct="1">
              <a:buFontTx/>
              <a:buChar char="-"/>
              <a:defRPr/>
            </a:pPr>
            <a:r>
              <a:rPr lang="en-US" sz="1400" i="0" dirty="0" err="1" smtClean="0">
                <a:solidFill>
                  <a:schemeClr val="tx1"/>
                </a:solidFill>
              </a:rPr>
              <a:t>Perbaikan</a:t>
            </a:r>
            <a:r>
              <a:rPr lang="en-US" sz="1400" i="0" dirty="0" smtClean="0">
                <a:solidFill>
                  <a:schemeClr val="tx1"/>
                </a:solidFill>
              </a:rPr>
              <a:t> </a:t>
            </a:r>
            <a:r>
              <a:rPr lang="en-US" sz="1400" i="0" dirty="0" err="1" smtClean="0">
                <a:solidFill>
                  <a:schemeClr val="tx1"/>
                </a:solidFill>
              </a:rPr>
              <a:t>terhadap</a:t>
            </a:r>
            <a:r>
              <a:rPr lang="en-US" sz="1400" i="0" dirty="0" smtClean="0">
                <a:solidFill>
                  <a:schemeClr val="tx1"/>
                </a:solidFill>
              </a:rPr>
              <a:t> </a:t>
            </a:r>
            <a:r>
              <a:rPr lang="en-US" sz="1400" i="0" dirty="0" err="1" smtClean="0">
                <a:solidFill>
                  <a:schemeClr val="tx1"/>
                </a:solidFill>
              </a:rPr>
              <a:t>produk</a:t>
            </a:r>
            <a:r>
              <a:rPr lang="en-US" sz="1400" i="0" dirty="0" smtClean="0">
                <a:solidFill>
                  <a:schemeClr val="tx1"/>
                </a:solidFill>
              </a:rPr>
              <a:t>/</a:t>
            </a:r>
            <a:r>
              <a:rPr lang="en-US" sz="1400" i="0" dirty="0" err="1" smtClean="0">
                <a:solidFill>
                  <a:schemeClr val="tx1"/>
                </a:solidFill>
              </a:rPr>
              <a:t>jasa</a:t>
            </a:r>
            <a:endParaRPr lang="en-US" sz="1400" i="0" dirty="0" smtClean="0">
              <a:solidFill>
                <a:schemeClr val="tx1"/>
              </a:solidFill>
            </a:endParaRPr>
          </a:p>
          <a:p>
            <a:pPr eaLnBrk="1" hangingPunct="1">
              <a:buFontTx/>
              <a:buChar char="-"/>
              <a:defRPr/>
            </a:pPr>
            <a:r>
              <a:rPr lang="en-US" sz="1400" i="0" dirty="0" err="1" smtClean="0">
                <a:solidFill>
                  <a:schemeClr val="tx1"/>
                </a:solidFill>
              </a:rPr>
              <a:t>Kebutuhan</a:t>
            </a:r>
            <a:r>
              <a:rPr lang="en-US" sz="1400" i="0" dirty="0" smtClean="0">
                <a:solidFill>
                  <a:schemeClr val="tx1"/>
                </a:solidFill>
              </a:rPr>
              <a:t> </a:t>
            </a:r>
            <a:r>
              <a:rPr lang="en-US" sz="1400" i="0" dirty="0" err="1" smtClean="0">
                <a:solidFill>
                  <a:schemeClr val="tx1"/>
                </a:solidFill>
              </a:rPr>
              <a:t>akan</a:t>
            </a:r>
            <a:r>
              <a:rPr lang="en-US" sz="1400" i="0" dirty="0" smtClean="0">
                <a:solidFill>
                  <a:schemeClr val="tx1"/>
                </a:solidFill>
              </a:rPr>
              <a:t> </a:t>
            </a:r>
            <a:r>
              <a:rPr lang="en-US" sz="1400" i="0" dirty="0" err="1" smtClean="0">
                <a:solidFill>
                  <a:schemeClr val="tx1"/>
                </a:solidFill>
              </a:rPr>
              <a:t>sumberdaya</a:t>
            </a:r>
            <a:r>
              <a:rPr lang="en-US" sz="1400" i="0" dirty="0" smtClean="0">
                <a:solidFill>
                  <a:schemeClr val="tx1"/>
                </a:solidFill>
              </a:rPr>
              <a:t>.</a:t>
            </a:r>
          </a:p>
        </p:txBody>
      </p:sp>
      <p:sp>
        <p:nvSpPr>
          <p:cNvPr id="51214"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Tinjauan Manajemen</a:t>
            </a:r>
          </a:p>
        </p:txBody>
      </p:sp>
      <p:sp>
        <p:nvSpPr>
          <p:cNvPr id="17" name="AutoShape 36"/>
          <p:cNvSpPr>
            <a:spLocks noChangeArrowheads="1"/>
          </p:cNvSpPr>
          <p:nvPr/>
        </p:nvSpPr>
        <p:spPr bwMode="auto">
          <a:xfrm>
            <a:off x="250825" y="1341438"/>
            <a:ext cx="8642350" cy="5327650"/>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1216" name="TextBox 15"/>
          <p:cNvSpPr txBox="1">
            <a:spLocks noChangeArrowheads="1"/>
          </p:cNvSpPr>
          <p:nvPr/>
        </p:nvSpPr>
        <p:spPr bwMode="auto">
          <a:xfrm>
            <a:off x="6516688" y="6022975"/>
            <a:ext cx="2376487" cy="430213"/>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charset="0"/>
              </a:defRPr>
            </a:lvl1pPr>
            <a:lvl2pPr marL="742950" indent="-285750" eaLnBrk="0" hangingPunct="0">
              <a:defRPr sz="4000" i="1">
                <a:solidFill>
                  <a:schemeClr val="accent2"/>
                </a:solidFill>
                <a:latin typeface="Verdana" pitchFamily="34" charset="0"/>
                <a:cs typeface="Arial" charset="0"/>
              </a:defRPr>
            </a:lvl2pPr>
            <a:lvl3pPr marL="1143000" indent="-228600" eaLnBrk="0" hangingPunct="0">
              <a:defRPr sz="4000" i="1">
                <a:solidFill>
                  <a:schemeClr val="accent2"/>
                </a:solidFill>
                <a:latin typeface="Verdana" pitchFamily="34" charset="0"/>
                <a:cs typeface="Arial" charset="0"/>
              </a:defRPr>
            </a:lvl3pPr>
            <a:lvl4pPr marL="1600200" indent="-228600" eaLnBrk="0" hangingPunct="0">
              <a:defRPr sz="4000" i="1">
                <a:solidFill>
                  <a:schemeClr val="accent2"/>
                </a:solidFill>
                <a:latin typeface="Verdana" pitchFamily="34" charset="0"/>
                <a:cs typeface="Arial" charset="0"/>
              </a:defRPr>
            </a:lvl4pPr>
            <a:lvl5pPr marL="2057400" indent="-228600" eaLnBrk="0" hangingPunct="0">
              <a:defRPr sz="4000" i="1">
                <a:solidFill>
                  <a:schemeClr val="accent2"/>
                </a:solidFill>
                <a:latin typeface="Verdana" pitchFamily="34" charset="0"/>
                <a:cs typeface="Arial"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charset="0"/>
              </a:defRPr>
            </a:lvl9pPr>
          </a:lstStyle>
          <a:p>
            <a:pPr algn="ctr" eaLnBrk="1" hangingPunct="1">
              <a:buFontTx/>
              <a:buNone/>
              <a:defRPr/>
            </a:pPr>
            <a:r>
              <a:rPr lang="en-US" sz="1100" b="1" i="0" u="sng" smtClean="0">
                <a:solidFill>
                  <a:schemeClr val="accent6"/>
                </a:solidFill>
              </a:rPr>
              <a:t>Management Review Procedure  AND-SMR-P-06</a:t>
            </a:r>
          </a:p>
        </p:txBody>
      </p:sp>
    </p:spTree>
    <p:extLst>
      <p:ext uri="{BB962C8B-B14F-4D97-AF65-F5344CB8AC3E}">
        <p14:creationId xmlns:p14="http://schemas.microsoft.com/office/powerpoint/2010/main" val="21673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09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3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3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3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3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3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23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23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23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223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2235">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2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09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2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909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2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2237">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2237">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22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53" grpId="0" animBg="1"/>
      <p:bldP spid="1490954" grpId="0" animBg="1"/>
      <p:bldP spid="1490955" grpId="0" animBg="1"/>
      <p:bldP spid="51210" grpId="0" animBg="1"/>
      <p:bldP spid="512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91" name="AutoShape 7"/>
          <p:cNvSpPr>
            <a:spLocks noChangeArrowheads="1"/>
          </p:cNvSpPr>
          <p:nvPr/>
        </p:nvSpPr>
        <p:spPr bwMode="auto">
          <a:xfrm>
            <a:off x="468313" y="1484313"/>
            <a:ext cx="8207375"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1"/>
                </a:solidFill>
                <a:cs typeface="Arial" charset="0"/>
              </a:rPr>
              <a:t>Tindakan</a:t>
            </a:r>
            <a:r>
              <a:rPr lang="en-US" sz="2400" b="1" i="0" dirty="0">
                <a:solidFill>
                  <a:schemeClr val="bg1"/>
                </a:solidFill>
                <a:cs typeface="Arial" charset="0"/>
              </a:rPr>
              <a:t> </a:t>
            </a:r>
            <a:r>
              <a:rPr lang="en-US" sz="2400" b="1" i="0" dirty="0" err="1">
                <a:solidFill>
                  <a:schemeClr val="bg1"/>
                </a:solidFill>
                <a:cs typeface="Arial" charset="0"/>
              </a:rPr>
              <a:t>Perbaikan</a:t>
            </a:r>
            <a:r>
              <a:rPr lang="en-US" sz="2400" b="1" i="0" dirty="0">
                <a:solidFill>
                  <a:schemeClr val="bg1"/>
                </a:solidFill>
                <a:cs typeface="Arial" charset="0"/>
              </a:rPr>
              <a:t> </a:t>
            </a:r>
            <a:r>
              <a:rPr lang="en-US" sz="2400" b="1" i="0" dirty="0" err="1">
                <a:solidFill>
                  <a:schemeClr val="bg1"/>
                </a:solidFill>
                <a:cs typeface="Arial" charset="0"/>
              </a:rPr>
              <a:t>dan</a:t>
            </a:r>
            <a:r>
              <a:rPr lang="en-US" sz="2400" b="1" i="0" dirty="0">
                <a:solidFill>
                  <a:schemeClr val="bg1"/>
                </a:solidFill>
                <a:cs typeface="Arial" charset="0"/>
              </a:rPr>
              <a:t> </a:t>
            </a:r>
            <a:r>
              <a:rPr lang="en-US" sz="2400" b="1" i="0" dirty="0" err="1">
                <a:solidFill>
                  <a:schemeClr val="bg1"/>
                </a:solidFill>
                <a:cs typeface="Arial" charset="0"/>
              </a:rPr>
              <a:t>Pencegahan</a:t>
            </a:r>
            <a:endParaRPr lang="en-US" sz="2400" b="1" i="0" dirty="0">
              <a:solidFill>
                <a:schemeClr val="bg1"/>
              </a:solidFill>
              <a:cs typeface="Arial" charset="0"/>
            </a:endParaRPr>
          </a:p>
          <a:p>
            <a:pPr marL="342900" indent="-342900" algn="ctr">
              <a:buFontTx/>
              <a:buNone/>
              <a:defRPr/>
            </a:pPr>
            <a:r>
              <a:rPr lang="en-US" sz="1200" b="1" i="0" dirty="0">
                <a:solidFill>
                  <a:schemeClr val="bg1"/>
                </a:solidFill>
                <a:cs typeface="Arial" charset="0"/>
              </a:rPr>
              <a:t>(ISO 9001:2008; 8.5.2,8.5.3 ISO 14001:2004; 4.5.3 OHSAS 18001:2007; 4.5.2, ISM Code; 9)</a:t>
            </a:r>
          </a:p>
        </p:txBody>
      </p:sp>
      <p:grpSp>
        <p:nvGrpSpPr>
          <p:cNvPr id="52227" name="Group 8"/>
          <p:cNvGrpSpPr>
            <a:grpSpLocks/>
          </p:cNvGrpSpPr>
          <p:nvPr/>
        </p:nvGrpSpPr>
        <p:grpSpPr bwMode="auto">
          <a:xfrm>
            <a:off x="539750" y="2779713"/>
            <a:ext cx="2519363" cy="863600"/>
            <a:chOff x="567" y="890"/>
            <a:chExt cx="1587" cy="544"/>
          </a:xfrm>
        </p:grpSpPr>
        <p:sp>
          <p:nvSpPr>
            <p:cNvPr id="1501193" name="AutoShape 9"/>
            <p:cNvSpPr>
              <a:spLocks noChangeArrowheads="1"/>
            </p:cNvSpPr>
            <p:nvPr/>
          </p:nvSpPr>
          <p:spPr bwMode="auto">
            <a:xfrm>
              <a:off x="567" y="890"/>
              <a:ext cx="1587" cy="544"/>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chemeClr val="bg2"/>
                </a:solidFill>
                <a:cs typeface="Arial" charset="0"/>
              </a:endParaRPr>
            </a:p>
          </p:txBody>
        </p:sp>
        <p:sp>
          <p:nvSpPr>
            <p:cNvPr id="52252" name="Text Box 10"/>
            <p:cNvSpPr txBox="1">
              <a:spLocks noChangeArrowheads="1"/>
            </p:cNvSpPr>
            <p:nvPr/>
          </p:nvSpPr>
          <p:spPr bwMode="auto">
            <a:xfrm>
              <a:off x="637" y="956"/>
              <a:ext cx="14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Pengidentifikasian</a:t>
              </a:r>
              <a:r>
                <a:rPr lang="en-US" sz="1800" i="0" dirty="0">
                  <a:solidFill>
                    <a:schemeClr val="bg1"/>
                  </a:solidFill>
                </a:rPr>
                <a:t> </a:t>
              </a:r>
              <a:r>
                <a:rPr lang="en-US" sz="1800" i="0" dirty="0" err="1">
                  <a:solidFill>
                    <a:schemeClr val="bg1"/>
                  </a:solidFill>
                </a:rPr>
                <a:t>ketidaksesuaian</a:t>
              </a:r>
              <a:endParaRPr lang="en-US" sz="1800" i="0" dirty="0">
                <a:solidFill>
                  <a:schemeClr val="bg1"/>
                </a:solidFill>
              </a:endParaRPr>
            </a:p>
          </p:txBody>
        </p:sp>
      </p:grpSp>
      <p:sp>
        <p:nvSpPr>
          <p:cNvPr id="1501195" name="AutoShape 11"/>
          <p:cNvSpPr>
            <a:spLocks noChangeArrowheads="1"/>
          </p:cNvSpPr>
          <p:nvPr/>
        </p:nvSpPr>
        <p:spPr bwMode="auto">
          <a:xfrm>
            <a:off x="539750" y="4076700"/>
            <a:ext cx="2519363" cy="863600"/>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Blip>
                <a:blip r:embed="rId3"/>
              </a:buBlip>
              <a:defRPr/>
            </a:pPr>
            <a:endParaRPr lang="en-US">
              <a:solidFill>
                <a:srgbClr val="000099"/>
              </a:solidFill>
              <a:cs typeface="Arial" charset="0"/>
            </a:endParaRPr>
          </a:p>
        </p:txBody>
      </p:sp>
      <p:sp>
        <p:nvSpPr>
          <p:cNvPr id="52229" name="Text Box 12"/>
          <p:cNvSpPr txBox="1">
            <a:spLocks noChangeArrowheads="1"/>
          </p:cNvSpPr>
          <p:nvPr/>
        </p:nvSpPr>
        <p:spPr bwMode="auto">
          <a:xfrm>
            <a:off x="650875" y="4322763"/>
            <a:ext cx="2324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Koreksi</a:t>
            </a:r>
            <a:endParaRPr lang="en-US" sz="1800" i="0" dirty="0">
              <a:solidFill>
                <a:schemeClr val="bg1"/>
              </a:solidFill>
            </a:endParaRPr>
          </a:p>
        </p:txBody>
      </p:sp>
      <p:sp>
        <p:nvSpPr>
          <p:cNvPr id="1501197" name="AutoShape 13"/>
          <p:cNvSpPr>
            <a:spLocks noChangeArrowheads="1"/>
          </p:cNvSpPr>
          <p:nvPr/>
        </p:nvSpPr>
        <p:spPr bwMode="auto">
          <a:xfrm>
            <a:off x="539750" y="5300663"/>
            <a:ext cx="2519363" cy="863600"/>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Blip>
                <a:blip r:embed="rId3"/>
              </a:buBlip>
              <a:defRPr/>
            </a:pPr>
            <a:endParaRPr lang="en-US">
              <a:solidFill>
                <a:schemeClr val="bg2"/>
              </a:solidFill>
              <a:cs typeface="Arial" charset="0"/>
            </a:endParaRPr>
          </a:p>
        </p:txBody>
      </p:sp>
      <p:sp>
        <p:nvSpPr>
          <p:cNvPr id="52231" name="Text Box 14"/>
          <p:cNvSpPr txBox="1">
            <a:spLocks noChangeArrowheads="1"/>
          </p:cNvSpPr>
          <p:nvPr/>
        </p:nvSpPr>
        <p:spPr bwMode="auto">
          <a:xfrm>
            <a:off x="650875" y="5543550"/>
            <a:ext cx="2324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Analisa</a:t>
            </a:r>
            <a:r>
              <a:rPr lang="en-US" sz="1800" i="0" dirty="0">
                <a:solidFill>
                  <a:schemeClr val="bg1"/>
                </a:solidFill>
              </a:rPr>
              <a:t> </a:t>
            </a:r>
            <a:r>
              <a:rPr lang="en-US" sz="1800" i="0" dirty="0" err="1">
                <a:solidFill>
                  <a:schemeClr val="bg1"/>
                </a:solidFill>
              </a:rPr>
              <a:t>Sebab</a:t>
            </a:r>
            <a:endParaRPr lang="en-US" sz="1800" i="0" dirty="0">
              <a:solidFill>
                <a:schemeClr val="bg1"/>
              </a:solidFill>
            </a:endParaRPr>
          </a:p>
        </p:txBody>
      </p:sp>
      <p:sp>
        <p:nvSpPr>
          <p:cNvPr id="1501200" name="AutoShape 16"/>
          <p:cNvSpPr>
            <a:spLocks noChangeArrowheads="1"/>
          </p:cNvSpPr>
          <p:nvPr/>
        </p:nvSpPr>
        <p:spPr bwMode="auto">
          <a:xfrm>
            <a:off x="3636963" y="4078288"/>
            <a:ext cx="2519362" cy="863600"/>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52233" name="Text Box 17"/>
          <p:cNvSpPr txBox="1">
            <a:spLocks noChangeArrowheads="1"/>
          </p:cNvSpPr>
          <p:nvPr/>
        </p:nvSpPr>
        <p:spPr bwMode="auto">
          <a:xfrm>
            <a:off x="3563938" y="4170363"/>
            <a:ext cx="2695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Implementasikan</a:t>
            </a:r>
            <a:r>
              <a:rPr lang="en-US" sz="1800" i="0" dirty="0">
                <a:solidFill>
                  <a:schemeClr val="bg1"/>
                </a:solidFill>
              </a:rPr>
              <a:t> </a:t>
            </a:r>
            <a:r>
              <a:rPr lang="en-US" sz="1800" i="0" dirty="0" err="1">
                <a:solidFill>
                  <a:schemeClr val="bg1"/>
                </a:solidFill>
              </a:rPr>
              <a:t>Tindakan</a:t>
            </a:r>
            <a:r>
              <a:rPr lang="en-US" sz="1800" i="0" dirty="0">
                <a:solidFill>
                  <a:schemeClr val="bg1"/>
                </a:solidFill>
              </a:rPr>
              <a:t> </a:t>
            </a:r>
            <a:r>
              <a:rPr lang="en-US" sz="1800" i="0" dirty="0" err="1">
                <a:solidFill>
                  <a:schemeClr val="bg1"/>
                </a:solidFill>
              </a:rPr>
              <a:t>Perbaikan</a:t>
            </a:r>
            <a:endParaRPr lang="en-US" sz="1800" i="0" dirty="0">
              <a:solidFill>
                <a:schemeClr val="bg1"/>
              </a:solidFill>
            </a:endParaRPr>
          </a:p>
        </p:txBody>
      </p:sp>
      <p:grpSp>
        <p:nvGrpSpPr>
          <p:cNvPr id="52234" name="Group 18"/>
          <p:cNvGrpSpPr>
            <a:grpSpLocks/>
          </p:cNvGrpSpPr>
          <p:nvPr/>
        </p:nvGrpSpPr>
        <p:grpSpPr bwMode="auto">
          <a:xfrm>
            <a:off x="3636963" y="5300663"/>
            <a:ext cx="2519362" cy="863600"/>
            <a:chOff x="567" y="890"/>
            <a:chExt cx="1587" cy="544"/>
          </a:xfrm>
        </p:grpSpPr>
        <p:sp>
          <p:nvSpPr>
            <p:cNvPr id="1501203" name="AutoShape 19"/>
            <p:cNvSpPr>
              <a:spLocks noChangeArrowheads="1"/>
            </p:cNvSpPr>
            <p:nvPr/>
          </p:nvSpPr>
          <p:spPr bwMode="auto">
            <a:xfrm>
              <a:off x="567" y="890"/>
              <a:ext cx="1587" cy="544"/>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chemeClr val="bg2"/>
                </a:solidFill>
                <a:cs typeface="Arial" charset="0"/>
              </a:endParaRPr>
            </a:p>
          </p:txBody>
        </p:sp>
        <p:sp>
          <p:nvSpPr>
            <p:cNvPr id="52250" name="Text Box 20"/>
            <p:cNvSpPr txBox="1">
              <a:spLocks noChangeArrowheads="1"/>
            </p:cNvSpPr>
            <p:nvPr/>
          </p:nvSpPr>
          <p:spPr bwMode="auto">
            <a:xfrm>
              <a:off x="637" y="956"/>
              <a:ext cx="14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Evaluasi</a:t>
              </a:r>
              <a:r>
                <a:rPr lang="en-US" sz="1800" i="0" dirty="0">
                  <a:solidFill>
                    <a:schemeClr val="bg1"/>
                  </a:solidFill>
                </a:rPr>
                <a:t> </a:t>
              </a:r>
              <a:r>
                <a:rPr lang="en-US" sz="1800" i="0" dirty="0" err="1">
                  <a:solidFill>
                    <a:schemeClr val="bg1"/>
                  </a:solidFill>
                </a:rPr>
                <a:t>Keefektifan</a:t>
              </a:r>
              <a:endParaRPr lang="en-US" sz="1800" i="0" dirty="0">
                <a:solidFill>
                  <a:schemeClr val="bg1"/>
                </a:solidFill>
              </a:endParaRPr>
            </a:p>
          </p:txBody>
        </p:sp>
      </p:grpSp>
      <p:cxnSp>
        <p:nvCxnSpPr>
          <p:cNvPr id="52235" name="AutoShape 21"/>
          <p:cNvCxnSpPr>
            <a:cxnSpLocks noChangeShapeType="1"/>
            <a:stCxn id="1501193" idx="2"/>
            <a:endCxn id="1501195" idx="0"/>
          </p:cNvCxnSpPr>
          <p:nvPr/>
        </p:nvCxnSpPr>
        <p:spPr bwMode="auto">
          <a:xfrm>
            <a:off x="1800225" y="3643313"/>
            <a:ext cx="0" cy="433387"/>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6" name="AutoShape 22"/>
          <p:cNvCxnSpPr>
            <a:cxnSpLocks noChangeShapeType="1"/>
            <a:stCxn id="1501195" idx="2"/>
            <a:endCxn id="1501197" idx="0"/>
          </p:cNvCxnSpPr>
          <p:nvPr/>
        </p:nvCxnSpPr>
        <p:spPr bwMode="auto">
          <a:xfrm>
            <a:off x="1800225" y="4940300"/>
            <a:ext cx="0" cy="360363"/>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7" name="AutoShape 23"/>
          <p:cNvCxnSpPr>
            <a:cxnSpLocks noChangeShapeType="1"/>
            <a:stCxn id="1501197" idx="3"/>
            <a:endCxn id="1501215" idx="1"/>
          </p:cNvCxnSpPr>
          <p:nvPr/>
        </p:nvCxnSpPr>
        <p:spPr bwMode="auto">
          <a:xfrm flipV="1">
            <a:off x="3059113" y="3213100"/>
            <a:ext cx="576262" cy="2519363"/>
          </a:xfrm>
          <a:prstGeom prst="bentConnector3">
            <a:avLst>
              <a:gd name="adj1" fmla="val 49861"/>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8" name="AutoShape 24"/>
          <p:cNvCxnSpPr>
            <a:cxnSpLocks noChangeShapeType="1"/>
            <a:stCxn id="1501200" idx="2"/>
            <a:endCxn id="1501203" idx="0"/>
          </p:cNvCxnSpPr>
          <p:nvPr/>
        </p:nvCxnSpPr>
        <p:spPr bwMode="auto">
          <a:xfrm>
            <a:off x="4897438" y="4941888"/>
            <a:ext cx="0" cy="35877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39" name="AutoShape 25"/>
          <p:cNvSpPr>
            <a:spLocks noChangeArrowheads="1"/>
          </p:cNvSpPr>
          <p:nvPr/>
        </p:nvSpPr>
        <p:spPr bwMode="auto">
          <a:xfrm>
            <a:off x="468313" y="2419350"/>
            <a:ext cx="5832475" cy="4105275"/>
          </a:xfrm>
          <a:prstGeom prst="roundRect">
            <a:avLst>
              <a:gd name="adj" fmla="val 8315"/>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1210" name="AutoShape 26"/>
          <p:cNvSpPr>
            <a:spLocks noChangeArrowheads="1"/>
          </p:cNvSpPr>
          <p:nvPr/>
        </p:nvSpPr>
        <p:spPr bwMode="auto">
          <a:xfrm>
            <a:off x="6372225" y="3898900"/>
            <a:ext cx="431800" cy="1081088"/>
          </a:xfrm>
          <a:prstGeom prst="homePlate">
            <a:avLst>
              <a:gd name="adj" fmla="val 100000"/>
            </a:avLst>
          </a:prstGeom>
          <a:gradFill rotWithShape="1">
            <a:gsLst>
              <a:gs pos="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cs typeface="Arial" charset="0"/>
            </a:endParaRPr>
          </a:p>
        </p:txBody>
      </p:sp>
      <p:sp>
        <p:nvSpPr>
          <p:cNvPr id="52241" name="AutoShape 27"/>
          <p:cNvSpPr>
            <a:spLocks noChangeArrowheads="1"/>
          </p:cNvSpPr>
          <p:nvPr/>
        </p:nvSpPr>
        <p:spPr bwMode="auto">
          <a:xfrm>
            <a:off x="6875463" y="2373313"/>
            <a:ext cx="1944687" cy="410368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Text Box 28"/>
          <p:cNvSpPr txBox="1">
            <a:spLocks noChangeArrowheads="1"/>
          </p:cNvSpPr>
          <p:nvPr/>
        </p:nvSpPr>
        <p:spPr bwMode="auto">
          <a:xfrm>
            <a:off x="6875463" y="2523668"/>
            <a:ext cx="19446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500" i="0" dirty="0" err="1">
                <a:solidFill>
                  <a:schemeClr val="tx1"/>
                </a:solidFill>
              </a:rPr>
              <a:t>Tetapkan</a:t>
            </a:r>
            <a:r>
              <a:rPr lang="en-US" sz="1500" i="0" dirty="0">
                <a:solidFill>
                  <a:schemeClr val="tx1"/>
                </a:solidFill>
              </a:rPr>
              <a:t> </a:t>
            </a:r>
            <a:r>
              <a:rPr lang="en-US" sz="1500" i="0" dirty="0" err="1">
                <a:solidFill>
                  <a:schemeClr val="tx1"/>
                </a:solidFill>
              </a:rPr>
              <a:t>Pe-nanggung</a:t>
            </a:r>
            <a:r>
              <a:rPr lang="en-US" sz="1500" i="0" dirty="0">
                <a:solidFill>
                  <a:schemeClr val="tx1"/>
                </a:solidFill>
              </a:rPr>
              <a:t> </a:t>
            </a:r>
            <a:r>
              <a:rPr lang="en-US" sz="1500" i="0" dirty="0" err="1">
                <a:solidFill>
                  <a:schemeClr val="tx1"/>
                </a:solidFill>
              </a:rPr>
              <a:t>Jawab</a:t>
            </a:r>
            <a:endParaRPr lang="en-US" sz="1500" i="0" dirty="0">
              <a:solidFill>
                <a:schemeClr val="tx1"/>
              </a:solidFill>
            </a:endParaRPr>
          </a:p>
          <a:p>
            <a:pPr algn="just" eaLnBrk="1" hangingPunct="1">
              <a:buFontTx/>
              <a:buNone/>
            </a:pPr>
            <a:endParaRPr lang="en-US" sz="1500" i="0" dirty="0">
              <a:solidFill>
                <a:schemeClr val="tx1"/>
              </a:solidFill>
            </a:endParaRPr>
          </a:p>
          <a:p>
            <a:pPr eaLnBrk="1" hangingPunct="1">
              <a:buFontTx/>
              <a:buNone/>
            </a:pPr>
            <a:r>
              <a:rPr lang="en-US" sz="1500" i="0" dirty="0" err="1">
                <a:solidFill>
                  <a:schemeClr val="tx1"/>
                </a:solidFill>
              </a:rPr>
              <a:t>Pastikan</a:t>
            </a:r>
            <a:r>
              <a:rPr lang="en-US" sz="1500" i="0" dirty="0">
                <a:solidFill>
                  <a:schemeClr val="tx1"/>
                </a:solidFill>
              </a:rPr>
              <a:t> </a:t>
            </a:r>
            <a:r>
              <a:rPr lang="en-US" sz="1500" i="0" dirty="0" err="1">
                <a:solidFill>
                  <a:schemeClr val="tx1"/>
                </a:solidFill>
              </a:rPr>
              <a:t>tindakan</a:t>
            </a:r>
            <a:r>
              <a:rPr lang="en-US" sz="1500" i="0" dirty="0">
                <a:solidFill>
                  <a:schemeClr val="tx1"/>
                </a:solidFill>
              </a:rPr>
              <a:t> yang </a:t>
            </a:r>
            <a:r>
              <a:rPr lang="en-US" sz="1500" i="0" dirty="0" err="1">
                <a:solidFill>
                  <a:schemeClr val="tx1"/>
                </a:solidFill>
              </a:rPr>
              <a:t>diambil</a:t>
            </a:r>
            <a:r>
              <a:rPr lang="en-US" sz="1500" i="0" dirty="0">
                <a:solidFill>
                  <a:schemeClr val="tx1"/>
                </a:solidFill>
              </a:rPr>
              <a:t> </a:t>
            </a:r>
            <a:r>
              <a:rPr lang="en-US" sz="1500" i="0" dirty="0" err="1">
                <a:solidFill>
                  <a:schemeClr val="tx1"/>
                </a:solidFill>
              </a:rPr>
              <a:t>sesuai</a:t>
            </a:r>
            <a:r>
              <a:rPr lang="en-US" sz="1500" i="0" dirty="0">
                <a:solidFill>
                  <a:schemeClr val="tx1"/>
                </a:solidFill>
              </a:rPr>
              <a:t> </a:t>
            </a:r>
            <a:r>
              <a:rPr lang="en-US" sz="1500" i="0" dirty="0" err="1">
                <a:solidFill>
                  <a:schemeClr val="tx1"/>
                </a:solidFill>
              </a:rPr>
              <a:t>dengan</a:t>
            </a:r>
            <a:r>
              <a:rPr lang="en-US" sz="1500" i="0" dirty="0">
                <a:solidFill>
                  <a:schemeClr val="tx1"/>
                </a:solidFill>
              </a:rPr>
              <a:t> </a:t>
            </a:r>
            <a:r>
              <a:rPr lang="en-US" sz="1500" i="0" dirty="0" err="1">
                <a:solidFill>
                  <a:schemeClr val="tx1"/>
                </a:solidFill>
              </a:rPr>
              <a:t>besarnya</a:t>
            </a:r>
            <a:r>
              <a:rPr lang="en-US" sz="1500" i="0" dirty="0">
                <a:solidFill>
                  <a:schemeClr val="tx1"/>
                </a:solidFill>
              </a:rPr>
              <a:t> </a:t>
            </a:r>
            <a:r>
              <a:rPr lang="en-US" sz="1500" i="0" dirty="0" err="1">
                <a:solidFill>
                  <a:schemeClr val="tx1"/>
                </a:solidFill>
              </a:rPr>
              <a:t>masalah</a:t>
            </a:r>
            <a:r>
              <a:rPr lang="en-US" sz="1500" i="0" dirty="0">
                <a:solidFill>
                  <a:schemeClr val="tx1"/>
                </a:solidFill>
              </a:rPr>
              <a:t>, </a:t>
            </a:r>
            <a:r>
              <a:rPr lang="en-US" sz="1500" i="0" dirty="0" err="1">
                <a:solidFill>
                  <a:schemeClr val="tx1"/>
                </a:solidFill>
              </a:rPr>
              <a:t>sebelumnya</a:t>
            </a:r>
            <a:r>
              <a:rPr lang="en-US" sz="1500" i="0" dirty="0">
                <a:solidFill>
                  <a:schemeClr val="tx1"/>
                </a:solidFill>
              </a:rPr>
              <a:t> </a:t>
            </a:r>
            <a:r>
              <a:rPr lang="en-US" sz="1500" i="0" dirty="0" err="1">
                <a:solidFill>
                  <a:schemeClr val="tx1"/>
                </a:solidFill>
              </a:rPr>
              <a:t>analisa</a:t>
            </a:r>
            <a:r>
              <a:rPr lang="en-US" sz="1500" i="0" dirty="0">
                <a:solidFill>
                  <a:schemeClr val="tx1"/>
                </a:solidFill>
              </a:rPr>
              <a:t> </a:t>
            </a:r>
            <a:r>
              <a:rPr lang="en-US" sz="1500" i="0" dirty="0" err="1">
                <a:solidFill>
                  <a:schemeClr val="tx1"/>
                </a:solidFill>
              </a:rPr>
              <a:t>resiko</a:t>
            </a:r>
            <a:r>
              <a:rPr lang="en-US" sz="1500" i="0" dirty="0">
                <a:solidFill>
                  <a:schemeClr val="tx1"/>
                </a:solidFill>
              </a:rPr>
              <a:t> </a:t>
            </a:r>
            <a:r>
              <a:rPr lang="en-US" sz="1500" i="0" dirty="0" err="1">
                <a:solidFill>
                  <a:schemeClr val="tx1"/>
                </a:solidFill>
              </a:rPr>
              <a:t>tindakan</a:t>
            </a:r>
            <a:r>
              <a:rPr lang="en-US" sz="1500" i="0" dirty="0">
                <a:solidFill>
                  <a:schemeClr val="tx1"/>
                </a:solidFill>
              </a:rPr>
              <a:t> </a:t>
            </a:r>
            <a:r>
              <a:rPr lang="en-US" sz="1500" i="0" dirty="0" err="1">
                <a:solidFill>
                  <a:schemeClr val="tx1"/>
                </a:solidFill>
              </a:rPr>
              <a:t>perbaikan</a:t>
            </a:r>
            <a:r>
              <a:rPr lang="en-US" sz="1500" i="0" dirty="0">
                <a:solidFill>
                  <a:schemeClr val="tx1"/>
                </a:solidFill>
              </a:rPr>
              <a:t> yang </a:t>
            </a:r>
            <a:r>
              <a:rPr lang="en-US" sz="1500" i="0" dirty="0" err="1">
                <a:solidFill>
                  <a:schemeClr val="tx1"/>
                </a:solidFill>
              </a:rPr>
              <a:t>diambil</a:t>
            </a:r>
            <a:endParaRPr lang="en-US" sz="1500" i="0" dirty="0">
              <a:solidFill>
                <a:schemeClr val="tx1"/>
              </a:solidFill>
            </a:endParaRPr>
          </a:p>
          <a:p>
            <a:pPr algn="just" eaLnBrk="1" hangingPunct="1">
              <a:buFontTx/>
              <a:buNone/>
            </a:pPr>
            <a:endParaRPr lang="en-US" sz="1500" i="0" dirty="0">
              <a:solidFill>
                <a:schemeClr val="tx1"/>
              </a:solidFill>
            </a:endParaRPr>
          </a:p>
          <a:p>
            <a:pPr eaLnBrk="1" hangingPunct="1">
              <a:buFontTx/>
              <a:buNone/>
            </a:pPr>
            <a:r>
              <a:rPr lang="en-US" sz="1500" i="0" dirty="0" err="1">
                <a:solidFill>
                  <a:schemeClr val="tx1"/>
                </a:solidFill>
              </a:rPr>
              <a:t>Kendalikan</a:t>
            </a:r>
            <a:r>
              <a:rPr lang="en-US" sz="1500" i="0" dirty="0">
                <a:solidFill>
                  <a:schemeClr val="tx1"/>
                </a:solidFill>
              </a:rPr>
              <a:t> </a:t>
            </a:r>
            <a:r>
              <a:rPr lang="en-US" sz="1500" i="0" dirty="0" err="1">
                <a:solidFill>
                  <a:schemeClr val="tx1"/>
                </a:solidFill>
              </a:rPr>
              <a:t>doku</a:t>
            </a:r>
            <a:r>
              <a:rPr lang="en-US" sz="1500" i="0" dirty="0">
                <a:solidFill>
                  <a:schemeClr val="tx1"/>
                </a:solidFill>
              </a:rPr>
              <a:t>-men </a:t>
            </a:r>
            <a:r>
              <a:rPr lang="en-US" sz="1500" i="0" dirty="0" err="1">
                <a:solidFill>
                  <a:schemeClr val="tx1"/>
                </a:solidFill>
              </a:rPr>
              <a:t>perubahan</a:t>
            </a:r>
            <a:endParaRPr lang="en-US" sz="1500" i="0" dirty="0">
              <a:solidFill>
                <a:schemeClr val="tx1"/>
              </a:solidFill>
            </a:endParaRPr>
          </a:p>
        </p:txBody>
      </p:sp>
      <p:grpSp>
        <p:nvGrpSpPr>
          <p:cNvPr id="52243" name="Group 30"/>
          <p:cNvGrpSpPr>
            <a:grpSpLocks/>
          </p:cNvGrpSpPr>
          <p:nvPr/>
        </p:nvGrpSpPr>
        <p:grpSpPr bwMode="auto">
          <a:xfrm>
            <a:off x="3635375" y="2781300"/>
            <a:ext cx="2519363" cy="863600"/>
            <a:chOff x="567" y="890"/>
            <a:chExt cx="1587" cy="544"/>
          </a:xfrm>
        </p:grpSpPr>
        <p:sp>
          <p:nvSpPr>
            <p:cNvPr id="1501215" name="AutoShape 31"/>
            <p:cNvSpPr>
              <a:spLocks noChangeArrowheads="1"/>
            </p:cNvSpPr>
            <p:nvPr/>
          </p:nvSpPr>
          <p:spPr bwMode="auto">
            <a:xfrm>
              <a:off x="567" y="890"/>
              <a:ext cx="1587" cy="544"/>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chemeClr val="bg2"/>
                </a:solidFill>
                <a:cs typeface="Arial" charset="0"/>
              </a:endParaRPr>
            </a:p>
          </p:txBody>
        </p:sp>
        <p:sp>
          <p:nvSpPr>
            <p:cNvPr id="52248" name="Text Box 32"/>
            <p:cNvSpPr txBox="1">
              <a:spLocks noChangeArrowheads="1"/>
            </p:cNvSpPr>
            <p:nvPr/>
          </p:nvSpPr>
          <p:spPr bwMode="auto">
            <a:xfrm>
              <a:off x="637" y="956"/>
              <a:ext cx="14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dirty="0" err="1">
                  <a:solidFill>
                    <a:schemeClr val="bg1"/>
                  </a:solidFill>
                </a:rPr>
                <a:t>Kaji</a:t>
              </a:r>
              <a:r>
                <a:rPr lang="en-US" sz="1800" i="0" dirty="0">
                  <a:solidFill>
                    <a:schemeClr val="bg1"/>
                  </a:solidFill>
                </a:rPr>
                <a:t> </a:t>
              </a:r>
              <a:r>
                <a:rPr lang="en-US" sz="1800" i="0" dirty="0" err="1">
                  <a:solidFill>
                    <a:schemeClr val="bg1"/>
                  </a:solidFill>
                </a:rPr>
                <a:t>Tindakan</a:t>
              </a:r>
              <a:r>
                <a:rPr lang="en-US" sz="1800" i="0" dirty="0">
                  <a:solidFill>
                    <a:schemeClr val="bg1"/>
                  </a:solidFill>
                </a:rPr>
                <a:t> Yang </a:t>
              </a:r>
              <a:r>
                <a:rPr lang="en-US" sz="1800" i="0" dirty="0" err="1">
                  <a:solidFill>
                    <a:schemeClr val="bg1"/>
                  </a:solidFill>
                </a:rPr>
                <a:t>Diperlukan</a:t>
              </a:r>
              <a:endParaRPr lang="en-US" sz="1800" i="0" dirty="0">
                <a:solidFill>
                  <a:schemeClr val="bg1"/>
                </a:solidFill>
              </a:endParaRPr>
            </a:p>
          </p:txBody>
        </p:sp>
      </p:grpSp>
      <p:cxnSp>
        <p:nvCxnSpPr>
          <p:cNvPr id="52244" name="AutoShape 33"/>
          <p:cNvCxnSpPr>
            <a:cxnSpLocks noChangeShapeType="1"/>
            <a:stCxn id="1501215" idx="2"/>
            <a:endCxn id="1501200" idx="0"/>
          </p:cNvCxnSpPr>
          <p:nvPr/>
        </p:nvCxnSpPr>
        <p:spPr bwMode="auto">
          <a:xfrm>
            <a:off x="4895850" y="3644900"/>
            <a:ext cx="1588" cy="433388"/>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1218" name="AutoShape 3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2246"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CPAR</a:t>
            </a:r>
          </a:p>
        </p:txBody>
      </p:sp>
    </p:spTree>
    <p:extLst>
      <p:ext uri="{BB962C8B-B14F-4D97-AF65-F5344CB8AC3E}">
        <p14:creationId xmlns:p14="http://schemas.microsoft.com/office/powerpoint/2010/main" val="426918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1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1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2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12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2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012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2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24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24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2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5" grpId="0" animBg="1"/>
      <p:bldP spid="52229" grpId="0"/>
      <p:bldP spid="1501197" grpId="0" animBg="1"/>
      <p:bldP spid="52231" grpId="0"/>
      <p:bldP spid="1501200" grpId="0" animBg="1"/>
      <p:bldP spid="52233" grpId="0"/>
      <p:bldP spid="1501210" grpId="0" animBg="1"/>
      <p:bldP spid="5224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40" name="AutoShape 8"/>
          <p:cNvSpPr>
            <a:spLocks noChangeArrowheads="1"/>
          </p:cNvSpPr>
          <p:nvPr/>
        </p:nvSpPr>
        <p:spPr bwMode="auto">
          <a:xfrm>
            <a:off x="3314700" y="1484313"/>
            <a:ext cx="2519363" cy="863600"/>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a:defRPr/>
            </a:pPr>
            <a:endParaRPr lang="en-US">
              <a:solidFill>
                <a:schemeClr val="tx1"/>
              </a:solidFill>
              <a:cs typeface="Arial" charset="0"/>
            </a:endParaRPr>
          </a:p>
        </p:txBody>
      </p:sp>
      <p:sp>
        <p:nvSpPr>
          <p:cNvPr id="53251" name="Text Box 9"/>
          <p:cNvSpPr txBox="1">
            <a:spLocks noChangeArrowheads="1"/>
          </p:cNvSpPr>
          <p:nvPr/>
        </p:nvSpPr>
        <p:spPr bwMode="auto">
          <a:xfrm>
            <a:off x="3419475" y="1693863"/>
            <a:ext cx="2324100" cy="3667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Ketidaksesuaian</a:t>
            </a:r>
          </a:p>
        </p:txBody>
      </p:sp>
      <p:sp>
        <p:nvSpPr>
          <p:cNvPr id="1503242" name="AutoShape 10"/>
          <p:cNvSpPr>
            <a:spLocks noChangeArrowheads="1"/>
          </p:cNvSpPr>
          <p:nvPr/>
        </p:nvSpPr>
        <p:spPr bwMode="auto">
          <a:xfrm>
            <a:off x="827088" y="2492375"/>
            <a:ext cx="2736850" cy="863600"/>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a:defRPr/>
            </a:pPr>
            <a:endParaRPr lang="en-US">
              <a:solidFill>
                <a:srgbClr val="00B0F0"/>
              </a:solidFill>
              <a:cs typeface="Arial" charset="0"/>
            </a:endParaRPr>
          </a:p>
        </p:txBody>
      </p:sp>
      <p:sp>
        <p:nvSpPr>
          <p:cNvPr id="53253" name="Text Box 11"/>
          <p:cNvSpPr txBox="1">
            <a:spLocks noChangeArrowheads="1"/>
          </p:cNvSpPr>
          <p:nvPr/>
        </p:nvSpPr>
        <p:spPr bwMode="auto">
          <a:xfrm>
            <a:off x="866775" y="2554288"/>
            <a:ext cx="2697163" cy="7016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Aktual</a:t>
            </a:r>
          </a:p>
          <a:p>
            <a:pPr algn="ctr" eaLnBrk="1" hangingPunct="1">
              <a:buFontTx/>
              <a:buNone/>
            </a:pPr>
            <a:r>
              <a:rPr lang="en-US" sz="1800" i="0">
                <a:solidFill>
                  <a:schemeClr val="tx1"/>
                </a:solidFill>
              </a:rPr>
              <a:t>(Tindakan Perbaikan)</a:t>
            </a:r>
          </a:p>
        </p:txBody>
      </p:sp>
      <p:sp>
        <p:nvSpPr>
          <p:cNvPr id="1503244" name="AutoShape 12"/>
          <p:cNvSpPr>
            <a:spLocks noChangeArrowheads="1"/>
          </p:cNvSpPr>
          <p:nvPr/>
        </p:nvSpPr>
        <p:spPr bwMode="auto">
          <a:xfrm>
            <a:off x="5435600" y="2492375"/>
            <a:ext cx="2952750" cy="863600"/>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a:defRPr/>
            </a:pPr>
            <a:endParaRPr lang="en-US">
              <a:solidFill>
                <a:srgbClr val="00B0F0"/>
              </a:solidFill>
              <a:cs typeface="Arial" charset="0"/>
            </a:endParaRPr>
          </a:p>
        </p:txBody>
      </p:sp>
      <p:sp>
        <p:nvSpPr>
          <p:cNvPr id="53255" name="Text Box 13"/>
          <p:cNvSpPr txBox="1">
            <a:spLocks noChangeArrowheads="1"/>
          </p:cNvSpPr>
          <p:nvPr/>
        </p:nvSpPr>
        <p:spPr bwMode="auto">
          <a:xfrm>
            <a:off x="5435600" y="2517775"/>
            <a:ext cx="2913063" cy="7016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Potensi</a:t>
            </a:r>
          </a:p>
          <a:p>
            <a:pPr algn="ctr" eaLnBrk="1" hangingPunct="1">
              <a:buFontTx/>
              <a:buNone/>
            </a:pPr>
            <a:r>
              <a:rPr lang="en-US" sz="1800" i="0">
                <a:solidFill>
                  <a:schemeClr val="tx1"/>
                </a:solidFill>
              </a:rPr>
              <a:t>(Tindakan Pencegahan)</a:t>
            </a:r>
          </a:p>
        </p:txBody>
      </p:sp>
      <p:sp>
        <p:nvSpPr>
          <p:cNvPr id="53256" name="AutoShape 14"/>
          <p:cNvSpPr>
            <a:spLocks noChangeArrowheads="1"/>
          </p:cNvSpPr>
          <p:nvPr/>
        </p:nvSpPr>
        <p:spPr bwMode="auto">
          <a:xfrm>
            <a:off x="827088" y="3787775"/>
            <a:ext cx="7489825" cy="201612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B0F0"/>
              </a:solidFill>
            </a:endParaRPr>
          </a:p>
        </p:txBody>
      </p:sp>
      <p:sp>
        <p:nvSpPr>
          <p:cNvPr id="53257" name="Line 15"/>
          <p:cNvSpPr>
            <a:spLocks noChangeShapeType="1"/>
          </p:cNvSpPr>
          <p:nvPr/>
        </p:nvSpPr>
        <p:spPr bwMode="auto">
          <a:xfrm flipH="1">
            <a:off x="2352675" y="1916113"/>
            <a:ext cx="779463" cy="504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6"/>
          <p:cNvSpPr>
            <a:spLocks noChangeShapeType="1"/>
          </p:cNvSpPr>
          <p:nvPr/>
        </p:nvSpPr>
        <p:spPr bwMode="auto">
          <a:xfrm>
            <a:off x="6011863" y="1916113"/>
            <a:ext cx="865187" cy="504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Line 17"/>
          <p:cNvSpPr>
            <a:spLocks noChangeShapeType="1"/>
          </p:cNvSpPr>
          <p:nvPr/>
        </p:nvSpPr>
        <p:spPr bwMode="auto">
          <a:xfrm>
            <a:off x="2195513" y="3429000"/>
            <a:ext cx="2089150" cy="2873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0" name="Line 18"/>
          <p:cNvSpPr>
            <a:spLocks noChangeShapeType="1"/>
          </p:cNvSpPr>
          <p:nvPr/>
        </p:nvSpPr>
        <p:spPr bwMode="auto">
          <a:xfrm flipH="1">
            <a:off x="4859338" y="3429000"/>
            <a:ext cx="1944687" cy="2873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1" name="AutoShape 19"/>
          <p:cNvSpPr>
            <a:spLocks noChangeArrowheads="1"/>
          </p:cNvSpPr>
          <p:nvPr/>
        </p:nvSpPr>
        <p:spPr bwMode="auto">
          <a:xfrm>
            <a:off x="1258888" y="3862388"/>
            <a:ext cx="3313112" cy="574675"/>
          </a:xfrm>
          <a:prstGeom prst="roundRect">
            <a:avLst>
              <a:gd name="adj" fmla="val 16667"/>
            </a:avLst>
          </a:prstGeom>
          <a:solidFill>
            <a:schemeClr val="bg2"/>
          </a:solidFill>
          <a:ln w="9525">
            <a:solidFill>
              <a:srgbClr val="FF0000"/>
            </a:solidFill>
            <a:round/>
            <a:headEnd/>
            <a:tailEnd/>
          </a:ln>
        </p:spPr>
        <p:txBody>
          <a:bodyPr wrap="none" anchor="ctr"/>
          <a:lstStyle/>
          <a:p>
            <a:pPr marL="342900" indent="-342900" algn="ctr">
              <a:buFontTx/>
              <a:buNone/>
            </a:pPr>
            <a:r>
              <a:rPr lang="en-US" sz="1800" i="0">
                <a:solidFill>
                  <a:schemeClr val="tx1"/>
                </a:solidFill>
              </a:rPr>
              <a:t>Kinerja Sistem</a:t>
            </a:r>
          </a:p>
        </p:txBody>
      </p:sp>
      <p:sp>
        <p:nvSpPr>
          <p:cNvPr id="53262" name="AutoShape 20"/>
          <p:cNvSpPr>
            <a:spLocks noChangeArrowheads="1"/>
          </p:cNvSpPr>
          <p:nvPr/>
        </p:nvSpPr>
        <p:spPr bwMode="auto">
          <a:xfrm>
            <a:off x="4932363" y="3862388"/>
            <a:ext cx="3240087" cy="574675"/>
          </a:xfrm>
          <a:prstGeom prst="roundRect">
            <a:avLst>
              <a:gd name="adj" fmla="val 16667"/>
            </a:avLst>
          </a:prstGeom>
          <a:solidFill>
            <a:schemeClr val="bg2"/>
          </a:solidFill>
          <a:ln w="9525">
            <a:solidFill>
              <a:srgbClr val="FF0000"/>
            </a:solidFill>
            <a:round/>
            <a:headEnd/>
            <a:tailEnd/>
          </a:ln>
        </p:spPr>
        <p:txBody>
          <a:bodyPr wrap="none" anchor="ctr"/>
          <a:lstStyle/>
          <a:p>
            <a:pPr marL="342900" indent="-342900" algn="ctr">
              <a:buFontTx/>
              <a:buNone/>
            </a:pPr>
            <a:r>
              <a:rPr lang="en-US" sz="1800" i="0">
                <a:solidFill>
                  <a:schemeClr val="tx1"/>
                </a:solidFill>
              </a:rPr>
              <a:t>Kinerja LK3</a:t>
            </a:r>
          </a:p>
        </p:txBody>
      </p:sp>
      <p:sp>
        <p:nvSpPr>
          <p:cNvPr id="53263" name="Text Box 21"/>
          <p:cNvSpPr txBox="1">
            <a:spLocks noChangeArrowheads="1"/>
          </p:cNvSpPr>
          <p:nvPr/>
        </p:nvSpPr>
        <p:spPr bwMode="auto">
          <a:xfrm>
            <a:off x="1219200" y="4500563"/>
            <a:ext cx="3568700" cy="12557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400" i="0" dirty="0" err="1">
                <a:solidFill>
                  <a:schemeClr val="tx1"/>
                </a:solidFill>
              </a:rPr>
              <a:t>Tujuan</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Sasaran</a:t>
            </a:r>
            <a:r>
              <a:rPr lang="en-US" sz="1400" i="0" dirty="0">
                <a:solidFill>
                  <a:schemeClr val="tx1"/>
                </a:solidFill>
              </a:rPr>
              <a:t> </a:t>
            </a:r>
            <a:r>
              <a:rPr lang="en-US" sz="1400" i="0" dirty="0" err="1">
                <a:solidFill>
                  <a:schemeClr val="tx1"/>
                </a:solidFill>
              </a:rPr>
              <a:t>Tidak</a:t>
            </a:r>
            <a:r>
              <a:rPr lang="en-US" sz="1400" i="0" dirty="0">
                <a:solidFill>
                  <a:schemeClr val="tx1"/>
                </a:solidFill>
              </a:rPr>
              <a:t> </a:t>
            </a:r>
            <a:r>
              <a:rPr lang="en-US" sz="1400" i="0" dirty="0" err="1">
                <a:solidFill>
                  <a:schemeClr val="tx1"/>
                </a:solidFill>
              </a:rPr>
              <a:t>tercapai</a:t>
            </a:r>
            <a:endParaRPr lang="en-US" sz="1400" i="0" dirty="0">
              <a:solidFill>
                <a:schemeClr val="tx1"/>
              </a:solidFill>
            </a:endParaRPr>
          </a:p>
          <a:p>
            <a:pPr eaLnBrk="1" hangingPunct="1">
              <a:buFontTx/>
              <a:buChar char="-"/>
            </a:pPr>
            <a:r>
              <a:rPr lang="en-US" sz="1400" i="0" dirty="0" err="1">
                <a:solidFill>
                  <a:schemeClr val="tx1"/>
                </a:solidFill>
              </a:rPr>
              <a:t>Penanggung</a:t>
            </a:r>
            <a:r>
              <a:rPr lang="en-US" sz="1400" i="0" dirty="0">
                <a:solidFill>
                  <a:schemeClr val="tx1"/>
                </a:solidFill>
              </a:rPr>
              <a:t> </a:t>
            </a:r>
            <a:r>
              <a:rPr lang="en-US" sz="1400" i="0" dirty="0" err="1">
                <a:solidFill>
                  <a:schemeClr val="tx1"/>
                </a:solidFill>
              </a:rPr>
              <a:t>jawab</a:t>
            </a:r>
            <a:r>
              <a:rPr lang="en-US" sz="1400" i="0" dirty="0">
                <a:solidFill>
                  <a:schemeClr val="tx1"/>
                </a:solidFill>
              </a:rPr>
              <a:t> </a:t>
            </a:r>
            <a:r>
              <a:rPr lang="en-US" sz="1400" i="0" dirty="0" err="1">
                <a:solidFill>
                  <a:schemeClr val="tx1"/>
                </a:solidFill>
              </a:rPr>
              <a:t>kondisi</a:t>
            </a:r>
            <a:r>
              <a:rPr lang="en-US" sz="1400" i="0" dirty="0">
                <a:solidFill>
                  <a:schemeClr val="tx1"/>
                </a:solidFill>
              </a:rPr>
              <a:t> </a:t>
            </a:r>
            <a:r>
              <a:rPr lang="en-US" sz="1400" i="0" dirty="0" err="1">
                <a:solidFill>
                  <a:schemeClr val="tx1"/>
                </a:solidFill>
              </a:rPr>
              <a:t>darurat</a:t>
            </a:r>
            <a:r>
              <a:rPr lang="en-US" sz="1400" i="0" dirty="0">
                <a:solidFill>
                  <a:schemeClr val="tx1"/>
                </a:solidFill>
              </a:rPr>
              <a:t>  </a:t>
            </a:r>
            <a:r>
              <a:rPr lang="en-US" sz="1400" i="0" dirty="0" err="1">
                <a:solidFill>
                  <a:schemeClr val="tx1"/>
                </a:solidFill>
              </a:rPr>
              <a:t>tumpahan</a:t>
            </a:r>
            <a:r>
              <a:rPr lang="en-US" sz="1400" i="0" dirty="0">
                <a:solidFill>
                  <a:schemeClr val="tx1"/>
                </a:solidFill>
              </a:rPr>
              <a:t>  </a:t>
            </a:r>
            <a:r>
              <a:rPr lang="en-US" sz="1400" i="0" dirty="0" err="1">
                <a:solidFill>
                  <a:schemeClr val="tx1"/>
                </a:solidFill>
              </a:rPr>
              <a:t>tidak</a:t>
            </a:r>
            <a:r>
              <a:rPr lang="en-US" sz="1400" i="0" dirty="0">
                <a:solidFill>
                  <a:schemeClr val="tx1"/>
                </a:solidFill>
              </a:rPr>
              <a:t> </a:t>
            </a:r>
            <a:r>
              <a:rPr lang="en-US" sz="1400" i="0" dirty="0" err="1">
                <a:solidFill>
                  <a:schemeClr val="tx1"/>
                </a:solidFill>
              </a:rPr>
              <a:t>ditetapkan</a:t>
            </a:r>
            <a:endParaRPr lang="en-US" sz="1400" i="0" dirty="0">
              <a:solidFill>
                <a:schemeClr val="tx1"/>
              </a:solidFill>
            </a:endParaRPr>
          </a:p>
          <a:p>
            <a:pPr eaLnBrk="1" hangingPunct="1">
              <a:buFontTx/>
              <a:buChar char="-"/>
            </a:pPr>
            <a:r>
              <a:rPr lang="en-US" sz="1400" i="0" dirty="0" err="1">
                <a:solidFill>
                  <a:schemeClr val="tx1"/>
                </a:solidFill>
              </a:rPr>
              <a:t>Penanggungjawab</a:t>
            </a:r>
            <a:r>
              <a:rPr lang="en-US" sz="1400" i="0" dirty="0">
                <a:solidFill>
                  <a:schemeClr val="tx1"/>
                </a:solidFill>
              </a:rPr>
              <a:t> </a:t>
            </a:r>
            <a:r>
              <a:rPr lang="en-US" sz="1400" i="0" dirty="0" err="1">
                <a:solidFill>
                  <a:schemeClr val="tx1"/>
                </a:solidFill>
              </a:rPr>
              <a:t>tidak</a:t>
            </a:r>
            <a:r>
              <a:rPr lang="en-US" sz="1400" i="0" dirty="0">
                <a:solidFill>
                  <a:schemeClr val="tx1"/>
                </a:solidFill>
              </a:rPr>
              <a:t> </a:t>
            </a:r>
            <a:r>
              <a:rPr lang="en-US" sz="1400" i="0" dirty="0" err="1">
                <a:solidFill>
                  <a:schemeClr val="tx1"/>
                </a:solidFill>
              </a:rPr>
              <a:t>ditetapkan</a:t>
            </a:r>
            <a:r>
              <a:rPr lang="en-US" sz="1400" i="0" dirty="0">
                <a:solidFill>
                  <a:schemeClr val="tx1"/>
                </a:solidFill>
              </a:rPr>
              <a:t> </a:t>
            </a:r>
            <a:r>
              <a:rPr lang="en-US" sz="1400" i="0" dirty="0" err="1">
                <a:solidFill>
                  <a:schemeClr val="tx1"/>
                </a:solidFill>
              </a:rPr>
              <a:t>untuk</a:t>
            </a:r>
            <a:r>
              <a:rPr lang="en-US" sz="1400" i="0" dirty="0">
                <a:solidFill>
                  <a:schemeClr val="tx1"/>
                </a:solidFill>
              </a:rPr>
              <a:t> program “waste reduction”</a:t>
            </a:r>
          </a:p>
        </p:txBody>
      </p:sp>
      <p:sp>
        <p:nvSpPr>
          <p:cNvPr id="53264" name="Text Box 22"/>
          <p:cNvSpPr txBox="1">
            <a:spLocks noChangeArrowheads="1"/>
          </p:cNvSpPr>
          <p:nvPr/>
        </p:nvSpPr>
        <p:spPr bwMode="auto">
          <a:xfrm>
            <a:off x="4819650" y="4506913"/>
            <a:ext cx="3568700" cy="1298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400" i="0" dirty="0">
                <a:solidFill>
                  <a:schemeClr val="tx1"/>
                </a:solidFill>
              </a:rPr>
              <a:t>Target </a:t>
            </a:r>
            <a:r>
              <a:rPr lang="en-US" sz="1400" i="0" dirty="0" err="1">
                <a:solidFill>
                  <a:schemeClr val="tx1"/>
                </a:solidFill>
              </a:rPr>
              <a:t>pengurangan</a:t>
            </a:r>
            <a:r>
              <a:rPr lang="en-US" sz="1400" i="0" dirty="0">
                <a:solidFill>
                  <a:schemeClr val="tx1"/>
                </a:solidFill>
              </a:rPr>
              <a:t> </a:t>
            </a:r>
            <a:r>
              <a:rPr lang="en-US" sz="1400" i="0" dirty="0" err="1">
                <a:solidFill>
                  <a:schemeClr val="tx1"/>
                </a:solidFill>
              </a:rPr>
              <a:t>energi</a:t>
            </a:r>
            <a:r>
              <a:rPr lang="en-US" sz="1400" i="0" dirty="0">
                <a:solidFill>
                  <a:schemeClr val="tx1"/>
                </a:solidFill>
              </a:rPr>
              <a:t> </a:t>
            </a:r>
            <a:r>
              <a:rPr lang="en-US" sz="1400" i="0" dirty="0" err="1">
                <a:solidFill>
                  <a:schemeClr val="tx1"/>
                </a:solidFill>
              </a:rPr>
              <a:t>tidak</a:t>
            </a:r>
            <a:r>
              <a:rPr lang="en-US" sz="1400" i="0" dirty="0">
                <a:solidFill>
                  <a:schemeClr val="tx1"/>
                </a:solidFill>
              </a:rPr>
              <a:t> </a:t>
            </a:r>
            <a:r>
              <a:rPr lang="en-US" sz="1400" i="0" dirty="0" err="1">
                <a:solidFill>
                  <a:schemeClr val="tx1"/>
                </a:solidFill>
              </a:rPr>
              <a:t>tercapai</a:t>
            </a:r>
            <a:endParaRPr lang="en-US" sz="1400" i="0" dirty="0">
              <a:solidFill>
                <a:schemeClr val="tx1"/>
              </a:solidFill>
            </a:endParaRPr>
          </a:p>
          <a:p>
            <a:pPr eaLnBrk="1" hangingPunct="1">
              <a:buFontTx/>
              <a:buChar char="-"/>
            </a:pPr>
            <a:r>
              <a:rPr lang="en-US" sz="1400" i="0" dirty="0">
                <a:solidFill>
                  <a:schemeClr val="tx1"/>
                </a:solidFill>
              </a:rPr>
              <a:t>Kadar </a:t>
            </a:r>
            <a:r>
              <a:rPr lang="en-US" sz="1400" i="0" dirty="0" err="1">
                <a:solidFill>
                  <a:schemeClr val="tx1"/>
                </a:solidFill>
              </a:rPr>
              <a:t>buangan</a:t>
            </a:r>
            <a:r>
              <a:rPr lang="en-US" sz="1400" i="0" dirty="0">
                <a:solidFill>
                  <a:schemeClr val="tx1"/>
                </a:solidFill>
              </a:rPr>
              <a:t> yang </a:t>
            </a:r>
            <a:r>
              <a:rPr lang="en-US" sz="1400" i="0" dirty="0" err="1">
                <a:solidFill>
                  <a:schemeClr val="tx1"/>
                </a:solidFill>
              </a:rPr>
              <a:t>melebihi</a:t>
            </a:r>
            <a:r>
              <a:rPr lang="en-US" sz="1400" i="0" dirty="0">
                <a:solidFill>
                  <a:schemeClr val="tx1"/>
                </a:solidFill>
              </a:rPr>
              <a:t> target</a:t>
            </a:r>
          </a:p>
          <a:p>
            <a:pPr eaLnBrk="1" hangingPunct="1">
              <a:buFontTx/>
              <a:buChar char="-"/>
            </a:pPr>
            <a:r>
              <a:rPr lang="en-US" sz="1400" i="0" dirty="0" err="1">
                <a:solidFill>
                  <a:schemeClr val="tx1"/>
                </a:solidFill>
              </a:rPr>
              <a:t>Kendali</a:t>
            </a:r>
            <a:r>
              <a:rPr lang="en-US" sz="1400" i="0" dirty="0">
                <a:solidFill>
                  <a:schemeClr val="tx1"/>
                </a:solidFill>
              </a:rPr>
              <a:t> </a:t>
            </a:r>
            <a:r>
              <a:rPr lang="en-US" sz="1400" i="0" dirty="0" err="1">
                <a:solidFill>
                  <a:schemeClr val="tx1"/>
                </a:solidFill>
              </a:rPr>
              <a:t>operasional</a:t>
            </a:r>
            <a:r>
              <a:rPr lang="en-US" sz="1400" i="0" dirty="0">
                <a:solidFill>
                  <a:schemeClr val="tx1"/>
                </a:solidFill>
              </a:rPr>
              <a:t> </a:t>
            </a:r>
            <a:r>
              <a:rPr lang="en-US" sz="1400" i="0" dirty="0" err="1">
                <a:solidFill>
                  <a:schemeClr val="tx1"/>
                </a:solidFill>
              </a:rPr>
              <a:t>tidak</a:t>
            </a:r>
            <a:r>
              <a:rPr lang="en-US" sz="1400" i="0" dirty="0">
                <a:solidFill>
                  <a:schemeClr val="tx1"/>
                </a:solidFill>
              </a:rPr>
              <a:t> </a:t>
            </a:r>
            <a:r>
              <a:rPr lang="en-US" sz="1400" i="0" dirty="0" err="1">
                <a:solidFill>
                  <a:schemeClr val="tx1"/>
                </a:solidFill>
              </a:rPr>
              <a:t>terpenuhi</a:t>
            </a:r>
            <a:endParaRPr lang="en-US" sz="1400" i="0" dirty="0">
              <a:solidFill>
                <a:schemeClr val="tx1"/>
              </a:solidFill>
            </a:endParaRPr>
          </a:p>
          <a:p>
            <a:pPr eaLnBrk="1" hangingPunct="1">
              <a:buFontTx/>
              <a:buChar char="-"/>
            </a:pPr>
            <a:r>
              <a:rPr lang="en-US" sz="1400" i="0" dirty="0" err="1">
                <a:solidFill>
                  <a:schemeClr val="tx1"/>
                </a:solidFill>
              </a:rPr>
              <a:t>Kecelakaan</a:t>
            </a:r>
            <a:r>
              <a:rPr lang="en-US" sz="1400" i="0" dirty="0">
                <a:solidFill>
                  <a:schemeClr val="tx1"/>
                </a:solidFill>
              </a:rPr>
              <a:t> </a:t>
            </a:r>
            <a:r>
              <a:rPr lang="en-US" sz="1400" i="0" dirty="0" err="1">
                <a:solidFill>
                  <a:schemeClr val="tx1"/>
                </a:solidFill>
              </a:rPr>
              <a:t>kerja</a:t>
            </a:r>
            <a:r>
              <a:rPr lang="en-US" sz="1400" i="0" dirty="0">
                <a:solidFill>
                  <a:schemeClr val="tx1"/>
                </a:solidFill>
              </a:rPr>
              <a:t> </a:t>
            </a:r>
            <a:r>
              <a:rPr lang="en-US" sz="1400" i="0" dirty="0" err="1">
                <a:solidFill>
                  <a:schemeClr val="tx1"/>
                </a:solidFill>
              </a:rPr>
              <a:t>dan</a:t>
            </a:r>
            <a:r>
              <a:rPr lang="en-US" sz="1400" i="0" dirty="0">
                <a:solidFill>
                  <a:schemeClr val="tx1"/>
                </a:solidFill>
              </a:rPr>
              <a:t> </a:t>
            </a:r>
            <a:r>
              <a:rPr lang="en-US" sz="1400" i="0" dirty="0" err="1">
                <a:solidFill>
                  <a:schemeClr val="tx1"/>
                </a:solidFill>
              </a:rPr>
              <a:t>Insiden</a:t>
            </a:r>
            <a:endParaRPr lang="en-US" sz="1400" i="0" dirty="0">
              <a:solidFill>
                <a:schemeClr val="tx1"/>
              </a:solidFill>
            </a:endParaRPr>
          </a:p>
        </p:txBody>
      </p:sp>
      <p:sp>
        <p:nvSpPr>
          <p:cNvPr id="20" name="AutoShape 3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3266" name="Text Box 35"/>
          <p:cNvSpPr txBox="1">
            <a:spLocks noChangeArrowheads="1"/>
          </p:cNvSpPr>
          <p:nvPr/>
        </p:nvSpPr>
        <p:spPr bwMode="auto">
          <a:xfrm>
            <a:off x="250825" y="130175"/>
            <a:ext cx="74009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4. Persyaratan Dasar  Sistem Manajemen </a:t>
            </a:r>
          </a:p>
          <a:p>
            <a:pPr eaLnBrk="1" hangingPunct="1">
              <a:buFontTx/>
              <a:buNone/>
            </a:pPr>
            <a:r>
              <a:rPr lang="en-US" sz="2800" b="1" i="0">
                <a:solidFill>
                  <a:schemeClr val="tx2"/>
                </a:solidFill>
                <a:latin typeface="ITC Avant Garde Gothic" pitchFamily="34" charset="0"/>
              </a:rPr>
              <a:t>    Terintegrasi –  </a:t>
            </a:r>
            <a:r>
              <a:rPr lang="en-US" sz="2800" b="1" i="0">
                <a:solidFill>
                  <a:srgbClr val="00B0F0"/>
                </a:solidFill>
                <a:latin typeface="ITC Avant Garde Gothic" pitchFamily="34" charset="0"/>
              </a:rPr>
              <a:t>CPAR</a:t>
            </a:r>
          </a:p>
        </p:txBody>
      </p:sp>
      <p:sp>
        <p:nvSpPr>
          <p:cNvPr id="53267" name="TextBox 18"/>
          <p:cNvSpPr txBox="1">
            <a:spLocks noChangeArrowheads="1"/>
          </p:cNvSpPr>
          <p:nvPr/>
        </p:nvSpPr>
        <p:spPr bwMode="auto">
          <a:xfrm>
            <a:off x="1187450" y="5949950"/>
            <a:ext cx="6553200" cy="633413"/>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u="sng">
                <a:solidFill>
                  <a:srgbClr val="FF0000"/>
                </a:solidFill>
              </a:rPr>
              <a:t>Corrective, Preventive &amp; Improvement Action Procedure</a:t>
            </a:r>
          </a:p>
          <a:p>
            <a:pPr algn="ctr" eaLnBrk="1" hangingPunct="1">
              <a:buFontTx/>
              <a:buNone/>
            </a:pPr>
            <a:r>
              <a:rPr lang="en-US" sz="1600" i="0" u="sng">
                <a:solidFill>
                  <a:srgbClr val="FF0000"/>
                </a:solidFill>
              </a:rPr>
              <a:t>AND-SMR-P-05</a:t>
            </a:r>
          </a:p>
        </p:txBody>
      </p:sp>
    </p:spTree>
    <p:extLst>
      <p:ext uri="{BB962C8B-B14F-4D97-AF65-F5344CB8AC3E}">
        <p14:creationId xmlns:p14="http://schemas.microsoft.com/office/powerpoint/2010/main" val="208654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3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32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2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26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26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26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2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26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26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326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32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42" grpId="0" animBg="1"/>
      <p:bldP spid="53253" grpId="0" animBg="1"/>
      <p:bldP spid="1503244" grpId="0" animBg="1"/>
      <p:bldP spid="53255" grpId="0" animBg="1"/>
      <p:bldP spid="53256" grpId="0" animBg="1"/>
      <p:bldP spid="53257" grpId="0" animBg="1"/>
      <p:bldP spid="53258" grpId="0" animBg="1"/>
      <p:bldP spid="53259" grpId="0" animBg="1"/>
      <p:bldP spid="53260" grpId="0" animBg="1"/>
      <p:bldP spid="53261" grpId="0" animBg="1"/>
      <p:bldP spid="5326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AutoShape 2"/>
          <p:cNvSpPr>
            <a:spLocks noChangeArrowheads="1"/>
          </p:cNvSpPr>
          <p:nvPr/>
        </p:nvSpPr>
        <p:spPr bwMode="auto">
          <a:xfrm>
            <a:off x="1692275" y="1484313"/>
            <a:ext cx="5688013" cy="4032250"/>
          </a:xfrm>
          <a:prstGeom prst="roundRect">
            <a:avLst>
              <a:gd name="adj" fmla="val 16667"/>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2" name="Title 1"/>
          <p:cNvSpPr>
            <a:spLocks noGrp="1"/>
          </p:cNvSpPr>
          <p:nvPr>
            <p:ph type="ctrTitle"/>
          </p:nvPr>
        </p:nvSpPr>
        <p:spPr/>
        <p:txBody>
          <a:bodyPr/>
          <a:lstStyle/>
          <a:p>
            <a:r>
              <a:rPr lang="en-US" smtClean="0"/>
              <a:t>5.</a:t>
            </a:r>
            <a:br>
              <a:rPr lang="en-US" smtClean="0"/>
            </a:br>
            <a:r>
              <a:rPr lang="en-US" smtClean="0"/>
              <a:t>Persyaratan </a:t>
            </a:r>
            <a:r>
              <a:rPr lang="en-US">
                <a:solidFill>
                  <a:srgbClr val="FF0000"/>
                </a:solidFill>
              </a:rPr>
              <a:t>Khusus</a:t>
            </a:r>
            <a:r>
              <a:rPr lang="en-US"/>
              <a:t> Sistem Manajemen Terintegrasi</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95080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9" name="AutoShape 7"/>
          <p:cNvSpPr>
            <a:spLocks noChangeArrowheads="1"/>
          </p:cNvSpPr>
          <p:nvPr/>
        </p:nvSpPr>
        <p:spPr bwMode="auto">
          <a:xfrm>
            <a:off x="506413" y="1412875"/>
            <a:ext cx="8089900"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1"/>
                </a:solidFill>
                <a:cs typeface="Arial" charset="0"/>
              </a:rPr>
              <a:t>Penilaian</a:t>
            </a:r>
            <a:r>
              <a:rPr lang="en-US" sz="2000" b="1" i="0" dirty="0">
                <a:solidFill>
                  <a:schemeClr val="bg1"/>
                </a:solidFill>
                <a:cs typeface="Arial" charset="0"/>
              </a:rPr>
              <a:t> </a:t>
            </a:r>
            <a:r>
              <a:rPr lang="en-US" sz="2000" b="1" i="0" dirty="0" err="1">
                <a:solidFill>
                  <a:schemeClr val="bg1"/>
                </a:solidFill>
                <a:cs typeface="Arial" charset="0"/>
              </a:rPr>
              <a:t>Resiko</a:t>
            </a:r>
            <a:r>
              <a:rPr lang="en-US" sz="2000" b="1" i="0" dirty="0">
                <a:solidFill>
                  <a:schemeClr val="bg1"/>
                </a:solidFill>
                <a:cs typeface="Arial" charset="0"/>
              </a:rPr>
              <a:t> </a:t>
            </a:r>
            <a:r>
              <a:rPr lang="en-US" sz="2000" b="1" i="0" dirty="0" err="1">
                <a:solidFill>
                  <a:schemeClr val="bg1"/>
                </a:solidFill>
                <a:cs typeface="Arial" charset="0"/>
              </a:rPr>
              <a:t>Terintegrasi</a:t>
            </a:r>
            <a:endParaRPr lang="en-US" sz="2000" b="1" i="0" dirty="0">
              <a:solidFill>
                <a:schemeClr val="bg1"/>
              </a:solidFill>
              <a:cs typeface="Arial" charset="0"/>
            </a:endParaRPr>
          </a:p>
          <a:p>
            <a:pPr marL="342900" indent="-342900" algn="ctr">
              <a:buFontTx/>
              <a:buNone/>
              <a:defRPr/>
            </a:pPr>
            <a:r>
              <a:rPr lang="en-US" sz="1000" b="1" i="0" dirty="0">
                <a:solidFill>
                  <a:schemeClr val="bg1"/>
                </a:solidFill>
                <a:cs typeface="Arial" charset="0"/>
              </a:rPr>
              <a:t>(</a:t>
            </a:r>
            <a:r>
              <a:rPr lang="en-US" sz="1200" b="1" i="0" dirty="0">
                <a:solidFill>
                  <a:schemeClr val="bg1"/>
                </a:solidFill>
                <a:cs typeface="Arial" charset="0"/>
              </a:rPr>
              <a:t>ISO 14001:2004; 4.3.1 OHSAS 18001:2007; 4.3.1 ISM Code ; 1.2.2</a:t>
            </a:r>
            <a:r>
              <a:rPr lang="en-US" sz="1050" b="1" i="0" dirty="0">
                <a:solidFill>
                  <a:schemeClr val="bg1"/>
                </a:solidFill>
                <a:cs typeface="Arial" charset="0"/>
              </a:rPr>
              <a:t>)</a:t>
            </a:r>
          </a:p>
        </p:txBody>
      </p:sp>
      <p:sp>
        <p:nvSpPr>
          <p:cNvPr id="55299" name="AutoShape 25"/>
          <p:cNvSpPr>
            <a:spLocks noChangeArrowheads="1"/>
          </p:cNvSpPr>
          <p:nvPr/>
        </p:nvSpPr>
        <p:spPr bwMode="auto">
          <a:xfrm>
            <a:off x="506413" y="2419350"/>
            <a:ext cx="3889375" cy="576263"/>
          </a:xfrm>
          <a:prstGeom prst="roundRect">
            <a:avLst>
              <a:gd name="adj" fmla="val 16667"/>
            </a:avLst>
          </a:pr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a:solidFill>
                  <a:schemeClr val="bg1"/>
                </a:solidFill>
              </a:rPr>
              <a:t>Aspek Lingkungan</a:t>
            </a:r>
          </a:p>
          <a:p>
            <a:pPr marL="342900" indent="-342900" algn="ctr">
              <a:buFontTx/>
              <a:buNone/>
            </a:pPr>
            <a:r>
              <a:rPr lang="en-US" sz="1000" b="1" i="0">
                <a:solidFill>
                  <a:schemeClr val="bg1"/>
                </a:solidFill>
              </a:rPr>
              <a:t>(ISO 14001:2004, 3.6)</a:t>
            </a:r>
          </a:p>
        </p:txBody>
      </p:sp>
      <p:sp>
        <p:nvSpPr>
          <p:cNvPr id="55300" name="AutoShape 26"/>
          <p:cNvSpPr>
            <a:spLocks noChangeArrowheads="1"/>
          </p:cNvSpPr>
          <p:nvPr/>
        </p:nvSpPr>
        <p:spPr bwMode="auto">
          <a:xfrm>
            <a:off x="506413" y="4365625"/>
            <a:ext cx="3816350" cy="576263"/>
          </a:xfrm>
          <a:prstGeom prst="roundRect">
            <a:avLst>
              <a:gd name="adj" fmla="val 16667"/>
            </a:avLst>
          </a:pr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a:solidFill>
                  <a:schemeClr val="bg1"/>
                </a:solidFill>
              </a:rPr>
              <a:t>Dampak Lingkungan</a:t>
            </a:r>
          </a:p>
          <a:p>
            <a:pPr marL="342900" indent="-342900" algn="ctr">
              <a:buFontTx/>
              <a:buNone/>
            </a:pPr>
            <a:r>
              <a:rPr lang="en-US" sz="1000" b="1" i="0">
                <a:solidFill>
                  <a:schemeClr val="bg1"/>
                </a:solidFill>
              </a:rPr>
              <a:t>(ISO 14001:2004, 3.7)</a:t>
            </a:r>
          </a:p>
        </p:txBody>
      </p:sp>
      <p:sp>
        <p:nvSpPr>
          <p:cNvPr id="55301" name="Text Box 27"/>
          <p:cNvSpPr txBox="1">
            <a:spLocks noChangeArrowheads="1"/>
          </p:cNvSpPr>
          <p:nvPr/>
        </p:nvSpPr>
        <p:spPr bwMode="auto">
          <a:xfrm>
            <a:off x="396875" y="3067050"/>
            <a:ext cx="4103688"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400" b="1" i="0">
                <a:solidFill>
                  <a:srgbClr val="00B0F0"/>
                </a:solidFill>
              </a:rPr>
              <a:t>Element dari suatu aktifitas, produk dan jasa nya organisasi yang dapat berinteraksi dengan lingkungan</a:t>
            </a:r>
          </a:p>
        </p:txBody>
      </p:sp>
      <p:sp>
        <p:nvSpPr>
          <p:cNvPr id="55302" name="Text Box 28"/>
          <p:cNvSpPr txBox="1">
            <a:spLocks noChangeArrowheads="1"/>
          </p:cNvSpPr>
          <p:nvPr/>
        </p:nvSpPr>
        <p:spPr bwMode="auto">
          <a:xfrm>
            <a:off x="434975" y="5013325"/>
            <a:ext cx="397668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400" b="1" i="0">
                <a:solidFill>
                  <a:srgbClr val="00B0F0"/>
                </a:solidFill>
              </a:rPr>
              <a:t>Perubahan apapun terhadap lingkungan, baik merugikan atau menguntungkan, baik secara keseluruhan atau sebagian yang dihasilkan dari aspek penting dari suatu organisasi</a:t>
            </a:r>
          </a:p>
        </p:txBody>
      </p:sp>
      <p:sp>
        <p:nvSpPr>
          <p:cNvPr id="55303" name="AutoShape 29"/>
          <p:cNvSpPr>
            <a:spLocks noChangeArrowheads="1"/>
          </p:cNvSpPr>
          <p:nvPr/>
        </p:nvSpPr>
        <p:spPr bwMode="auto">
          <a:xfrm>
            <a:off x="4779963" y="2432050"/>
            <a:ext cx="3889375" cy="576263"/>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b="1" i="0">
                <a:solidFill>
                  <a:schemeClr val="bg1"/>
                </a:solidFill>
              </a:rPr>
              <a:t>Bahaya K3</a:t>
            </a:r>
          </a:p>
          <a:p>
            <a:pPr marL="342900" indent="-342900" algn="ctr">
              <a:buFontTx/>
              <a:buNone/>
            </a:pPr>
            <a:r>
              <a:rPr lang="en-US" sz="1000" b="1" i="0">
                <a:solidFill>
                  <a:schemeClr val="bg1"/>
                </a:solidFill>
              </a:rPr>
              <a:t>(OHSAS 18001:2007, 3.6)</a:t>
            </a:r>
          </a:p>
        </p:txBody>
      </p:sp>
      <p:sp>
        <p:nvSpPr>
          <p:cNvPr id="55304" name="AutoShape 30"/>
          <p:cNvSpPr>
            <a:spLocks noChangeArrowheads="1"/>
          </p:cNvSpPr>
          <p:nvPr/>
        </p:nvSpPr>
        <p:spPr bwMode="auto">
          <a:xfrm>
            <a:off x="4779963" y="4378325"/>
            <a:ext cx="3816350" cy="576263"/>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lgn="ctr">
              <a:buFontTx/>
              <a:buNone/>
            </a:pPr>
            <a:r>
              <a:rPr lang="en-US" sz="1800" b="1" i="0">
                <a:solidFill>
                  <a:schemeClr val="bg1"/>
                </a:solidFill>
              </a:rPr>
              <a:t>Resiko K3</a:t>
            </a:r>
          </a:p>
          <a:p>
            <a:pPr marL="342900" indent="-342900" algn="ctr">
              <a:buFontTx/>
              <a:buNone/>
            </a:pPr>
            <a:r>
              <a:rPr lang="en-US" sz="1000" b="1" i="0">
                <a:solidFill>
                  <a:schemeClr val="bg1"/>
                </a:solidFill>
              </a:rPr>
              <a:t>(OHSAS 18001:2007, 3.21)</a:t>
            </a:r>
          </a:p>
        </p:txBody>
      </p:sp>
      <p:sp>
        <p:nvSpPr>
          <p:cNvPr id="55305" name="Text Box 31"/>
          <p:cNvSpPr txBox="1">
            <a:spLocks noChangeArrowheads="1"/>
          </p:cNvSpPr>
          <p:nvPr/>
        </p:nvSpPr>
        <p:spPr bwMode="auto">
          <a:xfrm>
            <a:off x="4670425" y="3079750"/>
            <a:ext cx="4103688"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400" b="1" i="0">
                <a:solidFill>
                  <a:srgbClr val="00B0F0"/>
                </a:solidFill>
              </a:rPr>
              <a:t>Sumber, situasi atau tindakan dengan suatu potensi yang membahayakan sehubungan dengan luka pada manusia atau gangguan kesehatan, atau kombinasinya dan juga property</a:t>
            </a:r>
            <a:endParaRPr lang="en-US" sz="1400">
              <a:solidFill>
                <a:srgbClr val="00B0F0"/>
              </a:solidFill>
            </a:endParaRPr>
          </a:p>
        </p:txBody>
      </p:sp>
      <p:sp>
        <p:nvSpPr>
          <p:cNvPr id="55306" name="Text Box 32"/>
          <p:cNvSpPr txBox="1">
            <a:spLocks noChangeArrowheads="1"/>
          </p:cNvSpPr>
          <p:nvPr/>
        </p:nvSpPr>
        <p:spPr bwMode="auto">
          <a:xfrm>
            <a:off x="4708525" y="5026025"/>
            <a:ext cx="39766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400" b="1" i="0">
                <a:solidFill>
                  <a:srgbClr val="00B0F0"/>
                </a:solidFill>
              </a:rPr>
              <a:t>Kombinasi dari kemungkinan  dari kemunculan suatu kejadian berbahaya atau paparan dan keparahan cidera atau gangguan kesehatan dan kerusakan property yang dapat disebabkan oleh suatu kejadian atau paparan</a:t>
            </a:r>
          </a:p>
        </p:txBody>
      </p:sp>
      <p:sp>
        <p:nvSpPr>
          <p:cNvPr id="1672227" name="AutoShape 35"/>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5308"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Tree>
    <p:extLst>
      <p:ext uri="{BB962C8B-B14F-4D97-AF65-F5344CB8AC3E}">
        <p14:creationId xmlns:p14="http://schemas.microsoft.com/office/powerpoint/2010/main" val="44737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3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55301" grpId="0"/>
      <p:bldP spid="55302" grpId="0"/>
      <p:bldP spid="55303" grpId="0" animBg="1"/>
      <p:bldP spid="55304" grpId="0" animBg="1"/>
      <p:bldP spid="55305" grpId="0"/>
      <p:bldP spid="5530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7" name="AutoShape 7"/>
          <p:cNvSpPr>
            <a:spLocks noChangeArrowheads="1"/>
          </p:cNvSpPr>
          <p:nvPr/>
        </p:nvSpPr>
        <p:spPr bwMode="auto">
          <a:xfrm>
            <a:off x="684213" y="1628775"/>
            <a:ext cx="7704137"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2"/>
                </a:solidFill>
                <a:cs typeface="Arial" charset="0"/>
              </a:rPr>
              <a:t>Penilaian</a:t>
            </a:r>
            <a:r>
              <a:rPr lang="en-US" sz="2000" b="1" i="0" dirty="0">
                <a:solidFill>
                  <a:schemeClr val="bg2"/>
                </a:solidFill>
                <a:cs typeface="Arial" charset="0"/>
              </a:rPr>
              <a:t> </a:t>
            </a:r>
            <a:r>
              <a:rPr lang="en-US" sz="2000" b="1" i="0" dirty="0" err="1">
                <a:solidFill>
                  <a:schemeClr val="bg2"/>
                </a:solidFill>
                <a:cs typeface="Arial" charset="0"/>
              </a:rPr>
              <a:t>Resiko</a:t>
            </a:r>
            <a:r>
              <a:rPr lang="en-US" sz="2000" b="1" i="0" dirty="0">
                <a:solidFill>
                  <a:schemeClr val="bg2"/>
                </a:solidFill>
                <a:cs typeface="Arial" charset="0"/>
              </a:rPr>
              <a:t> </a:t>
            </a:r>
            <a:r>
              <a:rPr lang="en-US" sz="2000" b="1" i="0" dirty="0" err="1">
                <a:solidFill>
                  <a:schemeClr val="bg2"/>
                </a:solidFill>
                <a:cs typeface="Arial" charset="0"/>
              </a:rPr>
              <a:t>Terintegrasi</a:t>
            </a:r>
            <a:endParaRPr lang="en-US" sz="2000" b="1" i="0" dirty="0">
              <a:solidFill>
                <a:schemeClr val="bg2"/>
              </a:solidFill>
              <a:cs typeface="Arial" charset="0"/>
            </a:endParaRPr>
          </a:p>
          <a:p>
            <a:pPr marL="342900" indent="-342900" algn="ctr">
              <a:buFontTx/>
              <a:buNone/>
              <a:defRPr/>
            </a:pPr>
            <a:r>
              <a:rPr lang="en-US" sz="1050" b="1" i="0" dirty="0">
                <a:solidFill>
                  <a:schemeClr val="bg2"/>
                </a:solidFill>
                <a:cs typeface="Arial" charset="0"/>
              </a:rPr>
              <a:t>(</a:t>
            </a:r>
            <a:r>
              <a:rPr lang="en-US" sz="1400" b="1" i="0" dirty="0">
                <a:solidFill>
                  <a:schemeClr val="bg2"/>
                </a:solidFill>
                <a:cs typeface="Arial" charset="0"/>
              </a:rPr>
              <a:t>ISO 14001:2004; 4.3.1 OHSAS 18001:2007; 4.3.1 ISM Code ; 1.2.2</a:t>
            </a:r>
            <a:r>
              <a:rPr lang="en-US" sz="1100" b="1" i="0" dirty="0">
                <a:solidFill>
                  <a:schemeClr val="bg2"/>
                </a:solidFill>
                <a:cs typeface="Arial" charset="0"/>
              </a:rPr>
              <a:t>)</a:t>
            </a:r>
          </a:p>
        </p:txBody>
      </p:sp>
      <p:sp>
        <p:nvSpPr>
          <p:cNvPr id="56323" name="AutoShape 8"/>
          <p:cNvSpPr>
            <a:spLocks noChangeArrowheads="1"/>
          </p:cNvSpPr>
          <p:nvPr/>
        </p:nvSpPr>
        <p:spPr bwMode="auto">
          <a:xfrm>
            <a:off x="1765300" y="3373438"/>
            <a:ext cx="2824163" cy="576262"/>
          </a:xfrm>
          <a:prstGeom prst="roundRect">
            <a:avLst>
              <a:gd name="adj" fmla="val 16667"/>
            </a:avLst>
          </a:pr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a:solidFill>
                  <a:schemeClr val="bg1"/>
                </a:solidFill>
              </a:rPr>
              <a:t>Aspek Lingkungan</a:t>
            </a:r>
          </a:p>
        </p:txBody>
      </p:sp>
      <p:sp>
        <p:nvSpPr>
          <p:cNvPr id="56324" name="AutoShape 12"/>
          <p:cNvSpPr>
            <a:spLocks noChangeArrowheads="1"/>
          </p:cNvSpPr>
          <p:nvPr/>
        </p:nvSpPr>
        <p:spPr bwMode="auto">
          <a:xfrm>
            <a:off x="1763713" y="4276725"/>
            <a:ext cx="2816225" cy="576263"/>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a:solidFill>
                  <a:schemeClr val="bg1"/>
                </a:solidFill>
              </a:rPr>
              <a:t>Bahaya K3</a:t>
            </a:r>
          </a:p>
        </p:txBody>
      </p:sp>
      <p:sp>
        <p:nvSpPr>
          <p:cNvPr id="56325" name="AutoShape 13"/>
          <p:cNvSpPr>
            <a:spLocks noChangeArrowheads="1"/>
          </p:cNvSpPr>
          <p:nvPr/>
        </p:nvSpPr>
        <p:spPr bwMode="auto">
          <a:xfrm>
            <a:off x="4937125" y="4310063"/>
            <a:ext cx="2798763" cy="576262"/>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114300" lvl="1" algn="ctr">
              <a:buFontTx/>
              <a:buNone/>
            </a:pPr>
            <a:r>
              <a:rPr lang="en-US" sz="1800" i="0">
                <a:solidFill>
                  <a:schemeClr val="bg1"/>
                </a:solidFill>
              </a:rPr>
              <a:t>Resiko K3</a:t>
            </a:r>
          </a:p>
        </p:txBody>
      </p:sp>
      <p:sp>
        <p:nvSpPr>
          <p:cNvPr id="56326" name="AutoShape 16"/>
          <p:cNvSpPr>
            <a:spLocks noChangeArrowheads="1"/>
          </p:cNvSpPr>
          <p:nvPr/>
        </p:nvSpPr>
        <p:spPr bwMode="auto">
          <a:xfrm>
            <a:off x="1547813" y="3068638"/>
            <a:ext cx="3168650" cy="2087562"/>
          </a:xfrm>
          <a:prstGeom prst="roundRect">
            <a:avLst>
              <a:gd name="adj" fmla="val 16667"/>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AutoShape 17"/>
          <p:cNvSpPr>
            <a:spLocks noChangeArrowheads="1"/>
          </p:cNvSpPr>
          <p:nvPr/>
        </p:nvSpPr>
        <p:spPr bwMode="auto">
          <a:xfrm>
            <a:off x="4775200" y="3068638"/>
            <a:ext cx="3168650" cy="2087562"/>
          </a:xfrm>
          <a:prstGeom prst="roundRect">
            <a:avLst>
              <a:gd name="adj" fmla="val 16667"/>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AutoShape 18"/>
          <p:cNvSpPr>
            <a:spLocks noChangeArrowheads="1"/>
          </p:cNvSpPr>
          <p:nvPr/>
        </p:nvSpPr>
        <p:spPr bwMode="auto">
          <a:xfrm>
            <a:off x="2771775" y="5300663"/>
            <a:ext cx="792163" cy="576262"/>
          </a:xfrm>
          <a:prstGeom prst="downArrow">
            <a:avLst>
              <a:gd name="adj1" fmla="val 50000"/>
              <a:gd name="adj2"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9" name="AutoShape 19"/>
          <p:cNvSpPr>
            <a:spLocks noChangeArrowheads="1"/>
          </p:cNvSpPr>
          <p:nvPr/>
        </p:nvSpPr>
        <p:spPr bwMode="auto">
          <a:xfrm>
            <a:off x="5940425" y="5300663"/>
            <a:ext cx="792163" cy="576262"/>
          </a:xfrm>
          <a:prstGeom prst="downArrow">
            <a:avLst>
              <a:gd name="adj1" fmla="val 50000"/>
              <a:gd name="adj2" fmla="val 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20"/>
          <p:cNvSpPr txBox="1">
            <a:spLocks noChangeArrowheads="1"/>
          </p:cNvSpPr>
          <p:nvPr/>
        </p:nvSpPr>
        <p:spPr bwMode="auto">
          <a:xfrm>
            <a:off x="2649538" y="6019800"/>
            <a:ext cx="1058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Sebab</a:t>
            </a:r>
          </a:p>
        </p:txBody>
      </p:sp>
      <p:sp>
        <p:nvSpPr>
          <p:cNvPr id="56331" name="Text Box 21"/>
          <p:cNvSpPr txBox="1">
            <a:spLocks noChangeArrowheads="1"/>
          </p:cNvSpPr>
          <p:nvPr/>
        </p:nvSpPr>
        <p:spPr bwMode="auto">
          <a:xfrm>
            <a:off x="5792788" y="6021388"/>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Akibat</a:t>
            </a:r>
          </a:p>
        </p:txBody>
      </p:sp>
      <p:sp>
        <p:nvSpPr>
          <p:cNvPr id="56332" name="AutoShape 23"/>
          <p:cNvSpPr>
            <a:spLocks noChangeArrowheads="1"/>
          </p:cNvSpPr>
          <p:nvPr/>
        </p:nvSpPr>
        <p:spPr bwMode="auto">
          <a:xfrm>
            <a:off x="4937125" y="3386138"/>
            <a:ext cx="2824163" cy="576262"/>
          </a:xfrm>
          <a:prstGeom prst="roundRect">
            <a:avLst>
              <a:gd name="adj" fmla="val 16667"/>
            </a:avLst>
          </a:pr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a:solidFill>
                  <a:schemeClr val="bg1"/>
                </a:solidFill>
              </a:rPr>
              <a:t>Dampak Lingkungan</a:t>
            </a:r>
          </a:p>
        </p:txBody>
      </p:sp>
      <p:sp>
        <p:nvSpPr>
          <p:cNvPr id="1674264" name="AutoShape 2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6334"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Tree>
    <p:extLst>
      <p:ext uri="{BB962C8B-B14F-4D97-AF65-F5344CB8AC3E}">
        <p14:creationId xmlns:p14="http://schemas.microsoft.com/office/powerpoint/2010/main" val="37585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3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3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3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p:bldP spid="56324" grpId="0" animBg="1"/>
      <p:bldP spid="56325" grpId="0" animBg="1"/>
      <p:bldP spid="56326" grpId="0" animBg="1"/>
      <p:bldP spid="56327" grpId="0" animBg="1"/>
      <p:bldP spid="56328" grpId="0" animBg="1"/>
      <p:bldP spid="56329" grpId="0" animBg="1"/>
      <p:bldP spid="56330" grpId="0"/>
      <p:bldP spid="56331" grpId="0"/>
      <p:bldP spid="563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7" name="Rectangle 9"/>
          <p:cNvSpPr>
            <a:spLocks noChangeArrowheads="1"/>
          </p:cNvSpPr>
          <p:nvPr/>
        </p:nvSpPr>
        <p:spPr bwMode="auto">
          <a:xfrm>
            <a:off x="755650" y="1557338"/>
            <a:ext cx="7848600" cy="4805362"/>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CC3300"/>
                </a:solidFill>
                <a:miter lim="800000"/>
                <a:headEnd/>
                <a:tailEnd/>
              </a14:hiddenLine>
            </a:ext>
          </a:extLst>
        </p:spPr>
        <p:txBody>
          <a:bodyPr wrap="none" anchor="ctr"/>
          <a:lstStyle/>
          <a:p>
            <a:pPr>
              <a:defRPr/>
            </a:pPr>
            <a:endParaRPr lang="en-US" dirty="0">
              <a:cs typeface="Arial" charset="0"/>
            </a:endParaRPr>
          </a:p>
        </p:txBody>
      </p:sp>
      <p:sp>
        <p:nvSpPr>
          <p:cNvPr id="57347" name="Text Box 21"/>
          <p:cNvSpPr txBox="1">
            <a:spLocks noChangeArrowheads="1"/>
          </p:cNvSpPr>
          <p:nvPr/>
        </p:nvSpPr>
        <p:spPr bwMode="auto">
          <a:xfrm>
            <a:off x="1475656" y="4581525"/>
            <a:ext cx="13949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400" b="1" i="0">
                <a:solidFill>
                  <a:srgbClr val="000066"/>
                </a:solidFill>
              </a:rPr>
              <a:t>Proses Baru</a:t>
            </a:r>
          </a:p>
        </p:txBody>
      </p:sp>
      <p:sp>
        <p:nvSpPr>
          <p:cNvPr id="57348" name="Text Box 22"/>
          <p:cNvSpPr txBox="1">
            <a:spLocks noChangeArrowheads="1"/>
          </p:cNvSpPr>
          <p:nvPr/>
        </p:nvSpPr>
        <p:spPr bwMode="auto">
          <a:xfrm>
            <a:off x="1619672" y="4803775"/>
            <a:ext cx="1749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400" b="1" i="0">
                <a:solidFill>
                  <a:srgbClr val="000066"/>
                </a:solidFill>
              </a:rPr>
              <a:t>Matrial B3 Baru</a:t>
            </a:r>
          </a:p>
        </p:txBody>
      </p:sp>
      <p:sp>
        <p:nvSpPr>
          <p:cNvPr id="57349" name="Text Box 23"/>
          <p:cNvSpPr txBox="1">
            <a:spLocks noChangeArrowheads="1"/>
          </p:cNvSpPr>
          <p:nvPr/>
        </p:nvSpPr>
        <p:spPr bwMode="auto">
          <a:xfrm>
            <a:off x="1763688" y="5026025"/>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400" b="1" i="0">
                <a:solidFill>
                  <a:srgbClr val="000066"/>
                </a:solidFill>
              </a:rPr>
              <a:t>Kapal baru</a:t>
            </a:r>
          </a:p>
        </p:txBody>
      </p:sp>
      <p:sp>
        <p:nvSpPr>
          <p:cNvPr id="57350" name="Text Box 24"/>
          <p:cNvSpPr txBox="1">
            <a:spLocks noChangeArrowheads="1"/>
          </p:cNvSpPr>
          <p:nvPr/>
        </p:nvSpPr>
        <p:spPr bwMode="auto">
          <a:xfrm>
            <a:off x="1907704" y="5249863"/>
            <a:ext cx="24096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400" b="1" i="0">
                <a:solidFill>
                  <a:srgbClr val="000066"/>
                </a:solidFill>
              </a:rPr>
              <a:t>Pengetahuan baru</a:t>
            </a:r>
          </a:p>
          <a:p>
            <a:pPr>
              <a:spcBef>
                <a:spcPct val="0"/>
              </a:spcBef>
              <a:buFontTx/>
              <a:buNone/>
            </a:pPr>
            <a:r>
              <a:rPr lang="en-US" sz="1400" b="1" i="0">
                <a:solidFill>
                  <a:srgbClr val="000066"/>
                </a:solidFill>
              </a:rPr>
              <a:t>Akan bahaya/dampak</a:t>
            </a:r>
          </a:p>
        </p:txBody>
      </p:sp>
      <p:sp>
        <p:nvSpPr>
          <p:cNvPr id="57355" name="Oval 11"/>
          <p:cNvSpPr>
            <a:spLocks noChangeArrowheads="1"/>
          </p:cNvSpPr>
          <p:nvPr/>
        </p:nvSpPr>
        <p:spPr bwMode="auto">
          <a:xfrm>
            <a:off x="3721894" y="2283848"/>
            <a:ext cx="1492067" cy="1591336"/>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56" name="Text Box 12"/>
          <p:cNvSpPr txBox="1">
            <a:spLocks noChangeArrowheads="1"/>
          </p:cNvSpPr>
          <p:nvPr/>
        </p:nvSpPr>
        <p:spPr bwMode="auto">
          <a:xfrm>
            <a:off x="3815971" y="2533394"/>
            <a:ext cx="1409279" cy="8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200" b="1" i="0" u="sng">
                <a:solidFill>
                  <a:schemeClr val="tx1"/>
                </a:solidFill>
              </a:rPr>
              <a:t>Langkah 1.</a:t>
            </a:r>
          </a:p>
          <a:p>
            <a:pPr>
              <a:spcBef>
                <a:spcPct val="0"/>
              </a:spcBef>
              <a:buFontTx/>
              <a:buNone/>
            </a:pPr>
            <a:endParaRPr lang="en-US" sz="1200" b="1" i="0">
              <a:solidFill>
                <a:schemeClr val="tx1"/>
              </a:solidFill>
            </a:endParaRPr>
          </a:p>
          <a:p>
            <a:pPr>
              <a:spcBef>
                <a:spcPct val="0"/>
              </a:spcBef>
              <a:buFontTx/>
              <a:buNone/>
            </a:pPr>
            <a:r>
              <a:rPr lang="en-US" sz="1200" b="1" i="0">
                <a:solidFill>
                  <a:schemeClr val="tx1"/>
                </a:solidFill>
              </a:rPr>
              <a:t>Identifikasi </a:t>
            </a:r>
          </a:p>
          <a:p>
            <a:pPr>
              <a:spcBef>
                <a:spcPct val="0"/>
              </a:spcBef>
              <a:buFontTx/>
              <a:buNone/>
            </a:pPr>
            <a:r>
              <a:rPr lang="en-US" sz="1200" b="1" i="0">
                <a:solidFill>
                  <a:schemeClr val="tx1"/>
                </a:solidFill>
              </a:rPr>
              <a:t>AI &amp; HIRA</a:t>
            </a:r>
          </a:p>
        </p:txBody>
      </p:sp>
      <p:sp>
        <p:nvSpPr>
          <p:cNvPr id="57357" name="Oval 13"/>
          <p:cNvSpPr>
            <a:spLocks noChangeArrowheads="1"/>
          </p:cNvSpPr>
          <p:nvPr/>
        </p:nvSpPr>
        <p:spPr bwMode="auto">
          <a:xfrm>
            <a:off x="6388046" y="2283848"/>
            <a:ext cx="1490186" cy="1591336"/>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58" name="Text Box 14"/>
          <p:cNvSpPr txBox="1">
            <a:spLocks noChangeArrowheads="1"/>
          </p:cNvSpPr>
          <p:nvPr/>
        </p:nvSpPr>
        <p:spPr bwMode="auto">
          <a:xfrm>
            <a:off x="6489650" y="2477725"/>
            <a:ext cx="1422450" cy="8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US" sz="1200" b="1" i="0" u="sng">
                <a:solidFill>
                  <a:schemeClr val="tx1"/>
                </a:solidFill>
              </a:rPr>
              <a:t>Langkah 2.</a:t>
            </a:r>
          </a:p>
          <a:p>
            <a:pPr algn="ctr">
              <a:spcBef>
                <a:spcPct val="0"/>
              </a:spcBef>
              <a:buFontTx/>
              <a:buNone/>
            </a:pPr>
            <a:endParaRPr lang="en-US" sz="1200" b="1" i="0">
              <a:solidFill>
                <a:schemeClr val="tx1"/>
              </a:solidFill>
            </a:endParaRPr>
          </a:p>
          <a:p>
            <a:pPr algn="ctr">
              <a:spcBef>
                <a:spcPct val="0"/>
              </a:spcBef>
              <a:buFontTx/>
              <a:buNone/>
            </a:pPr>
            <a:r>
              <a:rPr lang="en-US" sz="1200" b="1" i="0">
                <a:solidFill>
                  <a:schemeClr val="tx1"/>
                </a:solidFill>
              </a:rPr>
              <a:t>Penilaian </a:t>
            </a:r>
          </a:p>
          <a:p>
            <a:pPr algn="ctr">
              <a:spcBef>
                <a:spcPct val="0"/>
              </a:spcBef>
              <a:buFontTx/>
              <a:buNone/>
            </a:pPr>
            <a:r>
              <a:rPr lang="en-US" sz="1200" b="1" i="0">
                <a:solidFill>
                  <a:schemeClr val="tx1"/>
                </a:solidFill>
              </a:rPr>
              <a:t>AI &amp; HIRA</a:t>
            </a:r>
          </a:p>
        </p:txBody>
      </p:sp>
      <p:sp>
        <p:nvSpPr>
          <p:cNvPr id="57359" name="Oval 15"/>
          <p:cNvSpPr>
            <a:spLocks noChangeArrowheads="1"/>
          </p:cNvSpPr>
          <p:nvPr/>
        </p:nvSpPr>
        <p:spPr bwMode="auto">
          <a:xfrm>
            <a:off x="5054030" y="4216870"/>
            <a:ext cx="1492067" cy="159133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60" name="Text Box 16"/>
          <p:cNvSpPr txBox="1">
            <a:spLocks noChangeArrowheads="1"/>
          </p:cNvSpPr>
          <p:nvPr/>
        </p:nvSpPr>
        <p:spPr bwMode="auto">
          <a:xfrm>
            <a:off x="4969359" y="4573913"/>
            <a:ext cx="1706564" cy="64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US" sz="1200" b="1" i="0" u="sng">
                <a:solidFill>
                  <a:schemeClr val="tx1"/>
                </a:solidFill>
              </a:rPr>
              <a:t>Langkah 3.</a:t>
            </a:r>
          </a:p>
          <a:p>
            <a:pPr algn="ctr">
              <a:spcBef>
                <a:spcPct val="0"/>
              </a:spcBef>
              <a:buFontTx/>
              <a:buNone/>
            </a:pPr>
            <a:endParaRPr lang="en-US" sz="1200" b="1" i="0">
              <a:solidFill>
                <a:schemeClr val="tx1"/>
              </a:solidFill>
            </a:endParaRPr>
          </a:p>
          <a:p>
            <a:pPr algn="ctr">
              <a:spcBef>
                <a:spcPct val="0"/>
              </a:spcBef>
              <a:buFontTx/>
              <a:buNone/>
            </a:pPr>
            <a:r>
              <a:rPr lang="en-US" sz="1200" b="1" i="0">
                <a:solidFill>
                  <a:schemeClr val="tx1"/>
                </a:solidFill>
              </a:rPr>
              <a:t>Pengendalian</a:t>
            </a:r>
          </a:p>
        </p:txBody>
      </p:sp>
      <p:sp>
        <p:nvSpPr>
          <p:cNvPr id="57361" name="AutoShape 17"/>
          <p:cNvSpPr>
            <a:spLocks noChangeArrowheads="1"/>
          </p:cNvSpPr>
          <p:nvPr/>
        </p:nvSpPr>
        <p:spPr bwMode="auto">
          <a:xfrm>
            <a:off x="4363501" y="1773238"/>
            <a:ext cx="3249433" cy="510610"/>
          </a:xfrm>
          <a:prstGeom prst="curvedDownArrow">
            <a:avLst>
              <a:gd name="adj1" fmla="val 56268"/>
              <a:gd name="adj2" fmla="val 186118"/>
              <a:gd name="adj3" fmla="val 33333"/>
            </a:avLst>
          </a:prstGeom>
          <a:solidFill>
            <a:srgbClr val="F83B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62" name="AutoShape 18"/>
          <p:cNvSpPr>
            <a:spLocks noChangeArrowheads="1"/>
          </p:cNvSpPr>
          <p:nvPr/>
        </p:nvSpPr>
        <p:spPr bwMode="auto">
          <a:xfrm rot="7527695">
            <a:off x="5772121" y="4399760"/>
            <a:ext cx="3199950" cy="906906"/>
          </a:xfrm>
          <a:prstGeom prst="curvedDownArrow">
            <a:avLst>
              <a:gd name="adj1" fmla="val 29974"/>
              <a:gd name="adj2" fmla="val 99144"/>
              <a:gd name="adj3" fmla="val 33333"/>
            </a:avLst>
          </a:prstGeom>
          <a:solidFill>
            <a:srgbClr val="F83B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63" name="AutoShape 19"/>
          <p:cNvSpPr>
            <a:spLocks noChangeArrowheads="1"/>
          </p:cNvSpPr>
          <p:nvPr/>
        </p:nvSpPr>
        <p:spPr bwMode="auto">
          <a:xfrm rot="13978304">
            <a:off x="2575372" y="4322977"/>
            <a:ext cx="3199950" cy="906906"/>
          </a:xfrm>
          <a:prstGeom prst="curvedDownArrow">
            <a:avLst>
              <a:gd name="adj1" fmla="val 29974"/>
              <a:gd name="adj2" fmla="val 99144"/>
              <a:gd name="adj3" fmla="val 33333"/>
            </a:avLst>
          </a:prstGeom>
          <a:solidFill>
            <a:srgbClr val="F83B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57364" name="Text Box 20"/>
          <p:cNvSpPr txBox="1">
            <a:spLocks noChangeArrowheads="1"/>
          </p:cNvSpPr>
          <p:nvPr/>
        </p:nvSpPr>
        <p:spPr bwMode="auto">
          <a:xfrm rot="2887152">
            <a:off x="3530377" y="4909523"/>
            <a:ext cx="1662485" cy="30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400" b="1" i="0">
                <a:solidFill>
                  <a:schemeClr val="bg1"/>
                </a:solidFill>
              </a:rPr>
              <a:t>Evaluasi Ulang</a:t>
            </a:r>
          </a:p>
        </p:txBody>
      </p:sp>
      <p:sp>
        <p:nvSpPr>
          <p:cNvPr id="57365" name="Text Box 25"/>
          <p:cNvSpPr txBox="1">
            <a:spLocks noChangeArrowheads="1"/>
          </p:cNvSpPr>
          <p:nvPr/>
        </p:nvSpPr>
        <p:spPr bwMode="auto">
          <a:xfrm>
            <a:off x="2894013" y="5794769"/>
            <a:ext cx="1632144" cy="27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spcBef>
                <a:spcPct val="0"/>
              </a:spcBef>
              <a:buFontTx/>
              <a:buNone/>
            </a:pPr>
            <a:r>
              <a:rPr lang="en-US" sz="1200" b="1" i="0">
                <a:solidFill>
                  <a:schemeClr val="bg1"/>
                </a:solidFill>
              </a:rPr>
              <a:t>Perubahan Legal</a:t>
            </a:r>
          </a:p>
        </p:txBody>
      </p:sp>
      <p:sp>
        <p:nvSpPr>
          <p:cNvPr id="1507355" name="AutoShape 27"/>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buFontTx/>
              <a:buNone/>
              <a:defRPr/>
            </a:pPr>
            <a:endParaRPr lang="en-US" dirty="0">
              <a:cs typeface="Arial" charset="0"/>
            </a:endParaRPr>
          </a:p>
        </p:txBody>
      </p:sp>
      <p:sp>
        <p:nvSpPr>
          <p:cNvPr id="57353"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
        <p:nvSpPr>
          <p:cNvPr id="57354" name="TextBox 1"/>
          <p:cNvSpPr txBox="1">
            <a:spLocks noChangeArrowheads="1"/>
          </p:cNvSpPr>
          <p:nvPr/>
        </p:nvSpPr>
        <p:spPr bwMode="auto">
          <a:xfrm>
            <a:off x="755650" y="1728788"/>
            <a:ext cx="37016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100" b="1" i="0">
                <a:solidFill>
                  <a:schemeClr val="bg1"/>
                </a:solidFill>
              </a:rPr>
              <a:t>AI : Aspect-Impact</a:t>
            </a:r>
          </a:p>
          <a:p>
            <a:pPr eaLnBrk="1" hangingPunct="1">
              <a:buFontTx/>
              <a:buNone/>
            </a:pPr>
            <a:r>
              <a:rPr lang="en-US" sz="1100" b="1" i="0">
                <a:solidFill>
                  <a:schemeClr val="bg1"/>
                </a:solidFill>
              </a:rPr>
              <a:t>HIRA : Hazard Identification &amp; Risk Analysis</a:t>
            </a:r>
          </a:p>
        </p:txBody>
      </p:sp>
    </p:spTree>
    <p:extLst>
      <p:ext uri="{BB962C8B-B14F-4D97-AF65-F5344CB8AC3E}">
        <p14:creationId xmlns:p14="http://schemas.microsoft.com/office/powerpoint/2010/main" val="5278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3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3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3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73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3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3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3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p:bldP spid="57349" grpId="0"/>
      <p:bldP spid="57350" grpId="0"/>
      <p:bldP spid="57355" grpId="0" animBg="1"/>
      <p:bldP spid="57356" grpId="0"/>
      <p:bldP spid="57357" grpId="0" animBg="1"/>
      <p:bldP spid="57358" grpId="0"/>
      <p:bldP spid="57359" grpId="0" animBg="1"/>
      <p:bldP spid="57360" grpId="0"/>
      <p:bldP spid="57361" grpId="0" animBg="1"/>
      <p:bldP spid="57362" grpId="0" animBg="1"/>
      <p:bldP spid="57363" grpId="0" animBg="1"/>
      <p:bldP spid="57364" grpId="0"/>
      <p:bldP spid="57365" grpId="0"/>
      <p:bldP spid="573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MATERI TRAINING</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4412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9" name="Rectangle 11"/>
          <p:cNvSpPr>
            <a:spLocks noChangeArrowheads="1"/>
          </p:cNvSpPr>
          <p:nvPr/>
        </p:nvSpPr>
        <p:spPr bwMode="auto">
          <a:xfrm>
            <a:off x="3095625" y="1628775"/>
            <a:ext cx="3240088" cy="60483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1517580" name="Rectangle 12"/>
          <p:cNvSpPr>
            <a:spLocks noChangeArrowheads="1"/>
          </p:cNvSpPr>
          <p:nvPr/>
        </p:nvSpPr>
        <p:spPr bwMode="auto">
          <a:xfrm>
            <a:off x="3095625" y="2459038"/>
            <a:ext cx="3240088" cy="606425"/>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1517581" name="Rectangle 13"/>
          <p:cNvSpPr>
            <a:spLocks noChangeArrowheads="1"/>
          </p:cNvSpPr>
          <p:nvPr/>
        </p:nvSpPr>
        <p:spPr bwMode="auto">
          <a:xfrm>
            <a:off x="3101975" y="3257550"/>
            <a:ext cx="3240088" cy="60483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1517582" name="Rectangle 14"/>
          <p:cNvSpPr>
            <a:spLocks noChangeArrowheads="1"/>
          </p:cNvSpPr>
          <p:nvPr/>
        </p:nvSpPr>
        <p:spPr bwMode="auto">
          <a:xfrm>
            <a:off x="3101975" y="4071938"/>
            <a:ext cx="3240088" cy="606425"/>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1517583" name="Rectangle 15"/>
          <p:cNvSpPr>
            <a:spLocks noChangeArrowheads="1"/>
          </p:cNvSpPr>
          <p:nvPr/>
        </p:nvSpPr>
        <p:spPr bwMode="auto">
          <a:xfrm>
            <a:off x="3101975" y="5497513"/>
            <a:ext cx="3240088" cy="604837"/>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58375" name="Text Box 16"/>
          <p:cNvSpPr txBox="1">
            <a:spLocks noChangeArrowheads="1"/>
          </p:cNvSpPr>
          <p:nvPr/>
        </p:nvSpPr>
        <p:spPr bwMode="auto">
          <a:xfrm>
            <a:off x="3884613" y="1655763"/>
            <a:ext cx="17573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Tetapkan Area/</a:t>
            </a:r>
          </a:p>
          <a:p>
            <a:pPr algn="ctr">
              <a:spcBef>
                <a:spcPct val="0"/>
              </a:spcBef>
              <a:buFontTx/>
              <a:buNone/>
            </a:pPr>
            <a:r>
              <a:rPr lang="en-AU" sz="1400" b="1" i="0">
                <a:solidFill>
                  <a:srgbClr val="000066"/>
                </a:solidFill>
              </a:rPr>
              <a:t>Aktifitas</a:t>
            </a:r>
          </a:p>
        </p:txBody>
      </p:sp>
      <p:sp>
        <p:nvSpPr>
          <p:cNvPr id="58376" name="Text Box 17"/>
          <p:cNvSpPr txBox="1">
            <a:spLocks noChangeArrowheads="1"/>
          </p:cNvSpPr>
          <p:nvPr/>
        </p:nvSpPr>
        <p:spPr bwMode="auto">
          <a:xfrm>
            <a:off x="3113088" y="2441575"/>
            <a:ext cx="32972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Identifikasi </a:t>
            </a:r>
          </a:p>
          <a:p>
            <a:pPr algn="ctr">
              <a:spcBef>
                <a:spcPct val="0"/>
              </a:spcBef>
              <a:buFontTx/>
              <a:buNone/>
            </a:pPr>
            <a:r>
              <a:rPr lang="en-AU" sz="1400" b="1" i="0">
                <a:solidFill>
                  <a:srgbClr val="000066"/>
                </a:solidFill>
              </a:rPr>
              <a:t>Bahaya-Resiko/Aspek-Dampak</a:t>
            </a:r>
          </a:p>
        </p:txBody>
      </p:sp>
      <p:sp>
        <p:nvSpPr>
          <p:cNvPr id="58377" name="Text Box 20"/>
          <p:cNvSpPr txBox="1">
            <a:spLocks noChangeArrowheads="1"/>
          </p:cNvSpPr>
          <p:nvPr/>
        </p:nvSpPr>
        <p:spPr bwMode="auto">
          <a:xfrm>
            <a:off x="4248150" y="5632450"/>
            <a:ext cx="981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Tangani</a:t>
            </a:r>
          </a:p>
        </p:txBody>
      </p:sp>
      <p:sp>
        <p:nvSpPr>
          <p:cNvPr id="58378" name="Rectangle 21"/>
          <p:cNvSpPr>
            <a:spLocks noChangeArrowheads="1"/>
          </p:cNvSpPr>
          <p:nvPr/>
        </p:nvSpPr>
        <p:spPr bwMode="auto">
          <a:xfrm>
            <a:off x="1268413" y="1914525"/>
            <a:ext cx="808037" cy="3813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9" name="Rectangle 22"/>
          <p:cNvSpPr>
            <a:spLocks noChangeArrowheads="1"/>
          </p:cNvSpPr>
          <p:nvPr/>
        </p:nvSpPr>
        <p:spPr bwMode="auto">
          <a:xfrm>
            <a:off x="7334250" y="1914525"/>
            <a:ext cx="808038" cy="3813175"/>
          </a:xfrm>
          <a:prstGeom prst="rect">
            <a:avLst/>
          </a:prstGeom>
          <a:solidFill>
            <a:schemeClr val="accent1"/>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0" name="Text Box 23"/>
          <p:cNvSpPr txBox="1">
            <a:spLocks noChangeArrowheads="1"/>
          </p:cNvSpPr>
          <p:nvPr/>
        </p:nvSpPr>
        <p:spPr bwMode="auto">
          <a:xfrm rot="-5400000">
            <a:off x="223837" y="3667126"/>
            <a:ext cx="2911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COMMUNICATE &amp; CONSULT</a:t>
            </a:r>
          </a:p>
        </p:txBody>
      </p:sp>
      <p:sp>
        <p:nvSpPr>
          <p:cNvPr id="58381" name="Text Box 24"/>
          <p:cNvSpPr txBox="1">
            <a:spLocks noChangeArrowheads="1"/>
          </p:cNvSpPr>
          <p:nvPr/>
        </p:nvSpPr>
        <p:spPr bwMode="auto">
          <a:xfrm rot="-5400000">
            <a:off x="6624638" y="3636963"/>
            <a:ext cx="22542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MONITOR &amp; REVIEW</a:t>
            </a:r>
          </a:p>
        </p:txBody>
      </p:sp>
      <p:sp>
        <p:nvSpPr>
          <p:cNvPr id="1517603" name="AutoShape 35"/>
          <p:cNvSpPr>
            <a:spLocks noChangeArrowheads="1"/>
          </p:cNvSpPr>
          <p:nvPr/>
        </p:nvSpPr>
        <p:spPr bwMode="auto">
          <a:xfrm>
            <a:off x="3095625" y="4799013"/>
            <a:ext cx="3240088" cy="544512"/>
          </a:xfrm>
          <a:prstGeom prst="diamond">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rgbClr val="99CC00"/>
                </a:solidFill>
                <a:miter lim="800000"/>
                <a:headEnd/>
                <a:tailEnd/>
              </a14:hiddenLine>
            </a:ext>
          </a:extLst>
        </p:spPr>
        <p:txBody>
          <a:bodyPr wrap="none" anchor="ctr"/>
          <a:lstStyle/>
          <a:p>
            <a:pPr>
              <a:defRPr/>
            </a:pPr>
            <a:endParaRPr lang="en-US">
              <a:cs typeface="Arial" charset="0"/>
            </a:endParaRPr>
          </a:p>
        </p:txBody>
      </p:sp>
      <p:sp>
        <p:nvSpPr>
          <p:cNvPr id="58383" name="Text Box 36"/>
          <p:cNvSpPr txBox="1">
            <a:spLocks noChangeArrowheads="1"/>
          </p:cNvSpPr>
          <p:nvPr/>
        </p:nvSpPr>
        <p:spPr bwMode="auto">
          <a:xfrm>
            <a:off x="4225925" y="4878388"/>
            <a:ext cx="1047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Diterima</a:t>
            </a:r>
          </a:p>
        </p:txBody>
      </p:sp>
      <p:sp>
        <p:nvSpPr>
          <p:cNvPr id="58384" name="Line 37"/>
          <p:cNvSpPr>
            <a:spLocks noChangeShapeType="1"/>
          </p:cNvSpPr>
          <p:nvPr/>
        </p:nvSpPr>
        <p:spPr bwMode="auto">
          <a:xfrm>
            <a:off x="4738688" y="2263775"/>
            <a:ext cx="0" cy="1825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5" name="Line 38"/>
          <p:cNvSpPr>
            <a:spLocks noChangeShapeType="1"/>
          </p:cNvSpPr>
          <p:nvPr/>
        </p:nvSpPr>
        <p:spPr bwMode="auto">
          <a:xfrm>
            <a:off x="4738688" y="3068638"/>
            <a:ext cx="0" cy="1809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6" name="Line 39"/>
          <p:cNvSpPr>
            <a:spLocks noChangeShapeType="1"/>
          </p:cNvSpPr>
          <p:nvPr/>
        </p:nvSpPr>
        <p:spPr bwMode="auto">
          <a:xfrm>
            <a:off x="4738688" y="3887788"/>
            <a:ext cx="0" cy="1809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7" name="Line 40"/>
          <p:cNvSpPr>
            <a:spLocks noChangeShapeType="1"/>
          </p:cNvSpPr>
          <p:nvPr/>
        </p:nvSpPr>
        <p:spPr bwMode="auto">
          <a:xfrm>
            <a:off x="4738688" y="4678363"/>
            <a:ext cx="0" cy="1809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8" name="Line 41"/>
          <p:cNvSpPr>
            <a:spLocks noChangeShapeType="1"/>
          </p:cNvSpPr>
          <p:nvPr/>
        </p:nvSpPr>
        <p:spPr bwMode="auto">
          <a:xfrm>
            <a:off x="4738688" y="5343525"/>
            <a:ext cx="0" cy="1809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89" name="Text Box 42"/>
          <p:cNvSpPr txBox="1">
            <a:spLocks noChangeArrowheads="1"/>
          </p:cNvSpPr>
          <p:nvPr/>
        </p:nvSpPr>
        <p:spPr bwMode="auto">
          <a:xfrm>
            <a:off x="3086100" y="3259138"/>
            <a:ext cx="32972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Analisa</a:t>
            </a:r>
          </a:p>
          <a:p>
            <a:pPr algn="ctr">
              <a:spcBef>
                <a:spcPct val="0"/>
              </a:spcBef>
              <a:buFontTx/>
              <a:buNone/>
            </a:pPr>
            <a:r>
              <a:rPr lang="en-AU" sz="1400" b="1" i="0">
                <a:solidFill>
                  <a:srgbClr val="000066"/>
                </a:solidFill>
              </a:rPr>
              <a:t>Bahaya-Resiko/Aspek-Dampak</a:t>
            </a:r>
          </a:p>
        </p:txBody>
      </p:sp>
      <p:sp>
        <p:nvSpPr>
          <p:cNvPr id="58390" name="Text Box 43"/>
          <p:cNvSpPr txBox="1">
            <a:spLocks noChangeArrowheads="1"/>
          </p:cNvSpPr>
          <p:nvPr/>
        </p:nvSpPr>
        <p:spPr bwMode="auto">
          <a:xfrm>
            <a:off x="3101975" y="4064000"/>
            <a:ext cx="32972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spcBef>
                <a:spcPct val="0"/>
              </a:spcBef>
              <a:buFontTx/>
              <a:buNone/>
            </a:pPr>
            <a:r>
              <a:rPr lang="en-AU" sz="1400" b="1" i="0">
                <a:solidFill>
                  <a:srgbClr val="000066"/>
                </a:solidFill>
              </a:rPr>
              <a:t>Evaluasi</a:t>
            </a:r>
          </a:p>
          <a:p>
            <a:pPr algn="ctr">
              <a:spcBef>
                <a:spcPct val="0"/>
              </a:spcBef>
              <a:buFontTx/>
              <a:buNone/>
            </a:pPr>
            <a:r>
              <a:rPr lang="en-AU" sz="1400" b="1" i="0">
                <a:solidFill>
                  <a:srgbClr val="000066"/>
                </a:solidFill>
              </a:rPr>
              <a:t>Bahaya-Resiko/Aspek-Dampak</a:t>
            </a:r>
          </a:p>
        </p:txBody>
      </p:sp>
      <p:sp>
        <p:nvSpPr>
          <p:cNvPr id="58391" name="Line 44"/>
          <p:cNvSpPr>
            <a:spLocks noChangeShapeType="1"/>
          </p:cNvSpPr>
          <p:nvPr/>
        </p:nvSpPr>
        <p:spPr bwMode="auto">
          <a:xfrm>
            <a:off x="2093913" y="204787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2" name="Line 45"/>
          <p:cNvSpPr>
            <a:spLocks noChangeShapeType="1"/>
          </p:cNvSpPr>
          <p:nvPr/>
        </p:nvSpPr>
        <p:spPr bwMode="auto">
          <a:xfrm>
            <a:off x="2093913" y="2743200"/>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3" name="Line 46"/>
          <p:cNvSpPr>
            <a:spLocks noChangeShapeType="1"/>
          </p:cNvSpPr>
          <p:nvPr/>
        </p:nvSpPr>
        <p:spPr bwMode="auto">
          <a:xfrm>
            <a:off x="2093913" y="3560763"/>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4" name="Line 47"/>
          <p:cNvSpPr>
            <a:spLocks noChangeShapeType="1"/>
          </p:cNvSpPr>
          <p:nvPr/>
        </p:nvSpPr>
        <p:spPr bwMode="auto">
          <a:xfrm>
            <a:off x="2093913" y="434022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5" name="Line 48"/>
          <p:cNvSpPr>
            <a:spLocks noChangeShapeType="1"/>
          </p:cNvSpPr>
          <p:nvPr/>
        </p:nvSpPr>
        <p:spPr bwMode="auto">
          <a:xfrm>
            <a:off x="2093913" y="5576888"/>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6" name="Line 49"/>
          <p:cNvSpPr>
            <a:spLocks noChangeShapeType="1"/>
          </p:cNvSpPr>
          <p:nvPr/>
        </p:nvSpPr>
        <p:spPr bwMode="auto">
          <a:xfrm>
            <a:off x="6329363" y="204787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7" name="Line 50"/>
          <p:cNvSpPr>
            <a:spLocks noChangeShapeType="1"/>
          </p:cNvSpPr>
          <p:nvPr/>
        </p:nvSpPr>
        <p:spPr bwMode="auto">
          <a:xfrm>
            <a:off x="6342063" y="273367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8" name="Line 51"/>
          <p:cNvSpPr>
            <a:spLocks noChangeShapeType="1"/>
          </p:cNvSpPr>
          <p:nvPr/>
        </p:nvSpPr>
        <p:spPr bwMode="auto">
          <a:xfrm>
            <a:off x="6321425" y="3538538"/>
            <a:ext cx="1008063"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399" name="Line 52"/>
          <p:cNvSpPr>
            <a:spLocks noChangeShapeType="1"/>
          </p:cNvSpPr>
          <p:nvPr/>
        </p:nvSpPr>
        <p:spPr bwMode="auto">
          <a:xfrm>
            <a:off x="6354763" y="434022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58400" name="Line 53"/>
          <p:cNvSpPr>
            <a:spLocks noChangeShapeType="1"/>
          </p:cNvSpPr>
          <p:nvPr/>
        </p:nvSpPr>
        <p:spPr bwMode="auto">
          <a:xfrm>
            <a:off x="6342063" y="5648325"/>
            <a:ext cx="1008062" cy="0"/>
          </a:xfrm>
          <a:prstGeom prst="line">
            <a:avLst/>
          </a:prstGeom>
          <a:noFill/>
          <a:ln w="38100">
            <a:solidFill>
              <a:srgbClr val="FF0000"/>
            </a:solidFill>
            <a:round/>
            <a:headEnd type="triangle" w="med" len="med"/>
            <a:tailEnd type="triangle" w="med" len="med"/>
          </a:ln>
          <a:effectLst>
            <a:prstShdw prst="shdw17" dist="17961" dir="2700000">
              <a:srgbClr val="990000"/>
            </a:prstShdw>
          </a:effectLst>
          <a:extLst>
            <a:ext uri="{909E8E84-426E-40DD-AFC4-6F175D3DCCD1}">
              <a14:hiddenFill xmlns:a14="http://schemas.microsoft.com/office/drawing/2010/main">
                <a:noFill/>
              </a14:hiddenFill>
            </a:ext>
          </a:extLst>
        </p:spPr>
        <p:txBody>
          <a:bodyPr/>
          <a:lstStyle/>
          <a:p>
            <a:endParaRPr lang="en-US"/>
          </a:p>
        </p:txBody>
      </p:sp>
      <p:sp>
        <p:nvSpPr>
          <p:cNvPr id="1517623" name="AutoShape 55"/>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58402"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Tree>
    <p:extLst>
      <p:ext uri="{BB962C8B-B14F-4D97-AF65-F5344CB8AC3E}">
        <p14:creationId xmlns:p14="http://schemas.microsoft.com/office/powerpoint/2010/main" val="328642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75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3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3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3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3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3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3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3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3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3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3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3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3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3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3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1760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83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75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3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3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9" grpId="0" animBg="1"/>
      <p:bldP spid="1517583" grpId="0" animBg="1"/>
      <p:bldP spid="58375" grpId="0"/>
      <p:bldP spid="58376" grpId="0"/>
      <p:bldP spid="58377" grpId="0"/>
      <p:bldP spid="58378" grpId="0" animBg="1"/>
      <p:bldP spid="58379" grpId="0" animBg="1"/>
      <p:bldP spid="58380" grpId="0"/>
      <p:bldP spid="1517603" grpId="0" animBg="1"/>
      <p:bldP spid="58383" grpId="0"/>
      <p:bldP spid="58384" grpId="0" animBg="1"/>
      <p:bldP spid="58385" grpId="0" animBg="1"/>
      <p:bldP spid="58386" grpId="0" animBg="1"/>
      <p:bldP spid="58387" grpId="0" animBg="1"/>
      <p:bldP spid="58388" grpId="0" animBg="1"/>
      <p:bldP spid="58389" grpId="0"/>
      <p:bldP spid="58390" grpId="0"/>
      <p:bldP spid="58391" grpId="0" animBg="1"/>
      <p:bldP spid="58392" grpId="0" animBg="1"/>
      <p:bldP spid="58393" grpId="0" animBg="1"/>
      <p:bldP spid="58394" grpId="0" animBg="1"/>
      <p:bldP spid="58395" grpId="0" animBg="1"/>
      <p:bldP spid="58396" grpId="0" animBg="1"/>
      <p:bldP spid="58397" grpId="0" animBg="1"/>
      <p:bldP spid="58398" grpId="0" animBg="1"/>
      <p:bldP spid="58399" grpId="0" animBg="1"/>
      <p:bldP spid="584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9"/>
          <p:cNvSpPr txBox="1">
            <a:spLocks noChangeArrowheads="1"/>
          </p:cNvSpPr>
          <p:nvPr/>
        </p:nvSpPr>
        <p:spPr bwMode="auto">
          <a:xfrm>
            <a:off x="273050" y="3305175"/>
            <a:ext cx="2211388"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b="1" i="0">
                <a:solidFill>
                  <a:schemeClr val="tx1"/>
                </a:solidFill>
              </a:rPr>
              <a:t>Tetapkan Area/</a:t>
            </a:r>
          </a:p>
          <a:p>
            <a:pPr algn="ctr" eaLnBrk="1" hangingPunct="1">
              <a:buFontTx/>
              <a:buNone/>
            </a:pPr>
            <a:r>
              <a:rPr lang="en-US" sz="1800" b="1" i="0">
                <a:solidFill>
                  <a:schemeClr val="tx1"/>
                </a:solidFill>
              </a:rPr>
              <a:t>Aktifitas</a:t>
            </a:r>
          </a:p>
        </p:txBody>
      </p:sp>
      <p:sp>
        <p:nvSpPr>
          <p:cNvPr id="59395" name="Rectangle 13"/>
          <p:cNvSpPr>
            <a:spLocks noChangeArrowheads="1"/>
          </p:cNvSpPr>
          <p:nvPr/>
        </p:nvSpPr>
        <p:spPr bwMode="auto">
          <a:xfrm>
            <a:off x="2924175" y="1844675"/>
            <a:ext cx="5895975"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FontTx/>
              <a:buNone/>
            </a:pPr>
            <a:r>
              <a:rPr lang="en-US" sz="1600" i="0">
                <a:solidFill>
                  <a:schemeClr val="tx1"/>
                </a:solidFill>
              </a:rPr>
              <a:t>Siapkan suatu list atau </a:t>
            </a:r>
            <a:r>
              <a:rPr lang="en-US" sz="1600" b="1" i="0">
                <a:solidFill>
                  <a:schemeClr val="tx1"/>
                </a:solidFill>
              </a:rPr>
              <a:t>flow chart </a:t>
            </a:r>
            <a:r>
              <a:rPr lang="en-US" sz="1600" i="0">
                <a:solidFill>
                  <a:schemeClr val="tx1"/>
                </a:solidFill>
              </a:rPr>
              <a:t>dari </a:t>
            </a:r>
            <a:r>
              <a:rPr lang="en-US" sz="1600" b="1" i="0">
                <a:solidFill>
                  <a:schemeClr val="tx1"/>
                </a:solidFill>
              </a:rPr>
              <a:t>aktifitas-aktifitas </a:t>
            </a:r>
            <a:r>
              <a:rPr lang="en-US" sz="1600" i="0">
                <a:solidFill>
                  <a:schemeClr val="tx1"/>
                </a:solidFill>
              </a:rPr>
              <a:t>yang mencakup bangunan/gedung, kapal, pekerjaan dll. Lakukan hal ini dengan melakukan </a:t>
            </a:r>
            <a:r>
              <a:rPr lang="en-US" sz="1600" b="1" i="0">
                <a:solidFill>
                  <a:schemeClr val="tx1"/>
                </a:solidFill>
              </a:rPr>
              <a:t>pengamatan, Inspeksi</a:t>
            </a:r>
            <a:r>
              <a:rPr lang="en-US" sz="1600" i="0">
                <a:solidFill>
                  <a:schemeClr val="tx1"/>
                </a:solidFill>
              </a:rPr>
              <a:t>, Review kejadian-kejadian yang pernah terjadi, konsultasi dengan pihak ketiga (konsultan) jika diperlukan</a:t>
            </a:r>
          </a:p>
        </p:txBody>
      </p:sp>
      <p:sp>
        <p:nvSpPr>
          <p:cNvPr id="59396" name="Rectangle 14"/>
          <p:cNvSpPr>
            <a:spLocks noChangeArrowheads="1"/>
          </p:cNvSpPr>
          <p:nvPr/>
        </p:nvSpPr>
        <p:spPr bwMode="auto">
          <a:xfrm>
            <a:off x="2916238" y="3871912"/>
            <a:ext cx="5903912" cy="186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pPr>
            <a:r>
              <a:rPr lang="en-US" sz="1600" i="0">
                <a:solidFill>
                  <a:schemeClr val="tx1"/>
                </a:solidFill>
              </a:rPr>
              <a:t>Klasifikasi pekerjaan yang mungkin :</a:t>
            </a:r>
          </a:p>
          <a:p>
            <a:pPr marL="635000" lvl="1" indent="-228600">
              <a:spcBef>
                <a:spcPct val="0"/>
              </a:spcBef>
              <a:buClr>
                <a:srgbClr val="FF0000"/>
              </a:buClr>
              <a:buFont typeface="Verdana" pitchFamily="34" charset="0"/>
              <a:buChar char="­"/>
            </a:pPr>
            <a:r>
              <a:rPr lang="en-US" sz="1600" i="0">
                <a:solidFill>
                  <a:schemeClr val="tx1"/>
                </a:solidFill>
              </a:rPr>
              <a:t>Berdasarkan </a:t>
            </a:r>
            <a:r>
              <a:rPr lang="en-US" sz="1600" b="1" i="0">
                <a:solidFill>
                  <a:schemeClr val="tx1"/>
                </a:solidFill>
              </a:rPr>
              <a:t>area fisik/geografis </a:t>
            </a:r>
            <a:r>
              <a:rPr lang="en-US" sz="1600" i="0">
                <a:solidFill>
                  <a:schemeClr val="tx1"/>
                </a:solidFill>
              </a:rPr>
              <a:t>yang ada     di organisasi</a:t>
            </a:r>
          </a:p>
          <a:p>
            <a:pPr marL="635000" lvl="1" indent="-228600">
              <a:spcBef>
                <a:spcPct val="0"/>
              </a:spcBef>
              <a:buClr>
                <a:srgbClr val="FF0000"/>
              </a:buClr>
              <a:buFont typeface="Verdana" pitchFamily="34" charset="0"/>
              <a:buChar char="­"/>
            </a:pPr>
            <a:r>
              <a:rPr lang="en-US" sz="1600" i="0">
                <a:solidFill>
                  <a:schemeClr val="tx1"/>
                </a:solidFill>
              </a:rPr>
              <a:t>Berdasarkan </a:t>
            </a:r>
            <a:r>
              <a:rPr lang="en-US" sz="1600" b="1" i="0">
                <a:solidFill>
                  <a:schemeClr val="tx1"/>
                </a:solidFill>
              </a:rPr>
              <a:t>tahapan</a:t>
            </a:r>
            <a:r>
              <a:rPr lang="en-US" sz="1600" i="0">
                <a:solidFill>
                  <a:schemeClr val="tx1"/>
                </a:solidFill>
              </a:rPr>
              <a:t> produksi/</a:t>
            </a:r>
            <a:r>
              <a:rPr lang="en-US" sz="1600" b="1" i="0">
                <a:solidFill>
                  <a:schemeClr val="tx1"/>
                </a:solidFill>
              </a:rPr>
              <a:t>penyediaan  jasa</a:t>
            </a:r>
          </a:p>
          <a:p>
            <a:pPr marL="635000" lvl="1" indent="-228600">
              <a:spcBef>
                <a:spcPct val="0"/>
              </a:spcBef>
              <a:buClr>
                <a:srgbClr val="FF0000"/>
              </a:buClr>
              <a:buFont typeface="Verdana" pitchFamily="34" charset="0"/>
              <a:buChar char="­"/>
            </a:pPr>
            <a:r>
              <a:rPr lang="en-US" sz="1600" i="0">
                <a:solidFill>
                  <a:schemeClr val="tx1"/>
                </a:solidFill>
              </a:rPr>
              <a:t>Berdasarkan </a:t>
            </a:r>
            <a:r>
              <a:rPr lang="en-US" sz="1600" b="1" i="0">
                <a:solidFill>
                  <a:schemeClr val="tx1"/>
                </a:solidFill>
              </a:rPr>
              <a:t>tugas-tugas</a:t>
            </a:r>
            <a:r>
              <a:rPr lang="en-US" sz="1600" i="0">
                <a:solidFill>
                  <a:schemeClr val="tx1"/>
                </a:solidFill>
              </a:rPr>
              <a:t> yang ada, seperti pemindahan drum B3, mengemudi , pengisian bahan bakar, operasioanal / perbaikan mesin dll</a:t>
            </a:r>
          </a:p>
        </p:txBody>
      </p:sp>
      <p:sp>
        <p:nvSpPr>
          <p:cNvPr id="1519635" name="AutoShape 19"/>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59398" name="Group 21"/>
          <p:cNvGrpSpPr>
            <a:grpSpLocks/>
          </p:cNvGrpSpPr>
          <p:nvPr/>
        </p:nvGrpSpPr>
        <p:grpSpPr bwMode="auto">
          <a:xfrm>
            <a:off x="2581275" y="1936750"/>
            <a:ext cx="266700" cy="255588"/>
            <a:chOff x="340" y="1643"/>
            <a:chExt cx="168" cy="161"/>
          </a:xfrm>
        </p:grpSpPr>
        <p:sp>
          <p:nvSpPr>
            <p:cNvPr id="1519638" name="Oval 2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00B0F0"/>
                </a:solidFill>
                <a:cs typeface="Arial" charset="0"/>
              </a:endParaRPr>
            </a:p>
          </p:txBody>
        </p:sp>
        <p:sp>
          <p:nvSpPr>
            <p:cNvPr id="1519639" name="Oval 2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00B0F0"/>
                </a:solidFill>
                <a:cs typeface="Arial" charset="0"/>
              </a:endParaRPr>
            </a:p>
          </p:txBody>
        </p:sp>
      </p:grpSp>
      <p:grpSp>
        <p:nvGrpSpPr>
          <p:cNvPr id="59399" name="Group 24"/>
          <p:cNvGrpSpPr>
            <a:grpSpLocks/>
          </p:cNvGrpSpPr>
          <p:nvPr/>
        </p:nvGrpSpPr>
        <p:grpSpPr bwMode="auto">
          <a:xfrm>
            <a:off x="2593975" y="3917950"/>
            <a:ext cx="266700" cy="255588"/>
            <a:chOff x="340" y="1643"/>
            <a:chExt cx="168" cy="161"/>
          </a:xfrm>
        </p:grpSpPr>
        <p:sp>
          <p:nvSpPr>
            <p:cNvPr id="1519641" name="Oval 2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00B0F0"/>
                </a:solidFill>
                <a:cs typeface="Arial" charset="0"/>
              </a:endParaRPr>
            </a:p>
          </p:txBody>
        </p:sp>
        <p:sp>
          <p:nvSpPr>
            <p:cNvPr id="1519642" name="Oval 2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00B0F0"/>
                </a:solidFill>
                <a:cs typeface="Arial" charset="0"/>
              </a:endParaRPr>
            </a:p>
          </p:txBody>
        </p:sp>
      </p:grpSp>
      <p:sp>
        <p:nvSpPr>
          <p:cNvPr id="59400"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Tree>
    <p:extLst>
      <p:ext uri="{BB962C8B-B14F-4D97-AF65-F5344CB8AC3E}">
        <p14:creationId xmlns:p14="http://schemas.microsoft.com/office/powerpoint/2010/main" val="168539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9"/>
          <p:cNvSpPr txBox="1">
            <a:spLocks noChangeArrowheads="1"/>
          </p:cNvSpPr>
          <p:nvPr/>
        </p:nvSpPr>
        <p:spPr bwMode="auto">
          <a:xfrm>
            <a:off x="395288" y="2930525"/>
            <a:ext cx="151288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rgbClr val="00B0F0"/>
                </a:solidFill>
              </a:rPr>
              <a:t>Identifikasi </a:t>
            </a:r>
          </a:p>
          <a:p>
            <a:pPr algn="ctr" eaLnBrk="1" hangingPunct="1">
              <a:buFontTx/>
              <a:buNone/>
            </a:pPr>
            <a:r>
              <a:rPr lang="en-US" sz="1600" b="1" i="0">
                <a:solidFill>
                  <a:srgbClr val="00B0F0"/>
                </a:solidFill>
              </a:rPr>
              <a:t>Aspek-Dampak/ Bahaya-Resiko</a:t>
            </a:r>
          </a:p>
        </p:txBody>
      </p:sp>
      <p:sp>
        <p:nvSpPr>
          <p:cNvPr id="60419" name="Rectangle 10"/>
          <p:cNvSpPr>
            <a:spLocks noChangeArrowheads="1"/>
          </p:cNvSpPr>
          <p:nvPr/>
        </p:nvSpPr>
        <p:spPr bwMode="auto">
          <a:xfrm>
            <a:off x="2557463" y="1989139"/>
            <a:ext cx="6191250" cy="71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FontTx/>
              <a:buNone/>
            </a:pPr>
            <a:r>
              <a:rPr lang="en-US" sz="1800" i="0">
                <a:solidFill>
                  <a:srgbClr val="00B0F0"/>
                </a:solidFill>
              </a:rPr>
              <a:t>Identifikasi semua potensi bahaya dan aspek lingkungan terhadap setiap </a:t>
            </a:r>
            <a:r>
              <a:rPr lang="en-US" sz="1800" i="0" smtClean="0">
                <a:solidFill>
                  <a:srgbClr val="00B0F0"/>
                </a:solidFill>
              </a:rPr>
              <a:t>aktifitas/produk</a:t>
            </a:r>
            <a:endParaRPr lang="en-US" sz="1800" i="0">
              <a:solidFill>
                <a:srgbClr val="00B0F0"/>
              </a:solidFill>
            </a:endParaRPr>
          </a:p>
        </p:txBody>
      </p:sp>
      <p:sp>
        <p:nvSpPr>
          <p:cNvPr id="1521697" name="AutoShape 33"/>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60421" name="Group 35"/>
          <p:cNvGrpSpPr>
            <a:grpSpLocks/>
          </p:cNvGrpSpPr>
          <p:nvPr/>
        </p:nvGrpSpPr>
        <p:grpSpPr bwMode="auto">
          <a:xfrm>
            <a:off x="2230438" y="2060848"/>
            <a:ext cx="266700" cy="255588"/>
            <a:chOff x="340" y="1643"/>
            <a:chExt cx="168" cy="161"/>
          </a:xfrm>
        </p:grpSpPr>
        <p:sp>
          <p:nvSpPr>
            <p:cNvPr id="1521700" name="Oval 3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sp>
          <p:nvSpPr>
            <p:cNvPr id="1521701" name="Oval 3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grpSp>
      <p:grpSp>
        <p:nvGrpSpPr>
          <p:cNvPr id="60422" name="Group 38"/>
          <p:cNvGrpSpPr>
            <a:grpSpLocks/>
          </p:cNvGrpSpPr>
          <p:nvPr/>
        </p:nvGrpSpPr>
        <p:grpSpPr bwMode="auto">
          <a:xfrm>
            <a:off x="2230438" y="3029397"/>
            <a:ext cx="266700" cy="255587"/>
            <a:chOff x="340" y="1643"/>
            <a:chExt cx="168" cy="161"/>
          </a:xfrm>
        </p:grpSpPr>
        <p:sp>
          <p:nvSpPr>
            <p:cNvPr id="1521703" name="Oval 3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sp>
          <p:nvSpPr>
            <p:cNvPr id="1521704" name="Oval 4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grpSp>
      <p:grpSp>
        <p:nvGrpSpPr>
          <p:cNvPr id="60423" name="Group 41"/>
          <p:cNvGrpSpPr>
            <a:grpSpLocks/>
          </p:cNvGrpSpPr>
          <p:nvPr/>
        </p:nvGrpSpPr>
        <p:grpSpPr bwMode="auto">
          <a:xfrm>
            <a:off x="2246313" y="4005064"/>
            <a:ext cx="266700" cy="255588"/>
            <a:chOff x="340" y="1643"/>
            <a:chExt cx="168" cy="161"/>
          </a:xfrm>
        </p:grpSpPr>
        <p:sp>
          <p:nvSpPr>
            <p:cNvPr id="1521706" name="Oval 4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sp>
          <p:nvSpPr>
            <p:cNvPr id="1521707" name="Oval 4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sz="4400">
                <a:cs typeface="Arial" charset="0"/>
              </a:endParaRPr>
            </a:p>
          </p:txBody>
        </p:sp>
      </p:grpSp>
      <p:sp>
        <p:nvSpPr>
          <p:cNvPr id="60424"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
        <p:nvSpPr>
          <p:cNvPr id="15" name="Rectangle 10"/>
          <p:cNvSpPr>
            <a:spLocks noChangeArrowheads="1"/>
          </p:cNvSpPr>
          <p:nvPr/>
        </p:nvSpPr>
        <p:spPr bwMode="auto">
          <a:xfrm>
            <a:off x="2555776" y="2957808"/>
            <a:ext cx="6191250" cy="68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FontTx/>
              <a:buNone/>
            </a:pPr>
            <a:r>
              <a:rPr lang="en-US" sz="1800" i="0" smtClean="0">
                <a:solidFill>
                  <a:srgbClr val="00B0F0"/>
                </a:solidFill>
              </a:rPr>
              <a:t>Pertimbangkan </a:t>
            </a:r>
            <a:r>
              <a:rPr lang="en-US" sz="1800" i="0">
                <a:solidFill>
                  <a:srgbClr val="00B0F0"/>
                </a:solidFill>
              </a:rPr>
              <a:t>siapa dan bagaimana orang cidera dan pencemaran lingkungan </a:t>
            </a:r>
            <a:r>
              <a:rPr lang="en-US" sz="1800" i="0" smtClean="0">
                <a:solidFill>
                  <a:srgbClr val="00B0F0"/>
                </a:solidFill>
              </a:rPr>
              <a:t>terjadi</a:t>
            </a:r>
            <a:endParaRPr lang="en-US" sz="1800" i="0">
              <a:solidFill>
                <a:srgbClr val="00B0F0"/>
              </a:solidFill>
            </a:endParaRPr>
          </a:p>
        </p:txBody>
      </p:sp>
      <p:sp>
        <p:nvSpPr>
          <p:cNvPr id="16" name="Rectangle 10"/>
          <p:cNvSpPr>
            <a:spLocks noChangeArrowheads="1"/>
          </p:cNvSpPr>
          <p:nvPr/>
        </p:nvSpPr>
        <p:spPr bwMode="auto">
          <a:xfrm>
            <a:off x="2555776" y="3933057"/>
            <a:ext cx="619125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FontTx/>
              <a:buNone/>
            </a:pPr>
            <a:r>
              <a:rPr lang="en-US" sz="1800" i="0" smtClean="0">
                <a:solidFill>
                  <a:srgbClr val="00B0F0"/>
                </a:solidFill>
              </a:rPr>
              <a:t>Pertimbangkan </a:t>
            </a:r>
            <a:r>
              <a:rPr lang="en-US" sz="1800" i="0">
                <a:solidFill>
                  <a:srgbClr val="00B0F0"/>
                </a:solidFill>
              </a:rPr>
              <a:t>kondisi rutin, non rutin, perilaku manusia/faktor-faktor manusia yang lain, hazard yang sumbernya di luar area kerja, perubahan-perubahan sistem yang ada baik permanen maupun temporan, proses, permesinan, instalasi, dll</a:t>
            </a:r>
          </a:p>
        </p:txBody>
      </p:sp>
    </p:spTree>
    <p:extLst>
      <p:ext uri="{BB962C8B-B14F-4D97-AF65-F5344CB8AC3E}">
        <p14:creationId xmlns:p14="http://schemas.microsoft.com/office/powerpoint/2010/main" val="241287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042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04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042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04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20" name="Rectangle 8"/>
          <p:cNvSpPr>
            <a:spLocks noChangeArrowheads="1"/>
          </p:cNvSpPr>
          <p:nvPr/>
        </p:nvSpPr>
        <p:spPr bwMode="auto">
          <a:xfrm>
            <a:off x="577850" y="2354263"/>
            <a:ext cx="2078038" cy="792162"/>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p>
            <a:pPr marL="342900" indent="-342900" algn="ctr">
              <a:buFontTx/>
              <a:buNone/>
              <a:defRPr/>
            </a:pPr>
            <a:r>
              <a:rPr lang="en-US" sz="1400" b="1" i="0">
                <a:solidFill>
                  <a:schemeClr val="bg2"/>
                </a:solidFill>
                <a:cs typeface="Arial" charset="0"/>
              </a:rPr>
              <a:t>Penerimaan</a:t>
            </a:r>
          </a:p>
          <a:p>
            <a:pPr marL="342900" indent="-342900" algn="ctr">
              <a:buFontTx/>
              <a:buNone/>
              <a:defRPr/>
            </a:pPr>
            <a:r>
              <a:rPr lang="en-US" sz="1400" b="1" i="0">
                <a:solidFill>
                  <a:schemeClr val="bg2"/>
                </a:solidFill>
                <a:cs typeface="Arial" charset="0"/>
              </a:rPr>
              <a:t>Drum Alkohol</a:t>
            </a:r>
            <a:endParaRPr lang="en-US" sz="1400" b="1">
              <a:solidFill>
                <a:schemeClr val="bg2"/>
              </a:solidFill>
              <a:cs typeface="Arial" charset="0"/>
            </a:endParaRPr>
          </a:p>
        </p:txBody>
      </p:sp>
      <p:sp>
        <p:nvSpPr>
          <p:cNvPr id="1523721" name="Rectangle 9"/>
          <p:cNvSpPr>
            <a:spLocks noChangeArrowheads="1"/>
          </p:cNvSpPr>
          <p:nvPr/>
        </p:nvSpPr>
        <p:spPr bwMode="auto">
          <a:xfrm>
            <a:off x="577850" y="3433763"/>
            <a:ext cx="2078038" cy="792162"/>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p>
            <a:pPr marL="342900" indent="-342900" algn="ctr">
              <a:buFontTx/>
              <a:buNone/>
              <a:defRPr/>
            </a:pPr>
            <a:r>
              <a:rPr lang="en-US" sz="1400" b="1" i="0">
                <a:solidFill>
                  <a:schemeClr val="bg2"/>
                </a:solidFill>
                <a:cs typeface="Arial" charset="0"/>
              </a:rPr>
              <a:t>Pembukaan </a:t>
            </a:r>
          </a:p>
          <a:p>
            <a:pPr marL="342900" indent="-342900" algn="ctr">
              <a:buFontTx/>
              <a:buNone/>
              <a:defRPr/>
            </a:pPr>
            <a:r>
              <a:rPr lang="en-US" sz="1400" b="1" i="0">
                <a:solidFill>
                  <a:schemeClr val="bg2"/>
                </a:solidFill>
                <a:cs typeface="Arial" charset="0"/>
              </a:rPr>
              <a:t>Drum</a:t>
            </a:r>
            <a:endParaRPr lang="en-US" sz="1400" b="1">
              <a:solidFill>
                <a:schemeClr val="bg2"/>
              </a:solidFill>
              <a:cs typeface="Arial" charset="0"/>
            </a:endParaRPr>
          </a:p>
        </p:txBody>
      </p:sp>
      <p:sp>
        <p:nvSpPr>
          <p:cNvPr id="1523722" name="Rectangle 10"/>
          <p:cNvSpPr>
            <a:spLocks noChangeArrowheads="1"/>
          </p:cNvSpPr>
          <p:nvPr/>
        </p:nvSpPr>
        <p:spPr bwMode="auto">
          <a:xfrm>
            <a:off x="577850" y="4514850"/>
            <a:ext cx="2078038" cy="792163"/>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accent2"/>
                </a:solidFill>
                <a:miter lim="800000"/>
                <a:headEnd/>
                <a:tailEnd/>
              </a14:hiddenLine>
            </a:ext>
          </a:extLst>
        </p:spPr>
        <p:txBody>
          <a:bodyPr wrap="none" anchor="ctr"/>
          <a:lstStyle/>
          <a:p>
            <a:pPr marL="342900" indent="-342900" algn="ctr">
              <a:buFontTx/>
              <a:buNone/>
              <a:defRPr/>
            </a:pPr>
            <a:r>
              <a:rPr lang="en-US" sz="1400" b="1" i="0">
                <a:solidFill>
                  <a:schemeClr val="bg2"/>
                </a:solidFill>
                <a:cs typeface="Arial" charset="0"/>
              </a:rPr>
              <a:t>Penuangan </a:t>
            </a:r>
          </a:p>
          <a:p>
            <a:pPr marL="342900" indent="-342900" algn="ctr">
              <a:buFontTx/>
              <a:buNone/>
              <a:defRPr/>
            </a:pPr>
            <a:r>
              <a:rPr lang="en-US" sz="1400" b="1" i="0">
                <a:solidFill>
                  <a:schemeClr val="bg2"/>
                </a:solidFill>
                <a:cs typeface="Arial" charset="0"/>
              </a:rPr>
              <a:t>Alkohol Ke wadah </a:t>
            </a:r>
          </a:p>
          <a:p>
            <a:pPr marL="342900" indent="-342900" algn="ctr">
              <a:buFontTx/>
              <a:buNone/>
              <a:defRPr/>
            </a:pPr>
            <a:r>
              <a:rPr lang="en-US" sz="1400" b="1" i="0">
                <a:solidFill>
                  <a:schemeClr val="bg2"/>
                </a:solidFill>
                <a:cs typeface="Arial" charset="0"/>
              </a:rPr>
              <a:t>kecil</a:t>
            </a:r>
            <a:endParaRPr lang="en-US" sz="1400" b="1">
              <a:solidFill>
                <a:schemeClr val="bg2"/>
              </a:solidFill>
              <a:cs typeface="Arial" charset="0"/>
            </a:endParaRPr>
          </a:p>
        </p:txBody>
      </p:sp>
      <p:cxnSp>
        <p:nvCxnSpPr>
          <p:cNvPr id="61445" name="AutoShape 11"/>
          <p:cNvCxnSpPr>
            <a:cxnSpLocks noChangeShapeType="1"/>
            <a:stCxn id="1523720" idx="2"/>
            <a:endCxn id="1523721" idx="0"/>
          </p:cNvCxnSpPr>
          <p:nvPr/>
        </p:nvCxnSpPr>
        <p:spPr bwMode="auto">
          <a:xfrm>
            <a:off x="1617663" y="3146425"/>
            <a:ext cx="0" cy="287338"/>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46" name="AutoShape 12"/>
          <p:cNvCxnSpPr>
            <a:cxnSpLocks noChangeShapeType="1"/>
            <a:stCxn id="1523721" idx="2"/>
            <a:endCxn id="1523722" idx="0"/>
          </p:cNvCxnSpPr>
          <p:nvPr/>
        </p:nvCxnSpPr>
        <p:spPr bwMode="auto">
          <a:xfrm>
            <a:off x="1617663" y="4225925"/>
            <a:ext cx="0" cy="28892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7" name="Text Box 13"/>
          <p:cNvSpPr txBox="1">
            <a:spLocks noChangeArrowheads="1"/>
          </p:cNvSpPr>
          <p:nvPr/>
        </p:nvSpPr>
        <p:spPr bwMode="auto">
          <a:xfrm>
            <a:off x="468313" y="1844675"/>
            <a:ext cx="4090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rgbClr val="00B0F0"/>
                </a:solidFill>
              </a:rPr>
              <a:t>Contoh : Penerimaan barang di gudang</a:t>
            </a:r>
          </a:p>
        </p:txBody>
      </p:sp>
      <p:sp>
        <p:nvSpPr>
          <p:cNvPr id="61448" name="AutoShape 14"/>
          <p:cNvSpPr>
            <a:spLocks/>
          </p:cNvSpPr>
          <p:nvPr/>
        </p:nvSpPr>
        <p:spPr bwMode="auto">
          <a:xfrm>
            <a:off x="2771775" y="2416175"/>
            <a:ext cx="593725" cy="2917825"/>
          </a:xfrm>
          <a:prstGeom prst="leftBrace">
            <a:avLst>
              <a:gd name="adj1" fmla="val 40954"/>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F0"/>
              </a:solidFill>
            </a:endParaRPr>
          </a:p>
        </p:txBody>
      </p:sp>
      <p:sp>
        <p:nvSpPr>
          <p:cNvPr id="61449" name="Text Box 15"/>
          <p:cNvSpPr txBox="1">
            <a:spLocks noChangeArrowheads="1"/>
          </p:cNvSpPr>
          <p:nvPr/>
        </p:nvSpPr>
        <p:spPr bwMode="auto">
          <a:xfrm>
            <a:off x="3348038" y="2374900"/>
            <a:ext cx="27701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u="sng">
                <a:solidFill>
                  <a:srgbClr val="00B0F0"/>
                </a:solidFill>
              </a:rPr>
              <a:t>Aspek Lingkungan :</a:t>
            </a:r>
          </a:p>
          <a:p>
            <a:pPr eaLnBrk="1" hangingPunct="1">
              <a:buFontTx/>
              <a:buChar char="-"/>
            </a:pPr>
            <a:r>
              <a:rPr lang="en-US" sz="1400" b="1" i="0">
                <a:solidFill>
                  <a:srgbClr val="00B0F0"/>
                </a:solidFill>
              </a:rPr>
              <a:t>Ceceran Alkohol</a:t>
            </a:r>
          </a:p>
          <a:p>
            <a:pPr eaLnBrk="1" hangingPunct="1">
              <a:buFontTx/>
              <a:buChar char="-"/>
            </a:pPr>
            <a:r>
              <a:rPr lang="en-US" sz="1400" b="1" i="0">
                <a:solidFill>
                  <a:srgbClr val="00B0F0"/>
                </a:solidFill>
              </a:rPr>
              <a:t>Tumpahan Alkokol</a:t>
            </a:r>
          </a:p>
          <a:p>
            <a:pPr eaLnBrk="1" hangingPunct="1">
              <a:buFontTx/>
              <a:buChar char="-"/>
            </a:pPr>
            <a:r>
              <a:rPr lang="en-US" sz="1400" b="1" i="0">
                <a:solidFill>
                  <a:srgbClr val="00B0F0"/>
                </a:solidFill>
              </a:rPr>
              <a:t>Majun </a:t>
            </a:r>
            <a:r>
              <a:rPr lang="en-US" sz="1400" b="1" i="0" smtClean="0">
                <a:solidFill>
                  <a:srgbClr val="00B0F0"/>
                </a:solidFill>
              </a:rPr>
              <a:t>bekas</a:t>
            </a:r>
            <a:endParaRPr lang="en-US" sz="1400" b="1" i="0">
              <a:solidFill>
                <a:srgbClr val="00B0F0"/>
              </a:solidFill>
            </a:endParaRPr>
          </a:p>
        </p:txBody>
      </p:sp>
      <p:sp>
        <p:nvSpPr>
          <p:cNvPr id="61450" name="Text Box 16"/>
          <p:cNvSpPr txBox="1">
            <a:spLocks noChangeArrowheads="1"/>
          </p:cNvSpPr>
          <p:nvPr/>
        </p:nvSpPr>
        <p:spPr bwMode="auto">
          <a:xfrm>
            <a:off x="6051550" y="2374900"/>
            <a:ext cx="27701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u="sng">
                <a:solidFill>
                  <a:srgbClr val="00B0F0"/>
                </a:solidFill>
              </a:rPr>
              <a:t>Dampak Lingkungan :</a:t>
            </a:r>
          </a:p>
          <a:p>
            <a:pPr eaLnBrk="1" hangingPunct="1">
              <a:buFontTx/>
              <a:buChar char="-"/>
            </a:pPr>
            <a:r>
              <a:rPr lang="en-US" sz="1400" b="1" i="0">
                <a:solidFill>
                  <a:srgbClr val="00B0F0"/>
                </a:solidFill>
              </a:rPr>
              <a:t>Pencemaran Tanah</a:t>
            </a:r>
          </a:p>
          <a:p>
            <a:pPr eaLnBrk="1" hangingPunct="1">
              <a:buFontTx/>
              <a:buChar char="-"/>
            </a:pPr>
            <a:r>
              <a:rPr lang="en-US" sz="1400" b="1" i="0">
                <a:solidFill>
                  <a:srgbClr val="00B0F0"/>
                </a:solidFill>
              </a:rPr>
              <a:t>Pencemaran Tanah</a:t>
            </a:r>
          </a:p>
          <a:p>
            <a:pPr eaLnBrk="1" hangingPunct="1">
              <a:buFontTx/>
              <a:buChar char="-"/>
            </a:pPr>
            <a:r>
              <a:rPr lang="en-US" sz="1400" b="1" i="0">
                <a:solidFill>
                  <a:srgbClr val="00B0F0"/>
                </a:solidFill>
              </a:rPr>
              <a:t>Pencemaran </a:t>
            </a:r>
            <a:r>
              <a:rPr lang="en-US" sz="1400" b="1" i="0" smtClean="0">
                <a:solidFill>
                  <a:srgbClr val="00B0F0"/>
                </a:solidFill>
              </a:rPr>
              <a:t>tanah</a:t>
            </a:r>
            <a:endParaRPr lang="en-US" sz="1400" b="1" i="0">
              <a:solidFill>
                <a:srgbClr val="00B0F0"/>
              </a:solidFill>
            </a:endParaRPr>
          </a:p>
        </p:txBody>
      </p:sp>
      <p:sp>
        <p:nvSpPr>
          <p:cNvPr id="1523730" name="AutoShape 18"/>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1452"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
        <p:nvSpPr>
          <p:cNvPr id="13" name="Text Box 15"/>
          <p:cNvSpPr txBox="1">
            <a:spLocks noChangeArrowheads="1"/>
          </p:cNvSpPr>
          <p:nvPr/>
        </p:nvSpPr>
        <p:spPr bwMode="auto">
          <a:xfrm>
            <a:off x="3335346" y="3434805"/>
            <a:ext cx="277018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u="sng" smtClean="0">
                <a:solidFill>
                  <a:srgbClr val="00B0F0"/>
                </a:solidFill>
              </a:rPr>
              <a:t>Bahaya </a:t>
            </a:r>
            <a:r>
              <a:rPr lang="en-US" sz="1400" b="1" u="sng">
                <a:solidFill>
                  <a:srgbClr val="00B0F0"/>
                </a:solidFill>
              </a:rPr>
              <a:t>K3 :</a:t>
            </a:r>
          </a:p>
          <a:p>
            <a:pPr eaLnBrk="1" hangingPunct="1">
              <a:buFontTx/>
              <a:buChar char="-"/>
            </a:pPr>
            <a:r>
              <a:rPr lang="en-US" sz="1400" b="1" i="0">
                <a:solidFill>
                  <a:srgbClr val="00B0F0"/>
                </a:solidFill>
              </a:rPr>
              <a:t>Drum jatuh</a:t>
            </a:r>
          </a:p>
          <a:p>
            <a:pPr eaLnBrk="1" hangingPunct="1">
              <a:buFontTx/>
              <a:buChar char="-"/>
            </a:pPr>
            <a:r>
              <a:rPr lang="en-US" sz="1400" b="1" i="0">
                <a:solidFill>
                  <a:srgbClr val="00B0F0"/>
                </a:solidFill>
              </a:rPr>
              <a:t>Pergerakan yang tidak ergonomi</a:t>
            </a:r>
          </a:p>
          <a:p>
            <a:pPr eaLnBrk="1" hangingPunct="1">
              <a:buFontTx/>
              <a:buChar char="-"/>
            </a:pPr>
            <a:r>
              <a:rPr lang="en-US" sz="1400" b="1" i="0">
                <a:solidFill>
                  <a:srgbClr val="00B0F0"/>
                </a:solidFill>
              </a:rPr>
              <a:t>Bau</a:t>
            </a:r>
          </a:p>
          <a:p>
            <a:pPr eaLnBrk="1" hangingPunct="1">
              <a:buFontTx/>
              <a:buChar char="-"/>
            </a:pPr>
            <a:r>
              <a:rPr lang="en-US" sz="1400" b="1" i="0">
                <a:solidFill>
                  <a:srgbClr val="00B0F0"/>
                </a:solidFill>
              </a:rPr>
              <a:t>Terkena pembuka drum</a:t>
            </a:r>
          </a:p>
        </p:txBody>
      </p:sp>
      <p:sp>
        <p:nvSpPr>
          <p:cNvPr id="14" name="Text Box 16"/>
          <p:cNvSpPr txBox="1">
            <a:spLocks noChangeArrowheads="1"/>
          </p:cNvSpPr>
          <p:nvPr/>
        </p:nvSpPr>
        <p:spPr bwMode="auto">
          <a:xfrm>
            <a:off x="6046994" y="3415684"/>
            <a:ext cx="277018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u="sng" smtClean="0">
                <a:solidFill>
                  <a:srgbClr val="00B0F0"/>
                </a:solidFill>
              </a:rPr>
              <a:t>Resiko </a:t>
            </a:r>
            <a:r>
              <a:rPr lang="en-US" sz="1400" b="1" u="sng">
                <a:solidFill>
                  <a:srgbClr val="00B0F0"/>
                </a:solidFill>
              </a:rPr>
              <a:t>K3 :</a:t>
            </a:r>
          </a:p>
          <a:p>
            <a:pPr eaLnBrk="1" hangingPunct="1">
              <a:buFontTx/>
              <a:buChar char="-"/>
            </a:pPr>
            <a:r>
              <a:rPr lang="en-US" sz="1400" b="1" i="0">
                <a:solidFill>
                  <a:srgbClr val="00B0F0"/>
                </a:solidFill>
              </a:rPr>
              <a:t>Kaki terluka</a:t>
            </a:r>
          </a:p>
          <a:p>
            <a:pPr eaLnBrk="1" hangingPunct="1">
              <a:buFontTx/>
              <a:buChar char="-"/>
            </a:pPr>
            <a:r>
              <a:rPr lang="en-US" sz="1400" b="1" i="0">
                <a:solidFill>
                  <a:srgbClr val="00B0F0"/>
                </a:solidFill>
              </a:rPr>
              <a:t>Sakit punggung</a:t>
            </a:r>
          </a:p>
          <a:p>
            <a:pPr eaLnBrk="1" hangingPunct="1">
              <a:buFontTx/>
              <a:buChar char="-"/>
            </a:pPr>
            <a:r>
              <a:rPr lang="en-US" sz="1400" b="1" i="0">
                <a:solidFill>
                  <a:srgbClr val="00B0F0"/>
                </a:solidFill>
              </a:rPr>
              <a:t>Gangguan pernapasan </a:t>
            </a:r>
          </a:p>
          <a:p>
            <a:pPr eaLnBrk="1" hangingPunct="1">
              <a:buFontTx/>
              <a:buChar char="-"/>
            </a:pPr>
            <a:r>
              <a:rPr lang="en-US" sz="1400" b="1" i="0">
                <a:solidFill>
                  <a:srgbClr val="00B0F0"/>
                </a:solidFill>
              </a:rPr>
              <a:t>Tangan terluka</a:t>
            </a:r>
          </a:p>
        </p:txBody>
      </p:sp>
    </p:spTree>
    <p:extLst>
      <p:ext uri="{BB962C8B-B14F-4D97-AF65-F5344CB8AC3E}">
        <p14:creationId xmlns:p14="http://schemas.microsoft.com/office/powerpoint/2010/main" val="26706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3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37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37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20" grpId="0" animBg="1"/>
      <p:bldP spid="1523721" grpId="0" animBg="1"/>
      <p:bldP spid="1523722" grpId="0" animBg="1"/>
      <p:bldP spid="61448" grpId="0" animBg="1"/>
      <p:bldP spid="61449" grpId="0"/>
      <p:bldP spid="61450" grpId="0"/>
      <p:bldP spid="13" grpId="0"/>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8"/>
          <p:cNvSpPr txBox="1">
            <a:spLocks noChangeArrowheads="1"/>
          </p:cNvSpPr>
          <p:nvPr/>
        </p:nvSpPr>
        <p:spPr bwMode="auto">
          <a:xfrm>
            <a:off x="395288" y="1989138"/>
            <a:ext cx="1722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chemeClr val="tx1"/>
                </a:solidFill>
              </a:rPr>
              <a:t>Probabilitas</a:t>
            </a:r>
          </a:p>
        </p:txBody>
      </p:sp>
      <p:sp>
        <p:nvSpPr>
          <p:cNvPr id="62467" name="Text Box 9"/>
          <p:cNvSpPr txBox="1">
            <a:spLocks noChangeArrowheads="1"/>
          </p:cNvSpPr>
          <p:nvPr/>
        </p:nvSpPr>
        <p:spPr bwMode="auto">
          <a:xfrm>
            <a:off x="755650" y="2422525"/>
            <a:ext cx="8137525"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600" b="1" i="0">
                <a:solidFill>
                  <a:srgbClr val="00B0F0"/>
                </a:solidFill>
              </a:rPr>
              <a:t>Sangat Sering Terjadi 		-&gt; Dapat sering terjadi </a:t>
            </a:r>
          </a:p>
          <a:p>
            <a:pPr eaLnBrk="1" hangingPunct="1">
              <a:buFontTx/>
              <a:buNone/>
            </a:pPr>
            <a:r>
              <a:rPr lang="en-US" sz="1600" b="1" i="0">
                <a:solidFill>
                  <a:srgbClr val="00B0F0"/>
                </a:solidFill>
              </a:rPr>
              <a:t>Sering				-&gt; Dapat terjadi sewaktu-waktu</a:t>
            </a:r>
          </a:p>
          <a:p>
            <a:pPr eaLnBrk="1" hangingPunct="1">
              <a:buFontTx/>
              <a:buNone/>
            </a:pPr>
            <a:r>
              <a:rPr lang="en-US" sz="1600" b="1" i="0">
                <a:solidFill>
                  <a:srgbClr val="00B0F0"/>
                </a:solidFill>
              </a:rPr>
              <a:t>Jarang				-&gt; Dapat terjadi, tapi jarang</a:t>
            </a:r>
          </a:p>
          <a:p>
            <a:pPr eaLnBrk="1" hangingPunct="1">
              <a:buFontTx/>
              <a:buNone/>
            </a:pPr>
            <a:r>
              <a:rPr lang="en-US" sz="1600" b="1" i="0">
                <a:solidFill>
                  <a:srgbClr val="00B0F0"/>
                </a:solidFill>
              </a:rPr>
              <a:t>Hampir tidak pernah terjadi	-&gt; Dapat terjadi, tapi 						     kemungkinannya tidak pernah</a:t>
            </a:r>
          </a:p>
        </p:txBody>
      </p:sp>
      <p:sp>
        <p:nvSpPr>
          <p:cNvPr id="62468" name="Text Box 10"/>
          <p:cNvSpPr txBox="1">
            <a:spLocks noChangeArrowheads="1"/>
          </p:cNvSpPr>
          <p:nvPr/>
        </p:nvSpPr>
        <p:spPr bwMode="auto">
          <a:xfrm>
            <a:off x="395288" y="4027488"/>
            <a:ext cx="1571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chemeClr val="tx1"/>
                </a:solidFill>
              </a:rPr>
              <a:t>Keparahan</a:t>
            </a:r>
          </a:p>
        </p:txBody>
      </p:sp>
      <p:sp>
        <p:nvSpPr>
          <p:cNvPr id="62469" name="Text Box 11"/>
          <p:cNvSpPr txBox="1">
            <a:spLocks noChangeArrowheads="1"/>
          </p:cNvSpPr>
          <p:nvPr/>
        </p:nvSpPr>
        <p:spPr bwMode="auto">
          <a:xfrm>
            <a:off x="755650" y="4459288"/>
            <a:ext cx="8137525"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600" b="1" i="0">
                <a:solidFill>
                  <a:srgbClr val="00B0F0"/>
                </a:solidFill>
              </a:rPr>
              <a:t>Fatal		-&gt; Pencemaran lingkungan dalam skala luas, sampai 		     keluar area organisasi, Meninggal dunia</a:t>
            </a:r>
          </a:p>
          <a:p>
            <a:pPr eaLnBrk="1" hangingPunct="1">
              <a:buFontTx/>
              <a:buNone/>
            </a:pPr>
            <a:r>
              <a:rPr lang="en-US" sz="1600" b="1" i="0">
                <a:solidFill>
                  <a:srgbClr val="00B0F0"/>
                </a:solidFill>
              </a:rPr>
              <a:t>Serius		-&gt; Cacat sementara, Pencemaran terjadi pada satu 		     departemen tertentu saja</a:t>
            </a:r>
          </a:p>
          <a:p>
            <a:pPr eaLnBrk="1" hangingPunct="1">
              <a:buFontTx/>
              <a:buNone/>
            </a:pPr>
            <a:r>
              <a:rPr lang="en-US" sz="1600" b="1" i="0">
                <a:solidFill>
                  <a:srgbClr val="00B0F0"/>
                </a:solidFill>
              </a:rPr>
              <a:t>Minor		-&gt; Luka minor (terpotong), Ceceran B3</a:t>
            </a:r>
          </a:p>
          <a:p>
            <a:pPr eaLnBrk="1" hangingPunct="1">
              <a:buFontTx/>
              <a:buNone/>
            </a:pPr>
            <a:r>
              <a:rPr lang="en-US" sz="1600" b="1" i="0">
                <a:solidFill>
                  <a:srgbClr val="00B0F0"/>
                </a:solidFill>
              </a:rPr>
              <a:t>Ringan		-&gt; </a:t>
            </a:r>
            <a:r>
              <a:rPr lang="en-US" sz="1600" b="1">
                <a:solidFill>
                  <a:srgbClr val="00B0F0"/>
                </a:solidFill>
              </a:rPr>
              <a:t>Near miss,</a:t>
            </a:r>
            <a:r>
              <a:rPr lang="en-US" sz="1600" b="1" i="0">
                <a:solidFill>
                  <a:srgbClr val="00B0F0"/>
                </a:solidFill>
              </a:rPr>
              <a:t> tidak ada dampak pd lingkungan </a:t>
            </a:r>
            <a:endParaRPr lang="en-US" sz="1600" b="1">
              <a:solidFill>
                <a:srgbClr val="00B0F0"/>
              </a:solidFill>
            </a:endParaRPr>
          </a:p>
        </p:txBody>
      </p:sp>
      <p:sp>
        <p:nvSpPr>
          <p:cNvPr id="1527821" name="AutoShape 13"/>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2471"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
        <p:nvSpPr>
          <p:cNvPr id="62472" name="Text Box 10"/>
          <p:cNvSpPr txBox="1">
            <a:spLocks noChangeArrowheads="1"/>
          </p:cNvSpPr>
          <p:nvPr/>
        </p:nvSpPr>
        <p:spPr bwMode="auto">
          <a:xfrm>
            <a:off x="1255713" y="1341438"/>
            <a:ext cx="6467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000" b="1" i="0">
                <a:solidFill>
                  <a:schemeClr val="tx1"/>
                </a:solidFill>
              </a:rPr>
              <a:t>Resiko/Dampak = Probabilitas x Keparahan</a:t>
            </a:r>
          </a:p>
          <a:p>
            <a:pPr eaLnBrk="1" hangingPunct="1">
              <a:buFontTx/>
              <a:buNone/>
            </a:pPr>
            <a:r>
              <a:rPr lang="en-US" sz="2000" b="1" i="0">
                <a:solidFill>
                  <a:schemeClr val="tx1"/>
                </a:solidFill>
              </a:rPr>
              <a:t>	</a:t>
            </a:r>
          </a:p>
        </p:txBody>
      </p:sp>
    </p:spTree>
    <p:extLst>
      <p:ext uri="{BB962C8B-B14F-4D97-AF65-F5344CB8AC3E}">
        <p14:creationId xmlns:p14="http://schemas.microsoft.com/office/powerpoint/2010/main" val="316734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p:bldP spid="62468" grpId="0"/>
      <p:bldP spid="6246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07"/>
          <p:cNvGraphicFramePr>
            <a:graphicFrameLocks noGrp="1" noChangeAspect="1"/>
          </p:cNvGraphicFramePr>
          <p:nvPr>
            <p:ph/>
            <p:extLst>
              <p:ext uri="{D42A27DB-BD31-4B8C-83A1-F6EECF244321}">
                <p14:modId xmlns:p14="http://schemas.microsoft.com/office/powerpoint/2010/main" val="424804914"/>
              </p:ext>
            </p:extLst>
          </p:nvPr>
        </p:nvGraphicFramePr>
        <p:xfrm>
          <a:off x="700088" y="1643063"/>
          <a:ext cx="7773987" cy="2136775"/>
        </p:xfrm>
        <a:graphic>
          <a:graphicData uri="http://schemas.openxmlformats.org/presentationml/2006/ole">
            <mc:AlternateContent xmlns:mc="http://schemas.openxmlformats.org/markup-compatibility/2006">
              <mc:Choice xmlns:v="urn:schemas-microsoft-com:vml" Requires="v">
                <p:oleObj spid="_x0000_s8219" name="Worksheet" r:id="rId4" imgW="5752961" imgH="1581146" progId="Excel.Sheet.8">
                  <p:embed/>
                </p:oleObj>
              </mc:Choice>
              <mc:Fallback>
                <p:oleObj name="Worksheet" r:id="rId4" imgW="5752961" imgH="1581146" progId="Excel.Sheet.8">
                  <p:embed/>
                  <p:pic>
                    <p:nvPicPr>
                      <p:cNvPr id="0" name=""/>
                      <p:cNvPicPr>
                        <a:picLocks noGrp="1" noChangeAspect="1" noChangeArrowheads="1"/>
                      </p:cNvPicPr>
                      <p:nvPr/>
                    </p:nvPicPr>
                    <p:blipFill>
                      <a:blip r:embed="rId5"/>
                      <a:srcRect/>
                      <a:stretch>
                        <a:fillRect/>
                      </a:stretch>
                    </p:blipFill>
                    <p:spPr bwMode="auto">
                      <a:xfrm>
                        <a:off x="700088" y="1643063"/>
                        <a:ext cx="7773987"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0069" name="AutoShape 213"/>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3492"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
        <p:nvSpPr>
          <p:cNvPr id="63493" name="Text Box 9"/>
          <p:cNvSpPr txBox="1">
            <a:spLocks noChangeArrowheads="1"/>
          </p:cNvSpPr>
          <p:nvPr/>
        </p:nvSpPr>
        <p:spPr bwMode="auto">
          <a:xfrm rot="-2936876">
            <a:off x="136525" y="4764088"/>
            <a:ext cx="21971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Penanganan</a:t>
            </a:r>
            <a:endParaRPr lang="en-US" sz="1600" b="1" i="0">
              <a:solidFill>
                <a:schemeClr val="tx1"/>
              </a:solidFill>
            </a:endParaRPr>
          </a:p>
        </p:txBody>
      </p:sp>
      <p:sp>
        <p:nvSpPr>
          <p:cNvPr id="63494" name="Text Box 10"/>
          <p:cNvSpPr txBox="1">
            <a:spLocks noChangeArrowheads="1"/>
          </p:cNvSpPr>
          <p:nvPr/>
        </p:nvSpPr>
        <p:spPr bwMode="auto">
          <a:xfrm>
            <a:off x="2032000" y="4243388"/>
            <a:ext cx="657225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600" b="1" i="0">
                <a:solidFill>
                  <a:schemeClr val="tx1"/>
                </a:solidFill>
              </a:rPr>
              <a:t>High		: Perhatian segera perlu ditetapkan, </a:t>
            </a:r>
          </a:p>
          <a:p>
            <a:pPr eaLnBrk="1" hangingPunct="1">
              <a:buFontTx/>
              <a:buNone/>
            </a:pPr>
            <a:r>
              <a:rPr lang="en-US" sz="1600" b="1" i="0">
                <a:solidFill>
                  <a:schemeClr val="tx1"/>
                </a:solidFill>
              </a:rPr>
              <a:t>			  dengan penetapan tujuan, sasaran 		  dan Program</a:t>
            </a:r>
          </a:p>
          <a:p>
            <a:pPr eaLnBrk="1" hangingPunct="1">
              <a:buFontTx/>
              <a:buNone/>
            </a:pPr>
            <a:r>
              <a:rPr lang="en-US" sz="1600" b="1" i="0">
                <a:solidFill>
                  <a:schemeClr val="tx1"/>
                </a:solidFill>
              </a:rPr>
              <a:t>Medium		: Pemantauan/pengukuran/Kendali 		  Operasional</a:t>
            </a:r>
          </a:p>
          <a:p>
            <a:pPr eaLnBrk="1" hangingPunct="1">
              <a:buFontTx/>
              <a:buNone/>
            </a:pPr>
            <a:r>
              <a:rPr lang="en-US" sz="1600" b="1" i="0">
                <a:solidFill>
                  <a:schemeClr val="tx1"/>
                </a:solidFill>
              </a:rPr>
              <a:t>Low		: Kendali Operasional</a:t>
            </a:r>
          </a:p>
        </p:txBody>
      </p:sp>
    </p:spTree>
    <p:extLst>
      <p:ext uri="{BB962C8B-B14F-4D97-AF65-F5344CB8AC3E}">
        <p14:creationId xmlns:p14="http://schemas.microsoft.com/office/powerpoint/2010/main" val="275265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324" name="AutoShape 36"/>
          <p:cNvSpPr>
            <a:spLocks noChangeArrowheads="1"/>
          </p:cNvSpPr>
          <p:nvPr/>
        </p:nvSpPr>
        <p:spPr bwMode="auto">
          <a:xfrm>
            <a:off x="979488" y="1771650"/>
            <a:ext cx="2952750" cy="5746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rgbClr val="00B0F0"/>
                </a:solidFill>
                <a:cs typeface="Arial" charset="0"/>
              </a:rPr>
              <a:t>Penghilangan sumber</a:t>
            </a:r>
          </a:p>
          <a:p>
            <a:pPr marL="342900" indent="-342900" algn="ctr">
              <a:buFontTx/>
              <a:buNone/>
              <a:defRPr/>
            </a:pPr>
            <a:r>
              <a:rPr lang="en-US" sz="1400" b="1" i="0">
                <a:solidFill>
                  <a:srgbClr val="00B0F0"/>
                </a:solidFill>
                <a:cs typeface="Arial" charset="0"/>
              </a:rPr>
              <a:t>Dampak/Bahaya</a:t>
            </a:r>
          </a:p>
        </p:txBody>
      </p:sp>
      <p:sp>
        <p:nvSpPr>
          <p:cNvPr id="1548325" name="AutoShape 37"/>
          <p:cNvSpPr>
            <a:spLocks noChangeArrowheads="1"/>
          </p:cNvSpPr>
          <p:nvPr/>
        </p:nvSpPr>
        <p:spPr bwMode="auto">
          <a:xfrm>
            <a:off x="979488" y="2708275"/>
            <a:ext cx="2952750" cy="503238"/>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rgbClr val="00B0F0"/>
                </a:solidFill>
                <a:cs typeface="Arial" charset="0"/>
              </a:rPr>
              <a:t>Substitusi</a:t>
            </a:r>
          </a:p>
        </p:txBody>
      </p:sp>
      <p:sp>
        <p:nvSpPr>
          <p:cNvPr id="1548326" name="AutoShape 38"/>
          <p:cNvSpPr>
            <a:spLocks noChangeArrowheads="1"/>
          </p:cNvSpPr>
          <p:nvPr/>
        </p:nvSpPr>
        <p:spPr bwMode="auto">
          <a:xfrm>
            <a:off x="979488" y="3549650"/>
            <a:ext cx="2952750" cy="5048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rgbClr val="00B0F0"/>
                </a:solidFill>
                <a:cs typeface="Arial" charset="0"/>
              </a:rPr>
              <a:t>Kendali/Control</a:t>
            </a:r>
          </a:p>
          <a:p>
            <a:pPr marL="342900" indent="-342900" algn="ctr">
              <a:buFontTx/>
              <a:buNone/>
              <a:defRPr/>
            </a:pPr>
            <a:r>
              <a:rPr lang="en-US" sz="1400" b="1" i="0">
                <a:solidFill>
                  <a:srgbClr val="00B0F0"/>
                </a:solidFill>
                <a:cs typeface="Arial" charset="0"/>
              </a:rPr>
              <a:t> Engineering/Pantau &amp; Ukur</a:t>
            </a:r>
          </a:p>
        </p:txBody>
      </p:sp>
      <p:sp>
        <p:nvSpPr>
          <p:cNvPr id="1548327" name="AutoShape 39"/>
          <p:cNvSpPr>
            <a:spLocks noChangeArrowheads="1"/>
          </p:cNvSpPr>
          <p:nvPr/>
        </p:nvSpPr>
        <p:spPr bwMode="auto">
          <a:xfrm>
            <a:off x="979488" y="4402138"/>
            <a:ext cx="2952750" cy="5048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rgbClr val="00B0F0"/>
                </a:solidFill>
                <a:cs typeface="Arial" charset="0"/>
              </a:rPr>
              <a:t>Kendali Prosedural/</a:t>
            </a:r>
          </a:p>
          <a:p>
            <a:pPr marL="342900" indent="-342900" algn="ctr">
              <a:buFontTx/>
              <a:buNone/>
              <a:defRPr/>
            </a:pPr>
            <a:r>
              <a:rPr lang="en-US" sz="1400" b="1" i="0">
                <a:solidFill>
                  <a:srgbClr val="00B0F0"/>
                </a:solidFill>
                <a:cs typeface="Arial" charset="0"/>
              </a:rPr>
              <a:t>administratif</a:t>
            </a:r>
          </a:p>
        </p:txBody>
      </p:sp>
      <p:sp>
        <p:nvSpPr>
          <p:cNvPr id="1548328" name="AutoShape 40"/>
          <p:cNvSpPr>
            <a:spLocks noChangeArrowheads="1"/>
          </p:cNvSpPr>
          <p:nvPr/>
        </p:nvSpPr>
        <p:spPr bwMode="auto">
          <a:xfrm>
            <a:off x="979488" y="5262563"/>
            <a:ext cx="2952750" cy="5048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smtClean="0">
                <a:solidFill>
                  <a:srgbClr val="00B0F0"/>
                </a:solidFill>
                <a:cs typeface="Arial" charset="0"/>
              </a:rPr>
              <a:t>APD/PPE</a:t>
            </a:r>
            <a:endParaRPr lang="en-US" sz="1400" b="1" i="0">
              <a:solidFill>
                <a:srgbClr val="00B0F0"/>
              </a:solidFill>
              <a:cs typeface="Arial" charset="0"/>
            </a:endParaRPr>
          </a:p>
        </p:txBody>
      </p:sp>
      <p:cxnSp>
        <p:nvCxnSpPr>
          <p:cNvPr id="64519" name="AutoShape 41"/>
          <p:cNvCxnSpPr>
            <a:cxnSpLocks noChangeShapeType="1"/>
            <a:stCxn id="1548324" idx="2"/>
            <a:endCxn id="1548325" idx="0"/>
          </p:cNvCxnSpPr>
          <p:nvPr/>
        </p:nvCxnSpPr>
        <p:spPr bwMode="auto">
          <a:xfrm>
            <a:off x="2455863" y="2346325"/>
            <a:ext cx="0" cy="36195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0" name="AutoShape 43"/>
          <p:cNvCxnSpPr>
            <a:cxnSpLocks noChangeShapeType="1"/>
            <a:stCxn id="1548325" idx="2"/>
            <a:endCxn id="1548326" idx="0"/>
          </p:cNvCxnSpPr>
          <p:nvPr/>
        </p:nvCxnSpPr>
        <p:spPr bwMode="auto">
          <a:xfrm>
            <a:off x="2455863" y="3211513"/>
            <a:ext cx="0" cy="338137"/>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1" name="AutoShape 44"/>
          <p:cNvCxnSpPr>
            <a:cxnSpLocks noChangeShapeType="1"/>
            <a:stCxn id="1548326" idx="2"/>
            <a:endCxn id="1548327" idx="0"/>
          </p:cNvCxnSpPr>
          <p:nvPr/>
        </p:nvCxnSpPr>
        <p:spPr bwMode="auto">
          <a:xfrm>
            <a:off x="2455863" y="4054475"/>
            <a:ext cx="0" cy="347663"/>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2" name="AutoShape 45"/>
          <p:cNvCxnSpPr>
            <a:cxnSpLocks noChangeShapeType="1"/>
            <a:stCxn id="1548327" idx="2"/>
            <a:endCxn id="1548328" idx="0"/>
          </p:cNvCxnSpPr>
          <p:nvPr/>
        </p:nvCxnSpPr>
        <p:spPr bwMode="auto">
          <a:xfrm>
            <a:off x="2455863" y="4906963"/>
            <a:ext cx="0" cy="3556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23" name="Text Box 46"/>
          <p:cNvSpPr txBox="1">
            <a:spLocks noChangeArrowheads="1"/>
          </p:cNvSpPr>
          <p:nvPr/>
        </p:nvSpPr>
        <p:spPr bwMode="auto">
          <a:xfrm rot="-5400000">
            <a:off x="-438944" y="3264695"/>
            <a:ext cx="2054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b="1" i="0">
                <a:solidFill>
                  <a:schemeClr val="tx1"/>
                </a:solidFill>
              </a:rPr>
              <a:t>Skala prioritas</a:t>
            </a:r>
          </a:p>
        </p:txBody>
      </p:sp>
      <p:sp>
        <p:nvSpPr>
          <p:cNvPr id="64524" name="AutoShape 48"/>
          <p:cNvSpPr>
            <a:spLocks noChangeArrowheads="1"/>
          </p:cNvSpPr>
          <p:nvPr/>
        </p:nvSpPr>
        <p:spPr bwMode="auto">
          <a:xfrm>
            <a:off x="4003675" y="1628775"/>
            <a:ext cx="4826000" cy="792163"/>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28600" indent="-228600" algn="just">
              <a:buFontTx/>
              <a:buChar char="-"/>
            </a:pPr>
            <a:r>
              <a:rPr lang="en-US" sz="1200" b="1" i="0">
                <a:solidFill>
                  <a:schemeClr val="tx1"/>
                </a:solidFill>
              </a:rPr>
              <a:t>Menghilangkan bagian yang tajam pd mesin</a:t>
            </a:r>
          </a:p>
          <a:p>
            <a:pPr marL="228600" indent="-228600" algn="just">
              <a:buFontTx/>
              <a:buChar char="-"/>
            </a:pPr>
            <a:r>
              <a:rPr lang="en-US" sz="1200" b="1" i="0">
                <a:solidFill>
                  <a:schemeClr val="tx1"/>
                </a:solidFill>
              </a:rPr>
              <a:t>Menghilangkan proses yang dilakukan                 </a:t>
            </a:r>
          </a:p>
          <a:p>
            <a:pPr marL="228600" indent="-228600" algn="just">
              <a:buFontTx/>
              <a:buNone/>
            </a:pPr>
            <a:r>
              <a:rPr lang="en-US" sz="1200" b="1" i="0">
                <a:solidFill>
                  <a:schemeClr val="tx1"/>
                </a:solidFill>
              </a:rPr>
              <a:t>    secara manual</a:t>
            </a:r>
          </a:p>
        </p:txBody>
      </p:sp>
      <p:sp>
        <p:nvSpPr>
          <p:cNvPr id="64525" name="AutoShape 49"/>
          <p:cNvSpPr>
            <a:spLocks noChangeArrowheads="1"/>
          </p:cNvSpPr>
          <p:nvPr/>
        </p:nvSpPr>
        <p:spPr bwMode="auto">
          <a:xfrm>
            <a:off x="4003675" y="2538413"/>
            <a:ext cx="4800600" cy="792162"/>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28600" indent="-228600">
              <a:buFontTx/>
              <a:buChar char="-"/>
            </a:pPr>
            <a:r>
              <a:rPr lang="en-US" sz="1200" b="1" i="0">
                <a:solidFill>
                  <a:schemeClr val="tx1"/>
                </a:solidFill>
              </a:rPr>
              <a:t>Mengganti metode kerja</a:t>
            </a:r>
          </a:p>
          <a:p>
            <a:pPr marL="228600" indent="-228600">
              <a:buFontTx/>
              <a:buChar char="-"/>
            </a:pPr>
            <a:r>
              <a:rPr lang="en-US" sz="1200" b="1" i="0">
                <a:solidFill>
                  <a:schemeClr val="tx1"/>
                </a:solidFill>
              </a:rPr>
              <a:t>Mengganti B3 ke Non B3</a:t>
            </a:r>
          </a:p>
        </p:txBody>
      </p:sp>
      <p:sp>
        <p:nvSpPr>
          <p:cNvPr id="64526" name="AutoShape 50"/>
          <p:cNvSpPr>
            <a:spLocks noChangeArrowheads="1"/>
          </p:cNvSpPr>
          <p:nvPr/>
        </p:nvSpPr>
        <p:spPr bwMode="auto">
          <a:xfrm>
            <a:off x="4003675" y="3411538"/>
            <a:ext cx="4800600" cy="792162"/>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28600" indent="-228600">
              <a:spcBef>
                <a:spcPct val="25000"/>
              </a:spcBef>
              <a:buFontTx/>
              <a:buChar char="-"/>
            </a:pPr>
            <a:r>
              <a:rPr lang="en-US" sz="1200" b="1" i="0">
                <a:solidFill>
                  <a:schemeClr val="tx1"/>
                </a:solidFill>
              </a:rPr>
              <a:t>Memberi secondary containment</a:t>
            </a:r>
          </a:p>
          <a:p>
            <a:pPr marL="228600" indent="-228600">
              <a:spcBef>
                <a:spcPct val="25000"/>
              </a:spcBef>
              <a:buFontTx/>
              <a:buChar char="-"/>
            </a:pPr>
            <a:r>
              <a:rPr lang="en-US" sz="1200" b="1" i="0">
                <a:solidFill>
                  <a:schemeClr val="tx1"/>
                </a:solidFill>
              </a:rPr>
              <a:t>Memasang pelindung pada mesin (sensor,</a:t>
            </a:r>
          </a:p>
          <a:p>
            <a:pPr marL="228600" indent="-228600">
              <a:spcBef>
                <a:spcPct val="25000"/>
              </a:spcBef>
              <a:buFontTx/>
              <a:buNone/>
            </a:pPr>
            <a:r>
              <a:rPr lang="en-US" sz="1200" b="1" i="0">
                <a:solidFill>
                  <a:schemeClr val="tx1"/>
                </a:solidFill>
              </a:rPr>
              <a:t>    cover mesin gerinda dll)</a:t>
            </a:r>
          </a:p>
          <a:p>
            <a:pPr marL="228600" indent="-228600">
              <a:spcBef>
                <a:spcPct val="25000"/>
              </a:spcBef>
              <a:buFontTx/>
              <a:buNone/>
            </a:pPr>
            <a:r>
              <a:rPr lang="en-US" sz="1200" b="1" i="0">
                <a:solidFill>
                  <a:schemeClr val="tx1"/>
                </a:solidFill>
              </a:rPr>
              <a:t>-	Mengukur/memantau emisi</a:t>
            </a:r>
          </a:p>
        </p:txBody>
      </p:sp>
      <p:sp>
        <p:nvSpPr>
          <p:cNvPr id="64527" name="AutoShape 51"/>
          <p:cNvSpPr>
            <a:spLocks noChangeArrowheads="1"/>
          </p:cNvSpPr>
          <p:nvPr/>
        </p:nvSpPr>
        <p:spPr bwMode="auto">
          <a:xfrm>
            <a:off x="4003675" y="4275138"/>
            <a:ext cx="4800600" cy="792162"/>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28600" indent="-228600">
              <a:buFontTx/>
              <a:buChar char="-"/>
            </a:pPr>
            <a:r>
              <a:rPr lang="en-US" sz="1200" b="1" i="0">
                <a:solidFill>
                  <a:schemeClr val="tx1"/>
                </a:solidFill>
              </a:rPr>
              <a:t>Membuat Prosedur (</a:t>
            </a:r>
            <a:r>
              <a:rPr lang="en-US" sz="1200" b="1">
                <a:solidFill>
                  <a:schemeClr val="tx1"/>
                </a:solidFill>
              </a:rPr>
              <a:t>confined space</a:t>
            </a:r>
            <a:r>
              <a:rPr lang="en-US" sz="1200" b="1" i="0">
                <a:solidFill>
                  <a:schemeClr val="tx1"/>
                </a:solidFill>
              </a:rPr>
              <a:t>, </a:t>
            </a:r>
          </a:p>
          <a:p>
            <a:pPr marL="228600" indent="-228600">
              <a:buFontTx/>
              <a:buNone/>
            </a:pPr>
            <a:r>
              <a:rPr lang="en-US" sz="1200" b="1">
                <a:solidFill>
                  <a:schemeClr val="tx1"/>
                </a:solidFill>
              </a:rPr>
              <a:t>    Height dll)</a:t>
            </a:r>
          </a:p>
          <a:p>
            <a:pPr marL="228600" indent="-228600">
              <a:buFontTx/>
              <a:buNone/>
            </a:pPr>
            <a:r>
              <a:rPr lang="en-US" sz="1200" b="1" i="0">
                <a:solidFill>
                  <a:schemeClr val="tx1"/>
                </a:solidFill>
              </a:rPr>
              <a:t>-  Instruksi Kerja </a:t>
            </a:r>
          </a:p>
        </p:txBody>
      </p:sp>
      <p:sp>
        <p:nvSpPr>
          <p:cNvPr id="64528" name="AutoShape 52"/>
          <p:cNvSpPr>
            <a:spLocks noChangeArrowheads="1"/>
          </p:cNvSpPr>
          <p:nvPr/>
        </p:nvSpPr>
        <p:spPr bwMode="auto">
          <a:xfrm>
            <a:off x="4003675" y="5143500"/>
            <a:ext cx="4800600" cy="792163"/>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buFontTx/>
              <a:buNone/>
            </a:pPr>
            <a:r>
              <a:rPr lang="en-US" sz="1200" b="1" i="0">
                <a:solidFill>
                  <a:schemeClr val="tx1"/>
                </a:solidFill>
              </a:rPr>
              <a:t>- Sebagai prioritas terakhir, ear plug,</a:t>
            </a:r>
          </a:p>
          <a:p>
            <a:pPr marL="342900" indent="-342900">
              <a:buFontTx/>
              <a:buNone/>
            </a:pPr>
            <a:r>
              <a:rPr lang="en-US" sz="1200" b="1" i="0">
                <a:solidFill>
                  <a:schemeClr val="tx1"/>
                </a:solidFill>
              </a:rPr>
              <a:t>   Masker, </a:t>
            </a:r>
            <a:r>
              <a:rPr lang="en-US" sz="1200" b="1">
                <a:solidFill>
                  <a:schemeClr val="tx1"/>
                </a:solidFill>
              </a:rPr>
              <a:t>face shield</a:t>
            </a:r>
            <a:r>
              <a:rPr lang="en-US" sz="1200" b="1" i="0">
                <a:solidFill>
                  <a:schemeClr val="tx1"/>
                </a:solidFill>
              </a:rPr>
              <a:t> dll)  </a:t>
            </a:r>
          </a:p>
        </p:txBody>
      </p:sp>
      <p:sp>
        <p:nvSpPr>
          <p:cNvPr id="1548342" name="AutoShape 5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4530"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Penilaian Resiko</a:t>
            </a:r>
          </a:p>
        </p:txBody>
      </p:sp>
    </p:spTree>
    <p:extLst>
      <p:ext uri="{BB962C8B-B14F-4D97-AF65-F5344CB8AC3E}">
        <p14:creationId xmlns:p14="http://schemas.microsoft.com/office/powerpoint/2010/main" val="1823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8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83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5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5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83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83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5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45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483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8324" grpId="0" animBg="1"/>
      <p:bldP spid="1548325" grpId="0" animBg="1"/>
      <p:bldP spid="1548326" grpId="0" animBg="1"/>
      <p:bldP spid="1548327" grpId="0" animBg="1"/>
      <p:bldP spid="1548328" grpId="0" animBg="1"/>
      <p:bldP spid="64524" grpId="0" animBg="1"/>
      <p:bldP spid="64525" grpId="0" animBg="1"/>
      <p:bldP spid="64526" grpId="0" animBg="1"/>
      <p:bldP spid="64527" grpId="0" animBg="1"/>
      <p:bldP spid="6452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AutoShape 2"/>
          <p:cNvSpPr>
            <a:spLocks noChangeArrowheads="1"/>
          </p:cNvSpPr>
          <p:nvPr/>
        </p:nvSpPr>
        <p:spPr bwMode="auto">
          <a:xfrm>
            <a:off x="468313" y="1484313"/>
            <a:ext cx="82804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2"/>
                </a:solidFill>
                <a:cs typeface="Arial" charset="0"/>
              </a:rPr>
              <a:t>Infrastruktur</a:t>
            </a:r>
            <a:r>
              <a:rPr lang="en-US" sz="2000" b="1" i="0" dirty="0">
                <a:solidFill>
                  <a:schemeClr val="bg2"/>
                </a:solidFill>
                <a:cs typeface="Arial" charset="0"/>
              </a:rPr>
              <a:t> </a:t>
            </a:r>
            <a:r>
              <a:rPr lang="en-US" sz="2000" b="1" i="0" dirty="0" err="1">
                <a:solidFill>
                  <a:schemeClr val="bg2"/>
                </a:solidFill>
                <a:cs typeface="Arial" charset="0"/>
              </a:rPr>
              <a:t>dan</a:t>
            </a:r>
            <a:r>
              <a:rPr lang="en-US" sz="2000" b="1" i="0" dirty="0">
                <a:solidFill>
                  <a:schemeClr val="bg2"/>
                </a:solidFill>
                <a:cs typeface="Arial" charset="0"/>
              </a:rPr>
              <a:t> </a:t>
            </a:r>
            <a:r>
              <a:rPr lang="en-US" sz="2000" b="1" i="0" dirty="0" err="1">
                <a:solidFill>
                  <a:schemeClr val="bg2"/>
                </a:solidFill>
                <a:cs typeface="Arial" charset="0"/>
              </a:rPr>
              <a:t>Prasarana</a:t>
            </a:r>
            <a:endParaRPr lang="en-US" sz="2000" b="1" i="0" dirty="0">
              <a:solidFill>
                <a:schemeClr val="bg2"/>
              </a:solidFill>
              <a:cs typeface="Arial" charset="0"/>
            </a:endParaRPr>
          </a:p>
          <a:p>
            <a:pPr marL="342900" indent="-342900" algn="ctr">
              <a:buFontTx/>
              <a:buNone/>
              <a:defRPr/>
            </a:pPr>
            <a:r>
              <a:rPr lang="en-US" sz="900" b="1" i="0" dirty="0">
                <a:solidFill>
                  <a:schemeClr val="bg2"/>
                </a:solidFill>
                <a:cs typeface="Arial" charset="0"/>
              </a:rPr>
              <a:t>(</a:t>
            </a:r>
            <a:r>
              <a:rPr lang="en-US" sz="1200" b="1" i="0" dirty="0">
                <a:solidFill>
                  <a:schemeClr val="bg2"/>
                </a:solidFill>
                <a:cs typeface="Arial" charset="0"/>
              </a:rPr>
              <a:t>ISO 9001:2008;6.3 ISO 14001:2004; 4.4.6 OHSAS 18001:2007; 4.4.6, ISM Code; 10</a:t>
            </a:r>
            <a:r>
              <a:rPr lang="en-US" sz="1000" b="1" i="0" dirty="0">
                <a:solidFill>
                  <a:schemeClr val="bg2"/>
                </a:solidFill>
                <a:cs typeface="Arial" charset="0"/>
              </a:rPr>
              <a:t>)</a:t>
            </a:r>
          </a:p>
        </p:txBody>
      </p:sp>
      <p:sp>
        <p:nvSpPr>
          <p:cNvPr id="1840131" name="AutoShape 3"/>
          <p:cNvSpPr>
            <a:spLocks noChangeArrowheads="1"/>
          </p:cNvSpPr>
          <p:nvPr/>
        </p:nvSpPr>
        <p:spPr bwMode="auto">
          <a:xfrm>
            <a:off x="3924300" y="2560638"/>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b="1" i="0" dirty="0" err="1">
                <a:solidFill>
                  <a:schemeClr val="bg2"/>
                </a:solidFill>
                <a:cs typeface="Arial" charset="0"/>
              </a:rPr>
              <a:t>Ditetapkan</a:t>
            </a:r>
            <a:endParaRPr lang="en-US" sz="1800" b="1" i="0" dirty="0">
              <a:solidFill>
                <a:schemeClr val="bg2"/>
              </a:solidFill>
              <a:cs typeface="Arial" charset="0"/>
            </a:endParaRPr>
          </a:p>
        </p:txBody>
      </p:sp>
      <p:sp>
        <p:nvSpPr>
          <p:cNvPr id="1840132" name="AutoShape 4"/>
          <p:cNvSpPr>
            <a:spLocks noChangeArrowheads="1"/>
          </p:cNvSpPr>
          <p:nvPr/>
        </p:nvSpPr>
        <p:spPr bwMode="auto">
          <a:xfrm>
            <a:off x="3924300" y="3500438"/>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b="1" i="0">
                <a:solidFill>
                  <a:schemeClr val="bg2"/>
                </a:solidFill>
                <a:cs typeface="Arial" charset="0"/>
              </a:rPr>
              <a:t>Disediakan</a:t>
            </a:r>
          </a:p>
        </p:txBody>
      </p:sp>
      <p:sp>
        <p:nvSpPr>
          <p:cNvPr id="1840133" name="AutoShape 5"/>
          <p:cNvSpPr>
            <a:spLocks noChangeArrowheads="1"/>
          </p:cNvSpPr>
          <p:nvPr/>
        </p:nvSpPr>
        <p:spPr bwMode="auto">
          <a:xfrm>
            <a:off x="3924300" y="4508500"/>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b="1" i="0" dirty="0" err="1">
                <a:solidFill>
                  <a:schemeClr val="bg2"/>
                </a:solidFill>
                <a:cs typeface="Arial" charset="0"/>
              </a:rPr>
              <a:t>Dipelihara</a:t>
            </a:r>
            <a:endParaRPr lang="en-US" sz="1800" b="1" i="0" dirty="0">
              <a:solidFill>
                <a:schemeClr val="bg2"/>
              </a:solidFill>
              <a:cs typeface="Arial" charset="0"/>
            </a:endParaRPr>
          </a:p>
          <a:p>
            <a:pPr marL="342900" indent="-342900" algn="ctr">
              <a:buFontTx/>
              <a:buNone/>
              <a:defRPr/>
            </a:pPr>
            <a:r>
              <a:rPr lang="en-US" sz="1000" b="1" i="0" dirty="0">
                <a:solidFill>
                  <a:schemeClr val="bg2"/>
                </a:solidFill>
                <a:cs typeface="Arial" charset="0"/>
              </a:rPr>
              <a:t>(</a:t>
            </a:r>
            <a:r>
              <a:rPr lang="en-US" sz="1000" b="1" i="0" dirty="0" err="1">
                <a:solidFill>
                  <a:schemeClr val="bg2"/>
                </a:solidFill>
                <a:cs typeface="Arial" charset="0"/>
              </a:rPr>
              <a:t>Perencanaan</a:t>
            </a:r>
            <a:r>
              <a:rPr lang="en-US" sz="1000" b="1" i="0" dirty="0">
                <a:solidFill>
                  <a:schemeClr val="bg2"/>
                </a:solidFill>
                <a:cs typeface="Arial" charset="0"/>
              </a:rPr>
              <a:t>, </a:t>
            </a:r>
            <a:r>
              <a:rPr lang="en-US" sz="1000" b="1" i="0" dirty="0" err="1">
                <a:solidFill>
                  <a:schemeClr val="bg2"/>
                </a:solidFill>
                <a:cs typeface="Arial" charset="0"/>
              </a:rPr>
              <a:t>Pelaksanaan</a:t>
            </a:r>
            <a:r>
              <a:rPr lang="en-US" sz="1000" b="1" i="0" dirty="0">
                <a:solidFill>
                  <a:schemeClr val="bg2"/>
                </a:solidFill>
                <a:cs typeface="Arial" charset="0"/>
              </a:rPr>
              <a:t>, </a:t>
            </a:r>
            <a:r>
              <a:rPr lang="en-US" sz="1000" b="1" i="0" dirty="0" err="1">
                <a:solidFill>
                  <a:schemeClr val="bg2"/>
                </a:solidFill>
                <a:cs typeface="Arial" charset="0"/>
              </a:rPr>
              <a:t>Pelaporan</a:t>
            </a:r>
            <a:r>
              <a:rPr lang="en-US" sz="1000" b="1" i="0" dirty="0">
                <a:solidFill>
                  <a:schemeClr val="bg2"/>
                </a:solidFill>
                <a:cs typeface="Arial" charset="0"/>
              </a:rPr>
              <a:t>)</a:t>
            </a:r>
            <a:endParaRPr lang="en-US" sz="1000" b="1" dirty="0">
              <a:solidFill>
                <a:schemeClr val="bg2"/>
              </a:solidFill>
              <a:cs typeface="Arial" charset="0"/>
            </a:endParaRPr>
          </a:p>
        </p:txBody>
      </p:sp>
      <p:cxnSp>
        <p:nvCxnSpPr>
          <p:cNvPr id="65542" name="AutoShape 7"/>
          <p:cNvCxnSpPr>
            <a:cxnSpLocks noChangeShapeType="1"/>
            <a:stCxn id="1840131" idx="2"/>
            <a:endCxn id="1840132" idx="0"/>
          </p:cNvCxnSpPr>
          <p:nvPr/>
        </p:nvCxnSpPr>
        <p:spPr bwMode="auto">
          <a:xfrm>
            <a:off x="5364163" y="3281363"/>
            <a:ext cx="0" cy="21907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3" name="AutoShape 8"/>
          <p:cNvCxnSpPr>
            <a:cxnSpLocks noChangeShapeType="1"/>
            <a:stCxn id="1840132" idx="2"/>
            <a:endCxn id="1840133" idx="0"/>
          </p:cNvCxnSpPr>
          <p:nvPr/>
        </p:nvCxnSpPr>
        <p:spPr bwMode="auto">
          <a:xfrm>
            <a:off x="5364163" y="4221163"/>
            <a:ext cx="0" cy="287337"/>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0140" name="AutoShape 1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3738" name="AutoShape 14"/>
          <p:cNvSpPr>
            <a:spLocks noChangeArrowheads="1"/>
          </p:cNvSpPr>
          <p:nvPr/>
        </p:nvSpPr>
        <p:spPr bwMode="auto">
          <a:xfrm>
            <a:off x="900113" y="2636838"/>
            <a:ext cx="2592387" cy="2592387"/>
          </a:xfrm>
          <a:prstGeom prst="homePlate">
            <a:avLst>
              <a:gd name="adj" fmla="val 100000"/>
            </a:avLst>
          </a:prstGeom>
          <a:solidFill>
            <a:schemeClr val="tx1">
              <a:lumMod val="85000"/>
              <a:alpha val="39999"/>
            </a:schemeClr>
          </a:solidFill>
          <a:ln>
            <a:noFill/>
          </a:ln>
          <a:effectLst/>
        </p:spPr>
        <p:txBody>
          <a:bodyPr wrap="none" anchor="ctr"/>
          <a:lstStyle/>
          <a:p>
            <a:pPr marL="342900" indent="-342900" algn="just">
              <a:buFontTx/>
              <a:buNone/>
              <a:defRPr/>
            </a:pPr>
            <a:r>
              <a:rPr lang="en-US" sz="1800" b="1" i="0" dirty="0" err="1">
                <a:solidFill>
                  <a:schemeClr val="tx2"/>
                </a:solidFill>
                <a:cs typeface="Arial" charset="0"/>
              </a:rPr>
              <a:t>Infrastruktur</a:t>
            </a:r>
            <a:r>
              <a:rPr lang="en-US" sz="1800" b="1" i="0" dirty="0">
                <a:solidFill>
                  <a:schemeClr val="tx2"/>
                </a:solidFill>
                <a:cs typeface="Arial" charset="0"/>
              </a:rPr>
              <a:t> </a:t>
            </a:r>
          </a:p>
          <a:p>
            <a:pPr marL="342900" indent="-342900" algn="just">
              <a:buFontTx/>
              <a:buNone/>
              <a:defRPr/>
            </a:pPr>
            <a:r>
              <a:rPr lang="en-US" sz="1800" b="1" i="0" dirty="0" err="1">
                <a:solidFill>
                  <a:schemeClr val="tx2"/>
                </a:solidFill>
                <a:cs typeface="Arial" charset="0"/>
              </a:rPr>
              <a:t>dan</a:t>
            </a:r>
            <a:r>
              <a:rPr lang="en-US" sz="1800" b="1" i="0" dirty="0">
                <a:solidFill>
                  <a:schemeClr val="tx2"/>
                </a:solidFill>
                <a:cs typeface="Arial" charset="0"/>
              </a:rPr>
              <a:t> </a:t>
            </a:r>
          </a:p>
          <a:p>
            <a:pPr marL="342900" indent="-342900" algn="just">
              <a:buFontTx/>
              <a:buNone/>
              <a:defRPr/>
            </a:pPr>
            <a:r>
              <a:rPr lang="en-US" sz="1800" b="1" i="0" dirty="0" err="1">
                <a:solidFill>
                  <a:schemeClr val="tx2"/>
                </a:solidFill>
                <a:cs typeface="Arial" charset="0"/>
              </a:rPr>
              <a:t>Prasarana</a:t>
            </a:r>
            <a:endParaRPr lang="en-US" sz="1800" b="1" i="0" dirty="0">
              <a:solidFill>
                <a:schemeClr val="tx2"/>
              </a:solidFill>
              <a:cs typeface="Arial" charset="0"/>
            </a:endParaRPr>
          </a:p>
        </p:txBody>
      </p:sp>
      <p:sp>
        <p:nvSpPr>
          <p:cNvPr id="65546" name="AutoShape 15"/>
          <p:cNvSpPr>
            <a:spLocks noChangeArrowheads="1"/>
          </p:cNvSpPr>
          <p:nvPr/>
        </p:nvSpPr>
        <p:spPr bwMode="auto">
          <a:xfrm>
            <a:off x="3492500" y="2420938"/>
            <a:ext cx="3887788" cy="2952750"/>
          </a:xfrm>
          <a:prstGeom prst="roundRect">
            <a:avLst>
              <a:gd name="adj" fmla="val 5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0144" name="AutoShape 16"/>
          <p:cNvSpPr>
            <a:spLocks noChangeArrowheads="1"/>
          </p:cNvSpPr>
          <p:nvPr/>
        </p:nvSpPr>
        <p:spPr bwMode="auto">
          <a:xfrm>
            <a:off x="1476375" y="5589588"/>
            <a:ext cx="2578100" cy="935037"/>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400" b="1" i="0">
                <a:solidFill>
                  <a:schemeClr val="bg2"/>
                </a:solidFill>
                <a:cs typeface="Arial" charset="0"/>
              </a:rPr>
              <a:t>Kendali Operasional </a:t>
            </a:r>
          </a:p>
          <a:p>
            <a:pPr marL="342900" indent="-342900" algn="ctr">
              <a:buFontTx/>
              <a:buNone/>
              <a:defRPr/>
            </a:pPr>
            <a:r>
              <a:rPr lang="en-US" sz="1400" b="1" i="0">
                <a:solidFill>
                  <a:schemeClr val="bg2"/>
                </a:solidFill>
                <a:cs typeface="Arial" charset="0"/>
              </a:rPr>
              <a:t>diterapkan</a:t>
            </a:r>
          </a:p>
        </p:txBody>
      </p:sp>
      <p:cxnSp>
        <p:nvCxnSpPr>
          <p:cNvPr id="65548" name="AutoShape 17"/>
          <p:cNvCxnSpPr>
            <a:cxnSpLocks noChangeShapeType="1"/>
            <a:stCxn id="1840144" idx="3"/>
          </p:cNvCxnSpPr>
          <p:nvPr/>
        </p:nvCxnSpPr>
        <p:spPr bwMode="auto">
          <a:xfrm flipV="1">
            <a:off x="4054475" y="5373688"/>
            <a:ext cx="1382713" cy="684212"/>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49"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Sarana dan Prasarana</a:t>
            </a:r>
          </a:p>
        </p:txBody>
      </p:sp>
    </p:spTree>
    <p:extLst>
      <p:ext uri="{BB962C8B-B14F-4D97-AF65-F5344CB8AC3E}">
        <p14:creationId xmlns:p14="http://schemas.microsoft.com/office/powerpoint/2010/main" val="158609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0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0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0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01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0131" grpId="0" animBg="1"/>
      <p:bldP spid="1840132" grpId="0" animBg="1"/>
      <p:bldP spid="1840133" grpId="0" animBg="1"/>
      <p:bldP spid="73738" grpId="0" animBg="1"/>
      <p:bldP spid="65546" grpId="0" animBg="1"/>
      <p:bldP spid="184014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7" name="AutoShape 7"/>
          <p:cNvSpPr>
            <a:spLocks noChangeArrowheads="1"/>
          </p:cNvSpPr>
          <p:nvPr/>
        </p:nvSpPr>
        <p:spPr bwMode="auto">
          <a:xfrm>
            <a:off x="468313" y="1484313"/>
            <a:ext cx="82804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b="1" i="0" dirty="0" err="1">
                <a:solidFill>
                  <a:schemeClr val="bg2"/>
                </a:solidFill>
                <a:cs typeface="Arial" charset="0"/>
              </a:rPr>
              <a:t>Peraturan</a:t>
            </a:r>
            <a:r>
              <a:rPr lang="en-US" sz="1800" b="1" i="0" dirty="0">
                <a:solidFill>
                  <a:schemeClr val="bg2"/>
                </a:solidFill>
                <a:cs typeface="Arial" charset="0"/>
              </a:rPr>
              <a:t> </a:t>
            </a:r>
            <a:r>
              <a:rPr lang="en-US" sz="1800" b="1" i="0" dirty="0" err="1">
                <a:solidFill>
                  <a:schemeClr val="bg2"/>
                </a:solidFill>
                <a:cs typeface="Arial" charset="0"/>
              </a:rPr>
              <a:t>Perundang-undangan</a:t>
            </a:r>
            <a:r>
              <a:rPr lang="en-US" sz="1800" b="1" i="0" dirty="0">
                <a:solidFill>
                  <a:schemeClr val="bg2"/>
                </a:solidFill>
                <a:cs typeface="Arial" charset="0"/>
              </a:rPr>
              <a:t> </a:t>
            </a:r>
            <a:r>
              <a:rPr lang="en-US" sz="1800" b="1" i="0" dirty="0" err="1">
                <a:solidFill>
                  <a:schemeClr val="bg2"/>
                </a:solidFill>
                <a:cs typeface="Arial" charset="0"/>
              </a:rPr>
              <a:t>dan</a:t>
            </a:r>
            <a:r>
              <a:rPr lang="en-US" sz="1800" b="1" i="0" dirty="0">
                <a:solidFill>
                  <a:schemeClr val="bg2"/>
                </a:solidFill>
                <a:cs typeface="Arial" charset="0"/>
              </a:rPr>
              <a:t> </a:t>
            </a:r>
            <a:r>
              <a:rPr lang="en-US" sz="1800" b="1" i="0" dirty="0" err="1">
                <a:solidFill>
                  <a:schemeClr val="bg2"/>
                </a:solidFill>
                <a:cs typeface="Arial" charset="0"/>
              </a:rPr>
              <a:t>Persyaratan</a:t>
            </a:r>
            <a:r>
              <a:rPr lang="en-US" sz="1800" b="1" i="0" dirty="0">
                <a:solidFill>
                  <a:schemeClr val="bg2"/>
                </a:solidFill>
                <a:cs typeface="Arial" charset="0"/>
              </a:rPr>
              <a:t> </a:t>
            </a:r>
            <a:r>
              <a:rPr lang="en-US" sz="1800" b="1" i="0" dirty="0" err="1">
                <a:solidFill>
                  <a:schemeClr val="bg2"/>
                </a:solidFill>
                <a:cs typeface="Arial" charset="0"/>
              </a:rPr>
              <a:t>Lainnya</a:t>
            </a:r>
            <a:endParaRPr lang="en-US" sz="1800" b="1" i="0" dirty="0">
              <a:solidFill>
                <a:schemeClr val="bg2"/>
              </a:solidFill>
              <a:cs typeface="Arial" charset="0"/>
            </a:endParaRPr>
          </a:p>
          <a:p>
            <a:pPr marL="342900" indent="-342900" algn="ctr">
              <a:buFontTx/>
              <a:buNone/>
              <a:defRPr/>
            </a:pPr>
            <a:r>
              <a:rPr lang="en-US" sz="1000" b="1" i="0" dirty="0">
                <a:solidFill>
                  <a:schemeClr val="bg2"/>
                </a:solidFill>
                <a:cs typeface="Arial" charset="0"/>
              </a:rPr>
              <a:t>(</a:t>
            </a:r>
            <a:r>
              <a:rPr lang="en-US" sz="1200" b="1" i="0" dirty="0">
                <a:solidFill>
                  <a:schemeClr val="bg2"/>
                </a:solidFill>
                <a:cs typeface="Arial" charset="0"/>
              </a:rPr>
              <a:t>ISO 9001:2008;7.2.1.c ISO 14001:2004; 4.3.2 OHSAS 18001:2007; 4.3.2, ISM Code; 1.2.3</a:t>
            </a:r>
            <a:r>
              <a:rPr lang="en-US" sz="1000" b="1" i="0" dirty="0">
                <a:solidFill>
                  <a:schemeClr val="bg2"/>
                </a:solidFill>
                <a:cs typeface="Arial" charset="0"/>
              </a:rPr>
              <a:t>)</a:t>
            </a:r>
          </a:p>
        </p:txBody>
      </p:sp>
      <p:sp>
        <p:nvSpPr>
          <p:cNvPr id="1536008" name="AutoShape 8"/>
          <p:cNvSpPr>
            <a:spLocks noChangeArrowheads="1"/>
          </p:cNvSpPr>
          <p:nvPr/>
        </p:nvSpPr>
        <p:spPr bwMode="auto">
          <a:xfrm>
            <a:off x="1331913" y="2489200"/>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i="0" dirty="0" err="1">
                <a:solidFill>
                  <a:schemeClr val="bg1"/>
                </a:solidFill>
                <a:cs typeface="Arial" charset="0"/>
              </a:rPr>
              <a:t>Akses</a:t>
            </a:r>
            <a:endParaRPr lang="en-US" sz="1800" i="0" dirty="0">
              <a:solidFill>
                <a:schemeClr val="bg1"/>
              </a:solidFill>
              <a:cs typeface="Arial" charset="0"/>
            </a:endParaRPr>
          </a:p>
        </p:txBody>
      </p:sp>
      <p:sp>
        <p:nvSpPr>
          <p:cNvPr id="1536009" name="AutoShape 9"/>
          <p:cNvSpPr>
            <a:spLocks noChangeArrowheads="1"/>
          </p:cNvSpPr>
          <p:nvPr/>
        </p:nvSpPr>
        <p:spPr bwMode="auto">
          <a:xfrm>
            <a:off x="1331913" y="3498850"/>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i="0" dirty="0" err="1">
                <a:solidFill>
                  <a:schemeClr val="bg1"/>
                </a:solidFill>
                <a:cs typeface="Arial" charset="0"/>
              </a:rPr>
              <a:t>Keputusan</a:t>
            </a:r>
            <a:r>
              <a:rPr lang="en-US" sz="1800" i="0" dirty="0">
                <a:solidFill>
                  <a:schemeClr val="bg1"/>
                </a:solidFill>
                <a:cs typeface="Arial" charset="0"/>
              </a:rPr>
              <a:t> </a:t>
            </a:r>
            <a:r>
              <a:rPr lang="en-US" sz="1800" i="0" dirty="0" err="1">
                <a:solidFill>
                  <a:schemeClr val="bg1"/>
                </a:solidFill>
                <a:cs typeface="Arial" charset="0"/>
              </a:rPr>
              <a:t>Berlaku</a:t>
            </a:r>
            <a:r>
              <a:rPr lang="en-US" sz="1800" i="0" dirty="0">
                <a:solidFill>
                  <a:schemeClr val="bg1"/>
                </a:solidFill>
                <a:cs typeface="Arial" charset="0"/>
              </a:rPr>
              <a:t>/</a:t>
            </a:r>
            <a:r>
              <a:rPr lang="en-US" sz="1800" i="0" dirty="0" err="1">
                <a:solidFill>
                  <a:schemeClr val="bg1"/>
                </a:solidFill>
                <a:cs typeface="Arial" charset="0"/>
              </a:rPr>
              <a:t>tidak</a:t>
            </a:r>
            <a:endParaRPr lang="en-US" sz="1800" i="0" dirty="0">
              <a:solidFill>
                <a:schemeClr val="bg1"/>
              </a:solidFill>
              <a:cs typeface="Arial" charset="0"/>
            </a:endParaRPr>
          </a:p>
        </p:txBody>
      </p:sp>
      <p:sp>
        <p:nvSpPr>
          <p:cNvPr id="1536010" name="AutoShape 10"/>
          <p:cNvSpPr>
            <a:spLocks noChangeArrowheads="1"/>
          </p:cNvSpPr>
          <p:nvPr/>
        </p:nvSpPr>
        <p:spPr bwMode="auto">
          <a:xfrm>
            <a:off x="1331913" y="4578350"/>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i="0">
                <a:solidFill>
                  <a:schemeClr val="bg1"/>
                </a:solidFill>
                <a:cs typeface="Arial" charset="0"/>
              </a:rPr>
              <a:t>Disampaikan ke pihak </a:t>
            </a:r>
          </a:p>
          <a:p>
            <a:pPr marL="342900" indent="-342900" algn="ctr">
              <a:buFontTx/>
              <a:buNone/>
              <a:defRPr/>
            </a:pPr>
            <a:r>
              <a:rPr lang="en-US" sz="1800" i="0">
                <a:solidFill>
                  <a:schemeClr val="bg1"/>
                </a:solidFill>
                <a:cs typeface="Arial" charset="0"/>
              </a:rPr>
              <a:t>terkait</a:t>
            </a:r>
            <a:endParaRPr lang="en-US" sz="1800">
              <a:solidFill>
                <a:schemeClr val="bg1"/>
              </a:solidFill>
              <a:cs typeface="Arial" charset="0"/>
            </a:endParaRPr>
          </a:p>
        </p:txBody>
      </p:sp>
      <p:sp>
        <p:nvSpPr>
          <p:cNvPr id="1536011" name="AutoShape 11"/>
          <p:cNvSpPr>
            <a:spLocks noChangeArrowheads="1"/>
          </p:cNvSpPr>
          <p:nvPr/>
        </p:nvSpPr>
        <p:spPr bwMode="auto">
          <a:xfrm>
            <a:off x="1331913" y="5659438"/>
            <a:ext cx="2879725" cy="720725"/>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1800" i="0">
                <a:solidFill>
                  <a:schemeClr val="bg1"/>
                </a:solidFill>
                <a:cs typeface="Arial" charset="0"/>
              </a:rPr>
              <a:t>Dipastikan Up To Date</a:t>
            </a:r>
            <a:endParaRPr lang="en-US" sz="1800">
              <a:solidFill>
                <a:schemeClr val="bg1"/>
              </a:solidFill>
              <a:cs typeface="Arial" charset="0"/>
            </a:endParaRPr>
          </a:p>
        </p:txBody>
      </p:sp>
      <p:cxnSp>
        <p:nvCxnSpPr>
          <p:cNvPr id="66567" name="AutoShape 12"/>
          <p:cNvCxnSpPr>
            <a:cxnSpLocks noChangeShapeType="1"/>
            <a:stCxn id="1536008" idx="2"/>
            <a:endCxn id="1536009" idx="0"/>
          </p:cNvCxnSpPr>
          <p:nvPr/>
        </p:nvCxnSpPr>
        <p:spPr bwMode="auto">
          <a:xfrm>
            <a:off x="2771775" y="3209925"/>
            <a:ext cx="0" cy="28892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8" name="AutoShape 13"/>
          <p:cNvCxnSpPr>
            <a:cxnSpLocks noChangeShapeType="1"/>
            <a:stCxn id="1536009" idx="2"/>
            <a:endCxn id="1536010" idx="0"/>
          </p:cNvCxnSpPr>
          <p:nvPr/>
        </p:nvCxnSpPr>
        <p:spPr bwMode="auto">
          <a:xfrm>
            <a:off x="2771775" y="4219575"/>
            <a:ext cx="0" cy="35877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69" name="AutoShape 14"/>
          <p:cNvCxnSpPr>
            <a:cxnSpLocks noChangeShapeType="1"/>
            <a:stCxn id="1536010" idx="2"/>
            <a:endCxn id="1536011" idx="0"/>
          </p:cNvCxnSpPr>
          <p:nvPr/>
        </p:nvCxnSpPr>
        <p:spPr bwMode="auto">
          <a:xfrm>
            <a:off x="2771775" y="5299075"/>
            <a:ext cx="0" cy="360363"/>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0" name="AutoShape 15"/>
          <p:cNvSpPr>
            <a:spLocks/>
          </p:cNvSpPr>
          <p:nvPr/>
        </p:nvSpPr>
        <p:spPr bwMode="auto">
          <a:xfrm>
            <a:off x="4333875" y="2489200"/>
            <a:ext cx="431800" cy="2989263"/>
          </a:xfrm>
          <a:prstGeom prst="leftBrace">
            <a:avLst>
              <a:gd name="adj1" fmla="val 41697"/>
              <a:gd name="adj2"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Text Box 16"/>
          <p:cNvSpPr txBox="1">
            <a:spLocks noChangeArrowheads="1"/>
          </p:cNvSpPr>
          <p:nvPr/>
        </p:nvSpPr>
        <p:spPr bwMode="auto">
          <a:xfrm>
            <a:off x="4787900" y="2468563"/>
            <a:ext cx="3313113"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400" b="1" i="0">
                <a:solidFill>
                  <a:schemeClr val="tx1"/>
                </a:solidFill>
              </a:rPr>
              <a:t>Institusi Lingkungan Hidup</a:t>
            </a:r>
          </a:p>
          <a:p>
            <a:pPr eaLnBrk="1" hangingPunct="1">
              <a:buFontTx/>
              <a:buChar char="-"/>
            </a:pPr>
            <a:r>
              <a:rPr lang="en-US" sz="1400" b="1" i="0">
                <a:solidFill>
                  <a:schemeClr val="tx1"/>
                </a:solidFill>
              </a:rPr>
              <a:t>Institusi Ketenagakerjaan</a:t>
            </a:r>
          </a:p>
          <a:p>
            <a:pPr eaLnBrk="1" hangingPunct="1">
              <a:buFontTx/>
              <a:buChar char="-"/>
            </a:pPr>
            <a:r>
              <a:rPr lang="en-US" sz="1400" b="1" i="0">
                <a:solidFill>
                  <a:schemeClr val="tx1"/>
                </a:solidFill>
              </a:rPr>
              <a:t>Pengelola Pelabuhan</a:t>
            </a:r>
          </a:p>
          <a:p>
            <a:pPr eaLnBrk="1" hangingPunct="1">
              <a:buFontTx/>
              <a:buChar char="-"/>
            </a:pPr>
            <a:r>
              <a:rPr lang="en-US" sz="1400" b="1" i="0">
                <a:solidFill>
                  <a:schemeClr val="tx1"/>
                </a:solidFill>
              </a:rPr>
              <a:t>Pelanggan</a:t>
            </a:r>
          </a:p>
          <a:p>
            <a:pPr eaLnBrk="1" hangingPunct="1">
              <a:buFontTx/>
              <a:buChar char="-"/>
            </a:pPr>
            <a:r>
              <a:rPr lang="en-US" sz="1400" b="1" i="0">
                <a:solidFill>
                  <a:schemeClr val="tx1"/>
                </a:solidFill>
              </a:rPr>
              <a:t>Institusi transportasi</a:t>
            </a:r>
          </a:p>
          <a:p>
            <a:pPr eaLnBrk="1" hangingPunct="1">
              <a:buFontTx/>
              <a:buChar char="-"/>
            </a:pPr>
            <a:r>
              <a:rPr lang="en-US" sz="1400" b="1" i="0">
                <a:solidFill>
                  <a:schemeClr val="tx1"/>
                </a:solidFill>
              </a:rPr>
              <a:t>Perusahaan Induk</a:t>
            </a:r>
          </a:p>
          <a:p>
            <a:pPr eaLnBrk="1" hangingPunct="1">
              <a:buFontTx/>
              <a:buChar char="-"/>
            </a:pPr>
            <a:r>
              <a:rPr lang="en-US" sz="1400" b="1" i="0">
                <a:solidFill>
                  <a:schemeClr val="tx1"/>
                </a:solidFill>
              </a:rPr>
              <a:t>Pemerintah Daerah</a:t>
            </a:r>
          </a:p>
          <a:p>
            <a:pPr eaLnBrk="1" hangingPunct="1">
              <a:buFontTx/>
              <a:buChar char="-"/>
            </a:pPr>
            <a:r>
              <a:rPr lang="en-US" sz="1400" b="1" i="0">
                <a:solidFill>
                  <a:schemeClr val="tx1"/>
                </a:solidFill>
              </a:rPr>
              <a:t>Institusi Kesehatan</a:t>
            </a:r>
          </a:p>
          <a:p>
            <a:pPr eaLnBrk="1" hangingPunct="1">
              <a:buFontTx/>
              <a:buChar char="-"/>
            </a:pPr>
            <a:r>
              <a:rPr lang="en-US" sz="1400" b="1" i="0">
                <a:solidFill>
                  <a:schemeClr val="tx1"/>
                </a:solidFill>
              </a:rPr>
              <a:t>Badan Kalsifikasi</a:t>
            </a:r>
          </a:p>
          <a:p>
            <a:pPr eaLnBrk="1" hangingPunct="1">
              <a:buFontTx/>
              <a:buChar char="-"/>
            </a:pPr>
            <a:r>
              <a:rPr lang="en-US" sz="1400" b="1" i="0">
                <a:solidFill>
                  <a:schemeClr val="tx1"/>
                </a:solidFill>
              </a:rPr>
              <a:t>Organisasi Industri Maritim</a:t>
            </a:r>
          </a:p>
          <a:p>
            <a:pPr eaLnBrk="1" hangingPunct="1">
              <a:buFontTx/>
              <a:buChar char="-"/>
            </a:pPr>
            <a:r>
              <a:rPr lang="en-US" sz="1400" b="1" i="0">
                <a:solidFill>
                  <a:schemeClr val="tx1"/>
                </a:solidFill>
              </a:rPr>
              <a:t>Asuransi</a:t>
            </a:r>
          </a:p>
        </p:txBody>
      </p:sp>
      <p:sp>
        <p:nvSpPr>
          <p:cNvPr id="1536018" name="AutoShape 18"/>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6573"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Peraturan Perundang-undangan</a:t>
            </a:r>
          </a:p>
        </p:txBody>
      </p:sp>
    </p:spTree>
    <p:extLst>
      <p:ext uri="{BB962C8B-B14F-4D97-AF65-F5344CB8AC3E}">
        <p14:creationId xmlns:p14="http://schemas.microsoft.com/office/powerpoint/2010/main" val="19319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0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6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08" grpId="0" animBg="1"/>
      <p:bldP spid="1536009" grpId="0" animBg="1"/>
      <p:bldP spid="1536010" grpId="0" animBg="1"/>
      <p:bldP spid="1536011" grpId="0" animBg="1"/>
      <p:bldP spid="66570" grpId="0" animBg="1"/>
      <p:bldP spid="6657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83" name="AutoShape 7"/>
          <p:cNvSpPr>
            <a:spLocks noChangeArrowheads="1"/>
          </p:cNvSpPr>
          <p:nvPr/>
        </p:nvSpPr>
        <p:spPr bwMode="auto">
          <a:xfrm>
            <a:off x="468313" y="1412875"/>
            <a:ext cx="8280400" cy="792163"/>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400" b="1" i="0" dirty="0" err="1">
                <a:solidFill>
                  <a:schemeClr val="bg1"/>
                </a:solidFill>
                <a:cs typeface="Arial" charset="0"/>
              </a:rPr>
              <a:t>Penanganan</a:t>
            </a:r>
            <a:r>
              <a:rPr lang="en-US" sz="2400" b="1" i="0" dirty="0">
                <a:solidFill>
                  <a:schemeClr val="bg1"/>
                </a:solidFill>
                <a:cs typeface="Arial" charset="0"/>
              </a:rPr>
              <a:t> </a:t>
            </a:r>
            <a:r>
              <a:rPr lang="en-US" sz="2400" b="1" i="0" dirty="0" err="1">
                <a:solidFill>
                  <a:schemeClr val="bg1"/>
                </a:solidFill>
                <a:cs typeface="Arial" charset="0"/>
              </a:rPr>
              <a:t>Kondisi</a:t>
            </a:r>
            <a:r>
              <a:rPr lang="en-US" sz="2400" b="1" i="0" dirty="0">
                <a:solidFill>
                  <a:schemeClr val="bg1"/>
                </a:solidFill>
                <a:cs typeface="Arial" charset="0"/>
              </a:rPr>
              <a:t> </a:t>
            </a:r>
            <a:r>
              <a:rPr lang="en-US" sz="2400" b="1" i="0" dirty="0" err="1">
                <a:solidFill>
                  <a:schemeClr val="bg1"/>
                </a:solidFill>
                <a:cs typeface="Arial" charset="0"/>
              </a:rPr>
              <a:t>Darurat</a:t>
            </a:r>
            <a:endParaRPr lang="en-US" sz="2400" b="1" i="0" dirty="0">
              <a:solidFill>
                <a:schemeClr val="bg1"/>
              </a:solidFill>
              <a:cs typeface="Arial" charset="0"/>
            </a:endParaRPr>
          </a:p>
          <a:p>
            <a:pPr marL="342900" indent="-342900" algn="ctr">
              <a:buFontTx/>
              <a:buNone/>
              <a:defRPr/>
            </a:pPr>
            <a:r>
              <a:rPr lang="en-US" sz="1050" b="1" i="0" dirty="0">
                <a:solidFill>
                  <a:schemeClr val="bg1"/>
                </a:solidFill>
                <a:cs typeface="Arial" charset="0"/>
              </a:rPr>
              <a:t>(</a:t>
            </a:r>
            <a:r>
              <a:rPr lang="en-US" sz="1400" b="1" i="0" dirty="0">
                <a:solidFill>
                  <a:schemeClr val="bg1"/>
                </a:solidFill>
                <a:cs typeface="Arial" charset="0"/>
              </a:rPr>
              <a:t>ISO 14001:2004; 4.4.7 OHSAS 18001:2007; 4.4.7, ISM Code ; 8</a:t>
            </a:r>
            <a:r>
              <a:rPr lang="en-US" sz="1050" b="1" i="0" dirty="0">
                <a:solidFill>
                  <a:schemeClr val="bg1"/>
                </a:solidFill>
                <a:cs typeface="Arial" charset="0"/>
              </a:rPr>
              <a:t>)</a:t>
            </a:r>
          </a:p>
        </p:txBody>
      </p:sp>
      <p:sp>
        <p:nvSpPr>
          <p:cNvPr id="67587" name="Text Box 18"/>
          <p:cNvSpPr txBox="1">
            <a:spLocks noChangeArrowheads="1"/>
          </p:cNvSpPr>
          <p:nvPr/>
        </p:nvSpPr>
        <p:spPr bwMode="auto">
          <a:xfrm>
            <a:off x="4067175" y="2586038"/>
            <a:ext cx="424973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rgbClr val="FF3300"/>
                </a:solidFill>
              </a:rPr>
              <a:t>Emisi ke udara</a:t>
            </a:r>
          </a:p>
          <a:p>
            <a:pPr eaLnBrk="1" hangingPunct="1">
              <a:buFontTx/>
              <a:buNone/>
            </a:pPr>
            <a:r>
              <a:rPr lang="en-US" sz="1800" i="0">
                <a:solidFill>
                  <a:srgbClr val="00B0F0"/>
                </a:solidFill>
              </a:rPr>
              <a:t>(Kebocoran gas B3, Dust collector yang tidak berfungsi)</a:t>
            </a:r>
          </a:p>
        </p:txBody>
      </p:sp>
      <p:sp>
        <p:nvSpPr>
          <p:cNvPr id="67588" name="Text Box 19"/>
          <p:cNvSpPr txBox="1">
            <a:spLocks noChangeArrowheads="1"/>
          </p:cNvSpPr>
          <p:nvPr/>
        </p:nvSpPr>
        <p:spPr bwMode="auto">
          <a:xfrm>
            <a:off x="4067175" y="4292600"/>
            <a:ext cx="4176713"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rgbClr val="FF3300"/>
                </a:solidFill>
              </a:rPr>
              <a:t>Polusi Tanah/Air</a:t>
            </a:r>
          </a:p>
          <a:p>
            <a:pPr eaLnBrk="1" hangingPunct="1">
              <a:buFontTx/>
              <a:buNone/>
            </a:pPr>
            <a:r>
              <a:rPr lang="en-US" sz="1800" i="0">
                <a:solidFill>
                  <a:srgbClr val="00B0F0"/>
                </a:solidFill>
              </a:rPr>
              <a:t>(Tanki solar yang bocor dg kuantitas yang besar)</a:t>
            </a:r>
          </a:p>
        </p:txBody>
      </p:sp>
      <p:sp>
        <p:nvSpPr>
          <p:cNvPr id="67589" name="Text Box 20"/>
          <p:cNvSpPr txBox="1">
            <a:spLocks noChangeArrowheads="1"/>
          </p:cNvSpPr>
          <p:nvPr/>
        </p:nvSpPr>
        <p:spPr bwMode="auto">
          <a:xfrm>
            <a:off x="3995738" y="3684588"/>
            <a:ext cx="2592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rgbClr val="FF3300"/>
                </a:solidFill>
              </a:rPr>
              <a:t>Ledakan/Kebakaran</a:t>
            </a:r>
          </a:p>
        </p:txBody>
      </p:sp>
      <p:sp>
        <p:nvSpPr>
          <p:cNvPr id="67590" name="Text Box 15"/>
          <p:cNvSpPr txBox="1">
            <a:spLocks noChangeArrowheads="1"/>
          </p:cNvSpPr>
          <p:nvPr/>
        </p:nvSpPr>
        <p:spPr bwMode="auto">
          <a:xfrm>
            <a:off x="460375" y="3670300"/>
            <a:ext cx="25209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400" i="0">
                <a:solidFill>
                  <a:srgbClr val="00B0F0"/>
                </a:solidFill>
              </a:rPr>
              <a:t>Potensi Kondisi </a:t>
            </a:r>
          </a:p>
          <a:p>
            <a:pPr algn="ctr" eaLnBrk="1" hangingPunct="1">
              <a:buFontTx/>
              <a:buNone/>
            </a:pPr>
            <a:r>
              <a:rPr lang="en-US" sz="2400" i="0">
                <a:solidFill>
                  <a:srgbClr val="00B0F0"/>
                </a:solidFill>
              </a:rPr>
              <a:t>Darurat </a:t>
            </a:r>
          </a:p>
        </p:txBody>
      </p:sp>
      <p:sp>
        <p:nvSpPr>
          <p:cNvPr id="1586211" name="AutoShape 35"/>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67592" name="Group 37"/>
          <p:cNvGrpSpPr>
            <a:grpSpLocks/>
          </p:cNvGrpSpPr>
          <p:nvPr/>
        </p:nvGrpSpPr>
        <p:grpSpPr bwMode="auto">
          <a:xfrm>
            <a:off x="3711575" y="2636838"/>
            <a:ext cx="266700" cy="255587"/>
            <a:chOff x="340" y="1643"/>
            <a:chExt cx="168" cy="161"/>
          </a:xfrm>
        </p:grpSpPr>
        <p:sp>
          <p:nvSpPr>
            <p:cNvPr id="1586214" name="Oval 3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86215" name="Oval 3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67593" name="Group 40"/>
          <p:cNvGrpSpPr>
            <a:grpSpLocks/>
          </p:cNvGrpSpPr>
          <p:nvPr/>
        </p:nvGrpSpPr>
        <p:grpSpPr bwMode="auto">
          <a:xfrm>
            <a:off x="3724275" y="3735388"/>
            <a:ext cx="266700" cy="255587"/>
            <a:chOff x="340" y="1643"/>
            <a:chExt cx="168" cy="161"/>
          </a:xfrm>
        </p:grpSpPr>
        <p:sp>
          <p:nvSpPr>
            <p:cNvPr id="1586217" name="Oval 41"/>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86218" name="Oval 42"/>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67594" name="Group 43"/>
          <p:cNvGrpSpPr>
            <a:grpSpLocks/>
          </p:cNvGrpSpPr>
          <p:nvPr/>
        </p:nvGrpSpPr>
        <p:grpSpPr bwMode="auto">
          <a:xfrm>
            <a:off x="3729038" y="4364038"/>
            <a:ext cx="266700" cy="255587"/>
            <a:chOff x="340" y="1643"/>
            <a:chExt cx="168" cy="161"/>
          </a:xfrm>
        </p:grpSpPr>
        <p:sp>
          <p:nvSpPr>
            <p:cNvPr id="1586220" name="Oval 4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86221" name="Oval 4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6759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Emergency Handling</a:t>
            </a:r>
          </a:p>
        </p:txBody>
      </p:sp>
      <p:sp>
        <p:nvSpPr>
          <p:cNvPr id="67596" name="Text Box 20"/>
          <p:cNvSpPr txBox="1">
            <a:spLocks noChangeArrowheads="1"/>
          </p:cNvSpPr>
          <p:nvPr/>
        </p:nvSpPr>
        <p:spPr bwMode="auto">
          <a:xfrm>
            <a:off x="3979863" y="5438775"/>
            <a:ext cx="4479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800" i="0">
                <a:solidFill>
                  <a:srgbClr val="FF3300"/>
                </a:solidFill>
              </a:rPr>
              <a:t> Kandas, Miring, Tenggelam, Cuaca  </a:t>
            </a:r>
          </a:p>
          <a:p>
            <a:pPr eaLnBrk="1" hangingPunct="1">
              <a:buFontTx/>
              <a:buNone/>
            </a:pPr>
            <a:r>
              <a:rPr lang="en-US" sz="1800" i="0">
                <a:solidFill>
                  <a:srgbClr val="FF3300"/>
                </a:solidFill>
              </a:rPr>
              <a:t> buruk, kerusakan mesin kapal dll</a:t>
            </a:r>
          </a:p>
        </p:txBody>
      </p:sp>
      <p:grpSp>
        <p:nvGrpSpPr>
          <p:cNvPr id="67597" name="Group 40"/>
          <p:cNvGrpSpPr>
            <a:grpSpLocks/>
          </p:cNvGrpSpPr>
          <p:nvPr/>
        </p:nvGrpSpPr>
        <p:grpSpPr bwMode="auto">
          <a:xfrm>
            <a:off x="3708400" y="5489575"/>
            <a:ext cx="266700" cy="255588"/>
            <a:chOff x="340" y="1643"/>
            <a:chExt cx="168" cy="161"/>
          </a:xfrm>
        </p:grpSpPr>
        <p:sp>
          <p:nvSpPr>
            <p:cNvPr id="20" name="Oval 41"/>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21" name="Oval 42"/>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Tree>
    <p:extLst>
      <p:ext uri="{BB962C8B-B14F-4D97-AF65-F5344CB8AC3E}">
        <p14:creationId xmlns:p14="http://schemas.microsoft.com/office/powerpoint/2010/main" val="21381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5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5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p:bldP spid="67589" grpId="0"/>
      <p:bldP spid="67590" grpId="0"/>
      <p:bldP spid="675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training</a:t>
            </a:r>
            <a:endParaRPr lang="id-ID" dirty="0"/>
          </a:p>
        </p:txBody>
      </p:sp>
      <p:sp>
        <p:nvSpPr>
          <p:cNvPr id="3" name="Content Placeholder 2"/>
          <p:cNvSpPr>
            <a:spLocks noGrp="1"/>
          </p:cNvSpPr>
          <p:nvPr>
            <p:ph idx="1"/>
          </p:nvPr>
        </p:nvSpPr>
        <p:spPr/>
        <p:txBody>
          <a:bodyPr>
            <a:normAutofit/>
          </a:bodyPr>
          <a:lstStyle/>
          <a:p>
            <a:pPr>
              <a:buFont typeface="+mj-lt"/>
              <a:buAutoNum type="arabicPeriod"/>
            </a:pPr>
            <a:r>
              <a:rPr lang="en-US" sz="2000" dirty="0"/>
              <a:t>PDCA Cycle</a:t>
            </a:r>
          </a:p>
          <a:p>
            <a:pPr>
              <a:buFont typeface="+mj-lt"/>
              <a:buAutoNum type="arabicPeriod"/>
            </a:pPr>
            <a:r>
              <a:rPr lang="en-US" sz="2000" dirty="0" err="1" smtClean="0"/>
              <a:t>Definisi-definisi</a:t>
            </a:r>
            <a:r>
              <a:rPr lang="en-US" sz="2000" dirty="0" smtClean="0"/>
              <a:t> </a:t>
            </a:r>
            <a:r>
              <a:rPr lang="en-US" sz="2000" dirty="0" err="1" smtClean="0"/>
              <a:t>pada</a:t>
            </a:r>
            <a:r>
              <a:rPr lang="en-US" sz="2000" dirty="0" smtClean="0"/>
              <a:t> </a:t>
            </a:r>
            <a:r>
              <a:rPr lang="id-ID" sz="2000" dirty="0"/>
              <a:t>ISO 9001</a:t>
            </a:r>
            <a:r>
              <a:rPr lang="en-US" sz="2000" dirty="0"/>
              <a:t>, ISO 14001</a:t>
            </a:r>
            <a:r>
              <a:rPr lang="id-ID" sz="2000" dirty="0"/>
              <a:t> dan </a:t>
            </a:r>
            <a:r>
              <a:rPr lang="en-US" sz="2000" dirty="0"/>
              <a:t>OHSAS 18001</a:t>
            </a:r>
            <a:endParaRPr lang="en-US" sz="2000" dirty="0" smtClean="0">
              <a:solidFill>
                <a:srgbClr val="FF0000"/>
              </a:solidFill>
            </a:endParaRPr>
          </a:p>
          <a:p>
            <a:pPr>
              <a:buFont typeface="+mj-lt"/>
              <a:buAutoNum type="arabicPeriod"/>
            </a:pPr>
            <a:r>
              <a:rPr lang="en-US" sz="2000" dirty="0" err="1" smtClean="0"/>
              <a:t>Prinsip-prinsip</a:t>
            </a:r>
            <a:r>
              <a:rPr lang="en-US" sz="2000" dirty="0" smtClean="0"/>
              <a:t> </a:t>
            </a:r>
            <a:r>
              <a:rPr lang="id-ID" sz="2000" dirty="0" smtClean="0"/>
              <a:t>ISO </a:t>
            </a:r>
            <a:r>
              <a:rPr lang="id-ID" sz="2000" dirty="0"/>
              <a:t>9001</a:t>
            </a:r>
            <a:r>
              <a:rPr lang="en-US" sz="2000" dirty="0"/>
              <a:t>, ISO 14001</a:t>
            </a:r>
            <a:r>
              <a:rPr lang="id-ID" sz="2000" dirty="0"/>
              <a:t> dan </a:t>
            </a:r>
            <a:r>
              <a:rPr lang="en-US" sz="2000" dirty="0"/>
              <a:t>OHSAS 18001 </a:t>
            </a:r>
            <a:endParaRPr lang="en-US" sz="2000" dirty="0" smtClean="0"/>
          </a:p>
          <a:p>
            <a:pPr>
              <a:buFont typeface="+mj-lt"/>
              <a:buAutoNum type="arabicPeriod"/>
            </a:pPr>
            <a:r>
              <a:rPr lang="en-US" sz="2000" dirty="0" err="1" smtClean="0"/>
              <a:t>Pemahaman</a:t>
            </a:r>
            <a:r>
              <a:rPr lang="en-US" sz="2000" dirty="0" smtClean="0"/>
              <a:t> </a:t>
            </a:r>
            <a:r>
              <a:rPr lang="en-US" sz="2000" dirty="0" err="1"/>
              <a:t>Persyaratan</a:t>
            </a:r>
            <a:r>
              <a:rPr lang="en-US" sz="2000" dirty="0"/>
              <a:t> </a:t>
            </a:r>
            <a:r>
              <a:rPr lang="id-ID" sz="2000" dirty="0" smtClean="0"/>
              <a:t>ISO </a:t>
            </a:r>
            <a:r>
              <a:rPr lang="id-ID" sz="2000" dirty="0"/>
              <a:t>9001</a:t>
            </a:r>
            <a:r>
              <a:rPr lang="en-US" sz="2000" dirty="0"/>
              <a:t>, ISO 14001</a:t>
            </a:r>
            <a:r>
              <a:rPr lang="id-ID" sz="2000" dirty="0"/>
              <a:t> dan </a:t>
            </a:r>
            <a:r>
              <a:rPr lang="en-US" sz="2000" dirty="0"/>
              <a:t>OHSAS </a:t>
            </a:r>
            <a:r>
              <a:rPr lang="en-US" sz="2000" dirty="0" smtClean="0"/>
              <a:t>18001</a:t>
            </a:r>
          </a:p>
          <a:p>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2"/>
          <p:cNvSpPr>
            <a:spLocks noChangeArrowheads="1"/>
          </p:cNvSpPr>
          <p:nvPr/>
        </p:nvSpPr>
        <p:spPr bwMode="auto">
          <a:xfrm>
            <a:off x="3059113" y="1701800"/>
            <a:ext cx="3024187" cy="792163"/>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smtClean="0">
                <a:solidFill>
                  <a:schemeClr val="bg2"/>
                </a:solidFill>
              </a:rPr>
              <a:t>Identify</a:t>
            </a:r>
            <a:endParaRPr lang="en-US" sz="1800" i="0">
              <a:solidFill>
                <a:schemeClr val="bg2"/>
              </a:solidFill>
            </a:endParaRPr>
          </a:p>
        </p:txBody>
      </p:sp>
      <p:sp>
        <p:nvSpPr>
          <p:cNvPr id="68611" name="AutoShape 23"/>
          <p:cNvSpPr>
            <a:spLocks noChangeArrowheads="1"/>
          </p:cNvSpPr>
          <p:nvPr/>
        </p:nvSpPr>
        <p:spPr bwMode="auto">
          <a:xfrm>
            <a:off x="3059113" y="2732088"/>
            <a:ext cx="3024187" cy="792162"/>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mtClean="0">
                <a:solidFill>
                  <a:schemeClr val="bg2"/>
                </a:solidFill>
              </a:rPr>
              <a:t>Respond</a:t>
            </a:r>
            <a:endParaRPr lang="en-US" sz="1800" i="0">
              <a:solidFill>
                <a:schemeClr val="bg2"/>
              </a:solidFill>
            </a:endParaRPr>
          </a:p>
        </p:txBody>
      </p:sp>
      <p:sp>
        <p:nvSpPr>
          <p:cNvPr id="68612" name="AutoShape 24"/>
          <p:cNvSpPr>
            <a:spLocks noChangeArrowheads="1"/>
          </p:cNvSpPr>
          <p:nvPr/>
        </p:nvSpPr>
        <p:spPr bwMode="auto">
          <a:xfrm>
            <a:off x="3059113" y="3790950"/>
            <a:ext cx="3024187" cy="792163"/>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smtClean="0">
                <a:solidFill>
                  <a:schemeClr val="bg2"/>
                </a:solidFill>
              </a:rPr>
              <a:t>Prevent -&gt; Mitigate</a:t>
            </a:r>
            <a:endParaRPr lang="en-US" sz="1800" i="0">
              <a:solidFill>
                <a:schemeClr val="bg2"/>
              </a:solidFill>
            </a:endParaRPr>
          </a:p>
        </p:txBody>
      </p:sp>
      <p:sp>
        <p:nvSpPr>
          <p:cNvPr id="68613" name="AutoShape 25"/>
          <p:cNvSpPr>
            <a:spLocks noChangeArrowheads="1"/>
          </p:cNvSpPr>
          <p:nvPr/>
        </p:nvSpPr>
        <p:spPr bwMode="auto">
          <a:xfrm>
            <a:off x="3059113" y="4837113"/>
            <a:ext cx="3024187" cy="792162"/>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r>
              <a:rPr lang="en-US" sz="1800" i="0" smtClean="0">
                <a:solidFill>
                  <a:schemeClr val="bg2"/>
                </a:solidFill>
              </a:rPr>
              <a:t>Review</a:t>
            </a:r>
            <a:endParaRPr lang="en-US" sz="1800" i="0">
              <a:solidFill>
                <a:schemeClr val="bg2"/>
              </a:solidFill>
            </a:endParaRPr>
          </a:p>
        </p:txBody>
      </p:sp>
      <p:cxnSp>
        <p:nvCxnSpPr>
          <p:cNvPr id="68614" name="AutoShape 26"/>
          <p:cNvCxnSpPr>
            <a:cxnSpLocks noChangeShapeType="1"/>
            <a:stCxn id="68610" idx="2"/>
            <a:endCxn id="68611" idx="0"/>
          </p:cNvCxnSpPr>
          <p:nvPr/>
        </p:nvCxnSpPr>
        <p:spPr bwMode="auto">
          <a:xfrm>
            <a:off x="4572000" y="2493963"/>
            <a:ext cx="0" cy="238125"/>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5" name="AutoShape 27"/>
          <p:cNvCxnSpPr>
            <a:cxnSpLocks noChangeShapeType="1"/>
            <a:stCxn id="68611" idx="2"/>
            <a:endCxn id="68612" idx="0"/>
          </p:cNvCxnSpPr>
          <p:nvPr/>
        </p:nvCxnSpPr>
        <p:spPr bwMode="auto">
          <a:xfrm>
            <a:off x="4572000" y="3524250"/>
            <a:ext cx="0" cy="26670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6" name="AutoShape 28"/>
          <p:cNvCxnSpPr>
            <a:cxnSpLocks noChangeShapeType="1"/>
            <a:stCxn id="68612" idx="2"/>
            <a:endCxn id="68613" idx="0"/>
          </p:cNvCxnSpPr>
          <p:nvPr/>
        </p:nvCxnSpPr>
        <p:spPr bwMode="auto">
          <a:xfrm>
            <a:off x="4572000" y="4583113"/>
            <a:ext cx="0" cy="25400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17" name="AutoShape 29"/>
          <p:cNvSpPr>
            <a:spLocks noChangeArrowheads="1"/>
          </p:cNvSpPr>
          <p:nvPr/>
        </p:nvSpPr>
        <p:spPr bwMode="auto">
          <a:xfrm>
            <a:off x="2843213" y="1557338"/>
            <a:ext cx="3671887" cy="4176712"/>
          </a:xfrm>
          <a:prstGeom prst="roundRect">
            <a:avLst>
              <a:gd name="adj" fmla="val 969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2"/>
              </a:solidFill>
            </a:endParaRPr>
          </a:p>
        </p:txBody>
      </p:sp>
      <p:sp>
        <p:nvSpPr>
          <p:cNvPr id="68618" name="Text Box 30"/>
          <p:cNvSpPr txBox="1">
            <a:spLocks noChangeArrowheads="1"/>
          </p:cNvSpPr>
          <p:nvPr/>
        </p:nvSpPr>
        <p:spPr bwMode="auto">
          <a:xfrm>
            <a:off x="6875463" y="3221038"/>
            <a:ext cx="20891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rgbClr val="00B0F0"/>
                </a:solidFill>
              </a:rPr>
              <a:t>Disimulasikan </a:t>
            </a:r>
            <a:r>
              <a:rPr lang="en-US" sz="1800" i="0" smtClean="0">
                <a:solidFill>
                  <a:srgbClr val="00B0F0"/>
                </a:solidFill>
              </a:rPr>
              <a:t>secara periodik dan </a:t>
            </a:r>
            <a:r>
              <a:rPr lang="en-US" sz="1800" i="0">
                <a:solidFill>
                  <a:srgbClr val="00B0F0"/>
                </a:solidFill>
              </a:rPr>
              <a:t>revisi prosedur jika perlu</a:t>
            </a:r>
          </a:p>
        </p:txBody>
      </p:sp>
      <p:sp>
        <p:nvSpPr>
          <p:cNvPr id="68619" name="AutoShape 31"/>
          <p:cNvSpPr>
            <a:spLocks/>
          </p:cNvSpPr>
          <p:nvPr/>
        </p:nvSpPr>
        <p:spPr bwMode="auto">
          <a:xfrm>
            <a:off x="6443663" y="1557338"/>
            <a:ext cx="720725" cy="4176712"/>
          </a:xfrm>
          <a:prstGeom prst="rightBrace">
            <a:avLst>
              <a:gd name="adj1" fmla="val 48293"/>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B0F0"/>
              </a:solidFill>
            </a:endParaRPr>
          </a:p>
        </p:txBody>
      </p:sp>
      <p:sp>
        <p:nvSpPr>
          <p:cNvPr id="76813" name="AutoShape 32"/>
          <p:cNvSpPr>
            <a:spLocks noChangeArrowheads="1"/>
          </p:cNvSpPr>
          <p:nvPr/>
        </p:nvSpPr>
        <p:spPr bwMode="auto">
          <a:xfrm>
            <a:off x="466725" y="1484313"/>
            <a:ext cx="2376488" cy="4032250"/>
          </a:xfrm>
          <a:prstGeom prst="homePlate">
            <a:avLst>
              <a:gd name="adj" fmla="val 100000"/>
            </a:avLst>
          </a:prstGeom>
          <a:solidFill>
            <a:schemeClr val="tx1">
              <a:lumMod val="85000"/>
              <a:alpha val="39999"/>
            </a:schemeClr>
          </a:solidFill>
          <a:ln w="9525">
            <a:solidFill>
              <a:schemeClr val="accent2"/>
            </a:solidFill>
            <a:miter lim="800000"/>
            <a:headEnd/>
            <a:tailEnd/>
          </a:ln>
          <a:effectLst/>
        </p:spPr>
        <p:txBody>
          <a:bodyPr wrap="none" anchor="ctr"/>
          <a:lstStyle/>
          <a:p>
            <a:pPr>
              <a:defRPr/>
            </a:pPr>
            <a:endParaRPr lang="en-US">
              <a:solidFill>
                <a:srgbClr val="00B0F0"/>
              </a:solidFill>
              <a:cs typeface="Arial" charset="0"/>
            </a:endParaRPr>
          </a:p>
        </p:txBody>
      </p:sp>
      <p:sp>
        <p:nvSpPr>
          <p:cNvPr id="68621" name="Text Box 33"/>
          <p:cNvSpPr txBox="1">
            <a:spLocks noChangeArrowheads="1"/>
          </p:cNvSpPr>
          <p:nvPr/>
        </p:nvSpPr>
        <p:spPr bwMode="auto">
          <a:xfrm>
            <a:off x="322263" y="3135313"/>
            <a:ext cx="252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Siklus Penanganan Kondisi Darurat</a:t>
            </a:r>
          </a:p>
        </p:txBody>
      </p:sp>
      <p:sp>
        <p:nvSpPr>
          <p:cNvPr id="1588259" name="AutoShape 35"/>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68623"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Emergency Handling</a:t>
            </a:r>
          </a:p>
        </p:txBody>
      </p:sp>
    </p:spTree>
    <p:extLst>
      <p:ext uri="{BB962C8B-B14F-4D97-AF65-F5344CB8AC3E}">
        <p14:creationId xmlns:p14="http://schemas.microsoft.com/office/powerpoint/2010/main" val="398633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6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6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6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6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68611" grpId="0" animBg="1"/>
      <p:bldP spid="68612" grpId="0" animBg="1"/>
      <p:bldP spid="68613" grpId="0" animBg="1"/>
      <p:bldP spid="68617" grpId="0" animBg="1"/>
      <p:bldP spid="68618" grpId="0"/>
      <p:bldP spid="68619" grpId="0" animBg="1"/>
      <p:bldP spid="768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6" name="AutoShape 8"/>
          <p:cNvSpPr>
            <a:spLocks noChangeArrowheads="1"/>
          </p:cNvSpPr>
          <p:nvPr/>
        </p:nvSpPr>
        <p:spPr bwMode="auto">
          <a:xfrm>
            <a:off x="468313" y="1341438"/>
            <a:ext cx="8280400" cy="792162"/>
          </a:xfrm>
          <a:prstGeom prst="roundRect">
            <a:avLst>
              <a:gd name="adj"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dirty="0" err="1">
                <a:solidFill>
                  <a:schemeClr val="bg2"/>
                </a:solidFill>
                <a:cs typeface="Arial" charset="0"/>
              </a:rPr>
              <a:t>Pemantauan</a:t>
            </a:r>
            <a:r>
              <a:rPr lang="en-US" sz="2000" b="1" i="0" dirty="0">
                <a:solidFill>
                  <a:schemeClr val="bg2"/>
                </a:solidFill>
                <a:cs typeface="Arial" charset="0"/>
              </a:rPr>
              <a:t> </a:t>
            </a:r>
            <a:r>
              <a:rPr lang="en-US" sz="2000" b="1" i="0" dirty="0" err="1">
                <a:solidFill>
                  <a:schemeClr val="bg2"/>
                </a:solidFill>
                <a:cs typeface="Arial" charset="0"/>
              </a:rPr>
              <a:t>dan</a:t>
            </a:r>
            <a:r>
              <a:rPr lang="en-US" sz="2000" b="1" i="0" dirty="0">
                <a:solidFill>
                  <a:schemeClr val="bg2"/>
                </a:solidFill>
                <a:cs typeface="Arial" charset="0"/>
              </a:rPr>
              <a:t> </a:t>
            </a:r>
            <a:r>
              <a:rPr lang="en-US" sz="2000" b="1" i="0" dirty="0" err="1">
                <a:solidFill>
                  <a:schemeClr val="bg2"/>
                </a:solidFill>
                <a:cs typeface="Arial" charset="0"/>
              </a:rPr>
              <a:t>Pengukuran</a:t>
            </a:r>
            <a:endParaRPr lang="en-US" sz="2000" b="1" i="0" dirty="0">
              <a:solidFill>
                <a:schemeClr val="bg2"/>
              </a:solidFill>
              <a:cs typeface="Arial" charset="0"/>
            </a:endParaRPr>
          </a:p>
          <a:p>
            <a:pPr marL="342900" indent="-342900" algn="ctr">
              <a:buFontTx/>
              <a:buNone/>
              <a:defRPr/>
            </a:pPr>
            <a:r>
              <a:rPr lang="en-US" sz="1000" b="1" i="0" dirty="0">
                <a:solidFill>
                  <a:schemeClr val="bg2"/>
                </a:solidFill>
                <a:cs typeface="Arial" charset="0"/>
              </a:rPr>
              <a:t>(</a:t>
            </a:r>
            <a:r>
              <a:rPr lang="en-US" sz="1100" b="1" i="0" dirty="0">
                <a:solidFill>
                  <a:schemeClr val="bg2"/>
                </a:solidFill>
                <a:cs typeface="Arial" charset="0"/>
              </a:rPr>
              <a:t>ISO 9001:2008; 7.6,8.2.1, 8.2.3, 8.2.4 ISO 14001:2004; 4.5.1, 4.5.2 OHSAS 18001:2007; 4.5.1, 4.5.2</a:t>
            </a:r>
          </a:p>
          <a:p>
            <a:pPr marL="342900" indent="-342900" algn="ctr">
              <a:buFontTx/>
              <a:buNone/>
              <a:defRPr/>
            </a:pPr>
            <a:r>
              <a:rPr lang="en-US" sz="1100" b="1" i="0" dirty="0">
                <a:solidFill>
                  <a:schemeClr val="bg2"/>
                </a:solidFill>
                <a:cs typeface="Arial" charset="0"/>
              </a:rPr>
              <a:t>ISM Code : 10</a:t>
            </a:r>
            <a:r>
              <a:rPr lang="en-US" sz="1000" b="1" i="0" dirty="0">
                <a:solidFill>
                  <a:schemeClr val="bg2"/>
                </a:solidFill>
                <a:cs typeface="Arial" charset="0"/>
              </a:rPr>
              <a:t>)</a:t>
            </a:r>
          </a:p>
        </p:txBody>
      </p:sp>
      <p:sp>
        <p:nvSpPr>
          <p:cNvPr id="69635" name="Text Box 10"/>
          <p:cNvSpPr txBox="1">
            <a:spLocks noChangeArrowheads="1"/>
          </p:cNvSpPr>
          <p:nvPr/>
        </p:nvSpPr>
        <p:spPr bwMode="auto">
          <a:xfrm>
            <a:off x="179388" y="3529013"/>
            <a:ext cx="194468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Pemantauan dan Pengukuran dilakukan terhadap</a:t>
            </a:r>
          </a:p>
        </p:txBody>
      </p:sp>
      <p:sp>
        <p:nvSpPr>
          <p:cNvPr id="69636" name="Text Box 26"/>
          <p:cNvSpPr txBox="1">
            <a:spLocks noChangeArrowheads="1"/>
          </p:cNvSpPr>
          <p:nvPr/>
        </p:nvSpPr>
        <p:spPr bwMode="auto">
          <a:xfrm>
            <a:off x="3132138" y="2340169"/>
            <a:ext cx="55641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dirty="0" err="1">
                <a:solidFill>
                  <a:schemeClr val="tx1"/>
                </a:solidFill>
              </a:rPr>
              <a:t>Karakteristik</a:t>
            </a:r>
            <a:r>
              <a:rPr lang="en-US" sz="1600" b="1" i="0" dirty="0">
                <a:solidFill>
                  <a:schemeClr val="tx1"/>
                </a:solidFill>
              </a:rPr>
              <a:t> </a:t>
            </a:r>
            <a:r>
              <a:rPr lang="en-US" sz="1600" b="1" i="0" dirty="0" err="1">
                <a:solidFill>
                  <a:schemeClr val="tx1"/>
                </a:solidFill>
              </a:rPr>
              <a:t>Kunci</a:t>
            </a:r>
            <a:r>
              <a:rPr lang="en-US" sz="1600" b="1" i="0" dirty="0">
                <a:solidFill>
                  <a:schemeClr val="tx1"/>
                </a:solidFill>
              </a:rPr>
              <a:t> </a:t>
            </a:r>
            <a:r>
              <a:rPr lang="en-US" sz="1600" b="1" i="0" dirty="0" err="1">
                <a:solidFill>
                  <a:schemeClr val="tx1"/>
                </a:solidFill>
              </a:rPr>
              <a:t>Mutu</a:t>
            </a:r>
            <a:r>
              <a:rPr lang="en-US" sz="1600" b="1" i="0" dirty="0">
                <a:solidFill>
                  <a:schemeClr val="tx1"/>
                </a:solidFill>
              </a:rPr>
              <a:t>, </a:t>
            </a:r>
            <a:r>
              <a:rPr lang="en-US" sz="1600" b="1" i="0" dirty="0" err="1">
                <a:solidFill>
                  <a:schemeClr val="tx1"/>
                </a:solidFill>
              </a:rPr>
              <a:t>Lingkungan</a:t>
            </a:r>
            <a:r>
              <a:rPr lang="en-US" sz="1600" b="1" i="0" dirty="0">
                <a:solidFill>
                  <a:schemeClr val="tx1"/>
                </a:solidFill>
              </a:rPr>
              <a:t>, </a:t>
            </a:r>
            <a:r>
              <a:rPr lang="en-US" sz="1600" b="1" i="0" dirty="0" err="1">
                <a:solidFill>
                  <a:schemeClr val="tx1"/>
                </a:solidFill>
              </a:rPr>
              <a:t>Kesehatan</a:t>
            </a:r>
            <a:r>
              <a:rPr lang="en-US" sz="1600" b="1" i="0" dirty="0">
                <a:solidFill>
                  <a:schemeClr val="tx1"/>
                </a:solidFill>
              </a:rPr>
              <a:t> </a:t>
            </a:r>
            <a:r>
              <a:rPr lang="en-US" sz="1600" b="1" i="0" dirty="0" err="1">
                <a:solidFill>
                  <a:schemeClr val="tx1"/>
                </a:solidFill>
              </a:rPr>
              <a:t>dan</a:t>
            </a:r>
            <a:r>
              <a:rPr lang="en-US" sz="1600" b="1" i="0" dirty="0">
                <a:solidFill>
                  <a:schemeClr val="tx1"/>
                </a:solidFill>
              </a:rPr>
              <a:t> </a:t>
            </a:r>
            <a:r>
              <a:rPr lang="en-US" sz="1600" b="1" i="0" err="1">
                <a:solidFill>
                  <a:schemeClr val="tx1"/>
                </a:solidFill>
              </a:rPr>
              <a:t>Keselamatan</a:t>
            </a:r>
            <a:r>
              <a:rPr lang="en-US" sz="1600" b="1" i="0">
                <a:solidFill>
                  <a:schemeClr val="tx1"/>
                </a:solidFill>
              </a:rPr>
              <a:t> </a:t>
            </a:r>
            <a:r>
              <a:rPr lang="en-US" sz="1600" b="1" i="0" smtClean="0">
                <a:solidFill>
                  <a:schemeClr val="tx1"/>
                </a:solidFill>
              </a:rPr>
              <a:t>Kerja</a:t>
            </a:r>
            <a:endParaRPr lang="en-US" sz="1600" b="1" i="0" dirty="0">
              <a:solidFill>
                <a:schemeClr val="tx1"/>
              </a:solidFill>
            </a:endParaRPr>
          </a:p>
        </p:txBody>
      </p:sp>
      <p:sp>
        <p:nvSpPr>
          <p:cNvPr id="1538082" name="AutoShape 3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69638" name="Group 36"/>
          <p:cNvGrpSpPr>
            <a:grpSpLocks/>
          </p:cNvGrpSpPr>
          <p:nvPr/>
        </p:nvGrpSpPr>
        <p:grpSpPr bwMode="auto">
          <a:xfrm>
            <a:off x="2339975" y="2397125"/>
            <a:ext cx="792163" cy="276721"/>
            <a:chOff x="2154" y="1525"/>
            <a:chExt cx="499" cy="226"/>
          </a:xfrm>
        </p:grpSpPr>
        <p:sp>
          <p:nvSpPr>
            <p:cNvPr id="69658" name="AutoShape 37"/>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59" name="Oval 38"/>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39" name="Group 39"/>
          <p:cNvGrpSpPr>
            <a:grpSpLocks/>
          </p:cNvGrpSpPr>
          <p:nvPr/>
        </p:nvGrpSpPr>
        <p:grpSpPr bwMode="auto">
          <a:xfrm>
            <a:off x="2339975" y="3035300"/>
            <a:ext cx="792163" cy="285577"/>
            <a:chOff x="2154" y="1525"/>
            <a:chExt cx="499" cy="226"/>
          </a:xfrm>
        </p:grpSpPr>
        <p:sp>
          <p:nvSpPr>
            <p:cNvPr id="69656" name="AutoShape 40"/>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57" name="Oval 41"/>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40" name="Group 42"/>
          <p:cNvGrpSpPr>
            <a:grpSpLocks/>
          </p:cNvGrpSpPr>
          <p:nvPr/>
        </p:nvGrpSpPr>
        <p:grpSpPr bwMode="auto">
          <a:xfrm>
            <a:off x="2339975" y="3874799"/>
            <a:ext cx="792163" cy="287041"/>
            <a:chOff x="2154" y="1525"/>
            <a:chExt cx="499" cy="226"/>
          </a:xfrm>
        </p:grpSpPr>
        <p:sp>
          <p:nvSpPr>
            <p:cNvPr id="69654" name="AutoShape 43"/>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55" name="Oval 44"/>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41" name="Group 45"/>
          <p:cNvGrpSpPr>
            <a:grpSpLocks/>
          </p:cNvGrpSpPr>
          <p:nvPr/>
        </p:nvGrpSpPr>
        <p:grpSpPr bwMode="auto">
          <a:xfrm>
            <a:off x="2339975" y="4509121"/>
            <a:ext cx="792163" cy="266546"/>
            <a:chOff x="2154" y="1525"/>
            <a:chExt cx="499" cy="226"/>
          </a:xfrm>
        </p:grpSpPr>
        <p:sp>
          <p:nvSpPr>
            <p:cNvPr id="69652" name="AutoShape 46"/>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53" name="Oval 47"/>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42" name="Group 48"/>
          <p:cNvGrpSpPr>
            <a:grpSpLocks/>
          </p:cNvGrpSpPr>
          <p:nvPr/>
        </p:nvGrpSpPr>
        <p:grpSpPr bwMode="auto">
          <a:xfrm>
            <a:off x="2339975" y="4941169"/>
            <a:ext cx="792163" cy="291778"/>
            <a:chOff x="2154" y="1525"/>
            <a:chExt cx="499" cy="226"/>
          </a:xfrm>
        </p:grpSpPr>
        <p:sp>
          <p:nvSpPr>
            <p:cNvPr id="69650" name="AutoShape 49"/>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51" name="Oval 50"/>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43" name="Group 51"/>
          <p:cNvGrpSpPr>
            <a:grpSpLocks/>
          </p:cNvGrpSpPr>
          <p:nvPr/>
        </p:nvGrpSpPr>
        <p:grpSpPr bwMode="auto">
          <a:xfrm>
            <a:off x="2339975" y="5301209"/>
            <a:ext cx="792163" cy="291778"/>
            <a:chOff x="2154" y="1525"/>
            <a:chExt cx="499" cy="226"/>
          </a:xfrm>
        </p:grpSpPr>
        <p:sp>
          <p:nvSpPr>
            <p:cNvPr id="69648" name="AutoShape 52"/>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49" name="Oval 53"/>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44" name="Group 54"/>
          <p:cNvGrpSpPr>
            <a:grpSpLocks/>
          </p:cNvGrpSpPr>
          <p:nvPr/>
        </p:nvGrpSpPr>
        <p:grpSpPr bwMode="auto">
          <a:xfrm>
            <a:off x="2339975" y="5661249"/>
            <a:ext cx="792163" cy="288032"/>
            <a:chOff x="2154" y="1525"/>
            <a:chExt cx="499" cy="226"/>
          </a:xfrm>
        </p:grpSpPr>
        <p:sp>
          <p:nvSpPr>
            <p:cNvPr id="69646" name="AutoShape 55"/>
            <p:cNvSpPr>
              <a:spLocks noChangeArrowheads="1"/>
            </p:cNvSpPr>
            <p:nvPr/>
          </p:nvSpPr>
          <p:spPr bwMode="auto">
            <a:xfrm>
              <a:off x="2154" y="1525"/>
              <a:ext cx="499" cy="226"/>
            </a:xfrm>
            <a:prstGeom prst="homePlate">
              <a:avLst>
                <a:gd name="adj" fmla="val 55199"/>
              </a:avLst>
            </a:pr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buFontTx/>
                <a:buNone/>
              </a:pPr>
              <a:endParaRPr lang="en-US" sz="1600" b="1">
                <a:solidFill>
                  <a:schemeClr val="accent1"/>
                </a:solidFill>
              </a:endParaRPr>
            </a:p>
          </p:txBody>
        </p:sp>
        <p:sp>
          <p:nvSpPr>
            <p:cNvPr id="69647" name="Oval 56"/>
            <p:cNvSpPr>
              <a:spLocks noChangeAspect="1" noChangeArrowheads="1"/>
            </p:cNvSpPr>
            <p:nvPr/>
          </p:nvSpPr>
          <p:spPr bwMode="auto">
            <a:xfrm>
              <a:off x="2353" y="1592"/>
              <a:ext cx="75" cy="7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
        <p:nvSpPr>
          <p:cNvPr id="28" name="Text Box 26"/>
          <p:cNvSpPr txBox="1">
            <a:spLocks noChangeArrowheads="1"/>
          </p:cNvSpPr>
          <p:nvPr/>
        </p:nvSpPr>
        <p:spPr bwMode="auto">
          <a:xfrm>
            <a:off x="3131840" y="5656196"/>
            <a:ext cx="55641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Alat </a:t>
            </a:r>
            <a:r>
              <a:rPr lang="en-US" sz="1600" b="1" i="0" dirty="0" err="1">
                <a:solidFill>
                  <a:schemeClr val="tx1"/>
                </a:solidFill>
              </a:rPr>
              <a:t>Ukur</a:t>
            </a:r>
            <a:endParaRPr lang="en-US" sz="1600" b="1" i="0" dirty="0">
              <a:solidFill>
                <a:schemeClr val="tx1"/>
              </a:solidFill>
            </a:endParaRPr>
          </a:p>
        </p:txBody>
      </p:sp>
      <p:sp>
        <p:nvSpPr>
          <p:cNvPr id="29" name="Text Box 26"/>
          <p:cNvSpPr txBox="1">
            <a:spLocks noChangeArrowheads="1"/>
          </p:cNvSpPr>
          <p:nvPr/>
        </p:nvSpPr>
        <p:spPr bwMode="auto">
          <a:xfrm>
            <a:off x="3131840" y="2924944"/>
            <a:ext cx="55641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Pencapaian </a:t>
            </a:r>
            <a:r>
              <a:rPr lang="en-US" sz="1600" b="1" i="0" dirty="0" err="1">
                <a:solidFill>
                  <a:schemeClr val="tx1"/>
                </a:solidFill>
              </a:rPr>
              <a:t>Tujuan</a:t>
            </a:r>
            <a:r>
              <a:rPr lang="en-US" sz="1600" b="1" i="0" dirty="0">
                <a:solidFill>
                  <a:schemeClr val="tx1"/>
                </a:solidFill>
              </a:rPr>
              <a:t> </a:t>
            </a:r>
            <a:r>
              <a:rPr lang="en-US" sz="1600" b="1" i="0" dirty="0" err="1">
                <a:solidFill>
                  <a:schemeClr val="tx1"/>
                </a:solidFill>
              </a:rPr>
              <a:t>dan</a:t>
            </a:r>
            <a:r>
              <a:rPr lang="en-US" sz="1600" b="1" i="0" dirty="0">
                <a:solidFill>
                  <a:schemeClr val="tx1"/>
                </a:solidFill>
              </a:rPr>
              <a:t> </a:t>
            </a:r>
            <a:r>
              <a:rPr lang="en-US" sz="1600" b="1" i="0" dirty="0" err="1">
                <a:solidFill>
                  <a:schemeClr val="tx1"/>
                </a:solidFill>
              </a:rPr>
              <a:t>Sasaran</a:t>
            </a:r>
            <a:r>
              <a:rPr lang="en-US" sz="1600" b="1" i="0" dirty="0">
                <a:solidFill>
                  <a:schemeClr val="tx1"/>
                </a:solidFill>
              </a:rPr>
              <a:t> </a:t>
            </a:r>
            <a:r>
              <a:rPr lang="en-US" sz="1600" b="1" i="0" dirty="0" err="1">
                <a:solidFill>
                  <a:schemeClr val="tx1"/>
                </a:solidFill>
              </a:rPr>
              <a:t>Mutu</a:t>
            </a:r>
            <a:r>
              <a:rPr lang="en-US" sz="1600" b="1" i="0" dirty="0">
                <a:solidFill>
                  <a:schemeClr val="tx1"/>
                </a:solidFill>
              </a:rPr>
              <a:t>, </a:t>
            </a:r>
            <a:r>
              <a:rPr lang="en-US" sz="1600" b="1" i="0" dirty="0" err="1">
                <a:solidFill>
                  <a:schemeClr val="tx1"/>
                </a:solidFill>
              </a:rPr>
              <a:t>Lingkungan</a:t>
            </a:r>
            <a:r>
              <a:rPr lang="en-US" sz="1600" b="1" i="0" dirty="0">
                <a:solidFill>
                  <a:schemeClr val="tx1"/>
                </a:solidFill>
              </a:rPr>
              <a:t>, </a:t>
            </a:r>
            <a:r>
              <a:rPr lang="en-US" sz="1600" b="1" i="0" dirty="0" err="1">
                <a:solidFill>
                  <a:schemeClr val="tx1"/>
                </a:solidFill>
              </a:rPr>
              <a:t>Kesehatan</a:t>
            </a:r>
            <a:r>
              <a:rPr lang="en-US" sz="1600" b="1" i="0" dirty="0">
                <a:solidFill>
                  <a:schemeClr val="tx1"/>
                </a:solidFill>
              </a:rPr>
              <a:t> </a:t>
            </a:r>
            <a:r>
              <a:rPr lang="en-US" sz="1600" b="1" i="0" dirty="0" err="1">
                <a:solidFill>
                  <a:schemeClr val="tx1"/>
                </a:solidFill>
              </a:rPr>
              <a:t>dan</a:t>
            </a:r>
            <a:r>
              <a:rPr lang="en-US" sz="1600" b="1" i="0" dirty="0">
                <a:solidFill>
                  <a:schemeClr val="tx1"/>
                </a:solidFill>
              </a:rPr>
              <a:t> </a:t>
            </a:r>
            <a:r>
              <a:rPr lang="en-US" sz="1600" b="1" i="0" err="1">
                <a:solidFill>
                  <a:schemeClr val="tx1"/>
                </a:solidFill>
              </a:rPr>
              <a:t>Keselamatan</a:t>
            </a:r>
            <a:r>
              <a:rPr lang="en-US" sz="1600" b="1" i="0">
                <a:solidFill>
                  <a:schemeClr val="tx1"/>
                </a:solidFill>
              </a:rPr>
              <a:t> </a:t>
            </a:r>
            <a:r>
              <a:rPr lang="en-US" sz="1600" b="1" i="0" smtClean="0">
                <a:solidFill>
                  <a:schemeClr val="tx1"/>
                </a:solidFill>
              </a:rPr>
              <a:t>Kerja</a:t>
            </a:r>
            <a:endParaRPr lang="en-US" sz="1600" b="1" i="0" dirty="0">
              <a:solidFill>
                <a:schemeClr val="tx1"/>
              </a:solidFill>
            </a:endParaRPr>
          </a:p>
        </p:txBody>
      </p:sp>
      <p:sp>
        <p:nvSpPr>
          <p:cNvPr id="30" name="Text Box 26"/>
          <p:cNvSpPr txBox="1">
            <a:spLocks noChangeArrowheads="1"/>
          </p:cNvSpPr>
          <p:nvPr/>
        </p:nvSpPr>
        <p:spPr bwMode="auto">
          <a:xfrm>
            <a:off x="3131840" y="3789040"/>
            <a:ext cx="55641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Kesesuaian </a:t>
            </a:r>
            <a:r>
              <a:rPr lang="en-US" sz="1600" b="1" i="0" dirty="0" err="1">
                <a:solidFill>
                  <a:schemeClr val="tx1"/>
                </a:solidFill>
              </a:rPr>
              <a:t>dengan</a:t>
            </a:r>
            <a:r>
              <a:rPr lang="en-US" sz="1600" b="1" i="0" dirty="0">
                <a:solidFill>
                  <a:schemeClr val="tx1"/>
                </a:solidFill>
              </a:rPr>
              <a:t> </a:t>
            </a:r>
            <a:r>
              <a:rPr lang="en-US" sz="1600" b="1" i="0" dirty="0" err="1">
                <a:solidFill>
                  <a:schemeClr val="tx1"/>
                </a:solidFill>
              </a:rPr>
              <a:t>peraturan</a:t>
            </a:r>
            <a:r>
              <a:rPr lang="en-US" sz="1600" b="1" i="0" dirty="0">
                <a:solidFill>
                  <a:schemeClr val="tx1"/>
                </a:solidFill>
              </a:rPr>
              <a:t> </a:t>
            </a:r>
            <a:r>
              <a:rPr lang="en-US" sz="1600" b="1" i="0" dirty="0" err="1">
                <a:solidFill>
                  <a:schemeClr val="tx1"/>
                </a:solidFill>
              </a:rPr>
              <a:t>perundang-undangan</a:t>
            </a:r>
            <a:r>
              <a:rPr lang="en-US" sz="1600" b="1" i="0" dirty="0">
                <a:solidFill>
                  <a:schemeClr val="tx1"/>
                </a:solidFill>
              </a:rPr>
              <a:t> </a:t>
            </a:r>
            <a:r>
              <a:rPr lang="en-US" sz="1600" b="1" i="0" dirty="0" err="1">
                <a:solidFill>
                  <a:schemeClr val="tx1"/>
                </a:solidFill>
              </a:rPr>
              <a:t>dan</a:t>
            </a:r>
            <a:r>
              <a:rPr lang="en-US" sz="1600" b="1" i="0" dirty="0">
                <a:solidFill>
                  <a:schemeClr val="tx1"/>
                </a:solidFill>
              </a:rPr>
              <a:t> </a:t>
            </a:r>
            <a:r>
              <a:rPr lang="en-US" sz="1600" b="1" i="0" err="1">
                <a:solidFill>
                  <a:schemeClr val="tx1"/>
                </a:solidFill>
              </a:rPr>
              <a:t>persyaratan</a:t>
            </a:r>
            <a:r>
              <a:rPr lang="en-US" sz="1600" b="1" i="0">
                <a:solidFill>
                  <a:schemeClr val="tx1"/>
                </a:solidFill>
              </a:rPr>
              <a:t> </a:t>
            </a:r>
            <a:r>
              <a:rPr lang="en-US" sz="1600" b="1" i="0" smtClean="0">
                <a:solidFill>
                  <a:schemeClr val="tx1"/>
                </a:solidFill>
              </a:rPr>
              <a:t>lainnya</a:t>
            </a:r>
            <a:endParaRPr lang="en-US" sz="1600" b="1" i="0" dirty="0">
              <a:solidFill>
                <a:schemeClr val="tx1"/>
              </a:solidFill>
            </a:endParaRPr>
          </a:p>
        </p:txBody>
      </p:sp>
      <p:sp>
        <p:nvSpPr>
          <p:cNvPr id="31" name="Text Box 26"/>
          <p:cNvSpPr txBox="1">
            <a:spLocks noChangeArrowheads="1"/>
          </p:cNvSpPr>
          <p:nvPr/>
        </p:nvSpPr>
        <p:spPr bwMode="auto">
          <a:xfrm>
            <a:off x="3112269" y="4437112"/>
            <a:ext cx="55641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Kesesuaian </a:t>
            </a:r>
            <a:r>
              <a:rPr lang="en-US" sz="1600" b="1" i="0" dirty="0" err="1">
                <a:solidFill>
                  <a:schemeClr val="tx1"/>
                </a:solidFill>
              </a:rPr>
              <a:t>dengan</a:t>
            </a:r>
            <a:r>
              <a:rPr lang="en-US" sz="1600" b="1" i="0" dirty="0">
                <a:solidFill>
                  <a:schemeClr val="tx1"/>
                </a:solidFill>
              </a:rPr>
              <a:t> </a:t>
            </a:r>
            <a:r>
              <a:rPr lang="en-US" sz="1600" b="1" i="0" err="1">
                <a:solidFill>
                  <a:schemeClr val="tx1"/>
                </a:solidFill>
              </a:rPr>
              <a:t>kendali</a:t>
            </a:r>
            <a:r>
              <a:rPr lang="en-US" sz="1600" b="1" i="0">
                <a:solidFill>
                  <a:schemeClr val="tx1"/>
                </a:solidFill>
              </a:rPr>
              <a:t> </a:t>
            </a:r>
            <a:r>
              <a:rPr lang="en-US" sz="1600" b="1" i="0" smtClean="0">
                <a:solidFill>
                  <a:schemeClr val="tx1"/>
                </a:solidFill>
              </a:rPr>
              <a:t>operasional</a:t>
            </a:r>
            <a:endParaRPr lang="en-US" sz="1600" b="1" i="0" dirty="0">
              <a:solidFill>
                <a:schemeClr val="tx1"/>
              </a:solidFill>
            </a:endParaRPr>
          </a:p>
        </p:txBody>
      </p:sp>
      <p:sp>
        <p:nvSpPr>
          <p:cNvPr id="32" name="Text Box 26"/>
          <p:cNvSpPr txBox="1">
            <a:spLocks noChangeArrowheads="1"/>
          </p:cNvSpPr>
          <p:nvPr/>
        </p:nvSpPr>
        <p:spPr bwMode="auto">
          <a:xfrm>
            <a:off x="3112269" y="4882515"/>
            <a:ext cx="55641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Kepuasan Pelanggan</a:t>
            </a:r>
            <a:endParaRPr lang="en-US" sz="1600" b="1" i="0" dirty="0">
              <a:solidFill>
                <a:schemeClr val="tx1"/>
              </a:solidFill>
            </a:endParaRPr>
          </a:p>
        </p:txBody>
      </p:sp>
      <p:sp>
        <p:nvSpPr>
          <p:cNvPr id="33" name="Text Box 26"/>
          <p:cNvSpPr txBox="1">
            <a:spLocks noChangeArrowheads="1"/>
          </p:cNvSpPr>
          <p:nvPr/>
        </p:nvSpPr>
        <p:spPr bwMode="auto">
          <a:xfrm>
            <a:off x="3112269" y="5250686"/>
            <a:ext cx="55641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177800" algn="l"/>
              </a:tabLst>
              <a:defRPr sz="4000" i="1">
                <a:solidFill>
                  <a:schemeClr val="accent2"/>
                </a:solidFill>
                <a:latin typeface="Verdana" pitchFamily="34" charset="0"/>
                <a:cs typeface="Arial" pitchFamily="34" charset="0"/>
              </a:defRPr>
            </a:lvl1pPr>
            <a:lvl2pPr marL="742950" indent="-285750" eaLnBrk="0" hangingPunct="0">
              <a:tabLst>
                <a:tab pos="177800" algn="l"/>
              </a:tabLst>
              <a:defRPr sz="4000" i="1">
                <a:solidFill>
                  <a:schemeClr val="accent2"/>
                </a:solidFill>
                <a:latin typeface="Verdana" pitchFamily="34" charset="0"/>
                <a:cs typeface="Arial" pitchFamily="34" charset="0"/>
              </a:defRPr>
            </a:lvl2pPr>
            <a:lvl3pPr marL="1143000" indent="-228600" eaLnBrk="0" hangingPunct="0">
              <a:tabLst>
                <a:tab pos="177800" algn="l"/>
              </a:tabLst>
              <a:defRPr sz="4000" i="1">
                <a:solidFill>
                  <a:schemeClr val="accent2"/>
                </a:solidFill>
                <a:latin typeface="Verdana" pitchFamily="34" charset="0"/>
                <a:cs typeface="Arial" pitchFamily="34" charset="0"/>
              </a:defRPr>
            </a:lvl3pPr>
            <a:lvl4pPr marL="1600200" indent="-228600" eaLnBrk="0" hangingPunct="0">
              <a:tabLst>
                <a:tab pos="177800" algn="l"/>
              </a:tabLst>
              <a:defRPr sz="4000" i="1">
                <a:solidFill>
                  <a:schemeClr val="accent2"/>
                </a:solidFill>
                <a:latin typeface="Verdana" pitchFamily="34" charset="0"/>
                <a:cs typeface="Arial" pitchFamily="34" charset="0"/>
              </a:defRPr>
            </a:lvl4pPr>
            <a:lvl5pPr marL="2057400" indent="-228600" eaLnBrk="0" hangingPunct="0">
              <a:tabLst>
                <a:tab pos="177800" algn="l"/>
              </a:tabLst>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tabLst>
                <a:tab pos="177800" algn="l"/>
              </a:tabLst>
              <a:defRPr sz="4000" i="1">
                <a:solidFill>
                  <a:schemeClr val="accent2"/>
                </a:solidFill>
                <a:latin typeface="Verdana" pitchFamily="34" charset="0"/>
                <a:cs typeface="Arial" pitchFamily="34" charset="0"/>
              </a:defRPr>
            </a:lvl9pPr>
          </a:lstStyle>
          <a:p>
            <a:pPr algn="just" eaLnBrk="1" hangingPunct="1">
              <a:buFontTx/>
              <a:buNone/>
            </a:pPr>
            <a:r>
              <a:rPr lang="en-US" sz="1600" b="1" i="0" smtClean="0">
                <a:solidFill>
                  <a:schemeClr val="tx1"/>
                </a:solidFill>
              </a:rPr>
              <a:t>Pemantauan </a:t>
            </a:r>
            <a:r>
              <a:rPr lang="en-US" sz="1600" b="1" i="0" dirty="0" err="1">
                <a:solidFill>
                  <a:schemeClr val="tx1"/>
                </a:solidFill>
              </a:rPr>
              <a:t>dan</a:t>
            </a:r>
            <a:r>
              <a:rPr lang="en-US" sz="1600" b="1" i="0" dirty="0">
                <a:solidFill>
                  <a:schemeClr val="tx1"/>
                </a:solidFill>
              </a:rPr>
              <a:t> </a:t>
            </a:r>
            <a:r>
              <a:rPr lang="en-US" sz="1600" b="1" i="0" err="1">
                <a:solidFill>
                  <a:schemeClr val="tx1"/>
                </a:solidFill>
              </a:rPr>
              <a:t>Pengukuran</a:t>
            </a:r>
            <a:r>
              <a:rPr lang="en-US" sz="1600" b="1" i="0">
                <a:solidFill>
                  <a:schemeClr val="tx1"/>
                </a:solidFill>
              </a:rPr>
              <a:t> </a:t>
            </a:r>
            <a:r>
              <a:rPr lang="en-US" sz="1600" b="1" i="0" smtClean="0">
                <a:solidFill>
                  <a:schemeClr val="tx1"/>
                </a:solidFill>
              </a:rPr>
              <a:t>Produk/Jasa</a:t>
            </a:r>
            <a:endParaRPr lang="en-US" sz="1600" b="1" i="0" dirty="0">
              <a:solidFill>
                <a:schemeClr val="tx1"/>
              </a:solidFill>
            </a:endParaRPr>
          </a:p>
        </p:txBody>
      </p:sp>
    </p:spTree>
    <p:extLst>
      <p:ext uri="{BB962C8B-B14F-4D97-AF65-F5344CB8AC3E}">
        <p14:creationId xmlns:p14="http://schemas.microsoft.com/office/powerpoint/2010/main" val="29151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6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6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6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28" grpId="0"/>
      <p:bldP spid="29" grpId="0"/>
      <p:bldP spid="30" grpId="0"/>
      <p:bldP spid="31" grpId="0"/>
      <p:bldP spid="32" grpId="0"/>
      <p:bldP spid="3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9"/>
          <p:cNvSpPr txBox="1">
            <a:spLocks noChangeArrowheads="1"/>
          </p:cNvSpPr>
          <p:nvPr/>
        </p:nvSpPr>
        <p:spPr bwMode="auto">
          <a:xfrm rot="-5400000">
            <a:off x="-1466850" y="3490913"/>
            <a:ext cx="43815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b="1" i="0" dirty="0" err="1">
                <a:solidFill>
                  <a:srgbClr val="00B0F0"/>
                </a:solidFill>
              </a:rPr>
              <a:t>Karakteristik</a:t>
            </a:r>
            <a:r>
              <a:rPr lang="en-US" sz="1800" b="1" i="0" dirty="0">
                <a:solidFill>
                  <a:srgbClr val="00B0F0"/>
                </a:solidFill>
              </a:rPr>
              <a:t> </a:t>
            </a:r>
            <a:r>
              <a:rPr lang="en-US" sz="1800" b="1" i="0" dirty="0" err="1">
                <a:solidFill>
                  <a:srgbClr val="00B0F0"/>
                </a:solidFill>
              </a:rPr>
              <a:t>Kunci</a:t>
            </a:r>
            <a:r>
              <a:rPr lang="en-US" sz="1800" b="1" i="0" dirty="0">
                <a:solidFill>
                  <a:srgbClr val="00B0F0"/>
                </a:solidFill>
              </a:rPr>
              <a:t> </a:t>
            </a:r>
            <a:r>
              <a:rPr lang="en-US" sz="1800" b="1" i="0" dirty="0" smtClean="0">
                <a:solidFill>
                  <a:srgbClr val="00B0F0"/>
                </a:solidFill>
              </a:rPr>
              <a:t>QHSE</a:t>
            </a:r>
            <a:endParaRPr lang="en-US" sz="1800" b="1" i="0" dirty="0">
              <a:solidFill>
                <a:srgbClr val="00B0F0"/>
              </a:solidFill>
            </a:endParaRPr>
          </a:p>
        </p:txBody>
      </p:sp>
      <p:sp>
        <p:nvSpPr>
          <p:cNvPr id="70659" name="Text Box 10"/>
          <p:cNvSpPr txBox="1">
            <a:spLocks noChangeArrowheads="1"/>
          </p:cNvSpPr>
          <p:nvPr/>
        </p:nvSpPr>
        <p:spPr bwMode="auto">
          <a:xfrm>
            <a:off x="1612900" y="1628775"/>
            <a:ext cx="213995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Jadwal berkala</a:t>
            </a:r>
          </a:p>
          <a:p>
            <a:pPr algn="ctr" eaLnBrk="1" hangingPunct="1">
              <a:buFontTx/>
              <a:buNone/>
            </a:pPr>
            <a:r>
              <a:rPr lang="en-US" sz="1600" i="0">
                <a:solidFill>
                  <a:schemeClr val="tx1"/>
                </a:solidFill>
              </a:rPr>
              <a:t>Untuk pemantauan</a:t>
            </a:r>
          </a:p>
        </p:txBody>
      </p:sp>
      <p:sp>
        <p:nvSpPr>
          <p:cNvPr id="70660" name="Text Box 11"/>
          <p:cNvSpPr txBox="1">
            <a:spLocks noChangeArrowheads="1"/>
          </p:cNvSpPr>
          <p:nvPr/>
        </p:nvSpPr>
        <p:spPr bwMode="auto">
          <a:xfrm>
            <a:off x="1541463" y="3308350"/>
            <a:ext cx="242570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Kegiatan Pemantauan</a:t>
            </a:r>
          </a:p>
          <a:p>
            <a:pPr algn="ctr" eaLnBrk="1" hangingPunct="1">
              <a:buFontTx/>
              <a:buNone/>
            </a:pPr>
            <a:r>
              <a:rPr lang="en-US" sz="1600" i="0">
                <a:solidFill>
                  <a:schemeClr val="tx1"/>
                </a:solidFill>
              </a:rPr>
              <a:t>(Pengumpulan data)</a:t>
            </a:r>
          </a:p>
        </p:txBody>
      </p:sp>
      <p:sp>
        <p:nvSpPr>
          <p:cNvPr id="70661" name="Text Box 12"/>
          <p:cNvSpPr txBox="1">
            <a:spLocks noChangeArrowheads="1"/>
          </p:cNvSpPr>
          <p:nvPr/>
        </p:nvSpPr>
        <p:spPr bwMode="auto">
          <a:xfrm>
            <a:off x="1181100" y="4941888"/>
            <a:ext cx="29575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Tindakan perbaikan</a:t>
            </a:r>
          </a:p>
          <a:p>
            <a:pPr algn="ctr" eaLnBrk="1" hangingPunct="1">
              <a:buFontTx/>
              <a:buNone/>
            </a:pPr>
            <a:r>
              <a:rPr lang="en-US" sz="1600" i="0">
                <a:solidFill>
                  <a:schemeClr val="tx1"/>
                </a:solidFill>
              </a:rPr>
              <a:t>Jika terjadi penyimpangan </a:t>
            </a:r>
          </a:p>
          <a:p>
            <a:pPr algn="ctr" eaLnBrk="1" hangingPunct="1">
              <a:buFontTx/>
              <a:buNone/>
            </a:pPr>
            <a:r>
              <a:rPr lang="en-US" sz="1600" i="0">
                <a:solidFill>
                  <a:schemeClr val="tx1"/>
                </a:solidFill>
              </a:rPr>
              <a:t>dengan standard</a:t>
            </a:r>
          </a:p>
        </p:txBody>
      </p:sp>
      <p:sp>
        <p:nvSpPr>
          <p:cNvPr id="70662" name="AutoShape 13"/>
          <p:cNvSpPr>
            <a:spLocks noChangeArrowheads="1"/>
          </p:cNvSpPr>
          <p:nvPr/>
        </p:nvSpPr>
        <p:spPr bwMode="auto">
          <a:xfrm>
            <a:off x="2476500" y="2538413"/>
            <a:ext cx="431800" cy="504825"/>
          </a:xfrm>
          <a:prstGeom prst="downArrow">
            <a:avLst>
              <a:gd name="adj1" fmla="val 50000"/>
              <a:gd name="adj2" fmla="val 29228"/>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rgbClr val="FFC000"/>
              </a:solidFill>
            </a:endParaRPr>
          </a:p>
        </p:txBody>
      </p:sp>
      <p:sp>
        <p:nvSpPr>
          <p:cNvPr id="70663" name="AutoShape 14"/>
          <p:cNvSpPr>
            <a:spLocks noChangeArrowheads="1"/>
          </p:cNvSpPr>
          <p:nvPr/>
        </p:nvSpPr>
        <p:spPr bwMode="auto">
          <a:xfrm>
            <a:off x="2476500" y="4292600"/>
            <a:ext cx="431800" cy="504825"/>
          </a:xfrm>
          <a:prstGeom prst="downArrow">
            <a:avLst>
              <a:gd name="adj1" fmla="val 50000"/>
              <a:gd name="adj2" fmla="val 29228"/>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342900" indent="-342900" algn="ctr">
              <a:buFontTx/>
              <a:buBlip>
                <a:blip r:embed="rId3"/>
              </a:buBlip>
            </a:pPr>
            <a:endParaRPr lang="en-US" sz="3600" i="0">
              <a:solidFill>
                <a:srgbClr val="FFC000"/>
              </a:solidFill>
            </a:endParaRPr>
          </a:p>
        </p:txBody>
      </p:sp>
      <p:sp>
        <p:nvSpPr>
          <p:cNvPr id="70664" name="Line 15"/>
          <p:cNvSpPr>
            <a:spLocks noChangeShapeType="1"/>
          </p:cNvSpPr>
          <p:nvPr/>
        </p:nvSpPr>
        <p:spPr bwMode="auto">
          <a:xfrm>
            <a:off x="4008438" y="1989138"/>
            <a:ext cx="13684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5" name="Text Box 16"/>
          <p:cNvSpPr txBox="1">
            <a:spLocks noChangeArrowheads="1"/>
          </p:cNvSpPr>
          <p:nvPr/>
        </p:nvSpPr>
        <p:spPr bwMode="auto">
          <a:xfrm>
            <a:off x="5378450" y="1484313"/>
            <a:ext cx="3370263"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When, Where, How, Who, </a:t>
            </a:r>
          </a:p>
          <a:p>
            <a:pPr algn="ctr" eaLnBrk="1" hangingPunct="1">
              <a:buFontTx/>
              <a:buNone/>
            </a:pPr>
            <a:r>
              <a:rPr lang="en-US" sz="1600" i="0">
                <a:solidFill>
                  <a:schemeClr val="tx1"/>
                </a:solidFill>
              </a:rPr>
              <a:t>What (Kebisingan, Getar, bau, </a:t>
            </a:r>
          </a:p>
          <a:p>
            <a:pPr algn="ctr" eaLnBrk="1" hangingPunct="1">
              <a:buFontTx/>
              <a:buNone/>
            </a:pPr>
            <a:r>
              <a:rPr lang="en-US" sz="1600" i="0">
                <a:solidFill>
                  <a:schemeClr val="tx1"/>
                </a:solidFill>
              </a:rPr>
              <a:t>jumlah scrap, Pencahayaan, </a:t>
            </a:r>
          </a:p>
          <a:p>
            <a:pPr algn="ctr" eaLnBrk="1" hangingPunct="1">
              <a:buFontTx/>
              <a:buNone/>
            </a:pPr>
            <a:r>
              <a:rPr lang="en-US" sz="1600" i="0">
                <a:solidFill>
                  <a:schemeClr val="tx1"/>
                </a:solidFill>
              </a:rPr>
              <a:t>accident/incident dll)</a:t>
            </a:r>
          </a:p>
        </p:txBody>
      </p:sp>
      <p:sp>
        <p:nvSpPr>
          <p:cNvPr id="70666" name="Line 17"/>
          <p:cNvSpPr>
            <a:spLocks noChangeShapeType="1"/>
          </p:cNvSpPr>
          <p:nvPr/>
        </p:nvSpPr>
        <p:spPr bwMode="auto">
          <a:xfrm>
            <a:off x="3995738" y="3716338"/>
            <a:ext cx="13684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Text Box 18"/>
          <p:cNvSpPr txBox="1">
            <a:spLocks noChangeArrowheads="1"/>
          </p:cNvSpPr>
          <p:nvPr/>
        </p:nvSpPr>
        <p:spPr bwMode="auto">
          <a:xfrm>
            <a:off x="5580063" y="2997200"/>
            <a:ext cx="30972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Pastikan alat pemantauan </a:t>
            </a:r>
          </a:p>
          <a:p>
            <a:pPr algn="ctr" eaLnBrk="1" hangingPunct="1">
              <a:buFontTx/>
              <a:buNone/>
            </a:pPr>
            <a:r>
              <a:rPr lang="en-US" sz="1600" i="0">
                <a:solidFill>
                  <a:schemeClr val="tx1"/>
                </a:solidFill>
              </a:rPr>
              <a:t>terkalibrasi/terverifikasi.</a:t>
            </a:r>
          </a:p>
          <a:p>
            <a:pPr algn="ctr" eaLnBrk="1" hangingPunct="1">
              <a:buFontTx/>
              <a:buNone/>
            </a:pPr>
            <a:r>
              <a:rPr lang="en-US" sz="1600" i="0">
                <a:solidFill>
                  <a:schemeClr val="tx1"/>
                </a:solidFill>
              </a:rPr>
              <a:t>Trend dalam bentuk </a:t>
            </a:r>
          </a:p>
          <a:p>
            <a:pPr algn="ctr" eaLnBrk="1" hangingPunct="1">
              <a:buFontTx/>
              <a:buNone/>
            </a:pPr>
            <a:r>
              <a:rPr lang="en-US" sz="1600" i="0">
                <a:solidFill>
                  <a:schemeClr val="tx1"/>
                </a:solidFill>
              </a:rPr>
              <a:t>Grafik akan </a:t>
            </a:r>
          </a:p>
          <a:p>
            <a:pPr algn="ctr" eaLnBrk="1" hangingPunct="1">
              <a:buFontTx/>
              <a:buNone/>
            </a:pPr>
            <a:r>
              <a:rPr lang="en-US" sz="1600" i="0">
                <a:solidFill>
                  <a:schemeClr val="tx1"/>
                </a:solidFill>
              </a:rPr>
              <a:t>sangat membantu</a:t>
            </a:r>
          </a:p>
        </p:txBody>
      </p:sp>
      <p:sp>
        <p:nvSpPr>
          <p:cNvPr id="70668" name="Line 19"/>
          <p:cNvSpPr>
            <a:spLocks noChangeShapeType="1"/>
          </p:cNvSpPr>
          <p:nvPr/>
        </p:nvSpPr>
        <p:spPr bwMode="auto">
          <a:xfrm>
            <a:off x="4008438" y="5373688"/>
            <a:ext cx="13684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9" name="Text Box 20"/>
          <p:cNvSpPr txBox="1">
            <a:spLocks noChangeArrowheads="1"/>
          </p:cNvSpPr>
          <p:nvPr/>
        </p:nvSpPr>
        <p:spPr bwMode="auto">
          <a:xfrm>
            <a:off x="5580063" y="4941888"/>
            <a:ext cx="299243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a:solidFill>
                  <a:schemeClr val="tx1"/>
                </a:solidFill>
              </a:rPr>
              <a:t>Bandingkan dengan target</a:t>
            </a:r>
          </a:p>
          <a:p>
            <a:pPr algn="ctr" eaLnBrk="1" hangingPunct="1">
              <a:buFontTx/>
              <a:buNone/>
            </a:pPr>
            <a:r>
              <a:rPr lang="en-US" sz="1600" i="0">
                <a:solidFill>
                  <a:schemeClr val="tx1"/>
                </a:solidFill>
              </a:rPr>
              <a:t>(peraturan perundang</a:t>
            </a:r>
          </a:p>
          <a:p>
            <a:pPr algn="ctr" eaLnBrk="1" hangingPunct="1">
              <a:buFontTx/>
              <a:buNone/>
            </a:pPr>
            <a:r>
              <a:rPr lang="en-US" sz="1600" i="0">
                <a:solidFill>
                  <a:schemeClr val="tx1"/>
                </a:solidFill>
              </a:rPr>
              <a:t>-undangan, internal target)</a:t>
            </a:r>
          </a:p>
        </p:txBody>
      </p:sp>
      <p:sp>
        <p:nvSpPr>
          <p:cNvPr id="1544214" name="AutoShape 2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0671"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Tree>
    <p:extLst>
      <p:ext uri="{BB962C8B-B14F-4D97-AF65-F5344CB8AC3E}">
        <p14:creationId xmlns:p14="http://schemas.microsoft.com/office/powerpoint/2010/main" val="3003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0" grpId="0"/>
      <p:bldP spid="70661" grpId="0"/>
      <p:bldP spid="70662" grpId="0" animBg="1"/>
      <p:bldP spid="70663" grpId="0" animBg="1"/>
      <p:bldP spid="70664" grpId="0" animBg="1"/>
      <p:bldP spid="70665" grpId="0"/>
      <p:bldP spid="70666" grpId="0" animBg="1"/>
      <p:bldP spid="70667" grpId="0"/>
      <p:bldP spid="70668" grpId="0" animBg="1"/>
      <p:bldP spid="7066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9"/>
          <p:cNvSpPr txBox="1">
            <a:spLocks noChangeArrowheads="1"/>
          </p:cNvSpPr>
          <p:nvPr/>
        </p:nvSpPr>
        <p:spPr bwMode="auto">
          <a:xfrm>
            <a:off x="481013" y="1341438"/>
            <a:ext cx="8051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Pencapaian Tujuan, Sasaran dan Program</a:t>
            </a:r>
          </a:p>
        </p:txBody>
      </p:sp>
      <p:sp>
        <p:nvSpPr>
          <p:cNvPr id="1542168" name="AutoShape 24"/>
          <p:cNvSpPr>
            <a:spLocks noChangeArrowheads="1"/>
          </p:cNvSpPr>
          <p:nvPr/>
        </p:nvSpPr>
        <p:spPr bwMode="auto">
          <a:xfrm>
            <a:off x="468313" y="2205038"/>
            <a:ext cx="5832475" cy="719137"/>
          </a:xfrm>
          <a:prstGeom prst="roundRect">
            <a:avLst>
              <a:gd name="adj" fmla="val 16667"/>
            </a:avLst>
          </a:prstGeom>
          <a:solidFill>
            <a:schemeClr val="tx2">
              <a:lumMod val="60000"/>
              <a:lumOff val="40000"/>
            </a:schemeClr>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dirty="0" err="1">
                <a:solidFill>
                  <a:schemeClr val="bg2"/>
                </a:solidFill>
                <a:cs typeface="Arial" charset="0"/>
              </a:rPr>
              <a:t>Tujuan</a:t>
            </a:r>
            <a:r>
              <a:rPr lang="en-US" sz="1800" b="1" i="0" dirty="0">
                <a:solidFill>
                  <a:schemeClr val="bg2"/>
                </a:solidFill>
                <a:cs typeface="Arial" charset="0"/>
              </a:rPr>
              <a:t>, </a:t>
            </a:r>
            <a:r>
              <a:rPr lang="en-US" sz="1800" b="1" i="0" dirty="0" err="1">
                <a:solidFill>
                  <a:schemeClr val="bg2"/>
                </a:solidFill>
                <a:cs typeface="Arial" charset="0"/>
              </a:rPr>
              <a:t>Sasaran</a:t>
            </a:r>
            <a:r>
              <a:rPr lang="en-US" sz="1800" b="1" i="0" dirty="0">
                <a:solidFill>
                  <a:schemeClr val="bg2"/>
                </a:solidFill>
                <a:cs typeface="Arial" charset="0"/>
              </a:rPr>
              <a:t> </a:t>
            </a:r>
            <a:r>
              <a:rPr lang="en-US" sz="1800" b="1" i="0" dirty="0" err="1">
                <a:solidFill>
                  <a:schemeClr val="bg2"/>
                </a:solidFill>
                <a:cs typeface="Arial" charset="0"/>
              </a:rPr>
              <a:t>dan</a:t>
            </a:r>
            <a:r>
              <a:rPr lang="en-US" sz="1800" b="1" i="0" dirty="0">
                <a:solidFill>
                  <a:schemeClr val="bg2"/>
                </a:solidFill>
                <a:cs typeface="Arial" charset="0"/>
              </a:rPr>
              <a:t> Program</a:t>
            </a:r>
          </a:p>
          <a:p>
            <a:pPr marL="342900" indent="-342900" algn="ctr">
              <a:buFontTx/>
              <a:buNone/>
              <a:defRPr/>
            </a:pPr>
            <a:r>
              <a:rPr lang="en-US" sz="1000" b="1" i="0" dirty="0">
                <a:solidFill>
                  <a:schemeClr val="bg2"/>
                </a:solidFill>
                <a:cs typeface="Arial" charset="0"/>
              </a:rPr>
              <a:t>(</a:t>
            </a:r>
            <a:r>
              <a:rPr lang="en-US" sz="1100" b="1" i="0" dirty="0">
                <a:solidFill>
                  <a:schemeClr val="bg2"/>
                </a:solidFill>
                <a:cs typeface="Arial" charset="0"/>
              </a:rPr>
              <a:t>ISO 9001:2008;5.4.1 ISO 14001:2004;4.3.3 OHSAS 18001:2007;4.3.3</a:t>
            </a:r>
          </a:p>
          <a:p>
            <a:pPr marL="342900" indent="-342900" algn="ctr">
              <a:buFontTx/>
              <a:buNone/>
              <a:defRPr/>
            </a:pPr>
            <a:r>
              <a:rPr lang="en-US" sz="1100" b="1" i="0" dirty="0">
                <a:solidFill>
                  <a:schemeClr val="bg2"/>
                </a:solidFill>
                <a:cs typeface="Arial" charset="0"/>
              </a:rPr>
              <a:t>ISM CODE ; 1.2 )</a:t>
            </a:r>
          </a:p>
        </p:txBody>
      </p:sp>
      <p:sp>
        <p:nvSpPr>
          <p:cNvPr id="1542169" name="AutoShape 25"/>
          <p:cNvSpPr>
            <a:spLocks noChangeArrowheads="1"/>
          </p:cNvSpPr>
          <p:nvPr/>
        </p:nvSpPr>
        <p:spPr bwMode="auto">
          <a:xfrm>
            <a:off x="1187450" y="3617913"/>
            <a:ext cx="4286250" cy="690562"/>
          </a:xfrm>
          <a:prstGeom prst="roundRect">
            <a:avLst>
              <a:gd name="adj" fmla="val 16667"/>
            </a:avLst>
          </a:prstGeom>
          <a:solidFill>
            <a:schemeClr val="tx2">
              <a:lumMod val="60000"/>
              <a:lumOff val="40000"/>
            </a:schemeClr>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dirty="0" err="1">
                <a:solidFill>
                  <a:schemeClr val="bg2"/>
                </a:solidFill>
                <a:cs typeface="Arial" charset="0"/>
              </a:rPr>
              <a:t>Pencapaiannya</a:t>
            </a:r>
            <a:r>
              <a:rPr lang="en-US" sz="1800" b="1" i="0" dirty="0">
                <a:solidFill>
                  <a:schemeClr val="bg2"/>
                </a:solidFill>
                <a:cs typeface="Arial" charset="0"/>
              </a:rPr>
              <a:t> </a:t>
            </a:r>
            <a:r>
              <a:rPr lang="en-US" sz="1800" b="1" i="0" dirty="0" err="1">
                <a:solidFill>
                  <a:schemeClr val="bg2"/>
                </a:solidFill>
                <a:cs typeface="Arial" charset="0"/>
              </a:rPr>
              <a:t>Harus</a:t>
            </a:r>
            <a:r>
              <a:rPr lang="en-US" sz="1800" b="1" i="0" dirty="0">
                <a:solidFill>
                  <a:schemeClr val="bg2"/>
                </a:solidFill>
                <a:cs typeface="Arial" charset="0"/>
              </a:rPr>
              <a:t> di </a:t>
            </a:r>
            <a:r>
              <a:rPr lang="en-US" sz="1800" b="1" i="0" dirty="0" err="1">
                <a:solidFill>
                  <a:schemeClr val="bg2"/>
                </a:solidFill>
                <a:cs typeface="Arial" charset="0"/>
              </a:rPr>
              <a:t>pantau</a:t>
            </a:r>
            <a:r>
              <a:rPr lang="en-US" sz="1800" b="1" i="0" dirty="0">
                <a:solidFill>
                  <a:schemeClr val="bg2"/>
                </a:solidFill>
                <a:cs typeface="Arial" charset="0"/>
              </a:rPr>
              <a:t> </a:t>
            </a:r>
          </a:p>
          <a:p>
            <a:pPr marL="342900" indent="-342900" algn="ctr">
              <a:buFontTx/>
              <a:buNone/>
              <a:defRPr/>
            </a:pPr>
            <a:r>
              <a:rPr lang="en-US" sz="1800" b="1" i="0" dirty="0" err="1">
                <a:solidFill>
                  <a:schemeClr val="bg2"/>
                </a:solidFill>
                <a:cs typeface="Arial" charset="0"/>
              </a:rPr>
              <a:t>secara</a:t>
            </a:r>
            <a:r>
              <a:rPr lang="en-US" sz="1800" b="1" i="0" dirty="0">
                <a:solidFill>
                  <a:schemeClr val="bg2"/>
                </a:solidFill>
                <a:cs typeface="Arial" charset="0"/>
              </a:rPr>
              <a:t> </a:t>
            </a:r>
            <a:r>
              <a:rPr lang="en-US" sz="1800" b="1" i="0" dirty="0" err="1">
                <a:solidFill>
                  <a:schemeClr val="bg2"/>
                </a:solidFill>
                <a:cs typeface="Arial" charset="0"/>
              </a:rPr>
              <a:t>berkala</a:t>
            </a:r>
            <a:endParaRPr lang="en-US" sz="1000" b="1" i="0" dirty="0">
              <a:solidFill>
                <a:schemeClr val="bg2"/>
              </a:solidFill>
              <a:cs typeface="Arial" charset="0"/>
            </a:endParaRPr>
          </a:p>
        </p:txBody>
      </p:sp>
      <p:sp>
        <p:nvSpPr>
          <p:cNvPr id="1542170" name="AutoShape 26"/>
          <p:cNvSpPr>
            <a:spLocks noChangeArrowheads="1"/>
          </p:cNvSpPr>
          <p:nvPr/>
        </p:nvSpPr>
        <p:spPr bwMode="auto">
          <a:xfrm>
            <a:off x="1187450" y="5057775"/>
            <a:ext cx="4286250" cy="690563"/>
          </a:xfrm>
          <a:prstGeom prst="roundRect">
            <a:avLst>
              <a:gd name="adj" fmla="val 16667"/>
            </a:avLst>
          </a:prstGeom>
          <a:solidFill>
            <a:schemeClr val="tx2">
              <a:lumMod val="60000"/>
              <a:lumOff val="40000"/>
            </a:schemeClr>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dirty="0" err="1">
                <a:solidFill>
                  <a:schemeClr val="bg2"/>
                </a:solidFill>
                <a:cs typeface="Arial" charset="0"/>
              </a:rPr>
              <a:t>Jika</a:t>
            </a:r>
            <a:r>
              <a:rPr lang="en-US" sz="1800" b="1" i="0" dirty="0">
                <a:solidFill>
                  <a:schemeClr val="bg2"/>
                </a:solidFill>
                <a:cs typeface="Arial" charset="0"/>
              </a:rPr>
              <a:t> </a:t>
            </a:r>
            <a:r>
              <a:rPr lang="en-US" sz="1800" b="1" i="0" dirty="0" err="1">
                <a:solidFill>
                  <a:schemeClr val="bg2"/>
                </a:solidFill>
                <a:cs typeface="Arial" charset="0"/>
              </a:rPr>
              <a:t>tidak</a:t>
            </a:r>
            <a:r>
              <a:rPr lang="en-US" sz="1800" b="1" i="0" dirty="0">
                <a:solidFill>
                  <a:schemeClr val="bg2"/>
                </a:solidFill>
                <a:cs typeface="Arial" charset="0"/>
              </a:rPr>
              <a:t> </a:t>
            </a:r>
            <a:r>
              <a:rPr lang="en-US" sz="1800" b="1" i="0" dirty="0" err="1">
                <a:solidFill>
                  <a:schemeClr val="bg2"/>
                </a:solidFill>
                <a:cs typeface="Arial" charset="0"/>
              </a:rPr>
              <a:t>tercapai</a:t>
            </a:r>
            <a:r>
              <a:rPr lang="en-US" sz="1800" b="1" i="0" dirty="0">
                <a:solidFill>
                  <a:schemeClr val="bg2"/>
                </a:solidFill>
                <a:cs typeface="Arial" charset="0"/>
              </a:rPr>
              <a:t>, </a:t>
            </a:r>
            <a:r>
              <a:rPr lang="en-US" sz="1800" b="1" i="0" dirty="0" err="1">
                <a:solidFill>
                  <a:schemeClr val="bg2"/>
                </a:solidFill>
                <a:cs typeface="Arial" charset="0"/>
              </a:rPr>
              <a:t>tindakan</a:t>
            </a:r>
            <a:r>
              <a:rPr lang="en-US" sz="1800" b="1" i="0" dirty="0">
                <a:solidFill>
                  <a:schemeClr val="bg2"/>
                </a:solidFill>
                <a:cs typeface="Arial" charset="0"/>
              </a:rPr>
              <a:t> </a:t>
            </a:r>
          </a:p>
          <a:p>
            <a:pPr marL="342900" indent="-342900" algn="ctr">
              <a:buFontTx/>
              <a:buNone/>
              <a:defRPr/>
            </a:pPr>
            <a:r>
              <a:rPr lang="en-US" sz="1800" b="1" i="0" dirty="0" err="1">
                <a:solidFill>
                  <a:schemeClr val="bg2"/>
                </a:solidFill>
                <a:cs typeface="Arial" charset="0"/>
              </a:rPr>
              <a:t>perbaikan</a:t>
            </a:r>
            <a:r>
              <a:rPr lang="en-US" sz="1800" b="1" i="0" dirty="0">
                <a:solidFill>
                  <a:schemeClr val="bg2"/>
                </a:solidFill>
                <a:cs typeface="Arial" charset="0"/>
              </a:rPr>
              <a:t> </a:t>
            </a:r>
            <a:r>
              <a:rPr lang="en-US" sz="1800" b="1" i="0" dirty="0" err="1">
                <a:solidFill>
                  <a:schemeClr val="bg2"/>
                </a:solidFill>
                <a:cs typeface="Arial" charset="0"/>
              </a:rPr>
              <a:t>perlu</a:t>
            </a:r>
            <a:r>
              <a:rPr lang="en-US" sz="1800" b="1" i="0" dirty="0">
                <a:solidFill>
                  <a:schemeClr val="bg2"/>
                </a:solidFill>
                <a:cs typeface="Arial" charset="0"/>
              </a:rPr>
              <a:t> </a:t>
            </a:r>
            <a:r>
              <a:rPr lang="en-US" sz="1800" b="1" i="0" dirty="0" err="1">
                <a:solidFill>
                  <a:schemeClr val="bg2"/>
                </a:solidFill>
                <a:cs typeface="Arial" charset="0"/>
              </a:rPr>
              <a:t>diambil</a:t>
            </a:r>
            <a:endParaRPr lang="en-US" sz="1000" b="1" i="0" dirty="0">
              <a:solidFill>
                <a:schemeClr val="bg2"/>
              </a:solidFill>
              <a:cs typeface="Arial" charset="0"/>
            </a:endParaRPr>
          </a:p>
        </p:txBody>
      </p:sp>
      <p:cxnSp>
        <p:nvCxnSpPr>
          <p:cNvPr id="71686" name="AutoShape 27"/>
          <p:cNvCxnSpPr>
            <a:cxnSpLocks noChangeShapeType="1"/>
            <a:endCxn id="1542169" idx="0"/>
          </p:cNvCxnSpPr>
          <p:nvPr/>
        </p:nvCxnSpPr>
        <p:spPr bwMode="auto">
          <a:xfrm>
            <a:off x="3330575" y="2924175"/>
            <a:ext cx="0" cy="693738"/>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7" name="AutoShape 28"/>
          <p:cNvCxnSpPr>
            <a:cxnSpLocks noChangeShapeType="1"/>
            <a:stCxn id="1542169" idx="2"/>
            <a:endCxn id="1542170" idx="0"/>
          </p:cNvCxnSpPr>
          <p:nvPr/>
        </p:nvCxnSpPr>
        <p:spPr bwMode="auto">
          <a:xfrm>
            <a:off x="3330575" y="4308475"/>
            <a:ext cx="0" cy="7493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8" name="AutoShape 29"/>
          <p:cNvSpPr>
            <a:spLocks/>
          </p:cNvSpPr>
          <p:nvPr/>
        </p:nvSpPr>
        <p:spPr bwMode="auto">
          <a:xfrm>
            <a:off x="5618163" y="3546475"/>
            <a:ext cx="288925" cy="898525"/>
          </a:xfrm>
          <a:prstGeom prst="leftBrace">
            <a:avLst>
              <a:gd name="adj1" fmla="val 25916"/>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2"/>
              </a:solidFill>
            </a:endParaRPr>
          </a:p>
        </p:txBody>
      </p:sp>
      <p:sp>
        <p:nvSpPr>
          <p:cNvPr id="71689" name="Text Box 30"/>
          <p:cNvSpPr txBox="1">
            <a:spLocks noChangeArrowheads="1"/>
          </p:cNvSpPr>
          <p:nvPr/>
        </p:nvSpPr>
        <p:spPr bwMode="auto">
          <a:xfrm>
            <a:off x="5918200" y="3848100"/>
            <a:ext cx="29210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a:solidFill>
                  <a:schemeClr val="tx1"/>
                </a:solidFill>
              </a:rPr>
              <a:t>Daily, Weekly, Monthly, etc</a:t>
            </a:r>
          </a:p>
        </p:txBody>
      </p:sp>
      <p:sp>
        <p:nvSpPr>
          <p:cNvPr id="1585406" name="AutoShape 230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1691"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Tree>
    <p:extLst>
      <p:ext uri="{BB962C8B-B14F-4D97-AF65-F5344CB8AC3E}">
        <p14:creationId xmlns:p14="http://schemas.microsoft.com/office/powerpoint/2010/main" val="180503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2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42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2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168" grpId="0" animBg="1"/>
      <p:bldP spid="1542169" grpId="0" animBg="1"/>
      <p:bldP spid="1542170" grpId="0" animBg="1"/>
      <p:bldP spid="71688" grpId="0" animBg="1"/>
      <p:bldP spid="7168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9"/>
          <p:cNvSpPr txBox="1">
            <a:spLocks noChangeArrowheads="1"/>
          </p:cNvSpPr>
          <p:nvPr/>
        </p:nvSpPr>
        <p:spPr bwMode="auto">
          <a:xfrm>
            <a:off x="434975" y="1331913"/>
            <a:ext cx="8169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Kesesuaian dengan Peraturan Perundang-undangan dan Persyaratan Lainnya</a:t>
            </a:r>
          </a:p>
        </p:txBody>
      </p:sp>
      <p:sp>
        <p:nvSpPr>
          <p:cNvPr id="1560593" name="AutoShape 17"/>
          <p:cNvSpPr>
            <a:spLocks noChangeArrowheads="1"/>
          </p:cNvSpPr>
          <p:nvPr/>
        </p:nvSpPr>
        <p:spPr bwMode="auto">
          <a:xfrm>
            <a:off x="684213" y="2276475"/>
            <a:ext cx="5832475" cy="1062038"/>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dirty="0" err="1">
                <a:solidFill>
                  <a:schemeClr val="tx1"/>
                </a:solidFill>
                <a:cs typeface="Arial" charset="0"/>
              </a:rPr>
              <a:t>Daftar</a:t>
            </a:r>
            <a:r>
              <a:rPr lang="en-US" sz="1600" b="1" i="0" dirty="0">
                <a:solidFill>
                  <a:schemeClr val="tx1"/>
                </a:solidFill>
                <a:cs typeface="Arial" charset="0"/>
              </a:rPr>
              <a:t> </a:t>
            </a:r>
            <a:r>
              <a:rPr lang="en-US" sz="1600" b="1" i="0" dirty="0" err="1">
                <a:solidFill>
                  <a:schemeClr val="tx1"/>
                </a:solidFill>
                <a:cs typeface="Arial" charset="0"/>
              </a:rPr>
              <a:t>Peraturan</a:t>
            </a:r>
            <a:r>
              <a:rPr lang="en-US" sz="1600" b="1" i="0" dirty="0">
                <a:solidFill>
                  <a:schemeClr val="tx1"/>
                </a:solidFill>
                <a:cs typeface="Arial" charset="0"/>
              </a:rPr>
              <a:t> </a:t>
            </a:r>
            <a:r>
              <a:rPr lang="en-US" sz="1600" b="1" i="0" dirty="0" err="1">
                <a:solidFill>
                  <a:schemeClr val="tx1"/>
                </a:solidFill>
                <a:cs typeface="Arial" charset="0"/>
              </a:rPr>
              <a:t>Perundang</a:t>
            </a:r>
            <a:r>
              <a:rPr lang="en-US" sz="1600" b="1" i="0" dirty="0">
                <a:solidFill>
                  <a:schemeClr val="tx1"/>
                </a:solidFill>
                <a:cs typeface="Arial" charset="0"/>
              </a:rPr>
              <a:t>-</a:t>
            </a:r>
          </a:p>
          <a:p>
            <a:pPr marL="342900" indent="-342900" algn="ctr">
              <a:buFontTx/>
              <a:buNone/>
              <a:defRPr/>
            </a:pPr>
            <a:r>
              <a:rPr lang="en-US" sz="1600" b="1" i="0" dirty="0" err="1">
                <a:solidFill>
                  <a:schemeClr val="tx1"/>
                </a:solidFill>
                <a:cs typeface="Arial" charset="0"/>
              </a:rPr>
              <a:t>undangan</a:t>
            </a:r>
            <a:r>
              <a:rPr lang="en-US" sz="1600" b="1" i="0" dirty="0">
                <a:solidFill>
                  <a:schemeClr val="tx1"/>
                </a:solidFill>
                <a:cs typeface="Arial" charset="0"/>
              </a:rPr>
              <a:t> </a:t>
            </a:r>
            <a:r>
              <a:rPr lang="en-US" sz="1600" b="1" i="0" dirty="0" err="1">
                <a:solidFill>
                  <a:schemeClr val="tx1"/>
                </a:solidFill>
                <a:cs typeface="Arial" charset="0"/>
              </a:rPr>
              <a:t>dan</a:t>
            </a:r>
            <a:r>
              <a:rPr lang="en-US" sz="1600" b="1" i="0" dirty="0">
                <a:solidFill>
                  <a:schemeClr val="tx1"/>
                </a:solidFill>
                <a:cs typeface="Arial" charset="0"/>
              </a:rPr>
              <a:t> </a:t>
            </a:r>
            <a:r>
              <a:rPr lang="en-US" sz="1600" b="1" i="0" dirty="0" err="1">
                <a:solidFill>
                  <a:schemeClr val="tx1"/>
                </a:solidFill>
                <a:cs typeface="Arial" charset="0"/>
              </a:rPr>
              <a:t>Persyaratan</a:t>
            </a:r>
            <a:r>
              <a:rPr lang="en-US" sz="1600" b="1" i="0" dirty="0">
                <a:solidFill>
                  <a:schemeClr val="tx1"/>
                </a:solidFill>
                <a:cs typeface="Arial" charset="0"/>
              </a:rPr>
              <a:t> </a:t>
            </a:r>
            <a:r>
              <a:rPr lang="en-US" sz="1600" b="1" i="0" dirty="0" err="1">
                <a:solidFill>
                  <a:schemeClr val="tx1"/>
                </a:solidFill>
                <a:cs typeface="Arial" charset="0"/>
              </a:rPr>
              <a:t>Lainnya</a:t>
            </a:r>
            <a:endParaRPr lang="en-US" sz="16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100" b="1" i="0" dirty="0">
                <a:solidFill>
                  <a:schemeClr val="tx1"/>
                </a:solidFill>
                <a:cs typeface="Arial" charset="0"/>
              </a:rPr>
              <a:t>ISO 9001:2008;7.2.1.c ISO 14001:2004;4.3.2 </a:t>
            </a:r>
          </a:p>
          <a:p>
            <a:pPr marL="342900" indent="-342900" algn="ctr">
              <a:buFontTx/>
              <a:buNone/>
              <a:defRPr/>
            </a:pPr>
            <a:r>
              <a:rPr lang="en-US" sz="1100" b="1" i="0" dirty="0">
                <a:solidFill>
                  <a:schemeClr val="tx1"/>
                </a:solidFill>
                <a:cs typeface="Arial" charset="0"/>
              </a:rPr>
              <a:t>OHSAS 18001:2007;4.3.2, ISM CODE; 1.2.3</a:t>
            </a:r>
            <a:r>
              <a:rPr lang="en-US" sz="1000" b="1" i="0" dirty="0">
                <a:solidFill>
                  <a:schemeClr val="tx1"/>
                </a:solidFill>
                <a:cs typeface="Arial" charset="0"/>
              </a:rPr>
              <a:t>)</a:t>
            </a:r>
          </a:p>
        </p:txBody>
      </p:sp>
      <p:sp>
        <p:nvSpPr>
          <p:cNvPr id="1560594" name="AutoShape 18"/>
          <p:cNvSpPr>
            <a:spLocks noChangeArrowheads="1"/>
          </p:cNvSpPr>
          <p:nvPr/>
        </p:nvSpPr>
        <p:spPr bwMode="auto">
          <a:xfrm>
            <a:off x="1042988" y="4048125"/>
            <a:ext cx="5113337" cy="795338"/>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a:solidFill>
                  <a:schemeClr val="tx1"/>
                </a:solidFill>
                <a:cs typeface="Arial" charset="0"/>
              </a:rPr>
              <a:t>Secara berkala ditinjau kesesuaiannya</a:t>
            </a:r>
            <a:endParaRPr lang="en-US" sz="1000" b="1" i="0">
              <a:solidFill>
                <a:schemeClr val="tx1"/>
              </a:solidFill>
              <a:cs typeface="Arial" charset="0"/>
            </a:endParaRPr>
          </a:p>
        </p:txBody>
      </p:sp>
      <p:sp>
        <p:nvSpPr>
          <p:cNvPr id="1560595" name="AutoShape 19"/>
          <p:cNvSpPr>
            <a:spLocks noChangeArrowheads="1"/>
          </p:cNvSpPr>
          <p:nvPr/>
        </p:nvSpPr>
        <p:spPr bwMode="auto">
          <a:xfrm>
            <a:off x="1009650" y="5440363"/>
            <a:ext cx="5184775" cy="7207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a:solidFill>
                  <a:schemeClr val="tx1"/>
                </a:solidFill>
                <a:cs typeface="Arial" charset="0"/>
              </a:rPr>
              <a:t>Jika ditemukan ketidaksesuaian, </a:t>
            </a:r>
          </a:p>
          <a:p>
            <a:pPr marL="342900" indent="-342900" algn="ctr">
              <a:buFontTx/>
              <a:buNone/>
              <a:defRPr/>
            </a:pPr>
            <a:r>
              <a:rPr lang="en-US" sz="1800" b="1" i="0">
                <a:solidFill>
                  <a:schemeClr val="tx1"/>
                </a:solidFill>
                <a:cs typeface="Arial" charset="0"/>
              </a:rPr>
              <a:t>tindakan perbaikan perlu diambil</a:t>
            </a:r>
            <a:endParaRPr lang="en-US" sz="1000" b="1" i="0">
              <a:solidFill>
                <a:schemeClr val="tx1"/>
              </a:solidFill>
              <a:cs typeface="Arial" charset="0"/>
            </a:endParaRPr>
          </a:p>
        </p:txBody>
      </p:sp>
      <p:cxnSp>
        <p:nvCxnSpPr>
          <p:cNvPr id="72710" name="AutoShape 20"/>
          <p:cNvCxnSpPr>
            <a:cxnSpLocks noChangeShapeType="1"/>
            <a:stCxn id="1560593" idx="2"/>
            <a:endCxn id="1560594" idx="0"/>
          </p:cNvCxnSpPr>
          <p:nvPr/>
        </p:nvCxnSpPr>
        <p:spPr bwMode="auto">
          <a:xfrm>
            <a:off x="3600450" y="3338513"/>
            <a:ext cx="0" cy="709612"/>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1" name="AutoShape 21"/>
          <p:cNvCxnSpPr>
            <a:cxnSpLocks noChangeShapeType="1"/>
            <a:stCxn id="1560594" idx="2"/>
            <a:endCxn id="1560595" idx="0"/>
          </p:cNvCxnSpPr>
          <p:nvPr/>
        </p:nvCxnSpPr>
        <p:spPr bwMode="auto">
          <a:xfrm>
            <a:off x="3600450" y="4843463"/>
            <a:ext cx="1588" cy="59690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2" name="AutoShape 23"/>
          <p:cNvSpPr>
            <a:spLocks/>
          </p:cNvSpPr>
          <p:nvPr/>
        </p:nvSpPr>
        <p:spPr bwMode="auto">
          <a:xfrm>
            <a:off x="6194425" y="4022725"/>
            <a:ext cx="288925" cy="936625"/>
          </a:xfrm>
          <a:prstGeom prst="leftBrace">
            <a:avLst>
              <a:gd name="adj1" fmla="val 27015"/>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3" name="Text Box 24"/>
          <p:cNvSpPr txBox="1">
            <a:spLocks noChangeArrowheads="1"/>
          </p:cNvSpPr>
          <p:nvPr/>
        </p:nvSpPr>
        <p:spPr bwMode="auto">
          <a:xfrm>
            <a:off x="6397625" y="4005263"/>
            <a:ext cx="24955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i="0">
                <a:solidFill>
                  <a:schemeClr val="tx1"/>
                </a:solidFill>
              </a:rPr>
              <a:t>Bisa digabung dengan </a:t>
            </a:r>
          </a:p>
          <a:p>
            <a:pPr eaLnBrk="1" hangingPunct="1">
              <a:buFontTx/>
              <a:buNone/>
            </a:pPr>
            <a:r>
              <a:rPr lang="en-US" sz="1400" i="0">
                <a:solidFill>
                  <a:schemeClr val="tx1"/>
                </a:solidFill>
              </a:rPr>
              <a:t>pelaksanaan internal </a:t>
            </a:r>
          </a:p>
          <a:p>
            <a:pPr eaLnBrk="1" hangingPunct="1">
              <a:buFontTx/>
              <a:buNone/>
            </a:pPr>
            <a:r>
              <a:rPr lang="en-US" sz="1400" i="0">
                <a:solidFill>
                  <a:schemeClr val="tx1"/>
                </a:solidFill>
              </a:rPr>
              <a:t>audit</a:t>
            </a:r>
          </a:p>
        </p:txBody>
      </p:sp>
      <p:sp>
        <p:nvSpPr>
          <p:cNvPr id="1560602" name="AutoShape 26"/>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271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Tree>
    <p:extLst>
      <p:ext uri="{BB962C8B-B14F-4D97-AF65-F5344CB8AC3E}">
        <p14:creationId xmlns:p14="http://schemas.microsoft.com/office/powerpoint/2010/main" val="36149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05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93" grpId="0" animBg="1"/>
      <p:bldP spid="1560594" grpId="0" animBg="1"/>
      <p:bldP spid="1560595" grpId="0" animBg="1"/>
      <p:bldP spid="72712" grpId="0" animBg="1"/>
      <p:bldP spid="727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9"/>
          <p:cNvSpPr txBox="1">
            <a:spLocks noChangeArrowheads="1"/>
          </p:cNvSpPr>
          <p:nvPr/>
        </p:nvSpPr>
        <p:spPr bwMode="auto">
          <a:xfrm>
            <a:off x="396875" y="1341438"/>
            <a:ext cx="8207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b="1" i="0">
                <a:solidFill>
                  <a:schemeClr val="tx1"/>
                </a:solidFill>
              </a:rPr>
              <a:t>Kesesuaian Dengan Kendali Operasional</a:t>
            </a:r>
          </a:p>
        </p:txBody>
      </p:sp>
      <p:sp>
        <p:nvSpPr>
          <p:cNvPr id="1562634" name="AutoShape 10"/>
          <p:cNvSpPr>
            <a:spLocks noChangeArrowheads="1"/>
          </p:cNvSpPr>
          <p:nvPr/>
        </p:nvSpPr>
        <p:spPr bwMode="auto">
          <a:xfrm>
            <a:off x="755650" y="2347913"/>
            <a:ext cx="4275138" cy="108108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dirty="0" err="1">
                <a:solidFill>
                  <a:schemeClr val="tx1"/>
                </a:solidFill>
                <a:cs typeface="Arial" charset="0"/>
              </a:rPr>
              <a:t>Mekanisme</a:t>
            </a:r>
            <a:r>
              <a:rPr lang="en-US" sz="1800" b="1" i="0" dirty="0">
                <a:solidFill>
                  <a:schemeClr val="tx1"/>
                </a:solidFill>
                <a:cs typeface="Arial" charset="0"/>
              </a:rPr>
              <a:t> </a:t>
            </a:r>
            <a:r>
              <a:rPr lang="en-US" sz="1800" b="1" i="0" dirty="0" err="1">
                <a:solidFill>
                  <a:schemeClr val="tx1"/>
                </a:solidFill>
                <a:cs typeface="Arial" charset="0"/>
              </a:rPr>
              <a:t>Kendali</a:t>
            </a:r>
            <a:r>
              <a:rPr lang="en-US" sz="1800" b="1" i="0" dirty="0">
                <a:solidFill>
                  <a:schemeClr val="tx1"/>
                </a:solidFill>
                <a:cs typeface="Arial" charset="0"/>
              </a:rPr>
              <a:t> </a:t>
            </a:r>
            <a:r>
              <a:rPr lang="en-US" sz="1800" b="1" i="0" dirty="0" err="1">
                <a:solidFill>
                  <a:schemeClr val="tx1"/>
                </a:solidFill>
                <a:cs typeface="Arial" charset="0"/>
              </a:rPr>
              <a:t>Operasional</a:t>
            </a:r>
            <a:endParaRPr lang="en-US" sz="18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(ISO 14001:2004;4.4.6 OHSAS 18001:2007;4.4.6 , </a:t>
            </a:r>
          </a:p>
          <a:p>
            <a:pPr marL="342900" indent="-342900" algn="ctr">
              <a:buFontTx/>
              <a:buNone/>
              <a:defRPr/>
            </a:pPr>
            <a:r>
              <a:rPr lang="en-US" sz="1000" b="1" i="0" dirty="0">
                <a:solidFill>
                  <a:schemeClr val="tx1"/>
                </a:solidFill>
                <a:cs typeface="Arial" charset="0"/>
              </a:rPr>
              <a:t>ISM CODE; 7)</a:t>
            </a:r>
          </a:p>
        </p:txBody>
      </p:sp>
      <p:sp>
        <p:nvSpPr>
          <p:cNvPr id="73732" name="AutoShape 11"/>
          <p:cNvSpPr>
            <a:spLocks/>
          </p:cNvSpPr>
          <p:nvPr/>
        </p:nvSpPr>
        <p:spPr bwMode="auto">
          <a:xfrm>
            <a:off x="5076825" y="2276475"/>
            <a:ext cx="288925" cy="1296988"/>
          </a:xfrm>
          <a:prstGeom prst="leftBrace">
            <a:avLst>
              <a:gd name="adj1" fmla="val 3740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3" name="Text Box 12"/>
          <p:cNvSpPr txBox="1">
            <a:spLocks noChangeArrowheads="1"/>
          </p:cNvSpPr>
          <p:nvPr/>
        </p:nvSpPr>
        <p:spPr bwMode="auto">
          <a:xfrm>
            <a:off x="5280025" y="2349500"/>
            <a:ext cx="33242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400" i="0">
                <a:solidFill>
                  <a:schemeClr val="tx1"/>
                </a:solidFill>
              </a:rPr>
              <a:t>Instruksi Kerja/Prosedur</a:t>
            </a:r>
          </a:p>
          <a:p>
            <a:pPr eaLnBrk="1" hangingPunct="1">
              <a:buFontTx/>
              <a:buChar char="-"/>
            </a:pPr>
            <a:r>
              <a:rPr lang="en-US" sz="1400" i="0">
                <a:solidFill>
                  <a:schemeClr val="tx1"/>
                </a:solidFill>
              </a:rPr>
              <a:t>Engineering Control</a:t>
            </a:r>
          </a:p>
          <a:p>
            <a:pPr eaLnBrk="1" hangingPunct="1">
              <a:buFontTx/>
              <a:buChar char="-"/>
            </a:pPr>
            <a:r>
              <a:rPr lang="en-US" sz="1400" i="0">
                <a:solidFill>
                  <a:schemeClr val="tx1"/>
                </a:solidFill>
              </a:rPr>
              <a:t>dll</a:t>
            </a:r>
          </a:p>
        </p:txBody>
      </p:sp>
      <p:sp>
        <p:nvSpPr>
          <p:cNvPr id="1562637" name="AutoShape 13"/>
          <p:cNvSpPr>
            <a:spLocks noChangeArrowheads="1"/>
          </p:cNvSpPr>
          <p:nvPr/>
        </p:nvSpPr>
        <p:spPr bwMode="auto">
          <a:xfrm>
            <a:off x="755650" y="3860800"/>
            <a:ext cx="4275138" cy="7207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b="1" i="0" dirty="0" err="1">
                <a:solidFill>
                  <a:schemeClr val="tx1"/>
                </a:solidFill>
                <a:cs typeface="Arial" charset="0"/>
              </a:rPr>
              <a:t>Dipantau</a:t>
            </a:r>
            <a:r>
              <a:rPr lang="en-US" sz="1800" b="1" i="0" dirty="0">
                <a:solidFill>
                  <a:schemeClr val="tx1"/>
                </a:solidFill>
                <a:cs typeface="Arial" charset="0"/>
              </a:rPr>
              <a:t> </a:t>
            </a:r>
            <a:r>
              <a:rPr lang="en-US" sz="1800" b="1" i="0" dirty="0" err="1">
                <a:solidFill>
                  <a:schemeClr val="tx1"/>
                </a:solidFill>
                <a:cs typeface="Arial" charset="0"/>
              </a:rPr>
              <a:t>pelaksanaannya</a:t>
            </a:r>
            <a:endParaRPr lang="en-US" sz="1000" b="1" i="0" dirty="0">
              <a:solidFill>
                <a:schemeClr val="tx1"/>
              </a:solidFill>
              <a:cs typeface="Arial" charset="0"/>
            </a:endParaRPr>
          </a:p>
        </p:txBody>
      </p:sp>
      <p:sp>
        <p:nvSpPr>
          <p:cNvPr id="1562638" name="AutoShape 14"/>
          <p:cNvSpPr>
            <a:spLocks noChangeArrowheads="1"/>
          </p:cNvSpPr>
          <p:nvPr/>
        </p:nvSpPr>
        <p:spPr bwMode="auto">
          <a:xfrm>
            <a:off x="755650" y="5013325"/>
            <a:ext cx="4275138" cy="7207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dirty="0" err="1">
                <a:solidFill>
                  <a:schemeClr val="tx1"/>
                </a:solidFill>
                <a:cs typeface="Arial" charset="0"/>
              </a:rPr>
              <a:t>Jika</a:t>
            </a:r>
            <a:r>
              <a:rPr lang="en-US" sz="1600" b="1" i="0" dirty="0">
                <a:solidFill>
                  <a:schemeClr val="tx1"/>
                </a:solidFill>
                <a:cs typeface="Arial" charset="0"/>
              </a:rPr>
              <a:t> </a:t>
            </a:r>
            <a:r>
              <a:rPr lang="en-US" sz="1600" b="1" i="0" dirty="0" err="1">
                <a:solidFill>
                  <a:schemeClr val="tx1"/>
                </a:solidFill>
                <a:cs typeface="Arial" charset="0"/>
              </a:rPr>
              <a:t>ditemukan</a:t>
            </a:r>
            <a:r>
              <a:rPr lang="en-US" sz="1600" b="1" i="0" dirty="0">
                <a:solidFill>
                  <a:schemeClr val="tx1"/>
                </a:solidFill>
                <a:cs typeface="Arial" charset="0"/>
              </a:rPr>
              <a:t> </a:t>
            </a:r>
            <a:r>
              <a:rPr lang="en-US" sz="1600" b="1" i="0" dirty="0" err="1">
                <a:solidFill>
                  <a:schemeClr val="tx1"/>
                </a:solidFill>
                <a:cs typeface="Arial" charset="0"/>
              </a:rPr>
              <a:t>ketidaksesuaian</a:t>
            </a:r>
            <a:r>
              <a:rPr lang="en-US" sz="1600" b="1" i="0" dirty="0">
                <a:solidFill>
                  <a:schemeClr val="tx1"/>
                </a:solidFill>
                <a:cs typeface="Arial" charset="0"/>
              </a:rPr>
              <a:t>, </a:t>
            </a:r>
          </a:p>
          <a:p>
            <a:pPr marL="342900" indent="-342900" algn="ctr">
              <a:buFontTx/>
              <a:buNone/>
              <a:defRPr/>
            </a:pPr>
            <a:r>
              <a:rPr lang="en-US" sz="1600" b="1" i="0" dirty="0" err="1">
                <a:solidFill>
                  <a:schemeClr val="tx1"/>
                </a:solidFill>
                <a:cs typeface="Arial" charset="0"/>
              </a:rPr>
              <a:t>tindakan</a:t>
            </a:r>
            <a:r>
              <a:rPr lang="en-US" sz="1600" b="1" i="0" dirty="0">
                <a:solidFill>
                  <a:schemeClr val="tx1"/>
                </a:solidFill>
                <a:cs typeface="Arial" charset="0"/>
              </a:rPr>
              <a:t> </a:t>
            </a:r>
            <a:r>
              <a:rPr lang="en-US" sz="1600" b="1" i="0" dirty="0" err="1">
                <a:solidFill>
                  <a:schemeClr val="tx1"/>
                </a:solidFill>
                <a:cs typeface="Arial" charset="0"/>
              </a:rPr>
              <a:t>perbaikan</a:t>
            </a:r>
            <a:r>
              <a:rPr lang="en-US" sz="1600" b="1" i="0" dirty="0">
                <a:solidFill>
                  <a:schemeClr val="tx1"/>
                </a:solidFill>
                <a:cs typeface="Arial" charset="0"/>
              </a:rPr>
              <a:t> </a:t>
            </a:r>
            <a:r>
              <a:rPr lang="en-US" sz="1600" b="1" i="0" dirty="0" err="1">
                <a:solidFill>
                  <a:schemeClr val="tx1"/>
                </a:solidFill>
                <a:cs typeface="Arial" charset="0"/>
              </a:rPr>
              <a:t>perlu</a:t>
            </a:r>
            <a:r>
              <a:rPr lang="en-US" sz="1600" b="1" i="0" dirty="0">
                <a:solidFill>
                  <a:schemeClr val="tx1"/>
                </a:solidFill>
                <a:cs typeface="Arial" charset="0"/>
              </a:rPr>
              <a:t> </a:t>
            </a:r>
            <a:r>
              <a:rPr lang="en-US" sz="1600" b="1" i="0" dirty="0" err="1">
                <a:solidFill>
                  <a:schemeClr val="tx1"/>
                </a:solidFill>
                <a:cs typeface="Arial" charset="0"/>
              </a:rPr>
              <a:t>diambil</a:t>
            </a:r>
            <a:endParaRPr lang="en-US" sz="1600" b="1" i="0" dirty="0">
              <a:solidFill>
                <a:schemeClr val="tx1"/>
              </a:solidFill>
              <a:cs typeface="Arial" charset="0"/>
            </a:endParaRPr>
          </a:p>
        </p:txBody>
      </p:sp>
      <p:cxnSp>
        <p:nvCxnSpPr>
          <p:cNvPr id="73736" name="AutoShape 15"/>
          <p:cNvCxnSpPr>
            <a:cxnSpLocks noChangeShapeType="1"/>
            <a:stCxn id="1562634" idx="2"/>
            <a:endCxn id="1562637" idx="0"/>
          </p:cNvCxnSpPr>
          <p:nvPr/>
        </p:nvCxnSpPr>
        <p:spPr bwMode="auto">
          <a:xfrm>
            <a:off x="2892425" y="3429000"/>
            <a:ext cx="0" cy="4318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7" name="AutoShape 16"/>
          <p:cNvCxnSpPr>
            <a:cxnSpLocks noChangeShapeType="1"/>
            <a:stCxn id="1562637" idx="2"/>
            <a:endCxn id="1562638" idx="0"/>
          </p:cNvCxnSpPr>
          <p:nvPr/>
        </p:nvCxnSpPr>
        <p:spPr bwMode="auto">
          <a:xfrm>
            <a:off x="2892425" y="4581525"/>
            <a:ext cx="0" cy="431800"/>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8" name="AutoShape 17"/>
          <p:cNvSpPr>
            <a:spLocks/>
          </p:cNvSpPr>
          <p:nvPr/>
        </p:nvSpPr>
        <p:spPr bwMode="auto">
          <a:xfrm>
            <a:off x="5076825" y="3716338"/>
            <a:ext cx="288925" cy="1008062"/>
          </a:xfrm>
          <a:prstGeom prst="leftBrace">
            <a:avLst>
              <a:gd name="adj1" fmla="val 29075"/>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9" name="Text Box 18"/>
          <p:cNvSpPr txBox="1">
            <a:spLocks noChangeArrowheads="1"/>
          </p:cNvSpPr>
          <p:nvPr/>
        </p:nvSpPr>
        <p:spPr bwMode="auto">
          <a:xfrm>
            <a:off x="5280025" y="3768725"/>
            <a:ext cx="303688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Char char="-"/>
            </a:pPr>
            <a:r>
              <a:rPr lang="en-US" sz="1400" i="0">
                <a:solidFill>
                  <a:schemeClr val="tx1"/>
                </a:solidFill>
              </a:rPr>
              <a:t>Patrol LK3</a:t>
            </a:r>
          </a:p>
          <a:p>
            <a:pPr eaLnBrk="1" hangingPunct="1">
              <a:buFontTx/>
              <a:buChar char="-"/>
            </a:pPr>
            <a:r>
              <a:rPr lang="en-US" sz="1400" i="0">
                <a:solidFill>
                  <a:schemeClr val="tx1"/>
                </a:solidFill>
              </a:rPr>
              <a:t>Checklist</a:t>
            </a:r>
          </a:p>
          <a:p>
            <a:pPr eaLnBrk="1" hangingPunct="1">
              <a:buFontTx/>
              <a:buChar char="-"/>
            </a:pPr>
            <a:r>
              <a:rPr lang="en-US" sz="1400" i="0">
                <a:solidFill>
                  <a:schemeClr val="tx1"/>
                </a:solidFill>
              </a:rPr>
              <a:t>Bisa bersamaan dg Internal Audit</a:t>
            </a:r>
          </a:p>
        </p:txBody>
      </p:sp>
      <p:sp>
        <p:nvSpPr>
          <p:cNvPr id="1562644" name="AutoShape 20"/>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3741"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Tree>
    <p:extLst>
      <p:ext uri="{BB962C8B-B14F-4D97-AF65-F5344CB8AC3E}">
        <p14:creationId xmlns:p14="http://schemas.microsoft.com/office/powerpoint/2010/main" val="22919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2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7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62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34" grpId="0" animBg="1"/>
      <p:bldP spid="73732" grpId="0" animBg="1"/>
      <p:bldP spid="73733" grpId="0"/>
      <p:bldP spid="1562637" grpId="0" animBg="1"/>
      <p:bldP spid="1562638" grpId="0" animBg="1"/>
      <p:bldP spid="73738" grpId="0" animBg="1"/>
      <p:bldP spid="7373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82" name="AutoShape 10"/>
          <p:cNvSpPr>
            <a:spLocks noChangeArrowheads="1"/>
          </p:cNvSpPr>
          <p:nvPr/>
        </p:nvSpPr>
        <p:spPr bwMode="auto">
          <a:xfrm>
            <a:off x="4070350" y="2276475"/>
            <a:ext cx="4318000" cy="7207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dirty="0" err="1">
                <a:solidFill>
                  <a:schemeClr val="tx1"/>
                </a:solidFill>
                <a:cs typeface="Arial" charset="0"/>
              </a:rPr>
              <a:t>Tetapkan</a:t>
            </a:r>
            <a:r>
              <a:rPr lang="en-US" sz="1800" i="0" dirty="0">
                <a:solidFill>
                  <a:schemeClr val="tx1"/>
                </a:solidFill>
                <a:cs typeface="Arial" charset="0"/>
              </a:rPr>
              <a:t> </a:t>
            </a:r>
            <a:r>
              <a:rPr lang="en-US" sz="1800" i="0" dirty="0" err="1">
                <a:solidFill>
                  <a:schemeClr val="tx1"/>
                </a:solidFill>
                <a:cs typeface="Arial" charset="0"/>
              </a:rPr>
              <a:t>Metodologi</a:t>
            </a:r>
            <a:r>
              <a:rPr lang="en-US" sz="1800" i="0" dirty="0">
                <a:solidFill>
                  <a:schemeClr val="tx1"/>
                </a:solidFill>
                <a:cs typeface="Arial" charset="0"/>
              </a:rPr>
              <a:t> </a:t>
            </a:r>
            <a:endParaRPr lang="en-US" sz="1000" i="0" dirty="0">
              <a:solidFill>
                <a:schemeClr val="tx1"/>
              </a:solidFill>
              <a:cs typeface="Arial" charset="0"/>
            </a:endParaRPr>
          </a:p>
        </p:txBody>
      </p:sp>
      <p:sp>
        <p:nvSpPr>
          <p:cNvPr id="74755" name="Text Box 11"/>
          <p:cNvSpPr txBox="1">
            <a:spLocks noChangeArrowheads="1"/>
          </p:cNvSpPr>
          <p:nvPr/>
        </p:nvSpPr>
        <p:spPr bwMode="auto">
          <a:xfrm>
            <a:off x="1187450" y="3863975"/>
            <a:ext cx="2430463"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b="1" i="0">
                <a:solidFill>
                  <a:schemeClr val="tx1"/>
                </a:solidFill>
              </a:rPr>
              <a:t>Persepsi Pelanggan</a:t>
            </a:r>
          </a:p>
          <a:p>
            <a:pPr algn="ctr" eaLnBrk="1" hangingPunct="1">
              <a:buFontTx/>
              <a:buNone/>
            </a:pPr>
            <a:r>
              <a:rPr lang="en-US" sz="1600" b="1" i="0">
                <a:solidFill>
                  <a:schemeClr val="tx1"/>
                </a:solidFill>
              </a:rPr>
              <a:t>Harus diukur</a:t>
            </a:r>
          </a:p>
        </p:txBody>
      </p:sp>
      <p:sp>
        <p:nvSpPr>
          <p:cNvPr id="74756" name="AutoShape 12"/>
          <p:cNvSpPr>
            <a:spLocks/>
          </p:cNvSpPr>
          <p:nvPr/>
        </p:nvSpPr>
        <p:spPr bwMode="auto">
          <a:xfrm>
            <a:off x="3565525" y="2333625"/>
            <a:ext cx="288925" cy="3817938"/>
          </a:xfrm>
          <a:prstGeom prst="leftBrace">
            <a:avLst>
              <a:gd name="adj1" fmla="val 110119"/>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4685" name="AutoShape 13"/>
          <p:cNvSpPr>
            <a:spLocks noChangeArrowheads="1"/>
          </p:cNvSpPr>
          <p:nvPr/>
        </p:nvSpPr>
        <p:spPr bwMode="auto">
          <a:xfrm>
            <a:off x="4070350" y="3449638"/>
            <a:ext cx="4318000" cy="72072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dirty="0" err="1">
                <a:solidFill>
                  <a:schemeClr val="tx1"/>
                </a:solidFill>
                <a:cs typeface="Arial" charset="0"/>
              </a:rPr>
              <a:t>Analisa</a:t>
            </a:r>
            <a:r>
              <a:rPr lang="en-US" sz="1800" i="0" dirty="0">
                <a:solidFill>
                  <a:schemeClr val="tx1"/>
                </a:solidFill>
                <a:cs typeface="Arial" charset="0"/>
              </a:rPr>
              <a:t> Data Yang </a:t>
            </a:r>
            <a:r>
              <a:rPr lang="en-US" sz="1800" i="0" dirty="0" err="1">
                <a:solidFill>
                  <a:schemeClr val="tx1"/>
                </a:solidFill>
                <a:cs typeface="Arial" charset="0"/>
              </a:rPr>
              <a:t>Didapat</a:t>
            </a:r>
            <a:endParaRPr lang="en-US" sz="1000" i="0" dirty="0">
              <a:solidFill>
                <a:schemeClr val="tx1"/>
              </a:solidFill>
              <a:cs typeface="Arial" charset="0"/>
            </a:endParaRPr>
          </a:p>
        </p:txBody>
      </p:sp>
      <p:sp>
        <p:nvSpPr>
          <p:cNvPr id="1564686" name="AutoShape 14"/>
          <p:cNvSpPr>
            <a:spLocks noChangeArrowheads="1"/>
          </p:cNvSpPr>
          <p:nvPr/>
        </p:nvSpPr>
        <p:spPr bwMode="auto">
          <a:xfrm>
            <a:off x="4070350" y="4638675"/>
            <a:ext cx="4318000" cy="1439863"/>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dirty="0" err="1">
                <a:solidFill>
                  <a:schemeClr val="tx1"/>
                </a:solidFill>
                <a:cs typeface="Arial" charset="0"/>
              </a:rPr>
              <a:t>Tindakan</a:t>
            </a:r>
            <a:r>
              <a:rPr lang="en-US" sz="1800" i="0" dirty="0">
                <a:solidFill>
                  <a:schemeClr val="tx1"/>
                </a:solidFill>
                <a:cs typeface="Arial" charset="0"/>
              </a:rPr>
              <a:t> </a:t>
            </a:r>
            <a:r>
              <a:rPr lang="en-US" sz="1800" i="0" dirty="0" err="1">
                <a:solidFill>
                  <a:schemeClr val="tx1"/>
                </a:solidFill>
                <a:cs typeface="Arial" charset="0"/>
              </a:rPr>
              <a:t>Perbaikan</a:t>
            </a:r>
            <a:r>
              <a:rPr lang="en-US" sz="1800" i="0" dirty="0">
                <a:solidFill>
                  <a:schemeClr val="tx1"/>
                </a:solidFill>
                <a:cs typeface="Arial" charset="0"/>
              </a:rPr>
              <a:t> , </a:t>
            </a:r>
          </a:p>
          <a:p>
            <a:pPr marL="342900" indent="-342900" algn="ctr">
              <a:buFontTx/>
              <a:buNone/>
              <a:defRPr/>
            </a:pPr>
            <a:r>
              <a:rPr lang="en-US" sz="1800" i="0" dirty="0" err="1">
                <a:solidFill>
                  <a:schemeClr val="tx1"/>
                </a:solidFill>
                <a:cs typeface="Arial" charset="0"/>
              </a:rPr>
              <a:t>Jika</a:t>
            </a:r>
            <a:r>
              <a:rPr lang="en-US" sz="1800" i="0" dirty="0">
                <a:solidFill>
                  <a:schemeClr val="tx1"/>
                </a:solidFill>
                <a:cs typeface="Arial" charset="0"/>
              </a:rPr>
              <a:t> </a:t>
            </a:r>
            <a:r>
              <a:rPr lang="en-US" sz="1800" i="0" dirty="0" err="1">
                <a:solidFill>
                  <a:schemeClr val="tx1"/>
                </a:solidFill>
                <a:cs typeface="Arial" charset="0"/>
              </a:rPr>
              <a:t>Persepsi</a:t>
            </a:r>
            <a:r>
              <a:rPr lang="en-US" sz="1800" i="0" dirty="0">
                <a:solidFill>
                  <a:schemeClr val="tx1"/>
                </a:solidFill>
                <a:cs typeface="Arial" charset="0"/>
              </a:rPr>
              <a:t> </a:t>
            </a:r>
            <a:r>
              <a:rPr lang="en-US" sz="1800" i="0" dirty="0" err="1">
                <a:solidFill>
                  <a:schemeClr val="tx1"/>
                </a:solidFill>
                <a:cs typeface="Arial" charset="0"/>
              </a:rPr>
              <a:t>pelanggan</a:t>
            </a:r>
            <a:r>
              <a:rPr lang="en-US" sz="1800" i="0" dirty="0">
                <a:solidFill>
                  <a:schemeClr val="tx1"/>
                </a:solidFill>
                <a:cs typeface="Arial" charset="0"/>
              </a:rPr>
              <a:t> </a:t>
            </a:r>
          </a:p>
          <a:p>
            <a:pPr marL="342900" indent="-342900" algn="ctr">
              <a:buFontTx/>
              <a:buNone/>
              <a:defRPr/>
            </a:pPr>
            <a:r>
              <a:rPr lang="en-US" sz="1800" i="0" dirty="0" err="1">
                <a:solidFill>
                  <a:schemeClr val="tx1"/>
                </a:solidFill>
                <a:cs typeface="Arial" charset="0"/>
              </a:rPr>
              <a:t>Tidak</a:t>
            </a:r>
            <a:r>
              <a:rPr lang="en-US" sz="1800" i="0" dirty="0">
                <a:solidFill>
                  <a:schemeClr val="tx1"/>
                </a:solidFill>
                <a:cs typeface="Arial" charset="0"/>
              </a:rPr>
              <a:t> </a:t>
            </a:r>
            <a:r>
              <a:rPr lang="en-US" sz="1800" i="0" dirty="0" err="1">
                <a:solidFill>
                  <a:schemeClr val="tx1"/>
                </a:solidFill>
                <a:cs typeface="Arial" charset="0"/>
              </a:rPr>
              <a:t>memuaskan</a:t>
            </a:r>
            <a:r>
              <a:rPr lang="en-US" sz="1800" i="0" dirty="0">
                <a:solidFill>
                  <a:schemeClr val="tx1"/>
                </a:solidFill>
                <a:cs typeface="Arial" charset="0"/>
              </a:rPr>
              <a:t> </a:t>
            </a:r>
          </a:p>
          <a:p>
            <a:pPr marL="342900" indent="-342900" algn="ctr">
              <a:buFontTx/>
              <a:buNone/>
              <a:defRPr/>
            </a:pPr>
            <a:r>
              <a:rPr lang="en-US" sz="1800" i="0" dirty="0" err="1">
                <a:solidFill>
                  <a:schemeClr val="tx1"/>
                </a:solidFill>
                <a:cs typeface="Arial" charset="0"/>
              </a:rPr>
              <a:t>Terhadap</a:t>
            </a:r>
            <a:r>
              <a:rPr lang="en-US" sz="1800" i="0" dirty="0">
                <a:solidFill>
                  <a:schemeClr val="tx1"/>
                </a:solidFill>
                <a:cs typeface="Arial" charset="0"/>
              </a:rPr>
              <a:t> </a:t>
            </a:r>
            <a:r>
              <a:rPr lang="en-US" sz="1800" i="0" dirty="0" err="1">
                <a:solidFill>
                  <a:schemeClr val="tx1"/>
                </a:solidFill>
                <a:cs typeface="Arial" charset="0"/>
              </a:rPr>
              <a:t>Produk</a:t>
            </a:r>
            <a:r>
              <a:rPr lang="en-US" sz="1800" i="0" dirty="0">
                <a:solidFill>
                  <a:schemeClr val="tx1"/>
                </a:solidFill>
                <a:cs typeface="Arial" charset="0"/>
              </a:rPr>
              <a:t>/</a:t>
            </a:r>
            <a:r>
              <a:rPr lang="en-US" sz="1800" i="0" dirty="0" err="1">
                <a:solidFill>
                  <a:schemeClr val="tx1"/>
                </a:solidFill>
                <a:cs typeface="Arial" charset="0"/>
              </a:rPr>
              <a:t>Jasa</a:t>
            </a:r>
            <a:r>
              <a:rPr lang="en-US" sz="1800" i="0" dirty="0">
                <a:solidFill>
                  <a:schemeClr val="tx1"/>
                </a:solidFill>
                <a:cs typeface="Arial" charset="0"/>
              </a:rPr>
              <a:t> </a:t>
            </a:r>
            <a:endParaRPr lang="en-US" sz="1000" i="0" dirty="0">
              <a:solidFill>
                <a:schemeClr val="tx1"/>
              </a:solidFill>
              <a:cs typeface="Arial" charset="0"/>
            </a:endParaRPr>
          </a:p>
        </p:txBody>
      </p:sp>
      <p:cxnSp>
        <p:nvCxnSpPr>
          <p:cNvPr id="74759" name="AutoShape 15"/>
          <p:cNvCxnSpPr>
            <a:cxnSpLocks noChangeShapeType="1"/>
            <a:stCxn id="1564682" idx="2"/>
            <a:endCxn id="1564685" idx="0"/>
          </p:cNvCxnSpPr>
          <p:nvPr/>
        </p:nvCxnSpPr>
        <p:spPr bwMode="auto">
          <a:xfrm>
            <a:off x="6229350" y="2997200"/>
            <a:ext cx="0" cy="452438"/>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0" name="AutoShape 16"/>
          <p:cNvCxnSpPr>
            <a:cxnSpLocks noChangeShapeType="1"/>
            <a:stCxn id="1564685" idx="2"/>
            <a:endCxn id="1564686" idx="0"/>
          </p:cNvCxnSpPr>
          <p:nvPr/>
        </p:nvCxnSpPr>
        <p:spPr bwMode="auto">
          <a:xfrm>
            <a:off x="6229350" y="4170363"/>
            <a:ext cx="0" cy="468312"/>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4690" name="AutoShape 18"/>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4762"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Pemantauan dan Pengukuran</a:t>
            </a:r>
          </a:p>
        </p:txBody>
      </p:sp>
      <p:sp>
        <p:nvSpPr>
          <p:cNvPr id="74763" name="Text Box 9"/>
          <p:cNvSpPr txBox="1">
            <a:spLocks noChangeArrowheads="1"/>
          </p:cNvSpPr>
          <p:nvPr/>
        </p:nvSpPr>
        <p:spPr bwMode="auto">
          <a:xfrm>
            <a:off x="396875" y="1341438"/>
            <a:ext cx="8207375"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a:buFontTx/>
              <a:buNone/>
            </a:pPr>
            <a:r>
              <a:rPr lang="en-US" sz="2000" b="1" i="0">
                <a:solidFill>
                  <a:schemeClr val="tx1"/>
                </a:solidFill>
              </a:rPr>
              <a:t>Pengukuran Kepuasan Pelanggan</a:t>
            </a:r>
          </a:p>
          <a:p>
            <a:pPr algn="ctr">
              <a:buFontTx/>
              <a:buNone/>
            </a:pPr>
            <a:r>
              <a:rPr lang="en-US" sz="1000" b="1" i="0">
                <a:solidFill>
                  <a:schemeClr val="tx1"/>
                </a:solidFill>
              </a:rPr>
              <a:t>(</a:t>
            </a:r>
            <a:r>
              <a:rPr lang="en-US" sz="1200" b="1" i="0">
                <a:solidFill>
                  <a:schemeClr val="tx1"/>
                </a:solidFill>
              </a:rPr>
              <a:t>ISO 9001:2008; 8.2.1)</a:t>
            </a:r>
            <a:endParaRPr lang="en-US" sz="2000" b="1" i="0">
              <a:solidFill>
                <a:schemeClr val="tx1"/>
              </a:solidFill>
            </a:endParaRPr>
          </a:p>
        </p:txBody>
      </p:sp>
    </p:spTree>
    <p:extLst>
      <p:ext uri="{BB962C8B-B14F-4D97-AF65-F5344CB8AC3E}">
        <p14:creationId xmlns:p14="http://schemas.microsoft.com/office/powerpoint/2010/main" val="130078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4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46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46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4682" grpId="0" animBg="1"/>
      <p:bldP spid="74755" grpId="0"/>
      <p:bldP spid="74756" grpId="0" animBg="1"/>
      <p:bldP spid="1564685" grpId="0" animBg="1"/>
      <p:bldP spid="156468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7" name="AutoShape 7"/>
          <p:cNvSpPr>
            <a:spLocks noChangeArrowheads="1"/>
          </p:cNvSpPr>
          <p:nvPr/>
        </p:nvSpPr>
        <p:spPr bwMode="auto">
          <a:xfrm>
            <a:off x="360363" y="1196975"/>
            <a:ext cx="8423275" cy="792163"/>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Pemantauan</a:t>
            </a:r>
            <a:r>
              <a:rPr lang="en-US" sz="2000" b="1" i="0" dirty="0">
                <a:solidFill>
                  <a:schemeClr val="tx1"/>
                </a:solidFill>
                <a:cs typeface="Arial" charset="0"/>
              </a:rPr>
              <a:t> </a:t>
            </a:r>
            <a:r>
              <a:rPr lang="en-US" sz="2000" b="1" i="0" dirty="0" err="1">
                <a:solidFill>
                  <a:schemeClr val="tx1"/>
                </a:solidFill>
                <a:cs typeface="Arial" charset="0"/>
              </a:rPr>
              <a:t>Kualitas</a:t>
            </a:r>
            <a:r>
              <a:rPr lang="en-US" sz="2000" b="1" i="0" dirty="0">
                <a:solidFill>
                  <a:schemeClr val="tx1"/>
                </a:solidFill>
                <a:cs typeface="Arial" charset="0"/>
              </a:rPr>
              <a:t> </a:t>
            </a:r>
            <a:r>
              <a:rPr lang="en-US" sz="2000" b="1" i="0" dirty="0" err="1">
                <a:solidFill>
                  <a:schemeClr val="tx1"/>
                </a:solidFill>
                <a:cs typeface="Arial" charset="0"/>
              </a:rPr>
              <a:t>Produk</a:t>
            </a:r>
            <a:r>
              <a:rPr lang="en-US" sz="2000" b="1" i="0" dirty="0">
                <a:solidFill>
                  <a:schemeClr val="tx1"/>
                </a:solidFill>
                <a:cs typeface="Arial" charset="0"/>
              </a:rPr>
              <a:t>/ </a:t>
            </a:r>
            <a:r>
              <a:rPr lang="en-US" sz="2000" b="1" i="0" dirty="0" err="1">
                <a:solidFill>
                  <a:schemeClr val="tx1"/>
                </a:solidFill>
                <a:cs typeface="Arial" charset="0"/>
              </a:rPr>
              <a:t>Jasa</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8.2.4 ISO 14001:2004;4.4.6 OHSAS 18001:2007; 4.4.6</a:t>
            </a:r>
            <a:r>
              <a:rPr lang="en-US" sz="1000" b="1" i="0" dirty="0">
                <a:solidFill>
                  <a:schemeClr val="tx1"/>
                </a:solidFill>
                <a:cs typeface="Arial" charset="0"/>
              </a:rPr>
              <a:t>)</a:t>
            </a:r>
          </a:p>
        </p:txBody>
      </p:sp>
      <p:sp>
        <p:nvSpPr>
          <p:cNvPr id="75779" name="Rectangle 11"/>
          <p:cNvSpPr>
            <a:spLocks noChangeArrowheads="1"/>
          </p:cNvSpPr>
          <p:nvPr/>
        </p:nvSpPr>
        <p:spPr bwMode="auto">
          <a:xfrm>
            <a:off x="1258888" y="2347913"/>
            <a:ext cx="7524750" cy="50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a:solidFill>
                  <a:schemeClr val="tx1"/>
                </a:solidFill>
                <a:latin typeface="Tahoma" pitchFamily="34" charset="0"/>
              </a:rPr>
              <a:t>Memantau dan mengukur karakteristik produk untuk memeriksa apakah persyaratan </a:t>
            </a:r>
            <a:r>
              <a:rPr lang="en-US" sz="1700" i="0" smtClean="0">
                <a:solidFill>
                  <a:schemeClr val="tx1"/>
                </a:solidFill>
                <a:latin typeface="Tahoma" pitchFamily="34" charset="0"/>
              </a:rPr>
              <a:t>dipenuhi</a:t>
            </a:r>
            <a:endParaRPr lang="en-US" sz="1700" i="0">
              <a:solidFill>
                <a:schemeClr val="tx1"/>
              </a:solidFill>
              <a:latin typeface="Tahoma" pitchFamily="34" charset="0"/>
            </a:endParaRPr>
          </a:p>
        </p:txBody>
      </p:sp>
      <p:sp>
        <p:nvSpPr>
          <p:cNvPr id="75780" name="AutoShape 28"/>
          <p:cNvSpPr>
            <a:spLocks noChangeArrowheads="1"/>
          </p:cNvSpPr>
          <p:nvPr/>
        </p:nvSpPr>
        <p:spPr bwMode="auto">
          <a:xfrm>
            <a:off x="611188" y="2276475"/>
            <a:ext cx="8208962" cy="3240088"/>
          </a:xfrm>
          <a:prstGeom prst="roundRect">
            <a:avLst>
              <a:gd name="adj" fmla="val 5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49" name="AutoShape 29"/>
          <p:cNvSpPr>
            <a:spLocks noChangeArrowheads="1"/>
          </p:cNvSpPr>
          <p:nvPr/>
        </p:nvSpPr>
        <p:spPr bwMode="auto">
          <a:xfrm>
            <a:off x="1258888" y="5732463"/>
            <a:ext cx="2808287" cy="863600"/>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rgbClr val="00B0F0"/>
                </a:solidFill>
                <a:cs typeface="Arial" charset="0"/>
              </a:rPr>
              <a:t>Kendali</a:t>
            </a:r>
            <a:r>
              <a:rPr lang="en-US" sz="1400" b="1" i="0" dirty="0">
                <a:solidFill>
                  <a:srgbClr val="00B0F0"/>
                </a:solidFill>
                <a:cs typeface="Arial" charset="0"/>
              </a:rPr>
              <a:t> </a:t>
            </a:r>
            <a:r>
              <a:rPr lang="en-US" sz="1400" b="1" i="0" dirty="0" err="1">
                <a:solidFill>
                  <a:srgbClr val="00B0F0"/>
                </a:solidFill>
                <a:cs typeface="Arial" charset="0"/>
              </a:rPr>
              <a:t>Operasional</a:t>
            </a:r>
            <a:r>
              <a:rPr lang="en-US" sz="1400" b="1" i="0" dirty="0">
                <a:solidFill>
                  <a:srgbClr val="00B0F0"/>
                </a:solidFill>
                <a:cs typeface="Arial" charset="0"/>
              </a:rPr>
              <a:t> </a:t>
            </a:r>
          </a:p>
          <a:p>
            <a:pPr marL="342900" indent="-342900" algn="ctr">
              <a:buFontTx/>
              <a:buNone/>
              <a:defRPr/>
            </a:pPr>
            <a:r>
              <a:rPr lang="en-US" sz="1400" b="1" i="0" dirty="0" err="1">
                <a:solidFill>
                  <a:srgbClr val="00B0F0"/>
                </a:solidFill>
                <a:cs typeface="Arial" charset="0"/>
              </a:rPr>
              <a:t>diterapkan</a:t>
            </a:r>
            <a:endParaRPr lang="en-US" sz="1400" b="1" i="0" dirty="0">
              <a:solidFill>
                <a:srgbClr val="00B0F0"/>
              </a:solidFill>
              <a:cs typeface="Arial" charset="0"/>
            </a:endParaRPr>
          </a:p>
        </p:txBody>
      </p:sp>
      <p:cxnSp>
        <p:nvCxnSpPr>
          <p:cNvPr id="75782" name="AutoShape 30"/>
          <p:cNvCxnSpPr>
            <a:cxnSpLocks noChangeShapeType="1"/>
            <a:stCxn id="1566749" idx="3"/>
            <a:endCxn id="75780" idx="2"/>
          </p:cNvCxnSpPr>
          <p:nvPr/>
        </p:nvCxnSpPr>
        <p:spPr bwMode="auto">
          <a:xfrm flipV="1">
            <a:off x="4067175" y="5516563"/>
            <a:ext cx="649288" cy="6477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6752" name="AutoShape 3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75784" name="Group 34"/>
          <p:cNvGrpSpPr>
            <a:grpSpLocks/>
          </p:cNvGrpSpPr>
          <p:nvPr/>
        </p:nvGrpSpPr>
        <p:grpSpPr bwMode="auto">
          <a:xfrm>
            <a:off x="827088" y="2408238"/>
            <a:ext cx="266700" cy="255587"/>
            <a:chOff x="340" y="1643"/>
            <a:chExt cx="168" cy="161"/>
          </a:xfrm>
        </p:grpSpPr>
        <p:sp>
          <p:nvSpPr>
            <p:cNvPr id="1566755" name="Oval 3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66756" name="Oval 3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75785" name="Group 37"/>
          <p:cNvGrpSpPr>
            <a:grpSpLocks/>
          </p:cNvGrpSpPr>
          <p:nvPr/>
        </p:nvGrpSpPr>
        <p:grpSpPr bwMode="auto">
          <a:xfrm>
            <a:off x="835025" y="2996952"/>
            <a:ext cx="266700" cy="255588"/>
            <a:chOff x="340" y="1643"/>
            <a:chExt cx="168" cy="161"/>
          </a:xfrm>
        </p:grpSpPr>
        <p:sp>
          <p:nvSpPr>
            <p:cNvPr id="1566758" name="Oval 3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66759" name="Oval 3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75786" name="Group 40"/>
          <p:cNvGrpSpPr>
            <a:grpSpLocks/>
          </p:cNvGrpSpPr>
          <p:nvPr/>
        </p:nvGrpSpPr>
        <p:grpSpPr bwMode="auto">
          <a:xfrm>
            <a:off x="847725" y="3533452"/>
            <a:ext cx="266700" cy="255588"/>
            <a:chOff x="340" y="1643"/>
            <a:chExt cx="168" cy="161"/>
          </a:xfrm>
        </p:grpSpPr>
        <p:sp>
          <p:nvSpPr>
            <p:cNvPr id="1566761" name="Oval 41"/>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66762" name="Oval 42"/>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75787" name="Group 43"/>
          <p:cNvGrpSpPr>
            <a:grpSpLocks/>
          </p:cNvGrpSpPr>
          <p:nvPr/>
        </p:nvGrpSpPr>
        <p:grpSpPr bwMode="auto">
          <a:xfrm>
            <a:off x="847725" y="3933056"/>
            <a:ext cx="266700" cy="255588"/>
            <a:chOff x="340" y="1643"/>
            <a:chExt cx="168" cy="161"/>
          </a:xfrm>
        </p:grpSpPr>
        <p:sp>
          <p:nvSpPr>
            <p:cNvPr id="1566764" name="Oval 4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66765" name="Oval 4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75788"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Pemantauan dan Pengukuran</a:t>
            </a:r>
          </a:p>
        </p:txBody>
      </p:sp>
      <p:sp>
        <p:nvSpPr>
          <p:cNvPr id="21" name="Rectangle 11"/>
          <p:cNvSpPr>
            <a:spLocks noChangeArrowheads="1"/>
          </p:cNvSpPr>
          <p:nvPr/>
        </p:nvSpPr>
        <p:spPr bwMode="auto">
          <a:xfrm>
            <a:off x="1259632" y="3861048"/>
            <a:ext cx="75247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Tidak </a:t>
            </a:r>
            <a:r>
              <a:rPr lang="en-US" sz="1700" i="0">
                <a:solidFill>
                  <a:schemeClr val="tx1"/>
                </a:solidFill>
                <a:latin typeface="Tahoma" pitchFamily="34" charset="0"/>
              </a:rPr>
              <a:t>mengirim produk sampai dengan seluruh pengaturan yang direncanakan telah selesai dilakukan dengan cukup baik (dan memenuhi persyaratan), kecuali disetujui oleh pejabat yang berwenang atau pelanggan</a:t>
            </a:r>
          </a:p>
        </p:txBody>
      </p:sp>
      <p:sp>
        <p:nvSpPr>
          <p:cNvPr id="22" name="Rectangle 11"/>
          <p:cNvSpPr>
            <a:spLocks noChangeArrowheads="1"/>
          </p:cNvSpPr>
          <p:nvPr/>
        </p:nvSpPr>
        <p:spPr bwMode="auto">
          <a:xfrm>
            <a:off x="1258888" y="2924944"/>
            <a:ext cx="752475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Dilaksanakan </a:t>
            </a:r>
            <a:r>
              <a:rPr lang="en-US" sz="1700" i="0">
                <a:solidFill>
                  <a:schemeClr val="tx1"/>
                </a:solidFill>
                <a:latin typeface="Tahoma" pitchFamily="34" charset="0"/>
              </a:rPr>
              <a:t>untuk setiap tahapan pada realisasi produk (Rencana Mutu) sebagaimana yang </a:t>
            </a:r>
            <a:r>
              <a:rPr lang="en-US" sz="1700" i="0" smtClean="0">
                <a:solidFill>
                  <a:schemeClr val="tx1"/>
                </a:solidFill>
                <a:latin typeface="Tahoma" pitchFamily="34" charset="0"/>
              </a:rPr>
              <a:t>direncanakan</a:t>
            </a:r>
            <a:endParaRPr lang="en-US" sz="1700" i="0">
              <a:solidFill>
                <a:schemeClr val="tx1"/>
              </a:solidFill>
              <a:latin typeface="Tahoma" pitchFamily="34" charset="0"/>
            </a:endParaRPr>
          </a:p>
        </p:txBody>
      </p:sp>
      <p:sp>
        <p:nvSpPr>
          <p:cNvPr id="23" name="Rectangle 11"/>
          <p:cNvSpPr>
            <a:spLocks noChangeArrowheads="1"/>
          </p:cNvSpPr>
          <p:nvPr/>
        </p:nvSpPr>
        <p:spPr bwMode="auto">
          <a:xfrm>
            <a:off x="1259632" y="3501008"/>
            <a:ext cx="7524750" cy="327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Mengindikasikan </a:t>
            </a:r>
            <a:r>
              <a:rPr lang="en-US" sz="1700" i="0">
                <a:solidFill>
                  <a:schemeClr val="tx1"/>
                </a:solidFill>
                <a:latin typeface="Tahoma" pitchFamily="34" charset="0"/>
              </a:rPr>
              <a:t>personil yang berwenang untuk meluluskan produk</a:t>
            </a:r>
          </a:p>
          <a:p>
            <a:pPr eaLnBrk="0" hangingPunct="0">
              <a:lnSpc>
                <a:spcPct val="90000"/>
              </a:lnSpc>
              <a:buClr>
                <a:srgbClr val="FF0000"/>
              </a:buClr>
              <a:buFontTx/>
              <a:buNone/>
            </a:pPr>
            <a:endParaRPr lang="en-US" sz="1000" i="0">
              <a:solidFill>
                <a:schemeClr val="tx1"/>
              </a:solidFill>
              <a:latin typeface="Tahoma" pitchFamily="34" charset="0"/>
            </a:endParaRPr>
          </a:p>
        </p:txBody>
      </p:sp>
    </p:spTree>
    <p:extLst>
      <p:ext uri="{BB962C8B-B14F-4D97-AF65-F5344CB8AC3E}">
        <p14:creationId xmlns:p14="http://schemas.microsoft.com/office/powerpoint/2010/main" val="125879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7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7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7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66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animBg="1"/>
      <p:bldP spid="1566749" grpId="0" animBg="1"/>
      <p:bldP spid="21" grpId="0"/>
      <p:bldP spid="22" grpId="0"/>
      <p:bldP spid="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8" name="AutoShape 10"/>
          <p:cNvSpPr>
            <a:spLocks noChangeArrowheads="1"/>
          </p:cNvSpPr>
          <p:nvPr/>
        </p:nvSpPr>
        <p:spPr bwMode="auto">
          <a:xfrm>
            <a:off x="382588" y="1341438"/>
            <a:ext cx="8221662"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Penanganan</a:t>
            </a:r>
            <a:r>
              <a:rPr lang="en-US" sz="2000" b="1" i="0" dirty="0">
                <a:solidFill>
                  <a:schemeClr val="tx1"/>
                </a:solidFill>
                <a:cs typeface="Arial" charset="0"/>
              </a:rPr>
              <a:t> </a:t>
            </a:r>
            <a:r>
              <a:rPr lang="en-US" sz="2000" b="1" i="0" dirty="0" err="1">
                <a:solidFill>
                  <a:schemeClr val="tx1"/>
                </a:solidFill>
                <a:cs typeface="Arial" charset="0"/>
              </a:rPr>
              <a:t>Produk</a:t>
            </a:r>
            <a:r>
              <a:rPr lang="en-US" sz="2000" b="1" i="0" dirty="0">
                <a:solidFill>
                  <a:schemeClr val="tx1"/>
                </a:solidFill>
                <a:cs typeface="Arial" charset="0"/>
              </a:rPr>
              <a:t> </a:t>
            </a:r>
            <a:r>
              <a:rPr lang="en-US" sz="2000" b="1" i="0" dirty="0" err="1">
                <a:solidFill>
                  <a:schemeClr val="tx1"/>
                </a:solidFill>
                <a:cs typeface="Arial" charset="0"/>
              </a:rPr>
              <a:t>Bermasalah</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8.3 ISO 14001:2004;4.4.6 OHSAS 18001:2007; 4.4.6, </a:t>
            </a:r>
            <a:r>
              <a:rPr lang="en-US" sz="1000" b="1" i="0" dirty="0">
                <a:solidFill>
                  <a:schemeClr val="tx1"/>
                </a:solidFill>
                <a:cs typeface="Arial" charset="0"/>
              </a:rPr>
              <a:t>)</a:t>
            </a:r>
          </a:p>
          <a:p>
            <a:pPr marL="342900" indent="-342900" algn="ctr">
              <a:buFontTx/>
              <a:buNone/>
              <a:defRPr/>
            </a:pPr>
            <a:endParaRPr lang="en-US" sz="600" b="1" i="0" dirty="0">
              <a:solidFill>
                <a:schemeClr val="tx1"/>
              </a:solidFill>
              <a:cs typeface="Arial" charset="0"/>
            </a:endParaRPr>
          </a:p>
        </p:txBody>
      </p:sp>
      <p:sp>
        <p:nvSpPr>
          <p:cNvPr id="76803" name="Rectangle 14"/>
          <p:cNvSpPr>
            <a:spLocks noChangeArrowheads="1"/>
          </p:cNvSpPr>
          <p:nvPr/>
        </p:nvSpPr>
        <p:spPr bwMode="auto">
          <a:xfrm>
            <a:off x="1547664" y="2349500"/>
            <a:ext cx="65532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dirty="0" err="1">
                <a:solidFill>
                  <a:schemeClr val="tx1"/>
                </a:solidFill>
                <a:latin typeface="Tahoma" pitchFamily="34" charset="0"/>
              </a:rPr>
              <a:t>Pemberian</a:t>
            </a:r>
            <a:r>
              <a:rPr lang="en-US" sz="1700" i="0" dirty="0">
                <a:solidFill>
                  <a:schemeClr val="tx1"/>
                </a:solidFill>
                <a:latin typeface="Tahoma" pitchFamily="34" charset="0"/>
              </a:rPr>
              <a:t> </a:t>
            </a:r>
            <a:r>
              <a:rPr lang="en-US" sz="1700" i="0" dirty="0" err="1">
                <a:solidFill>
                  <a:schemeClr val="tx1"/>
                </a:solidFill>
                <a:latin typeface="Tahoma" pitchFamily="34" charset="0"/>
              </a:rPr>
              <a:t>identifikasi</a:t>
            </a:r>
            <a:r>
              <a:rPr lang="en-US" sz="1700" i="0" dirty="0">
                <a:solidFill>
                  <a:schemeClr val="tx1"/>
                </a:solidFill>
                <a:latin typeface="Tahoma" pitchFamily="34" charset="0"/>
              </a:rPr>
              <a:t> </a:t>
            </a:r>
            <a:r>
              <a:rPr lang="en-US" sz="1700" i="0" dirty="0" err="1">
                <a:solidFill>
                  <a:schemeClr val="tx1"/>
                </a:solidFill>
                <a:latin typeface="Tahoma" pitchFamily="34" charset="0"/>
              </a:rPr>
              <a:t>terhadap</a:t>
            </a:r>
            <a:r>
              <a:rPr lang="en-US" sz="1700" i="0" dirty="0">
                <a:solidFill>
                  <a:schemeClr val="tx1"/>
                </a:solidFill>
                <a:latin typeface="Tahoma" pitchFamily="34" charset="0"/>
              </a:rPr>
              <a:t> </a:t>
            </a:r>
            <a:r>
              <a:rPr lang="en-US" sz="1700" i="0" dirty="0" err="1">
                <a:solidFill>
                  <a:schemeClr val="tx1"/>
                </a:solidFill>
                <a:latin typeface="Tahoma" pitchFamily="34" charset="0"/>
              </a:rPr>
              <a:t>produk</a:t>
            </a:r>
            <a:r>
              <a:rPr lang="en-US" sz="1700" i="0" dirty="0">
                <a:solidFill>
                  <a:schemeClr val="tx1"/>
                </a:solidFill>
                <a:latin typeface="Tahoma" pitchFamily="34" charset="0"/>
              </a:rPr>
              <a:t> </a:t>
            </a:r>
            <a:r>
              <a:rPr lang="en-US" sz="1700" i="0">
                <a:solidFill>
                  <a:schemeClr val="tx1"/>
                </a:solidFill>
                <a:latin typeface="Tahoma" pitchFamily="34" charset="0"/>
              </a:rPr>
              <a:t>yang </a:t>
            </a:r>
            <a:r>
              <a:rPr lang="en-US" sz="1700" i="0" smtClean="0">
                <a:solidFill>
                  <a:schemeClr val="tx1"/>
                </a:solidFill>
                <a:latin typeface="Tahoma" pitchFamily="34" charset="0"/>
              </a:rPr>
              <a:t>bermasalah</a:t>
            </a:r>
            <a:endParaRPr lang="en-US" sz="1700" i="0" dirty="0">
              <a:solidFill>
                <a:schemeClr val="tx1"/>
              </a:solidFill>
              <a:latin typeface="Tahoma" pitchFamily="34" charset="0"/>
            </a:endParaRPr>
          </a:p>
        </p:txBody>
      </p:sp>
      <p:sp>
        <p:nvSpPr>
          <p:cNvPr id="76804" name="AutoShape 30"/>
          <p:cNvSpPr>
            <a:spLocks noChangeArrowheads="1"/>
          </p:cNvSpPr>
          <p:nvPr/>
        </p:nvSpPr>
        <p:spPr bwMode="auto">
          <a:xfrm>
            <a:off x="827088" y="2205038"/>
            <a:ext cx="7416800" cy="2663825"/>
          </a:xfrm>
          <a:prstGeom prst="roundRect">
            <a:avLst>
              <a:gd name="adj" fmla="val 5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C000"/>
              </a:solidFill>
            </a:endParaRPr>
          </a:p>
        </p:txBody>
      </p:sp>
      <p:sp>
        <p:nvSpPr>
          <p:cNvPr id="1568799" name="AutoShape 31"/>
          <p:cNvSpPr>
            <a:spLocks noChangeArrowheads="1"/>
          </p:cNvSpPr>
          <p:nvPr/>
        </p:nvSpPr>
        <p:spPr bwMode="auto">
          <a:xfrm>
            <a:off x="827088" y="5157788"/>
            <a:ext cx="3167062" cy="71913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rgbClr val="00B0F0"/>
                </a:solidFill>
                <a:cs typeface="Arial" charset="0"/>
              </a:rPr>
              <a:t>Kendali</a:t>
            </a:r>
            <a:r>
              <a:rPr lang="en-US" sz="1400" b="1" i="0" dirty="0">
                <a:solidFill>
                  <a:srgbClr val="00B0F0"/>
                </a:solidFill>
                <a:cs typeface="Arial" charset="0"/>
              </a:rPr>
              <a:t> </a:t>
            </a:r>
            <a:r>
              <a:rPr lang="en-US" sz="1400" b="1" i="0" dirty="0" err="1">
                <a:solidFill>
                  <a:srgbClr val="00B0F0"/>
                </a:solidFill>
                <a:cs typeface="Arial" charset="0"/>
              </a:rPr>
              <a:t>Operasional</a:t>
            </a:r>
            <a:r>
              <a:rPr lang="en-US" sz="1400" b="1" i="0" dirty="0">
                <a:solidFill>
                  <a:srgbClr val="00B0F0"/>
                </a:solidFill>
                <a:cs typeface="Arial" charset="0"/>
              </a:rPr>
              <a:t> </a:t>
            </a:r>
          </a:p>
          <a:p>
            <a:pPr marL="342900" indent="-342900" algn="ctr">
              <a:buFontTx/>
              <a:buNone/>
              <a:defRPr/>
            </a:pPr>
            <a:r>
              <a:rPr lang="en-US" sz="1400" b="1" i="0" dirty="0" err="1">
                <a:solidFill>
                  <a:srgbClr val="00B0F0"/>
                </a:solidFill>
                <a:cs typeface="Arial" charset="0"/>
              </a:rPr>
              <a:t>diterapkan</a:t>
            </a:r>
            <a:endParaRPr lang="en-US" sz="1400" b="1" i="0" dirty="0">
              <a:solidFill>
                <a:srgbClr val="00B0F0"/>
              </a:solidFill>
              <a:cs typeface="Arial" charset="0"/>
            </a:endParaRPr>
          </a:p>
        </p:txBody>
      </p:sp>
      <p:cxnSp>
        <p:nvCxnSpPr>
          <p:cNvPr id="76806" name="AutoShape 32"/>
          <p:cNvCxnSpPr>
            <a:cxnSpLocks noChangeShapeType="1"/>
            <a:stCxn id="1568799" idx="3"/>
            <a:endCxn id="76804" idx="2"/>
          </p:cNvCxnSpPr>
          <p:nvPr/>
        </p:nvCxnSpPr>
        <p:spPr bwMode="auto">
          <a:xfrm flipV="1">
            <a:off x="3994150" y="4868863"/>
            <a:ext cx="541338" cy="6477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8802" name="AutoShape 3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76808" name="Group 36"/>
          <p:cNvGrpSpPr>
            <a:grpSpLocks/>
          </p:cNvGrpSpPr>
          <p:nvPr/>
        </p:nvGrpSpPr>
        <p:grpSpPr bwMode="auto">
          <a:xfrm>
            <a:off x="1246188" y="2397125"/>
            <a:ext cx="266700" cy="255588"/>
            <a:chOff x="340" y="1643"/>
            <a:chExt cx="168" cy="161"/>
          </a:xfrm>
        </p:grpSpPr>
        <p:sp>
          <p:nvSpPr>
            <p:cNvPr id="1568805" name="Oval 3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68806" name="Oval 3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6809" name="Group 39"/>
          <p:cNvGrpSpPr>
            <a:grpSpLocks/>
          </p:cNvGrpSpPr>
          <p:nvPr/>
        </p:nvGrpSpPr>
        <p:grpSpPr bwMode="auto">
          <a:xfrm>
            <a:off x="1246188" y="2780928"/>
            <a:ext cx="266700" cy="255587"/>
            <a:chOff x="340" y="1643"/>
            <a:chExt cx="168" cy="161"/>
          </a:xfrm>
        </p:grpSpPr>
        <p:sp>
          <p:nvSpPr>
            <p:cNvPr id="1568808" name="Oval 40"/>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68809" name="Oval 41"/>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6810" name="Group 42"/>
          <p:cNvGrpSpPr>
            <a:grpSpLocks/>
          </p:cNvGrpSpPr>
          <p:nvPr/>
        </p:nvGrpSpPr>
        <p:grpSpPr bwMode="auto">
          <a:xfrm>
            <a:off x="1258888" y="3356992"/>
            <a:ext cx="266700" cy="255587"/>
            <a:chOff x="340" y="1643"/>
            <a:chExt cx="168" cy="161"/>
          </a:xfrm>
        </p:grpSpPr>
        <p:sp>
          <p:nvSpPr>
            <p:cNvPr id="1568811" name="Oval 43"/>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68812" name="Oval 44"/>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6811" name="Group 45"/>
          <p:cNvGrpSpPr>
            <a:grpSpLocks/>
          </p:cNvGrpSpPr>
          <p:nvPr/>
        </p:nvGrpSpPr>
        <p:grpSpPr bwMode="auto">
          <a:xfrm>
            <a:off x="1281113" y="4005064"/>
            <a:ext cx="266700" cy="255587"/>
            <a:chOff x="340" y="1643"/>
            <a:chExt cx="168" cy="161"/>
          </a:xfrm>
        </p:grpSpPr>
        <p:sp>
          <p:nvSpPr>
            <p:cNvPr id="1568814" name="Oval 4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68815" name="Oval 4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76812"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Pemantauan dan Pengukuran</a:t>
            </a:r>
          </a:p>
        </p:txBody>
      </p:sp>
      <p:sp>
        <p:nvSpPr>
          <p:cNvPr id="76813" name="TextBox 20"/>
          <p:cNvSpPr txBox="1">
            <a:spLocks noChangeArrowheads="1"/>
          </p:cNvSpPr>
          <p:nvPr/>
        </p:nvSpPr>
        <p:spPr bwMode="auto">
          <a:xfrm>
            <a:off x="5075238" y="5141913"/>
            <a:ext cx="3529012" cy="585787"/>
          </a:xfrm>
          <a:prstGeom prst="rect">
            <a:avLst/>
          </a:prstGeom>
          <a:noFill/>
          <a:ln w="9525">
            <a:solidFill>
              <a:srgbClr val="00B0F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600" i="0" u="sng">
                <a:solidFill>
                  <a:srgbClr val="00B0F0"/>
                </a:solidFill>
              </a:rPr>
              <a:t>Handling of Nonconformities Procedure AND-SMR-P-04</a:t>
            </a:r>
          </a:p>
        </p:txBody>
      </p:sp>
      <p:sp>
        <p:nvSpPr>
          <p:cNvPr id="22" name="Rectangle 14"/>
          <p:cNvSpPr>
            <a:spLocks noChangeArrowheads="1"/>
          </p:cNvSpPr>
          <p:nvPr/>
        </p:nvSpPr>
        <p:spPr bwMode="auto">
          <a:xfrm>
            <a:off x="1565555" y="2745383"/>
            <a:ext cx="6553200" cy="61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Ditangani </a:t>
            </a:r>
            <a:r>
              <a:rPr lang="en-US" sz="1700" i="0" dirty="0" err="1">
                <a:solidFill>
                  <a:schemeClr val="tx1"/>
                </a:solidFill>
                <a:latin typeface="Tahoma" pitchFamily="34" charset="0"/>
              </a:rPr>
              <a:t>ketidaksesuaian</a:t>
            </a:r>
            <a:r>
              <a:rPr lang="en-US" sz="1700" i="0" dirty="0">
                <a:solidFill>
                  <a:schemeClr val="tx1"/>
                </a:solidFill>
                <a:latin typeface="Tahoma" pitchFamily="34" charset="0"/>
              </a:rPr>
              <a:t> yang </a:t>
            </a:r>
            <a:r>
              <a:rPr lang="en-US" sz="1700" i="0" dirty="0" err="1">
                <a:solidFill>
                  <a:schemeClr val="tx1"/>
                </a:solidFill>
                <a:latin typeface="Tahoma" pitchFamily="34" charset="0"/>
              </a:rPr>
              <a:t>ada</a:t>
            </a:r>
            <a:r>
              <a:rPr lang="en-US" sz="1700" i="0" dirty="0">
                <a:solidFill>
                  <a:schemeClr val="tx1"/>
                </a:solidFill>
                <a:latin typeface="Tahoma" pitchFamily="34" charset="0"/>
              </a:rPr>
              <a:t> </a:t>
            </a:r>
            <a:r>
              <a:rPr lang="en-US" sz="1700" i="0" dirty="0" err="1">
                <a:solidFill>
                  <a:schemeClr val="tx1"/>
                </a:solidFill>
                <a:latin typeface="Tahoma" pitchFamily="34" charset="0"/>
              </a:rPr>
              <a:t>dengan</a:t>
            </a:r>
            <a:r>
              <a:rPr lang="en-US" sz="1700" i="0" dirty="0">
                <a:solidFill>
                  <a:schemeClr val="tx1"/>
                </a:solidFill>
                <a:latin typeface="Tahoma" pitchFamily="34" charset="0"/>
              </a:rPr>
              <a:t> </a:t>
            </a:r>
            <a:r>
              <a:rPr lang="en-US" sz="1700" i="0" dirty="0" err="1">
                <a:solidFill>
                  <a:schemeClr val="tx1"/>
                </a:solidFill>
                <a:latin typeface="Tahoma" pitchFamily="34" charset="0"/>
              </a:rPr>
              <a:t>cara</a:t>
            </a:r>
            <a:r>
              <a:rPr lang="en-US" sz="1700" i="0" dirty="0">
                <a:solidFill>
                  <a:schemeClr val="tx1"/>
                </a:solidFill>
                <a:latin typeface="Tahoma" pitchFamily="34" charset="0"/>
              </a:rPr>
              <a:t> : rework, </a:t>
            </a:r>
            <a:r>
              <a:rPr lang="en-US" sz="1700" i="0" dirty="0" err="1">
                <a:solidFill>
                  <a:schemeClr val="tx1"/>
                </a:solidFill>
                <a:latin typeface="Tahoma" pitchFamily="34" charset="0"/>
              </a:rPr>
              <a:t>seleksi</a:t>
            </a:r>
            <a:r>
              <a:rPr lang="en-US" sz="1700" i="0" dirty="0">
                <a:solidFill>
                  <a:schemeClr val="tx1"/>
                </a:solidFill>
                <a:latin typeface="Tahoma" pitchFamily="34" charset="0"/>
              </a:rPr>
              <a:t>, </a:t>
            </a:r>
            <a:r>
              <a:rPr lang="en-US" sz="1700" i="0" dirty="0" err="1">
                <a:solidFill>
                  <a:schemeClr val="tx1"/>
                </a:solidFill>
                <a:latin typeface="Tahoma" pitchFamily="34" charset="0"/>
              </a:rPr>
              <a:t>konsesi</a:t>
            </a:r>
            <a:r>
              <a:rPr lang="en-US" sz="1700" i="0" dirty="0">
                <a:solidFill>
                  <a:schemeClr val="tx1"/>
                </a:solidFill>
                <a:latin typeface="Tahoma" pitchFamily="34" charset="0"/>
              </a:rPr>
              <a:t> </a:t>
            </a:r>
            <a:r>
              <a:rPr lang="en-US" sz="1700" i="0" dirty="0" err="1">
                <a:solidFill>
                  <a:schemeClr val="tx1"/>
                </a:solidFill>
                <a:latin typeface="Tahoma" pitchFamily="34" charset="0"/>
              </a:rPr>
              <a:t>atau</a:t>
            </a:r>
            <a:r>
              <a:rPr lang="en-US" sz="1700" i="0" dirty="0">
                <a:solidFill>
                  <a:schemeClr val="tx1"/>
                </a:solidFill>
                <a:latin typeface="Tahoma" pitchFamily="34" charset="0"/>
              </a:rPr>
              <a:t> </a:t>
            </a:r>
            <a:r>
              <a:rPr lang="en-US" sz="1700" i="0" dirty="0" err="1">
                <a:solidFill>
                  <a:schemeClr val="tx1"/>
                </a:solidFill>
                <a:latin typeface="Tahoma" pitchFamily="34" charset="0"/>
              </a:rPr>
              <a:t>sama</a:t>
            </a:r>
            <a:r>
              <a:rPr lang="en-US" sz="1700" i="0" dirty="0">
                <a:solidFill>
                  <a:schemeClr val="tx1"/>
                </a:solidFill>
                <a:latin typeface="Tahoma" pitchFamily="34" charset="0"/>
              </a:rPr>
              <a:t> </a:t>
            </a:r>
            <a:r>
              <a:rPr lang="en-US" sz="1700" i="0" dirty="0" err="1">
                <a:solidFill>
                  <a:schemeClr val="tx1"/>
                </a:solidFill>
                <a:latin typeface="Tahoma" pitchFamily="34" charset="0"/>
              </a:rPr>
              <a:t>sekali</a:t>
            </a:r>
            <a:r>
              <a:rPr lang="en-US" sz="1700" i="0" dirty="0">
                <a:solidFill>
                  <a:schemeClr val="tx1"/>
                </a:solidFill>
                <a:latin typeface="Tahoma" pitchFamily="34" charset="0"/>
              </a:rPr>
              <a:t> </a:t>
            </a:r>
            <a:r>
              <a:rPr lang="en-US" sz="1700" i="0" dirty="0" err="1">
                <a:solidFill>
                  <a:schemeClr val="tx1"/>
                </a:solidFill>
                <a:latin typeface="Tahoma" pitchFamily="34" charset="0"/>
              </a:rPr>
              <a:t>tidak</a:t>
            </a:r>
            <a:r>
              <a:rPr lang="en-US" sz="1700" i="0" dirty="0">
                <a:solidFill>
                  <a:schemeClr val="tx1"/>
                </a:solidFill>
                <a:latin typeface="Tahoma" pitchFamily="34" charset="0"/>
              </a:rPr>
              <a:t> </a:t>
            </a:r>
            <a:r>
              <a:rPr lang="en-US" sz="1700" i="0" dirty="0" err="1">
                <a:solidFill>
                  <a:schemeClr val="tx1"/>
                </a:solidFill>
                <a:latin typeface="Tahoma" pitchFamily="34" charset="0"/>
              </a:rPr>
              <a:t>diperkenankan</a:t>
            </a:r>
            <a:r>
              <a:rPr lang="en-US" sz="1700" i="0" dirty="0">
                <a:solidFill>
                  <a:schemeClr val="tx1"/>
                </a:solidFill>
                <a:latin typeface="Tahoma" pitchFamily="34" charset="0"/>
              </a:rPr>
              <a:t> </a:t>
            </a:r>
            <a:r>
              <a:rPr lang="en-US" sz="1700" i="0" err="1">
                <a:solidFill>
                  <a:schemeClr val="tx1"/>
                </a:solidFill>
                <a:latin typeface="Tahoma" pitchFamily="34" charset="0"/>
              </a:rPr>
              <a:t>pengirimannya</a:t>
            </a:r>
            <a:r>
              <a:rPr lang="en-US" sz="1700" i="0" smtClean="0">
                <a:solidFill>
                  <a:schemeClr val="tx1"/>
                </a:solidFill>
                <a:latin typeface="Tahoma" pitchFamily="34" charset="0"/>
              </a:rPr>
              <a:t>.</a:t>
            </a:r>
            <a:endParaRPr lang="en-US" sz="1700" i="0" dirty="0">
              <a:solidFill>
                <a:schemeClr val="tx1"/>
              </a:solidFill>
              <a:latin typeface="Tahoma" pitchFamily="34" charset="0"/>
            </a:endParaRPr>
          </a:p>
        </p:txBody>
      </p:sp>
      <p:sp>
        <p:nvSpPr>
          <p:cNvPr id="23" name="Rectangle 14"/>
          <p:cNvSpPr>
            <a:spLocks noChangeArrowheads="1"/>
          </p:cNvSpPr>
          <p:nvPr/>
        </p:nvSpPr>
        <p:spPr bwMode="auto">
          <a:xfrm>
            <a:off x="1565555" y="3933031"/>
            <a:ext cx="6553200" cy="61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Penanganan </a:t>
            </a:r>
            <a:r>
              <a:rPr lang="en-US" sz="1700" i="0" dirty="0" err="1">
                <a:solidFill>
                  <a:schemeClr val="tx1"/>
                </a:solidFill>
                <a:latin typeface="Tahoma" pitchFamily="34" charset="0"/>
              </a:rPr>
              <a:t>jika</a:t>
            </a:r>
            <a:r>
              <a:rPr lang="en-US" sz="1700" i="0" dirty="0">
                <a:solidFill>
                  <a:schemeClr val="tx1"/>
                </a:solidFill>
                <a:latin typeface="Tahoma" pitchFamily="34" charset="0"/>
              </a:rPr>
              <a:t> </a:t>
            </a:r>
            <a:r>
              <a:rPr lang="en-US" sz="1700" i="0" dirty="0" err="1">
                <a:solidFill>
                  <a:schemeClr val="tx1"/>
                </a:solidFill>
                <a:latin typeface="Tahoma" pitchFamily="34" charset="0"/>
              </a:rPr>
              <a:t>produk</a:t>
            </a:r>
            <a:r>
              <a:rPr lang="en-US" sz="1700" i="0" dirty="0">
                <a:solidFill>
                  <a:schemeClr val="tx1"/>
                </a:solidFill>
                <a:latin typeface="Tahoma" pitchFamily="34" charset="0"/>
              </a:rPr>
              <a:t> </a:t>
            </a:r>
            <a:r>
              <a:rPr lang="en-US" sz="1700" i="0" dirty="0" err="1">
                <a:solidFill>
                  <a:schemeClr val="tx1"/>
                </a:solidFill>
                <a:latin typeface="Tahoma" pitchFamily="34" charset="0"/>
              </a:rPr>
              <a:t>bermasalah</a:t>
            </a:r>
            <a:r>
              <a:rPr lang="en-US" sz="1700" i="0" dirty="0">
                <a:solidFill>
                  <a:schemeClr val="tx1"/>
                </a:solidFill>
                <a:latin typeface="Tahoma" pitchFamily="34" charset="0"/>
              </a:rPr>
              <a:t> </a:t>
            </a:r>
            <a:r>
              <a:rPr lang="en-US" sz="1700" i="0" dirty="0" err="1">
                <a:solidFill>
                  <a:schemeClr val="tx1"/>
                </a:solidFill>
                <a:latin typeface="Tahoma" pitchFamily="34" charset="0"/>
              </a:rPr>
              <a:t>ditemukan</a:t>
            </a:r>
            <a:r>
              <a:rPr lang="en-US" sz="1700" i="0" dirty="0">
                <a:solidFill>
                  <a:schemeClr val="tx1"/>
                </a:solidFill>
                <a:latin typeface="Tahoma" pitchFamily="34" charset="0"/>
              </a:rPr>
              <a:t> </a:t>
            </a:r>
            <a:r>
              <a:rPr lang="en-US" sz="1700" i="0" dirty="0" err="1">
                <a:solidFill>
                  <a:schemeClr val="tx1"/>
                </a:solidFill>
                <a:latin typeface="Tahoma" pitchFamily="34" charset="0"/>
              </a:rPr>
              <a:t>setelah</a:t>
            </a:r>
            <a:r>
              <a:rPr lang="en-US" sz="1700" i="0" dirty="0">
                <a:solidFill>
                  <a:schemeClr val="tx1"/>
                </a:solidFill>
                <a:latin typeface="Tahoma" pitchFamily="34" charset="0"/>
              </a:rPr>
              <a:t> </a:t>
            </a:r>
            <a:r>
              <a:rPr lang="en-US" sz="1700" i="0" dirty="0" err="1">
                <a:solidFill>
                  <a:schemeClr val="tx1"/>
                </a:solidFill>
                <a:latin typeface="Tahoma" pitchFamily="34" charset="0"/>
              </a:rPr>
              <a:t>pengiriman</a:t>
            </a:r>
            <a:r>
              <a:rPr lang="en-US" sz="1700" i="0" dirty="0">
                <a:solidFill>
                  <a:schemeClr val="tx1"/>
                </a:solidFill>
                <a:latin typeface="Tahoma" pitchFamily="34" charset="0"/>
              </a:rPr>
              <a:t> </a:t>
            </a:r>
            <a:r>
              <a:rPr lang="en-US" sz="1700" i="0" dirty="0" err="1">
                <a:solidFill>
                  <a:schemeClr val="tx1"/>
                </a:solidFill>
                <a:latin typeface="Tahoma" pitchFamily="34" charset="0"/>
              </a:rPr>
              <a:t>atau</a:t>
            </a:r>
            <a:r>
              <a:rPr lang="en-US" sz="1700" i="0" dirty="0">
                <a:solidFill>
                  <a:schemeClr val="tx1"/>
                </a:solidFill>
                <a:latin typeface="Tahoma" pitchFamily="34" charset="0"/>
              </a:rPr>
              <a:t> </a:t>
            </a:r>
            <a:r>
              <a:rPr lang="en-US" sz="1700" i="0" dirty="0" err="1">
                <a:solidFill>
                  <a:schemeClr val="tx1"/>
                </a:solidFill>
                <a:latin typeface="Tahoma" pitchFamily="34" charset="0"/>
              </a:rPr>
              <a:t>penggunaan</a:t>
            </a:r>
            <a:endParaRPr lang="en-US" sz="1700" i="0" dirty="0">
              <a:solidFill>
                <a:schemeClr val="tx1"/>
              </a:solidFill>
              <a:latin typeface="Tahoma" pitchFamily="34" charset="0"/>
            </a:endParaRPr>
          </a:p>
        </p:txBody>
      </p:sp>
      <p:sp>
        <p:nvSpPr>
          <p:cNvPr id="24" name="Rectangle 14"/>
          <p:cNvSpPr>
            <a:spLocks noChangeArrowheads="1"/>
          </p:cNvSpPr>
          <p:nvPr/>
        </p:nvSpPr>
        <p:spPr bwMode="auto">
          <a:xfrm>
            <a:off x="1565555" y="3326549"/>
            <a:ext cx="6553200" cy="53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lnSpc>
                <a:spcPct val="90000"/>
              </a:lnSpc>
              <a:buClr>
                <a:srgbClr val="FF0000"/>
              </a:buClr>
              <a:buFontTx/>
              <a:buNone/>
            </a:pPr>
            <a:r>
              <a:rPr lang="en-US" sz="1700" i="0" smtClean="0">
                <a:solidFill>
                  <a:schemeClr val="tx1"/>
                </a:solidFill>
                <a:latin typeface="Tahoma" pitchFamily="34" charset="0"/>
              </a:rPr>
              <a:t>Pemeriksaan </a:t>
            </a:r>
            <a:r>
              <a:rPr lang="en-US" sz="1700" i="0" dirty="0" err="1">
                <a:solidFill>
                  <a:schemeClr val="tx1"/>
                </a:solidFill>
                <a:latin typeface="Tahoma" pitchFamily="34" charset="0"/>
              </a:rPr>
              <a:t>ulang</a:t>
            </a:r>
            <a:r>
              <a:rPr lang="en-US" sz="1700" i="0" dirty="0">
                <a:solidFill>
                  <a:schemeClr val="tx1"/>
                </a:solidFill>
                <a:latin typeface="Tahoma" pitchFamily="34" charset="0"/>
              </a:rPr>
              <a:t> </a:t>
            </a:r>
            <a:r>
              <a:rPr lang="en-US" sz="1700" i="0" dirty="0" err="1">
                <a:solidFill>
                  <a:schemeClr val="tx1"/>
                </a:solidFill>
                <a:latin typeface="Tahoma" pitchFamily="34" charset="0"/>
              </a:rPr>
              <a:t>terhadap</a:t>
            </a:r>
            <a:r>
              <a:rPr lang="en-US" sz="1700" i="0" dirty="0">
                <a:solidFill>
                  <a:schemeClr val="tx1"/>
                </a:solidFill>
                <a:latin typeface="Tahoma" pitchFamily="34" charset="0"/>
              </a:rPr>
              <a:t> </a:t>
            </a:r>
            <a:r>
              <a:rPr lang="en-US" sz="1700" i="0" dirty="0" err="1">
                <a:solidFill>
                  <a:schemeClr val="tx1"/>
                </a:solidFill>
                <a:latin typeface="Tahoma" pitchFamily="34" charset="0"/>
              </a:rPr>
              <a:t>produk</a:t>
            </a:r>
            <a:r>
              <a:rPr lang="en-US" sz="1700" i="0" dirty="0">
                <a:solidFill>
                  <a:schemeClr val="tx1"/>
                </a:solidFill>
                <a:latin typeface="Tahoma" pitchFamily="34" charset="0"/>
              </a:rPr>
              <a:t> </a:t>
            </a:r>
            <a:r>
              <a:rPr lang="en-US" sz="1700" i="0" dirty="0" err="1">
                <a:solidFill>
                  <a:schemeClr val="tx1"/>
                </a:solidFill>
                <a:latin typeface="Tahoma" pitchFamily="34" charset="0"/>
              </a:rPr>
              <a:t>bermasalah</a:t>
            </a:r>
            <a:r>
              <a:rPr lang="en-US" sz="1700" i="0" dirty="0">
                <a:solidFill>
                  <a:schemeClr val="tx1"/>
                </a:solidFill>
                <a:latin typeface="Tahoma" pitchFamily="34" charset="0"/>
              </a:rPr>
              <a:t> yang </a:t>
            </a:r>
            <a:r>
              <a:rPr lang="en-US" sz="1700" i="0" err="1">
                <a:solidFill>
                  <a:schemeClr val="tx1"/>
                </a:solidFill>
                <a:latin typeface="Tahoma" pitchFamily="34" charset="0"/>
              </a:rPr>
              <a:t>telah</a:t>
            </a:r>
            <a:r>
              <a:rPr lang="en-US" sz="1700" i="0">
                <a:solidFill>
                  <a:schemeClr val="tx1"/>
                </a:solidFill>
                <a:latin typeface="Tahoma" pitchFamily="34" charset="0"/>
              </a:rPr>
              <a:t> </a:t>
            </a:r>
            <a:r>
              <a:rPr lang="en-US" sz="1700" i="0" smtClean="0">
                <a:solidFill>
                  <a:schemeClr val="tx1"/>
                </a:solidFill>
                <a:latin typeface="Tahoma" pitchFamily="34" charset="0"/>
              </a:rPr>
              <a:t>diperbaiki</a:t>
            </a:r>
            <a:endParaRPr lang="en-US" sz="1700" i="0" dirty="0">
              <a:solidFill>
                <a:schemeClr val="tx1"/>
              </a:solidFill>
              <a:latin typeface="Tahoma" pitchFamily="34" charset="0"/>
            </a:endParaRPr>
          </a:p>
        </p:txBody>
      </p:sp>
    </p:spTree>
    <p:extLst>
      <p:ext uri="{BB962C8B-B14F-4D97-AF65-F5344CB8AC3E}">
        <p14:creationId xmlns:p14="http://schemas.microsoft.com/office/powerpoint/2010/main" val="618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8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8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687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animBg="1"/>
      <p:bldP spid="1568799" grpId="0" animBg="1"/>
      <p:bldP spid="22" grpId="0"/>
      <p:bldP spid="23" grpId="0"/>
      <p:bldP spid="2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23" name="AutoShape 7"/>
          <p:cNvSpPr>
            <a:spLocks noChangeArrowheads="1"/>
          </p:cNvSpPr>
          <p:nvPr/>
        </p:nvSpPr>
        <p:spPr bwMode="auto">
          <a:xfrm>
            <a:off x="409575" y="1341438"/>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Penanganan</a:t>
            </a:r>
            <a:r>
              <a:rPr lang="en-US" sz="2000" b="1" i="0" dirty="0">
                <a:solidFill>
                  <a:schemeClr val="tx1"/>
                </a:solidFill>
                <a:cs typeface="Arial" charset="0"/>
              </a:rPr>
              <a:t> </a:t>
            </a:r>
            <a:r>
              <a:rPr lang="en-US" sz="2000" b="1" i="0" dirty="0" err="1">
                <a:solidFill>
                  <a:schemeClr val="tx1"/>
                </a:solidFill>
                <a:cs typeface="Arial" charset="0"/>
              </a:rPr>
              <a:t>Alat</a:t>
            </a:r>
            <a:r>
              <a:rPr lang="en-US" sz="2000" b="1" i="0" dirty="0">
                <a:solidFill>
                  <a:schemeClr val="tx1"/>
                </a:solidFill>
                <a:cs typeface="Arial" charset="0"/>
              </a:rPr>
              <a:t> </a:t>
            </a:r>
            <a:r>
              <a:rPr lang="en-US" sz="2000" b="1" i="0" dirty="0" err="1">
                <a:solidFill>
                  <a:schemeClr val="tx1"/>
                </a:solidFill>
                <a:cs typeface="Arial" charset="0"/>
              </a:rPr>
              <a:t>Ukur</a:t>
            </a:r>
            <a:endParaRPr lang="en-US" sz="2000" b="1" i="0" dirty="0">
              <a:solidFill>
                <a:schemeClr val="tx1"/>
              </a:solidFill>
              <a:cs typeface="Arial" charset="0"/>
            </a:endParaRP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7.6 ISO 14001:2004; 4.5.1 (p2) OHSAS 18001:2007; 4.5.1 (p3) ,ISM code 10.3</a:t>
            </a:r>
            <a:r>
              <a:rPr lang="en-US" sz="1000" b="1" i="0" dirty="0">
                <a:solidFill>
                  <a:schemeClr val="tx1"/>
                </a:solidFill>
                <a:cs typeface="Arial" charset="0"/>
              </a:rPr>
              <a:t>)</a:t>
            </a:r>
          </a:p>
          <a:p>
            <a:pPr marL="342900" indent="-342900" algn="ctr">
              <a:buFontTx/>
              <a:buNone/>
              <a:defRPr/>
            </a:pPr>
            <a:endParaRPr lang="en-US" sz="500" b="1" i="0" dirty="0">
              <a:solidFill>
                <a:schemeClr val="tx1"/>
              </a:solidFill>
              <a:cs typeface="Arial" charset="0"/>
            </a:endParaRPr>
          </a:p>
        </p:txBody>
      </p:sp>
      <p:sp>
        <p:nvSpPr>
          <p:cNvPr id="77827" name="Rectangle 11"/>
          <p:cNvSpPr>
            <a:spLocks noChangeArrowheads="1"/>
          </p:cNvSpPr>
          <p:nvPr/>
        </p:nvSpPr>
        <p:spPr bwMode="auto">
          <a:xfrm>
            <a:off x="1179513" y="2133600"/>
            <a:ext cx="704215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gn="just" eaLnBrk="0" hangingPunct="0">
              <a:buClr>
                <a:srgbClr val="FF0000"/>
              </a:buClr>
              <a:buFontTx/>
              <a:buNone/>
            </a:pPr>
            <a:r>
              <a:rPr lang="en-US" sz="1800" i="0">
                <a:solidFill>
                  <a:schemeClr val="tx1"/>
                </a:solidFill>
                <a:latin typeface="Tahoma" pitchFamily="34" charset="0"/>
              </a:rPr>
              <a:t>Alat Ukur yang diperlukan untuk memantau dan mengukur harus diperlakukan </a:t>
            </a:r>
          </a:p>
        </p:txBody>
      </p:sp>
      <p:sp>
        <p:nvSpPr>
          <p:cNvPr id="77828" name="Rectangle 12"/>
          <p:cNvSpPr>
            <a:spLocks noChangeArrowheads="1"/>
          </p:cNvSpPr>
          <p:nvPr/>
        </p:nvSpPr>
        <p:spPr bwMode="auto">
          <a:xfrm>
            <a:off x="1117600" y="2979738"/>
            <a:ext cx="676751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114300" lvl="1" algn="just" eaLnBrk="0" hangingPunct="0">
              <a:lnSpc>
                <a:spcPct val="90000"/>
              </a:lnSpc>
              <a:buFontTx/>
              <a:buNone/>
            </a:pPr>
            <a:r>
              <a:rPr lang="en-US" sz="1600" b="1" i="0">
                <a:solidFill>
                  <a:schemeClr val="tx1"/>
                </a:solidFill>
                <a:latin typeface="Tahoma" pitchFamily="34" charset="0"/>
              </a:rPr>
              <a:t>Dikalibrasi</a:t>
            </a:r>
            <a:r>
              <a:rPr lang="en-US" sz="1600" i="0">
                <a:solidFill>
                  <a:schemeClr val="tx1"/>
                </a:solidFill>
                <a:latin typeface="Tahoma" pitchFamily="34" charset="0"/>
              </a:rPr>
              <a:t> atau </a:t>
            </a:r>
            <a:r>
              <a:rPr lang="en-US" sz="1600" b="1" i="0">
                <a:solidFill>
                  <a:schemeClr val="tx1"/>
                </a:solidFill>
                <a:latin typeface="Tahoma" pitchFamily="34" charset="0"/>
              </a:rPr>
              <a:t>diverifikasi</a:t>
            </a:r>
            <a:r>
              <a:rPr lang="en-US" sz="1600" i="0">
                <a:solidFill>
                  <a:schemeClr val="tx1"/>
                </a:solidFill>
                <a:latin typeface="Tahoma" pitchFamily="34" charset="0"/>
              </a:rPr>
              <a:t> yang mampu telusur ke standar nasional/internasional, </a:t>
            </a:r>
            <a:r>
              <a:rPr lang="en-US" sz="1600" b="1" i="0">
                <a:solidFill>
                  <a:schemeClr val="tx1"/>
                </a:solidFill>
                <a:latin typeface="Tahoma" pitchFamily="34" charset="0"/>
              </a:rPr>
              <a:t>Diatur</a:t>
            </a:r>
            <a:r>
              <a:rPr lang="en-US" sz="1600" i="0">
                <a:solidFill>
                  <a:schemeClr val="tx1"/>
                </a:solidFill>
                <a:latin typeface="Tahoma" pitchFamily="34" charset="0"/>
              </a:rPr>
              <a:t> (Adjusted) atau </a:t>
            </a:r>
            <a:r>
              <a:rPr lang="en-US" sz="1600" b="1" i="0">
                <a:solidFill>
                  <a:schemeClr val="tx1"/>
                </a:solidFill>
                <a:latin typeface="Tahoma" pitchFamily="34" charset="0"/>
              </a:rPr>
              <a:t>diatur ulang</a:t>
            </a:r>
            <a:r>
              <a:rPr lang="en-US" sz="1600" i="0">
                <a:solidFill>
                  <a:schemeClr val="tx1"/>
                </a:solidFill>
                <a:latin typeface="Tahoma" pitchFamily="34" charset="0"/>
              </a:rPr>
              <a:t>,  </a:t>
            </a:r>
            <a:r>
              <a:rPr lang="en-US" sz="1600" b="1" i="0">
                <a:solidFill>
                  <a:schemeClr val="tx1"/>
                </a:solidFill>
                <a:latin typeface="Tahoma" pitchFamily="34" charset="0"/>
              </a:rPr>
              <a:t>Diidentifikasi</a:t>
            </a:r>
            <a:r>
              <a:rPr lang="en-US" sz="1600" i="0">
                <a:solidFill>
                  <a:schemeClr val="tx1"/>
                </a:solidFill>
                <a:latin typeface="Tahoma" pitchFamily="34" charset="0"/>
              </a:rPr>
              <a:t> agar status kalibrasinya ditentukan/diketahui, </a:t>
            </a:r>
            <a:r>
              <a:rPr lang="en-US" sz="1600" b="1" i="0">
                <a:solidFill>
                  <a:schemeClr val="tx1"/>
                </a:solidFill>
                <a:latin typeface="Tahoma" pitchFamily="34" charset="0"/>
              </a:rPr>
              <a:t>Dijaga</a:t>
            </a:r>
            <a:r>
              <a:rPr lang="en-US" sz="1600" i="0">
                <a:solidFill>
                  <a:schemeClr val="tx1"/>
                </a:solidFill>
                <a:latin typeface="Tahoma" pitchFamily="34" charset="0"/>
              </a:rPr>
              <a:t> dari pengaturan yang salah, </a:t>
            </a:r>
            <a:r>
              <a:rPr lang="en-US" sz="1600" b="1" i="0">
                <a:solidFill>
                  <a:schemeClr val="tx1"/>
                </a:solidFill>
                <a:latin typeface="Tahoma" pitchFamily="34" charset="0"/>
              </a:rPr>
              <a:t>Dilindungi</a:t>
            </a:r>
            <a:r>
              <a:rPr lang="en-US" sz="1600" i="0">
                <a:solidFill>
                  <a:schemeClr val="tx1"/>
                </a:solidFill>
                <a:latin typeface="Tahoma" pitchFamily="34" charset="0"/>
              </a:rPr>
              <a:t> dari kerusakan dan penurunan fungsi.</a:t>
            </a:r>
          </a:p>
        </p:txBody>
      </p:sp>
      <p:sp>
        <p:nvSpPr>
          <p:cNvPr id="77829" name="Rectangle 28"/>
          <p:cNvSpPr>
            <a:spLocks noChangeArrowheads="1"/>
          </p:cNvSpPr>
          <p:nvPr/>
        </p:nvSpPr>
        <p:spPr bwMode="auto">
          <a:xfrm>
            <a:off x="1173163" y="4149725"/>
            <a:ext cx="7048500" cy="57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800" i="0">
                <a:solidFill>
                  <a:schemeClr val="tx1"/>
                </a:solidFill>
                <a:latin typeface="Tahoma" pitchFamily="34" charset="0"/>
              </a:rPr>
              <a:t>Menilai dan mencatat keabsahan dari hasil pengukuran sebelumnnya bila ditemukan alat </a:t>
            </a:r>
            <a:r>
              <a:rPr lang="en-US" sz="1800" i="0" smtClean="0">
                <a:solidFill>
                  <a:schemeClr val="tx1"/>
                </a:solidFill>
                <a:latin typeface="Tahoma" pitchFamily="34" charset="0"/>
              </a:rPr>
              <a:t>bermasalah</a:t>
            </a:r>
            <a:endParaRPr lang="en-US" sz="1800" i="0">
              <a:solidFill>
                <a:schemeClr val="tx1"/>
              </a:solidFill>
              <a:latin typeface="Tahoma" pitchFamily="34" charset="0"/>
            </a:endParaRPr>
          </a:p>
        </p:txBody>
      </p:sp>
      <p:sp>
        <p:nvSpPr>
          <p:cNvPr id="77830" name="AutoShape 32"/>
          <p:cNvSpPr>
            <a:spLocks noChangeArrowheads="1"/>
          </p:cNvSpPr>
          <p:nvPr/>
        </p:nvSpPr>
        <p:spPr bwMode="auto">
          <a:xfrm>
            <a:off x="611188" y="2187575"/>
            <a:ext cx="7848600" cy="3384550"/>
          </a:xfrm>
          <a:prstGeom prst="roundRect">
            <a:avLst>
              <a:gd name="adj" fmla="val 5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C000"/>
              </a:solidFill>
            </a:endParaRPr>
          </a:p>
        </p:txBody>
      </p:sp>
      <p:sp>
        <p:nvSpPr>
          <p:cNvPr id="1570849" name="AutoShape 33"/>
          <p:cNvSpPr>
            <a:spLocks noChangeArrowheads="1"/>
          </p:cNvSpPr>
          <p:nvPr/>
        </p:nvSpPr>
        <p:spPr bwMode="auto">
          <a:xfrm>
            <a:off x="933450" y="5673725"/>
            <a:ext cx="3074988" cy="850900"/>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rgbClr val="00B0F0"/>
                </a:solidFill>
                <a:cs typeface="Arial" charset="0"/>
              </a:rPr>
              <a:t>Kendali</a:t>
            </a:r>
            <a:r>
              <a:rPr lang="en-US" sz="1400" b="1" i="0" dirty="0">
                <a:solidFill>
                  <a:srgbClr val="00B0F0"/>
                </a:solidFill>
                <a:cs typeface="Arial" charset="0"/>
              </a:rPr>
              <a:t> </a:t>
            </a:r>
            <a:r>
              <a:rPr lang="en-US" sz="1400" b="1" i="0" dirty="0" err="1">
                <a:solidFill>
                  <a:srgbClr val="00B0F0"/>
                </a:solidFill>
                <a:cs typeface="Arial" charset="0"/>
              </a:rPr>
              <a:t>Operasional</a:t>
            </a:r>
            <a:r>
              <a:rPr lang="en-US" sz="1400" b="1" i="0" dirty="0">
                <a:solidFill>
                  <a:srgbClr val="00B0F0"/>
                </a:solidFill>
                <a:cs typeface="Arial" charset="0"/>
              </a:rPr>
              <a:t> </a:t>
            </a:r>
          </a:p>
          <a:p>
            <a:pPr marL="342900" indent="-342900" algn="ctr">
              <a:buFontTx/>
              <a:buNone/>
              <a:defRPr/>
            </a:pPr>
            <a:r>
              <a:rPr lang="en-US" sz="1400" i="0" dirty="0" err="1">
                <a:solidFill>
                  <a:srgbClr val="00B0F0"/>
                </a:solidFill>
                <a:cs typeface="Arial" charset="0"/>
              </a:rPr>
              <a:t>diterapkan</a:t>
            </a:r>
            <a:endParaRPr lang="en-US" sz="1400" i="0" dirty="0">
              <a:solidFill>
                <a:srgbClr val="00B0F0"/>
              </a:solidFill>
              <a:cs typeface="Arial" charset="0"/>
            </a:endParaRPr>
          </a:p>
        </p:txBody>
      </p:sp>
      <p:cxnSp>
        <p:nvCxnSpPr>
          <p:cNvPr id="77832" name="AutoShape 34"/>
          <p:cNvCxnSpPr>
            <a:cxnSpLocks noChangeShapeType="1"/>
          </p:cNvCxnSpPr>
          <p:nvPr/>
        </p:nvCxnSpPr>
        <p:spPr bwMode="auto">
          <a:xfrm flipV="1">
            <a:off x="4010778" y="5572125"/>
            <a:ext cx="527050" cy="541338"/>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0852" name="AutoShape 36"/>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77834" name="Group 38"/>
          <p:cNvGrpSpPr>
            <a:grpSpLocks/>
          </p:cNvGrpSpPr>
          <p:nvPr/>
        </p:nvGrpSpPr>
        <p:grpSpPr bwMode="auto">
          <a:xfrm>
            <a:off x="911225" y="2314575"/>
            <a:ext cx="266700" cy="255588"/>
            <a:chOff x="340" y="1643"/>
            <a:chExt cx="168" cy="161"/>
          </a:xfrm>
        </p:grpSpPr>
        <p:sp>
          <p:nvSpPr>
            <p:cNvPr id="1570855" name="Oval 3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0856" name="Oval 4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7835" name="Group 41"/>
          <p:cNvGrpSpPr>
            <a:grpSpLocks/>
          </p:cNvGrpSpPr>
          <p:nvPr/>
        </p:nvGrpSpPr>
        <p:grpSpPr bwMode="auto">
          <a:xfrm>
            <a:off x="911225" y="3008313"/>
            <a:ext cx="266700" cy="255587"/>
            <a:chOff x="340" y="1643"/>
            <a:chExt cx="168" cy="161"/>
          </a:xfrm>
        </p:grpSpPr>
        <p:sp>
          <p:nvSpPr>
            <p:cNvPr id="1570858" name="Oval 4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0859" name="Oval 4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7836" name="Group 44"/>
          <p:cNvGrpSpPr>
            <a:grpSpLocks/>
          </p:cNvGrpSpPr>
          <p:nvPr/>
        </p:nvGrpSpPr>
        <p:grpSpPr bwMode="auto">
          <a:xfrm>
            <a:off x="898525" y="4221163"/>
            <a:ext cx="266700" cy="255587"/>
            <a:chOff x="340" y="1643"/>
            <a:chExt cx="168" cy="161"/>
          </a:xfrm>
        </p:grpSpPr>
        <p:sp>
          <p:nvSpPr>
            <p:cNvPr id="1570861" name="Oval 4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0862" name="Oval 4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77837" name="Group 47"/>
          <p:cNvGrpSpPr>
            <a:grpSpLocks/>
          </p:cNvGrpSpPr>
          <p:nvPr/>
        </p:nvGrpSpPr>
        <p:grpSpPr bwMode="auto">
          <a:xfrm>
            <a:off x="920750" y="5013325"/>
            <a:ext cx="266700" cy="255588"/>
            <a:chOff x="340" y="1643"/>
            <a:chExt cx="168" cy="161"/>
          </a:xfrm>
        </p:grpSpPr>
        <p:sp>
          <p:nvSpPr>
            <p:cNvPr id="1570864" name="Oval 4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0865" name="Oval 4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77838"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Pemantauan dan Pengukuran</a:t>
            </a:r>
          </a:p>
        </p:txBody>
      </p:sp>
      <p:sp>
        <p:nvSpPr>
          <p:cNvPr id="23" name="Rectangle 28"/>
          <p:cNvSpPr>
            <a:spLocks noChangeArrowheads="1"/>
          </p:cNvSpPr>
          <p:nvPr/>
        </p:nvSpPr>
        <p:spPr bwMode="auto">
          <a:xfrm>
            <a:off x="1187450" y="4941491"/>
            <a:ext cx="7048500" cy="39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800" i="0" smtClean="0">
                <a:solidFill>
                  <a:schemeClr val="tx1"/>
                </a:solidFill>
                <a:latin typeface="Tahoma" pitchFamily="34" charset="0"/>
              </a:rPr>
              <a:t>Memastikan </a:t>
            </a:r>
            <a:r>
              <a:rPr lang="en-US" sz="1800" i="0">
                <a:solidFill>
                  <a:schemeClr val="tx1"/>
                </a:solidFill>
                <a:latin typeface="Tahoma" pitchFamily="34" charset="0"/>
              </a:rPr>
              <a:t>kemampuan perangkat lunak / testing</a:t>
            </a:r>
          </a:p>
        </p:txBody>
      </p:sp>
    </p:spTree>
    <p:extLst>
      <p:ext uri="{BB962C8B-B14F-4D97-AF65-F5344CB8AC3E}">
        <p14:creationId xmlns:p14="http://schemas.microsoft.com/office/powerpoint/2010/main" val="83177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8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78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70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77829" grpId="0"/>
      <p:bldP spid="77830" grpId="0" animBg="1"/>
      <p:bldP spid="1570849"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br>
              <a:rPr lang="en-US" smtClean="0"/>
            </a:br>
            <a:r>
              <a:rPr lang="en-US" smtClean="0"/>
              <a:t>PDCA</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96311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71" name="AutoShape 7"/>
          <p:cNvSpPr>
            <a:spLocks noChangeArrowheads="1"/>
          </p:cNvSpPr>
          <p:nvPr/>
        </p:nvSpPr>
        <p:spPr bwMode="auto">
          <a:xfrm>
            <a:off x="493713" y="1412875"/>
            <a:ext cx="8172450" cy="792163"/>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2000" b="1" i="0" dirty="0" err="1">
                <a:solidFill>
                  <a:srgbClr val="00B0F0"/>
                </a:solidFill>
                <a:cs typeface="Arial" charset="0"/>
              </a:rPr>
              <a:t>Perencanaan</a:t>
            </a:r>
            <a:r>
              <a:rPr lang="en-US" sz="2000" b="1" i="0" dirty="0">
                <a:solidFill>
                  <a:srgbClr val="00B0F0"/>
                </a:solidFill>
                <a:cs typeface="Arial" charset="0"/>
              </a:rPr>
              <a:t> </a:t>
            </a:r>
            <a:r>
              <a:rPr lang="en-US" sz="2000" b="1" i="0" dirty="0" err="1">
                <a:solidFill>
                  <a:srgbClr val="00B0F0"/>
                </a:solidFill>
                <a:cs typeface="Arial" charset="0"/>
              </a:rPr>
              <a:t>Realisasi</a:t>
            </a:r>
            <a:r>
              <a:rPr lang="en-US" sz="2000" b="1" i="0" dirty="0">
                <a:solidFill>
                  <a:srgbClr val="00B0F0"/>
                </a:solidFill>
                <a:cs typeface="Arial" charset="0"/>
              </a:rPr>
              <a:t> </a:t>
            </a:r>
            <a:r>
              <a:rPr lang="en-US" sz="2000" b="1" i="0" dirty="0" err="1">
                <a:solidFill>
                  <a:srgbClr val="00B0F0"/>
                </a:solidFill>
                <a:cs typeface="Arial" charset="0"/>
              </a:rPr>
              <a:t>Produk</a:t>
            </a:r>
            <a:r>
              <a:rPr lang="en-US" sz="2000" b="1" i="0" dirty="0">
                <a:solidFill>
                  <a:srgbClr val="00B0F0"/>
                </a:solidFill>
                <a:cs typeface="Arial" charset="0"/>
              </a:rPr>
              <a:t>/ </a:t>
            </a:r>
            <a:r>
              <a:rPr lang="en-US" sz="2000" b="1" i="0" dirty="0" err="1">
                <a:solidFill>
                  <a:srgbClr val="00B0F0"/>
                </a:solidFill>
                <a:cs typeface="Arial" charset="0"/>
              </a:rPr>
              <a:t>Jasa</a:t>
            </a:r>
            <a:endParaRPr lang="en-US" sz="2000" b="1" i="0" dirty="0">
              <a:solidFill>
                <a:srgbClr val="00B0F0"/>
              </a:solidFill>
              <a:cs typeface="Arial" charset="0"/>
            </a:endParaRPr>
          </a:p>
          <a:p>
            <a:pPr marL="342900" indent="-342900" algn="ctr">
              <a:buFontTx/>
              <a:buNone/>
              <a:defRPr/>
            </a:pPr>
            <a:r>
              <a:rPr lang="en-US" sz="1050" b="1" i="0" dirty="0">
                <a:solidFill>
                  <a:srgbClr val="00B0F0"/>
                </a:solidFill>
                <a:cs typeface="Arial" charset="0"/>
              </a:rPr>
              <a:t>(</a:t>
            </a:r>
            <a:r>
              <a:rPr lang="en-US" sz="1400" b="1" i="0" dirty="0">
                <a:solidFill>
                  <a:srgbClr val="00B0F0"/>
                </a:solidFill>
                <a:cs typeface="Arial" charset="0"/>
              </a:rPr>
              <a:t>ISO 9001:2008;7.1, ISO 14001:2004;4.4.6, </a:t>
            </a:r>
          </a:p>
          <a:p>
            <a:pPr marL="342900" indent="-342900" algn="ctr">
              <a:buFontTx/>
              <a:buNone/>
              <a:defRPr/>
            </a:pPr>
            <a:r>
              <a:rPr lang="en-US" sz="1400" b="1" i="0" dirty="0">
                <a:solidFill>
                  <a:srgbClr val="00B0F0"/>
                </a:solidFill>
                <a:cs typeface="Arial" charset="0"/>
              </a:rPr>
              <a:t>OHSAS 18001:2007;4.4.6. ISM Code; 1.4.2</a:t>
            </a:r>
            <a:r>
              <a:rPr lang="en-US" sz="1050" b="1" i="0" dirty="0">
                <a:solidFill>
                  <a:srgbClr val="00B0F0"/>
                </a:solidFill>
                <a:cs typeface="Arial" charset="0"/>
              </a:rPr>
              <a:t>)</a:t>
            </a:r>
          </a:p>
        </p:txBody>
      </p:sp>
      <p:sp>
        <p:nvSpPr>
          <p:cNvPr id="78851" name="Rectangle 10"/>
          <p:cNvSpPr>
            <a:spLocks noChangeArrowheads="1"/>
          </p:cNvSpPr>
          <p:nvPr/>
        </p:nvSpPr>
        <p:spPr bwMode="auto">
          <a:xfrm>
            <a:off x="827088" y="2349501"/>
            <a:ext cx="7913687" cy="57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700" i="0">
                <a:solidFill>
                  <a:schemeClr val="tx1"/>
                </a:solidFill>
              </a:rPr>
              <a:t>Merencanakan dan membangun proses-proses yang dibutuhkan untuk realisasi produk dan konsisten dengan proses lainnya</a:t>
            </a:r>
            <a:r>
              <a:rPr lang="en-US" sz="1700" i="0" smtClean="0">
                <a:solidFill>
                  <a:schemeClr val="tx1"/>
                </a:solidFill>
              </a:rPr>
              <a:t>.</a:t>
            </a:r>
            <a:endParaRPr lang="en-US" sz="1700" i="0">
              <a:solidFill>
                <a:schemeClr val="tx1"/>
              </a:solidFill>
            </a:endParaRPr>
          </a:p>
        </p:txBody>
      </p:sp>
      <p:sp>
        <p:nvSpPr>
          <p:cNvPr id="1572885" name="AutoShape 21"/>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78853" name="Group 23"/>
          <p:cNvGrpSpPr>
            <a:grpSpLocks/>
          </p:cNvGrpSpPr>
          <p:nvPr/>
        </p:nvGrpSpPr>
        <p:grpSpPr bwMode="auto">
          <a:xfrm>
            <a:off x="468313" y="2452688"/>
            <a:ext cx="266700" cy="255587"/>
            <a:chOff x="340" y="1643"/>
            <a:chExt cx="168" cy="161"/>
          </a:xfrm>
        </p:grpSpPr>
        <p:sp>
          <p:nvSpPr>
            <p:cNvPr id="1572888" name="Oval 2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2889" name="Oval 2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78854" name="Group 26"/>
          <p:cNvGrpSpPr>
            <a:grpSpLocks/>
          </p:cNvGrpSpPr>
          <p:nvPr/>
        </p:nvGrpSpPr>
        <p:grpSpPr bwMode="auto">
          <a:xfrm>
            <a:off x="468313" y="3068960"/>
            <a:ext cx="266700" cy="255587"/>
            <a:chOff x="340" y="1643"/>
            <a:chExt cx="168" cy="161"/>
          </a:xfrm>
        </p:grpSpPr>
        <p:sp>
          <p:nvSpPr>
            <p:cNvPr id="1572891" name="Oval 2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2892" name="Oval 2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78855" name="Group 29"/>
          <p:cNvGrpSpPr>
            <a:grpSpLocks/>
          </p:cNvGrpSpPr>
          <p:nvPr/>
        </p:nvGrpSpPr>
        <p:grpSpPr bwMode="auto">
          <a:xfrm>
            <a:off x="468313" y="4829596"/>
            <a:ext cx="266700" cy="255588"/>
            <a:chOff x="340" y="1643"/>
            <a:chExt cx="168" cy="161"/>
          </a:xfrm>
        </p:grpSpPr>
        <p:sp>
          <p:nvSpPr>
            <p:cNvPr id="1572894" name="Oval 30"/>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2895" name="Oval 31"/>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78856"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Realisasi Produk</a:t>
            </a:r>
          </a:p>
        </p:txBody>
      </p:sp>
      <p:sp>
        <p:nvSpPr>
          <p:cNvPr id="15" name="Rectangle 10"/>
          <p:cNvSpPr>
            <a:spLocks noChangeArrowheads="1"/>
          </p:cNvSpPr>
          <p:nvPr/>
        </p:nvSpPr>
        <p:spPr bwMode="auto">
          <a:xfrm>
            <a:off x="840309" y="2997572"/>
            <a:ext cx="7913687" cy="172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700" i="0" smtClean="0">
                <a:solidFill>
                  <a:schemeClr val="tx1"/>
                </a:solidFill>
              </a:rPr>
              <a:t>Perencanaan </a:t>
            </a:r>
            <a:r>
              <a:rPr lang="en-US" sz="1700" i="0">
                <a:solidFill>
                  <a:schemeClr val="tx1"/>
                </a:solidFill>
              </a:rPr>
              <a:t>harus termasuk penentuan dari : </a:t>
            </a:r>
          </a:p>
          <a:p>
            <a:pPr marL="406400" lvl="1" indent="-292100">
              <a:lnSpc>
                <a:spcPct val="90000"/>
              </a:lnSpc>
              <a:buClr>
                <a:srgbClr val="FF0000"/>
              </a:buClr>
              <a:buFontTx/>
              <a:buNone/>
            </a:pPr>
            <a:r>
              <a:rPr lang="en-US" sz="1700" i="0">
                <a:solidFill>
                  <a:schemeClr val="tx1"/>
                </a:solidFill>
              </a:rPr>
              <a:t>a. Sasaran mutu produk dan persyaratan lainnya ; </a:t>
            </a:r>
          </a:p>
          <a:p>
            <a:pPr marL="406400" lvl="1" indent="-292100">
              <a:lnSpc>
                <a:spcPct val="90000"/>
              </a:lnSpc>
              <a:buClr>
                <a:srgbClr val="FF0000"/>
              </a:buClr>
              <a:buFontTx/>
              <a:buNone/>
            </a:pPr>
            <a:r>
              <a:rPr lang="en-US" sz="1700" i="0">
                <a:solidFill>
                  <a:schemeClr val="tx1"/>
                </a:solidFill>
              </a:rPr>
              <a:t>b. Perlu untuk menetapkan proses-proses, dokumentasi, dan sumber daya yang spesifik terhadap produk ; </a:t>
            </a:r>
          </a:p>
          <a:p>
            <a:pPr marL="406400" lvl="1" indent="-292100">
              <a:lnSpc>
                <a:spcPct val="90000"/>
              </a:lnSpc>
              <a:buClr>
                <a:srgbClr val="FF0000"/>
              </a:buClr>
              <a:buFontTx/>
              <a:buNone/>
            </a:pPr>
            <a:r>
              <a:rPr lang="en-US" sz="1700" i="0">
                <a:solidFill>
                  <a:schemeClr val="tx1"/>
                </a:solidFill>
              </a:rPr>
              <a:t>c. Persyaratan untuk verifikasi, validasi, pemantauan, inspeksi dan aktivitas pengujian yang spesifik terhadap produk ; </a:t>
            </a:r>
          </a:p>
          <a:p>
            <a:pPr marL="406400" lvl="1" indent="-292100">
              <a:lnSpc>
                <a:spcPct val="90000"/>
              </a:lnSpc>
              <a:buClr>
                <a:srgbClr val="FF0000"/>
              </a:buClr>
              <a:buFontTx/>
              <a:buNone/>
            </a:pPr>
            <a:r>
              <a:rPr lang="en-US" sz="1700" i="0">
                <a:solidFill>
                  <a:schemeClr val="tx1"/>
                </a:solidFill>
              </a:rPr>
              <a:t>d. Kriteria keberterimaan produk termasuk </a:t>
            </a:r>
            <a:r>
              <a:rPr lang="en-US" sz="1700" i="0" smtClean="0">
                <a:solidFill>
                  <a:schemeClr val="tx1"/>
                </a:solidFill>
              </a:rPr>
              <a:t>buktinya</a:t>
            </a:r>
            <a:endParaRPr lang="en-US" sz="1700" i="0">
              <a:solidFill>
                <a:schemeClr val="tx1"/>
              </a:solidFill>
            </a:endParaRPr>
          </a:p>
        </p:txBody>
      </p:sp>
      <p:sp>
        <p:nvSpPr>
          <p:cNvPr id="16" name="Rectangle 10"/>
          <p:cNvSpPr>
            <a:spLocks noChangeArrowheads="1"/>
          </p:cNvSpPr>
          <p:nvPr/>
        </p:nvSpPr>
        <p:spPr bwMode="auto">
          <a:xfrm>
            <a:off x="834777" y="4797772"/>
            <a:ext cx="7913687" cy="57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a:lnSpc>
                <a:spcPct val="90000"/>
              </a:lnSpc>
              <a:buClr>
                <a:srgbClr val="FF0000"/>
              </a:buClr>
              <a:buFontTx/>
              <a:buNone/>
            </a:pPr>
            <a:r>
              <a:rPr lang="en-US" sz="1700" i="0" smtClean="0">
                <a:solidFill>
                  <a:schemeClr val="tx1"/>
                </a:solidFill>
              </a:rPr>
              <a:t>Keluaran </a:t>
            </a:r>
            <a:r>
              <a:rPr lang="en-US" sz="1700" i="0">
                <a:solidFill>
                  <a:schemeClr val="tx1"/>
                </a:solidFill>
              </a:rPr>
              <a:t>dari perencanaan harus dalam bentuk yang sesuai dengan metode operasi organisasi. Dapat dianggap sebagai sebuah perencanaan mutu. </a:t>
            </a:r>
          </a:p>
        </p:txBody>
      </p:sp>
    </p:spTree>
    <p:extLst>
      <p:ext uri="{BB962C8B-B14F-4D97-AF65-F5344CB8AC3E}">
        <p14:creationId xmlns:p14="http://schemas.microsoft.com/office/powerpoint/2010/main" val="329996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13"/>
          <p:cNvSpPr>
            <a:spLocks noChangeArrowheads="1"/>
          </p:cNvSpPr>
          <p:nvPr/>
        </p:nvSpPr>
        <p:spPr bwMode="auto">
          <a:xfrm>
            <a:off x="801688" y="4543425"/>
            <a:ext cx="2305050" cy="1081088"/>
          </a:xfrm>
          <a:prstGeom prst="roundRect">
            <a:avLst>
              <a:gd name="adj" fmla="val 16667"/>
            </a:avLst>
          </a:pr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1590283" name="Oval 11"/>
          <p:cNvSpPr>
            <a:spLocks noChangeArrowheads="1"/>
          </p:cNvSpPr>
          <p:nvPr/>
        </p:nvSpPr>
        <p:spPr bwMode="auto">
          <a:xfrm>
            <a:off x="3276600" y="3070225"/>
            <a:ext cx="2665413" cy="1727200"/>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342900" indent="-342900" algn="ctr">
              <a:buFontTx/>
              <a:buNone/>
              <a:defRPr/>
            </a:pPr>
            <a:r>
              <a:rPr lang="en-US" sz="2000" b="1" i="0">
                <a:solidFill>
                  <a:schemeClr val="tx1"/>
                </a:solidFill>
                <a:cs typeface="Arial" charset="0"/>
              </a:rPr>
              <a:t>Perencanaan </a:t>
            </a:r>
          </a:p>
          <a:p>
            <a:pPr marL="342900" indent="-342900" algn="ctr">
              <a:buFontTx/>
              <a:buNone/>
              <a:defRPr/>
            </a:pPr>
            <a:r>
              <a:rPr lang="en-US" sz="2000" b="1" i="0">
                <a:solidFill>
                  <a:schemeClr val="tx1"/>
                </a:solidFill>
                <a:cs typeface="Arial" charset="0"/>
              </a:rPr>
              <a:t>Realisasi Produk</a:t>
            </a:r>
          </a:p>
        </p:txBody>
      </p:sp>
      <p:sp>
        <p:nvSpPr>
          <p:cNvPr id="79876" name="Text Box 12"/>
          <p:cNvSpPr txBox="1">
            <a:spLocks noChangeArrowheads="1"/>
          </p:cNvSpPr>
          <p:nvPr/>
        </p:nvSpPr>
        <p:spPr bwMode="auto">
          <a:xfrm>
            <a:off x="696913" y="4684713"/>
            <a:ext cx="248602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Aspek Quality &amp;</a:t>
            </a:r>
          </a:p>
          <a:p>
            <a:pPr algn="ctr" eaLnBrk="1" hangingPunct="1">
              <a:buFontTx/>
              <a:buNone/>
            </a:pPr>
            <a:r>
              <a:rPr lang="en-US" sz="2000" b="1" i="0">
                <a:solidFill>
                  <a:schemeClr val="tx1"/>
                </a:solidFill>
              </a:rPr>
              <a:t>Lingkungan</a:t>
            </a:r>
          </a:p>
        </p:txBody>
      </p:sp>
      <p:sp>
        <p:nvSpPr>
          <p:cNvPr id="79877" name="AutoShape 14"/>
          <p:cNvSpPr>
            <a:spLocks noChangeArrowheads="1"/>
          </p:cNvSpPr>
          <p:nvPr/>
        </p:nvSpPr>
        <p:spPr bwMode="auto">
          <a:xfrm>
            <a:off x="6227763" y="4510088"/>
            <a:ext cx="2305050" cy="1081087"/>
          </a:xfrm>
          <a:prstGeom prst="roundRect">
            <a:avLst>
              <a:gd name="adj" fmla="val 16667"/>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79878" name="Text Box 15"/>
          <p:cNvSpPr txBox="1">
            <a:spLocks noChangeArrowheads="1"/>
          </p:cNvSpPr>
          <p:nvPr/>
        </p:nvSpPr>
        <p:spPr bwMode="auto">
          <a:xfrm>
            <a:off x="6746875" y="4651375"/>
            <a:ext cx="12446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Bahaya</a:t>
            </a:r>
          </a:p>
          <a:p>
            <a:pPr algn="ctr" eaLnBrk="1" hangingPunct="1">
              <a:buFontTx/>
              <a:buNone/>
            </a:pPr>
            <a:r>
              <a:rPr lang="en-US" sz="2000" b="1" i="0">
                <a:solidFill>
                  <a:schemeClr val="tx1"/>
                </a:solidFill>
              </a:rPr>
              <a:t>K3</a:t>
            </a:r>
          </a:p>
        </p:txBody>
      </p:sp>
      <p:sp>
        <p:nvSpPr>
          <p:cNvPr id="79879" name="AutoShape 16"/>
          <p:cNvSpPr>
            <a:spLocks noChangeArrowheads="1"/>
          </p:cNvSpPr>
          <p:nvPr/>
        </p:nvSpPr>
        <p:spPr bwMode="auto">
          <a:xfrm>
            <a:off x="3500438" y="1628775"/>
            <a:ext cx="2305050" cy="1081088"/>
          </a:xfrm>
          <a:prstGeom prst="roundRect">
            <a:avLst>
              <a:gd name="adj" fmla="val 16667"/>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2"/>
              </a:solidFill>
            </a:endParaRPr>
          </a:p>
        </p:txBody>
      </p:sp>
      <p:sp>
        <p:nvSpPr>
          <p:cNvPr id="79880" name="Text Box 17"/>
          <p:cNvSpPr txBox="1">
            <a:spLocks noChangeArrowheads="1"/>
          </p:cNvSpPr>
          <p:nvPr/>
        </p:nvSpPr>
        <p:spPr bwMode="auto">
          <a:xfrm>
            <a:off x="3606800" y="1719263"/>
            <a:ext cx="2020888"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2000" b="1" i="0">
                <a:solidFill>
                  <a:schemeClr val="tx1"/>
                </a:solidFill>
              </a:rPr>
              <a:t>Persyaratan </a:t>
            </a:r>
          </a:p>
          <a:p>
            <a:pPr algn="ctr" eaLnBrk="1" hangingPunct="1">
              <a:buFontTx/>
              <a:buNone/>
            </a:pPr>
            <a:r>
              <a:rPr lang="en-US" sz="2000" b="1" i="0">
                <a:solidFill>
                  <a:schemeClr val="tx1"/>
                </a:solidFill>
              </a:rPr>
              <a:t>Proses lain</a:t>
            </a:r>
          </a:p>
        </p:txBody>
      </p:sp>
      <p:cxnSp>
        <p:nvCxnSpPr>
          <p:cNvPr id="79881" name="AutoShape 18"/>
          <p:cNvCxnSpPr>
            <a:cxnSpLocks noChangeShapeType="1"/>
            <a:endCxn id="1590283" idx="0"/>
          </p:cNvCxnSpPr>
          <p:nvPr/>
        </p:nvCxnSpPr>
        <p:spPr bwMode="auto">
          <a:xfrm>
            <a:off x="4610100" y="2695575"/>
            <a:ext cx="0" cy="374650"/>
          </a:xfrm>
          <a:prstGeom prst="straightConnector1">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82" name="Line 19"/>
          <p:cNvSpPr>
            <a:spLocks noChangeShapeType="1"/>
          </p:cNvSpPr>
          <p:nvPr/>
        </p:nvSpPr>
        <p:spPr bwMode="auto">
          <a:xfrm>
            <a:off x="5867400" y="4365625"/>
            <a:ext cx="360363" cy="2159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3" name="Line 20"/>
          <p:cNvSpPr>
            <a:spLocks noChangeShapeType="1"/>
          </p:cNvSpPr>
          <p:nvPr/>
        </p:nvSpPr>
        <p:spPr bwMode="auto">
          <a:xfrm flipH="1">
            <a:off x="3081338" y="4378325"/>
            <a:ext cx="287337" cy="215900"/>
          </a:xfrm>
          <a:prstGeom prst="line">
            <a:avLst/>
          </a:prstGeom>
          <a:noFill/>
          <a:ln w="762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0294" name="AutoShape 22"/>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7988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Realisasi Produk</a:t>
            </a:r>
          </a:p>
        </p:txBody>
      </p:sp>
    </p:spTree>
    <p:extLst>
      <p:ext uri="{BB962C8B-B14F-4D97-AF65-F5344CB8AC3E}">
        <p14:creationId xmlns:p14="http://schemas.microsoft.com/office/powerpoint/2010/main" val="245768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0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98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88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987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988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87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9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p:bldP spid="1590283" grpId="0" animBg="1"/>
      <p:bldP spid="79876" grpId="0"/>
      <p:bldP spid="79877" grpId="0" animBg="1"/>
      <p:bldP spid="79879" grpId="0" animBg="1"/>
      <p:bldP spid="79880" grpId="0"/>
      <p:bldP spid="79882" grpId="0" animBg="1"/>
      <p:bldP spid="7988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9" name="AutoShape 7"/>
          <p:cNvSpPr>
            <a:spLocks noChangeArrowheads="1"/>
          </p:cNvSpPr>
          <p:nvPr/>
        </p:nvSpPr>
        <p:spPr bwMode="auto">
          <a:xfrm>
            <a:off x="493713" y="1341438"/>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2000" b="1" i="0" dirty="0">
                <a:solidFill>
                  <a:srgbClr val="00B0F0"/>
                </a:solidFill>
                <a:cs typeface="Arial" charset="0"/>
              </a:rPr>
              <a:t>Proses </a:t>
            </a:r>
            <a:r>
              <a:rPr lang="en-US" sz="2000" b="1" i="0" dirty="0" err="1">
                <a:solidFill>
                  <a:srgbClr val="00B0F0"/>
                </a:solidFill>
                <a:cs typeface="Arial" charset="0"/>
              </a:rPr>
              <a:t>Terkait</a:t>
            </a:r>
            <a:r>
              <a:rPr lang="en-US" sz="2000" b="1" i="0" dirty="0">
                <a:solidFill>
                  <a:srgbClr val="00B0F0"/>
                </a:solidFill>
                <a:cs typeface="Arial" charset="0"/>
              </a:rPr>
              <a:t> </a:t>
            </a:r>
            <a:r>
              <a:rPr lang="en-US" sz="2000" b="1" i="0" dirty="0" err="1">
                <a:solidFill>
                  <a:srgbClr val="00B0F0"/>
                </a:solidFill>
                <a:cs typeface="Arial" charset="0"/>
              </a:rPr>
              <a:t>Dengan</a:t>
            </a:r>
            <a:r>
              <a:rPr lang="en-US" sz="2000" b="1" i="0" dirty="0">
                <a:solidFill>
                  <a:srgbClr val="00B0F0"/>
                </a:solidFill>
                <a:cs typeface="Arial" charset="0"/>
              </a:rPr>
              <a:t> </a:t>
            </a:r>
            <a:r>
              <a:rPr lang="en-US" sz="2000" b="1" i="0" dirty="0" err="1">
                <a:solidFill>
                  <a:srgbClr val="00B0F0"/>
                </a:solidFill>
                <a:cs typeface="Arial" charset="0"/>
              </a:rPr>
              <a:t>Pelanggan</a:t>
            </a:r>
            <a:endParaRPr lang="en-US" sz="2000" b="1" i="0" dirty="0">
              <a:solidFill>
                <a:srgbClr val="00B0F0"/>
              </a:solidFill>
              <a:cs typeface="Arial" charset="0"/>
            </a:endParaRPr>
          </a:p>
          <a:p>
            <a:pPr marL="342900" indent="-342900" algn="ctr">
              <a:buFontTx/>
              <a:buNone/>
              <a:defRPr/>
            </a:pPr>
            <a:r>
              <a:rPr lang="en-US" sz="1000" b="1" i="0" dirty="0">
                <a:solidFill>
                  <a:srgbClr val="00B0F0"/>
                </a:solidFill>
                <a:cs typeface="Arial" charset="0"/>
              </a:rPr>
              <a:t>(</a:t>
            </a:r>
            <a:r>
              <a:rPr lang="en-US" sz="1200" b="1" i="0" dirty="0">
                <a:solidFill>
                  <a:srgbClr val="00B0F0"/>
                </a:solidFill>
                <a:cs typeface="Arial" charset="0"/>
              </a:rPr>
              <a:t>ISO 9001:2008; 7.2.1,7.2.3 ISO 14001:2004; 4.3.2,4.4.3 OHSAS 18001:2007; 4.3.2,4.4.3.1</a:t>
            </a:r>
            <a:r>
              <a:rPr lang="en-US" sz="1000" b="1" i="0" dirty="0">
                <a:solidFill>
                  <a:srgbClr val="00B0F0"/>
                </a:solidFill>
                <a:cs typeface="Arial" charset="0"/>
              </a:rPr>
              <a:t>)</a:t>
            </a:r>
          </a:p>
        </p:txBody>
      </p:sp>
      <p:sp>
        <p:nvSpPr>
          <p:cNvPr id="1574922" name="Rectangle 10"/>
          <p:cNvSpPr>
            <a:spLocks noChangeArrowheads="1"/>
          </p:cNvSpPr>
          <p:nvPr/>
        </p:nvSpPr>
        <p:spPr bwMode="auto">
          <a:xfrm>
            <a:off x="684213" y="2492375"/>
            <a:ext cx="7920037" cy="64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458788" lvl="1" indent="-3175" eaLnBrk="0" hangingPunct="0">
              <a:buClr>
                <a:srgbClr val="FF0000"/>
              </a:buClr>
              <a:buFontTx/>
              <a:buNone/>
              <a:tabLst>
                <a:tab pos="1152525" algn="l"/>
              </a:tabLst>
              <a:defRPr/>
            </a:pPr>
            <a:r>
              <a:rPr lang="en-US" sz="2000" i="0" dirty="0" err="1">
                <a:solidFill>
                  <a:schemeClr val="tx1"/>
                </a:solidFill>
                <a:cs typeface="Arial" charset="0"/>
              </a:rPr>
              <a:t>Persyaratan</a:t>
            </a:r>
            <a:r>
              <a:rPr lang="en-US" sz="2000" i="0" dirty="0">
                <a:solidFill>
                  <a:schemeClr val="tx1"/>
                </a:solidFill>
                <a:cs typeface="Arial" charset="0"/>
              </a:rPr>
              <a:t> </a:t>
            </a:r>
            <a:r>
              <a:rPr lang="en-US" sz="2000" i="0" dirty="0" err="1">
                <a:solidFill>
                  <a:schemeClr val="tx1"/>
                </a:solidFill>
                <a:cs typeface="Arial" charset="0"/>
              </a:rPr>
              <a:t>spesifik</a:t>
            </a:r>
            <a:r>
              <a:rPr lang="en-US" sz="2000" i="0" dirty="0">
                <a:solidFill>
                  <a:schemeClr val="tx1"/>
                </a:solidFill>
                <a:cs typeface="Arial" charset="0"/>
              </a:rPr>
              <a:t> </a:t>
            </a:r>
            <a:r>
              <a:rPr lang="en-US" sz="2000" i="0" dirty="0" err="1">
                <a:solidFill>
                  <a:schemeClr val="tx1"/>
                </a:solidFill>
                <a:cs typeface="Arial" charset="0"/>
              </a:rPr>
              <a:t>pelanggan</a:t>
            </a:r>
            <a:r>
              <a:rPr lang="en-US" sz="2000" i="0" dirty="0">
                <a:solidFill>
                  <a:schemeClr val="tx1"/>
                </a:solidFill>
                <a:cs typeface="Arial" charset="0"/>
              </a:rPr>
              <a:t> </a:t>
            </a:r>
            <a:r>
              <a:rPr lang="en-US" sz="2000" i="0" dirty="0" err="1">
                <a:solidFill>
                  <a:schemeClr val="tx1"/>
                </a:solidFill>
                <a:cs typeface="Arial" charset="0"/>
              </a:rPr>
              <a:t>termasuk</a:t>
            </a:r>
            <a:r>
              <a:rPr lang="en-US" sz="2000" i="0" dirty="0">
                <a:solidFill>
                  <a:schemeClr val="tx1"/>
                </a:solidFill>
                <a:cs typeface="Arial" charset="0"/>
              </a:rPr>
              <a:t> </a:t>
            </a:r>
            <a:r>
              <a:rPr lang="en-US" sz="2000" i="0" dirty="0" err="1">
                <a:solidFill>
                  <a:schemeClr val="tx1"/>
                </a:solidFill>
                <a:cs typeface="Arial" charset="0"/>
              </a:rPr>
              <a:t>pengiriman</a:t>
            </a:r>
            <a:r>
              <a:rPr lang="en-US" sz="2000" i="0" dirty="0">
                <a:solidFill>
                  <a:schemeClr val="tx1"/>
                </a:solidFill>
                <a:cs typeface="Arial" charset="0"/>
              </a:rPr>
              <a:t> </a:t>
            </a:r>
            <a:r>
              <a:rPr lang="en-US" sz="2000" i="0" dirty="0" err="1">
                <a:solidFill>
                  <a:schemeClr val="tx1"/>
                </a:solidFill>
                <a:cs typeface="Arial" charset="0"/>
              </a:rPr>
              <a:t>dan</a:t>
            </a:r>
            <a:r>
              <a:rPr lang="en-US" sz="2000" i="0" dirty="0">
                <a:solidFill>
                  <a:schemeClr val="tx1"/>
                </a:solidFill>
                <a:cs typeface="Arial" charset="0"/>
              </a:rPr>
              <a:t> </a:t>
            </a:r>
            <a:r>
              <a:rPr lang="en-US" sz="2000" i="0" err="1">
                <a:solidFill>
                  <a:schemeClr val="tx1"/>
                </a:solidFill>
                <a:cs typeface="Arial" charset="0"/>
              </a:rPr>
              <a:t>pasca</a:t>
            </a:r>
            <a:r>
              <a:rPr lang="en-US" sz="2000" i="0">
                <a:solidFill>
                  <a:schemeClr val="tx1"/>
                </a:solidFill>
                <a:cs typeface="Arial" charset="0"/>
              </a:rPr>
              <a:t> </a:t>
            </a:r>
            <a:r>
              <a:rPr lang="en-US" sz="2000" i="0" smtClean="0">
                <a:solidFill>
                  <a:schemeClr val="tx1"/>
                </a:solidFill>
                <a:cs typeface="Arial" charset="0"/>
              </a:rPr>
              <a:t>pengiriman</a:t>
            </a:r>
            <a:endParaRPr lang="en-US" sz="2000" i="0" dirty="0">
              <a:solidFill>
                <a:schemeClr val="tx1"/>
              </a:solidFill>
              <a:cs typeface="Arial" charset="0"/>
            </a:endParaRPr>
          </a:p>
        </p:txBody>
      </p:sp>
      <p:sp>
        <p:nvSpPr>
          <p:cNvPr id="1574936" name="AutoShape 2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80901" name="Group 26"/>
          <p:cNvGrpSpPr>
            <a:grpSpLocks/>
          </p:cNvGrpSpPr>
          <p:nvPr/>
        </p:nvGrpSpPr>
        <p:grpSpPr bwMode="auto">
          <a:xfrm>
            <a:off x="784225" y="2564904"/>
            <a:ext cx="266700" cy="255587"/>
            <a:chOff x="340" y="1643"/>
            <a:chExt cx="168" cy="161"/>
          </a:xfrm>
        </p:grpSpPr>
        <p:sp>
          <p:nvSpPr>
            <p:cNvPr id="1574939" name="Oval 2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4940" name="Oval 2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80902" name="Group 29"/>
          <p:cNvGrpSpPr>
            <a:grpSpLocks/>
          </p:cNvGrpSpPr>
          <p:nvPr/>
        </p:nvGrpSpPr>
        <p:grpSpPr bwMode="auto">
          <a:xfrm>
            <a:off x="784225" y="3356992"/>
            <a:ext cx="266700" cy="255587"/>
            <a:chOff x="340" y="1643"/>
            <a:chExt cx="168" cy="161"/>
          </a:xfrm>
        </p:grpSpPr>
        <p:sp>
          <p:nvSpPr>
            <p:cNvPr id="1574942" name="Oval 30"/>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4943" name="Oval 31"/>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80903" name="Group 32"/>
          <p:cNvGrpSpPr>
            <a:grpSpLocks/>
          </p:cNvGrpSpPr>
          <p:nvPr/>
        </p:nvGrpSpPr>
        <p:grpSpPr bwMode="auto">
          <a:xfrm>
            <a:off x="796925" y="4109517"/>
            <a:ext cx="266700" cy="255587"/>
            <a:chOff x="340" y="1643"/>
            <a:chExt cx="168" cy="161"/>
          </a:xfrm>
        </p:grpSpPr>
        <p:sp>
          <p:nvSpPr>
            <p:cNvPr id="1574945" name="Oval 33"/>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4946" name="Oval 34"/>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grpSp>
        <p:nvGrpSpPr>
          <p:cNvPr id="80904" name="Group 35"/>
          <p:cNvGrpSpPr>
            <a:grpSpLocks/>
          </p:cNvGrpSpPr>
          <p:nvPr/>
        </p:nvGrpSpPr>
        <p:grpSpPr bwMode="auto">
          <a:xfrm>
            <a:off x="819150" y="4869160"/>
            <a:ext cx="266700" cy="255588"/>
            <a:chOff x="340" y="1643"/>
            <a:chExt cx="168" cy="161"/>
          </a:xfrm>
        </p:grpSpPr>
        <p:sp>
          <p:nvSpPr>
            <p:cNvPr id="1574948" name="Oval 3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sp>
          <p:nvSpPr>
            <p:cNvPr id="1574949" name="Oval 3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solidFill>
                  <a:srgbClr val="FFC000"/>
                </a:solidFill>
                <a:cs typeface="Arial" charset="0"/>
              </a:endParaRPr>
            </a:p>
          </p:txBody>
        </p:sp>
      </p:grpSp>
      <p:sp>
        <p:nvSpPr>
          <p:cNvPr id="8090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Proses Terkait Pelanggan</a:t>
            </a:r>
          </a:p>
        </p:txBody>
      </p:sp>
      <p:sp>
        <p:nvSpPr>
          <p:cNvPr id="18" name="Rectangle 10"/>
          <p:cNvSpPr>
            <a:spLocks noChangeArrowheads="1"/>
          </p:cNvSpPr>
          <p:nvPr/>
        </p:nvSpPr>
        <p:spPr bwMode="auto">
          <a:xfrm>
            <a:off x="1146680" y="3965707"/>
            <a:ext cx="7457768" cy="70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175" lvl="1" indent="-3175" eaLnBrk="0" hangingPunct="0">
              <a:buClr>
                <a:srgbClr val="FF0000"/>
              </a:buClr>
              <a:buFontTx/>
              <a:buNone/>
              <a:tabLst>
                <a:tab pos="1152525" algn="l"/>
              </a:tabLst>
              <a:defRPr/>
            </a:pPr>
            <a:r>
              <a:rPr lang="en-US" sz="2000" i="0" smtClean="0">
                <a:solidFill>
                  <a:schemeClr val="tx1"/>
                </a:solidFill>
                <a:cs typeface="Arial" charset="0"/>
              </a:rPr>
              <a:t>Persyaratan </a:t>
            </a:r>
            <a:r>
              <a:rPr lang="en-US" sz="2000" i="0" dirty="0" err="1">
                <a:solidFill>
                  <a:schemeClr val="tx1"/>
                </a:solidFill>
                <a:cs typeface="Arial" charset="0"/>
              </a:rPr>
              <a:t>undang-undang</a:t>
            </a:r>
            <a:r>
              <a:rPr lang="en-US" sz="2000" i="0" dirty="0">
                <a:solidFill>
                  <a:schemeClr val="tx1"/>
                </a:solidFill>
                <a:cs typeface="Arial" charset="0"/>
              </a:rPr>
              <a:t> </a:t>
            </a:r>
            <a:r>
              <a:rPr lang="en-US" sz="2000" i="0" dirty="0" err="1">
                <a:solidFill>
                  <a:schemeClr val="tx1"/>
                </a:solidFill>
                <a:cs typeface="Arial" charset="0"/>
              </a:rPr>
              <a:t>dan</a:t>
            </a:r>
            <a:r>
              <a:rPr lang="en-US" sz="2000" i="0" dirty="0">
                <a:solidFill>
                  <a:schemeClr val="tx1"/>
                </a:solidFill>
                <a:cs typeface="Arial" charset="0"/>
              </a:rPr>
              <a:t> </a:t>
            </a:r>
            <a:r>
              <a:rPr lang="en-US" sz="2000" i="0" dirty="0" err="1">
                <a:solidFill>
                  <a:schemeClr val="tx1"/>
                </a:solidFill>
                <a:cs typeface="Arial" charset="0"/>
              </a:rPr>
              <a:t>hukum</a:t>
            </a:r>
            <a:r>
              <a:rPr lang="en-US" sz="2000" i="0" dirty="0">
                <a:solidFill>
                  <a:schemeClr val="tx1"/>
                </a:solidFill>
                <a:cs typeface="Arial" charset="0"/>
              </a:rPr>
              <a:t> yang </a:t>
            </a:r>
            <a:r>
              <a:rPr lang="en-US" sz="2000" i="0" dirty="0" err="1">
                <a:solidFill>
                  <a:schemeClr val="tx1"/>
                </a:solidFill>
                <a:cs typeface="Arial" charset="0"/>
              </a:rPr>
              <a:t>terkait</a:t>
            </a:r>
            <a:r>
              <a:rPr lang="en-US" sz="2000" i="0" dirty="0">
                <a:solidFill>
                  <a:schemeClr val="tx1"/>
                </a:solidFill>
                <a:cs typeface="Arial" charset="0"/>
              </a:rPr>
              <a:t> </a:t>
            </a:r>
            <a:r>
              <a:rPr lang="en-US" sz="2000" i="0" err="1">
                <a:solidFill>
                  <a:schemeClr val="tx1"/>
                </a:solidFill>
                <a:cs typeface="Arial" charset="0"/>
              </a:rPr>
              <a:t>dengan</a:t>
            </a:r>
            <a:r>
              <a:rPr lang="en-US" sz="2000" i="0">
                <a:solidFill>
                  <a:schemeClr val="tx1"/>
                </a:solidFill>
                <a:cs typeface="Arial" charset="0"/>
              </a:rPr>
              <a:t> </a:t>
            </a:r>
            <a:r>
              <a:rPr lang="en-US" sz="2000" i="0" smtClean="0">
                <a:solidFill>
                  <a:schemeClr val="tx1"/>
                </a:solidFill>
                <a:cs typeface="Arial" charset="0"/>
              </a:rPr>
              <a:t>produk</a:t>
            </a:r>
            <a:endParaRPr lang="en-US" sz="2000" i="0" dirty="0">
              <a:solidFill>
                <a:schemeClr val="tx1"/>
              </a:solidFill>
              <a:cs typeface="Arial" charset="0"/>
            </a:endParaRPr>
          </a:p>
        </p:txBody>
      </p:sp>
      <p:sp>
        <p:nvSpPr>
          <p:cNvPr id="19" name="Rectangle 10"/>
          <p:cNvSpPr>
            <a:spLocks noChangeArrowheads="1"/>
          </p:cNvSpPr>
          <p:nvPr/>
        </p:nvSpPr>
        <p:spPr bwMode="auto">
          <a:xfrm>
            <a:off x="1146680" y="3285007"/>
            <a:ext cx="7344816" cy="648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175" lvl="1" indent="-3175" eaLnBrk="0" hangingPunct="0">
              <a:buClr>
                <a:srgbClr val="FF0000"/>
              </a:buClr>
              <a:buFontTx/>
              <a:buNone/>
              <a:tabLst>
                <a:tab pos="1152525" algn="l"/>
              </a:tabLst>
              <a:defRPr/>
            </a:pPr>
            <a:r>
              <a:rPr lang="en-US" sz="2000" i="0" smtClean="0">
                <a:solidFill>
                  <a:schemeClr val="tx1"/>
                </a:solidFill>
                <a:cs typeface="Arial" charset="0"/>
              </a:rPr>
              <a:t>Persyaratan </a:t>
            </a:r>
            <a:r>
              <a:rPr lang="en-US" sz="2000" i="0" dirty="0">
                <a:solidFill>
                  <a:schemeClr val="tx1"/>
                </a:solidFill>
                <a:cs typeface="Arial" charset="0"/>
              </a:rPr>
              <a:t>yang </a:t>
            </a:r>
            <a:r>
              <a:rPr lang="en-US" sz="2000" i="0" dirty="0" err="1">
                <a:solidFill>
                  <a:schemeClr val="tx1"/>
                </a:solidFill>
                <a:cs typeface="Arial" charset="0"/>
              </a:rPr>
              <a:t>tidak</a:t>
            </a:r>
            <a:r>
              <a:rPr lang="en-US" sz="2000" i="0" dirty="0">
                <a:solidFill>
                  <a:schemeClr val="tx1"/>
                </a:solidFill>
                <a:cs typeface="Arial" charset="0"/>
              </a:rPr>
              <a:t> </a:t>
            </a:r>
            <a:r>
              <a:rPr lang="en-US" sz="2000" i="0" dirty="0" err="1">
                <a:solidFill>
                  <a:schemeClr val="tx1"/>
                </a:solidFill>
                <a:cs typeface="Arial" charset="0"/>
              </a:rPr>
              <a:t>ditetapkan</a:t>
            </a:r>
            <a:r>
              <a:rPr lang="en-US" sz="2000" i="0" dirty="0">
                <a:solidFill>
                  <a:schemeClr val="tx1"/>
                </a:solidFill>
                <a:cs typeface="Arial" charset="0"/>
              </a:rPr>
              <a:t> </a:t>
            </a:r>
            <a:r>
              <a:rPr lang="en-US" sz="2000" i="0" dirty="0" err="1">
                <a:solidFill>
                  <a:schemeClr val="tx1"/>
                </a:solidFill>
                <a:cs typeface="Arial" charset="0"/>
              </a:rPr>
              <a:t>oleh</a:t>
            </a:r>
            <a:r>
              <a:rPr lang="en-US" sz="2000" i="0" dirty="0">
                <a:solidFill>
                  <a:schemeClr val="tx1"/>
                </a:solidFill>
                <a:cs typeface="Arial" charset="0"/>
              </a:rPr>
              <a:t> </a:t>
            </a:r>
            <a:r>
              <a:rPr lang="en-US" sz="2000" i="0" dirty="0" err="1">
                <a:solidFill>
                  <a:schemeClr val="tx1"/>
                </a:solidFill>
                <a:cs typeface="Arial" charset="0"/>
              </a:rPr>
              <a:t>pelanggan</a:t>
            </a:r>
            <a:r>
              <a:rPr lang="en-US" sz="2000" i="0" dirty="0">
                <a:solidFill>
                  <a:schemeClr val="tx1"/>
                </a:solidFill>
                <a:cs typeface="Arial" charset="0"/>
              </a:rPr>
              <a:t> </a:t>
            </a:r>
            <a:r>
              <a:rPr lang="en-US" sz="2000" i="0" dirty="0" err="1">
                <a:solidFill>
                  <a:schemeClr val="tx1"/>
                </a:solidFill>
                <a:cs typeface="Arial" charset="0"/>
              </a:rPr>
              <a:t>namun</a:t>
            </a:r>
            <a:r>
              <a:rPr lang="en-US" sz="2000" i="0" dirty="0">
                <a:solidFill>
                  <a:schemeClr val="tx1"/>
                </a:solidFill>
                <a:cs typeface="Arial" charset="0"/>
              </a:rPr>
              <a:t> </a:t>
            </a:r>
            <a:r>
              <a:rPr lang="en-US" sz="2000" i="0" dirty="0" err="1">
                <a:solidFill>
                  <a:schemeClr val="tx1"/>
                </a:solidFill>
                <a:cs typeface="Arial" charset="0"/>
              </a:rPr>
              <a:t>diperlukan</a:t>
            </a:r>
            <a:r>
              <a:rPr lang="en-US" sz="2000" i="0" dirty="0">
                <a:solidFill>
                  <a:schemeClr val="tx1"/>
                </a:solidFill>
                <a:cs typeface="Arial" charset="0"/>
              </a:rPr>
              <a:t> </a:t>
            </a:r>
            <a:r>
              <a:rPr lang="en-US" sz="2000" i="0" err="1">
                <a:solidFill>
                  <a:schemeClr val="tx1"/>
                </a:solidFill>
                <a:cs typeface="Arial" charset="0"/>
              </a:rPr>
              <a:t>untuk</a:t>
            </a:r>
            <a:r>
              <a:rPr lang="en-US" sz="2000" i="0">
                <a:solidFill>
                  <a:schemeClr val="tx1"/>
                </a:solidFill>
                <a:cs typeface="Arial" charset="0"/>
              </a:rPr>
              <a:t> </a:t>
            </a:r>
            <a:r>
              <a:rPr lang="en-US" sz="2000" i="0" smtClean="0">
                <a:solidFill>
                  <a:schemeClr val="tx1"/>
                </a:solidFill>
                <a:cs typeface="Arial" charset="0"/>
              </a:rPr>
              <a:t>penggunaan</a:t>
            </a:r>
            <a:endParaRPr lang="en-US" sz="2000" i="0" dirty="0">
              <a:solidFill>
                <a:schemeClr val="tx1"/>
              </a:solidFill>
              <a:cs typeface="Arial" charset="0"/>
            </a:endParaRPr>
          </a:p>
        </p:txBody>
      </p:sp>
      <p:sp>
        <p:nvSpPr>
          <p:cNvPr id="20" name="Rectangle 10"/>
          <p:cNvSpPr>
            <a:spLocks noChangeArrowheads="1"/>
          </p:cNvSpPr>
          <p:nvPr/>
        </p:nvSpPr>
        <p:spPr bwMode="auto">
          <a:xfrm>
            <a:off x="1146680" y="4834370"/>
            <a:ext cx="7467129" cy="32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175" lvl="1" indent="-3175" eaLnBrk="0" hangingPunct="0">
              <a:buClr>
                <a:srgbClr val="FF0000"/>
              </a:buClr>
              <a:buFontTx/>
              <a:buNone/>
              <a:tabLst>
                <a:tab pos="1152525" algn="l"/>
              </a:tabLst>
              <a:defRPr/>
            </a:pPr>
            <a:r>
              <a:rPr lang="en-US" sz="2000" i="0" smtClean="0">
                <a:solidFill>
                  <a:schemeClr val="tx1"/>
                </a:solidFill>
                <a:cs typeface="Arial" charset="0"/>
              </a:rPr>
              <a:t>Persyaratan </a:t>
            </a:r>
            <a:r>
              <a:rPr lang="en-US" sz="2000" i="0" dirty="0" err="1">
                <a:solidFill>
                  <a:schemeClr val="tx1"/>
                </a:solidFill>
                <a:cs typeface="Arial" charset="0"/>
              </a:rPr>
              <a:t>tambahan</a:t>
            </a:r>
            <a:r>
              <a:rPr lang="en-US" sz="2000" i="0" dirty="0">
                <a:solidFill>
                  <a:schemeClr val="tx1"/>
                </a:solidFill>
                <a:cs typeface="Arial" charset="0"/>
              </a:rPr>
              <a:t> </a:t>
            </a:r>
            <a:r>
              <a:rPr lang="en-US" sz="2000" i="0" dirty="0" err="1">
                <a:solidFill>
                  <a:schemeClr val="tx1"/>
                </a:solidFill>
                <a:cs typeface="Arial" charset="0"/>
              </a:rPr>
              <a:t>lainnya</a:t>
            </a:r>
            <a:r>
              <a:rPr lang="en-US" sz="2000" i="0" dirty="0">
                <a:solidFill>
                  <a:schemeClr val="tx1"/>
                </a:solidFill>
                <a:cs typeface="Arial" charset="0"/>
              </a:rPr>
              <a:t> yang </a:t>
            </a:r>
            <a:r>
              <a:rPr lang="en-US" sz="2000" i="0" dirty="0" err="1">
                <a:solidFill>
                  <a:schemeClr val="tx1"/>
                </a:solidFill>
                <a:cs typeface="Arial" charset="0"/>
              </a:rPr>
              <a:t>ditentukan</a:t>
            </a:r>
            <a:r>
              <a:rPr lang="en-US" sz="2000" i="0" dirty="0">
                <a:solidFill>
                  <a:schemeClr val="tx1"/>
                </a:solidFill>
                <a:cs typeface="Arial" charset="0"/>
              </a:rPr>
              <a:t> </a:t>
            </a:r>
            <a:r>
              <a:rPr lang="en-US" sz="2000" i="0" dirty="0" err="1">
                <a:solidFill>
                  <a:schemeClr val="tx1"/>
                </a:solidFill>
                <a:cs typeface="Arial" charset="0"/>
              </a:rPr>
              <a:t>oleh</a:t>
            </a:r>
            <a:r>
              <a:rPr lang="en-US" sz="2000" i="0" dirty="0">
                <a:solidFill>
                  <a:schemeClr val="tx1"/>
                </a:solidFill>
                <a:cs typeface="Arial" charset="0"/>
              </a:rPr>
              <a:t> </a:t>
            </a:r>
            <a:r>
              <a:rPr lang="en-US" sz="2000" i="0" dirty="0" err="1">
                <a:solidFill>
                  <a:schemeClr val="tx1"/>
                </a:solidFill>
                <a:cs typeface="Arial" charset="0"/>
              </a:rPr>
              <a:t>organisasi</a:t>
            </a:r>
            <a:r>
              <a:rPr lang="en-US" sz="2000" i="0" dirty="0">
                <a:solidFill>
                  <a:schemeClr val="tx1"/>
                </a:solidFill>
                <a:cs typeface="Arial" charset="0"/>
              </a:rPr>
              <a:t>.</a:t>
            </a:r>
            <a:r>
              <a:rPr lang="en-US" sz="2000" i="0" dirty="0">
                <a:solidFill>
                  <a:schemeClr val="tx1"/>
                </a:solidFill>
                <a:effectLst>
                  <a:outerShdw blurRad="38100" dist="38100" dir="2700000" algn="tl">
                    <a:srgbClr val="C0C0C0"/>
                  </a:outerShdw>
                </a:effectLst>
                <a:cs typeface="Arial" charset="0"/>
              </a:rPr>
              <a:t> </a:t>
            </a:r>
          </a:p>
        </p:txBody>
      </p:sp>
    </p:spTree>
    <p:extLst>
      <p:ext uri="{BB962C8B-B14F-4D97-AF65-F5344CB8AC3E}">
        <p14:creationId xmlns:p14="http://schemas.microsoft.com/office/powerpoint/2010/main" val="32635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749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9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9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22" grpId="0"/>
      <p:bldP spid="18" grpId="0"/>
      <p:bldP spid="19" grpId="0"/>
      <p:bldP spid="2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0" name="AutoShape 10"/>
          <p:cNvSpPr>
            <a:spLocks noChangeArrowheads="1"/>
          </p:cNvSpPr>
          <p:nvPr/>
        </p:nvSpPr>
        <p:spPr bwMode="auto">
          <a:xfrm>
            <a:off x="468313" y="1196975"/>
            <a:ext cx="8280400" cy="792163"/>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a:solidFill>
                  <a:srgbClr val="00B0F0"/>
                </a:solidFill>
                <a:cs typeface="Arial" charset="0"/>
              </a:rPr>
              <a:t>Review </a:t>
            </a:r>
            <a:r>
              <a:rPr lang="en-US" sz="2000" b="1" i="0" dirty="0" err="1">
                <a:solidFill>
                  <a:srgbClr val="00B0F0"/>
                </a:solidFill>
                <a:cs typeface="Arial" charset="0"/>
              </a:rPr>
              <a:t>Persyaratan</a:t>
            </a:r>
            <a:r>
              <a:rPr lang="en-US" sz="2000" b="1" i="0" dirty="0">
                <a:solidFill>
                  <a:srgbClr val="00B0F0"/>
                </a:solidFill>
                <a:cs typeface="Arial" charset="0"/>
              </a:rPr>
              <a:t> </a:t>
            </a:r>
            <a:r>
              <a:rPr lang="en-US" sz="2000" b="1" i="0" dirty="0" err="1">
                <a:solidFill>
                  <a:srgbClr val="00B0F0"/>
                </a:solidFill>
                <a:cs typeface="Arial" charset="0"/>
              </a:rPr>
              <a:t>pelanggan</a:t>
            </a:r>
            <a:endParaRPr lang="en-US" sz="2000" b="1" i="0" dirty="0">
              <a:solidFill>
                <a:srgbClr val="00B0F0"/>
              </a:solidFill>
              <a:cs typeface="Arial" charset="0"/>
            </a:endParaRPr>
          </a:p>
          <a:p>
            <a:pPr marL="342900" indent="-342900" algn="ctr">
              <a:buFontTx/>
              <a:buNone/>
              <a:defRPr/>
            </a:pPr>
            <a:r>
              <a:rPr lang="en-US" sz="1200" b="1" i="0" dirty="0">
                <a:solidFill>
                  <a:srgbClr val="00B0F0"/>
                </a:solidFill>
                <a:cs typeface="Arial" charset="0"/>
              </a:rPr>
              <a:t>(ISO 9001:2008; 7.2.2,7.2.3)</a:t>
            </a:r>
          </a:p>
        </p:txBody>
      </p:sp>
      <p:sp>
        <p:nvSpPr>
          <p:cNvPr id="81923" name="Rectangle 13"/>
          <p:cNvSpPr>
            <a:spLocks noChangeArrowheads="1"/>
          </p:cNvSpPr>
          <p:nvPr/>
        </p:nvSpPr>
        <p:spPr bwMode="auto">
          <a:xfrm>
            <a:off x="1077913" y="2060575"/>
            <a:ext cx="7670800" cy="5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600" i="0">
                <a:solidFill>
                  <a:schemeClr val="tx1"/>
                </a:solidFill>
              </a:rPr>
              <a:t>Penelaahan persyaratan sebelum komitmen organisasi untuk menyediakan produk ke pelanggan. </a:t>
            </a:r>
          </a:p>
        </p:txBody>
      </p:sp>
      <p:sp>
        <p:nvSpPr>
          <p:cNvPr id="1576987" name="AutoShape 27"/>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81925" name="Group 29"/>
          <p:cNvGrpSpPr>
            <a:grpSpLocks/>
          </p:cNvGrpSpPr>
          <p:nvPr/>
        </p:nvGrpSpPr>
        <p:grpSpPr bwMode="auto">
          <a:xfrm>
            <a:off x="755650" y="2135188"/>
            <a:ext cx="266700" cy="255587"/>
            <a:chOff x="340" y="1643"/>
            <a:chExt cx="168" cy="161"/>
          </a:xfrm>
        </p:grpSpPr>
        <p:sp>
          <p:nvSpPr>
            <p:cNvPr id="1576990" name="Oval 30"/>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6991" name="Oval 31"/>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1926" name="Group 32"/>
          <p:cNvGrpSpPr>
            <a:grpSpLocks/>
          </p:cNvGrpSpPr>
          <p:nvPr/>
        </p:nvGrpSpPr>
        <p:grpSpPr bwMode="auto">
          <a:xfrm>
            <a:off x="755650" y="2741364"/>
            <a:ext cx="266700" cy="255588"/>
            <a:chOff x="340" y="1643"/>
            <a:chExt cx="168" cy="161"/>
          </a:xfrm>
        </p:grpSpPr>
        <p:sp>
          <p:nvSpPr>
            <p:cNvPr id="1576993" name="Oval 33"/>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6994" name="Oval 34"/>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1927" name="Group 35"/>
          <p:cNvGrpSpPr>
            <a:grpSpLocks/>
          </p:cNvGrpSpPr>
          <p:nvPr/>
        </p:nvGrpSpPr>
        <p:grpSpPr bwMode="auto">
          <a:xfrm>
            <a:off x="768350" y="3893493"/>
            <a:ext cx="266700" cy="255587"/>
            <a:chOff x="340" y="1643"/>
            <a:chExt cx="168" cy="161"/>
          </a:xfrm>
        </p:grpSpPr>
        <p:sp>
          <p:nvSpPr>
            <p:cNvPr id="1576996" name="Oval 3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6997" name="Oval 3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1928" name="Group 38"/>
          <p:cNvGrpSpPr>
            <a:grpSpLocks/>
          </p:cNvGrpSpPr>
          <p:nvPr/>
        </p:nvGrpSpPr>
        <p:grpSpPr bwMode="auto">
          <a:xfrm>
            <a:off x="790575" y="4797152"/>
            <a:ext cx="266700" cy="255588"/>
            <a:chOff x="340" y="1643"/>
            <a:chExt cx="168" cy="161"/>
          </a:xfrm>
        </p:grpSpPr>
        <p:sp>
          <p:nvSpPr>
            <p:cNvPr id="1576999" name="Oval 3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77000" name="Oval 4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81929"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a:t>
            </a:r>
            <a:r>
              <a:rPr lang="en-US" sz="2800" b="1" i="0">
                <a:solidFill>
                  <a:schemeClr val="tx1"/>
                </a:solidFill>
                <a:latin typeface="ITC Avant Garde Gothic" pitchFamily="34" charset="0"/>
              </a:rPr>
              <a:t>Proses Terkait Pelanggan</a:t>
            </a:r>
          </a:p>
        </p:txBody>
      </p:sp>
      <p:sp>
        <p:nvSpPr>
          <p:cNvPr id="18" name="Rectangle 13"/>
          <p:cNvSpPr>
            <a:spLocks noChangeArrowheads="1"/>
          </p:cNvSpPr>
          <p:nvPr/>
        </p:nvSpPr>
        <p:spPr bwMode="auto">
          <a:xfrm>
            <a:off x="1077664" y="4685397"/>
            <a:ext cx="7670800" cy="543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600" i="0" smtClean="0">
                <a:solidFill>
                  <a:schemeClr val="tx1"/>
                </a:solidFill>
              </a:rPr>
              <a:t>Dokumen </a:t>
            </a:r>
            <a:r>
              <a:rPr lang="en-US" sz="1600" i="0">
                <a:solidFill>
                  <a:schemeClr val="tx1"/>
                </a:solidFill>
              </a:rPr>
              <a:t>harus turut dirubah jika terdapat perubahan persyaratan dan disampaikan ke pihak terkait</a:t>
            </a:r>
          </a:p>
        </p:txBody>
      </p:sp>
      <p:sp>
        <p:nvSpPr>
          <p:cNvPr id="19" name="Rectangle 13"/>
          <p:cNvSpPr>
            <a:spLocks noChangeArrowheads="1"/>
          </p:cNvSpPr>
          <p:nvPr/>
        </p:nvSpPr>
        <p:spPr bwMode="auto">
          <a:xfrm>
            <a:off x="1077664" y="2681808"/>
            <a:ext cx="7670800" cy="103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600" i="0" smtClean="0">
                <a:solidFill>
                  <a:schemeClr val="tx1"/>
                </a:solidFill>
              </a:rPr>
              <a:t>Penelaahan </a:t>
            </a:r>
            <a:r>
              <a:rPr lang="en-US" sz="1600" i="0">
                <a:solidFill>
                  <a:schemeClr val="tx1"/>
                </a:solidFill>
              </a:rPr>
              <a:t>untuk memastikan : </a:t>
            </a:r>
          </a:p>
          <a:p>
            <a:pPr marL="742950" lvl="1" indent="-287338" eaLnBrk="0" hangingPunct="0">
              <a:buClr>
                <a:srgbClr val="FF0000"/>
              </a:buClr>
              <a:buFontTx/>
              <a:buChar char="–"/>
            </a:pPr>
            <a:r>
              <a:rPr lang="en-US" sz="1600" i="0">
                <a:solidFill>
                  <a:schemeClr val="tx1"/>
                </a:solidFill>
              </a:rPr>
              <a:t>Persyaratan produk telah ditentukan ;  </a:t>
            </a:r>
          </a:p>
          <a:p>
            <a:pPr marL="742950" lvl="1" indent="-287338" eaLnBrk="0" hangingPunct="0">
              <a:buClr>
                <a:srgbClr val="FF0000"/>
              </a:buClr>
              <a:buFontTx/>
              <a:buChar char="–"/>
            </a:pPr>
            <a:r>
              <a:rPr lang="en-US" sz="1600" i="0">
                <a:solidFill>
                  <a:schemeClr val="tx1"/>
                </a:solidFill>
              </a:rPr>
              <a:t>Perbedaan antara persyaratan yang dulu dan sekarang dipahami; dan </a:t>
            </a:r>
          </a:p>
          <a:p>
            <a:pPr marL="742950" lvl="1" indent="-287338" eaLnBrk="0" hangingPunct="0">
              <a:buClr>
                <a:srgbClr val="FF0000"/>
              </a:buClr>
              <a:buFontTx/>
              <a:buChar char="–"/>
            </a:pPr>
            <a:r>
              <a:rPr lang="en-US" sz="1600" i="0">
                <a:solidFill>
                  <a:schemeClr val="tx1"/>
                </a:solidFill>
              </a:rPr>
              <a:t>Kemampuan untuk memenuhi persyaratan yang dinyatakan. </a:t>
            </a:r>
          </a:p>
        </p:txBody>
      </p:sp>
      <p:sp>
        <p:nvSpPr>
          <p:cNvPr id="20" name="Rectangle 13"/>
          <p:cNvSpPr>
            <a:spLocks noChangeArrowheads="1"/>
          </p:cNvSpPr>
          <p:nvPr/>
        </p:nvSpPr>
        <p:spPr bwMode="auto">
          <a:xfrm>
            <a:off x="1077664" y="3789040"/>
            <a:ext cx="7670800" cy="7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eaLnBrk="0" hangingPunct="0">
              <a:buClr>
                <a:srgbClr val="FF0000"/>
              </a:buClr>
              <a:buFontTx/>
              <a:buNone/>
            </a:pPr>
            <a:r>
              <a:rPr lang="en-US" sz="1600" i="0" smtClean="0">
                <a:solidFill>
                  <a:schemeClr val="tx1"/>
                </a:solidFill>
              </a:rPr>
              <a:t>Bila </a:t>
            </a:r>
            <a:r>
              <a:rPr lang="en-US" sz="1600" i="0">
                <a:solidFill>
                  <a:schemeClr val="tx1"/>
                </a:solidFill>
              </a:rPr>
              <a:t>pelanggan tidak menyatakan persyaratan secara terdokumentasi, organisasi harus mengkonfirmasikan terlebih dahulu persyaratan tersebut sebelum penerimaan. </a:t>
            </a:r>
          </a:p>
        </p:txBody>
      </p:sp>
    </p:spTree>
    <p:extLst>
      <p:ext uri="{BB962C8B-B14F-4D97-AF65-F5344CB8AC3E}">
        <p14:creationId xmlns:p14="http://schemas.microsoft.com/office/powerpoint/2010/main" val="185332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18" grpId="0"/>
      <p:bldP spid="19"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67" name="AutoShape 11"/>
          <p:cNvSpPr>
            <a:spLocks noChangeArrowheads="1"/>
          </p:cNvSpPr>
          <p:nvPr/>
        </p:nvSpPr>
        <p:spPr bwMode="auto">
          <a:xfrm>
            <a:off x="468313" y="1341438"/>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rgbClr val="00B0F0"/>
                </a:solidFill>
                <a:cs typeface="Arial" charset="0"/>
              </a:rPr>
              <a:t>Komunikasi</a:t>
            </a:r>
            <a:r>
              <a:rPr lang="en-US" sz="2000" b="1" i="0" dirty="0">
                <a:solidFill>
                  <a:srgbClr val="00B0F0"/>
                </a:solidFill>
                <a:cs typeface="Arial" charset="0"/>
              </a:rPr>
              <a:t> </a:t>
            </a:r>
            <a:r>
              <a:rPr lang="en-US" sz="2000" b="1" i="0" dirty="0" err="1">
                <a:solidFill>
                  <a:srgbClr val="00B0F0"/>
                </a:solidFill>
                <a:cs typeface="Arial" charset="0"/>
              </a:rPr>
              <a:t>Eksternal</a:t>
            </a:r>
            <a:endParaRPr lang="en-US" sz="2000" b="1" i="0" dirty="0">
              <a:solidFill>
                <a:srgbClr val="00B0F0"/>
              </a:solidFill>
              <a:cs typeface="Arial" charset="0"/>
            </a:endParaRPr>
          </a:p>
          <a:p>
            <a:pPr marL="342900" indent="-342900" algn="ctr">
              <a:buFontTx/>
              <a:buNone/>
              <a:defRPr/>
            </a:pPr>
            <a:r>
              <a:rPr lang="en-US" sz="1000" b="1" i="0" dirty="0">
                <a:solidFill>
                  <a:srgbClr val="00B0F0"/>
                </a:solidFill>
                <a:cs typeface="Arial" charset="0"/>
              </a:rPr>
              <a:t>(</a:t>
            </a:r>
            <a:r>
              <a:rPr lang="en-US" sz="1200" b="1" i="0" dirty="0">
                <a:solidFill>
                  <a:srgbClr val="00B0F0"/>
                </a:solidFill>
                <a:cs typeface="Arial" charset="0"/>
              </a:rPr>
              <a:t>ISO 9001:2008; 7.2.3 ISO 14001:2004; 4.4.3 OHSAS 18001:2007; 4.4.3.1</a:t>
            </a:r>
            <a:r>
              <a:rPr lang="en-US" sz="1000" b="1" i="0" dirty="0">
                <a:solidFill>
                  <a:srgbClr val="00B0F0"/>
                </a:solidFill>
                <a:cs typeface="Arial" charset="0"/>
              </a:rPr>
              <a:t>)</a:t>
            </a:r>
          </a:p>
        </p:txBody>
      </p:sp>
      <p:sp>
        <p:nvSpPr>
          <p:cNvPr id="1581077" name="AutoShape 21"/>
          <p:cNvSpPr>
            <a:spLocks noChangeArrowheads="1"/>
          </p:cNvSpPr>
          <p:nvPr/>
        </p:nvSpPr>
        <p:spPr bwMode="auto">
          <a:xfrm>
            <a:off x="938213" y="2579688"/>
            <a:ext cx="2159000" cy="54768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dirty="0" err="1">
                <a:solidFill>
                  <a:schemeClr val="tx1"/>
                </a:solidFill>
                <a:cs typeface="Arial" charset="0"/>
              </a:rPr>
              <a:t>Penerimaan</a:t>
            </a:r>
            <a:endParaRPr lang="en-US" sz="1800" i="0" dirty="0">
              <a:solidFill>
                <a:schemeClr val="tx1"/>
              </a:solidFill>
              <a:cs typeface="Arial" charset="0"/>
            </a:endParaRPr>
          </a:p>
        </p:txBody>
      </p:sp>
      <p:sp>
        <p:nvSpPr>
          <p:cNvPr id="1581078" name="AutoShape 22"/>
          <p:cNvSpPr>
            <a:spLocks noChangeArrowheads="1"/>
          </p:cNvSpPr>
          <p:nvPr/>
        </p:nvSpPr>
        <p:spPr bwMode="auto">
          <a:xfrm>
            <a:off x="900113" y="3921125"/>
            <a:ext cx="2232025" cy="547688"/>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a:solidFill>
                  <a:schemeClr val="tx1"/>
                </a:solidFill>
                <a:cs typeface="Arial" charset="0"/>
              </a:rPr>
              <a:t>Pendokumentasian</a:t>
            </a:r>
          </a:p>
        </p:txBody>
      </p:sp>
      <p:sp>
        <p:nvSpPr>
          <p:cNvPr id="1581079" name="AutoShape 23"/>
          <p:cNvSpPr>
            <a:spLocks noChangeArrowheads="1"/>
          </p:cNvSpPr>
          <p:nvPr/>
        </p:nvSpPr>
        <p:spPr bwMode="auto">
          <a:xfrm>
            <a:off x="912813" y="5272088"/>
            <a:ext cx="2232025" cy="54768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800" i="0">
                <a:solidFill>
                  <a:schemeClr val="tx1"/>
                </a:solidFill>
                <a:cs typeface="Arial" charset="0"/>
              </a:rPr>
              <a:t>Tanggapan</a:t>
            </a:r>
          </a:p>
        </p:txBody>
      </p:sp>
      <p:cxnSp>
        <p:nvCxnSpPr>
          <p:cNvPr id="82950" name="AutoShape 24"/>
          <p:cNvCxnSpPr>
            <a:cxnSpLocks noChangeShapeType="1"/>
            <a:stCxn id="1581077" idx="2"/>
            <a:endCxn id="1581078" idx="0"/>
          </p:cNvCxnSpPr>
          <p:nvPr/>
        </p:nvCxnSpPr>
        <p:spPr bwMode="auto">
          <a:xfrm flipH="1">
            <a:off x="2016125" y="3127375"/>
            <a:ext cx="1588" cy="79375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51" name="AutoShape 25"/>
          <p:cNvCxnSpPr>
            <a:cxnSpLocks noChangeShapeType="1"/>
            <a:stCxn id="1581078" idx="2"/>
            <a:endCxn id="1581079" idx="0"/>
          </p:cNvCxnSpPr>
          <p:nvPr/>
        </p:nvCxnSpPr>
        <p:spPr bwMode="auto">
          <a:xfrm>
            <a:off x="2016125" y="4468813"/>
            <a:ext cx="12700" cy="803275"/>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2" name="Text Box 26"/>
          <p:cNvSpPr txBox="1">
            <a:spLocks noChangeArrowheads="1"/>
          </p:cNvSpPr>
          <p:nvPr/>
        </p:nvSpPr>
        <p:spPr bwMode="auto">
          <a:xfrm>
            <a:off x="3638550" y="2405063"/>
            <a:ext cx="4678363" cy="14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Char char="-"/>
            </a:pPr>
            <a:r>
              <a:rPr lang="en-US" sz="1600" i="0">
                <a:solidFill>
                  <a:schemeClr val="tx1"/>
                </a:solidFill>
              </a:rPr>
              <a:t>Keluhan Pelanggan</a:t>
            </a:r>
          </a:p>
          <a:p>
            <a:pPr algn="just" eaLnBrk="1" hangingPunct="1">
              <a:buFontTx/>
              <a:buChar char="-"/>
            </a:pPr>
            <a:r>
              <a:rPr lang="en-US" sz="1600" i="0">
                <a:solidFill>
                  <a:schemeClr val="tx1"/>
                </a:solidFill>
              </a:rPr>
              <a:t>Umpan Balik dari Pemerintahan</a:t>
            </a:r>
          </a:p>
          <a:p>
            <a:pPr algn="just" eaLnBrk="1" hangingPunct="1">
              <a:buFontTx/>
              <a:buChar char="-"/>
            </a:pPr>
            <a:r>
              <a:rPr lang="en-US" sz="1600" i="0">
                <a:solidFill>
                  <a:schemeClr val="tx1"/>
                </a:solidFill>
              </a:rPr>
              <a:t>Umpan Balik dari Masyarakat atau Pengelola gedung, administrasi, bendera negara, pelabuhan, Asuransi, Media </a:t>
            </a:r>
          </a:p>
        </p:txBody>
      </p:sp>
      <p:sp>
        <p:nvSpPr>
          <p:cNvPr id="82953" name="AutoShape 27"/>
          <p:cNvSpPr>
            <a:spLocks/>
          </p:cNvSpPr>
          <p:nvPr/>
        </p:nvSpPr>
        <p:spPr bwMode="auto">
          <a:xfrm>
            <a:off x="3276600" y="2349500"/>
            <a:ext cx="361950" cy="1366838"/>
          </a:xfrm>
          <a:prstGeom prst="leftBrace">
            <a:avLst>
              <a:gd name="adj1" fmla="val 62204"/>
              <a:gd name="adj2" fmla="val 24014"/>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1085" name="AutoShape 29"/>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82955" name="Text Box 36"/>
          <p:cNvSpPr txBox="1">
            <a:spLocks noChangeArrowheads="1"/>
          </p:cNvSpPr>
          <p:nvPr/>
        </p:nvSpPr>
        <p:spPr bwMode="auto">
          <a:xfrm>
            <a:off x="250825" y="139700"/>
            <a:ext cx="864235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Proses Terkait Pelanggan</a:t>
            </a:r>
          </a:p>
        </p:txBody>
      </p:sp>
    </p:spTree>
    <p:extLst>
      <p:ext uri="{BB962C8B-B14F-4D97-AF65-F5344CB8AC3E}">
        <p14:creationId xmlns:p14="http://schemas.microsoft.com/office/powerpoint/2010/main" val="31778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1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9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10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81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7" grpId="0" animBg="1"/>
      <p:bldP spid="1581078" grpId="0" animBg="1"/>
      <p:bldP spid="1581079" grpId="0" animBg="1"/>
      <p:bldP spid="82952" grpId="0"/>
      <p:bldP spid="829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7" name="AutoShape 7"/>
          <p:cNvSpPr>
            <a:spLocks noChangeArrowheads="1"/>
          </p:cNvSpPr>
          <p:nvPr/>
        </p:nvSpPr>
        <p:spPr bwMode="auto">
          <a:xfrm>
            <a:off x="468313" y="1196975"/>
            <a:ext cx="8280400" cy="792163"/>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2000" b="1" i="0" dirty="0" err="1">
                <a:solidFill>
                  <a:srgbClr val="00B0F0"/>
                </a:solidFill>
                <a:cs typeface="Arial" charset="0"/>
              </a:rPr>
              <a:t>Perancangan</a:t>
            </a:r>
            <a:r>
              <a:rPr lang="en-US" sz="2000" b="1" i="0" dirty="0">
                <a:solidFill>
                  <a:srgbClr val="00B0F0"/>
                </a:solidFill>
                <a:cs typeface="Arial" charset="0"/>
              </a:rPr>
              <a:t> </a:t>
            </a:r>
            <a:r>
              <a:rPr lang="en-US" sz="2000" b="1" i="0" dirty="0" err="1">
                <a:solidFill>
                  <a:srgbClr val="00B0F0"/>
                </a:solidFill>
                <a:cs typeface="Arial" charset="0"/>
              </a:rPr>
              <a:t>dan</a:t>
            </a:r>
            <a:r>
              <a:rPr lang="en-US" sz="2000" b="1" i="0" dirty="0">
                <a:solidFill>
                  <a:srgbClr val="00B0F0"/>
                </a:solidFill>
                <a:cs typeface="Arial" charset="0"/>
              </a:rPr>
              <a:t> </a:t>
            </a:r>
            <a:r>
              <a:rPr lang="en-US" sz="2000" b="1" i="0" dirty="0" err="1">
                <a:solidFill>
                  <a:srgbClr val="00B0F0"/>
                </a:solidFill>
                <a:cs typeface="Arial" charset="0"/>
              </a:rPr>
              <a:t>Pengembangan</a:t>
            </a:r>
            <a:endParaRPr lang="en-US" sz="2000" b="1" i="0" dirty="0">
              <a:solidFill>
                <a:srgbClr val="00B0F0"/>
              </a:solidFill>
              <a:cs typeface="Arial" charset="0"/>
            </a:endParaRPr>
          </a:p>
          <a:p>
            <a:pPr marL="342900" indent="-342900" algn="ctr">
              <a:buFontTx/>
              <a:buNone/>
              <a:defRPr/>
            </a:pPr>
            <a:r>
              <a:rPr lang="en-US" sz="1000" b="1" i="0" dirty="0">
                <a:solidFill>
                  <a:srgbClr val="00B0F0"/>
                </a:solidFill>
                <a:cs typeface="Arial" charset="0"/>
              </a:rPr>
              <a:t>(</a:t>
            </a:r>
            <a:r>
              <a:rPr lang="en-US" sz="1200" b="1" i="0" dirty="0">
                <a:solidFill>
                  <a:srgbClr val="00B0F0"/>
                </a:solidFill>
                <a:cs typeface="Arial" charset="0"/>
              </a:rPr>
              <a:t>ISO 9001:2008; 7.3 ISO 14001:2004; 4.4.6 ; OHSAS 18001:2007; 4.4.6</a:t>
            </a:r>
            <a:r>
              <a:rPr lang="en-US" sz="1000" b="1" i="0" dirty="0">
                <a:solidFill>
                  <a:srgbClr val="00B0F0"/>
                </a:solidFill>
                <a:cs typeface="Arial" charset="0"/>
              </a:rPr>
              <a:t>)</a:t>
            </a:r>
          </a:p>
        </p:txBody>
      </p:sp>
      <p:sp>
        <p:nvSpPr>
          <p:cNvPr id="1592339" name="AutoShape 19"/>
          <p:cNvSpPr>
            <a:spLocks noChangeArrowheads="1"/>
          </p:cNvSpPr>
          <p:nvPr/>
        </p:nvSpPr>
        <p:spPr bwMode="auto">
          <a:xfrm>
            <a:off x="1441450" y="2420938"/>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dirty="0" err="1">
                <a:solidFill>
                  <a:schemeClr val="tx1"/>
                </a:solidFill>
                <a:cs typeface="Arial" charset="0"/>
              </a:rPr>
              <a:t>Perencanaan</a:t>
            </a:r>
            <a:endParaRPr lang="en-US" sz="1600" i="0" dirty="0">
              <a:solidFill>
                <a:schemeClr val="tx1"/>
              </a:solidFill>
              <a:cs typeface="Arial" charset="0"/>
            </a:endParaRPr>
          </a:p>
        </p:txBody>
      </p:sp>
      <p:sp>
        <p:nvSpPr>
          <p:cNvPr id="1592340" name="AutoShape 20"/>
          <p:cNvSpPr>
            <a:spLocks noChangeArrowheads="1"/>
          </p:cNvSpPr>
          <p:nvPr/>
        </p:nvSpPr>
        <p:spPr bwMode="auto">
          <a:xfrm>
            <a:off x="1441450" y="2925763"/>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dirty="0" err="1">
                <a:solidFill>
                  <a:schemeClr val="tx1"/>
                </a:solidFill>
                <a:cs typeface="Arial" charset="0"/>
              </a:rPr>
              <a:t>Masukan</a:t>
            </a:r>
            <a:endParaRPr lang="en-US" sz="1600" i="0" dirty="0">
              <a:solidFill>
                <a:schemeClr val="tx1"/>
              </a:solidFill>
              <a:cs typeface="Arial" charset="0"/>
            </a:endParaRPr>
          </a:p>
        </p:txBody>
      </p:sp>
      <p:sp>
        <p:nvSpPr>
          <p:cNvPr id="1592341" name="AutoShape 21"/>
          <p:cNvSpPr>
            <a:spLocks noChangeArrowheads="1"/>
          </p:cNvSpPr>
          <p:nvPr/>
        </p:nvSpPr>
        <p:spPr bwMode="auto">
          <a:xfrm>
            <a:off x="1441450" y="3429000"/>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a:solidFill>
                  <a:schemeClr val="tx1"/>
                </a:solidFill>
                <a:cs typeface="Arial" charset="0"/>
              </a:rPr>
              <a:t>Keluaran</a:t>
            </a:r>
            <a:endParaRPr lang="en-US" sz="1600" i="0">
              <a:solidFill>
                <a:schemeClr val="tx1"/>
              </a:solidFill>
              <a:cs typeface="Arial" charset="0"/>
            </a:endParaRPr>
          </a:p>
        </p:txBody>
      </p:sp>
      <p:sp>
        <p:nvSpPr>
          <p:cNvPr id="1592342" name="AutoShape 22"/>
          <p:cNvSpPr>
            <a:spLocks noChangeArrowheads="1"/>
          </p:cNvSpPr>
          <p:nvPr/>
        </p:nvSpPr>
        <p:spPr bwMode="auto">
          <a:xfrm>
            <a:off x="1441450" y="3933825"/>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a:solidFill>
                  <a:schemeClr val="tx1"/>
                </a:solidFill>
                <a:cs typeface="Arial" charset="0"/>
              </a:rPr>
              <a:t>Kajian</a:t>
            </a:r>
            <a:endParaRPr lang="en-US" sz="1600" i="0">
              <a:solidFill>
                <a:schemeClr val="tx1"/>
              </a:solidFill>
              <a:cs typeface="Arial" charset="0"/>
            </a:endParaRPr>
          </a:p>
        </p:txBody>
      </p:sp>
      <p:sp>
        <p:nvSpPr>
          <p:cNvPr id="1592343" name="AutoShape 23"/>
          <p:cNvSpPr>
            <a:spLocks noChangeArrowheads="1"/>
          </p:cNvSpPr>
          <p:nvPr/>
        </p:nvSpPr>
        <p:spPr bwMode="auto">
          <a:xfrm>
            <a:off x="1441450" y="4438650"/>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a:solidFill>
                  <a:schemeClr val="tx1"/>
                </a:solidFill>
                <a:cs typeface="Arial" charset="0"/>
              </a:rPr>
              <a:t>Verifikasi</a:t>
            </a:r>
            <a:endParaRPr lang="en-US" sz="1600" i="0">
              <a:solidFill>
                <a:schemeClr val="tx1"/>
              </a:solidFill>
              <a:cs typeface="Arial" charset="0"/>
            </a:endParaRPr>
          </a:p>
        </p:txBody>
      </p:sp>
      <p:sp>
        <p:nvSpPr>
          <p:cNvPr id="1592344" name="AutoShape 24"/>
          <p:cNvSpPr>
            <a:spLocks noChangeArrowheads="1"/>
          </p:cNvSpPr>
          <p:nvPr/>
        </p:nvSpPr>
        <p:spPr bwMode="auto">
          <a:xfrm>
            <a:off x="1441450" y="4951413"/>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a:solidFill>
                  <a:schemeClr val="tx1"/>
                </a:solidFill>
                <a:cs typeface="Arial" charset="0"/>
              </a:rPr>
              <a:t>Validasi</a:t>
            </a:r>
            <a:endParaRPr lang="en-US" sz="1600" i="0">
              <a:solidFill>
                <a:schemeClr val="tx1"/>
              </a:solidFill>
              <a:cs typeface="Arial" charset="0"/>
            </a:endParaRPr>
          </a:p>
        </p:txBody>
      </p:sp>
      <p:sp>
        <p:nvSpPr>
          <p:cNvPr id="83977" name="AutoShape 26"/>
          <p:cNvSpPr>
            <a:spLocks noChangeArrowheads="1"/>
          </p:cNvSpPr>
          <p:nvPr/>
        </p:nvSpPr>
        <p:spPr bwMode="auto">
          <a:xfrm>
            <a:off x="1042988" y="2276475"/>
            <a:ext cx="2952750" cy="3673475"/>
          </a:xfrm>
          <a:prstGeom prst="roundRect">
            <a:avLst>
              <a:gd name="adj" fmla="val 999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592347" name="AutoShape 27"/>
          <p:cNvSpPr>
            <a:spLocks noChangeArrowheads="1"/>
          </p:cNvSpPr>
          <p:nvPr/>
        </p:nvSpPr>
        <p:spPr bwMode="auto">
          <a:xfrm>
            <a:off x="5292725" y="4151313"/>
            <a:ext cx="2159000" cy="93503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chemeClr val="tx1"/>
                </a:solidFill>
                <a:cs typeface="Arial" charset="0"/>
              </a:rPr>
              <a:t>Kendali Operasional </a:t>
            </a:r>
          </a:p>
          <a:p>
            <a:pPr marL="342900" indent="-342900" algn="ctr">
              <a:buFontTx/>
              <a:buNone/>
              <a:defRPr/>
            </a:pPr>
            <a:r>
              <a:rPr lang="en-US" sz="1400" b="1" i="0">
                <a:solidFill>
                  <a:schemeClr val="tx1"/>
                </a:solidFill>
                <a:cs typeface="Arial" charset="0"/>
              </a:rPr>
              <a:t>diterapkan</a:t>
            </a:r>
          </a:p>
        </p:txBody>
      </p:sp>
      <p:sp>
        <p:nvSpPr>
          <p:cNvPr id="1592349" name="AutoShape 29"/>
          <p:cNvSpPr>
            <a:spLocks noChangeArrowheads="1"/>
          </p:cNvSpPr>
          <p:nvPr/>
        </p:nvSpPr>
        <p:spPr bwMode="auto">
          <a:xfrm>
            <a:off x="5292725" y="2493963"/>
            <a:ext cx="2159000" cy="93503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chemeClr val="tx1"/>
                </a:solidFill>
                <a:cs typeface="Arial" charset="0"/>
              </a:rPr>
              <a:t>Identifikasi Aspek-</a:t>
            </a:r>
          </a:p>
          <a:p>
            <a:pPr marL="342900" indent="-342900" algn="ctr">
              <a:buFontTx/>
              <a:buNone/>
              <a:defRPr/>
            </a:pPr>
            <a:r>
              <a:rPr lang="en-US" sz="1400" b="1" i="0">
                <a:solidFill>
                  <a:schemeClr val="tx1"/>
                </a:solidFill>
                <a:cs typeface="Arial" charset="0"/>
              </a:rPr>
              <a:t>Dampak</a:t>
            </a:r>
          </a:p>
          <a:p>
            <a:pPr marL="342900" indent="-342900" algn="ctr">
              <a:buFontTx/>
              <a:buNone/>
              <a:defRPr/>
            </a:pPr>
            <a:r>
              <a:rPr lang="en-US" sz="1400" b="1" i="0">
                <a:solidFill>
                  <a:schemeClr val="tx1"/>
                </a:solidFill>
                <a:cs typeface="Arial" charset="0"/>
              </a:rPr>
              <a:t>/Bahaya-Resiko K3</a:t>
            </a:r>
            <a:endParaRPr lang="en-US" sz="1400" i="0">
              <a:solidFill>
                <a:schemeClr val="tx1"/>
              </a:solidFill>
              <a:cs typeface="Arial" charset="0"/>
            </a:endParaRPr>
          </a:p>
        </p:txBody>
      </p:sp>
      <p:cxnSp>
        <p:nvCxnSpPr>
          <p:cNvPr id="83980" name="AutoShape 30"/>
          <p:cNvCxnSpPr>
            <a:cxnSpLocks noChangeShapeType="1"/>
            <a:stCxn id="83977" idx="0"/>
            <a:endCxn id="1592349" idx="0"/>
          </p:cNvCxnSpPr>
          <p:nvPr/>
        </p:nvCxnSpPr>
        <p:spPr bwMode="auto">
          <a:xfrm rot="5400000" flipV="1">
            <a:off x="4337050" y="458788"/>
            <a:ext cx="217488" cy="3852862"/>
          </a:xfrm>
          <a:prstGeom prst="bentConnector3">
            <a:avLst>
              <a:gd name="adj1" fmla="val -105111"/>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81" name="AutoShape 31"/>
          <p:cNvCxnSpPr>
            <a:cxnSpLocks noChangeShapeType="1"/>
            <a:stCxn id="1592349" idx="2"/>
            <a:endCxn id="1592347" idx="0"/>
          </p:cNvCxnSpPr>
          <p:nvPr/>
        </p:nvCxnSpPr>
        <p:spPr bwMode="auto">
          <a:xfrm>
            <a:off x="6372225" y="3429000"/>
            <a:ext cx="0" cy="722313"/>
          </a:xfrm>
          <a:prstGeom prst="straightConnector1">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2353" name="AutoShape 33"/>
          <p:cNvSpPr>
            <a:spLocks noChangeArrowheads="1"/>
          </p:cNvSpPr>
          <p:nvPr/>
        </p:nvSpPr>
        <p:spPr bwMode="auto">
          <a:xfrm>
            <a:off x="1441450" y="5456238"/>
            <a:ext cx="2232025" cy="384175"/>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600" b="1" i="0">
                <a:solidFill>
                  <a:schemeClr val="tx1"/>
                </a:solidFill>
                <a:cs typeface="Arial" charset="0"/>
              </a:rPr>
              <a:t>Kontrol Perubahan</a:t>
            </a:r>
            <a:endParaRPr lang="en-US" sz="1600" i="0">
              <a:solidFill>
                <a:schemeClr val="tx1"/>
              </a:solidFill>
              <a:cs typeface="Arial" charset="0"/>
            </a:endParaRPr>
          </a:p>
        </p:txBody>
      </p:sp>
      <p:sp>
        <p:nvSpPr>
          <p:cNvPr id="1592354" name="AutoShape 34"/>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83984"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Perencanaan &amp; Pengembangan</a:t>
            </a:r>
          </a:p>
        </p:txBody>
      </p:sp>
    </p:spTree>
    <p:extLst>
      <p:ext uri="{BB962C8B-B14F-4D97-AF65-F5344CB8AC3E}">
        <p14:creationId xmlns:p14="http://schemas.microsoft.com/office/powerpoint/2010/main" val="428940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2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2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2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2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23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23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23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9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923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9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92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39" grpId="0" animBg="1"/>
      <p:bldP spid="1592340" grpId="0" animBg="1"/>
      <p:bldP spid="1592341" grpId="0" animBg="1"/>
      <p:bldP spid="1592342" grpId="0" animBg="1"/>
      <p:bldP spid="1592343" grpId="0" animBg="1"/>
      <p:bldP spid="1592344" grpId="0" animBg="1"/>
      <p:bldP spid="83977" grpId="0" animBg="1"/>
      <p:bldP spid="1592347" grpId="0" animBg="1"/>
      <p:bldP spid="1592349" grpId="0" animBg="1"/>
      <p:bldP spid="159235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5" name="AutoShape 7"/>
          <p:cNvSpPr>
            <a:spLocks noChangeArrowheads="1"/>
          </p:cNvSpPr>
          <p:nvPr/>
        </p:nvSpPr>
        <p:spPr bwMode="auto">
          <a:xfrm>
            <a:off x="395288" y="1268413"/>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2000" b="1" i="0" dirty="0" err="1">
                <a:solidFill>
                  <a:srgbClr val="00B0F0"/>
                </a:solidFill>
                <a:cs typeface="Arial" charset="0"/>
              </a:rPr>
              <a:t>Pembelian</a:t>
            </a:r>
            <a:endParaRPr lang="en-US" sz="2000" b="1" i="0" dirty="0">
              <a:solidFill>
                <a:srgbClr val="00B0F0"/>
              </a:solidFill>
              <a:cs typeface="Arial" charset="0"/>
            </a:endParaRPr>
          </a:p>
          <a:p>
            <a:pPr marL="342900" indent="-342900" algn="ctr">
              <a:buFontTx/>
              <a:buNone/>
              <a:defRPr/>
            </a:pPr>
            <a:r>
              <a:rPr lang="en-US" sz="1000" b="1" i="0" dirty="0">
                <a:solidFill>
                  <a:srgbClr val="00B0F0"/>
                </a:solidFill>
                <a:cs typeface="Arial" charset="0"/>
              </a:rPr>
              <a:t>(</a:t>
            </a:r>
            <a:r>
              <a:rPr lang="en-US" sz="1200" b="1" i="0" dirty="0">
                <a:solidFill>
                  <a:srgbClr val="00B0F0"/>
                </a:solidFill>
                <a:cs typeface="Arial" charset="0"/>
              </a:rPr>
              <a:t>ISO 9001:2008; 7.4 ISO 14001:2004; 4.4.6 OHSAS 18001:2007; 4.4.6, ISM CODE; 7</a:t>
            </a:r>
            <a:r>
              <a:rPr lang="en-US" sz="1000" b="1" i="0" dirty="0">
                <a:solidFill>
                  <a:srgbClr val="00B0F0"/>
                </a:solidFill>
                <a:cs typeface="Arial" charset="0"/>
              </a:rPr>
              <a:t>) </a:t>
            </a:r>
            <a:endParaRPr lang="en-US" sz="1050" b="1" i="0" dirty="0">
              <a:solidFill>
                <a:srgbClr val="00B0F0"/>
              </a:solidFill>
              <a:cs typeface="Arial" charset="0"/>
            </a:endParaRPr>
          </a:p>
        </p:txBody>
      </p:sp>
      <p:sp>
        <p:nvSpPr>
          <p:cNvPr id="84995" name="Text Box 9"/>
          <p:cNvSpPr txBox="1">
            <a:spLocks noChangeArrowheads="1"/>
          </p:cNvSpPr>
          <p:nvPr/>
        </p:nvSpPr>
        <p:spPr bwMode="auto">
          <a:xfrm>
            <a:off x="808038" y="2133600"/>
            <a:ext cx="79390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a:solidFill>
                  <a:schemeClr val="tx1"/>
                </a:solidFill>
              </a:rPr>
              <a:t>Pembelian harus sesuai dengan persyaratan, baik barang maupun jasa </a:t>
            </a:r>
          </a:p>
        </p:txBody>
      </p:sp>
      <p:sp>
        <p:nvSpPr>
          <p:cNvPr id="1594398" name="AutoShape 30"/>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84997" name="Group 32"/>
          <p:cNvGrpSpPr>
            <a:grpSpLocks/>
          </p:cNvGrpSpPr>
          <p:nvPr/>
        </p:nvGrpSpPr>
        <p:grpSpPr bwMode="auto">
          <a:xfrm>
            <a:off x="501650" y="2133600"/>
            <a:ext cx="266700" cy="255588"/>
            <a:chOff x="340" y="1643"/>
            <a:chExt cx="168" cy="161"/>
          </a:xfrm>
        </p:grpSpPr>
        <p:sp>
          <p:nvSpPr>
            <p:cNvPr id="1594401" name="Oval 33"/>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02" name="Oval 34"/>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4998" name="Group 35"/>
          <p:cNvGrpSpPr>
            <a:grpSpLocks/>
          </p:cNvGrpSpPr>
          <p:nvPr/>
        </p:nvGrpSpPr>
        <p:grpSpPr bwMode="auto">
          <a:xfrm>
            <a:off x="501650" y="2589213"/>
            <a:ext cx="266700" cy="255587"/>
            <a:chOff x="340" y="1643"/>
            <a:chExt cx="168" cy="161"/>
          </a:xfrm>
        </p:grpSpPr>
        <p:sp>
          <p:nvSpPr>
            <p:cNvPr id="1594404" name="Oval 36"/>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05" name="Oval 37"/>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4999" name="Group 38"/>
          <p:cNvGrpSpPr>
            <a:grpSpLocks/>
          </p:cNvGrpSpPr>
          <p:nvPr/>
        </p:nvGrpSpPr>
        <p:grpSpPr bwMode="auto">
          <a:xfrm>
            <a:off x="514350" y="3429000"/>
            <a:ext cx="266700" cy="255587"/>
            <a:chOff x="340" y="1643"/>
            <a:chExt cx="168" cy="161"/>
          </a:xfrm>
        </p:grpSpPr>
        <p:sp>
          <p:nvSpPr>
            <p:cNvPr id="1594407" name="Oval 39"/>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08" name="Oval 40"/>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5000" name="Group 41"/>
          <p:cNvGrpSpPr>
            <a:grpSpLocks/>
          </p:cNvGrpSpPr>
          <p:nvPr/>
        </p:nvGrpSpPr>
        <p:grpSpPr bwMode="auto">
          <a:xfrm>
            <a:off x="536575" y="4037509"/>
            <a:ext cx="266700" cy="255587"/>
            <a:chOff x="340" y="1643"/>
            <a:chExt cx="168" cy="161"/>
          </a:xfrm>
        </p:grpSpPr>
        <p:sp>
          <p:nvSpPr>
            <p:cNvPr id="1594410" name="Oval 42"/>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11" name="Oval 43"/>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5001" name="Group 44"/>
          <p:cNvGrpSpPr>
            <a:grpSpLocks/>
          </p:cNvGrpSpPr>
          <p:nvPr/>
        </p:nvGrpSpPr>
        <p:grpSpPr bwMode="auto">
          <a:xfrm>
            <a:off x="527050" y="4653136"/>
            <a:ext cx="266700" cy="255588"/>
            <a:chOff x="340" y="1643"/>
            <a:chExt cx="168" cy="161"/>
          </a:xfrm>
        </p:grpSpPr>
        <p:sp>
          <p:nvSpPr>
            <p:cNvPr id="1594413" name="Oval 45"/>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14" name="Oval 46"/>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5002" name="Group 47"/>
          <p:cNvGrpSpPr>
            <a:grpSpLocks/>
          </p:cNvGrpSpPr>
          <p:nvPr/>
        </p:nvGrpSpPr>
        <p:grpSpPr bwMode="auto">
          <a:xfrm>
            <a:off x="549275" y="5301208"/>
            <a:ext cx="266700" cy="255588"/>
            <a:chOff x="340" y="1643"/>
            <a:chExt cx="168" cy="161"/>
          </a:xfrm>
        </p:grpSpPr>
        <p:sp>
          <p:nvSpPr>
            <p:cNvPr id="1594416" name="Oval 48"/>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4417" name="Oval 49"/>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85003"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Pembelian / Penyediaan</a:t>
            </a:r>
          </a:p>
        </p:txBody>
      </p:sp>
      <p:sp>
        <p:nvSpPr>
          <p:cNvPr id="24" name="Text Box 9"/>
          <p:cNvSpPr txBox="1">
            <a:spLocks noChangeArrowheads="1"/>
          </p:cNvSpPr>
          <p:nvPr/>
        </p:nvSpPr>
        <p:spPr bwMode="auto">
          <a:xfrm>
            <a:off x="826465" y="5229200"/>
            <a:ext cx="7939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smtClean="0">
                <a:solidFill>
                  <a:schemeClr val="tx1"/>
                </a:solidFill>
              </a:rPr>
              <a:t>Pekerjaan </a:t>
            </a:r>
            <a:r>
              <a:rPr lang="en-US" sz="1600" i="0">
                <a:solidFill>
                  <a:schemeClr val="tx1"/>
                </a:solidFill>
              </a:rPr>
              <a:t>yang dilakukan oleh kontraktor, dipastikan, sedemikian rupa sehingga potensi kecelakaan/insiden dan pencemaran seminimal mungkin (Penerapan </a:t>
            </a:r>
            <a:r>
              <a:rPr lang="en-US" sz="1600">
                <a:solidFill>
                  <a:schemeClr val="tx1"/>
                </a:solidFill>
              </a:rPr>
              <a:t>Hot/Cold/Height/Confined space Permit</a:t>
            </a:r>
            <a:r>
              <a:rPr lang="en-US" sz="1600" i="0">
                <a:solidFill>
                  <a:schemeClr val="tx1"/>
                </a:solidFill>
              </a:rPr>
              <a:t>)</a:t>
            </a:r>
          </a:p>
        </p:txBody>
      </p:sp>
      <p:sp>
        <p:nvSpPr>
          <p:cNvPr id="25" name="Text Box 9"/>
          <p:cNvSpPr txBox="1">
            <a:spLocks noChangeArrowheads="1"/>
          </p:cNvSpPr>
          <p:nvPr/>
        </p:nvSpPr>
        <p:spPr bwMode="auto">
          <a:xfrm>
            <a:off x="809377" y="2523381"/>
            <a:ext cx="7939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smtClean="0">
                <a:solidFill>
                  <a:schemeClr val="tx1"/>
                </a:solidFill>
              </a:rPr>
              <a:t>Mekanisme </a:t>
            </a:r>
            <a:r>
              <a:rPr lang="en-US" sz="1600" i="0">
                <a:solidFill>
                  <a:schemeClr val="tx1"/>
                </a:solidFill>
              </a:rPr>
              <a:t>pembelian barang-jasa yang mempunyai resiko terhadap Lingkungan , kesehatan dan Keselamatan Kerja harus dikomunikasikan ke </a:t>
            </a:r>
            <a:r>
              <a:rPr lang="en-US" sz="1600" i="0" smtClean="0">
                <a:solidFill>
                  <a:schemeClr val="tx1"/>
                </a:solidFill>
              </a:rPr>
              <a:t>pemasok/kontraktor</a:t>
            </a:r>
            <a:endParaRPr lang="en-US" sz="1600" i="0">
              <a:solidFill>
                <a:schemeClr val="tx1"/>
              </a:solidFill>
            </a:endParaRPr>
          </a:p>
        </p:txBody>
      </p:sp>
      <p:sp>
        <p:nvSpPr>
          <p:cNvPr id="26" name="Text Box 9"/>
          <p:cNvSpPr txBox="1">
            <a:spLocks noChangeArrowheads="1"/>
          </p:cNvSpPr>
          <p:nvPr/>
        </p:nvSpPr>
        <p:spPr bwMode="auto">
          <a:xfrm>
            <a:off x="822746" y="3385538"/>
            <a:ext cx="7939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smtClean="0">
                <a:solidFill>
                  <a:schemeClr val="tx1"/>
                </a:solidFill>
              </a:rPr>
              <a:t>Informasi </a:t>
            </a:r>
            <a:r>
              <a:rPr lang="en-US" sz="1600" i="0">
                <a:solidFill>
                  <a:schemeClr val="tx1"/>
                </a:solidFill>
              </a:rPr>
              <a:t>pembelian harus jelas, misalnya persyaratan kebutuhan akan </a:t>
            </a:r>
            <a:r>
              <a:rPr lang="en-US" sz="1600" i="0" smtClean="0">
                <a:solidFill>
                  <a:schemeClr val="tx1"/>
                </a:solidFill>
              </a:rPr>
              <a:t>MSDS</a:t>
            </a:r>
            <a:endParaRPr lang="en-US" sz="1600" i="0">
              <a:solidFill>
                <a:schemeClr val="tx1"/>
              </a:solidFill>
            </a:endParaRPr>
          </a:p>
        </p:txBody>
      </p:sp>
      <p:sp>
        <p:nvSpPr>
          <p:cNvPr id="27" name="Text Box 9"/>
          <p:cNvSpPr txBox="1">
            <a:spLocks noChangeArrowheads="1"/>
          </p:cNvSpPr>
          <p:nvPr/>
        </p:nvSpPr>
        <p:spPr bwMode="auto">
          <a:xfrm>
            <a:off x="803275" y="3933031"/>
            <a:ext cx="7939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smtClean="0">
                <a:solidFill>
                  <a:schemeClr val="tx1"/>
                </a:solidFill>
              </a:rPr>
              <a:t>Supplier/kontraktor </a:t>
            </a:r>
            <a:r>
              <a:rPr lang="en-US" sz="1600" i="0">
                <a:solidFill>
                  <a:schemeClr val="tx1"/>
                </a:solidFill>
              </a:rPr>
              <a:t>diseleksi dan dievaluasi dengan memperhatikan aspek Mutu, Lingkungan, Kesehatan dan Keselamatan </a:t>
            </a:r>
            <a:r>
              <a:rPr lang="en-US" sz="1600" i="0" smtClean="0">
                <a:solidFill>
                  <a:schemeClr val="tx1"/>
                </a:solidFill>
              </a:rPr>
              <a:t>Kerja</a:t>
            </a:r>
            <a:endParaRPr lang="en-US" sz="1600" i="0">
              <a:solidFill>
                <a:schemeClr val="tx1"/>
              </a:solidFill>
            </a:endParaRPr>
          </a:p>
        </p:txBody>
      </p:sp>
      <p:sp>
        <p:nvSpPr>
          <p:cNvPr id="28" name="Text Box 9"/>
          <p:cNvSpPr txBox="1">
            <a:spLocks noChangeArrowheads="1"/>
          </p:cNvSpPr>
          <p:nvPr/>
        </p:nvSpPr>
        <p:spPr bwMode="auto">
          <a:xfrm>
            <a:off x="822746" y="4577933"/>
            <a:ext cx="7939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just" eaLnBrk="1" hangingPunct="1">
              <a:buFontTx/>
              <a:buNone/>
            </a:pPr>
            <a:r>
              <a:rPr lang="en-US" sz="1600" i="0" smtClean="0">
                <a:solidFill>
                  <a:schemeClr val="tx1"/>
                </a:solidFill>
              </a:rPr>
              <a:t>Kedatangan </a:t>
            </a:r>
            <a:r>
              <a:rPr lang="en-US" sz="1600" i="0">
                <a:solidFill>
                  <a:schemeClr val="tx1"/>
                </a:solidFill>
              </a:rPr>
              <a:t>material dipastikan kesesuaiannya dengan persyaratan </a:t>
            </a:r>
            <a:r>
              <a:rPr lang="en-US" sz="1600" i="0" smtClean="0">
                <a:solidFill>
                  <a:schemeClr val="tx1"/>
                </a:solidFill>
              </a:rPr>
              <a:t>pembelian</a:t>
            </a:r>
            <a:endParaRPr lang="en-US" sz="1600" i="0">
              <a:solidFill>
                <a:schemeClr val="tx1"/>
              </a:solidFill>
            </a:endParaRPr>
          </a:p>
        </p:txBody>
      </p:sp>
    </p:spTree>
    <p:extLst>
      <p:ext uri="{BB962C8B-B14F-4D97-AF65-F5344CB8AC3E}">
        <p14:creationId xmlns:p14="http://schemas.microsoft.com/office/powerpoint/2010/main" val="185251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0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0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0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24" grpId="0"/>
      <p:bldP spid="25" grpId="0"/>
      <p:bldP spid="26" grpId="0"/>
      <p:bldP spid="27" grpId="0"/>
      <p:bldP spid="2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23" name="AutoShape 7"/>
          <p:cNvSpPr>
            <a:spLocks noChangeArrowheads="1"/>
          </p:cNvSpPr>
          <p:nvPr/>
        </p:nvSpPr>
        <p:spPr bwMode="auto">
          <a:xfrm>
            <a:off x="468313" y="1268413"/>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rgbClr val="00B0F0"/>
                </a:solidFill>
                <a:cs typeface="Arial" charset="0"/>
              </a:rPr>
              <a:t>Kontrol</a:t>
            </a:r>
            <a:r>
              <a:rPr lang="en-US" sz="2000" b="1" i="0" dirty="0">
                <a:solidFill>
                  <a:srgbClr val="00B0F0"/>
                </a:solidFill>
                <a:cs typeface="Arial" charset="0"/>
              </a:rPr>
              <a:t> </a:t>
            </a:r>
            <a:r>
              <a:rPr lang="en-US" sz="2000" b="1" i="0" dirty="0" err="1">
                <a:solidFill>
                  <a:srgbClr val="00B0F0"/>
                </a:solidFill>
                <a:cs typeface="Arial" charset="0"/>
              </a:rPr>
              <a:t>Produksi</a:t>
            </a:r>
            <a:r>
              <a:rPr lang="en-US" sz="2000" b="1" i="0" dirty="0">
                <a:solidFill>
                  <a:srgbClr val="00B0F0"/>
                </a:solidFill>
                <a:cs typeface="Arial" charset="0"/>
              </a:rPr>
              <a:t>/  </a:t>
            </a:r>
            <a:r>
              <a:rPr lang="en-US" sz="2000" b="1" i="0" dirty="0" err="1">
                <a:solidFill>
                  <a:srgbClr val="00B0F0"/>
                </a:solidFill>
                <a:cs typeface="Arial" charset="0"/>
              </a:rPr>
              <a:t>Penyediaan</a:t>
            </a:r>
            <a:r>
              <a:rPr lang="en-US" sz="2000" b="1" i="0" dirty="0">
                <a:solidFill>
                  <a:srgbClr val="00B0F0"/>
                </a:solidFill>
                <a:cs typeface="Arial" charset="0"/>
              </a:rPr>
              <a:t> </a:t>
            </a:r>
            <a:r>
              <a:rPr lang="en-US" sz="2000" b="1" i="0" dirty="0" err="1">
                <a:solidFill>
                  <a:srgbClr val="00B0F0"/>
                </a:solidFill>
                <a:cs typeface="Arial" charset="0"/>
              </a:rPr>
              <a:t>Jasa</a:t>
            </a:r>
            <a:endParaRPr lang="en-US" sz="2000" b="1" i="0" dirty="0">
              <a:solidFill>
                <a:srgbClr val="00B0F0"/>
              </a:solidFill>
              <a:cs typeface="Arial" charset="0"/>
            </a:endParaRPr>
          </a:p>
          <a:p>
            <a:pPr marL="342900" indent="-342900" algn="ctr">
              <a:buFontTx/>
              <a:buNone/>
              <a:defRPr/>
            </a:pPr>
            <a:r>
              <a:rPr lang="en-US" sz="1050" b="1" i="0" dirty="0">
                <a:solidFill>
                  <a:srgbClr val="00B0F0"/>
                </a:solidFill>
                <a:cs typeface="Arial" charset="0"/>
              </a:rPr>
              <a:t>(</a:t>
            </a:r>
            <a:r>
              <a:rPr lang="en-US" sz="1400" b="1" i="0" dirty="0">
                <a:solidFill>
                  <a:srgbClr val="00B0F0"/>
                </a:solidFill>
                <a:cs typeface="Arial" charset="0"/>
              </a:rPr>
              <a:t>ISO 9001:2008; 7.5.1 ISO 14001:2004; 4.4.6 OHSAS 18001:2007; 4.4.6</a:t>
            </a:r>
            <a:r>
              <a:rPr lang="en-US" sz="1050" b="1" i="0" dirty="0">
                <a:solidFill>
                  <a:srgbClr val="00B0F0"/>
                </a:solidFill>
                <a:cs typeface="Arial" charset="0"/>
              </a:rPr>
              <a:t>)</a:t>
            </a:r>
          </a:p>
        </p:txBody>
      </p:sp>
      <p:sp>
        <p:nvSpPr>
          <p:cNvPr id="86019" name="Rectangle 8"/>
          <p:cNvSpPr>
            <a:spLocks noChangeArrowheads="1"/>
          </p:cNvSpPr>
          <p:nvPr/>
        </p:nvSpPr>
        <p:spPr bwMode="auto">
          <a:xfrm>
            <a:off x="1476375" y="2327275"/>
            <a:ext cx="712787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42900" indent="-342900" eaLnBrk="0" hangingPunct="0">
              <a:lnSpc>
                <a:spcPct val="90000"/>
              </a:lnSpc>
              <a:buClr>
                <a:srgbClr val="FF0000"/>
              </a:buClr>
              <a:buFontTx/>
              <a:buNone/>
            </a:pPr>
            <a:r>
              <a:rPr lang="en-US" sz="1800" i="0">
                <a:solidFill>
                  <a:schemeClr val="tx1"/>
                </a:solidFill>
                <a:latin typeface="Tahoma" pitchFamily="34" charset="0"/>
              </a:rPr>
              <a:t>Merencanakan dan melaksanakan dalam kondisi terkendali. </a:t>
            </a:r>
          </a:p>
        </p:txBody>
      </p:sp>
      <p:sp>
        <p:nvSpPr>
          <p:cNvPr id="86020" name="AutoShape 17"/>
          <p:cNvSpPr>
            <a:spLocks noChangeArrowheads="1"/>
          </p:cNvSpPr>
          <p:nvPr/>
        </p:nvSpPr>
        <p:spPr bwMode="auto">
          <a:xfrm>
            <a:off x="684213" y="2182813"/>
            <a:ext cx="8064500" cy="3384550"/>
          </a:xfrm>
          <a:prstGeom prst="roundRect">
            <a:avLst>
              <a:gd name="adj" fmla="val 5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6434" name="AutoShape 18"/>
          <p:cNvSpPr>
            <a:spLocks noChangeArrowheads="1"/>
          </p:cNvSpPr>
          <p:nvPr/>
        </p:nvSpPr>
        <p:spPr bwMode="auto">
          <a:xfrm>
            <a:off x="1187450" y="5732463"/>
            <a:ext cx="2879725" cy="842962"/>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dirty="0" err="1">
                <a:solidFill>
                  <a:schemeClr val="tx1"/>
                </a:solidFill>
                <a:cs typeface="Arial" charset="0"/>
              </a:rPr>
              <a:t>Kendali</a:t>
            </a:r>
            <a:r>
              <a:rPr lang="en-US" sz="1400" b="1" i="0" dirty="0">
                <a:solidFill>
                  <a:schemeClr val="tx1"/>
                </a:solidFill>
                <a:cs typeface="Arial" charset="0"/>
              </a:rPr>
              <a:t> </a:t>
            </a:r>
            <a:r>
              <a:rPr lang="en-US" sz="1400" b="1" i="0" dirty="0" err="1">
                <a:solidFill>
                  <a:schemeClr val="tx1"/>
                </a:solidFill>
                <a:cs typeface="Arial" charset="0"/>
              </a:rPr>
              <a:t>Operasional</a:t>
            </a:r>
            <a:r>
              <a:rPr lang="en-US" sz="1400" b="1" i="0" dirty="0">
                <a:solidFill>
                  <a:schemeClr val="tx1"/>
                </a:solidFill>
                <a:cs typeface="Arial" charset="0"/>
              </a:rPr>
              <a:t> </a:t>
            </a:r>
          </a:p>
          <a:p>
            <a:pPr marL="342900" indent="-342900" algn="ctr">
              <a:buFontTx/>
              <a:buNone/>
              <a:defRPr/>
            </a:pPr>
            <a:r>
              <a:rPr lang="en-US" sz="1400" b="1" i="0" dirty="0" err="1">
                <a:solidFill>
                  <a:schemeClr val="tx1"/>
                </a:solidFill>
                <a:cs typeface="Arial" charset="0"/>
              </a:rPr>
              <a:t>diterapkan</a:t>
            </a:r>
            <a:endParaRPr lang="en-US" sz="1400" b="1" i="0" dirty="0">
              <a:solidFill>
                <a:schemeClr val="tx1"/>
              </a:solidFill>
              <a:cs typeface="Arial" charset="0"/>
            </a:endParaRPr>
          </a:p>
        </p:txBody>
      </p:sp>
      <p:cxnSp>
        <p:nvCxnSpPr>
          <p:cNvPr id="86022" name="AutoShape 19"/>
          <p:cNvCxnSpPr>
            <a:cxnSpLocks noChangeShapeType="1"/>
            <a:stCxn id="1596434" idx="3"/>
            <a:endCxn id="86020" idx="2"/>
          </p:cNvCxnSpPr>
          <p:nvPr/>
        </p:nvCxnSpPr>
        <p:spPr bwMode="auto">
          <a:xfrm flipV="1">
            <a:off x="4067175" y="5567363"/>
            <a:ext cx="649288" cy="587375"/>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6437" name="AutoShape 21"/>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grpSp>
        <p:nvGrpSpPr>
          <p:cNvPr id="86024" name="Group 23"/>
          <p:cNvGrpSpPr>
            <a:grpSpLocks/>
          </p:cNvGrpSpPr>
          <p:nvPr/>
        </p:nvGrpSpPr>
        <p:grpSpPr bwMode="auto">
          <a:xfrm>
            <a:off x="971550" y="2349500"/>
            <a:ext cx="266700" cy="255588"/>
            <a:chOff x="340" y="1643"/>
            <a:chExt cx="168" cy="161"/>
          </a:xfrm>
        </p:grpSpPr>
        <p:sp>
          <p:nvSpPr>
            <p:cNvPr id="1596440" name="Oval 24"/>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6441" name="Oval 25"/>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grpSp>
        <p:nvGrpSpPr>
          <p:cNvPr id="86025" name="Group 26"/>
          <p:cNvGrpSpPr>
            <a:grpSpLocks/>
          </p:cNvGrpSpPr>
          <p:nvPr/>
        </p:nvGrpSpPr>
        <p:grpSpPr bwMode="auto">
          <a:xfrm>
            <a:off x="985838" y="2780928"/>
            <a:ext cx="266700" cy="255588"/>
            <a:chOff x="340" y="1643"/>
            <a:chExt cx="168" cy="161"/>
          </a:xfrm>
        </p:grpSpPr>
        <p:sp>
          <p:nvSpPr>
            <p:cNvPr id="1596443" name="Oval 27"/>
            <p:cNvSpPr>
              <a:spLocks noChangeAspect="1" noChangeArrowheads="1"/>
            </p:cNvSpPr>
            <p:nvPr/>
          </p:nvSpPr>
          <p:spPr bwMode="auto">
            <a:xfrm>
              <a:off x="340" y="1643"/>
              <a:ext cx="168" cy="161"/>
            </a:xfrm>
            <a:prstGeom prst="ellipse">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sp>
          <p:nvSpPr>
            <p:cNvPr id="1596444" name="Oval 28"/>
            <p:cNvSpPr>
              <a:spLocks noChangeArrowheads="1"/>
            </p:cNvSpPr>
            <p:nvPr/>
          </p:nvSpPr>
          <p:spPr bwMode="auto">
            <a:xfrm>
              <a:off x="370" y="1672"/>
              <a:ext cx="106" cy="101"/>
            </a:xfrm>
            <a:prstGeom prst="ellipse">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en-US">
                <a:cs typeface="Arial" charset="0"/>
              </a:endParaRPr>
            </a:p>
          </p:txBody>
        </p:sp>
      </p:grpSp>
      <p:sp>
        <p:nvSpPr>
          <p:cNvPr id="86026"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Produksi dan Jasa</a:t>
            </a:r>
          </a:p>
        </p:txBody>
      </p:sp>
      <p:sp>
        <p:nvSpPr>
          <p:cNvPr id="15" name="Rectangle 8"/>
          <p:cNvSpPr>
            <a:spLocks noChangeArrowheads="1"/>
          </p:cNvSpPr>
          <p:nvPr/>
        </p:nvSpPr>
        <p:spPr bwMode="auto">
          <a:xfrm>
            <a:off x="1476573" y="2713384"/>
            <a:ext cx="7127875" cy="215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lstStyle/>
          <a:p>
            <a:pPr marL="342900" indent="-342900" eaLnBrk="0" hangingPunct="0">
              <a:lnSpc>
                <a:spcPct val="90000"/>
              </a:lnSpc>
              <a:buClr>
                <a:srgbClr val="FF0000"/>
              </a:buClr>
              <a:buFontTx/>
              <a:buNone/>
            </a:pPr>
            <a:r>
              <a:rPr lang="en-US" sz="1800" i="0" smtClean="0">
                <a:solidFill>
                  <a:schemeClr val="tx1"/>
                </a:solidFill>
                <a:latin typeface="Tahoma" pitchFamily="34" charset="0"/>
              </a:rPr>
              <a:t>Kondisi </a:t>
            </a:r>
            <a:r>
              <a:rPr lang="en-US" sz="1800" i="0">
                <a:solidFill>
                  <a:schemeClr val="tx1"/>
                </a:solidFill>
                <a:latin typeface="Tahoma" pitchFamily="34" charset="0"/>
              </a:rPr>
              <a:t>terkendali termasuk, sebagaimana sesuai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Ketersediaan informasi tentang penjelasan karakteristik produk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Ketersediaan Instruksi Kerja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Penggunan dari peralatan yang sesuai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Ketersediaan dan penggunaan alat-alat pemantauan dan alat ukur yang sesuai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Penerapan dari pemantauan dan pengukuran ; </a:t>
            </a:r>
          </a:p>
          <a:p>
            <a:pPr marL="227013" lvl="1" indent="-227013" eaLnBrk="0" hangingPunct="0">
              <a:lnSpc>
                <a:spcPct val="90000"/>
              </a:lnSpc>
              <a:buClr>
                <a:srgbClr val="FF0000"/>
              </a:buClr>
              <a:buFontTx/>
              <a:buChar char="–"/>
            </a:pPr>
            <a:r>
              <a:rPr lang="en-US" sz="1600" i="0">
                <a:solidFill>
                  <a:schemeClr val="tx1"/>
                </a:solidFill>
                <a:latin typeface="Tahoma" pitchFamily="34" charset="0"/>
              </a:rPr>
              <a:t>Penerapan dari aktivitas-aktivitas pelepasan produk, pengiriman dan paska pengiriman. </a:t>
            </a:r>
          </a:p>
        </p:txBody>
      </p:sp>
    </p:spTree>
    <p:extLst>
      <p:ext uri="{BB962C8B-B14F-4D97-AF65-F5344CB8AC3E}">
        <p14:creationId xmlns:p14="http://schemas.microsoft.com/office/powerpoint/2010/main" val="9969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0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60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96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0" grpId="0" animBg="1"/>
      <p:bldP spid="1596434" grpId="0" animBg="1"/>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ChangeArrowheads="1"/>
          </p:cNvSpPr>
          <p:nvPr/>
        </p:nvSpPr>
        <p:spPr bwMode="auto">
          <a:xfrm>
            <a:off x="1322388" y="1957388"/>
            <a:ext cx="720725" cy="558800"/>
          </a:xfrm>
          <a:prstGeom prst="rect">
            <a:avLst/>
          </a:prstGeom>
          <a:solidFill>
            <a:schemeClr val="bg2"/>
          </a:solidFill>
          <a:ln w="9525">
            <a:solidFill>
              <a:srgbClr val="FF0000"/>
            </a:solidFill>
            <a:miter lim="800000"/>
            <a:headEnd/>
            <a:tailEnd/>
          </a:ln>
        </p:spPr>
        <p:txBody>
          <a:bodyPr wrap="none" anchor="ctr"/>
          <a:lstStyle/>
          <a:p>
            <a:pPr marL="342900" indent="-342900" algn="ctr">
              <a:buFontTx/>
              <a:buNone/>
            </a:pPr>
            <a:r>
              <a:rPr lang="en-US" sz="2000" b="1" i="0">
                <a:solidFill>
                  <a:schemeClr val="tx2"/>
                </a:solidFill>
              </a:rPr>
              <a:t>A</a:t>
            </a:r>
          </a:p>
        </p:txBody>
      </p:sp>
      <p:sp>
        <p:nvSpPr>
          <p:cNvPr id="87043" name="Rectangle 12"/>
          <p:cNvSpPr>
            <a:spLocks noChangeArrowheads="1"/>
          </p:cNvSpPr>
          <p:nvPr/>
        </p:nvSpPr>
        <p:spPr bwMode="auto">
          <a:xfrm>
            <a:off x="1322388" y="2795588"/>
            <a:ext cx="720725" cy="558800"/>
          </a:xfrm>
          <a:prstGeom prst="rect">
            <a:avLst/>
          </a:prstGeom>
          <a:solidFill>
            <a:schemeClr val="bg2"/>
          </a:solidFill>
          <a:ln w="9525">
            <a:solidFill>
              <a:srgbClr val="FF0000"/>
            </a:solidFill>
            <a:miter lim="800000"/>
            <a:headEnd/>
            <a:tailEnd/>
          </a:ln>
        </p:spPr>
        <p:txBody>
          <a:bodyPr wrap="none" anchor="ctr"/>
          <a:lstStyle/>
          <a:p>
            <a:pPr marL="342900" indent="-342900" algn="ctr">
              <a:buFontTx/>
              <a:buNone/>
            </a:pPr>
            <a:r>
              <a:rPr lang="en-US" sz="2000" b="1" i="0">
                <a:solidFill>
                  <a:schemeClr val="tx2"/>
                </a:solidFill>
              </a:rPr>
              <a:t>B</a:t>
            </a:r>
          </a:p>
        </p:txBody>
      </p:sp>
      <p:sp>
        <p:nvSpPr>
          <p:cNvPr id="87044" name="AutoShape 14"/>
          <p:cNvSpPr>
            <a:spLocks noChangeArrowheads="1"/>
          </p:cNvSpPr>
          <p:nvPr/>
        </p:nvSpPr>
        <p:spPr bwMode="auto">
          <a:xfrm>
            <a:off x="1177925" y="3611563"/>
            <a:ext cx="1008063" cy="841375"/>
          </a:xfrm>
          <a:prstGeom prst="diamond">
            <a:avLst/>
          </a:prstGeom>
          <a:solidFill>
            <a:schemeClr val="bg2"/>
          </a:solidFill>
          <a:ln w="9525">
            <a:solidFill>
              <a:srgbClr val="FF0000"/>
            </a:solidFill>
            <a:miter lim="800000"/>
            <a:headEnd/>
            <a:tailEnd/>
          </a:ln>
        </p:spPr>
        <p:txBody>
          <a:bodyPr wrap="none" anchor="ctr"/>
          <a:lstStyle/>
          <a:p>
            <a:pPr marL="342900" indent="-342900" algn="ctr">
              <a:buFontTx/>
              <a:buNone/>
            </a:pPr>
            <a:r>
              <a:rPr lang="en-US" sz="2000" b="1" i="0">
                <a:solidFill>
                  <a:schemeClr val="tx2"/>
                </a:solidFill>
              </a:rPr>
              <a:t>C</a:t>
            </a:r>
          </a:p>
        </p:txBody>
      </p:sp>
      <p:cxnSp>
        <p:nvCxnSpPr>
          <p:cNvPr id="87045" name="AutoShape 15"/>
          <p:cNvCxnSpPr>
            <a:cxnSpLocks noChangeShapeType="1"/>
            <a:stCxn id="87042" idx="2"/>
            <a:endCxn id="87043" idx="0"/>
          </p:cNvCxnSpPr>
          <p:nvPr/>
        </p:nvCxnSpPr>
        <p:spPr bwMode="auto">
          <a:xfrm>
            <a:off x="1682750" y="2516188"/>
            <a:ext cx="0" cy="279400"/>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046" name="AutoShape 16"/>
          <p:cNvCxnSpPr>
            <a:cxnSpLocks noChangeShapeType="1"/>
            <a:stCxn id="87043" idx="2"/>
            <a:endCxn id="87044" idx="0"/>
          </p:cNvCxnSpPr>
          <p:nvPr/>
        </p:nvCxnSpPr>
        <p:spPr bwMode="auto">
          <a:xfrm>
            <a:off x="1682750" y="3354388"/>
            <a:ext cx="0" cy="257175"/>
          </a:xfrm>
          <a:prstGeom prst="straightConnector1">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47" name="Rectangle 17"/>
          <p:cNvSpPr>
            <a:spLocks noChangeArrowheads="1"/>
          </p:cNvSpPr>
          <p:nvPr/>
        </p:nvSpPr>
        <p:spPr bwMode="auto">
          <a:xfrm>
            <a:off x="1322388" y="4983163"/>
            <a:ext cx="720725" cy="558800"/>
          </a:xfrm>
          <a:prstGeom prst="rect">
            <a:avLst/>
          </a:prstGeom>
          <a:solidFill>
            <a:schemeClr val="bg2"/>
          </a:solidFill>
          <a:ln w="9525">
            <a:solidFill>
              <a:srgbClr val="FF0000"/>
            </a:solidFill>
            <a:miter lim="800000"/>
            <a:headEnd/>
            <a:tailEnd/>
          </a:ln>
        </p:spPr>
        <p:txBody>
          <a:bodyPr wrap="none" anchor="ctr"/>
          <a:lstStyle/>
          <a:p>
            <a:pPr marL="342900" indent="-342900" algn="ctr">
              <a:buFontTx/>
              <a:buNone/>
            </a:pPr>
            <a:r>
              <a:rPr lang="en-US" sz="2000" b="1" i="0">
                <a:solidFill>
                  <a:schemeClr val="tx2"/>
                </a:solidFill>
              </a:rPr>
              <a:t>….</a:t>
            </a:r>
          </a:p>
        </p:txBody>
      </p:sp>
      <p:cxnSp>
        <p:nvCxnSpPr>
          <p:cNvPr id="87048" name="AutoShape 18"/>
          <p:cNvCxnSpPr>
            <a:cxnSpLocks noChangeShapeType="1"/>
            <a:stCxn id="87044" idx="2"/>
            <a:endCxn id="87047" idx="0"/>
          </p:cNvCxnSpPr>
          <p:nvPr/>
        </p:nvCxnSpPr>
        <p:spPr bwMode="auto">
          <a:xfrm>
            <a:off x="1682750" y="4452938"/>
            <a:ext cx="0" cy="530225"/>
          </a:xfrm>
          <a:prstGeom prst="straightConnector1">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049" name="Text Box 19"/>
          <p:cNvSpPr txBox="1">
            <a:spLocks noChangeArrowheads="1"/>
          </p:cNvSpPr>
          <p:nvPr/>
        </p:nvSpPr>
        <p:spPr bwMode="auto">
          <a:xfrm>
            <a:off x="2886075" y="2058988"/>
            <a:ext cx="1444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rgbClr val="FF0000"/>
                </a:solidFill>
              </a:rPr>
              <a:t>Risk</a:t>
            </a:r>
            <a:r>
              <a:rPr lang="en-US" sz="1400" b="1" i="0"/>
              <a:t>/</a:t>
            </a:r>
            <a:r>
              <a:rPr lang="en-US" sz="1400" b="1" i="0">
                <a:solidFill>
                  <a:srgbClr val="009900"/>
                </a:solidFill>
              </a:rPr>
              <a:t>Impact</a:t>
            </a:r>
          </a:p>
        </p:txBody>
      </p:sp>
      <p:sp>
        <p:nvSpPr>
          <p:cNvPr id="87050" name="Text Box 20"/>
          <p:cNvSpPr txBox="1">
            <a:spLocks noChangeArrowheads="1"/>
          </p:cNvSpPr>
          <p:nvPr/>
        </p:nvSpPr>
        <p:spPr bwMode="auto">
          <a:xfrm>
            <a:off x="2889250" y="2922588"/>
            <a:ext cx="1444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rgbClr val="FF0000"/>
                </a:solidFill>
              </a:rPr>
              <a:t>Risk</a:t>
            </a:r>
            <a:r>
              <a:rPr lang="en-US" sz="1400" b="1" i="0"/>
              <a:t>/</a:t>
            </a:r>
            <a:r>
              <a:rPr lang="en-US" sz="1400" b="1" i="0">
                <a:solidFill>
                  <a:srgbClr val="009900"/>
                </a:solidFill>
              </a:rPr>
              <a:t>Impact</a:t>
            </a:r>
          </a:p>
        </p:txBody>
      </p:sp>
      <p:sp>
        <p:nvSpPr>
          <p:cNvPr id="87051" name="Text Box 21"/>
          <p:cNvSpPr txBox="1">
            <a:spLocks noChangeArrowheads="1"/>
          </p:cNvSpPr>
          <p:nvPr/>
        </p:nvSpPr>
        <p:spPr bwMode="auto">
          <a:xfrm>
            <a:off x="2901950" y="3871913"/>
            <a:ext cx="1444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rgbClr val="FF0000"/>
                </a:solidFill>
              </a:rPr>
              <a:t>Risk</a:t>
            </a:r>
            <a:r>
              <a:rPr lang="en-US" sz="1400" b="1" i="0"/>
              <a:t>/</a:t>
            </a:r>
            <a:r>
              <a:rPr lang="en-US" sz="1400" b="1" i="0">
                <a:solidFill>
                  <a:srgbClr val="009900"/>
                </a:solidFill>
              </a:rPr>
              <a:t>Impact</a:t>
            </a:r>
          </a:p>
        </p:txBody>
      </p:sp>
      <p:sp>
        <p:nvSpPr>
          <p:cNvPr id="87052" name="Text Box 22"/>
          <p:cNvSpPr txBox="1">
            <a:spLocks noChangeArrowheads="1"/>
          </p:cNvSpPr>
          <p:nvPr/>
        </p:nvSpPr>
        <p:spPr bwMode="auto">
          <a:xfrm>
            <a:off x="2901950" y="5084763"/>
            <a:ext cx="1444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1400" b="1" i="0">
                <a:solidFill>
                  <a:srgbClr val="FF0000"/>
                </a:solidFill>
              </a:rPr>
              <a:t>Risk</a:t>
            </a:r>
            <a:r>
              <a:rPr lang="en-US" sz="1400" b="1" i="0"/>
              <a:t>/</a:t>
            </a:r>
            <a:r>
              <a:rPr lang="en-US" sz="1400" b="1" i="0">
                <a:solidFill>
                  <a:srgbClr val="009900"/>
                </a:solidFill>
              </a:rPr>
              <a:t>Impact</a:t>
            </a:r>
          </a:p>
        </p:txBody>
      </p:sp>
      <p:sp>
        <p:nvSpPr>
          <p:cNvPr id="87053" name="Line 23"/>
          <p:cNvSpPr>
            <a:spLocks noChangeShapeType="1"/>
          </p:cNvSpPr>
          <p:nvPr/>
        </p:nvSpPr>
        <p:spPr bwMode="auto">
          <a:xfrm>
            <a:off x="2271713" y="2208213"/>
            <a:ext cx="431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4" name="Line 24"/>
          <p:cNvSpPr>
            <a:spLocks noChangeShapeType="1"/>
          </p:cNvSpPr>
          <p:nvPr/>
        </p:nvSpPr>
        <p:spPr bwMode="auto">
          <a:xfrm>
            <a:off x="2297113" y="3074988"/>
            <a:ext cx="431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5" name="Line 25"/>
          <p:cNvSpPr>
            <a:spLocks noChangeShapeType="1"/>
          </p:cNvSpPr>
          <p:nvPr/>
        </p:nvSpPr>
        <p:spPr bwMode="auto">
          <a:xfrm>
            <a:off x="2317750" y="4033838"/>
            <a:ext cx="431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6" name="Line 26"/>
          <p:cNvSpPr>
            <a:spLocks noChangeShapeType="1"/>
          </p:cNvSpPr>
          <p:nvPr/>
        </p:nvSpPr>
        <p:spPr bwMode="auto">
          <a:xfrm>
            <a:off x="2330450" y="5268913"/>
            <a:ext cx="431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7" name="AutoShape 27"/>
          <p:cNvSpPr>
            <a:spLocks noChangeArrowheads="1"/>
          </p:cNvSpPr>
          <p:nvPr/>
        </p:nvSpPr>
        <p:spPr bwMode="auto">
          <a:xfrm>
            <a:off x="971550" y="1668463"/>
            <a:ext cx="3522663" cy="4064000"/>
          </a:xfrm>
          <a:prstGeom prst="roundRect">
            <a:avLst>
              <a:gd name="adj" fmla="val 9083"/>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8" name="AutoShape 28"/>
          <p:cNvSpPr>
            <a:spLocks noChangeArrowheads="1"/>
          </p:cNvSpPr>
          <p:nvPr/>
        </p:nvSpPr>
        <p:spPr bwMode="auto">
          <a:xfrm>
            <a:off x="4645025" y="2547938"/>
            <a:ext cx="360363" cy="2520950"/>
          </a:xfrm>
          <a:prstGeom prst="homePlate">
            <a:avLst>
              <a:gd name="adj" fmla="val 100000"/>
            </a:avLst>
          </a:prstGeom>
          <a:solidFill>
            <a:srgbClr val="99CCFF">
              <a:alpha val="39999"/>
            </a:srgbClr>
          </a:solidFill>
          <a:ln>
            <a:noFill/>
          </a:ln>
          <a:effectLst>
            <a:prstShdw prst="shdw17" dist="17961" dir="2700000">
              <a:srgbClr val="5C7A99"/>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87059" name="Text Box 29"/>
          <p:cNvSpPr txBox="1">
            <a:spLocks noChangeArrowheads="1"/>
          </p:cNvSpPr>
          <p:nvPr/>
        </p:nvSpPr>
        <p:spPr bwMode="auto">
          <a:xfrm>
            <a:off x="5102225" y="2979738"/>
            <a:ext cx="3141663"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algn="ctr" eaLnBrk="1" hangingPunct="1">
              <a:buFontTx/>
              <a:buNone/>
            </a:pPr>
            <a:r>
              <a:rPr lang="en-US" sz="1800" i="0">
                <a:solidFill>
                  <a:schemeClr val="tx1"/>
                </a:solidFill>
              </a:rPr>
              <a:t>Resiko dan Dampak yang ada pada proses produksi dikendalikan dengan menetapkan kendali operasional</a:t>
            </a:r>
          </a:p>
        </p:txBody>
      </p:sp>
      <p:sp>
        <p:nvSpPr>
          <p:cNvPr id="1598495" name="AutoShape 31"/>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87061"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1"/>
                </a:solidFill>
                <a:latin typeface="ITC Avant Garde Gothic" pitchFamily="34" charset="0"/>
              </a:rPr>
              <a:t>5. Persyaratan Khusus  Sistem Manajemen  Terintegrasi –  Produksi dan Jasa</a:t>
            </a:r>
          </a:p>
        </p:txBody>
      </p:sp>
    </p:spTree>
    <p:extLst>
      <p:ext uri="{BB962C8B-B14F-4D97-AF65-F5344CB8AC3E}">
        <p14:creationId xmlns:p14="http://schemas.microsoft.com/office/powerpoint/2010/main" val="39371143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20" name="AutoShape 8"/>
          <p:cNvSpPr>
            <a:spLocks noChangeArrowheads="1"/>
          </p:cNvSpPr>
          <p:nvPr/>
        </p:nvSpPr>
        <p:spPr bwMode="auto">
          <a:xfrm>
            <a:off x="442913" y="1268413"/>
            <a:ext cx="8280400" cy="792162"/>
          </a:xfrm>
          <a:prstGeom prst="roundRect">
            <a:avLst>
              <a:gd name="adj" fmla="val 16667"/>
            </a:avLst>
          </a:prstGeom>
          <a:noFill/>
          <a:ln>
            <a:noFill/>
          </a:ln>
          <a:effectLst>
            <a:prstShdw prst="shdw17" dist="17961" dir="2700000">
              <a:schemeClr val="accent1">
                <a:gamma/>
                <a:shade val="60000"/>
                <a:invGamma/>
              </a:schemeClr>
            </a:prstShdw>
          </a:effectLst>
          <a:extLst/>
        </p:spPr>
        <p:txBody>
          <a:bodyPr wrap="none" anchor="ctr"/>
          <a:lstStyle/>
          <a:p>
            <a:pPr algn="ctr">
              <a:buFontTx/>
              <a:buNone/>
              <a:defRPr/>
            </a:pPr>
            <a:r>
              <a:rPr lang="en-US" sz="2000" b="1" i="0" dirty="0" err="1">
                <a:solidFill>
                  <a:schemeClr val="tx1"/>
                </a:solidFill>
                <a:cs typeface="Arial" charset="0"/>
              </a:rPr>
              <a:t>Validasi</a:t>
            </a:r>
            <a:r>
              <a:rPr lang="en-US" sz="2000" b="1" i="0" dirty="0">
                <a:solidFill>
                  <a:schemeClr val="tx1"/>
                </a:solidFill>
                <a:cs typeface="Arial" charset="0"/>
              </a:rPr>
              <a:t> Proses </a:t>
            </a:r>
          </a:p>
          <a:p>
            <a:pPr marL="342900" indent="-342900" algn="ctr">
              <a:buFontTx/>
              <a:buNone/>
              <a:defRPr/>
            </a:pPr>
            <a:r>
              <a:rPr lang="en-US" sz="1000" b="1" i="0" dirty="0">
                <a:solidFill>
                  <a:schemeClr val="tx1"/>
                </a:solidFill>
                <a:cs typeface="Arial" charset="0"/>
              </a:rPr>
              <a:t>(</a:t>
            </a:r>
            <a:r>
              <a:rPr lang="en-US" sz="1200" b="1" i="0" dirty="0">
                <a:solidFill>
                  <a:schemeClr val="tx1"/>
                </a:solidFill>
                <a:cs typeface="Arial" charset="0"/>
              </a:rPr>
              <a:t>ISO 9001:2008; 7.5.2 ISO 14001:2004; 4.4.6 OHSAS 18001:2007; 4.4.6</a:t>
            </a:r>
            <a:r>
              <a:rPr lang="en-US" sz="1000" b="1" i="0" dirty="0">
                <a:solidFill>
                  <a:schemeClr val="tx1"/>
                </a:solidFill>
                <a:cs typeface="Arial" charset="0"/>
              </a:rPr>
              <a:t>)</a:t>
            </a:r>
          </a:p>
        </p:txBody>
      </p:sp>
      <p:sp>
        <p:nvSpPr>
          <p:cNvPr id="88067" name="Text Box 11"/>
          <p:cNvSpPr txBox="1">
            <a:spLocks noChangeArrowheads="1"/>
          </p:cNvSpPr>
          <p:nvPr/>
        </p:nvSpPr>
        <p:spPr bwMode="auto">
          <a:xfrm>
            <a:off x="2176463" y="2347913"/>
            <a:ext cx="549275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000" i="0">
                <a:solidFill>
                  <a:schemeClr val="tx1"/>
                </a:solidFill>
              </a:rPr>
              <a:t>                Jika terdapat suatu :</a:t>
            </a:r>
          </a:p>
          <a:p>
            <a:pPr eaLnBrk="1" hangingPunct="1">
              <a:buFontTx/>
              <a:buChar char="-"/>
            </a:pPr>
            <a:r>
              <a:rPr lang="en-US" sz="2000" i="0">
                <a:solidFill>
                  <a:schemeClr val="tx1"/>
                </a:solidFill>
              </a:rPr>
              <a:t>Proses yang keluarannya tidak dapat diverifikasi oleh proses selanjutnya</a:t>
            </a:r>
          </a:p>
          <a:p>
            <a:pPr eaLnBrk="1" hangingPunct="1">
              <a:buFontTx/>
              <a:buChar char="-"/>
            </a:pPr>
            <a:r>
              <a:rPr lang="en-US" sz="2000" i="0">
                <a:solidFill>
                  <a:schemeClr val="tx1"/>
                </a:solidFill>
              </a:rPr>
              <a:t>Efek kekurangan proses yang nampak setelah produk/jasa digunakan</a:t>
            </a:r>
          </a:p>
        </p:txBody>
      </p:sp>
      <p:sp>
        <p:nvSpPr>
          <p:cNvPr id="88068" name="AutoShape 13"/>
          <p:cNvSpPr>
            <a:spLocks noChangeArrowheads="1"/>
          </p:cNvSpPr>
          <p:nvPr/>
        </p:nvSpPr>
        <p:spPr bwMode="auto">
          <a:xfrm>
            <a:off x="2052638" y="2276475"/>
            <a:ext cx="5759450" cy="2016125"/>
          </a:xfrm>
          <a:prstGeom prst="roundRect">
            <a:avLst>
              <a:gd name="adj" fmla="val 13153"/>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9" name="AutoShape 14"/>
          <p:cNvSpPr>
            <a:spLocks noChangeArrowheads="1"/>
          </p:cNvSpPr>
          <p:nvPr/>
        </p:nvSpPr>
        <p:spPr bwMode="auto">
          <a:xfrm>
            <a:off x="3635375" y="4668838"/>
            <a:ext cx="2449513" cy="936625"/>
          </a:xfrm>
          <a:prstGeom prst="roundRect">
            <a:avLst>
              <a:gd name="adj" fmla="val 16667"/>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342900" indent="-342900" algn="ctr">
              <a:buFontTx/>
              <a:buNone/>
            </a:pPr>
            <a:r>
              <a:rPr lang="en-US" sz="1800" i="0">
                <a:solidFill>
                  <a:schemeClr val="tx1"/>
                </a:solidFill>
              </a:rPr>
              <a:t>Proses tersebut </a:t>
            </a:r>
          </a:p>
          <a:p>
            <a:pPr marL="342900" indent="-342900" algn="ctr">
              <a:buFontTx/>
              <a:buNone/>
            </a:pPr>
            <a:r>
              <a:rPr lang="en-US" sz="1800" i="0">
                <a:solidFill>
                  <a:schemeClr val="tx1"/>
                </a:solidFill>
              </a:rPr>
              <a:t>harus divalidasi</a:t>
            </a:r>
          </a:p>
        </p:txBody>
      </p:sp>
      <p:sp>
        <p:nvSpPr>
          <p:cNvPr id="88070" name="AutoShape 16"/>
          <p:cNvSpPr>
            <a:spLocks noChangeArrowheads="1"/>
          </p:cNvSpPr>
          <p:nvPr/>
        </p:nvSpPr>
        <p:spPr bwMode="auto">
          <a:xfrm rot="5400000">
            <a:off x="4716463" y="3178175"/>
            <a:ext cx="287338" cy="2592387"/>
          </a:xfrm>
          <a:prstGeom prst="homePlate">
            <a:avLst>
              <a:gd name="adj" fmla="val 100000"/>
            </a:avLst>
          </a:prstGeom>
          <a:solidFill>
            <a:srgbClr val="99CCFF">
              <a:alpha val="39999"/>
            </a:srgbClr>
          </a:solidFill>
          <a:ln>
            <a:noFill/>
          </a:ln>
          <a:effectLst>
            <a:prstShdw prst="shdw17" dist="17961" dir="2700000">
              <a:srgbClr val="5C7A99"/>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00529" name="AutoShape 17"/>
          <p:cNvSpPr>
            <a:spLocks noChangeArrowheads="1"/>
          </p:cNvSpPr>
          <p:nvPr/>
        </p:nvSpPr>
        <p:spPr bwMode="auto">
          <a:xfrm>
            <a:off x="827088" y="5580063"/>
            <a:ext cx="2663825" cy="801687"/>
          </a:xfrm>
          <a:prstGeom prst="roundRect">
            <a:avLst>
              <a:gd name="adj" fmla="val 16667"/>
            </a:avLst>
          </a:prstGeom>
          <a:solidFill>
            <a:schemeClr val="bg2"/>
          </a:solidFill>
          <a:ln>
            <a:noFill/>
          </a:ln>
          <a:effectLst>
            <a:prstShdw prst="shdw17" dist="17961" dir="2700000">
              <a:schemeClr val="accent1">
                <a:gamma/>
                <a:shade val="60000"/>
                <a:invGamma/>
              </a:schemeClr>
            </a:prstShdw>
          </a:effectLst>
          <a:extLst/>
        </p:spPr>
        <p:txBody>
          <a:bodyPr wrap="none" anchor="ctr"/>
          <a:lstStyle/>
          <a:p>
            <a:pPr marL="342900" indent="-342900" algn="ctr">
              <a:buFontTx/>
              <a:buNone/>
              <a:defRPr/>
            </a:pPr>
            <a:r>
              <a:rPr lang="en-US" sz="1400" b="1" i="0">
                <a:solidFill>
                  <a:schemeClr val="tx1"/>
                </a:solidFill>
                <a:cs typeface="Arial" charset="0"/>
              </a:rPr>
              <a:t>Kendali Operasional </a:t>
            </a:r>
          </a:p>
          <a:p>
            <a:pPr marL="342900" indent="-342900" algn="ctr">
              <a:buFontTx/>
              <a:buNone/>
              <a:defRPr/>
            </a:pPr>
            <a:r>
              <a:rPr lang="en-US" sz="1400" i="0">
                <a:solidFill>
                  <a:schemeClr val="tx1"/>
                </a:solidFill>
                <a:cs typeface="Arial" charset="0"/>
              </a:rPr>
              <a:t>diterapkan</a:t>
            </a:r>
          </a:p>
        </p:txBody>
      </p:sp>
      <p:cxnSp>
        <p:nvCxnSpPr>
          <p:cNvPr id="88072" name="AutoShape 18"/>
          <p:cNvCxnSpPr>
            <a:cxnSpLocks noChangeShapeType="1"/>
            <a:stCxn id="1600529" idx="3"/>
            <a:endCxn id="88069" idx="2"/>
          </p:cNvCxnSpPr>
          <p:nvPr/>
        </p:nvCxnSpPr>
        <p:spPr bwMode="auto">
          <a:xfrm flipV="1">
            <a:off x="3490913" y="5605463"/>
            <a:ext cx="1370012" cy="37465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0532" name="AutoShape 20"/>
          <p:cNvSpPr>
            <a:spLocks noChangeArrowheads="1"/>
          </p:cNvSpPr>
          <p:nvPr/>
        </p:nvSpPr>
        <p:spPr bwMode="auto">
          <a:xfrm>
            <a:off x="250825" y="1196975"/>
            <a:ext cx="8642350" cy="5472113"/>
          </a:xfrm>
          <a:prstGeom prst="roundRect">
            <a:avLst>
              <a:gd name="adj" fmla="val 4514"/>
            </a:avLst>
          </a:prstGeom>
          <a:noFill/>
          <a:ln w="28575">
            <a:solidFill>
              <a:schemeClr val="accent1"/>
            </a:solidFill>
            <a:round/>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en-US">
              <a:cs typeface="Arial" charset="0"/>
            </a:endParaRPr>
          </a:p>
        </p:txBody>
      </p:sp>
      <p:sp>
        <p:nvSpPr>
          <p:cNvPr id="88074" name="Text Box 36"/>
          <p:cNvSpPr txBox="1">
            <a:spLocks noChangeArrowheads="1"/>
          </p:cNvSpPr>
          <p:nvPr/>
        </p:nvSpPr>
        <p:spPr bwMode="auto">
          <a:xfrm>
            <a:off x="107950" y="139700"/>
            <a:ext cx="87852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4000" i="1">
                <a:solidFill>
                  <a:schemeClr val="accent2"/>
                </a:solidFill>
                <a:latin typeface="Verdana" pitchFamily="34" charset="0"/>
                <a:cs typeface="Arial" pitchFamily="34" charset="0"/>
              </a:defRPr>
            </a:lvl1pPr>
            <a:lvl2pPr marL="742950" indent="-285750" eaLnBrk="0" hangingPunct="0">
              <a:defRPr sz="4000" i="1">
                <a:solidFill>
                  <a:schemeClr val="accent2"/>
                </a:solidFill>
                <a:latin typeface="Verdana" pitchFamily="34" charset="0"/>
                <a:cs typeface="Arial" pitchFamily="34" charset="0"/>
              </a:defRPr>
            </a:lvl2pPr>
            <a:lvl3pPr marL="1143000" indent="-228600" eaLnBrk="0" hangingPunct="0">
              <a:defRPr sz="4000" i="1">
                <a:solidFill>
                  <a:schemeClr val="accent2"/>
                </a:solidFill>
                <a:latin typeface="Verdana" pitchFamily="34" charset="0"/>
                <a:cs typeface="Arial" pitchFamily="34" charset="0"/>
              </a:defRPr>
            </a:lvl3pPr>
            <a:lvl4pPr marL="1600200" indent="-228600" eaLnBrk="0" hangingPunct="0">
              <a:defRPr sz="4000" i="1">
                <a:solidFill>
                  <a:schemeClr val="accent2"/>
                </a:solidFill>
                <a:latin typeface="Verdana" pitchFamily="34" charset="0"/>
                <a:cs typeface="Arial" pitchFamily="34" charset="0"/>
              </a:defRPr>
            </a:lvl4pPr>
            <a:lvl5pPr marL="2057400" indent="-228600" eaLnBrk="0" hangingPunct="0">
              <a:defRPr sz="4000" i="1">
                <a:solidFill>
                  <a:schemeClr val="accent2"/>
                </a:solidFill>
                <a:latin typeface="Verdana" pitchFamily="34" charset="0"/>
                <a:cs typeface="Arial" pitchFamily="34" charset="0"/>
              </a:defRPr>
            </a:lvl5pPr>
            <a:lvl6pPr marL="25146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6pPr>
            <a:lvl7pPr marL="29718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7pPr>
            <a:lvl8pPr marL="34290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8pPr>
            <a:lvl9pPr marL="3886200" indent="-228600" eaLnBrk="0" fontAlgn="base" hangingPunct="0">
              <a:spcBef>
                <a:spcPct val="20000"/>
              </a:spcBef>
              <a:spcAft>
                <a:spcPct val="0"/>
              </a:spcAft>
              <a:buChar char="•"/>
              <a:defRPr sz="4000" i="1">
                <a:solidFill>
                  <a:schemeClr val="accent2"/>
                </a:solidFill>
                <a:latin typeface="Verdana" pitchFamily="34" charset="0"/>
                <a:cs typeface="Arial" pitchFamily="34" charset="0"/>
              </a:defRPr>
            </a:lvl9pPr>
          </a:lstStyle>
          <a:p>
            <a:pPr eaLnBrk="1" hangingPunct="1">
              <a:buFontTx/>
              <a:buNone/>
            </a:pPr>
            <a:r>
              <a:rPr lang="en-US" sz="2800" b="1" i="0">
                <a:solidFill>
                  <a:schemeClr val="tx2"/>
                </a:solidFill>
                <a:latin typeface="ITC Avant Garde Gothic" pitchFamily="34" charset="0"/>
              </a:rPr>
              <a:t>5. Persyaratan Khusus  Sistem Manajemen  Terintegrasi –  Produksi dan Jasa</a:t>
            </a:r>
          </a:p>
        </p:txBody>
      </p:sp>
    </p:spTree>
    <p:extLst>
      <p:ext uri="{BB962C8B-B14F-4D97-AF65-F5344CB8AC3E}">
        <p14:creationId xmlns:p14="http://schemas.microsoft.com/office/powerpoint/2010/main" val="367220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5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68" grpId="0" animBg="1"/>
      <p:bldP spid="88069" grpId="0" animBg="1"/>
      <p:bldP spid="88070" grpId="0" animBg="1"/>
      <p:bldP spid="160052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1348</TotalTime>
  <Words>6736</Words>
  <Application>Microsoft Office PowerPoint</Application>
  <PresentationFormat>On-screen Show (4:3)</PresentationFormat>
  <Paragraphs>1121</Paragraphs>
  <Slides>104</Slides>
  <Notes>62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104</vt:i4>
      </vt:variant>
    </vt:vector>
  </HeadingPairs>
  <TitlesOfParts>
    <vt:vector size="108" baseType="lpstr">
      <vt:lpstr>Angles</vt:lpstr>
      <vt:lpstr>Slipstream</vt:lpstr>
      <vt:lpstr>1_Slipstream</vt:lpstr>
      <vt:lpstr>Worksheet</vt:lpstr>
      <vt:lpstr>INTRODUCTION INTEGRATED MANAGEMENT SYSTEM</vt:lpstr>
      <vt:lpstr>TRAINING AGENDA</vt:lpstr>
      <vt:lpstr>SAFETY INDUCTION</vt:lpstr>
      <vt:lpstr>SAFETY INDUCTION</vt:lpstr>
      <vt:lpstr>Tujuan training – AWARENESS IMS</vt:lpstr>
      <vt:lpstr>Pre-test (15 minutes)</vt:lpstr>
      <vt:lpstr>MATERI TRAINING</vt:lpstr>
      <vt:lpstr>Materi training</vt:lpstr>
      <vt:lpstr>A.  PDCA</vt:lpstr>
      <vt:lpstr>model of strategic management</vt:lpstr>
      <vt:lpstr>Balanced scorecard - KPI</vt:lpstr>
      <vt:lpstr>PDCA Cycle</vt:lpstr>
      <vt:lpstr>PowerPoint Presentation</vt:lpstr>
      <vt:lpstr>Iso 9001 - QUALITY</vt:lpstr>
      <vt:lpstr>Iso 14001 - ENVIRONMENTAL</vt:lpstr>
      <vt:lpstr>Iso 18001 – OHSAS (health &amp; SAFETY)</vt:lpstr>
      <vt:lpstr>Pdca matrix</vt:lpstr>
      <vt:lpstr>B. INTEGRATED MANAGEMENT SYSTEM</vt:lpstr>
      <vt:lpstr>Common requirements</vt:lpstr>
      <vt:lpstr>INTEGRATED MANAGEMENT SYSTEMS : PAS 99</vt:lpstr>
      <vt:lpstr>IMS – FRAMEWORK</vt:lpstr>
      <vt:lpstr>1. ISO 9001:2008 - QUALITY DEFINISI</vt:lpstr>
      <vt:lpstr>DEFINITIONS</vt:lpstr>
      <vt:lpstr>DEFINITIONS</vt:lpstr>
      <vt:lpstr>ISO 9001:2008 - QUALITY</vt:lpstr>
      <vt:lpstr>ISO 9001: 2008</vt:lpstr>
      <vt:lpstr>MANFAAT QMS</vt:lpstr>
      <vt:lpstr>MANFAAT QMS</vt:lpstr>
      <vt:lpstr>2. ISO 14001:2004 - ENVIRONMENTAL DEFINISI</vt:lpstr>
      <vt:lpstr>DEFINISI</vt:lpstr>
      <vt:lpstr>DEFINISI</vt:lpstr>
      <vt:lpstr>ISO 14001 ENVIRONMENTAL MANAGEMENT SYSTEM</vt:lpstr>
      <vt:lpstr>Iso 14001 - ENVIRONMENTAL</vt:lpstr>
      <vt:lpstr>MANFAAT ISO 14001</vt:lpstr>
      <vt:lpstr>3. OHSAS 18001:2007 health &amp; safety DEFINISI</vt:lpstr>
      <vt:lpstr>DEFINITIONS</vt:lpstr>
      <vt:lpstr>DEFINITIONS</vt:lpstr>
      <vt:lpstr>OHSAS 18001 OCCUPATIONAL HEALTH &amp; SAFETY MANAGEMENT SYSTEMS</vt:lpstr>
      <vt:lpstr>PowerPoint Presentation</vt:lpstr>
      <vt:lpstr>Manfaat OHSAS 18001</vt:lpstr>
      <vt:lpstr>4. Persyaratan Dasar Sistem Manajemen Terintegrasi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Persyaratan Khusus Sistem Manajemen Terintegrasi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SEMOGA BERMANFAAT</vt:lpstr>
      <vt:lpstr>Post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Hardi Yuli</dc:creator>
  <cp:lastModifiedBy>Hardi Gunarto</cp:lastModifiedBy>
  <cp:revision>111</cp:revision>
  <dcterms:created xsi:type="dcterms:W3CDTF">2014-03-18T15:33:58Z</dcterms:created>
  <dcterms:modified xsi:type="dcterms:W3CDTF">2014-07-02T01:12:49Z</dcterms:modified>
</cp:coreProperties>
</file>