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14F5-6215-4AB4-B188-163F0344344A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7D0E-03B1-41D6-8B09-EDD8F894DB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Qualitative Prospectus </a:t>
            </a:r>
            <a:br>
              <a:rPr lang="en-US" b="1" dirty="0" smtClean="0"/>
            </a:br>
            <a:r>
              <a:rPr lang="en-US" b="1" dirty="0" smtClean="0"/>
              <a:t>on </a:t>
            </a:r>
            <a:br>
              <a:rPr lang="en-US" b="1" dirty="0" smtClean="0"/>
            </a:br>
            <a:r>
              <a:rPr lang="en-US" sz="4900" b="1" dirty="0" smtClean="0"/>
              <a:t>Firmed Projects </a:t>
            </a:r>
            <a:br>
              <a:rPr lang="en-US" sz="4900" b="1" dirty="0" smtClean="0"/>
            </a:br>
            <a:r>
              <a:rPr lang="en-US" b="1" dirty="0" smtClean="0"/>
              <a:t>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8000" b="1" dirty="0" smtClean="0"/>
          </a:p>
          <a:p>
            <a:r>
              <a:rPr lang="en-US" sz="8000" b="1" dirty="0" err="1" smtClean="0"/>
              <a:t>Andhika</a:t>
            </a:r>
            <a:r>
              <a:rPr lang="en-US" sz="8000" b="1" dirty="0" smtClean="0"/>
              <a:t> Group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Andhika</a:t>
            </a:r>
            <a:r>
              <a:rPr lang="en-US" dirty="0" smtClean="0"/>
              <a:t>/</a:t>
            </a:r>
            <a:r>
              <a:rPr lang="en-US" dirty="0" err="1" smtClean="0"/>
              <a:t>Adnyana</a:t>
            </a:r>
            <a:r>
              <a:rPr lang="en-US" dirty="0" smtClean="0"/>
              <a:t> is offering 3 investment Projects. </a:t>
            </a:r>
          </a:p>
          <a:p>
            <a:pPr lvl="1"/>
            <a:r>
              <a:rPr lang="en-US" dirty="0" err="1" smtClean="0"/>
              <a:t>Suezmax</a:t>
            </a:r>
            <a:r>
              <a:rPr lang="en-US" dirty="0" smtClean="0"/>
              <a:t> tanker (Short Terms Project).</a:t>
            </a:r>
          </a:p>
          <a:p>
            <a:pPr lvl="1"/>
            <a:r>
              <a:rPr lang="en-US" dirty="0" smtClean="0"/>
              <a:t>Small CPP tanker (Mid Term Project).</a:t>
            </a:r>
          </a:p>
          <a:p>
            <a:pPr lvl="1"/>
            <a:r>
              <a:rPr lang="en-US" dirty="0" err="1" smtClean="0"/>
              <a:t>Panamax</a:t>
            </a:r>
            <a:r>
              <a:rPr lang="en-US" dirty="0" smtClean="0"/>
              <a:t> bulker (Long Term Project).</a:t>
            </a:r>
          </a:p>
          <a:p>
            <a:r>
              <a:rPr lang="en-US" dirty="0" smtClean="0"/>
              <a:t>All cooperation will be in the form of Bare Boat Contract. </a:t>
            </a:r>
          </a:p>
          <a:p>
            <a:r>
              <a:rPr lang="en-US" b="1" dirty="0" smtClean="0"/>
              <a:t>Investors </a:t>
            </a:r>
            <a:r>
              <a:rPr lang="en-US" b="1" dirty="0" smtClean="0"/>
              <a:t>are cordially invited to give their best offers.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Suezmax</a:t>
            </a:r>
            <a:r>
              <a:rPr lang="en-US" b="1" dirty="0" smtClean="0"/>
              <a:t> for Temporary FSO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Vessel Type</a:t>
            </a:r>
            <a:r>
              <a:rPr lang="en-US" dirty="0" smtClean="0"/>
              <a:t>: 150K DWT (</a:t>
            </a:r>
            <a:r>
              <a:rPr lang="en-US" dirty="0" err="1" smtClean="0"/>
              <a:t>Suezmax</a:t>
            </a:r>
            <a:r>
              <a:rPr lang="en-US" dirty="0" smtClean="0"/>
              <a:t>).</a:t>
            </a:r>
          </a:p>
          <a:p>
            <a:r>
              <a:rPr lang="en-US" i="1" dirty="0" smtClean="0"/>
              <a:t>Client</a:t>
            </a:r>
            <a:r>
              <a:rPr lang="en-US" dirty="0" smtClean="0"/>
              <a:t>: </a:t>
            </a:r>
            <a:r>
              <a:rPr lang="en-US" dirty="0" err="1" smtClean="0"/>
              <a:t>Pertamina</a:t>
            </a:r>
            <a:r>
              <a:rPr lang="en-US" dirty="0" smtClean="0"/>
              <a:t> .</a:t>
            </a:r>
          </a:p>
          <a:p>
            <a:r>
              <a:rPr lang="en-US" i="1" dirty="0" smtClean="0"/>
              <a:t>Project Type</a:t>
            </a:r>
            <a:r>
              <a:rPr lang="en-US" dirty="0" smtClean="0"/>
              <a:t>: Time Charter Contract for 150 day Fixed Days and Additional 30 Days + 30 Days Charterers Option. </a:t>
            </a:r>
          </a:p>
          <a:p>
            <a:r>
              <a:rPr lang="en-US" b="1" i="1" dirty="0" smtClean="0"/>
              <a:t>GOAL</a:t>
            </a:r>
            <a:r>
              <a:rPr lang="en-US" dirty="0" smtClean="0"/>
              <a:t>: Using old but good vessel for the 210 days of project and upon project complete, it will be sold as scrap.</a:t>
            </a:r>
          </a:p>
          <a:p>
            <a:r>
              <a:rPr lang="en-US" i="1" dirty="0" smtClean="0"/>
              <a:t>Project’s Current Status</a:t>
            </a:r>
            <a:r>
              <a:rPr lang="en-US" dirty="0" smtClean="0"/>
              <a:t>: PT </a:t>
            </a:r>
            <a:r>
              <a:rPr lang="en-US" dirty="0" err="1" smtClean="0"/>
              <a:t>Adnyana</a:t>
            </a:r>
            <a:r>
              <a:rPr lang="en-US" dirty="0" smtClean="0"/>
              <a:t> as strong prospective winner.</a:t>
            </a:r>
          </a:p>
          <a:p>
            <a:r>
              <a:rPr lang="en-US" dirty="0" smtClean="0"/>
              <a:t>Indonesian Flag is mandatory.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Suezmax</a:t>
            </a:r>
            <a:r>
              <a:rPr lang="en-US" b="1" dirty="0" smtClean="0"/>
              <a:t> for Temporary FSO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Business Modeling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Investors, preferably those who doing well in Scrap Business,  to acquire the vessel then bareboat the vessel to </a:t>
            </a:r>
            <a:r>
              <a:rPr lang="en-US" dirty="0" err="1" smtClean="0"/>
              <a:t>Andhika</a:t>
            </a:r>
            <a:r>
              <a:rPr lang="en-US" dirty="0" smtClean="0"/>
              <a:t> for the project. </a:t>
            </a:r>
          </a:p>
          <a:p>
            <a:pPr lvl="1"/>
            <a:r>
              <a:rPr lang="en-US" dirty="0" smtClean="0"/>
              <a:t>Upon completion of the TC, </a:t>
            </a:r>
            <a:r>
              <a:rPr lang="en-US" dirty="0" err="1" smtClean="0"/>
              <a:t>Andhika</a:t>
            </a:r>
            <a:r>
              <a:rPr lang="en-US" dirty="0" smtClean="0"/>
              <a:t> to return the vessel who will then sale it as scrap as Tanker will usually have higher scrap price than any other type of vessel.</a:t>
            </a:r>
          </a:p>
          <a:p>
            <a:pPr lvl="1"/>
            <a:r>
              <a:rPr lang="en-US" dirty="0" smtClean="0"/>
              <a:t>In this project, Investor most likely will have their money back plus some margins from both Bare Boat Contract and Scrap by the end of the year.</a:t>
            </a:r>
          </a:p>
          <a:p>
            <a:pPr lvl="1"/>
            <a:r>
              <a:rPr lang="en-US" dirty="0" smtClean="0"/>
              <a:t>Vessel Candidate: MT. TBN, YOB 1991, LDT 23,300T. Vessel is CAP 2 &amp; SIRE. Currently it is still actively trading.</a:t>
            </a:r>
          </a:p>
          <a:p>
            <a:pPr lvl="1"/>
            <a:r>
              <a:rPr lang="en-US" dirty="0" smtClean="0"/>
              <a:t>Delivery port Fujairah – Singapore range at seller option.</a:t>
            </a:r>
          </a:p>
          <a:p>
            <a:pPr lvl="1"/>
            <a:r>
              <a:rPr lang="en-US" dirty="0" smtClean="0"/>
              <a:t> Price: Negotiation is underway, expecting to close at USD 12.5 Million. </a:t>
            </a:r>
          </a:p>
          <a:p>
            <a:pPr lvl="1"/>
            <a:r>
              <a:rPr lang="en-US" dirty="0" smtClean="0"/>
              <a:t>BB Rate: Please to quote best offer. Ideally </a:t>
            </a:r>
            <a:r>
              <a:rPr lang="en-US" b="1" dirty="0" smtClean="0"/>
              <a:t>US$ 17,000.-</a:t>
            </a:r>
          </a:p>
          <a:p>
            <a:pPr lvl="1"/>
            <a:r>
              <a:rPr lang="en-US" dirty="0" smtClean="0"/>
              <a:t>Expected delivery May 2014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Small Tankers for </a:t>
            </a:r>
            <a:r>
              <a:rPr lang="en-US" b="1" dirty="0" err="1" smtClean="0"/>
              <a:t>Pertamina</a:t>
            </a:r>
            <a:r>
              <a:rPr lang="en-US" b="1" dirty="0" smtClean="0"/>
              <a:t> Shipping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Vessel Type</a:t>
            </a:r>
            <a:r>
              <a:rPr lang="en-US" dirty="0" smtClean="0"/>
              <a:t>: 6K to 7K DWT (Small CPP Tanker).</a:t>
            </a:r>
          </a:p>
          <a:p>
            <a:r>
              <a:rPr lang="en-US" i="1" dirty="0" smtClean="0"/>
              <a:t>Client</a:t>
            </a:r>
            <a:r>
              <a:rPr lang="en-US" dirty="0" smtClean="0"/>
              <a:t>: </a:t>
            </a:r>
            <a:r>
              <a:rPr lang="en-US" dirty="0" err="1" smtClean="0"/>
              <a:t>Pertamina</a:t>
            </a:r>
            <a:r>
              <a:rPr lang="en-US" dirty="0" smtClean="0"/>
              <a:t> Shipping.</a:t>
            </a:r>
          </a:p>
          <a:p>
            <a:r>
              <a:rPr lang="en-US" i="1" dirty="0" smtClean="0"/>
              <a:t>Project Type</a:t>
            </a:r>
            <a:r>
              <a:rPr lang="en-US" dirty="0" smtClean="0"/>
              <a:t>: Time Charter Contract for 3 month Fixed Days and 30 Days + 30 Days Charterers Option </a:t>
            </a:r>
            <a:r>
              <a:rPr lang="en-US" b="1" dirty="0" smtClean="0"/>
              <a:t>with strong possibilities of continual use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GOAL</a:t>
            </a:r>
            <a:r>
              <a:rPr lang="en-US" dirty="0" smtClean="0"/>
              <a:t>: Acquired 2000up Vessel for a couple of short terms contract in 2014 and then goes for possible mid terms to long terms in 2015.</a:t>
            </a:r>
          </a:p>
          <a:p>
            <a:r>
              <a:rPr lang="en-US" i="1" dirty="0" smtClean="0"/>
              <a:t>Project’s Current Status</a:t>
            </a:r>
            <a:r>
              <a:rPr lang="en-US" dirty="0" smtClean="0"/>
              <a:t>: Candidate MT. </a:t>
            </a:r>
            <a:r>
              <a:rPr lang="en-US" dirty="0" err="1" smtClean="0"/>
              <a:t>Sameer</a:t>
            </a:r>
            <a:r>
              <a:rPr lang="en-US" dirty="0" smtClean="0"/>
              <a:t> or Subs has been proposed to </a:t>
            </a:r>
            <a:r>
              <a:rPr lang="en-US" dirty="0" err="1" smtClean="0"/>
              <a:t>Pertamina</a:t>
            </a:r>
            <a:r>
              <a:rPr lang="en-US" dirty="0" smtClean="0"/>
              <a:t> for Short Term Contract.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Small Tankers for </a:t>
            </a:r>
            <a:r>
              <a:rPr lang="en-US" b="1" dirty="0" err="1" smtClean="0"/>
              <a:t>Pertamina</a:t>
            </a:r>
            <a:r>
              <a:rPr lang="en-US" b="1" dirty="0" smtClean="0"/>
              <a:t> Shipping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Business Modeling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Investors and Its Indonesian Nominee to acquire the vessel then bareboat the vessel to </a:t>
            </a:r>
            <a:r>
              <a:rPr lang="en-US" dirty="0" err="1" smtClean="0"/>
              <a:t>Andhika</a:t>
            </a:r>
            <a:r>
              <a:rPr lang="en-US" dirty="0" smtClean="0"/>
              <a:t> for the project. </a:t>
            </a:r>
          </a:p>
          <a:p>
            <a:pPr lvl="1"/>
            <a:r>
              <a:rPr lang="en-US" dirty="0" smtClean="0"/>
              <a:t>Bare Boat Contract is back to back with </a:t>
            </a:r>
            <a:r>
              <a:rPr lang="en-US" dirty="0" err="1" smtClean="0"/>
              <a:t>Pertamina</a:t>
            </a:r>
            <a:r>
              <a:rPr lang="en-US" dirty="0" smtClean="0"/>
              <a:t> Shipping contract with </a:t>
            </a:r>
            <a:r>
              <a:rPr lang="en-US" dirty="0" err="1" smtClean="0"/>
              <a:t>Andhika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this project, </a:t>
            </a:r>
            <a:r>
              <a:rPr lang="en-US" dirty="0" err="1" smtClean="0"/>
              <a:t>Andhika</a:t>
            </a:r>
            <a:r>
              <a:rPr lang="en-US" dirty="0" smtClean="0"/>
              <a:t> will be responsible for all aspects of Vessel Operational and Commercial in </a:t>
            </a:r>
            <a:r>
              <a:rPr lang="en-US" dirty="0" err="1" smtClean="0"/>
              <a:t>Pertamina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Vessel Candidate: MT. Sameer I (subject to vessel performance and </a:t>
            </a:r>
            <a:r>
              <a:rPr lang="en-US" dirty="0" err="1" smtClean="0"/>
              <a:t>Pertamina</a:t>
            </a:r>
            <a:r>
              <a:rPr lang="en-US" dirty="0" smtClean="0"/>
              <a:t> approval) or Subs, YOB 2000up.</a:t>
            </a:r>
          </a:p>
          <a:p>
            <a:pPr lvl="1"/>
            <a:r>
              <a:rPr lang="en-US" dirty="0" smtClean="0"/>
              <a:t>Price: Between USD 5.5 to USD 6 Million. (for Subs vessel)</a:t>
            </a:r>
          </a:p>
          <a:p>
            <a:pPr lvl="1"/>
            <a:r>
              <a:rPr lang="en-US" dirty="0" smtClean="0"/>
              <a:t>BB Rate: Max </a:t>
            </a:r>
            <a:r>
              <a:rPr lang="en-US" b="1" dirty="0" smtClean="0"/>
              <a:t>USD 2,000 </a:t>
            </a:r>
            <a:r>
              <a:rPr lang="en-US" dirty="0" smtClean="0"/>
              <a:t>per day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Panamax</a:t>
            </a:r>
            <a:r>
              <a:rPr lang="en-US" b="1" dirty="0" smtClean="0"/>
              <a:t> for Domestic Coal Transportation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Vessel Type</a:t>
            </a:r>
            <a:r>
              <a:rPr lang="en-US" dirty="0" smtClean="0"/>
              <a:t>: 70K DWT (Gearless </a:t>
            </a:r>
            <a:r>
              <a:rPr lang="en-US" dirty="0" err="1" smtClean="0"/>
              <a:t>Panamax</a:t>
            </a:r>
            <a:r>
              <a:rPr lang="en-US" dirty="0" smtClean="0"/>
              <a:t>).</a:t>
            </a:r>
          </a:p>
          <a:p>
            <a:r>
              <a:rPr lang="en-US" i="1" dirty="0" smtClean="0"/>
              <a:t>Client</a:t>
            </a:r>
            <a:r>
              <a:rPr lang="en-US" dirty="0" smtClean="0"/>
              <a:t>: Big 5 Indonesian Coal Producers including </a:t>
            </a:r>
            <a:r>
              <a:rPr lang="en-US" dirty="0" err="1" smtClean="0"/>
              <a:t>Berau</a:t>
            </a:r>
            <a:r>
              <a:rPr lang="en-US" dirty="0" smtClean="0"/>
              <a:t> Coal and KPC.</a:t>
            </a:r>
          </a:p>
          <a:p>
            <a:r>
              <a:rPr lang="en-US" i="1" dirty="0" smtClean="0"/>
              <a:t>Project Type</a:t>
            </a:r>
            <a:r>
              <a:rPr lang="en-US" dirty="0" smtClean="0"/>
              <a:t>: COA for Min. 500,000 T of coal to </a:t>
            </a:r>
            <a:r>
              <a:rPr lang="en-US" dirty="0" err="1" smtClean="0"/>
              <a:t>Suralaya</a:t>
            </a:r>
            <a:r>
              <a:rPr lang="en-US" dirty="0" smtClean="0"/>
              <a:t> Power Plants for </a:t>
            </a:r>
            <a:r>
              <a:rPr lang="en-US" b="1" dirty="0" smtClean="0"/>
              <a:t>Min. 5 Consecutive Years</a:t>
            </a:r>
            <a:r>
              <a:rPr lang="en-US" dirty="0" smtClean="0"/>
              <a:t>. </a:t>
            </a:r>
          </a:p>
          <a:p>
            <a:r>
              <a:rPr lang="en-US" b="1" i="1" dirty="0" smtClean="0"/>
              <a:t>GOAL</a:t>
            </a:r>
            <a:r>
              <a:rPr lang="en-US" dirty="0" smtClean="0"/>
              <a:t>: Using less than 20 </a:t>
            </a:r>
            <a:r>
              <a:rPr lang="en-US" dirty="0" err="1" smtClean="0"/>
              <a:t>yo</a:t>
            </a:r>
            <a:r>
              <a:rPr lang="en-US" dirty="0" smtClean="0"/>
              <a:t> but good vessel for the contract.</a:t>
            </a:r>
          </a:p>
          <a:p>
            <a:r>
              <a:rPr lang="en-US" i="1" dirty="0" smtClean="0"/>
              <a:t>Project’s Current Status</a:t>
            </a:r>
            <a:r>
              <a:rPr lang="en-US" dirty="0" smtClean="0"/>
              <a:t>: Intention to replace older tonnage.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Panamax</a:t>
            </a:r>
            <a:r>
              <a:rPr lang="en-US" b="1" dirty="0" smtClean="0"/>
              <a:t> for Domestic Coal Transportation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Business Modeling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Investors and Its Indonesian Nominee to acquire the vessel then bareboat the vessel to </a:t>
            </a:r>
            <a:r>
              <a:rPr lang="en-US" dirty="0" err="1" smtClean="0"/>
              <a:t>Andhika</a:t>
            </a:r>
            <a:r>
              <a:rPr lang="en-US" dirty="0" smtClean="0"/>
              <a:t> for the project. </a:t>
            </a:r>
          </a:p>
          <a:p>
            <a:pPr lvl="1"/>
            <a:r>
              <a:rPr lang="en-US" dirty="0" smtClean="0"/>
              <a:t>Contract will be Bare Boat Hire Purchase for at least 5 Years.</a:t>
            </a:r>
          </a:p>
          <a:p>
            <a:pPr lvl="1"/>
            <a:r>
              <a:rPr lang="en-US" dirty="0" smtClean="0"/>
              <a:t>In this project, </a:t>
            </a:r>
            <a:r>
              <a:rPr lang="en-US" dirty="0" err="1" smtClean="0"/>
              <a:t>Andhika</a:t>
            </a:r>
            <a:r>
              <a:rPr lang="en-US" dirty="0" smtClean="0"/>
              <a:t> will be responsible for all aspects of Vessel Operational and Commercial at all times during BBHP Contract Period.</a:t>
            </a:r>
          </a:p>
          <a:p>
            <a:pPr lvl="1"/>
            <a:r>
              <a:rPr lang="en-US" dirty="0" smtClean="0"/>
              <a:t>Vessel Candidate: MT. TBN YOB 1995up.</a:t>
            </a:r>
          </a:p>
          <a:p>
            <a:pPr lvl="1"/>
            <a:r>
              <a:rPr lang="en-US" dirty="0" smtClean="0"/>
              <a:t>Price: USD 10 – 11 Million.</a:t>
            </a:r>
          </a:p>
          <a:p>
            <a:pPr lvl="1"/>
            <a:r>
              <a:rPr lang="en-US" dirty="0" smtClean="0"/>
              <a:t>BBHP Rate: To be discussed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End of presentation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25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662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Qualitative Prospectus  on  Firmed Projects  2014</vt:lpstr>
      <vt:lpstr>Executive Summary</vt:lpstr>
      <vt:lpstr>Suezmax for Temporary FSO </vt:lpstr>
      <vt:lpstr>Suezmax for Temporary FSO </vt:lpstr>
      <vt:lpstr>Small Tankers for Pertamina Shipping </vt:lpstr>
      <vt:lpstr>Small Tankers for Pertamina Shipping </vt:lpstr>
      <vt:lpstr>Panamax for Domestic Coal Transportation</vt:lpstr>
      <vt:lpstr>Panamax for Domestic Coal Transportation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Prospectus on Firmed Projects First Semester of 2014</dc:title>
  <dc:creator>Test</dc:creator>
  <cp:lastModifiedBy>Nunung Utomo</cp:lastModifiedBy>
  <cp:revision>33</cp:revision>
  <dcterms:created xsi:type="dcterms:W3CDTF">2014-03-02T14:53:17Z</dcterms:created>
  <dcterms:modified xsi:type="dcterms:W3CDTF">2014-03-03T06:27:02Z</dcterms:modified>
</cp:coreProperties>
</file>