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6" r:id="rId20"/>
    <p:sldId id="271" r:id="rId21"/>
    <p:sldId id="277" r:id="rId22"/>
    <p:sldId id="272" r:id="rId23"/>
    <p:sldId id="273" r:id="rId24"/>
    <p:sldId id="275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C4539-30AB-425C-AD35-E48E014DA10A}" v="9" dt="2024-09-20T11:40:2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" y="10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D8AB4-8255-4EFC-922F-0A56B6C6E373}" type="datetimeFigureOut">
              <a:rPr lang="it-IT" smtClean="0"/>
              <a:t>25/09/2024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063B-8C3F-424A-B96F-7673F3AFB4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71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063B-8C3F-424A-B96F-7673F3AFB46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52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063B-8C3F-424A-B96F-7673F3AFB46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61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F624-CE9C-4498-8433-4F44C5C45108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D1A5-FEE0-4F06-91AD-43336F86A92A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67AC-4AB9-4C79-A78E-FDCBFA72F827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878BE2D-7595-493F-AE71-0D652A58A97B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0A4A-310D-418E-8AB4-2946A0C3A75D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6049-31B9-4A62-9556-1F62F7A59541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A617-CD9F-4DDC-B682-54F971B20295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C488-0A4D-49F9-887C-9DB0E3077D21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9985-A846-4628-86E9-1A3C9ACE1F9D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0C40-7299-4F12-8058-AE5AE250C171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CAAE6CD-0C26-42D1-B235-5772541FB09A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E3FE-5D88-4D27-BE3B-1FE5A388641A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FDAC0-A547-B4F3-4683-566A2E32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Software Gestionale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214BCE-CE21-4061-980B-9517B13DB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Ingegneria del Software Avanzata – Filippo Matteini</a:t>
            </a:r>
            <a:endParaRPr lang="it-IT" u="sng" dirty="0"/>
          </a:p>
          <a:p>
            <a:r>
              <a:rPr lang="it-IT" u="sng" dirty="0">
                <a:solidFill>
                  <a:schemeClr val="accent2"/>
                </a:solidFill>
              </a:rPr>
              <a:t>https://github.com/Fil952701/progetto_software_avanzata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03A8B4-3640-D4F9-B128-EC5CCC58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8959A-82BB-8CA8-BD23-AFB63646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20056"/>
            <a:ext cx="9603275" cy="1049235"/>
          </a:xfrm>
        </p:spPr>
        <p:txBody>
          <a:bodyPr/>
          <a:lstStyle/>
          <a:p>
            <a:r>
              <a:rPr lang="it-IT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1BB4C8-71B8-B309-0E0E-B0C762C7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Dati di testing creati manualmente in file appositi all’interno del progetto</a:t>
            </a:r>
          </a:p>
          <a:p>
            <a:r>
              <a:rPr lang="it-IT" dirty="0"/>
              <a:t>Testing effettivo gestito con gemme: </a:t>
            </a:r>
            <a:r>
              <a:rPr lang="it-IT" b="1" dirty="0" err="1"/>
              <a:t>Faker</a:t>
            </a:r>
            <a:r>
              <a:rPr lang="it-IT" dirty="0"/>
              <a:t> e </a:t>
            </a:r>
            <a:r>
              <a:rPr lang="it-IT" b="1" dirty="0" err="1"/>
              <a:t>Pytest</a:t>
            </a:r>
            <a:endParaRPr lang="it-IT" b="1" dirty="0"/>
          </a:p>
          <a:p>
            <a:r>
              <a:rPr lang="it-IT" dirty="0"/>
              <a:t>Testing di coverage implementato con gemme: </a:t>
            </a:r>
            <a:r>
              <a:rPr lang="it-IT" b="1" dirty="0" err="1"/>
              <a:t>Faker</a:t>
            </a:r>
            <a:r>
              <a:rPr lang="it-IT" dirty="0"/>
              <a:t> e </a:t>
            </a:r>
            <a:r>
              <a:rPr lang="it-IT" b="1" dirty="0" err="1"/>
              <a:t>Pytest</a:t>
            </a:r>
            <a:endParaRPr lang="it-IT" b="1" dirty="0"/>
          </a:p>
          <a:p>
            <a:r>
              <a:rPr lang="it-IT" dirty="0"/>
              <a:t>In tutti e due le categorie di testing vi è il supporto del plugin: </a:t>
            </a:r>
            <a:r>
              <a:rPr lang="it-IT" b="1" dirty="0" err="1"/>
              <a:t>Pluggy</a:t>
            </a:r>
            <a:endParaRPr lang="it-IT" b="1" dirty="0"/>
          </a:p>
          <a:p>
            <a:r>
              <a:rPr lang="it-IT" dirty="0"/>
              <a:t>Le due categorie si dividono in: </a:t>
            </a:r>
            <a:r>
              <a:rPr lang="it-IT" b="1" dirty="0"/>
              <a:t>Unit Testing </a:t>
            </a:r>
            <a:r>
              <a:rPr lang="it-IT" dirty="0"/>
              <a:t>ed </a:t>
            </a:r>
            <a:r>
              <a:rPr lang="it-IT" b="1" dirty="0"/>
              <a:t>Integration Testing </a:t>
            </a:r>
            <a:r>
              <a:rPr lang="it-IT" dirty="0"/>
              <a:t>per la prima e </a:t>
            </a:r>
            <a:r>
              <a:rPr lang="it-IT" b="1" dirty="0"/>
              <a:t>Coverage Testing </a:t>
            </a:r>
            <a:r>
              <a:rPr lang="it-IT" dirty="0"/>
              <a:t>per la seconda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47DF86-9599-0B25-5E61-70DD35D7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F29C0F-FA06-1D99-1E4E-2BEBED12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893D8-33C5-D727-0C97-38FB0A32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Unit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289F2-A758-D02D-8A66-3CE1EFBD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60866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Sui modelli è stata testata tutta la </a:t>
            </a:r>
            <a:r>
              <a:rPr lang="it-IT" b="1" dirty="0"/>
              <a:t>validazione</a:t>
            </a:r>
            <a:r>
              <a:rPr lang="it-IT" dirty="0"/>
              <a:t>. Sono stati compiuti quattro test di unità sui modelli:</a:t>
            </a:r>
          </a:p>
          <a:p>
            <a:r>
              <a:rPr lang="it-IT" dirty="0"/>
              <a:t>Test Fornitore</a:t>
            </a:r>
          </a:p>
          <a:p>
            <a:r>
              <a:rPr lang="it-IT" dirty="0"/>
              <a:t>Test Ordine</a:t>
            </a:r>
          </a:p>
          <a:p>
            <a:r>
              <a:rPr lang="it-IT" dirty="0"/>
              <a:t>Test Personale</a:t>
            </a:r>
          </a:p>
          <a:p>
            <a:r>
              <a:rPr lang="it-IT" dirty="0"/>
              <a:t>Test Prodotto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7D671B-7C23-7B7B-4B33-CE88E865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E6CC28-DDA9-AB6B-5AAE-51A4D807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7" name="Immagine 6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A811151E-94AA-2AB1-C5F4-BB26F059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82" y="2134761"/>
            <a:ext cx="6813900" cy="351173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7CE5E6-6187-F2F5-42A3-56F071A818D6}"/>
              </a:ext>
            </a:extLst>
          </p:cNvPr>
          <p:cNvSpPr txBox="1"/>
          <p:nvPr/>
        </p:nvSpPr>
        <p:spPr>
          <a:xfrm>
            <a:off x="4998766" y="5720010"/>
            <a:ext cx="5361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Esempio di testing sul modello Fornitore</a:t>
            </a:r>
          </a:p>
        </p:txBody>
      </p:sp>
    </p:spTree>
    <p:extLst>
      <p:ext uri="{BB962C8B-B14F-4D97-AF65-F5344CB8AC3E}">
        <p14:creationId xmlns:p14="http://schemas.microsoft.com/office/powerpoint/2010/main" val="147815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AA3F1-7BC5-7D7A-D79F-1C9306C8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00940"/>
            <a:ext cx="9603275" cy="1049235"/>
          </a:xfrm>
        </p:spPr>
        <p:txBody>
          <a:bodyPr/>
          <a:lstStyle/>
          <a:p>
            <a:r>
              <a:rPr lang="it-IT" dirty="0"/>
              <a:t>Integration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8B51BF-4DA6-0A61-509D-7E4F7EB98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Il test di integrazione è stato effettuato sulle azioni principali da eseguire nell’interfaccia e comprende tre componenti principali:</a:t>
            </a:r>
          </a:p>
          <a:p>
            <a:r>
              <a:rPr lang="it-IT" dirty="0"/>
              <a:t>Test Database and Model</a:t>
            </a:r>
          </a:p>
          <a:p>
            <a:r>
              <a:rPr lang="it-IT" dirty="0"/>
              <a:t>Test GUI</a:t>
            </a:r>
          </a:p>
          <a:p>
            <a:r>
              <a:rPr lang="it-IT" dirty="0"/>
              <a:t>Test Integration</a:t>
            </a:r>
          </a:p>
          <a:p>
            <a:pPr marL="0" indent="0">
              <a:buNone/>
            </a:pPr>
            <a:r>
              <a:rPr lang="it-IT" dirty="0"/>
              <a:t>I test sono stati elaborati con</a:t>
            </a:r>
            <a:br>
              <a:rPr lang="it-IT" dirty="0"/>
            </a:br>
            <a:r>
              <a:rPr lang="it-IT" dirty="0"/>
              <a:t>dati fittizi e hanno riscontrato</a:t>
            </a:r>
            <a:br>
              <a:rPr lang="it-IT" dirty="0"/>
            </a:br>
            <a:r>
              <a:rPr lang="it-IT" dirty="0"/>
              <a:t>il 100% di successo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851921-BF8A-8F3D-D40E-1C57E385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027616-2D17-7F39-5465-99A46714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7" name="Immagine 6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8E52DEA2-E3FE-294C-6E69-08864840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744" y="2603345"/>
            <a:ext cx="6551897" cy="304993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470D1A-B92B-4F46-8302-F1BBD3DEB07A}"/>
              </a:ext>
            </a:extLst>
          </p:cNvPr>
          <p:cNvSpPr txBox="1"/>
          <p:nvPr/>
        </p:nvSpPr>
        <p:spPr>
          <a:xfrm>
            <a:off x="5673872" y="5673852"/>
            <a:ext cx="4004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di </a:t>
            </a:r>
            <a:r>
              <a:rPr lang="it-IT" sz="1200" dirty="0" err="1"/>
              <a:t>integration</a:t>
            </a:r>
            <a:r>
              <a:rPr lang="it-IT" sz="1200" dirty="0"/>
              <a:t> test su Database and Model</a:t>
            </a:r>
          </a:p>
        </p:txBody>
      </p:sp>
    </p:spTree>
    <p:extLst>
      <p:ext uri="{BB962C8B-B14F-4D97-AF65-F5344CB8AC3E}">
        <p14:creationId xmlns:p14="http://schemas.microsoft.com/office/powerpoint/2010/main" val="416644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2F39D-5F82-99F6-BF25-E0E7A821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030443"/>
            <a:ext cx="9603275" cy="1049235"/>
          </a:xfrm>
        </p:spPr>
        <p:txBody>
          <a:bodyPr/>
          <a:lstStyle/>
          <a:p>
            <a:r>
              <a:rPr lang="it-IT" dirty="0"/>
              <a:t>Coverage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6FD7E0-99DF-9400-1E7F-303AC29A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634" y="1781712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E’ stato effettuato con successo al 100% il coverage test su tutti i moduli di unità interessati allo Unit Testing:</a:t>
            </a:r>
          </a:p>
          <a:p>
            <a:r>
              <a:rPr lang="it-IT" dirty="0"/>
              <a:t>Test Fornitori</a:t>
            </a:r>
          </a:p>
          <a:p>
            <a:r>
              <a:rPr lang="it-IT" dirty="0"/>
              <a:t>Test Ordini</a:t>
            </a:r>
          </a:p>
          <a:p>
            <a:r>
              <a:rPr lang="it-IT" dirty="0"/>
              <a:t>Test Personale</a:t>
            </a:r>
          </a:p>
          <a:p>
            <a:r>
              <a:rPr lang="it-IT" dirty="0"/>
              <a:t>Test Prodotto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92D2C5-0BFB-80A8-2243-B1253A0D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1B9192-1F12-22FE-C88E-8FCA6A0A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8" name="Immagine 7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DDF30FC6-3DB3-EFF4-2931-696820F0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474" y="2233134"/>
            <a:ext cx="4987817" cy="349563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D42CC0-E31F-9DC4-1690-9F07A903AEE8}"/>
              </a:ext>
            </a:extLst>
          </p:cNvPr>
          <p:cNvSpPr txBox="1"/>
          <p:nvPr/>
        </p:nvSpPr>
        <p:spPr>
          <a:xfrm>
            <a:off x="5927457" y="5728771"/>
            <a:ext cx="3538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di Coverage Testing sui moduli unità</a:t>
            </a:r>
          </a:p>
        </p:txBody>
      </p:sp>
    </p:spTree>
    <p:extLst>
      <p:ext uri="{BB962C8B-B14F-4D97-AF65-F5344CB8AC3E}">
        <p14:creationId xmlns:p14="http://schemas.microsoft.com/office/powerpoint/2010/main" val="272412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DC474-5644-D3FD-C975-74D1448D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340394"/>
            <a:ext cx="9603275" cy="1049235"/>
          </a:xfrm>
        </p:spPr>
        <p:txBody>
          <a:bodyPr/>
          <a:lstStyle/>
          <a:p>
            <a:r>
              <a:rPr lang="it-IT" dirty="0"/>
              <a:t>Codice per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31C369-2693-295F-20DC-EFEB6BAC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2546342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Di seguito verranno mostrate alcune implementazioni di codice per il testing di unità e di integrazione…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58643E-C02F-1444-4141-00A6CE87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772556-6AA0-41CF-4D7B-4E6F5892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D3B8B-0E77-258C-224C-9C080AE9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41459"/>
            <a:ext cx="9603275" cy="1049235"/>
          </a:xfrm>
        </p:spPr>
        <p:txBody>
          <a:bodyPr/>
          <a:lstStyle/>
          <a:p>
            <a:r>
              <a:rPr lang="it-IT" dirty="0"/>
              <a:t>Unit Testing</a:t>
            </a:r>
          </a:p>
        </p:txBody>
      </p:sp>
      <p:pic>
        <p:nvPicPr>
          <p:cNvPr id="7" name="Segnaposto contenuto 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120C751C-618A-59B2-2A6E-9AC897003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532" y="1752996"/>
            <a:ext cx="5440375" cy="32940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49DBF6-B455-1FCB-9327-55647DDB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974E53-F620-9146-C5C5-335C8D45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9" name="Immagine 8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FEC436F-285C-870E-01C8-CF4EC290C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94" y="1344058"/>
            <a:ext cx="5549987" cy="417861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94E176-2E51-A3FC-7411-6A013942672C}"/>
              </a:ext>
            </a:extLst>
          </p:cNvPr>
          <p:cNvSpPr txBox="1"/>
          <p:nvPr/>
        </p:nvSpPr>
        <p:spPr>
          <a:xfrm>
            <a:off x="1602756" y="5133860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 Fornitore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45481A-3615-9E3A-4D8E-437E50AE5A53}"/>
              </a:ext>
            </a:extLst>
          </p:cNvPr>
          <p:cNvSpPr txBox="1"/>
          <p:nvPr/>
        </p:nvSpPr>
        <p:spPr>
          <a:xfrm>
            <a:off x="7634689" y="5548273"/>
            <a:ext cx="2475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 Personale</a:t>
            </a:r>
          </a:p>
        </p:txBody>
      </p:sp>
    </p:spTree>
    <p:extLst>
      <p:ext uri="{BB962C8B-B14F-4D97-AF65-F5344CB8AC3E}">
        <p14:creationId xmlns:p14="http://schemas.microsoft.com/office/powerpoint/2010/main" val="222875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CE67F-22B2-A6A4-ABF7-91F2245D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77546"/>
            <a:ext cx="9603275" cy="1049235"/>
          </a:xfrm>
        </p:spPr>
        <p:txBody>
          <a:bodyPr/>
          <a:lstStyle/>
          <a:p>
            <a:r>
              <a:rPr lang="it-IT" dirty="0"/>
              <a:t>Unit Testing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8A6566-4950-E2A7-2316-726FEC79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AF158B-F48D-06F2-E73E-6A24AB3E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11" name="Segnaposto contenuto 10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18F40C67-6745-70B6-16A3-2EDEDB625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802" y="1598785"/>
            <a:ext cx="3736541" cy="3982991"/>
          </a:xfrm>
        </p:spPr>
      </p:pic>
      <p:pic>
        <p:nvPicPr>
          <p:cNvPr id="13" name="Immagine 1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7FB5DF7A-016B-BC18-3422-E3FF4320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119" y="1227779"/>
            <a:ext cx="3721466" cy="430555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55500FB-AB75-4B1D-C6D7-F7F4C7127BD6}"/>
              </a:ext>
            </a:extLst>
          </p:cNvPr>
          <p:cNvSpPr txBox="1"/>
          <p:nvPr/>
        </p:nvSpPr>
        <p:spPr>
          <a:xfrm>
            <a:off x="2239208" y="5630222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 Ordine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8D25569-3C56-2333-670B-336B89236463}"/>
              </a:ext>
            </a:extLst>
          </p:cNvPr>
          <p:cNvSpPr txBox="1"/>
          <p:nvPr/>
        </p:nvSpPr>
        <p:spPr>
          <a:xfrm>
            <a:off x="7108578" y="5576704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 Prodotto</a:t>
            </a:r>
          </a:p>
        </p:txBody>
      </p:sp>
    </p:spTree>
    <p:extLst>
      <p:ext uri="{BB962C8B-B14F-4D97-AF65-F5344CB8AC3E}">
        <p14:creationId xmlns:p14="http://schemas.microsoft.com/office/powerpoint/2010/main" val="38318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44446-39DE-4CEB-E41A-12C5FA6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Testing</a:t>
            </a:r>
          </a:p>
        </p:txBody>
      </p:sp>
      <p:pic>
        <p:nvPicPr>
          <p:cNvPr id="6" name="Segnaposto contenuto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050702B9-8ABF-4D2C-DF29-93978B7D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553" y="1653907"/>
            <a:ext cx="5638449" cy="35350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B0E9FB-7376-D329-0880-CB517736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Immagine 7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941F3B5-FE0E-FDF7-D781-D80D4156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37" y="1258676"/>
            <a:ext cx="4105493" cy="43268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FA33C1-82DD-2B7E-81B5-047E4ECDE0BF}"/>
              </a:ext>
            </a:extLst>
          </p:cNvPr>
          <p:cNvSpPr txBox="1"/>
          <p:nvPr/>
        </p:nvSpPr>
        <p:spPr>
          <a:xfrm>
            <a:off x="1372475" y="5308552"/>
            <a:ext cx="3581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testing Database and Model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8B60A0-3013-F163-D668-36BC93272735}"/>
              </a:ext>
            </a:extLst>
          </p:cNvPr>
          <p:cNvSpPr txBox="1"/>
          <p:nvPr/>
        </p:nvSpPr>
        <p:spPr>
          <a:xfrm>
            <a:off x="7755875" y="5627677"/>
            <a:ext cx="2781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testing Integration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1E3DDC8-AE62-DEE1-DFDE-960BDBB0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0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DC0FB-0CD9-130D-BF9F-8BCAD338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Testing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7C8DDD-4272-D81D-5F4B-6B81783C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Segnaposto contenuto 6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B8971F86-8A3B-827E-F27C-2AF468F2E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13957"/>
            <a:ext cx="5827533" cy="2735531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AAA821-81AA-B9FC-02E3-B2B05094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D8C2AE-18D4-0F22-E386-33C40FDE66CD}"/>
              </a:ext>
            </a:extLst>
          </p:cNvPr>
          <p:cNvSpPr txBox="1"/>
          <p:nvPr/>
        </p:nvSpPr>
        <p:spPr>
          <a:xfrm>
            <a:off x="7008205" y="4825151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Esempio successo testing interfaccia GUI</a:t>
            </a:r>
          </a:p>
          <a:p>
            <a:endParaRPr lang="it-IT" sz="1400" dirty="0"/>
          </a:p>
        </p:txBody>
      </p:sp>
      <p:pic>
        <p:nvPicPr>
          <p:cNvPr id="9" name="Immagine 8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07E6EF49-4532-C77B-B529-4443396B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38" y="1569153"/>
            <a:ext cx="4512410" cy="388091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69B418-E5EF-C796-6C6F-790F33FC65E6}"/>
              </a:ext>
            </a:extLst>
          </p:cNvPr>
          <p:cNvSpPr txBox="1"/>
          <p:nvPr/>
        </p:nvSpPr>
        <p:spPr>
          <a:xfrm>
            <a:off x="875984" y="5518937"/>
            <a:ext cx="48429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Esempio di codice </a:t>
            </a:r>
            <a:r>
              <a:rPr lang="it-IT" sz="1400" dirty="0" err="1"/>
              <a:t>integration</a:t>
            </a:r>
            <a:r>
              <a:rPr lang="it-IT" sz="1400" dirty="0"/>
              <a:t> test per interfaccia GUI</a:t>
            </a:r>
          </a:p>
          <a:p>
            <a:endParaRPr lang="it-IT" sz="1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266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EA834-035E-8472-D1BE-B5F0F063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Repository </a:t>
            </a:r>
            <a:r>
              <a:rPr lang="it-IT" dirty="0" err="1"/>
              <a:t>Git</a:t>
            </a:r>
            <a:r>
              <a:rPr lang="it-IT" dirty="0"/>
              <a:t> e </a:t>
            </a:r>
            <a:r>
              <a:rPr lang="it-IT" dirty="0" err="1"/>
              <a:t>Github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19ED77-1BE6-FB80-B330-83BC45B6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1687027"/>
            <a:ext cx="4702103" cy="329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codice del progetto è stato salvato in un </a:t>
            </a:r>
            <a:r>
              <a:rPr lang="it-IT" b="1" dirty="0"/>
              <a:t>repository </a:t>
            </a:r>
            <a:r>
              <a:rPr lang="it-IT" b="1" dirty="0" err="1"/>
              <a:t>git</a:t>
            </a:r>
            <a:r>
              <a:rPr lang="it-IT" b="1" dirty="0"/>
              <a:t> strutturato e separati</a:t>
            </a:r>
            <a:r>
              <a:rPr lang="it-IT" dirty="0"/>
              <a:t> ed è presente anche su </a:t>
            </a:r>
            <a:r>
              <a:rPr lang="it-IT" b="1" dirty="0" err="1"/>
              <a:t>github</a:t>
            </a:r>
            <a:r>
              <a:rPr lang="it-IT" b="1" dirty="0"/>
              <a:t>: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sz="1800" u="sng" dirty="0">
                <a:solidFill>
                  <a:schemeClr val="accent2"/>
                </a:solidFill>
              </a:rPr>
              <a:t>https://github.com/Fil952701/progetto_software_avanzata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4C1216-74F7-5B54-892C-18A0168C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ED23C9-0A25-D54F-1009-EABF63DC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 Git</a:t>
            </a:r>
            <a:endParaRPr lang="en-US" dirty="0"/>
          </a:p>
        </p:txBody>
      </p:sp>
      <p:pic>
        <p:nvPicPr>
          <p:cNvPr id="7" name="Immagine 6" descr="Immagine che contiene testo, schermata, numero, documento&#10;&#10;Descrizione generata automaticamente">
            <a:extLst>
              <a:ext uri="{FF2B5EF4-FFF2-40B4-BE49-F238E27FC236}">
                <a16:creationId xmlns:a16="http://schemas.microsoft.com/office/drawing/2014/main" id="{136050A6-6A0B-CDB5-9297-BBAB525C3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61" y="800618"/>
            <a:ext cx="3370773" cy="50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8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FA41E7-F984-97AB-01C0-08FB3E33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22534"/>
            <a:ext cx="9603275" cy="1049235"/>
          </a:xfrm>
        </p:spPr>
        <p:txBody>
          <a:bodyPr/>
          <a:lstStyle/>
          <a:p>
            <a:pPr algn="ctr"/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0D9CEC-B19B-6EBC-876C-D62D613D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it-IT" dirty="0"/>
              <a:t>Specifiche</a:t>
            </a:r>
          </a:p>
          <a:p>
            <a:pPr marL="457200" indent="-457200">
              <a:buAutoNum type="arabicPeriod"/>
            </a:pPr>
            <a:r>
              <a:rPr lang="it-IT" dirty="0"/>
              <a:t>Tecnologie utilizzate ed implementazione</a:t>
            </a:r>
          </a:p>
          <a:p>
            <a:pPr marL="457200" indent="-457200">
              <a:buAutoNum type="arabicPeriod"/>
            </a:pPr>
            <a:r>
              <a:rPr lang="it-IT" dirty="0"/>
              <a:t>Testing</a:t>
            </a:r>
          </a:p>
          <a:p>
            <a:pPr marL="457200" indent="-457200">
              <a:buAutoNum type="arabicPeriod"/>
            </a:pPr>
            <a:r>
              <a:rPr lang="it-IT" dirty="0" err="1"/>
              <a:t>Git</a:t>
            </a:r>
            <a:endParaRPr lang="it-IT" dirty="0"/>
          </a:p>
          <a:p>
            <a:pPr marL="457200" indent="-457200">
              <a:buAutoNum type="arabicPeriod"/>
            </a:pPr>
            <a:r>
              <a:rPr lang="it-IT" dirty="0" err="1"/>
              <a:t>Dockerizzazione</a:t>
            </a:r>
            <a:endParaRPr lang="it-IT" dirty="0"/>
          </a:p>
          <a:p>
            <a:pPr marL="457200" indent="-457200">
              <a:buAutoNum type="arabicPeriod"/>
            </a:pPr>
            <a:r>
              <a:rPr lang="it-IT" dirty="0"/>
              <a:t>Pipeline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879168-6B7A-4730-4402-A95BB0F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5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705722-EDE4-8140-C6DD-C922A777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853348"/>
            <a:ext cx="9603275" cy="1049235"/>
          </a:xfrm>
        </p:spPr>
        <p:txBody>
          <a:bodyPr/>
          <a:lstStyle/>
          <a:p>
            <a:r>
              <a:rPr lang="it-IT" dirty="0"/>
              <a:t>Deployment in Container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679A1-EB4D-0DA0-4FFD-9DC17976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1477707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Realizzato tramite </a:t>
            </a:r>
            <a:r>
              <a:rPr lang="it-IT" dirty="0" err="1"/>
              <a:t>docker</a:t>
            </a:r>
            <a:r>
              <a:rPr lang="it-IT" dirty="0"/>
              <a:t> e </a:t>
            </a:r>
            <a:r>
              <a:rPr lang="it-IT" dirty="0" err="1"/>
              <a:t>docker</a:t>
            </a:r>
            <a:r>
              <a:rPr lang="it-IT" dirty="0"/>
              <a:t>-compose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B1D70A-3644-033F-76DA-BF82981C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B84C56-2A7F-67ED-261C-870EC628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5. Dockerizzazione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18EF2B-0798-06F6-059F-CF83498E10B3}"/>
              </a:ext>
            </a:extLst>
          </p:cNvPr>
          <p:cNvSpPr txBox="1"/>
          <p:nvPr/>
        </p:nvSpPr>
        <p:spPr>
          <a:xfrm>
            <a:off x="8678025" y="539664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DockerFile</a:t>
            </a:r>
            <a:endParaRPr lang="it-IT" dirty="0"/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72D20B1-954B-B0AF-8BE9-19D86542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05" y="2294116"/>
            <a:ext cx="4497220" cy="226976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E18265-CB64-CD4F-94DD-39C9492911C6}"/>
              </a:ext>
            </a:extLst>
          </p:cNvPr>
          <p:cNvSpPr txBox="1"/>
          <p:nvPr/>
        </p:nvSpPr>
        <p:spPr>
          <a:xfrm flipH="1">
            <a:off x="2211585" y="4615313"/>
            <a:ext cx="367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docker-compose.yml</a:t>
            </a:r>
            <a:endParaRPr lang="it-IT" dirty="0"/>
          </a:p>
        </p:txBody>
      </p:sp>
      <p:pic>
        <p:nvPicPr>
          <p:cNvPr id="9" name="Immagine 8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47D8C69A-44BD-086C-2C3F-17EF5CC4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60" y="2040522"/>
            <a:ext cx="4995515" cy="329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58487-2346-437E-4FAF-DE4BD5CF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42119"/>
            <a:ext cx="9603275" cy="1049235"/>
          </a:xfrm>
        </p:spPr>
        <p:txBody>
          <a:bodyPr/>
          <a:lstStyle/>
          <a:p>
            <a:r>
              <a:rPr lang="it-IT" dirty="0"/>
              <a:t>Deployment in Container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6FE339-E317-B220-B8E0-51C7F96B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40" y="1697964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Gestione dell’interfaccia del container tramite </a:t>
            </a:r>
            <a:r>
              <a:rPr lang="it-IT" b="1" dirty="0"/>
              <a:t>Docker Desktop </a:t>
            </a:r>
            <a:r>
              <a:rPr lang="it-IT" dirty="0"/>
              <a:t>e </a:t>
            </a:r>
            <a:r>
              <a:rPr lang="it-IT" b="1" dirty="0"/>
              <a:t>terminale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E3D8AA-1209-1478-6DBB-F2FCFF22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3DA490-0169-42D1-7497-BDD2B3A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5. Dockerizzazione</a:t>
            </a:r>
            <a:endParaRPr lang="en-US" dirty="0"/>
          </a:p>
        </p:txBody>
      </p:sp>
      <p:pic>
        <p:nvPicPr>
          <p:cNvPr id="7" name="Immagine 6" descr="Immagine che contiene testo, Carattere, linea, numero&#10;&#10;Descrizione generata automaticamente">
            <a:extLst>
              <a:ext uri="{FF2B5EF4-FFF2-40B4-BE49-F238E27FC236}">
                <a16:creationId xmlns:a16="http://schemas.microsoft.com/office/drawing/2014/main" id="{FBC1A1E1-E6D7-C3AC-8F60-2E21160D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40" y="2267724"/>
            <a:ext cx="6915529" cy="17018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8748F06-15A2-0FF6-CDA4-AF29248A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98" y="4674263"/>
            <a:ext cx="6242371" cy="53342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A5C24C-468E-4AB4-1B3D-60EA348E56ED}"/>
              </a:ext>
            </a:extLst>
          </p:cNvPr>
          <p:cNvSpPr txBox="1"/>
          <p:nvPr/>
        </p:nvSpPr>
        <p:spPr>
          <a:xfrm>
            <a:off x="2012244" y="4033243"/>
            <a:ext cx="3919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/>
              <a:t>Screenshot</a:t>
            </a:r>
            <a:r>
              <a:rPr lang="it-IT" sz="800" dirty="0"/>
              <a:t> dell’interfaccia di Docker Desktop per la gestione del container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7A59C4D-ADB4-7451-981D-62DFA6E8A7F5}"/>
              </a:ext>
            </a:extLst>
          </p:cNvPr>
          <p:cNvSpPr txBox="1"/>
          <p:nvPr/>
        </p:nvSpPr>
        <p:spPr>
          <a:xfrm>
            <a:off x="2815866" y="5301129"/>
            <a:ext cx="3180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Istanza di esecuzione del container dal prompt dei comandi</a:t>
            </a:r>
          </a:p>
        </p:txBody>
      </p:sp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3D542F9-12D4-F18E-AB4E-E1C63909A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541" y="2267724"/>
            <a:ext cx="4098446" cy="278097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995A77-F5E6-273E-2EC4-B07FD4E238DE}"/>
              </a:ext>
            </a:extLst>
          </p:cNvPr>
          <p:cNvSpPr txBox="1"/>
          <p:nvPr/>
        </p:nvSpPr>
        <p:spPr>
          <a:xfrm>
            <a:off x="8570616" y="5099968"/>
            <a:ext cx="3050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Immagine del container in esecuzione su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422624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52F30-83B7-EF7C-9E1F-8F2B1FC0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50378"/>
            <a:ext cx="9603275" cy="1049235"/>
          </a:xfrm>
        </p:spPr>
        <p:txBody>
          <a:bodyPr/>
          <a:lstStyle/>
          <a:p>
            <a:r>
              <a:rPr lang="it-IT" dirty="0"/>
              <a:t>Pipeline CI/CD tramite </a:t>
            </a:r>
            <a:r>
              <a:rPr lang="it-IT" dirty="0" err="1"/>
              <a:t>github</a:t>
            </a:r>
            <a:r>
              <a:rPr lang="it-IT" dirty="0"/>
              <a:t> action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04204A-D24B-17E4-3BEE-747BF8A9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3655D3-BA86-1995-90BB-80D3A0F2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6. Pipeline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356FE7-9AF4-F778-77BB-F29CE0C1C65F}"/>
              </a:ext>
            </a:extLst>
          </p:cNvPr>
          <p:cNvSpPr txBox="1"/>
          <p:nvPr/>
        </p:nvSpPr>
        <p:spPr>
          <a:xfrm>
            <a:off x="2313250" y="5673266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Step principali della pipeline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687BCD-6F90-8D4A-F916-630C5F6A8CEE}"/>
              </a:ext>
            </a:extLst>
          </p:cNvPr>
          <p:cNvSpPr txBox="1"/>
          <p:nvPr/>
        </p:nvSpPr>
        <p:spPr>
          <a:xfrm>
            <a:off x="2198635" y="1428475"/>
            <a:ext cx="632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u="sng" dirty="0"/>
              <a:t>Esecuzione dei test e </a:t>
            </a:r>
            <a:r>
              <a:rPr lang="it-IT" sz="1400" u="sng" dirty="0" err="1"/>
              <a:t>push</a:t>
            </a:r>
            <a:r>
              <a:rPr lang="it-IT" sz="1400" u="sng" dirty="0"/>
              <a:t> dell’immagine su </a:t>
            </a:r>
            <a:r>
              <a:rPr lang="it-IT" sz="1400" u="sng" dirty="0" err="1"/>
              <a:t>docker</a:t>
            </a:r>
            <a:r>
              <a:rPr lang="it-IT" sz="1400" u="sng" dirty="0"/>
              <a:t>-hub tramite </a:t>
            </a:r>
            <a:r>
              <a:rPr lang="it-IT" sz="1400" u="sng" dirty="0" err="1"/>
              <a:t>github</a:t>
            </a:r>
            <a:endParaRPr lang="it-IT" sz="1400" u="sng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3EA8A4B-B346-1402-1DD6-41EB9777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68" y="2040740"/>
            <a:ext cx="5943040" cy="3142879"/>
          </a:xfrm>
          <a:prstGeom prst="rect">
            <a:avLst/>
          </a:prstGeom>
        </p:spPr>
      </p:pic>
      <p:pic>
        <p:nvPicPr>
          <p:cNvPr id="13" name="Segnaposto contenuto 1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74A34324-3758-2E70-3866-2F063ACE7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270" y="1965147"/>
            <a:ext cx="4052848" cy="3663670"/>
          </a:xfr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586E3EE-DB6A-EA81-278D-B3E5E04318E7}"/>
              </a:ext>
            </a:extLst>
          </p:cNvPr>
          <p:cNvSpPr txBox="1"/>
          <p:nvPr/>
        </p:nvSpPr>
        <p:spPr>
          <a:xfrm>
            <a:off x="7110797" y="5321803"/>
            <a:ext cx="36182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/>
              <a:t>Push</a:t>
            </a:r>
            <a:r>
              <a:rPr lang="it-IT" sz="800" dirty="0"/>
              <a:t> dell’immagine su </a:t>
            </a:r>
            <a:r>
              <a:rPr lang="it-IT" sz="800" dirty="0" err="1"/>
              <a:t>docker</a:t>
            </a:r>
            <a:r>
              <a:rPr lang="it-IT" sz="800" dirty="0"/>
              <a:t>-hub tramite </a:t>
            </a:r>
            <a:r>
              <a:rPr lang="it-IT" sz="800" dirty="0" err="1"/>
              <a:t>github</a:t>
            </a:r>
            <a:r>
              <a:rPr lang="it-IT" sz="800" dirty="0"/>
              <a:t> con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54186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C37DA-F500-5337-4012-2553A108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20056"/>
            <a:ext cx="9603275" cy="1049235"/>
          </a:xfrm>
        </p:spPr>
        <p:txBody>
          <a:bodyPr/>
          <a:lstStyle/>
          <a:p>
            <a:r>
              <a:rPr lang="it-IT" dirty="0"/>
              <a:t>Software Gestionale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014F1D-7E95-A188-9B9C-A8913001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software in questione è un gestionale per un negozio di strumenti musicali, il quale è utilizzato dallo staff per tenere traccia di tutti i vari ordini di acquisto, catalogo prodotti, procedura di vendita, fornitori e personale lavorativo. E’ possibile iscriversi al portale, per il personale amministratore, tramite credenziali per avere accesso a funzionalità uniche. E’ implementata una procedura per gestire l’acquisto dei vari prodotti, gestire i fornitori e gestire la visione, la modifica e la cancellazione dei: vari ordini effettuati, membri del personale, prodotti, fornitori e vendite.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7D6DC1-6FEC-4956-E77C-37E161EA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56CF3EC-934B-70A8-4702-74BB0DE1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2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9DE7B7-85C4-2697-02E2-1BF64AF2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F90C42-E66A-CF2F-9049-BCC962B8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38BC25-309E-1806-EFDB-97E4F0DD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  <p:pic>
        <p:nvPicPr>
          <p:cNvPr id="12" name="Segnaposto contenuto 11" descr="Immagine che contiene diagramma, disegno, schizzo, modello&#10;&#10;Descrizione generata automaticamente">
            <a:extLst>
              <a:ext uri="{FF2B5EF4-FFF2-40B4-BE49-F238E27FC236}">
                <a16:creationId xmlns:a16="http://schemas.microsoft.com/office/drawing/2014/main" id="{C3569A45-CB18-C3E2-6E9E-89A1AF1F5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541915"/>
            <a:ext cx="9997111" cy="4320372"/>
          </a:xfrm>
        </p:spPr>
      </p:pic>
    </p:spTree>
    <p:extLst>
      <p:ext uri="{BB962C8B-B14F-4D97-AF65-F5344CB8AC3E}">
        <p14:creationId xmlns:p14="http://schemas.microsoft.com/office/powerpoint/2010/main" val="428685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E5FDE-73D3-96B5-5C7D-27286E93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(Informali)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6B6BFF-B11A-DA19-DAD7-64A66146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09" y="1519963"/>
            <a:ext cx="3364612" cy="43847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Il personale </a:t>
            </a:r>
            <a:r>
              <a:rPr lang="it-IT" b="1" u="sng" dirty="0"/>
              <a:t>Amministratore </a:t>
            </a:r>
            <a:r>
              <a:rPr lang="it-IT" dirty="0"/>
              <a:t>può:</a:t>
            </a:r>
          </a:p>
          <a:p>
            <a:r>
              <a:rPr lang="it-IT" sz="1600" dirty="0"/>
              <a:t>Registrarsi al portale con credenziali ed effettuare login o cancellare il proprio profilo</a:t>
            </a:r>
          </a:p>
          <a:p>
            <a:r>
              <a:rPr lang="it-IT" sz="1600" dirty="0"/>
              <a:t>Effettuare un ordine di prodotti verso un fornitore</a:t>
            </a:r>
          </a:p>
          <a:p>
            <a:r>
              <a:rPr lang="it-IT" sz="1600" dirty="0"/>
              <a:t>Gestire la fidelizzazione dei fornitori tra: </a:t>
            </a:r>
            <a:r>
              <a:rPr lang="it-IT" sz="1600" b="1" dirty="0"/>
              <a:t>Premium</a:t>
            </a:r>
            <a:r>
              <a:rPr lang="it-IT" sz="1600" dirty="0"/>
              <a:t> e </a:t>
            </a:r>
            <a:r>
              <a:rPr lang="it-IT" sz="1600" b="1" dirty="0"/>
              <a:t>Standard</a:t>
            </a:r>
          </a:p>
          <a:p>
            <a:r>
              <a:rPr lang="it-IT" sz="1600" dirty="0"/>
              <a:t>Gestire e manipolare la lista del personale</a:t>
            </a:r>
          </a:p>
          <a:p>
            <a:r>
              <a:rPr lang="it-IT" sz="1600" dirty="0"/>
              <a:t>Visionare gli ordini e manipolarli</a:t>
            </a:r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0C51C5-2BA3-D92A-E8F1-73B6FDFA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3875AE-9398-9904-0C9C-FA6F8158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69D124-83A5-FDBD-A51C-67F0C38BA3A3}"/>
              </a:ext>
            </a:extLst>
          </p:cNvPr>
          <p:cNvSpPr txBox="1"/>
          <p:nvPr/>
        </p:nvSpPr>
        <p:spPr>
          <a:xfrm>
            <a:off x="5067757" y="1597447"/>
            <a:ext cx="336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679835-DB89-DA48-115C-1B12972AA99F}"/>
              </a:ext>
            </a:extLst>
          </p:cNvPr>
          <p:cNvSpPr txBox="1"/>
          <p:nvPr/>
        </p:nvSpPr>
        <p:spPr>
          <a:xfrm>
            <a:off x="4047406" y="1430424"/>
            <a:ext cx="43849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Il personale </a:t>
            </a:r>
            <a:r>
              <a:rPr lang="it-IT" sz="2000" b="1" u="sng" dirty="0"/>
              <a:t>Dipendente</a:t>
            </a:r>
            <a:r>
              <a:rPr lang="it-IT" sz="2000" dirty="0"/>
              <a:t> può: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Visionare e autorizzare le vendite e i prodotti venduti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Visionare gli ordini e manipolarli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Accedere all’area del catalogo e manipolare i vari prodotti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A4DD8C-9717-9CD9-2E5E-A8302C31E449}"/>
              </a:ext>
            </a:extLst>
          </p:cNvPr>
          <p:cNvSpPr txBox="1"/>
          <p:nvPr/>
        </p:nvSpPr>
        <p:spPr>
          <a:xfrm>
            <a:off x="8302839" y="1519963"/>
            <a:ext cx="395492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u="sng" dirty="0"/>
              <a:t>Chiunque</a:t>
            </a:r>
            <a:r>
              <a:rPr lang="it-IT" sz="2000" dirty="0"/>
              <a:t> tra i due può: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Sfogliare il catalogo dei prodotti in </a:t>
            </a:r>
            <a:br>
              <a:rPr lang="it-IT" sz="1600" dirty="0"/>
            </a:br>
            <a:r>
              <a:rPr lang="it-IT" sz="1600" dirty="0"/>
              <a:t>vendita nel sito e controllarne le </a:t>
            </a:r>
            <a:br>
              <a:rPr lang="it-IT" sz="1600" dirty="0"/>
            </a:br>
            <a:r>
              <a:rPr lang="it-IT" sz="1600" dirty="0"/>
              <a:t>specifiche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Effettuare ricerche sui prodotti, </a:t>
            </a:r>
            <a:br>
              <a:rPr lang="it-IT" sz="1600" dirty="0"/>
            </a:br>
            <a:r>
              <a:rPr lang="it-IT" sz="1600" dirty="0"/>
              <a:t>utilizzando i filtri appositi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Attuare la vendita dei prodotti</a:t>
            </a:r>
            <a:br>
              <a:rPr lang="it-IT" sz="1600" dirty="0"/>
            </a:br>
            <a:r>
              <a:rPr lang="it-IT" sz="1600" dirty="0"/>
              <a:t>tramite la procedura inerente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Visionare e gestire la parte relativa</a:t>
            </a:r>
            <a:br>
              <a:rPr lang="it-IT" sz="1600" dirty="0"/>
            </a:br>
            <a:r>
              <a:rPr lang="it-IT" sz="1600" dirty="0"/>
              <a:t>agli ordini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Aggiungere o cancellare prodotti </a:t>
            </a:r>
            <a:br>
              <a:rPr lang="it-IT" sz="1600" dirty="0"/>
            </a:br>
            <a:r>
              <a:rPr lang="it-IT" sz="1600" dirty="0"/>
              <a:t>all’interno del database del sito o </a:t>
            </a:r>
            <a:br>
              <a:rPr lang="it-IT" sz="1600" dirty="0"/>
            </a:br>
            <a:r>
              <a:rPr lang="it-IT" sz="1600" dirty="0"/>
              <a:t>visualizzarli e modificarne </a:t>
            </a:r>
            <a:br>
              <a:rPr lang="it-IT" sz="1600" dirty="0"/>
            </a:br>
            <a:r>
              <a:rPr lang="it-IT" sz="1600" dirty="0"/>
              <a:t>i dati relativi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396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D7692-117D-E479-A954-208F9F45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34694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it-IT" dirty="0"/>
              <a:t>UML – </a:t>
            </a:r>
            <a:br>
              <a:rPr lang="it-IT" dirty="0"/>
            </a:br>
            <a:r>
              <a:rPr lang="it-IT" dirty="0"/>
              <a:t>Diagramma </a:t>
            </a:r>
            <a:br>
              <a:rPr lang="it-IT" dirty="0"/>
            </a:br>
            <a:r>
              <a:rPr lang="it-IT" dirty="0"/>
              <a:t>dei </a:t>
            </a:r>
            <a:br>
              <a:rPr lang="it-IT" dirty="0"/>
            </a:br>
            <a:r>
              <a:rPr lang="it-IT" dirty="0"/>
              <a:t>Casi d’Uso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C55BAD-EA86-C719-7BD0-53AE1279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325" y="999179"/>
            <a:ext cx="5056452" cy="466889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3306FC-C2DC-D08B-4307-938B49BD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2037D5-F271-243D-14E1-3188D4CD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9AF39C-58B5-1095-4B32-C1109293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C58167-DD29-B75C-DCB2-AD615486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29648"/>
            <a:ext cx="9603275" cy="3736697"/>
          </a:xfrm>
        </p:spPr>
        <p:txBody>
          <a:bodyPr>
            <a:normAutofit/>
          </a:bodyPr>
          <a:lstStyle/>
          <a:p>
            <a:r>
              <a:rPr lang="it-IT" b="1" u="sng" dirty="0" err="1"/>
              <a:t>Backend</a:t>
            </a:r>
            <a:r>
              <a:rPr lang="it-IT" b="1" u="sng" dirty="0"/>
              <a:t> &amp; </a:t>
            </a:r>
            <a:r>
              <a:rPr lang="it-IT" b="1" u="sng" dirty="0" err="1"/>
              <a:t>Frontend</a:t>
            </a:r>
            <a:r>
              <a:rPr lang="it-IT" b="1" u="sng" dirty="0"/>
              <a:t>: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    </a:t>
            </a:r>
            <a:r>
              <a:rPr lang="it-IT" sz="1600" dirty="0"/>
              <a:t>-</a:t>
            </a:r>
            <a:r>
              <a:rPr lang="it-IT" dirty="0"/>
              <a:t> </a:t>
            </a:r>
            <a:r>
              <a:rPr lang="it-IT" sz="1600" dirty="0"/>
              <a:t>Python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PyQt5</a:t>
            </a:r>
          </a:p>
          <a:p>
            <a:pPr>
              <a:lnSpc>
                <a:spcPct val="100000"/>
              </a:lnSpc>
            </a:pPr>
            <a:r>
              <a:rPr lang="it-IT" b="1" u="sng" dirty="0"/>
              <a:t>Generali: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    </a:t>
            </a:r>
            <a:r>
              <a:rPr lang="it-IT" sz="1600" dirty="0"/>
              <a:t>- </a:t>
            </a:r>
            <a:r>
              <a:rPr lang="it-IT" sz="1600" dirty="0" err="1"/>
              <a:t>Git</a:t>
            </a:r>
            <a:r>
              <a:rPr lang="it-IT" sz="1600" dirty="0"/>
              <a:t> e </a:t>
            </a:r>
            <a:r>
              <a:rPr lang="it-IT" sz="1600" dirty="0" err="1"/>
              <a:t>Github</a:t>
            </a: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Docker e </a:t>
            </a:r>
            <a:r>
              <a:rPr lang="it-IT" sz="1600" dirty="0" err="1"/>
              <a:t>docker</a:t>
            </a:r>
            <a:r>
              <a:rPr lang="it-IT" sz="1600" dirty="0"/>
              <a:t>-compose</a:t>
            </a:r>
          </a:p>
          <a:p>
            <a:pPr>
              <a:lnSpc>
                <a:spcPct val="100000"/>
              </a:lnSpc>
            </a:pPr>
            <a:r>
              <a:rPr lang="it-IT" sz="2200" b="1" u="sng" dirty="0"/>
              <a:t>DBMS</a:t>
            </a:r>
            <a:r>
              <a:rPr lang="it-IT" dirty="0"/>
              <a:t>:</a:t>
            </a:r>
            <a:endParaRPr lang="it-IT" sz="17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JSON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</a:t>
            </a:r>
            <a:r>
              <a:rPr lang="it-IT" sz="1600" dirty="0" err="1"/>
              <a:t>Pickle</a:t>
            </a:r>
            <a:r>
              <a:rPr lang="it-IT" sz="1600" dirty="0"/>
              <a:t>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72F323-59A1-0246-3D54-D1CFEC91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855A0D-EF58-3616-D61D-46667EB0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2. Tecnologie utilizzate ed implementazione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D91FD-695B-49AA-9463-860231A7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 list ed ambiente virtuale </a:t>
            </a:r>
            <a:r>
              <a:rPr lang="it-IT" dirty="0" err="1"/>
              <a:t>Venv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5CFA47-FC88-8277-2603-28812AF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AA864-793C-FC99-A97C-6E6DA436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2. Tecnologie utilizzate ed implementazione</a:t>
            </a:r>
            <a:endParaRPr lang="en-US" dirty="0"/>
          </a:p>
        </p:txBody>
      </p:sp>
      <p:pic>
        <p:nvPicPr>
          <p:cNvPr id="11" name="Segnaposto contenuto 10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64320AB9-F24F-B00B-C8A8-75C109875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4025" y="1778956"/>
            <a:ext cx="2518203" cy="3647760"/>
          </a:xfrm>
        </p:spPr>
      </p:pic>
      <p:pic>
        <p:nvPicPr>
          <p:cNvPr id="13" name="Immagine 1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FE0D4BA3-444A-974A-B2EE-B8AF4B83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895" y="1614161"/>
            <a:ext cx="3191317" cy="406332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5DD1F17-E14B-C07D-1C24-0AAFAB25EBB9}"/>
              </a:ext>
            </a:extLst>
          </p:cNvPr>
          <p:cNvSpPr txBox="1"/>
          <p:nvPr/>
        </p:nvSpPr>
        <p:spPr>
          <a:xfrm>
            <a:off x="729842" y="1828562"/>
            <a:ext cx="41617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Per rendere operativo il software elaborato,</a:t>
            </a:r>
            <a:br>
              <a:rPr lang="it-IT" sz="1400" dirty="0"/>
            </a:br>
            <a:r>
              <a:rPr lang="it-IT" sz="1400" dirty="0"/>
              <a:t>è stato necessario installare diversi pacchetti</a:t>
            </a:r>
          </a:p>
          <a:p>
            <a:r>
              <a:rPr lang="it-IT" sz="1400" dirty="0"/>
              <a:t>di dipendenze, tramite il Pip </a:t>
            </a:r>
            <a:r>
              <a:rPr lang="it-IT" sz="1400" dirty="0" err="1"/>
              <a:t>bash</a:t>
            </a:r>
            <a:r>
              <a:rPr lang="it-IT" sz="1400" dirty="0"/>
              <a:t> di Python,</a:t>
            </a:r>
            <a:br>
              <a:rPr lang="it-IT" sz="1400" dirty="0"/>
            </a:br>
            <a:r>
              <a:rPr lang="it-IT" sz="1400" dirty="0"/>
              <a:t>da terminale… su un ambiente virtuale,</a:t>
            </a:r>
            <a:br>
              <a:rPr lang="it-IT" sz="1400" dirty="0"/>
            </a:br>
            <a:r>
              <a:rPr lang="it-IT" sz="1400" dirty="0"/>
              <a:t>appositamente creato, grazie alla tecnologia</a:t>
            </a:r>
            <a:br>
              <a:rPr lang="it-IT" sz="1400" dirty="0"/>
            </a:br>
            <a:r>
              <a:rPr lang="it-IT" sz="1400" dirty="0" err="1"/>
              <a:t>Venv</a:t>
            </a:r>
            <a:r>
              <a:rPr lang="it-IT" sz="1400" dirty="0"/>
              <a:t> che viene messa a disposizione da </a:t>
            </a:r>
            <a:br>
              <a:rPr lang="it-IT" sz="1400" dirty="0"/>
            </a:br>
            <a:r>
              <a:rPr lang="it-IT" sz="1400" dirty="0"/>
              <a:t>Python stesso</a:t>
            </a:r>
          </a:p>
        </p:txBody>
      </p:sp>
      <p:pic>
        <p:nvPicPr>
          <p:cNvPr id="16" name="Immagine 1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4D2BEB5-EB75-E70B-BB4F-EB0B5E178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18" y="3775560"/>
            <a:ext cx="3043377" cy="52880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062D180-C93E-C5AC-4A72-BDF52D90B066}"/>
              </a:ext>
            </a:extLst>
          </p:cNvPr>
          <p:cNvSpPr txBox="1"/>
          <p:nvPr/>
        </p:nvSpPr>
        <p:spPr>
          <a:xfrm>
            <a:off x="974788" y="4440685"/>
            <a:ext cx="3373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Esempio di esecuzione di ambiente virtuale </a:t>
            </a:r>
            <a:r>
              <a:rPr lang="it-IT" sz="800" dirty="0" err="1"/>
              <a:t>Venv</a:t>
            </a:r>
            <a:r>
              <a:rPr lang="it-IT" sz="800" dirty="0"/>
              <a:t> personalizzato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0951F67-52C5-733D-C106-91484F83F80B}"/>
              </a:ext>
            </a:extLst>
          </p:cNvPr>
          <p:cNvSpPr txBox="1"/>
          <p:nvPr/>
        </p:nvSpPr>
        <p:spPr>
          <a:xfrm>
            <a:off x="4891559" y="5527909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Prima parte di lista di pacchetti dipendenze installati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5A6D3C4-210B-6ED8-DDED-F9A09677BA7F}"/>
              </a:ext>
            </a:extLst>
          </p:cNvPr>
          <p:cNvSpPr txBox="1"/>
          <p:nvPr/>
        </p:nvSpPr>
        <p:spPr>
          <a:xfrm>
            <a:off x="8070845" y="5743353"/>
            <a:ext cx="29803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Seconda parte di lista di pacchetti dipendenze installati</a:t>
            </a:r>
          </a:p>
        </p:txBody>
      </p:sp>
    </p:spTree>
    <p:extLst>
      <p:ext uri="{BB962C8B-B14F-4D97-AF65-F5344CB8AC3E}">
        <p14:creationId xmlns:p14="http://schemas.microsoft.com/office/powerpoint/2010/main" val="376298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9BFA9-D45E-0190-B455-3B5CBE8C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4D774-C6B9-7B2E-7029-89728EE3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63" y="1560865"/>
            <a:ext cx="9603275" cy="4421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/>
              <a:t>L’applicazione è implementata utilizzando il pattern classico del </a:t>
            </a:r>
            <a:r>
              <a:rPr lang="it-IT" sz="1600" b="1" u="sng" dirty="0"/>
              <a:t>model-</a:t>
            </a:r>
            <a:r>
              <a:rPr lang="it-IT" sz="1600" b="1" u="sng" dirty="0" err="1"/>
              <a:t>view</a:t>
            </a:r>
            <a:r>
              <a:rPr lang="it-IT" sz="1600" b="1" u="sng" dirty="0"/>
              <a:t>-controller.</a:t>
            </a:r>
          </a:p>
          <a:p>
            <a:pPr marL="0" indent="0">
              <a:buNone/>
            </a:pPr>
            <a:endParaRPr lang="it-IT" sz="1600" b="1" u="sng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2675E-1703-A8F3-E515-0CC7BF33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522939-E2D6-4E4C-72FB-3F35398A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2. Tecnologie utilizzate ed implementazione</a:t>
            </a:r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46FF9AD-6191-970C-4B99-5496B8DC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39" y="2201221"/>
            <a:ext cx="3870364" cy="31405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C05089-4A2C-4D42-AE76-FB32E141656E}"/>
              </a:ext>
            </a:extLst>
          </p:cNvPr>
          <p:cNvSpPr txBox="1"/>
          <p:nvPr/>
        </p:nvSpPr>
        <p:spPr>
          <a:xfrm>
            <a:off x="5000634" y="2201221"/>
            <a:ext cx="278243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Sono presenti diversi modelli: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Prodotto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Ordine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Fornitore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Prodotti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Ordini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Fornitori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del Personale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888B584-297F-7039-BDBB-0DEBC4AD140B}"/>
              </a:ext>
            </a:extLst>
          </p:cNvPr>
          <p:cNvSpPr txBox="1"/>
          <p:nvPr/>
        </p:nvSpPr>
        <p:spPr>
          <a:xfrm>
            <a:off x="833839" y="5477946"/>
            <a:ext cx="4666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Si sceglie di utilizzare un approccio </a:t>
            </a:r>
            <a:r>
              <a:rPr lang="it-IT" sz="1600" b="1" dirty="0" err="1"/>
              <a:t>fat</a:t>
            </a:r>
            <a:r>
              <a:rPr lang="it-IT" sz="1600" b="1" dirty="0"/>
              <a:t>-model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200E6C3-32C7-ED2C-AEF2-0F44D448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46" y="2554077"/>
            <a:ext cx="4706873" cy="185266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BB163AF-B44D-A9E9-1D0C-3D9CD3DA4161}"/>
              </a:ext>
            </a:extLst>
          </p:cNvPr>
          <p:cNvSpPr txBox="1"/>
          <p:nvPr/>
        </p:nvSpPr>
        <p:spPr>
          <a:xfrm>
            <a:off x="8296636" y="4443081"/>
            <a:ext cx="276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Esempio: model di ordine </a:t>
            </a:r>
          </a:p>
        </p:txBody>
      </p:sp>
    </p:spTree>
    <p:extLst>
      <p:ext uri="{BB962C8B-B14F-4D97-AF65-F5344CB8AC3E}">
        <p14:creationId xmlns:p14="http://schemas.microsoft.com/office/powerpoint/2010/main" val="1223120054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56AABDE901234B8A6F88B01020F01E" ma:contentTypeVersion="7" ma:contentTypeDescription="Creare un nuovo documento." ma:contentTypeScope="" ma:versionID="54e1e520cc2639568a3ebd1c51f582d5">
  <xsd:schema xmlns:xsd="http://www.w3.org/2001/XMLSchema" xmlns:xs="http://www.w3.org/2001/XMLSchema" xmlns:p="http://schemas.microsoft.com/office/2006/metadata/properties" xmlns:ns3="c048db36-f820-45dd-9a75-7c42ac79e6df" xmlns:ns4="642ba83c-ee66-4b47-972b-2730136e523a" targetNamespace="http://schemas.microsoft.com/office/2006/metadata/properties" ma:root="true" ma:fieldsID="110b173987aa7dcbefe783f99fc3dff0" ns3:_="" ns4:_="">
    <xsd:import namespace="c048db36-f820-45dd-9a75-7c42ac79e6df"/>
    <xsd:import namespace="642ba83c-ee66-4b47-972b-2730136e52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8db36-f820-45dd-9a75-7c42ac79e6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ba83c-ee66-4b47-972b-2730136e52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BD591-6CAA-41E6-93D8-7635FEED9C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8A878C-75C9-474A-BAF2-8FA5FFAA09F0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c048db36-f820-45dd-9a75-7c42ac79e6df"/>
    <ds:schemaRef ds:uri="http://schemas.microsoft.com/office/infopath/2007/PartnerControls"/>
    <ds:schemaRef ds:uri="642ba83c-ee66-4b47-972b-2730136e523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C2D330A-0B05-4177-BB79-188EDC5626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8db36-f820-45dd-9a75-7c42ac79e6df"/>
    <ds:schemaRef ds:uri="642ba83c-ee66-4b47-972b-2730136e52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TM10001114[[fn=Raccolta]]</Template>
  <TotalTime>1247</TotalTime>
  <Words>934</Words>
  <Application>Microsoft Office PowerPoint</Application>
  <PresentationFormat>Widescreen</PresentationFormat>
  <Paragraphs>170</Paragraphs>
  <Slides>22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Aptos</vt:lpstr>
      <vt:lpstr>Arial</vt:lpstr>
      <vt:lpstr>Century Gothic</vt:lpstr>
      <vt:lpstr>Raccolta</vt:lpstr>
      <vt:lpstr>Software Gestionale</vt:lpstr>
      <vt:lpstr>Indice</vt:lpstr>
      <vt:lpstr>Software Gestionale</vt:lpstr>
      <vt:lpstr>Diagramma ER</vt:lpstr>
      <vt:lpstr>Specifiche (Informali)</vt:lpstr>
      <vt:lpstr>UML –  Diagramma  dei  Casi d’Uso</vt:lpstr>
      <vt:lpstr>Tecnologie Utilizzate</vt:lpstr>
      <vt:lpstr>Pip list ed ambiente virtuale Venv</vt:lpstr>
      <vt:lpstr>Implementazione</vt:lpstr>
      <vt:lpstr>Testing</vt:lpstr>
      <vt:lpstr>Unit Testing</vt:lpstr>
      <vt:lpstr>Integration Testing</vt:lpstr>
      <vt:lpstr>Coverage Testing</vt:lpstr>
      <vt:lpstr>Codice per Testing</vt:lpstr>
      <vt:lpstr>Unit Testing</vt:lpstr>
      <vt:lpstr>Unit Testing</vt:lpstr>
      <vt:lpstr>Integration Testing</vt:lpstr>
      <vt:lpstr>Integration Testing</vt:lpstr>
      <vt:lpstr>Repository Git e Github</vt:lpstr>
      <vt:lpstr>Deployment in Container </vt:lpstr>
      <vt:lpstr>Deployment in Container</vt:lpstr>
      <vt:lpstr>Pipeline CI/CD tramite github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MATTEINI FILIPPO</dc:creator>
  <cp:lastModifiedBy>MATTEINI FILIPPO</cp:lastModifiedBy>
  <cp:revision>44</cp:revision>
  <dcterms:created xsi:type="dcterms:W3CDTF">2024-08-13T06:53:19Z</dcterms:created>
  <dcterms:modified xsi:type="dcterms:W3CDTF">2024-09-25T09:03:42Z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0x010100EB56AABDE901234B8A6F88B01020F01E</vt:lpwstr>
  </property>
</Properties>
</file>