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3"/>
  </p:notesMasterIdLst>
  <p:handoutMasterIdLst>
    <p:handoutMasterId r:id="rId14"/>
  </p:handoutMasterIdLst>
  <p:sldIdLst>
    <p:sldId id="277" r:id="rId2"/>
    <p:sldId id="363" r:id="rId3"/>
    <p:sldId id="364" r:id="rId4"/>
    <p:sldId id="366" r:id="rId5"/>
    <p:sldId id="367" r:id="rId6"/>
    <p:sldId id="371" r:id="rId7"/>
    <p:sldId id="378" r:id="rId8"/>
    <p:sldId id="379" r:id="rId9"/>
    <p:sldId id="375" r:id="rId10"/>
    <p:sldId id="373" r:id="rId11"/>
    <p:sldId id="374" r:id="rId12"/>
  </p:sldIdLst>
  <p:sldSz cx="9144000" cy="6858000" type="screen4x3"/>
  <p:notesSz cx="7010400" cy="9296400"/>
  <p:defaultTextStyle>
    <a:defPPr>
      <a:defRPr lang="it-IT"/>
    </a:defPPr>
    <a:lvl1pPr algn="l" rtl="0" eaLnBrk="0" fontAlgn="base" hangingPunct="0">
      <a:spcBef>
        <a:spcPct val="0"/>
      </a:spcBef>
      <a:spcAft>
        <a:spcPct val="0"/>
      </a:spcAft>
      <a:defRPr sz="1600" b="1" kern="1200">
        <a:solidFill>
          <a:srgbClr val="FF9900"/>
        </a:solidFill>
        <a:latin typeface="Arial" charset="0"/>
        <a:ea typeface="+mn-ea"/>
        <a:cs typeface="+mn-cs"/>
      </a:defRPr>
    </a:lvl1pPr>
    <a:lvl2pPr marL="457200" algn="l" rtl="0" eaLnBrk="0" fontAlgn="base" hangingPunct="0">
      <a:spcBef>
        <a:spcPct val="0"/>
      </a:spcBef>
      <a:spcAft>
        <a:spcPct val="0"/>
      </a:spcAft>
      <a:defRPr sz="1600" b="1" kern="1200">
        <a:solidFill>
          <a:srgbClr val="FF9900"/>
        </a:solidFill>
        <a:latin typeface="Arial" charset="0"/>
        <a:ea typeface="+mn-ea"/>
        <a:cs typeface="+mn-cs"/>
      </a:defRPr>
    </a:lvl2pPr>
    <a:lvl3pPr marL="914400" algn="l" rtl="0" eaLnBrk="0" fontAlgn="base" hangingPunct="0">
      <a:spcBef>
        <a:spcPct val="0"/>
      </a:spcBef>
      <a:spcAft>
        <a:spcPct val="0"/>
      </a:spcAft>
      <a:defRPr sz="1600" b="1" kern="1200">
        <a:solidFill>
          <a:srgbClr val="FF9900"/>
        </a:solidFill>
        <a:latin typeface="Arial" charset="0"/>
        <a:ea typeface="+mn-ea"/>
        <a:cs typeface="+mn-cs"/>
      </a:defRPr>
    </a:lvl3pPr>
    <a:lvl4pPr marL="1371600" algn="l" rtl="0" eaLnBrk="0" fontAlgn="base" hangingPunct="0">
      <a:spcBef>
        <a:spcPct val="0"/>
      </a:spcBef>
      <a:spcAft>
        <a:spcPct val="0"/>
      </a:spcAft>
      <a:defRPr sz="1600" b="1" kern="1200">
        <a:solidFill>
          <a:srgbClr val="FF9900"/>
        </a:solidFill>
        <a:latin typeface="Arial" charset="0"/>
        <a:ea typeface="+mn-ea"/>
        <a:cs typeface="+mn-cs"/>
      </a:defRPr>
    </a:lvl4pPr>
    <a:lvl5pPr marL="1828800" algn="l" rtl="0" eaLnBrk="0" fontAlgn="base" hangingPunct="0">
      <a:spcBef>
        <a:spcPct val="0"/>
      </a:spcBef>
      <a:spcAft>
        <a:spcPct val="0"/>
      </a:spcAft>
      <a:defRPr sz="1600" b="1" kern="1200">
        <a:solidFill>
          <a:srgbClr val="FF9900"/>
        </a:solidFill>
        <a:latin typeface="Arial" charset="0"/>
        <a:ea typeface="+mn-ea"/>
        <a:cs typeface="+mn-cs"/>
      </a:defRPr>
    </a:lvl5pPr>
    <a:lvl6pPr marL="2286000" algn="l" defTabSz="914400" rtl="0" eaLnBrk="1" latinLnBrk="0" hangingPunct="1">
      <a:defRPr sz="1600" b="1" kern="1200">
        <a:solidFill>
          <a:srgbClr val="FF9900"/>
        </a:solidFill>
        <a:latin typeface="Arial" charset="0"/>
        <a:ea typeface="+mn-ea"/>
        <a:cs typeface="+mn-cs"/>
      </a:defRPr>
    </a:lvl6pPr>
    <a:lvl7pPr marL="2743200" algn="l" defTabSz="914400" rtl="0" eaLnBrk="1" latinLnBrk="0" hangingPunct="1">
      <a:defRPr sz="1600" b="1" kern="1200">
        <a:solidFill>
          <a:srgbClr val="FF9900"/>
        </a:solidFill>
        <a:latin typeface="Arial" charset="0"/>
        <a:ea typeface="+mn-ea"/>
        <a:cs typeface="+mn-cs"/>
      </a:defRPr>
    </a:lvl7pPr>
    <a:lvl8pPr marL="3200400" algn="l" defTabSz="914400" rtl="0" eaLnBrk="1" latinLnBrk="0" hangingPunct="1">
      <a:defRPr sz="1600" b="1" kern="1200">
        <a:solidFill>
          <a:srgbClr val="FF9900"/>
        </a:solidFill>
        <a:latin typeface="Arial" charset="0"/>
        <a:ea typeface="+mn-ea"/>
        <a:cs typeface="+mn-cs"/>
      </a:defRPr>
    </a:lvl8pPr>
    <a:lvl9pPr marL="3657600" algn="l" defTabSz="914400" rtl="0" eaLnBrk="1" latinLnBrk="0" hangingPunct="1">
      <a:defRPr sz="1600" b="1" kern="1200">
        <a:solidFill>
          <a:srgbClr val="FF99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ana hashemi" initials="kh" lastIdx="1" clrIdx="0">
    <p:extLst>
      <p:ext uri="{19B8F6BF-5375-455C-9EA6-DF929625EA0E}">
        <p15:presenceInfo xmlns:p15="http://schemas.microsoft.com/office/powerpoint/2012/main" userId="5d9bcdf51df8c6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F6E"/>
    <a:srgbClr val="FF9900"/>
    <a:srgbClr val="33CCFF"/>
    <a:srgbClr val="3399FF"/>
    <a:srgbClr val="6699FF"/>
    <a:srgbClr val="CCFFFF"/>
    <a:srgbClr val="808000"/>
    <a:srgbClr val="FF7C8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63" autoAdjust="0"/>
    <p:restoredTop sz="90829" autoAdjust="0"/>
  </p:normalViewPr>
  <p:slideViewPr>
    <p:cSldViewPr snapToGrid="0">
      <p:cViewPr varScale="1">
        <p:scale>
          <a:sx n="109" d="100"/>
          <a:sy n="109"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5" d="100"/>
          <a:sy n="45" d="100"/>
        </p:scale>
        <p:origin x="-20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2"/>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defRPr sz="1200" b="0">
                <a:solidFill>
                  <a:schemeClr val="tx1"/>
                </a:solidFill>
                <a:latin typeface="Times" pitchFamily="18" charset="0"/>
              </a:defRPr>
            </a:lvl1pPr>
          </a:lstStyle>
          <a:p>
            <a:pPr>
              <a:defRPr/>
            </a:pPr>
            <a:endParaRPr lang="it-IT" altLang="it-IT"/>
          </a:p>
        </p:txBody>
      </p:sp>
      <p:sp>
        <p:nvSpPr>
          <p:cNvPr id="12291" name="Rectangle 3"/>
          <p:cNvSpPr>
            <a:spLocks noGrp="1" noChangeArrowheads="1"/>
          </p:cNvSpPr>
          <p:nvPr>
            <p:ph type="dt" sz="quarter" idx="1"/>
          </p:nvPr>
        </p:nvSpPr>
        <p:spPr bwMode="auto">
          <a:xfrm>
            <a:off x="3971797" y="2"/>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a:defRPr sz="1200" b="0">
                <a:solidFill>
                  <a:schemeClr val="tx1"/>
                </a:solidFill>
                <a:latin typeface="Times" pitchFamily="18" charset="0"/>
              </a:defRPr>
            </a:lvl1pPr>
          </a:lstStyle>
          <a:p>
            <a:pPr>
              <a:defRPr/>
            </a:pPr>
            <a:endParaRPr lang="it-IT" altLang="it-IT"/>
          </a:p>
        </p:txBody>
      </p:sp>
      <p:sp>
        <p:nvSpPr>
          <p:cNvPr id="12292" name="Rectangle 4"/>
          <p:cNvSpPr>
            <a:spLocks noGrp="1" noChangeArrowheads="1"/>
          </p:cNvSpPr>
          <p:nvPr>
            <p:ph type="ftr" sz="quarter" idx="2"/>
          </p:nvPr>
        </p:nvSpPr>
        <p:spPr bwMode="auto">
          <a:xfrm>
            <a:off x="0" y="8831061"/>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defRPr sz="1200" b="0">
                <a:solidFill>
                  <a:schemeClr val="tx1"/>
                </a:solidFill>
                <a:latin typeface="Times" pitchFamily="18" charset="0"/>
              </a:defRPr>
            </a:lvl1pPr>
          </a:lstStyle>
          <a:p>
            <a:pPr>
              <a:defRPr/>
            </a:pPr>
            <a:endParaRPr lang="it-IT" altLang="it-IT"/>
          </a:p>
        </p:txBody>
      </p:sp>
      <p:sp>
        <p:nvSpPr>
          <p:cNvPr id="12293" name="Rectangle 5"/>
          <p:cNvSpPr>
            <a:spLocks noGrp="1" noChangeArrowheads="1"/>
          </p:cNvSpPr>
          <p:nvPr>
            <p:ph type="sldNum" sz="quarter" idx="3"/>
          </p:nvPr>
        </p:nvSpPr>
        <p:spPr bwMode="auto">
          <a:xfrm>
            <a:off x="3971797" y="8831061"/>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r">
              <a:defRPr sz="1200" b="0">
                <a:solidFill>
                  <a:schemeClr val="tx1"/>
                </a:solidFill>
                <a:latin typeface="Times" pitchFamily="18" charset="0"/>
              </a:defRPr>
            </a:lvl1pPr>
          </a:lstStyle>
          <a:p>
            <a:pPr>
              <a:defRPr/>
            </a:pPr>
            <a:fld id="{A12CBCF0-CE90-4AC2-B368-0D50789E5B8C}" type="slidenum">
              <a:rPr lang="it-IT" altLang="it-IT"/>
              <a:pPr>
                <a:defRPr/>
              </a:pPr>
              <a:t>‹#›</a:t>
            </a:fld>
            <a:endParaRPr lang="it-IT" altLang="it-IT"/>
          </a:p>
        </p:txBody>
      </p:sp>
    </p:spTree>
    <p:extLst>
      <p:ext uri="{BB962C8B-B14F-4D97-AF65-F5344CB8AC3E}">
        <p14:creationId xmlns:p14="http://schemas.microsoft.com/office/powerpoint/2010/main" val="2420910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defRPr sz="1200" b="0">
                <a:solidFill>
                  <a:schemeClr val="tx1"/>
                </a:solidFill>
                <a:latin typeface="Times" pitchFamily="18" charset="0"/>
              </a:defRPr>
            </a:lvl1pPr>
          </a:lstStyle>
          <a:p>
            <a:pPr>
              <a:defRPr/>
            </a:pPr>
            <a:endParaRPr lang="it-IT" altLang="it-IT"/>
          </a:p>
        </p:txBody>
      </p:sp>
      <p:sp>
        <p:nvSpPr>
          <p:cNvPr id="3075" name="Rectangle 3"/>
          <p:cNvSpPr>
            <a:spLocks noGrp="1" noChangeArrowheads="1"/>
          </p:cNvSpPr>
          <p:nvPr>
            <p:ph type="dt" idx="1"/>
          </p:nvPr>
        </p:nvSpPr>
        <p:spPr bwMode="auto">
          <a:xfrm>
            <a:off x="3971797" y="2"/>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a:defRPr sz="1200" b="0">
                <a:solidFill>
                  <a:schemeClr val="tx1"/>
                </a:solidFill>
                <a:latin typeface="Times" pitchFamily="18" charset="0"/>
              </a:defRPr>
            </a:lvl1pPr>
          </a:lstStyle>
          <a:p>
            <a:pPr>
              <a:defRPr/>
            </a:pPr>
            <a:endParaRPr lang="it-IT" altLang="it-IT"/>
          </a:p>
        </p:txBody>
      </p:sp>
      <p:sp>
        <p:nvSpPr>
          <p:cNvPr id="12292" name="Rectangle 4"/>
          <p:cNvSpPr>
            <a:spLocks noGrp="1" noRot="1" noChangeAspect="1" noChangeArrowheads="1" noTextEdit="1"/>
          </p:cNvSpPr>
          <p:nvPr>
            <p:ph type="sldImg" idx="2"/>
          </p:nvPr>
        </p:nvSpPr>
        <p:spPr bwMode="auto">
          <a:xfrm>
            <a:off x="1182688" y="696913"/>
            <a:ext cx="4646612"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34832" y="4415530"/>
            <a:ext cx="5140742" cy="418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p>
            <a:pPr lvl="0"/>
            <a:r>
              <a:rPr lang="it-IT" altLang="it-IT" noProof="0" smtClean="0"/>
              <a:t>Fare clic per modificare gli stili del testo dello schema</a:t>
            </a:r>
          </a:p>
          <a:p>
            <a:pPr lvl="1"/>
            <a:r>
              <a:rPr lang="it-IT" altLang="it-IT" noProof="0" smtClean="0"/>
              <a:t>Secondo livello</a:t>
            </a:r>
          </a:p>
          <a:p>
            <a:pPr lvl="2"/>
            <a:r>
              <a:rPr lang="it-IT" altLang="it-IT" noProof="0" smtClean="0"/>
              <a:t>Terzo livello</a:t>
            </a:r>
          </a:p>
          <a:p>
            <a:pPr lvl="3"/>
            <a:r>
              <a:rPr lang="it-IT" altLang="it-IT" noProof="0" smtClean="0"/>
              <a:t>Quarto livello</a:t>
            </a:r>
          </a:p>
          <a:p>
            <a:pPr lvl="4"/>
            <a:r>
              <a:rPr lang="it-IT" altLang="it-IT" noProof="0" smtClean="0"/>
              <a:t>Quinto livello</a:t>
            </a:r>
          </a:p>
        </p:txBody>
      </p:sp>
      <p:sp>
        <p:nvSpPr>
          <p:cNvPr id="3078" name="Rectangle 6"/>
          <p:cNvSpPr>
            <a:spLocks noGrp="1" noChangeArrowheads="1"/>
          </p:cNvSpPr>
          <p:nvPr>
            <p:ph type="ftr" sz="quarter" idx="4"/>
          </p:nvPr>
        </p:nvSpPr>
        <p:spPr bwMode="auto">
          <a:xfrm>
            <a:off x="0" y="8831061"/>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defRPr sz="1200" b="0">
                <a:solidFill>
                  <a:schemeClr val="tx1"/>
                </a:solidFill>
                <a:latin typeface="Times" pitchFamily="18" charset="0"/>
              </a:defRPr>
            </a:lvl1pPr>
          </a:lstStyle>
          <a:p>
            <a:pPr>
              <a:defRPr/>
            </a:pPr>
            <a:endParaRPr lang="it-IT" altLang="it-IT"/>
          </a:p>
        </p:txBody>
      </p:sp>
      <p:sp>
        <p:nvSpPr>
          <p:cNvPr id="3079" name="Rectangle 7"/>
          <p:cNvSpPr>
            <a:spLocks noGrp="1" noChangeArrowheads="1"/>
          </p:cNvSpPr>
          <p:nvPr>
            <p:ph type="sldNum" sz="quarter" idx="5"/>
          </p:nvPr>
        </p:nvSpPr>
        <p:spPr bwMode="auto">
          <a:xfrm>
            <a:off x="3971797" y="8831061"/>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r">
              <a:defRPr sz="1200" b="0">
                <a:solidFill>
                  <a:schemeClr val="tx1"/>
                </a:solidFill>
                <a:latin typeface="Times" pitchFamily="18" charset="0"/>
              </a:defRPr>
            </a:lvl1pPr>
          </a:lstStyle>
          <a:p>
            <a:pPr>
              <a:defRPr/>
            </a:pPr>
            <a:fld id="{4E00EE90-F1B5-4052-8531-ED87632B32F8}" type="slidenum">
              <a:rPr lang="it-IT" altLang="it-IT"/>
              <a:pPr>
                <a:defRPr/>
              </a:pPr>
              <a:t>‹#›</a:t>
            </a:fld>
            <a:endParaRPr lang="it-IT" altLang="it-IT"/>
          </a:p>
        </p:txBody>
      </p:sp>
    </p:spTree>
    <p:extLst>
      <p:ext uri="{BB962C8B-B14F-4D97-AF65-F5344CB8AC3E}">
        <p14:creationId xmlns:p14="http://schemas.microsoft.com/office/powerpoint/2010/main" val="1123192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E00EE90-F1B5-4052-8531-ED87632B32F8}" type="slidenum">
              <a:rPr lang="it-IT" altLang="it-IT" smtClean="0"/>
              <a:pPr>
                <a:defRPr/>
              </a:pPr>
              <a:t>1</a:t>
            </a:fld>
            <a:endParaRPr lang="it-IT" altLang="it-IT"/>
          </a:p>
        </p:txBody>
      </p:sp>
    </p:spTree>
    <p:extLst>
      <p:ext uri="{BB962C8B-B14F-4D97-AF65-F5344CB8AC3E}">
        <p14:creationId xmlns:p14="http://schemas.microsoft.com/office/powerpoint/2010/main" val="826637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10</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r>
              <a:rPr lang="en-US" dirty="0"/>
              <a:t>As we can see in these figures, it is better to use less no. of threads. Because our model dimension is not so big less time is spent for computation and more time for communication so in this case it is better to use less no. of processors.</a:t>
            </a:r>
          </a:p>
        </p:txBody>
      </p:sp>
    </p:spTree>
    <p:extLst>
      <p:ext uri="{BB962C8B-B14F-4D97-AF65-F5344CB8AC3E}">
        <p14:creationId xmlns:p14="http://schemas.microsoft.com/office/powerpoint/2010/main" val="59748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11</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110106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2</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r>
              <a:rPr lang="en-US" dirty="0"/>
              <a:t>As a matter of fact, construction of large scale computational grids, including in the same numerical model an extended seismic source, the propagation path and the localized structure, is still very demanding from a computational viewpoint and inevitably implies a certain amount of approximations, concerning the maximum frequency of propagation and the lowest propagation velocity.</a:t>
            </a:r>
          </a:p>
          <a:p>
            <a:pPr marL="285708" indent="-285708" algn="just">
              <a:buFont typeface="Arial" panose="020B0604020202020204" pitchFamily="34" charset="0"/>
              <a:buChar char="•"/>
            </a:pPr>
            <a:r>
              <a:rPr lang="en-US" sz="1100" dirty="0"/>
              <a:t>Passing from the scale of a large seismogenic source (few tens kilometers) to that of a man-made structures (tens of meters) implies a jump of about three orders of magnitude, that is hardly accommodated within a single computational model.</a:t>
            </a:r>
          </a:p>
          <a:p>
            <a:pPr marL="285708" indent="-285708">
              <a:buFont typeface="Arial" panose="020B0604020202020204" pitchFamily="34" charset="0"/>
              <a:buChar char="•"/>
            </a:pPr>
            <a:r>
              <a:rPr lang="en-US" sz="1100" dirty="0"/>
              <a:t>For many engineering applications the scope is to study the seismic response of civil and geotechnical engineering structures, such as buildings or foundation structures</a:t>
            </a:r>
            <a:endParaRPr lang="en-GB" altLang="it-IT" sz="1100" dirty="0"/>
          </a:p>
          <a:p>
            <a:endParaRPr lang="en-US" dirty="0"/>
          </a:p>
          <a:p>
            <a:r>
              <a:rPr lang="en-US" dirty="0"/>
              <a:t>The DRM essentially consists in subdividing the original problem in two </a:t>
            </a:r>
            <a:r>
              <a:rPr lang="en-US" dirty="0" err="1"/>
              <a:t>subsequential</a:t>
            </a:r>
            <a:r>
              <a:rPr lang="en-US" dirty="0"/>
              <a:t> models. Starting from the original problem, in a first step (auxiliary problem) one considers a background geological model, where the geological feature of interest has been removed and replaced by the same materials of the surrounding soil, and computes the corresponding free-field ground motion in the halfspace due to the prescribed seismic source. The numerical grid used at this stage is generally fairly coarse.</a:t>
            </a:r>
          </a:p>
          <a:p>
            <a:endParaRPr lang="en-US" dirty="0"/>
          </a:p>
          <a:p>
            <a:r>
              <a:rPr lang="en-US" dirty="0"/>
              <a:t>In a second step (reduced problem), one focuses on a reduced numerical model, discretized to the desired accuracy, which contains the geological feature (e.g. basin or topographic irregularity) and excludes the seismic source and most of the propagation path from source to site. Note that the reduced model is only slightly larger than the geological feature itself so that the computational grid can be easily optimized with respect to the original problem. The size of the elements of the reduced model may vary from a few kilometers down to a few meters/centimeters, depending on the feature of interest. Seismic excitation is introduced in the reduced problem in the form of localized effective forces computed from the free-field displacement and applied within a single-element fictitious interface that separates the exterior domain from the interior one, as highlighted in Figure</a:t>
            </a:r>
          </a:p>
        </p:txBody>
      </p:sp>
    </p:spTree>
    <p:extLst>
      <p:ext uri="{BB962C8B-B14F-4D97-AF65-F5344CB8AC3E}">
        <p14:creationId xmlns:p14="http://schemas.microsoft.com/office/powerpoint/2010/main" val="160044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3</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121578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4</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138264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5</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1049936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6</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3410660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7</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291033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8</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92415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600" b="1">
                <a:solidFill>
                  <a:srgbClr val="FF9900"/>
                </a:solidFill>
                <a:latin typeface="Arial" charset="0"/>
              </a:defRPr>
            </a:lvl1pPr>
            <a:lvl2pPr marL="742841" indent="-285708">
              <a:defRPr sz="1600" b="1">
                <a:solidFill>
                  <a:srgbClr val="FF9900"/>
                </a:solidFill>
                <a:latin typeface="Arial" charset="0"/>
              </a:defRPr>
            </a:lvl2pPr>
            <a:lvl3pPr marL="1142833" indent="-228567">
              <a:defRPr sz="1600" b="1">
                <a:solidFill>
                  <a:srgbClr val="FF9900"/>
                </a:solidFill>
                <a:latin typeface="Arial" charset="0"/>
              </a:defRPr>
            </a:lvl3pPr>
            <a:lvl4pPr marL="1599965" indent="-228567">
              <a:defRPr sz="1600" b="1">
                <a:solidFill>
                  <a:srgbClr val="FF9900"/>
                </a:solidFill>
                <a:latin typeface="Arial" charset="0"/>
              </a:defRPr>
            </a:lvl4pPr>
            <a:lvl5pPr marL="2057099" indent="-228567">
              <a:defRPr sz="1600" b="1">
                <a:solidFill>
                  <a:srgbClr val="FF9900"/>
                </a:solidFill>
                <a:latin typeface="Arial" charset="0"/>
              </a:defRPr>
            </a:lvl5pPr>
            <a:lvl6pPr marL="2514232" indent="-228567" eaLnBrk="0" fontAlgn="base" hangingPunct="0">
              <a:spcBef>
                <a:spcPct val="0"/>
              </a:spcBef>
              <a:spcAft>
                <a:spcPct val="0"/>
              </a:spcAft>
              <a:defRPr sz="1600" b="1">
                <a:solidFill>
                  <a:srgbClr val="FF9900"/>
                </a:solidFill>
                <a:latin typeface="Arial" charset="0"/>
              </a:defRPr>
            </a:lvl6pPr>
            <a:lvl7pPr marL="2971364" indent="-228567" eaLnBrk="0" fontAlgn="base" hangingPunct="0">
              <a:spcBef>
                <a:spcPct val="0"/>
              </a:spcBef>
              <a:spcAft>
                <a:spcPct val="0"/>
              </a:spcAft>
              <a:defRPr sz="1600" b="1">
                <a:solidFill>
                  <a:srgbClr val="FF9900"/>
                </a:solidFill>
                <a:latin typeface="Arial" charset="0"/>
              </a:defRPr>
            </a:lvl7pPr>
            <a:lvl8pPr marL="3428498" indent="-228567" eaLnBrk="0" fontAlgn="base" hangingPunct="0">
              <a:spcBef>
                <a:spcPct val="0"/>
              </a:spcBef>
              <a:spcAft>
                <a:spcPct val="0"/>
              </a:spcAft>
              <a:defRPr sz="1600" b="1">
                <a:solidFill>
                  <a:srgbClr val="FF9900"/>
                </a:solidFill>
                <a:latin typeface="Arial" charset="0"/>
              </a:defRPr>
            </a:lvl8pPr>
            <a:lvl9pPr marL="3885630" indent="-228567" eaLnBrk="0" fontAlgn="base" hangingPunct="0">
              <a:spcBef>
                <a:spcPct val="0"/>
              </a:spcBef>
              <a:spcAft>
                <a:spcPct val="0"/>
              </a:spcAft>
              <a:defRPr sz="1600" b="1">
                <a:solidFill>
                  <a:srgbClr val="FF9900"/>
                </a:solidFill>
                <a:latin typeface="Arial" charset="0"/>
              </a:defRPr>
            </a:lvl9pPr>
          </a:lstStyle>
          <a:p>
            <a:fld id="{62DDF23F-0C34-487C-B9B2-3F6DBFE18458}" type="slidenum">
              <a:rPr lang="it-IT" altLang="it-IT" sz="1200" b="0">
                <a:solidFill>
                  <a:schemeClr val="tx1"/>
                </a:solidFill>
                <a:latin typeface="Times" pitchFamily="18" charset="0"/>
              </a:rPr>
              <a:pPr/>
              <a:t>9</a:t>
            </a:fld>
            <a:endParaRPr lang="it-IT" altLang="it-IT" sz="1200" b="0">
              <a:solidFill>
                <a:schemeClr val="tx1"/>
              </a:solidFill>
              <a:latin typeface="Times" pitchFamily="18" charset="0"/>
            </a:endParaRPr>
          </a:p>
        </p:txBody>
      </p:sp>
      <p:sp>
        <p:nvSpPr>
          <p:cNvPr id="20483" name="Rectangle 2"/>
          <p:cNvSpPr>
            <a:spLocks noGrp="1" noRot="1" noChangeAspect="1" noChangeArrowheads="1" noTextEdit="1"/>
          </p:cNvSpPr>
          <p:nvPr>
            <p:ph type="sldImg"/>
          </p:nvPr>
        </p:nvSpPr>
        <p:spPr>
          <a:xfrm>
            <a:off x="1182688" y="696913"/>
            <a:ext cx="4648200" cy="3486150"/>
          </a:xfrm>
          <a:ln/>
        </p:spPr>
      </p:sp>
      <p:sp>
        <p:nvSpPr>
          <p:cNvPr id="2048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3101393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5"/>
          <p:cNvSpPr>
            <a:spLocks noChangeArrowheads="1"/>
          </p:cNvSpPr>
          <p:nvPr/>
        </p:nvSpPr>
        <p:spPr bwMode="auto">
          <a:xfrm>
            <a:off x="0" y="0"/>
            <a:ext cx="9169400" cy="6873875"/>
          </a:xfrm>
          <a:prstGeom prst="rect">
            <a:avLst/>
          </a:prstGeom>
          <a:noFill/>
          <a:ln>
            <a:noFill/>
          </a:ln>
          <a:effectLst/>
          <a:extLst>
            <a:ext uri="{909E8E84-426E-40DD-AFC4-6F175D3DCCD1}">
              <a14:hiddenFill xmlns:a14="http://schemas.microsoft.com/office/drawing/2010/main">
                <a:solidFill>
                  <a:srgbClr val="003F6E"/>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pPr>
              <a:defRPr/>
            </a:pPr>
            <a:endParaRPr lang="it-IT" altLang="it-IT" smtClean="0"/>
          </a:p>
        </p:txBody>
      </p:sp>
      <p:sp>
        <p:nvSpPr>
          <p:cNvPr id="4" name="Text Box 67"/>
          <p:cNvSpPr txBox="1">
            <a:spLocks noChangeArrowheads="1"/>
          </p:cNvSpPr>
          <p:nvPr/>
        </p:nvSpPr>
        <p:spPr bwMode="auto">
          <a:xfrm>
            <a:off x="3563938" y="120650"/>
            <a:ext cx="54006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pPr>
              <a:spcBef>
                <a:spcPct val="50000"/>
              </a:spcBef>
              <a:defRPr/>
            </a:pPr>
            <a:r>
              <a:rPr lang="it-IT" altLang="it-IT" sz="1400" smtClean="0">
                <a:solidFill>
                  <a:srgbClr val="004C80"/>
                </a:solidFill>
              </a:rPr>
              <a:t>LABORATORY OF BIOLOGICAL STRUCTURE MECHANICS</a:t>
            </a:r>
          </a:p>
        </p:txBody>
      </p:sp>
      <p:sp>
        <p:nvSpPr>
          <p:cNvPr id="5" name="Text Box 69"/>
          <p:cNvSpPr txBox="1">
            <a:spLocks noChangeArrowheads="1"/>
          </p:cNvSpPr>
          <p:nvPr/>
        </p:nvSpPr>
        <p:spPr bwMode="auto">
          <a:xfrm>
            <a:off x="5148263" y="1158875"/>
            <a:ext cx="24479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pPr>
              <a:spcBef>
                <a:spcPct val="50000"/>
              </a:spcBef>
              <a:defRPr/>
            </a:pPr>
            <a:r>
              <a:rPr lang="it-IT" altLang="it-IT" sz="1200" smtClean="0">
                <a:solidFill>
                  <a:srgbClr val="004C80"/>
                </a:solidFill>
              </a:rPr>
              <a:t>www.labsmech.polimi.it</a:t>
            </a:r>
          </a:p>
        </p:txBody>
      </p:sp>
      <p:pic>
        <p:nvPicPr>
          <p:cNvPr id="6"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511175"/>
            <a:ext cx="12969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7438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D7D43864-1961-4994-81B2-F6464B1A0BC6}" type="slidenum">
              <a:rPr lang="it-IT" altLang="it-IT"/>
              <a:pPr>
                <a:defRPr/>
              </a:pPr>
              <a:t>‹#›</a:t>
            </a:fld>
            <a:endParaRPr lang="it-IT" altLang="it-IT"/>
          </a:p>
        </p:txBody>
      </p:sp>
    </p:spTree>
    <p:extLst>
      <p:ext uri="{BB962C8B-B14F-4D97-AF65-F5344CB8AC3E}">
        <p14:creationId xmlns:p14="http://schemas.microsoft.com/office/powerpoint/2010/main" val="37740282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DF18613E-931F-4820-A4D4-C538576593CD}" type="slidenum">
              <a:rPr lang="it-IT" altLang="it-IT"/>
              <a:pPr>
                <a:defRPr/>
              </a:pPr>
              <a:t>‹#›</a:t>
            </a:fld>
            <a:endParaRPr lang="it-IT" altLang="it-IT"/>
          </a:p>
        </p:txBody>
      </p:sp>
    </p:spTree>
    <p:extLst>
      <p:ext uri="{BB962C8B-B14F-4D97-AF65-F5344CB8AC3E}">
        <p14:creationId xmlns:p14="http://schemas.microsoft.com/office/powerpoint/2010/main" val="100225355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719138" y="34925"/>
            <a:ext cx="8229600" cy="598487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00362F27-0A98-4BFB-8585-DFC7F2516A53}" type="slidenum">
              <a:rPr lang="it-IT" altLang="it-IT"/>
              <a:pPr>
                <a:defRPr/>
              </a:pPr>
              <a:t>‹#›</a:t>
            </a:fld>
            <a:endParaRPr lang="it-IT" altLang="it-IT"/>
          </a:p>
        </p:txBody>
      </p:sp>
    </p:spTree>
    <p:extLst>
      <p:ext uri="{BB962C8B-B14F-4D97-AF65-F5344CB8AC3E}">
        <p14:creationId xmlns:p14="http://schemas.microsoft.com/office/powerpoint/2010/main" val="14553517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C3826EA4-7D68-4665-8E06-BFE3F2DEDD52}" type="slidenum">
              <a:rPr lang="it-IT" altLang="it-IT"/>
              <a:pPr>
                <a:defRPr/>
              </a:pPr>
              <a:t>‹#›</a:t>
            </a:fld>
            <a:endParaRPr lang="it-IT" altLang="it-IT"/>
          </a:p>
        </p:txBody>
      </p:sp>
    </p:spTree>
    <p:extLst>
      <p:ext uri="{BB962C8B-B14F-4D97-AF65-F5344CB8AC3E}">
        <p14:creationId xmlns:p14="http://schemas.microsoft.com/office/powerpoint/2010/main" val="13534415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7DC42E9-028B-421B-ABE4-B47D034CC31D}" type="slidenum">
              <a:rPr lang="it-IT" altLang="it-IT"/>
              <a:pPr>
                <a:defRPr/>
              </a:pPr>
              <a:t>‹#›</a:t>
            </a:fld>
            <a:endParaRPr lang="it-IT" altLang="it-IT"/>
          </a:p>
        </p:txBody>
      </p:sp>
    </p:spTree>
    <p:extLst>
      <p:ext uri="{BB962C8B-B14F-4D97-AF65-F5344CB8AC3E}">
        <p14:creationId xmlns:p14="http://schemas.microsoft.com/office/powerpoint/2010/main" val="39746488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FC2FE30-36B4-4ED0-A194-4D5CB0C69EE1}" type="slidenum">
              <a:rPr lang="it-IT" altLang="it-IT"/>
              <a:pPr>
                <a:defRPr/>
              </a:pPr>
              <a:t>‹#›</a:t>
            </a:fld>
            <a:endParaRPr lang="it-IT" altLang="it-IT"/>
          </a:p>
        </p:txBody>
      </p:sp>
    </p:spTree>
    <p:extLst>
      <p:ext uri="{BB962C8B-B14F-4D97-AF65-F5344CB8AC3E}">
        <p14:creationId xmlns:p14="http://schemas.microsoft.com/office/powerpoint/2010/main" val="24793601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861D2C02-54B5-477E-9445-BE5DBFBC0625}" type="slidenum">
              <a:rPr lang="it-IT" altLang="it-IT"/>
              <a:pPr>
                <a:defRPr/>
              </a:pPr>
              <a:t>‹#›</a:t>
            </a:fld>
            <a:endParaRPr lang="it-IT" altLang="it-IT"/>
          </a:p>
        </p:txBody>
      </p:sp>
    </p:spTree>
    <p:extLst>
      <p:ext uri="{BB962C8B-B14F-4D97-AF65-F5344CB8AC3E}">
        <p14:creationId xmlns:p14="http://schemas.microsoft.com/office/powerpoint/2010/main" val="14721732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F542248F-E6F0-48FF-A3E1-B54915F74C0C}" type="slidenum">
              <a:rPr lang="it-IT" altLang="it-IT"/>
              <a:pPr>
                <a:defRPr/>
              </a:pPr>
              <a:t>‹#›</a:t>
            </a:fld>
            <a:endParaRPr lang="it-IT" altLang="it-IT"/>
          </a:p>
        </p:txBody>
      </p:sp>
    </p:spTree>
    <p:extLst>
      <p:ext uri="{BB962C8B-B14F-4D97-AF65-F5344CB8AC3E}">
        <p14:creationId xmlns:p14="http://schemas.microsoft.com/office/powerpoint/2010/main" val="23502116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27E8C838-222E-46D1-BB52-AA4769793A4B}" type="slidenum">
              <a:rPr lang="it-IT" altLang="it-IT"/>
              <a:pPr>
                <a:defRPr/>
              </a:pPr>
              <a:t>‹#›</a:t>
            </a:fld>
            <a:endParaRPr lang="it-IT" altLang="it-IT"/>
          </a:p>
        </p:txBody>
      </p:sp>
    </p:spTree>
    <p:extLst>
      <p:ext uri="{BB962C8B-B14F-4D97-AF65-F5344CB8AC3E}">
        <p14:creationId xmlns:p14="http://schemas.microsoft.com/office/powerpoint/2010/main" val="9380290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9216F78-FD48-46DB-B685-456B8ED8C6B2}" type="slidenum">
              <a:rPr lang="it-IT" altLang="it-IT"/>
              <a:pPr>
                <a:defRPr/>
              </a:pPr>
              <a:t>‹#›</a:t>
            </a:fld>
            <a:endParaRPr lang="it-IT" altLang="it-IT"/>
          </a:p>
        </p:txBody>
      </p:sp>
    </p:spTree>
    <p:extLst>
      <p:ext uri="{BB962C8B-B14F-4D97-AF65-F5344CB8AC3E}">
        <p14:creationId xmlns:p14="http://schemas.microsoft.com/office/powerpoint/2010/main" val="11625570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58F2E225-69C1-4993-A6D7-3B388A7EDCE7}" type="slidenum">
              <a:rPr lang="it-IT" altLang="it-IT"/>
              <a:pPr>
                <a:defRPr/>
              </a:pPr>
              <a:t>‹#›</a:t>
            </a:fld>
            <a:endParaRPr lang="it-IT" altLang="it-IT"/>
          </a:p>
        </p:txBody>
      </p:sp>
    </p:spTree>
    <p:extLst>
      <p:ext uri="{BB962C8B-B14F-4D97-AF65-F5344CB8AC3E}">
        <p14:creationId xmlns:p14="http://schemas.microsoft.com/office/powerpoint/2010/main" val="16348567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it-IT" smtClean="0"/>
              <a:t>Fare clic per modificare il testo</a:t>
            </a:r>
          </a:p>
          <a:p>
            <a:pPr lvl="1"/>
            <a:r>
              <a:rPr lang="it-IT" altLang="it-IT" smtClean="0"/>
              <a:t>Testo</a:t>
            </a:r>
          </a:p>
          <a:p>
            <a:pPr lvl="2"/>
            <a:r>
              <a:rPr lang="it-IT" altLang="it-IT" smtClean="0"/>
              <a:t>Testo</a:t>
            </a:r>
          </a:p>
          <a:p>
            <a:pPr lvl="3"/>
            <a:r>
              <a:rPr lang="it-IT" altLang="it-IT" smtClean="0"/>
              <a:t>testo</a:t>
            </a:r>
          </a:p>
        </p:txBody>
      </p:sp>
      <p:sp>
        <p:nvSpPr>
          <p:cNvPr id="1092" name="Rectangle 68"/>
          <p:cNvSpPr>
            <a:spLocks noGrp="1" noChangeArrowheads="1"/>
          </p:cNvSpPr>
          <p:nvPr>
            <p:ph type="sldNum" sz="quarter" idx="4"/>
          </p:nvPr>
        </p:nvSpPr>
        <p:spPr bwMode="auto">
          <a:xfrm>
            <a:off x="8086725" y="173038"/>
            <a:ext cx="9429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spcBef>
                <a:spcPct val="20000"/>
              </a:spcBef>
              <a:tabLst>
                <a:tab pos="85725" algn="l"/>
              </a:tabLst>
              <a:defRPr/>
            </a:lvl1pPr>
          </a:lstStyle>
          <a:p>
            <a:pPr>
              <a:defRPr/>
            </a:pPr>
            <a:fld id="{3BFFDB13-F5C1-4285-919B-14BEE201ADAB}" type="slidenum">
              <a:rPr lang="it-IT" altLang="it-IT"/>
              <a:pPr>
                <a:defRPr/>
              </a:pPr>
              <a:t>‹#›</a:t>
            </a:fld>
            <a:endParaRPr lang="it-IT" altLang="it-IT"/>
          </a:p>
        </p:txBody>
      </p:sp>
      <p:pic>
        <p:nvPicPr>
          <p:cNvPr id="1030" name="Picture 74" descr="powerpoint1_se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53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48613" y="430213"/>
            <a:ext cx="8636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a:solidFill>
            <a:schemeClr val="tx1"/>
          </a:solidFill>
          <a:latin typeface="+mn-lt"/>
        </a:defRPr>
      </a:lvl3pPr>
      <a:lvl4pPr marL="1600200" indent="-228600" algn="l" rtl="0" eaLnBrk="0" fontAlgn="base" hangingPunct="0">
        <a:spcBef>
          <a:spcPct val="20000"/>
        </a:spcBef>
        <a:spcAft>
          <a:spcPct val="0"/>
        </a:spcAft>
        <a:buClr>
          <a:srgbClr val="004C80"/>
        </a:buClr>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ttangolo 1"/>
          <p:cNvSpPr>
            <a:spLocks noChangeArrowheads="1"/>
          </p:cNvSpPr>
          <p:nvPr/>
        </p:nvSpPr>
        <p:spPr bwMode="auto">
          <a:xfrm>
            <a:off x="3248025" y="55563"/>
            <a:ext cx="5775325" cy="1316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it-IT" altLang="it-IT"/>
          </a:p>
        </p:txBody>
      </p:sp>
      <p:sp>
        <p:nvSpPr>
          <p:cNvPr id="3075" name="CasellaDiTesto 2"/>
          <p:cNvSpPr txBox="1">
            <a:spLocks noChangeArrowheads="1"/>
          </p:cNvSpPr>
          <p:nvPr/>
        </p:nvSpPr>
        <p:spPr bwMode="auto">
          <a:xfrm>
            <a:off x="1500188" y="4549775"/>
            <a:ext cx="300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it-IT" altLang="it-IT" sz="2000" dirty="0">
                <a:solidFill>
                  <a:srgbClr val="003F6E"/>
                </a:solidFill>
              </a:rPr>
              <a:t>Kiana </a:t>
            </a:r>
            <a:r>
              <a:rPr lang="it-IT" altLang="it-IT" sz="2000" dirty="0" smtClean="0">
                <a:solidFill>
                  <a:srgbClr val="003F6E"/>
                </a:solidFill>
              </a:rPr>
              <a:t>Hashemi</a:t>
            </a:r>
            <a:endParaRPr lang="it-IT" altLang="it-IT" sz="2000" dirty="0">
              <a:solidFill>
                <a:srgbClr val="003F6E"/>
              </a:solidFill>
            </a:endParaRPr>
          </a:p>
        </p:txBody>
      </p:sp>
      <p:sp>
        <p:nvSpPr>
          <p:cNvPr id="3076" name="CasellaDiTesto 3"/>
          <p:cNvSpPr txBox="1">
            <a:spLocks noChangeArrowheads="1"/>
          </p:cNvSpPr>
          <p:nvPr/>
        </p:nvSpPr>
        <p:spPr bwMode="auto">
          <a:xfrm>
            <a:off x="1500188" y="5408367"/>
            <a:ext cx="7523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pPr algn="ctr"/>
            <a:r>
              <a:rPr lang="en-US" altLang="it-IT" sz="2000" dirty="0" smtClean="0">
                <a:solidFill>
                  <a:srgbClr val="003F6E"/>
                </a:solidFill>
              </a:rPr>
              <a:t>Implementation of DRM in 2D version of SPEED</a:t>
            </a:r>
            <a:r>
              <a:rPr lang="it-IT" altLang="it-IT" sz="2000" dirty="0" smtClean="0">
                <a:solidFill>
                  <a:srgbClr val="004C80"/>
                </a:solidFill>
              </a:rPr>
              <a:t> </a:t>
            </a:r>
            <a:endParaRPr lang="it-IT" altLang="it-IT" sz="2000" dirty="0">
              <a:solidFill>
                <a:srgbClr val="004C80"/>
              </a:solidFill>
            </a:endParaRPr>
          </a:p>
        </p:txBody>
      </p:sp>
      <p:sp>
        <p:nvSpPr>
          <p:cNvPr id="3077" name="CasellaDiTesto 2"/>
          <p:cNvSpPr txBox="1">
            <a:spLocks noChangeArrowheads="1"/>
          </p:cNvSpPr>
          <p:nvPr/>
        </p:nvSpPr>
        <p:spPr bwMode="auto">
          <a:xfrm>
            <a:off x="1555750" y="6581775"/>
            <a:ext cx="758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pPr algn="r"/>
            <a:r>
              <a:rPr lang="en-GB" altLang="it-IT" sz="1200" dirty="0" smtClean="0">
                <a:solidFill>
                  <a:srgbClr val="004F84"/>
                </a:solidFill>
              </a:rPr>
              <a:t>Thursday 08</a:t>
            </a:r>
            <a:r>
              <a:rPr lang="en-GB" altLang="it-IT" sz="1200" baseline="30000" dirty="0" smtClean="0">
                <a:solidFill>
                  <a:srgbClr val="004F84"/>
                </a:solidFill>
              </a:rPr>
              <a:t>th</a:t>
            </a:r>
            <a:r>
              <a:rPr lang="en-GB" altLang="it-IT" sz="1200" dirty="0" smtClean="0">
                <a:solidFill>
                  <a:srgbClr val="004F84"/>
                </a:solidFill>
              </a:rPr>
              <a:t> October 2015</a:t>
            </a:r>
            <a:endParaRPr lang="en-GB" altLang="it-IT" sz="1200" dirty="0">
              <a:solidFill>
                <a:srgbClr val="004F84"/>
              </a:solidFill>
            </a:endParaRPr>
          </a:p>
        </p:txBody>
      </p:sp>
      <p:pic>
        <p:nvPicPr>
          <p:cNvPr id="3078" name="Picture 4" descr="C:\Users\Mary\Desktop\Logo_Politecnico_Mila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9250" y="138113"/>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2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50752"/>
          <a:stretch/>
        </p:blipFill>
        <p:spPr>
          <a:xfrm>
            <a:off x="496935" y="2854475"/>
            <a:ext cx="3843865" cy="36576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51183"/>
          <a:stretch/>
        </p:blipFill>
        <p:spPr>
          <a:xfrm>
            <a:off x="4757864" y="2854475"/>
            <a:ext cx="3877732" cy="3657600"/>
          </a:xfrm>
          <a:prstGeom prst="rect">
            <a:avLst/>
          </a:prstGeom>
        </p:spPr>
      </p:pic>
      <p:sp>
        <p:nvSpPr>
          <p:cNvPr id="12" name="TextBox 11"/>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10</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Speed Up &amp; Efficiency</a:t>
            </a:r>
            <a:endParaRPr lang="en-US" sz="2400" dirty="0">
              <a:solidFill>
                <a:srgbClr val="003F6E"/>
              </a:solidFill>
            </a:endParaRPr>
          </a:p>
        </p:txBody>
      </p:sp>
      <p:cxnSp>
        <p:nvCxnSpPr>
          <p:cNvPr id="5" name="Straight Connector 4"/>
          <p:cNvCxnSpPr/>
          <p:nvPr/>
        </p:nvCxnSpPr>
        <p:spPr bwMode="auto">
          <a:xfrm>
            <a:off x="1787276" y="5520038"/>
            <a:ext cx="0" cy="56902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6069224" y="4015263"/>
            <a:ext cx="0" cy="2118285"/>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132735" y="864191"/>
            <a:ext cx="8896965" cy="1862048"/>
          </a:xfrm>
          <a:prstGeom prst="rect">
            <a:avLst/>
          </a:prstGeom>
        </p:spPr>
        <p:txBody>
          <a:bodyPr wrap="square">
            <a:spAutoFit/>
          </a:bodyPr>
          <a:lstStyle/>
          <a:p>
            <a:pPr marL="285750" marR="0" indent="-285750" algn="just">
              <a:lnSpc>
                <a:spcPct val="150000"/>
              </a:lnSpc>
              <a:spcBef>
                <a:spcPts val="0"/>
              </a:spcBef>
              <a:spcAft>
                <a:spcPts val="600"/>
              </a:spcAft>
              <a:buFont typeface="Arial" panose="020B0604020202020204" pitchFamily="34" charset="0"/>
              <a:buChar char="•"/>
            </a:pPr>
            <a:r>
              <a:rPr lang="en-US" sz="1400" b="0" dirty="0" smtClean="0">
                <a:solidFill>
                  <a:schemeClr val="tx1"/>
                </a:solidFill>
                <a:latin typeface="+mn-lt"/>
                <a:ea typeface="Calibri" panose="020F0502020204030204" pitchFamily="34" charset="0"/>
              </a:rPr>
              <a:t>Cluster used for parallel computation: IDRA Cluster of </a:t>
            </a:r>
            <a:r>
              <a:rPr lang="en-US" sz="1400" u="sng" dirty="0" smtClean="0">
                <a:solidFill>
                  <a:schemeClr val="tx1"/>
                </a:solidFill>
                <a:latin typeface="+mn-lt"/>
                <a:ea typeface="Calibri" panose="020F0502020204030204" pitchFamily="34" charset="0"/>
              </a:rPr>
              <a:t>MOX</a:t>
            </a:r>
            <a:r>
              <a:rPr lang="en-US" sz="1400" b="0" dirty="0" smtClean="0">
                <a:solidFill>
                  <a:schemeClr val="tx1"/>
                </a:solidFill>
                <a:latin typeface="+mn-lt"/>
                <a:cs typeface="Times New Roman" panose="02020603050405020304" pitchFamily="18" charset="0"/>
              </a:rPr>
              <a:t> </a:t>
            </a:r>
            <a:r>
              <a:rPr lang="en-US" sz="1400" b="0" dirty="0">
                <a:solidFill>
                  <a:schemeClr val="tx1"/>
                </a:solidFill>
                <a:latin typeface="+mn-lt"/>
                <a:cs typeface="Times New Roman" panose="02020603050405020304" pitchFamily="18" charset="0"/>
              </a:rPr>
              <a:t>(The Laboratory for Modeling and Scientific Computing) of the Department of </a:t>
            </a:r>
            <a:r>
              <a:rPr lang="en-US" sz="1400" b="0" dirty="0" smtClean="0">
                <a:solidFill>
                  <a:schemeClr val="tx1"/>
                </a:solidFill>
                <a:latin typeface="+mn-lt"/>
                <a:cs typeface="Times New Roman" panose="02020603050405020304" pitchFamily="18" charset="0"/>
              </a:rPr>
              <a:t>Mathematics at </a:t>
            </a:r>
            <a:r>
              <a:rPr lang="en-US" sz="1400" b="0" dirty="0" err="1" smtClean="0">
                <a:solidFill>
                  <a:schemeClr val="tx1"/>
                </a:solidFill>
                <a:latin typeface="+mn-lt"/>
                <a:cs typeface="Times New Roman" panose="02020603050405020304" pitchFamily="18" charset="0"/>
              </a:rPr>
              <a:t>Politecnico</a:t>
            </a:r>
            <a:r>
              <a:rPr lang="en-US" sz="1400" b="0" dirty="0" smtClean="0">
                <a:solidFill>
                  <a:schemeClr val="tx1"/>
                </a:solidFill>
                <a:latin typeface="+mn-lt"/>
                <a:cs typeface="Times New Roman" panose="02020603050405020304" pitchFamily="18" charset="0"/>
              </a:rPr>
              <a:t> di Milano</a:t>
            </a:r>
            <a:r>
              <a:rPr lang="en-US" sz="1400" b="0" dirty="0" smtClean="0">
                <a:solidFill>
                  <a:schemeClr val="tx1"/>
                </a:solidFill>
                <a:latin typeface="+mn-lt"/>
                <a:ea typeface="Calibri" panose="020F0502020204030204" pitchFamily="34" charset="0"/>
              </a:rPr>
              <a:t>. </a:t>
            </a:r>
          </a:p>
          <a:p>
            <a:pPr marL="285750" marR="0" indent="-285750" algn="just">
              <a:lnSpc>
                <a:spcPct val="150000"/>
              </a:lnSpc>
              <a:spcBef>
                <a:spcPts val="0"/>
              </a:spcBef>
              <a:spcAft>
                <a:spcPts val="600"/>
              </a:spcAft>
              <a:buFont typeface="Arial" panose="020B0604020202020204" pitchFamily="34" charset="0"/>
              <a:buChar char="•"/>
            </a:pPr>
            <a:r>
              <a:rPr lang="en-US" sz="1400" b="0" dirty="0" smtClean="0">
                <a:solidFill>
                  <a:schemeClr val="tx1"/>
                </a:solidFill>
                <a:latin typeface="+mn-lt"/>
                <a:ea typeface="Calibri" panose="020F0502020204030204" pitchFamily="34" charset="0"/>
              </a:rPr>
              <a:t>IDRA Cluster: </a:t>
            </a:r>
            <a:r>
              <a:rPr lang="en-US" sz="1400" b="0" dirty="0">
                <a:solidFill>
                  <a:schemeClr val="tx1"/>
                </a:solidFill>
                <a:latin typeface="+mn-lt"/>
              </a:rPr>
              <a:t>16 nodes, 32 Intel Xeon X5560 @2.80GHz, 128 cores, 432GB RAM, O.S. RHES 6.2</a:t>
            </a:r>
            <a:endParaRPr lang="en-US" sz="1400" b="0" dirty="0" smtClean="0">
              <a:solidFill>
                <a:schemeClr val="tx1"/>
              </a:solidFill>
              <a:latin typeface="+mn-lt"/>
              <a:ea typeface="Calibri" panose="020F0502020204030204" pitchFamily="34" charset="0"/>
            </a:endParaRPr>
          </a:p>
          <a:p>
            <a:pPr marL="285750" marR="0" indent="-285750" algn="just">
              <a:lnSpc>
                <a:spcPct val="150000"/>
              </a:lnSpc>
              <a:spcBef>
                <a:spcPts val="0"/>
              </a:spcBef>
              <a:spcAft>
                <a:spcPts val="600"/>
              </a:spcAft>
              <a:buFont typeface="Arial" panose="020B0604020202020204" pitchFamily="34" charset="0"/>
              <a:buChar char="•"/>
            </a:pPr>
            <a:r>
              <a:rPr lang="en-US" sz="1400" b="0" dirty="0">
                <a:solidFill>
                  <a:schemeClr val="tx1"/>
                </a:solidFill>
              </a:rPr>
              <a:t>Cluster for parallel applications, both MPI and </a:t>
            </a:r>
            <a:r>
              <a:rPr lang="en-US" sz="1400" b="0" dirty="0" err="1">
                <a:solidFill>
                  <a:schemeClr val="tx1"/>
                </a:solidFill>
              </a:rPr>
              <a:t>openMP</a:t>
            </a:r>
            <a:r>
              <a:rPr lang="en-US" sz="1400" b="0" dirty="0">
                <a:solidFill>
                  <a:schemeClr val="tx1"/>
                </a:solidFill>
              </a:rPr>
              <a:t> (the latter up to 8 cores), one node has RAM increased to 64GB for suited tasks.</a:t>
            </a:r>
            <a:endParaRPr lang="en-US" sz="1400" b="0" dirty="0">
              <a:solidFill>
                <a:schemeClr val="tx1"/>
              </a:solidFill>
              <a:effectLst/>
              <a:latin typeface="+mn-lt"/>
              <a:ea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2603168" y="3750447"/>
                <a:ext cx="1381029" cy="529632"/>
              </a:xfrm>
              <a:prstGeom prst="rect">
                <a:avLst/>
              </a:prstGeom>
              <a:solidFill>
                <a:schemeClr val="bg1"/>
              </a:solidFill>
              <a:ln>
                <a:solidFill>
                  <a:schemeClr val="bg1">
                    <a:lumMod val="6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𝑆𝑈</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𝑠𝑒𝑟𝑖𝑎𝑙</m:t>
                              </m:r>
                            </m:sub>
                          </m:sSub>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𝑝𝑎𝑟𝑎𝑙𝑙𝑒𝑙</m:t>
                              </m:r>
                            </m:sub>
                          </m:sSub>
                        </m:den>
                      </m:f>
                    </m:oMath>
                  </m:oMathPara>
                </a14:m>
                <a:endParaRPr lang="en-US" b="0" dirty="0"/>
              </a:p>
            </p:txBody>
          </p:sp>
        </mc:Choice>
        <mc:Fallback xmlns="">
          <p:sp>
            <p:nvSpPr>
              <p:cNvPr id="8" name="TextBox 7"/>
              <p:cNvSpPr txBox="1">
                <a:spLocks noRot="1" noChangeAspect="1" noMove="1" noResize="1" noEditPoints="1" noAdjustHandles="1" noChangeArrowheads="1" noChangeShapeType="1" noTextEdit="1"/>
              </p:cNvSpPr>
              <p:nvPr/>
            </p:nvSpPr>
            <p:spPr>
              <a:xfrm>
                <a:off x="2603168" y="3750447"/>
                <a:ext cx="1381029" cy="529632"/>
              </a:xfrm>
              <a:prstGeom prst="rect">
                <a:avLst/>
              </a:prstGeom>
              <a:blipFill rotWithShape="0">
                <a:blip r:embed="rId4"/>
                <a:stretch>
                  <a:fillRect/>
                </a:stretch>
              </a:blipFill>
              <a:ln>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398418" y="5074405"/>
                <a:ext cx="1381029" cy="770211"/>
              </a:xfrm>
              <a:prstGeom prst="rect">
                <a:avLst/>
              </a:prstGeom>
              <a:solidFill>
                <a:schemeClr val="bg1"/>
              </a:solidFill>
              <a:ln>
                <a:solidFill>
                  <a:schemeClr val="bg1">
                    <a:lumMod val="6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𝐸𝑓𝑓𝑖𝑐𝑖𝑒𝑛𝑐𝑦</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𝑆𝑈</m:t>
                          </m:r>
                        </m:num>
                        <m:den>
                          <m:r>
                            <a:rPr lang="en-US" b="0" i="1" smtClean="0">
                              <a:solidFill>
                                <a:schemeClr val="tx1"/>
                              </a:solidFill>
                              <a:latin typeface="Cambria Math" panose="02040503050406030204" pitchFamily="18" charset="0"/>
                            </a:rPr>
                            <m:t>𝑝</m:t>
                          </m:r>
                        </m:den>
                      </m:f>
                      <m:r>
                        <a:rPr lang="en-US" b="0" i="1" smtClean="0">
                          <a:solidFill>
                            <a:schemeClr val="tx1"/>
                          </a:solidFill>
                          <a:latin typeface="Cambria Math" panose="02040503050406030204" pitchFamily="18" charset="0"/>
                          <a:ea typeface="Cambria Math" panose="02040503050406030204" pitchFamily="18" charset="0"/>
                        </a:rPr>
                        <m:t>×100</m:t>
                      </m:r>
                    </m:oMath>
                  </m:oMathPara>
                </a14:m>
                <a:endParaRPr lang="en-US" b="0" dirty="0"/>
              </a:p>
            </p:txBody>
          </p:sp>
        </mc:Choice>
        <mc:Fallback xmlns="">
          <p:sp>
            <p:nvSpPr>
              <p:cNvPr id="14" name="TextBox 13"/>
              <p:cNvSpPr txBox="1">
                <a:spLocks noRot="1" noChangeAspect="1" noMove="1" noResize="1" noEditPoints="1" noAdjustHandles="1" noChangeArrowheads="1" noChangeShapeType="1" noTextEdit="1"/>
              </p:cNvSpPr>
              <p:nvPr/>
            </p:nvSpPr>
            <p:spPr>
              <a:xfrm>
                <a:off x="6398418" y="5074405"/>
                <a:ext cx="1381029" cy="770211"/>
              </a:xfrm>
              <a:prstGeom prst="rect">
                <a:avLst/>
              </a:prstGeom>
              <a:blipFill rotWithShape="0">
                <a:blip r:embed="rId5"/>
                <a:stretch>
                  <a:fillRect l="-5702" r="-5263"/>
                </a:stretch>
              </a:blipFill>
              <a:ln>
                <a:solidFill>
                  <a:schemeClr val="bg1">
                    <a:lumMod val="6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002958081"/>
      </p:ext>
    </p:extLst>
  </p:cSld>
  <p:clrMapOvr>
    <a:masterClrMapping/>
  </p:clrMapOvr>
  <p:transition advTm="3057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11</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199166"/>
            <a:ext cx="8069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Comparison of Numerical Results after Parallelization</a:t>
            </a:r>
            <a:endParaRPr lang="en-US" sz="2400" dirty="0">
              <a:solidFill>
                <a:srgbClr val="003F6E"/>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52043"/>
          <a:stretch/>
        </p:blipFill>
        <p:spPr>
          <a:xfrm>
            <a:off x="87778" y="943897"/>
            <a:ext cx="4389120" cy="251458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2258"/>
          <a:stretch/>
        </p:blipFill>
        <p:spPr>
          <a:xfrm>
            <a:off x="4640580" y="943897"/>
            <a:ext cx="4389120" cy="250331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51613"/>
          <a:stretch/>
        </p:blipFill>
        <p:spPr>
          <a:xfrm>
            <a:off x="87778" y="3759177"/>
            <a:ext cx="4389120" cy="253713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52258"/>
          <a:stretch/>
        </p:blipFill>
        <p:spPr>
          <a:xfrm>
            <a:off x="4640580" y="3759177"/>
            <a:ext cx="4389120" cy="2503310"/>
          </a:xfrm>
          <a:prstGeom prst="rect">
            <a:avLst/>
          </a:prstGeom>
        </p:spPr>
      </p:pic>
    </p:spTree>
    <p:extLst>
      <p:ext uri="{BB962C8B-B14F-4D97-AF65-F5344CB8AC3E}">
        <p14:creationId xmlns:p14="http://schemas.microsoft.com/office/powerpoint/2010/main" val="13069923"/>
      </p:ext>
    </p:extLst>
  </p:cSld>
  <p:clrMapOvr>
    <a:masterClrMapping/>
  </p:clrMapOvr>
  <p:transition advTm="3057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2</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8" name="CasellaDiTesto 3"/>
          <p:cNvSpPr txBox="1">
            <a:spLocks noChangeArrowheads="1"/>
          </p:cNvSpPr>
          <p:nvPr/>
        </p:nvSpPr>
        <p:spPr bwMode="auto">
          <a:xfrm>
            <a:off x="769937" y="-15976"/>
            <a:ext cx="74316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Implementation of a Sub-structuring</a:t>
            </a:r>
            <a:r>
              <a:rPr lang="en-US" sz="2400" dirty="0">
                <a:solidFill>
                  <a:srgbClr val="003F6E"/>
                </a:solidFill>
              </a:rPr>
              <a:t> </a:t>
            </a:r>
            <a:r>
              <a:rPr lang="fr-FR" sz="2400" dirty="0" smtClean="0">
                <a:solidFill>
                  <a:srgbClr val="003F6E"/>
                </a:solidFill>
              </a:rPr>
              <a:t>Technique for Plane Wave Propagation</a:t>
            </a:r>
            <a:endParaRPr lang="en-US" sz="2400" dirty="0">
              <a:solidFill>
                <a:srgbClr val="003F6E"/>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971" y="1191361"/>
            <a:ext cx="4554729" cy="3785652"/>
          </a:xfrm>
          <a:prstGeom prst="rect">
            <a:avLst/>
          </a:prstGeom>
        </p:spPr>
      </p:pic>
      <p:sp>
        <p:nvSpPr>
          <p:cNvPr id="4" name="Rectangle 3"/>
          <p:cNvSpPr/>
          <p:nvPr/>
        </p:nvSpPr>
        <p:spPr>
          <a:xfrm>
            <a:off x="158620" y="1071801"/>
            <a:ext cx="4170783" cy="5509200"/>
          </a:xfrm>
          <a:prstGeom prst="rect">
            <a:avLst/>
          </a:prstGeom>
          <a:noFill/>
        </p:spPr>
        <p:txBody>
          <a:bodyPr wrap="square">
            <a:spAutoFit/>
          </a:bodyPr>
          <a:lstStyle/>
          <a:p>
            <a:pPr algn="just"/>
            <a:r>
              <a:rPr lang="en-US" b="0" dirty="0" smtClean="0">
                <a:solidFill>
                  <a:schemeClr val="tx1"/>
                </a:solidFill>
                <a:latin typeface="+mn-lt"/>
              </a:rPr>
              <a:t>Construction </a:t>
            </a:r>
            <a:r>
              <a:rPr lang="en-US" b="0" dirty="0">
                <a:solidFill>
                  <a:schemeClr val="tx1"/>
                </a:solidFill>
                <a:latin typeface="+mn-lt"/>
              </a:rPr>
              <a:t>of large scale computational grids, including </a:t>
            </a:r>
            <a:r>
              <a:rPr lang="en-US" b="0" dirty="0" smtClean="0">
                <a:solidFill>
                  <a:schemeClr val="tx1"/>
                </a:solidFill>
                <a:latin typeface="+mn-lt"/>
              </a:rPr>
              <a:t>an </a:t>
            </a:r>
            <a:r>
              <a:rPr lang="en-US" b="0" dirty="0">
                <a:solidFill>
                  <a:schemeClr val="tx1"/>
                </a:solidFill>
                <a:latin typeface="+mn-lt"/>
              </a:rPr>
              <a:t>extended seismic source, the propagation path and the localized structure, is still very demanding from a computational </a:t>
            </a:r>
            <a:r>
              <a:rPr lang="en-US" b="0" dirty="0" smtClean="0">
                <a:solidFill>
                  <a:schemeClr val="tx1"/>
                </a:solidFill>
                <a:latin typeface="+mn-lt"/>
              </a:rPr>
              <a:t>viewpoint. </a:t>
            </a:r>
          </a:p>
          <a:p>
            <a:pPr algn="just"/>
            <a:endParaRPr lang="en-US" b="0" dirty="0">
              <a:solidFill>
                <a:schemeClr val="tx1"/>
              </a:solidFill>
              <a:latin typeface="+mn-lt"/>
            </a:endParaRPr>
          </a:p>
          <a:p>
            <a:pPr algn="just"/>
            <a:r>
              <a:rPr lang="en-US" b="0" dirty="0" smtClean="0">
                <a:solidFill>
                  <a:schemeClr val="tx1"/>
                </a:solidFill>
                <a:latin typeface="+mn-lt"/>
              </a:rPr>
              <a:t>3D </a:t>
            </a:r>
            <a:r>
              <a:rPr lang="en-US" b="0" dirty="0">
                <a:solidFill>
                  <a:schemeClr val="tx1"/>
                </a:solidFill>
                <a:latin typeface="+mn-lt"/>
              </a:rPr>
              <a:t>numerical simulations of strong ground </a:t>
            </a:r>
            <a:r>
              <a:rPr lang="en-US" b="0" dirty="0" smtClean="0">
                <a:solidFill>
                  <a:schemeClr val="tx1"/>
                </a:solidFill>
                <a:latin typeface="+mn-lt"/>
              </a:rPr>
              <a:t>motion </a:t>
            </a:r>
            <a:r>
              <a:rPr lang="en-US" b="0" dirty="0">
                <a:solidFill>
                  <a:schemeClr val="tx1"/>
                </a:solidFill>
                <a:latin typeface="+mn-lt"/>
              </a:rPr>
              <a:t>are rarely used in engineering practice </a:t>
            </a:r>
            <a:r>
              <a:rPr lang="en-US" b="0" dirty="0" smtClean="0">
                <a:solidFill>
                  <a:schemeClr val="tx1"/>
                </a:solidFill>
                <a:latin typeface="+mn-lt"/>
              </a:rPr>
              <a:t>due to:</a:t>
            </a:r>
          </a:p>
          <a:p>
            <a:pPr algn="just"/>
            <a:endParaRPr lang="en-US" b="0" dirty="0" smtClean="0">
              <a:solidFill>
                <a:schemeClr val="tx1"/>
              </a:solidFill>
              <a:latin typeface="+mn-lt"/>
            </a:endParaRPr>
          </a:p>
          <a:p>
            <a:pPr marL="285750" indent="-285750" algn="just">
              <a:buFont typeface="Arial" panose="020B0604020202020204" pitchFamily="34" charset="0"/>
              <a:buChar char="•"/>
            </a:pPr>
            <a:r>
              <a:rPr lang="en-US" b="0" dirty="0" smtClean="0">
                <a:solidFill>
                  <a:schemeClr val="tx1"/>
                </a:solidFill>
              </a:rPr>
              <a:t>Computational cost</a:t>
            </a:r>
          </a:p>
          <a:p>
            <a:pPr algn="just"/>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High </a:t>
            </a:r>
            <a:r>
              <a:rPr lang="en-US" b="0" dirty="0">
                <a:solidFill>
                  <a:schemeClr val="tx1"/>
                </a:solidFill>
              </a:rPr>
              <a:t>level of </a:t>
            </a:r>
            <a:r>
              <a:rPr lang="en-US" b="0" dirty="0" smtClean="0">
                <a:solidFill>
                  <a:schemeClr val="tx1"/>
                </a:solidFill>
              </a:rPr>
              <a:t>required detail</a:t>
            </a:r>
          </a:p>
          <a:p>
            <a:pPr marL="285750" indent="-285750">
              <a:buFont typeface="Arial" panose="020B0604020202020204" pitchFamily="34" charset="0"/>
              <a:buChar char="•"/>
            </a:pPr>
            <a:endParaRPr lang="en-US" b="0" dirty="0" smtClean="0">
              <a:solidFill>
                <a:schemeClr val="tx1"/>
              </a:solidFill>
            </a:endParaRPr>
          </a:p>
          <a:p>
            <a:pPr marL="285750" indent="-285750" algn="just">
              <a:buFont typeface="Arial" panose="020B0604020202020204" pitchFamily="34" charset="0"/>
              <a:buChar char="•"/>
            </a:pPr>
            <a:r>
              <a:rPr lang="en-US" b="0" dirty="0" smtClean="0">
                <a:solidFill>
                  <a:schemeClr val="tx1"/>
                </a:solidFill>
                <a:latin typeface="+mn-lt"/>
              </a:rPr>
              <a:t>Passing </a:t>
            </a:r>
            <a:r>
              <a:rPr lang="en-US" b="0" dirty="0">
                <a:solidFill>
                  <a:schemeClr val="tx1"/>
                </a:solidFill>
                <a:latin typeface="+mn-lt"/>
              </a:rPr>
              <a:t>from the scale of a </a:t>
            </a:r>
            <a:r>
              <a:rPr lang="en-US" b="0" dirty="0" smtClean="0">
                <a:solidFill>
                  <a:schemeClr val="tx1"/>
                </a:solidFill>
                <a:latin typeface="+mn-lt"/>
              </a:rPr>
              <a:t>large seismogenic </a:t>
            </a:r>
            <a:r>
              <a:rPr lang="en-US" b="0" dirty="0">
                <a:solidFill>
                  <a:schemeClr val="tx1"/>
                </a:solidFill>
                <a:latin typeface="+mn-lt"/>
              </a:rPr>
              <a:t>source (few </a:t>
            </a:r>
            <a:r>
              <a:rPr lang="en-US" b="0" dirty="0" smtClean="0">
                <a:solidFill>
                  <a:schemeClr val="tx1"/>
                </a:solidFill>
                <a:latin typeface="+mn-lt"/>
              </a:rPr>
              <a:t>tens kilometers</a:t>
            </a:r>
            <a:r>
              <a:rPr lang="en-US" b="0" dirty="0">
                <a:solidFill>
                  <a:schemeClr val="tx1"/>
                </a:solidFill>
                <a:latin typeface="+mn-lt"/>
              </a:rPr>
              <a:t>) to that of a man-made structures (tens of meters</a:t>
            </a:r>
            <a:r>
              <a:rPr lang="en-US" b="0" dirty="0" smtClean="0">
                <a:solidFill>
                  <a:schemeClr val="tx1"/>
                </a:solidFill>
                <a:latin typeface="+mn-lt"/>
              </a:rPr>
              <a:t>)</a:t>
            </a:r>
          </a:p>
          <a:p>
            <a:pPr marL="285750" indent="-285750" algn="just">
              <a:buFont typeface="Arial" panose="020B0604020202020204" pitchFamily="34" charset="0"/>
              <a:buChar char="•"/>
            </a:pPr>
            <a:endParaRPr lang="en-US" b="0" dirty="0" smtClean="0">
              <a:solidFill>
                <a:schemeClr val="tx1"/>
              </a:solidFill>
              <a:latin typeface="+mn-lt"/>
            </a:endParaRPr>
          </a:p>
          <a:p>
            <a:pPr marL="285750" indent="-285750">
              <a:buFont typeface="Arial" panose="020B0604020202020204" pitchFamily="34" charset="0"/>
              <a:buChar char="•"/>
            </a:pPr>
            <a:r>
              <a:rPr lang="en-US" b="0" dirty="0" smtClean="0">
                <a:solidFill>
                  <a:schemeClr val="tx1"/>
                </a:solidFill>
                <a:latin typeface="+mn-lt"/>
              </a:rPr>
              <a:t>Engineering applications mostly aim to </a:t>
            </a:r>
            <a:r>
              <a:rPr lang="en-US" b="0" dirty="0">
                <a:solidFill>
                  <a:schemeClr val="tx1"/>
                </a:solidFill>
                <a:latin typeface="+mn-lt"/>
              </a:rPr>
              <a:t>study the seismic </a:t>
            </a:r>
            <a:r>
              <a:rPr lang="en-US" b="0" dirty="0" smtClean="0">
                <a:solidFill>
                  <a:schemeClr val="tx1"/>
                </a:solidFill>
                <a:latin typeface="+mn-lt"/>
              </a:rPr>
              <a:t>response of </a:t>
            </a:r>
            <a:r>
              <a:rPr lang="en-US" b="0" dirty="0">
                <a:solidFill>
                  <a:schemeClr val="tx1"/>
                </a:solidFill>
                <a:latin typeface="+mn-lt"/>
              </a:rPr>
              <a:t>civil and </a:t>
            </a:r>
            <a:r>
              <a:rPr lang="en-US" b="0" dirty="0" smtClean="0">
                <a:solidFill>
                  <a:schemeClr val="tx1"/>
                </a:solidFill>
                <a:latin typeface="+mn-lt"/>
              </a:rPr>
              <a:t>geotechnical engineering structures</a:t>
            </a:r>
            <a:endParaRPr lang="en-GB" altLang="it-IT" dirty="0">
              <a:solidFill>
                <a:schemeClr val="tx1"/>
              </a:solidFill>
              <a:latin typeface="+mn-lt"/>
            </a:endParaRPr>
          </a:p>
        </p:txBody>
      </p:sp>
      <p:sp>
        <p:nvSpPr>
          <p:cNvPr id="17" name="Rectangle 16"/>
          <p:cNvSpPr/>
          <p:nvPr/>
        </p:nvSpPr>
        <p:spPr>
          <a:xfrm>
            <a:off x="5152054" y="5150696"/>
            <a:ext cx="3200561" cy="1200329"/>
          </a:xfrm>
          <a:prstGeom prst="rect">
            <a:avLst/>
          </a:prstGeom>
          <a:solidFill>
            <a:schemeClr val="accent1">
              <a:lumMod val="50000"/>
            </a:schemeClr>
          </a:solidFill>
          <a:ln>
            <a:solidFill>
              <a:schemeClr val="tx1"/>
            </a:solidFill>
          </a:ln>
        </p:spPr>
        <p:txBody>
          <a:bodyPr wrap="square">
            <a:spAutoFit/>
          </a:bodyPr>
          <a:lstStyle/>
          <a:p>
            <a:pPr algn="ctr"/>
            <a:r>
              <a:rPr lang="en-US" sz="1800" dirty="0" smtClean="0">
                <a:solidFill>
                  <a:srgbClr val="C00000"/>
                </a:solidFill>
                <a:latin typeface="Times New Roman" panose="02020603050405020304" pitchFamily="18" charset="0"/>
              </a:rPr>
              <a:t>Application of a sub-structuring method named </a:t>
            </a:r>
            <a:r>
              <a:rPr lang="en-US" sz="1800" u="sng" dirty="0" smtClean="0">
                <a:solidFill>
                  <a:srgbClr val="C00000"/>
                </a:solidFill>
                <a:latin typeface="Times New Roman" panose="02020603050405020304" pitchFamily="18" charset="0"/>
              </a:rPr>
              <a:t>D</a:t>
            </a:r>
            <a:r>
              <a:rPr lang="en-US" sz="1800" dirty="0" smtClean="0">
                <a:solidFill>
                  <a:srgbClr val="C00000"/>
                </a:solidFill>
                <a:latin typeface="Times New Roman" panose="02020603050405020304" pitchFamily="18" charset="0"/>
              </a:rPr>
              <a:t>omain </a:t>
            </a:r>
            <a:r>
              <a:rPr lang="en-US" sz="1800" u="sng" dirty="0" smtClean="0">
                <a:solidFill>
                  <a:srgbClr val="C00000"/>
                </a:solidFill>
                <a:latin typeface="Times New Roman" panose="02020603050405020304" pitchFamily="18" charset="0"/>
              </a:rPr>
              <a:t>R</a:t>
            </a:r>
            <a:r>
              <a:rPr lang="en-US" sz="1800" dirty="0" smtClean="0">
                <a:solidFill>
                  <a:srgbClr val="C00000"/>
                </a:solidFill>
                <a:latin typeface="Times New Roman" panose="02020603050405020304" pitchFamily="18" charset="0"/>
              </a:rPr>
              <a:t>eduction </a:t>
            </a:r>
            <a:r>
              <a:rPr lang="en-US" sz="1800" u="sng" dirty="0" smtClean="0">
                <a:solidFill>
                  <a:srgbClr val="C00000"/>
                </a:solidFill>
                <a:latin typeface="Times New Roman" panose="02020603050405020304" pitchFamily="18" charset="0"/>
              </a:rPr>
              <a:t>M</a:t>
            </a:r>
            <a:r>
              <a:rPr lang="en-US" sz="1800" dirty="0" smtClean="0">
                <a:solidFill>
                  <a:srgbClr val="C00000"/>
                </a:solidFill>
                <a:latin typeface="Times New Roman" panose="02020603050405020304" pitchFamily="18" charset="0"/>
              </a:rPr>
              <a:t>ethod (DRM) in SPEED</a:t>
            </a:r>
            <a:endParaRPr lang="en-US" sz="1800" dirty="0">
              <a:solidFill>
                <a:srgbClr val="C00000"/>
              </a:solidFill>
            </a:endParaRPr>
          </a:p>
        </p:txBody>
      </p:sp>
      <p:sp>
        <p:nvSpPr>
          <p:cNvPr id="8" name="TextBox 7"/>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Tree>
    <p:extLst>
      <p:ext uri="{BB962C8B-B14F-4D97-AF65-F5344CB8AC3E}">
        <p14:creationId xmlns:p14="http://schemas.microsoft.com/office/powerpoint/2010/main" val="505209238"/>
      </p:ext>
    </p:extLst>
  </p:cSld>
  <p:clrMapOvr>
    <a:masterClrMapping/>
  </p:clrMapOvr>
  <p:transition advTm="30577"/>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3</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Seismic Response of </a:t>
            </a:r>
            <a:r>
              <a:rPr lang="en-US" sz="2400" dirty="0" err="1" smtClean="0">
                <a:solidFill>
                  <a:srgbClr val="003F6E"/>
                </a:solidFill>
              </a:rPr>
              <a:t>Gubbio</a:t>
            </a:r>
            <a:r>
              <a:rPr lang="en-US" sz="2400" dirty="0" smtClean="0">
                <a:solidFill>
                  <a:srgbClr val="003F6E"/>
                </a:solidFill>
              </a:rPr>
              <a:t> Basin (Central Italy)</a:t>
            </a:r>
            <a:endParaRPr lang="en-US" sz="2400" dirty="0">
              <a:solidFill>
                <a:srgbClr val="003F6E"/>
              </a:solidFill>
            </a:endParaRPr>
          </a:p>
        </p:txBody>
      </p:sp>
      <p:grpSp>
        <p:nvGrpSpPr>
          <p:cNvPr id="11" name="Group 17"/>
          <p:cNvGrpSpPr>
            <a:grpSpLocks/>
          </p:cNvGrpSpPr>
          <p:nvPr/>
        </p:nvGrpSpPr>
        <p:grpSpPr bwMode="auto">
          <a:xfrm>
            <a:off x="1511300" y="944563"/>
            <a:ext cx="5508625" cy="5435600"/>
            <a:chOff x="0" y="414"/>
            <a:chExt cx="3470" cy="3424"/>
          </a:xfrm>
        </p:grpSpPr>
        <p:pic>
          <p:nvPicPr>
            <p:cNvPr id="12" name="Picture 18" descr="Fig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4"/>
              <a:ext cx="3470" cy="342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9"/>
            <p:cNvSpPr>
              <a:spLocks noChangeArrowheads="1"/>
            </p:cNvSpPr>
            <p:nvPr/>
          </p:nvSpPr>
          <p:spPr bwMode="auto">
            <a:xfrm>
              <a:off x="1527" y="633"/>
              <a:ext cx="852" cy="862"/>
            </a:xfrm>
            <a:prstGeom prst="rect">
              <a:avLst/>
            </a:prstGeom>
            <a:noFill/>
            <a:ln w="50800">
              <a:solidFill>
                <a:srgbClr val="FF9900"/>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8" name="TextBox 7"/>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Tree>
    <p:extLst>
      <p:ext uri="{BB962C8B-B14F-4D97-AF65-F5344CB8AC3E}">
        <p14:creationId xmlns:p14="http://schemas.microsoft.com/office/powerpoint/2010/main" val="878301444"/>
      </p:ext>
    </p:extLst>
  </p:cSld>
  <p:clrMapOvr>
    <a:masterClrMapping/>
  </p:clrMapOvr>
  <p:transition advTm="3057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4</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Seismic Response of </a:t>
            </a:r>
            <a:r>
              <a:rPr lang="en-US" sz="2400" dirty="0" err="1" smtClean="0">
                <a:solidFill>
                  <a:srgbClr val="003F6E"/>
                </a:solidFill>
              </a:rPr>
              <a:t>Gubbio</a:t>
            </a:r>
            <a:r>
              <a:rPr lang="en-US" sz="2400" dirty="0" smtClean="0">
                <a:solidFill>
                  <a:srgbClr val="003F6E"/>
                </a:solidFill>
              </a:rPr>
              <a:t> Basin (Central Italy)</a:t>
            </a:r>
            <a:endParaRPr lang="en-US" sz="2400" dirty="0">
              <a:solidFill>
                <a:srgbClr val="003F6E"/>
              </a:solidFill>
            </a:endParaRPr>
          </a:p>
        </p:txBody>
      </p:sp>
      <p:sp>
        <p:nvSpPr>
          <p:cNvPr id="22" name="Rectangle 3"/>
          <p:cNvSpPr>
            <a:spLocks noChangeArrowheads="1"/>
          </p:cNvSpPr>
          <p:nvPr/>
        </p:nvSpPr>
        <p:spPr bwMode="auto">
          <a:xfrm>
            <a:off x="-225425" y="1735828"/>
            <a:ext cx="47529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20000"/>
              </a:spcBef>
            </a:pPr>
            <a:r>
              <a:rPr lang="en-US" altLang="en-US" sz="1600" b="1" dirty="0">
                <a:solidFill>
                  <a:srgbClr val="FF9933"/>
                </a:solidFill>
                <a:latin typeface="Arial Narrow" panose="020B0606020202030204" pitchFamily="34" charset="0"/>
              </a:rPr>
              <a:t>Contour lines of bedrock topography</a:t>
            </a:r>
            <a:endParaRPr lang="it-IT" altLang="en-US" sz="1600" b="1" dirty="0">
              <a:solidFill>
                <a:srgbClr val="FF9933"/>
              </a:solidFill>
              <a:latin typeface="Arial Narrow" panose="020B0606020202030204" pitchFamily="34" charset="0"/>
            </a:endParaRPr>
          </a:p>
        </p:txBody>
      </p:sp>
      <p:grpSp>
        <p:nvGrpSpPr>
          <p:cNvPr id="23" name="Group 5"/>
          <p:cNvGrpSpPr>
            <a:grpSpLocks/>
          </p:cNvGrpSpPr>
          <p:nvPr/>
        </p:nvGrpSpPr>
        <p:grpSpPr bwMode="auto">
          <a:xfrm>
            <a:off x="322263" y="2127250"/>
            <a:ext cx="3657600" cy="3141663"/>
            <a:chOff x="545" y="1700"/>
            <a:chExt cx="2550" cy="1979"/>
          </a:xfrm>
        </p:grpSpPr>
        <p:pic>
          <p:nvPicPr>
            <p:cNvPr id="24" name="Picture 49" descr="isobate_gub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 y="1700"/>
              <a:ext cx="2550" cy="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43"/>
            <p:cNvSpPr>
              <a:spLocks noChangeShapeType="1"/>
            </p:cNvSpPr>
            <p:nvPr/>
          </p:nvSpPr>
          <p:spPr bwMode="auto">
            <a:xfrm>
              <a:off x="545" y="2018"/>
              <a:ext cx="1996" cy="1610"/>
            </a:xfrm>
            <a:prstGeom prst="line">
              <a:avLst/>
            </a:prstGeom>
            <a:noFill/>
            <a:ln w="190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defRPr/>
              </a:pPr>
              <a:endParaRPr lang="it-IT" b="1">
                <a:effectLst>
                  <a:outerShdw blurRad="38100" dist="38100" dir="2700000" algn="tl">
                    <a:srgbClr val="000000">
                      <a:alpha val="43137"/>
                    </a:srgbClr>
                  </a:outerShdw>
                </a:effectLst>
                <a:latin typeface="Arial" charset="0"/>
              </a:endParaRPr>
            </a:p>
          </p:txBody>
        </p:sp>
        <p:sp>
          <p:nvSpPr>
            <p:cNvPr id="26" name="Text Box 44"/>
            <p:cNvSpPr txBox="1">
              <a:spLocks noChangeArrowheads="1"/>
            </p:cNvSpPr>
            <p:nvPr/>
          </p:nvSpPr>
          <p:spPr bwMode="auto">
            <a:xfrm rot="2294519">
              <a:off x="1121" y="2850"/>
              <a:ext cx="52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400" b="1">
                  <a:latin typeface="Arial" panose="020B0604020202020204" pitchFamily="34" charset="0"/>
                  <a:ea typeface="ＭＳ Ｐゴシック" pitchFamily="34" charset="-128"/>
                  <a:cs typeface="Arial" panose="020B0604020202020204" pitchFamily="34" charset="0"/>
                </a:rPr>
                <a:t>~ 22 km</a:t>
              </a:r>
            </a:p>
          </p:txBody>
        </p:sp>
      </p:grpSp>
      <p:sp>
        <p:nvSpPr>
          <p:cNvPr id="27" name="Text Box 7"/>
          <p:cNvSpPr txBox="1">
            <a:spLocks noChangeArrowheads="1"/>
          </p:cNvSpPr>
          <p:nvPr/>
        </p:nvSpPr>
        <p:spPr bwMode="auto">
          <a:xfrm>
            <a:off x="642938" y="954088"/>
            <a:ext cx="76755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spcBef>
                <a:spcPct val="20000"/>
              </a:spcBef>
              <a:spcAft>
                <a:spcPct val="20000"/>
              </a:spcAft>
            </a:pPr>
            <a:r>
              <a:rPr lang="en-US" altLang="en-US" sz="2200" b="1">
                <a:solidFill>
                  <a:srgbClr val="2C5986"/>
                </a:solidFill>
                <a:latin typeface="Arial Narrow" panose="020B0606020202030204" pitchFamily="34" charset="0"/>
              </a:rPr>
              <a:t>3D model of soft alluvial sediments</a:t>
            </a:r>
          </a:p>
        </p:txBody>
      </p:sp>
      <p:pic>
        <p:nvPicPr>
          <p:cNvPr id="28" name="Picture 19" descr="sezioni2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312" y="1224611"/>
            <a:ext cx="3095625" cy="2519362"/>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7"/>
          <p:cNvSpPr txBox="1">
            <a:spLocks noChangeArrowheads="1"/>
          </p:cNvSpPr>
          <p:nvPr/>
        </p:nvSpPr>
        <p:spPr bwMode="auto">
          <a:xfrm>
            <a:off x="6464942" y="3446202"/>
            <a:ext cx="28223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20000"/>
              </a:spcBef>
              <a:spcAft>
                <a:spcPct val="20000"/>
              </a:spcAft>
            </a:pPr>
            <a:r>
              <a:rPr lang="en-US" altLang="en-US" sz="1800" b="0" dirty="0">
                <a:latin typeface="Arial Narrow" panose="020B0606020202030204" pitchFamily="34" charset="0"/>
              </a:rPr>
              <a:t>TT’: representative transverse cross-section of the </a:t>
            </a:r>
            <a:r>
              <a:rPr lang="en-US" altLang="en-US" sz="1800" b="0" dirty="0" err="1">
                <a:latin typeface="Arial Narrow" panose="020B0606020202030204" pitchFamily="34" charset="0"/>
              </a:rPr>
              <a:t>Gubbio</a:t>
            </a:r>
            <a:r>
              <a:rPr lang="en-US" altLang="en-US" sz="1800" b="0" dirty="0">
                <a:latin typeface="Arial Narrow" panose="020B0606020202030204" pitchFamily="34" charset="0"/>
              </a:rPr>
              <a:t> plain</a:t>
            </a:r>
          </a:p>
        </p:txBody>
      </p:sp>
      <p:grpSp>
        <p:nvGrpSpPr>
          <p:cNvPr id="30" name="Group 24"/>
          <p:cNvGrpSpPr>
            <a:grpSpLocks noChangeAspect="1"/>
          </p:cNvGrpSpPr>
          <p:nvPr/>
        </p:nvGrpSpPr>
        <p:grpSpPr bwMode="auto">
          <a:xfrm>
            <a:off x="3721742" y="4520021"/>
            <a:ext cx="5486400" cy="1997054"/>
            <a:chOff x="295" y="2205"/>
            <a:chExt cx="5239" cy="1907"/>
          </a:xfrm>
        </p:grpSpPr>
        <p:pic>
          <p:nvPicPr>
            <p:cNvPr id="31" name="Picture 21"/>
            <p:cNvPicPr>
              <a:picLocks noChangeAspect="1" noChangeArrowheads="1"/>
            </p:cNvPicPr>
            <p:nvPr/>
          </p:nvPicPr>
          <p:blipFill>
            <a:blip r:embed="rId5">
              <a:extLst>
                <a:ext uri="{28A0092B-C50C-407E-A947-70E740481C1C}">
                  <a14:useLocalDpi xmlns:a14="http://schemas.microsoft.com/office/drawing/2010/main" val="0"/>
                </a:ext>
              </a:extLst>
            </a:blip>
            <a:srcRect l="1476" t="45270" r="12016" b="3590"/>
            <a:stretch>
              <a:fillRect/>
            </a:stretch>
          </p:blipFill>
          <p:spPr bwMode="auto">
            <a:xfrm>
              <a:off x="295" y="2205"/>
              <a:ext cx="5160" cy="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22"/>
            <p:cNvSpPr txBox="1">
              <a:spLocks noChangeArrowheads="1"/>
            </p:cNvSpPr>
            <p:nvPr/>
          </p:nvSpPr>
          <p:spPr bwMode="auto">
            <a:xfrm>
              <a:off x="544" y="2296"/>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it-IT" altLang="en-US" sz="2000" b="1">
                  <a:latin typeface="Arial Narrow" panose="020B0606020202030204" pitchFamily="34" charset="0"/>
                </a:rPr>
                <a:t>T’</a:t>
              </a:r>
            </a:p>
          </p:txBody>
        </p:sp>
        <p:sp>
          <p:nvSpPr>
            <p:cNvPr id="33" name="Text Box 23"/>
            <p:cNvSpPr txBox="1">
              <a:spLocks noChangeArrowheads="1"/>
            </p:cNvSpPr>
            <p:nvPr/>
          </p:nvSpPr>
          <p:spPr bwMode="auto">
            <a:xfrm>
              <a:off x="5239" y="2205"/>
              <a:ext cx="2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it-IT" altLang="en-US" sz="2000" b="1">
                  <a:latin typeface="Arial Narrow" panose="020B0606020202030204" pitchFamily="34" charset="0"/>
                </a:rPr>
                <a:t>T</a:t>
              </a:r>
            </a:p>
          </p:txBody>
        </p:sp>
      </p:grpSp>
      <p:sp>
        <p:nvSpPr>
          <p:cNvPr id="17" name="TextBox 16"/>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Tree>
    <p:extLst>
      <p:ext uri="{BB962C8B-B14F-4D97-AF65-F5344CB8AC3E}">
        <p14:creationId xmlns:p14="http://schemas.microsoft.com/office/powerpoint/2010/main" val="1207173419"/>
      </p:ext>
    </p:extLst>
  </p:cSld>
  <p:clrMapOvr>
    <a:masterClrMapping/>
  </p:clrMapOvr>
  <p:transition advTm="30577"/>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5</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Numerical Modelling of </a:t>
            </a:r>
            <a:r>
              <a:rPr lang="en-US" sz="2400" dirty="0" err="1" smtClean="0">
                <a:solidFill>
                  <a:srgbClr val="003F6E"/>
                </a:solidFill>
              </a:rPr>
              <a:t>Gubbio</a:t>
            </a:r>
            <a:r>
              <a:rPr lang="en-US" sz="2400" dirty="0" smtClean="0">
                <a:solidFill>
                  <a:srgbClr val="003F6E"/>
                </a:solidFill>
              </a:rPr>
              <a:t> Basin</a:t>
            </a:r>
            <a:endParaRPr lang="en-US" sz="2400" dirty="0">
              <a:solidFill>
                <a:srgbClr val="003F6E"/>
              </a:solidFill>
            </a:endParaRPr>
          </a:p>
        </p:txBody>
      </p:sp>
      <p:sp>
        <p:nvSpPr>
          <p:cNvPr id="17" name="Text Box 7"/>
          <p:cNvSpPr txBox="1">
            <a:spLocks noChangeArrowheads="1"/>
          </p:cNvSpPr>
          <p:nvPr/>
        </p:nvSpPr>
        <p:spPr bwMode="auto">
          <a:xfrm>
            <a:off x="177801" y="883747"/>
            <a:ext cx="7675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342900" indent="-342900" algn="just">
              <a:spcBef>
                <a:spcPct val="20000"/>
              </a:spcBef>
              <a:spcAft>
                <a:spcPct val="20000"/>
              </a:spcAft>
              <a:buFont typeface="Arial" panose="020B0604020202020204" pitchFamily="34" charset="0"/>
              <a:buChar char="•"/>
            </a:pPr>
            <a:r>
              <a:rPr lang="en-US" altLang="en-US" sz="1800" b="1" dirty="0" smtClean="0">
                <a:solidFill>
                  <a:srgbClr val="2C5986"/>
                </a:solidFill>
                <a:latin typeface="Arial Narrow" panose="020B0606020202030204" pitchFamily="34" charset="0"/>
              </a:rPr>
              <a:t>Generation </a:t>
            </a:r>
            <a:r>
              <a:rPr lang="en-US" altLang="en-US" sz="1800" b="1" dirty="0">
                <a:solidFill>
                  <a:srgbClr val="2C5986"/>
                </a:solidFill>
                <a:latin typeface="Arial Narrow" panose="020B0606020202030204" pitchFamily="34" charset="0"/>
              </a:rPr>
              <a:t>of the mesh by SEs (CUBIT)</a:t>
            </a:r>
          </a:p>
        </p:txBody>
      </p:sp>
      <p:pic>
        <p:nvPicPr>
          <p:cNvPr id="1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885" t="48861" r="3336" b="11997"/>
          <a:stretch/>
        </p:blipFill>
        <p:spPr bwMode="auto">
          <a:xfrm>
            <a:off x="791307" y="1310056"/>
            <a:ext cx="7812943" cy="206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792163" y="3653692"/>
            <a:ext cx="7812087" cy="2698750"/>
            <a:chOff x="792163" y="3987798"/>
            <a:chExt cx="7812087" cy="2698750"/>
          </a:xfrm>
        </p:grpSpPr>
        <p:pic>
          <p:nvPicPr>
            <p:cNvPr id="3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340" t="47538" r="2362" b="11498"/>
            <a:stretch/>
          </p:blipFill>
          <p:spPr bwMode="auto">
            <a:xfrm>
              <a:off x="792163" y="4193930"/>
              <a:ext cx="7812087" cy="214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9"/>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l="9836" t="44545" r="5196" b="7274"/>
            <a:stretch>
              <a:fillRect/>
            </a:stretch>
          </p:blipFill>
          <p:spPr bwMode="auto">
            <a:xfrm>
              <a:off x="971550" y="3987798"/>
              <a:ext cx="7615238"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10"/>
            <p:cNvPicPr>
              <a:picLocks noChangeAspect="1" noChangeArrowheads="1"/>
            </p:cNvPicPr>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rcRect l="9389" t="45018" r="6731" b="18282"/>
            <a:stretch>
              <a:fillRect/>
            </a:stretch>
          </p:blipFill>
          <p:spPr bwMode="auto">
            <a:xfrm>
              <a:off x="1223963" y="4059236"/>
              <a:ext cx="7019925"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 name="Group 11"/>
            <p:cNvGrpSpPr>
              <a:grpSpLocks/>
            </p:cNvGrpSpPr>
            <p:nvPr/>
          </p:nvGrpSpPr>
          <p:grpSpPr bwMode="auto">
            <a:xfrm>
              <a:off x="1835150" y="4311648"/>
              <a:ext cx="5832475" cy="1189038"/>
              <a:chOff x="1156" y="2500"/>
              <a:chExt cx="3674" cy="749"/>
            </a:xfrm>
          </p:grpSpPr>
          <p:sp>
            <p:nvSpPr>
              <p:cNvPr id="40" name="Line 12"/>
              <p:cNvSpPr>
                <a:spLocks noChangeShapeType="1"/>
              </p:cNvSpPr>
              <p:nvPr/>
            </p:nvSpPr>
            <p:spPr bwMode="auto">
              <a:xfrm>
                <a:off x="1156" y="2636"/>
                <a:ext cx="0" cy="61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1" name="Line 13"/>
              <p:cNvSpPr>
                <a:spLocks noChangeShapeType="1"/>
              </p:cNvSpPr>
              <p:nvPr/>
            </p:nvSpPr>
            <p:spPr bwMode="auto">
              <a:xfrm>
                <a:off x="1156" y="3249"/>
                <a:ext cx="367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2" name="Line 14"/>
              <p:cNvSpPr>
                <a:spLocks noChangeShapeType="1"/>
              </p:cNvSpPr>
              <p:nvPr/>
            </p:nvSpPr>
            <p:spPr bwMode="auto">
              <a:xfrm>
                <a:off x="4830" y="2500"/>
                <a:ext cx="0" cy="749"/>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43" name="Line 15"/>
            <p:cNvSpPr>
              <a:spLocks noChangeShapeType="1"/>
            </p:cNvSpPr>
            <p:nvPr/>
          </p:nvSpPr>
          <p:spPr bwMode="auto">
            <a:xfrm>
              <a:off x="1187450" y="4527548"/>
              <a:ext cx="0" cy="1620838"/>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4" name="Line 16"/>
            <p:cNvSpPr>
              <a:spLocks noChangeShapeType="1"/>
            </p:cNvSpPr>
            <p:nvPr/>
          </p:nvSpPr>
          <p:spPr bwMode="auto">
            <a:xfrm>
              <a:off x="1187450" y="6148386"/>
              <a:ext cx="716438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5" name="Line 17"/>
            <p:cNvSpPr>
              <a:spLocks noChangeShapeType="1"/>
            </p:cNvSpPr>
            <p:nvPr/>
          </p:nvSpPr>
          <p:spPr bwMode="auto">
            <a:xfrm>
              <a:off x="8316913" y="4384673"/>
              <a:ext cx="0" cy="1763713"/>
            </a:xfrm>
            <a:prstGeom prst="line">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46" name="Text Box 7"/>
          <p:cNvSpPr txBox="1">
            <a:spLocks noChangeArrowheads="1"/>
          </p:cNvSpPr>
          <p:nvPr/>
        </p:nvSpPr>
        <p:spPr bwMode="auto">
          <a:xfrm>
            <a:off x="177801" y="3478640"/>
            <a:ext cx="7675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panose="02020603050405020304" pitchFamily="18" charset="0"/>
              </a:defRPr>
            </a:lvl1pPr>
            <a:lvl2pPr marL="742950" indent="-285750">
              <a:spcBef>
                <a:spcPct val="0"/>
              </a:spcBef>
              <a:defRPr sz="2400">
                <a:solidFill>
                  <a:schemeClr val="tx1"/>
                </a:solidFill>
                <a:latin typeface="Times" panose="02020603050405020304" pitchFamily="18" charset="0"/>
              </a:defRPr>
            </a:lvl2pPr>
            <a:lvl3pPr marL="1143000" indent="-228600">
              <a:spcBef>
                <a:spcPct val="0"/>
              </a:spcBef>
              <a:defRPr sz="2400">
                <a:solidFill>
                  <a:schemeClr val="tx1"/>
                </a:solidFill>
                <a:latin typeface="Times" panose="02020603050405020304" pitchFamily="18" charset="0"/>
              </a:defRPr>
            </a:lvl3pPr>
            <a:lvl4pPr marL="1600200" indent="-228600">
              <a:spcBef>
                <a:spcPct val="0"/>
              </a:spcBef>
              <a:defRPr sz="2400">
                <a:solidFill>
                  <a:schemeClr val="tx1"/>
                </a:solidFill>
                <a:latin typeface="Times" panose="02020603050405020304" pitchFamily="18" charset="0"/>
              </a:defRPr>
            </a:lvl4pPr>
            <a:lvl5pPr marL="2057400" indent="-228600">
              <a:spcBef>
                <a:spcPct val="0"/>
              </a:spcBef>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285750" indent="-285750">
              <a:spcBef>
                <a:spcPct val="50000"/>
              </a:spcBef>
              <a:buFont typeface="Arial" panose="020B0604020202020204" pitchFamily="34" charset="0"/>
              <a:buChar char="•"/>
            </a:pPr>
            <a:r>
              <a:rPr lang="it-IT" altLang="en-US" sz="1800" dirty="0">
                <a:solidFill>
                  <a:srgbClr val="2C5986"/>
                </a:solidFill>
                <a:latin typeface="Arial Narrow" panose="020B0606020202030204" pitchFamily="34" charset="0"/>
              </a:rPr>
              <a:t>Creation of </a:t>
            </a:r>
            <a:r>
              <a:rPr lang="it-IT" altLang="en-US" sz="1800" dirty="0" smtClean="0">
                <a:solidFill>
                  <a:srgbClr val="2C5986"/>
                </a:solidFill>
                <a:latin typeface="Arial Narrow" panose="020B0606020202030204" pitchFamily="34" charset="0"/>
              </a:rPr>
              <a:t>blocks</a:t>
            </a:r>
            <a:r>
              <a:rPr lang="it-IT" altLang="en-US" sz="1800" dirty="0" smtClean="0">
                <a:solidFill>
                  <a:srgbClr val="2C5986"/>
                </a:solidFill>
                <a:latin typeface="Arial Narrow" panose="020B0606020202030204" pitchFamily="34" charset="0"/>
                <a:cs typeface="Arial" panose="020B0604020202020204" pitchFamily="34" charset="0"/>
              </a:rPr>
              <a:t> </a:t>
            </a:r>
            <a:r>
              <a:rPr lang="it-IT" altLang="en-US" sz="1800" dirty="0" smtClean="0">
                <a:solidFill>
                  <a:srgbClr val="2C5986"/>
                </a:solidFill>
                <a:latin typeface="Arial Narrow" panose="020B0606020202030204" pitchFamily="34" charset="0"/>
                <a:cs typeface="Arial" panose="020B0604020202020204" pitchFamily="34" charset="0"/>
                <a:sym typeface="Wingdings" panose="05000000000000000000" pitchFamily="2" charset="2"/>
              </a:rPr>
              <a:t> </a:t>
            </a:r>
            <a:r>
              <a:rPr lang="it-IT" altLang="en-US" sz="1800" dirty="0" smtClean="0">
                <a:solidFill>
                  <a:srgbClr val="2C5986"/>
                </a:solidFill>
                <a:latin typeface="Arial Narrow" panose="020B0606020202030204" pitchFamily="34" charset="0"/>
                <a:sym typeface="Wingdings" panose="05000000000000000000" pitchFamily="2" charset="2"/>
              </a:rPr>
              <a:t>Each </a:t>
            </a:r>
            <a:r>
              <a:rPr lang="it-IT" altLang="en-US" sz="1800" dirty="0">
                <a:solidFill>
                  <a:srgbClr val="2C5986"/>
                </a:solidFill>
                <a:latin typeface="Arial Narrow" panose="020B0606020202030204" pitchFamily="34" charset="0"/>
                <a:sym typeface="Wingdings" panose="05000000000000000000" pitchFamily="2" charset="2"/>
              </a:rPr>
              <a:t>block identifies an homogeneous set of </a:t>
            </a:r>
            <a:r>
              <a:rPr lang="en-US" altLang="en-US" sz="1800" dirty="0" smtClean="0">
                <a:solidFill>
                  <a:srgbClr val="2C5986"/>
                </a:solidFill>
                <a:latin typeface="Arial Narrow" panose="020B0606020202030204" pitchFamily="34" charset="0"/>
                <a:sym typeface="Wingdings" panose="05000000000000000000" pitchFamily="2" charset="2"/>
              </a:rPr>
              <a:t>entities</a:t>
            </a:r>
            <a:endParaRPr lang="en-US" altLang="en-US" sz="1800" dirty="0">
              <a:solidFill>
                <a:srgbClr val="2C5986"/>
              </a:solidFill>
              <a:latin typeface="Arial Narrow" panose="020B0606020202030204" pitchFamily="34" charset="0"/>
              <a:sym typeface="Wingdings" panose="05000000000000000000" pitchFamily="2" charset="2"/>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6560" y="6057803"/>
            <a:ext cx="901337" cy="548640"/>
          </a:xfrm>
          <a:prstGeom prst="rect">
            <a:avLst/>
          </a:prstGeom>
        </p:spPr>
      </p:pic>
      <p:sp>
        <p:nvSpPr>
          <p:cNvPr id="47" name="Text Box 6"/>
          <p:cNvSpPr txBox="1">
            <a:spLocks noChangeArrowheads="1"/>
          </p:cNvSpPr>
          <p:nvPr/>
        </p:nvSpPr>
        <p:spPr bwMode="auto">
          <a:xfrm>
            <a:off x="6650893" y="881901"/>
            <a:ext cx="25546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it-IT" altLang="en-US" sz="2000" dirty="0" smtClean="0">
                <a:solidFill>
                  <a:schemeClr val="tx1"/>
                </a:solidFill>
                <a:latin typeface="Arial Narrow" panose="020B0606020202030204" pitchFamily="34" charset="0"/>
              </a:rPr>
              <a:t>Spectral Degree of N = 4</a:t>
            </a:r>
            <a:endParaRPr lang="it-IT" altLang="en-US" sz="2000" dirty="0">
              <a:solidFill>
                <a:schemeClr val="tx1"/>
              </a:solidFill>
              <a:latin typeface="Arial Narrow" panose="020B0606020202030204" pitchFamily="34" charset="0"/>
            </a:endParaRPr>
          </a:p>
        </p:txBody>
      </p:sp>
      <p:sp>
        <p:nvSpPr>
          <p:cNvPr id="20" name="TextBox 19"/>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pic>
        <p:nvPicPr>
          <p:cNvPr id="22" name="Picture 24"/>
          <p:cNvPicPr>
            <a:picLocks noChangeAspect="1" noChangeArrowheads="1"/>
          </p:cNvPicPr>
          <p:nvPr/>
        </p:nvPicPr>
        <p:blipFill>
          <a:blip r:embed="rId8" cstate="print">
            <a:extLst>
              <a:ext uri="{28A0092B-C50C-407E-A947-70E740481C1C}">
                <a14:useLocalDpi xmlns:a14="http://schemas.microsoft.com/office/drawing/2010/main" val="0"/>
              </a:ext>
            </a:extLst>
          </a:blip>
          <a:srcRect l="6541" t="4027" r="43141" b="51497"/>
          <a:stretch>
            <a:fillRect/>
          </a:stretch>
        </p:blipFill>
        <p:spPr bwMode="auto">
          <a:xfrm>
            <a:off x="1264858" y="6003784"/>
            <a:ext cx="1140584" cy="81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70662"/>
      </p:ext>
    </p:extLst>
  </p:cSld>
  <p:clrMapOvr>
    <a:masterClrMapping/>
  </p:clrMapOvr>
  <p:transition advTm="30577"/>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6</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Numerical Modelling of </a:t>
            </a:r>
            <a:r>
              <a:rPr lang="en-US" sz="2400" dirty="0" err="1" smtClean="0">
                <a:solidFill>
                  <a:srgbClr val="003F6E"/>
                </a:solidFill>
              </a:rPr>
              <a:t>Gubbio</a:t>
            </a:r>
            <a:r>
              <a:rPr lang="en-US" sz="2400" dirty="0" smtClean="0">
                <a:solidFill>
                  <a:srgbClr val="003F6E"/>
                </a:solidFill>
              </a:rPr>
              <a:t> Basin</a:t>
            </a:r>
            <a:endParaRPr lang="en-US" sz="2400" dirty="0">
              <a:solidFill>
                <a:srgbClr val="003F6E"/>
              </a:solidFill>
            </a:endParaRPr>
          </a:p>
        </p:txBody>
      </p:sp>
      <p:sp>
        <p:nvSpPr>
          <p:cNvPr id="20" name="TextBox 19"/>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4" name="Rectangle 3"/>
          <p:cNvSpPr/>
          <p:nvPr/>
        </p:nvSpPr>
        <p:spPr>
          <a:xfrm>
            <a:off x="156368" y="870377"/>
            <a:ext cx="4572000" cy="1384995"/>
          </a:xfrm>
          <a:prstGeom prst="rect">
            <a:avLst/>
          </a:prstGeom>
        </p:spPr>
        <p:txBody>
          <a:bodyPr>
            <a:spAutoFit/>
          </a:bodyPr>
          <a:lstStyle/>
          <a:p>
            <a:r>
              <a:rPr lang="en-US" sz="1400" b="0" dirty="0">
                <a:solidFill>
                  <a:schemeClr val="tx1"/>
                </a:solidFill>
              </a:rPr>
              <a:t>-------------------Reading Grid File-</a:t>
            </a:r>
            <a:r>
              <a:rPr lang="en-US" sz="1400" b="0" dirty="0" smtClean="0">
                <a:solidFill>
                  <a:schemeClr val="tx1"/>
                </a:solidFill>
              </a:rPr>
              <a:t>------------------</a:t>
            </a:r>
          </a:p>
          <a:p>
            <a:r>
              <a:rPr lang="en-US" sz="1400" b="0" dirty="0" smtClean="0">
                <a:solidFill>
                  <a:schemeClr val="tx1"/>
                </a:solidFill>
              </a:rPr>
              <a:t>Grid </a:t>
            </a:r>
            <a:r>
              <a:rPr lang="en-US" sz="1400" b="0" dirty="0">
                <a:solidFill>
                  <a:schemeClr val="tx1"/>
                </a:solidFill>
              </a:rPr>
              <a:t>File : </a:t>
            </a:r>
            <a:r>
              <a:rPr lang="en-US" sz="1400" b="0" dirty="0" smtClean="0">
                <a:solidFill>
                  <a:schemeClr val="tx1"/>
                </a:solidFill>
              </a:rPr>
              <a:t>gubbio_2d_trasv.mesh</a:t>
            </a:r>
          </a:p>
          <a:p>
            <a:r>
              <a:rPr lang="en-US" sz="1400" b="0" dirty="0" smtClean="0">
                <a:solidFill>
                  <a:schemeClr val="tx1"/>
                </a:solidFill>
              </a:rPr>
              <a:t>Nodes </a:t>
            </a:r>
            <a:r>
              <a:rPr lang="en-US" sz="1400" b="0" dirty="0">
                <a:solidFill>
                  <a:schemeClr val="tx1"/>
                </a:solidFill>
              </a:rPr>
              <a:t>:     </a:t>
            </a:r>
            <a:r>
              <a:rPr lang="en-US" sz="1400" b="0" dirty="0" smtClean="0">
                <a:solidFill>
                  <a:schemeClr val="tx1"/>
                </a:solidFill>
              </a:rPr>
              <a:t>1476</a:t>
            </a:r>
          </a:p>
          <a:p>
            <a:r>
              <a:rPr lang="en-US" sz="1400" b="0" dirty="0" smtClean="0">
                <a:solidFill>
                  <a:schemeClr val="tx1"/>
                </a:solidFill>
              </a:rPr>
              <a:t>Elements </a:t>
            </a:r>
            <a:r>
              <a:rPr lang="en-US" sz="1400" b="0" dirty="0">
                <a:solidFill>
                  <a:schemeClr val="tx1"/>
                </a:solidFill>
              </a:rPr>
              <a:t>:     </a:t>
            </a:r>
            <a:r>
              <a:rPr lang="en-US" sz="1400" b="0" dirty="0" smtClean="0">
                <a:solidFill>
                  <a:schemeClr val="tx1"/>
                </a:solidFill>
              </a:rPr>
              <a:t>1399</a:t>
            </a:r>
          </a:p>
          <a:p>
            <a:r>
              <a:rPr lang="en-US" sz="1400" b="0" dirty="0" smtClean="0">
                <a:solidFill>
                  <a:schemeClr val="tx1"/>
                </a:solidFill>
              </a:rPr>
              <a:t>Edges </a:t>
            </a:r>
            <a:r>
              <a:rPr lang="en-US" sz="1400" b="0" dirty="0">
                <a:solidFill>
                  <a:schemeClr val="tx1"/>
                </a:solidFill>
              </a:rPr>
              <a:t>:       </a:t>
            </a:r>
            <a:r>
              <a:rPr lang="en-US" sz="1400" b="0" dirty="0" smtClean="0">
                <a:solidFill>
                  <a:schemeClr val="tx1"/>
                </a:solidFill>
              </a:rPr>
              <a:t>82</a:t>
            </a:r>
          </a:p>
          <a:p>
            <a:r>
              <a:rPr lang="en-US" sz="1400" b="0" dirty="0" smtClean="0">
                <a:solidFill>
                  <a:schemeClr val="tx1"/>
                </a:solidFill>
              </a:rPr>
              <a:t>Read</a:t>
            </a:r>
            <a:r>
              <a:rPr lang="en-US" sz="1400" b="0" dirty="0">
                <a:solidFill>
                  <a:schemeClr val="tx1"/>
                </a:solidFill>
              </a:rPr>
              <a:t>.</a:t>
            </a:r>
          </a:p>
        </p:txBody>
      </p:sp>
      <p:sp>
        <p:nvSpPr>
          <p:cNvPr id="5" name="Rectangle 4"/>
          <p:cNvSpPr/>
          <p:nvPr/>
        </p:nvSpPr>
        <p:spPr>
          <a:xfrm>
            <a:off x="156368" y="2251234"/>
            <a:ext cx="4663282" cy="523220"/>
          </a:xfrm>
          <a:prstGeom prst="rect">
            <a:avLst/>
          </a:prstGeom>
        </p:spPr>
        <p:txBody>
          <a:bodyPr wrap="square">
            <a:spAutoFit/>
          </a:bodyPr>
          <a:lstStyle/>
          <a:p>
            <a:r>
              <a:rPr lang="en-US" sz="1400" b="0" dirty="0">
                <a:solidFill>
                  <a:schemeClr val="tx1"/>
                </a:solidFill>
              </a:rPr>
              <a:t>-------------Making Spectral </a:t>
            </a:r>
            <a:r>
              <a:rPr lang="en-US" sz="1400" b="0" dirty="0" err="1">
                <a:solidFill>
                  <a:schemeClr val="tx1"/>
                </a:solidFill>
              </a:rPr>
              <a:t>connectivities</a:t>
            </a:r>
            <a:r>
              <a:rPr lang="en-US" sz="1400" b="0" dirty="0">
                <a:solidFill>
                  <a:schemeClr val="tx1"/>
                </a:solidFill>
              </a:rPr>
              <a:t>-</a:t>
            </a:r>
            <a:r>
              <a:rPr lang="en-US" sz="1400" b="0" dirty="0" smtClean="0">
                <a:solidFill>
                  <a:schemeClr val="tx1"/>
                </a:solidFill>
              </a:rPr>
              <a:t>-----------</a:t>
            </a:r>
          </a:p>
          <a:p>
            <a:r>
              <a:rPr lang="en-US" sz="1400" b="0" dirty="0" smtClean="0">
                <a:solidFill>
                  <a:schemeClr val="tx1"/>
                </a:solidFill>
              </a:rPr>
              <a:t>Nodes </a:t>
            </a:r>
            <a:r>
              <a:rPr lang="en-US" sz="1400" b="0" dirty="0">
                <a:solidFill>
                  <a:schemeClr val="tx1"/>
                </a:solidFill>
              </a:rPr>
              <a:t>:    </a:t>
            </a:r>
            <a:r>
              <a:rPr lang="en-US" sz="1400" b="0" dirty="0" smtClean="0">
                <a:solidFill>
                  <a:schemeClr val="tx1"/>
                </a:solidFill>
              </a:rPr>
              <a:t>22689</a:t>
            </a:r>
          </a:p>
        </p:txBody>
      </p:sp>
      <p:sp>
        <p:nvSpPr>
          <p:cNvPr id="6" name="Rectangle 5"/>
          <p:cNvSpPr/>
          <p:nvPr/>
        </p:nvSpPr>
        <p:spPr>
          <a:xfrm>
            <a:off x="156368" y="2850654"/>
            <a:ext cx="5038726" cy="3323987"/>
          </a:xfrm>
          <a:prstGeom prst="rect">
            <a:avLst/>
          </a:prstGeom>
        </p:spPr>
        <p:txBody>
          <a:bodyPr wrap="square">
            <a:spAutoFit/>
          </a:bodyPr>
          <a:lstStyle/>
          <a:p>
            <a:r>
              <a:rPr lang="en-US" sz="1400" b="0" dirty="0">
                <a:solidFill>
                  <a:schemeClr val="tx1"/>
                </a:solidFill>
              </a:rPr>
              <a:t>-----------Setting calculation parameters-</a:t>
            </a:r>
            <a:r>
              <a:rPr lang="en-US" sz="1400" b="0" dirty="0" smtClean="0">
                <a:solidFill>
                  <a:schemeClr val="tx1"/>
                </a:solidFill>
              </a:rPr>
              <a:t>-------------</a:t>
            </a:r>
          </a:p>
          <a:p>
            <a:r>
              <a:rPr lang="en-US" sz="1400" b="0" dirty="0" smtClean="0">
                <a:solidFill>
                  <a:schemeClr val="tx1"/>
                </a:solidFill>
              </a:rPr>
              <a:t>Time </a:t>
            </a:r>
            <a:r>
              <a:rPr lang="en-US" sz="1400" b="0" dirty="0">
                <a:solidFill>
                  <a:schemeClr val="tx1"/>
                </a:solidFill>
              </a:rPr>
              <a:t>step =   0.1000E-03 </a:t>
            </a:r>
            <a:endParaRPr lang="en-US" sz="1400" b="0" dirty="0" smtClean="0">
              <a:solidFill>
                <a:schemeClr val="tx1"/>
              </a:solidFill>
            </a:endParaRPr>
          </a:p>
          <a:p>
            <a:r>
              <a:rPr lang="en-US" sz="1400" b="0" dirty="0" smtClean="0">
                <a:solidFill>
                  <a:schemeClr val="tx1"/>
                </a:solidFill>
              </a:rPr>
              <a:t>Stability </a:t>
            </a:r>
            <a:r>
              <a:rPr lang="en-US" sz="1400" b="0" dirty="0">
                <a:solidFill>
                  <a:schemeClr val="tx1"/>
                </a:solidFill>
              </a:rPr>
              <a:t>for time advancing algorithm </a:t>
            </a:r>
            <a:endParaRPr lang="en-US" sz="1400" b="0" dirty="0" smtClean="0">
              <a:solidFill>
                <a:schemeClr val="tx1"/>
              </a:solidFill>
            </a:endParaRPr>
          </a:p>
          <a:p>
            <a:r>
              <a:rPr lang="en-US" sz="1400" b="0" dirty="0" smtClean="0">
                <a:solidFill>
                  <a:schemeClr val="tx1"/>
                </a:solidFill>
              </a:rPr>
              <a:t>Min</a:t>
            </a:r>
            <a:r>
              <a:rPr lang="en-US" sz="1400" b="0" dirty="0">
                <a:solidFill>
                  <a:schemeClr val="tx1"/>
                </a:solidFill>
              </a:rPr>
              <a:t>. element length :  </a:t>
            </a:r>
            <a:r>
              <a:rPr lang="en-US" sz="1400" b="0" dirty="0" smtClean="0">
                <a:solidFill>
                  <a:schemeClr val="tx1"/>
                </a:solidFill>
              </a:rPr>
              <a:t>0.3017E+02</a:t>
            </a:r>
          </a:p>
          <a:p>
            <a:r>
              <a:rPr lang="en-US" sz="1400" b="0" dirty="0" smtClean="0">
                <a:solidFill>
                  <a:schemeClr val="tx1"/>
                </a:solidFill>
              </a:rPr>
              <a:t>Min</a:t>
            </a:r>
            <a:r>
              <a:rPr lang="en-US" sz="1400" b="0" dirty="0">
                <a:solidFill>
                  <a:schemeClr val="tx1"/>
                </a:solidFill>
              </a:rPr>
              <a:t>. pressure wave velocity :  </a:t>
            </a:r>
            <a:r>
              <a:rPr lang="en-US" sz="1400" b="0" dirty="0" smtClean="0">
                <a:solidFill>
                  <a:schemeClr val="tx1"/>
                </a:solidFill>
              </a:rPr>
              <a:t>0.3500E+04</a:t>
            </a:r>
          </a:p>
          <a:p>
            <a:r>
              <a:rPr lang="en-US" sz="1400" b="0" dirty="0" smtClean="0">
                <a:solidFill>
                  <a:schemeClr val="tx1"/>
                </a:solidFill>
              </a:rPr>
              <a:t>*******************************************************</a:t>
            </a:r>
          </a:p>
          <a:p>
            <a:r>
              <a:rPr lang="en-US" sz="1400" b="0" dirty="0" smtClean="0">
                <a:solidFill>
                  <a:schemeClr val="tx1"/>
                </a:solidFill>
              </a:rPr>
              <a:t>OK</a:t>
            </a:r>
            <a:r>
              <a:rPr lang="en-US" sz="1400" b="0" dirty="0">
                <a:solidFill>
                  <a:schemeClr val="tx1"/>
                </a:solidFill>
              </a:rPr>
              <a:t>!!! </a:t>
            </a:r>
            <a:r>
              <a:rPr lang="en-US" sz="1400" b="0" dirty="0" err="1">
                <a:solidFill>
                  <a:schemeClr val="tx1"/>
                </a:solidFill>
              </a:rPr>
              <a:t>deltat</a:t>
            </a:r>
            <a:r>
              <a:rPr lang="en-US" sz="1400" b="0" dirty="0">
                <a:solidFill>
                  <a:schemeClr val="tx1"/>
                </a:solidFill>
              </a:rPr>
              <a:t> CFL =  </a:t>
            </a:r>
            <a:r>
              <a:rPr lang="en-US" sz="1400" b="0" dirty="0" smtClean="0">
                <a:solidFill>
                  <a:schemeClr val="tx1"/>
                </a:solidFill>
              </a:rPr>
              <a:t>0.1488E-02</a:t>
            </a:r>
          </a:p>
          <a:p>
            <a:r>
              <a:rPr lang="en-US" sz="1400" b="0" dirty="0" smtClean="0">
                <a:solidFill>
                  <a:schemeClr val="tx1"/>
                </a:solidFill>
              </a:rPr>
              <a:t>You </a:t>
            </a:r>
            <a:r>
              <a:rPr lang="en-US" sz="1400" b="0" dirty="0">
                <a:solidFill>
                  <a:schemeClr val="tx1"/>
                </a:solidFill>
              </a:rPr>
              <a:t>are using   6.72% of critical </a:t>
            </a:r>
            <a:r>
              <a:rPr lang="en-US" sz="1400" b="0" dirty="0" smtClean="0">
                <a:solidFill>
                  <a:schemeClr val="tx1"/>
                </a:solidFill>
              </a:rPr>
              <a:t>time step.</a:t>
            </a:r>
          </a:p>
          <a:p>
            <a:r>
              <a:rPr lang="en-US" sz="1400" b="0" dirty="0" smtClean="0">
                <a:solidFill>
                  <a:schemeClr val="tx1"/>
                </a:solidFill>
              </a:rPr>
              <a:t>******************************************************* </a:t>
            </a:r>
          </a:p>
          <a:p>
            <a:r>
              <a:rPr lang="en-US" sz="1400" b="0" dirty="0" smtClean="0">
                <a:solidFill>
                  <a:schemeClr val="tx1"/>
                </a:solidFill>
              </a:rPr>
              <a:t>Number </a:t>
            </a:r>
            <a:r>
              <a:rPr lang="en-US" sz="1400" b="0" dirty="0">
                <a:solidFill>
                  <a:schemeClr val="tx1"/>
                </a:solidFill>
              </a:rPr>
              <a:t>of points per wave length </a:t>
            </a:r>
            <a:endParaRPr lang="en-US" sz="900" b="0" dirty="0" smtClean="0">
              <a:solidFill>
                <a:schemeClr val="tx1"/>
              </a:solidFill>
            </a:endParaRPr>
          </a:p>
          <a:p>
            <a:r>
              <a:rPr lang="en-US" sz="1400" b="0" dirty="0" smtClean="0">
                <a:solidFill>
                  <a:schemeClr val="tx1"/>
                </a:solidFill>
              </a:rPr>
              <a:t>Max</a:t>
            </a:r>
            <a:r>
              <a:rPr lang="en-US" sz="1400" b="0" dirty="0">
                <a:solidFill>
                  <a:schemeClr val="tx1"/>
                </a:solidFill>
              </a:rPr>
              <a:t>. element length :  </a:t>
            </a:r>
            <a:r>
              <a:rPr lang="en-US" sz="1400" b="0" dirty="0" smtClean="0">
                <a:solidFill>
                  <a:schemeClr val="tx1"/>
                </a:solidFill>
              </a:rPr>
              <a:t>0.5594E+03</a:t>
            </a:r>
          </a:p>
          <a:p>
            <a:r>
              <a:rPr lang="en-US" sz="1400" b="0" dirty="0" smtClean="0">
                <a:solidFill>
                  <a:schemeClr val="tx1"/>
                </a:solidFill>
              </a:rPr>
              <a:t>Max</a:t>
            </a:r>
            <a:r>
              <a:rPr lang="en-US" sz="1400" b="0" dirty="0">
                <a:solidFill>
                  <a:schemeClr val="tx1"/>
                </a:solidFill>
              </a:rPr>
              <a:t>. shear wave velocity :  </a:t>
            </a:r>
            <a:r>
              <a:rPr lang="en-US" sz="1400" b="0" dirty="0" smtClean="0">
                <a:solidFill>
                  <a:schemeClr val="tx1"/>
                </a:solidFill>
              </a:rPr>
              <a:t>0.1800E+04</a:t>
            </a:r>
          </a:p>
          <a:p>
            <a:r>
              <a:rPr lang="en-US" sz="1400" b="0" dirty="0" smtClean="0">
                <a:solidFill>
                  <a:schemeClr val="tx1"/>
                </a:solidFill>
              </a:rPr>
              <a:t>Number </a:t>
            </a:r>
            <a:r>
              <a:rPr lang="en-US" sz="1400" b="0" dirty="0">
                <a:solidFill>
                  <a:schemeClr val="tx1"/>
                </a:solidFill>
              </a:rPr>
              <a:t>of points per wave length :  0.3277E+01 </a:t>
            </a:r>
            <a:endParaRPr lang="en-US" sz="1400" b="0" dirty="0" smtClean="0">
              <a:solidFill>
                <a:schemeClr val="tx1"/>
              </a:solidFill>
            </a:endParaRPr>
          </a:p>
          <a:p>
            <a:r>
              <a:rPr lang="en-US" sz="1400" b="0" dirty="0" smtClean="0">
                <a:solidFill>
                  <a:schemeClr val="tx1"/>
                </a:solidFill>
              </a:rPr>
              <a:t>Number </a:t>
            </a:r>
            <a:r>
              <a:rPr lang="en-US" sz="1400" b="0" dirty="0">
                <a:solidFill>
                  <a:schemeClr val="tx1"/>
                </a:solidFill>
              </a:rPr>
              <a:t>of time-steps =   </a:t>
            </a:r>
            <a:r>
              <a:rPr lang="en-US" sz="1400" b="0" dirty="0" smtClean="0">
                <a:solidFill>
                  <a:schemeClr val="tx1"/>
                </a:solidFill>
              </a:rPr>
              <a:t>250000</a:t>
            </a:r>
          </a:p>
          <a:p>
            <a:r>
              <a:rPr lang="en-US" sz="1400" b="0" dirty="0" smtClean="0">
                <a:solidFill>
                  <a:schemeClr val="tx1"/>
                </a:solidFill>
              </a:rPr>
              <a:t>Final </a:t>
            </a:r>
            <a:r>
              <a:rPr lang="en-US" sz="1400" b="0" dirty="0">
                <a:solidFill>
                  <a:schemeClr val="tx1"/>
                </a:solidFill>
              </a:rPr>
              <a:t>time =   </a:t>
            </a:r>
            <a:r>
              <a:rPr lang="en-US" sz="1400" b="0" dirty="0" smtClean="0">
                <a:solidFill>
                  <a:schemeClr val="tx1"/>
                </a:solidFill>
              </a:rPr>
              <a:t>0.2500E+02</a:t>
            </a:r>
            <a:endParaRPr lang="en-US" sz="1400" b="0" dirty="0">
              <a:solidFill>
                <a:schemeClr val="tx1"/>
              </a:solidFill>
            </a:endParaRPr>
          </a:p>
        </p:txBody>
      </p:sp>
    </p:spTree>
    <p:extLst>
      <p:ext uri="{BB962C8B-B14F-4D97-AF65-F5344CB8AC3E}">
        <p14:creationId xmlns:p14="http://schemas.microsoft.com/office/powerpoint/2010/main" val="2863422559"/>
      </p:ext>
    </p:extLst>
  </p:cSld>
  <p:clrMapOvr>
    <a:masterClrMapping/>
  </p:clrMapOvr>
  <p:transition advTm="3057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316" y="1328725"/>
            <a:ext cx="4293704" cy="3657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0" y="1328725"/>
            <a:ext cx="4293704" cy="3657600"/>
          </a:xfrm>
          <a:prstGeom prst="rect">
            <a:avLst/>
          </a:prstGeom>
        </p:spPr>
      </p:pic>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7</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Comparison between SPEED and </a:t>
            </a:r>
            <a:r>
              <a:rPr lang="en-US" sz="2400" dirty="0" err="1" smtClean="0">
                <a:solidFill>
                  <a:srgbClr val="003F6E"/>
                </a:solidFill>
              </a:rPr>
              <a:t>GeoELSE</a:t>
            </a:r>
            <a:endParaRPr lang="en-US" sz="2400" dirty="0">
              <a:solidFill>
                <a:srgbClr val="003F6E"/>
              </a:solidFill>
            </a:endParaRPr>
          </a:p>
        </p:txBody>
      </p:sp>
      <p:sp>
        <p:nvSpPr>
          <p:cNvPr id="20" name="TextBox 19"/>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13" name="Text Box 24"/>
          <p:cNvSpPr txBox="1">
            <a:spLocks noChangeAspect="1" noChangeArrowheads="1"/>
          </p:cNvSpPr>
          <p:nvPr/>
        </p:nvSpPr>
        <p:spPr bwMode="auto">
          <a:xfrm>
            <a:off x="1094336" y="5519644"/>
            <a:ext cx="598488"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p:txBody>
      </p:sp>
      <p:grpSp>
        <p:nvGrpSpPr>
          <p:cNvPr id="14" name="Group 26"/>
          <p:cNvGrpSpPr>
            <a:grpSpLocks/>
          </p:cNvGrpSpPr>
          <p:nvPr/>
        </p:nvGrpSpPr>
        <p:grpSpPr bwMode="auto">
          <a:xfrm>
            <a:off x="395657" y="5011830"/>
            <a:ext cx="3763107" cy="823913"/>
            <a:chOff x="181" y="3608"/>
            <a:chExt cx="2540" cy="519"/>
          </a:xfrm>
        </p:grpSpPr>
        <p:pic>
          <p:nvPicPr>
            <p:cNvPr id="15" name="Picture 30" descr="seismo_TT"/>
            <p:cNvPicPr>
              <a:picLocks noChangeAspect="1" noChangeArrowheads="1"/>
            </p:cNvPicPr>
            <p:nvPr/>
          </p:nvPicPr>
          <p:blipFill>
            <a:blip r:embed="rId5">
              <a:extLst>
                <a:ext uri="{28A0092B-C50C-407E-A947-70E740481C1C}">
                  <a14:useLocalDpi xmlns:a14="http://schemas.microsoft.com/office/drawing/2010/main" val="0"/>
                </a:ext>
              </a:extLst>
            </a:blip>
            <a:srcRect l="58405" t="86353"/>
            <a:stretch>
              <a:fillRect/>
            </a:stretch>
          </p:blipFill>
          <p:spPr bwMode="auto">
            <a:xfrm>
              <a:off x="181" y="3608"/>
              <a:ext cx="25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24"/>
            <p:cNvSpPr txBox="1">
              <a:spLocks noChangeAspect="1" noChangeArrowheads="1"/>
            </p:cNvSpPr>
            <p:nvPr/>
          </p:nvSpPr>
          <p:spPr bwMode="auto">
            <a:xfrm>
              <a:off x="668" y="3861"/>
              <a:ext cx="377"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p:txBody>
        </p:sp>
      </p:grpSp>
      <p:grpSp>
        <p:nvGrpSpPr>
          <p:cNvPr id="19" name="Group 26"/>
          <p:cNvGrpSpPr>
            <a:grpSpLocks/>
          </p:cNvGrpSpPr>
          <p:nvPr/>
        </p:nvGrpSpPr>
        <p:grpSpPr bwMode="auto">
          <a:xfrm>
            <a:off x="4883819" y="4975318"/>
            <a:ext cx="3788329" cy="823913"/>
            <a:chOff x="181" y="3608"/>
            <a:chExt cx="2540" cy="519"/>
          </a:xfrm>
        </p:grpSpPr>
        <p:pic>
          <p:nvPicPr>
            <p:cNvPr id="21" name="Picture 30" descr="seismo_TT"/>
            <p:cNvPicPr>
              <a:picLocks noChangeAspect="1" noChangeArrowheads="1"/>
            </p:cNvPicPr>
            <p:nvPr/>
          </p:nvPicPr>
          <p:blipFill>
            <a:blip r:embed="rId5">
              <a:extLst>
                <a:ext uri="{28A0092B-C50C-407E-A947-70E740481C1C}">
                  <a14:useLocalDpi xmlns:a14="http://schemas.microsoft.com/office/drawing/2010/main" val="0"/>
                </a:ext>
              </a:extLst>
            </a:blip>
            <a:srcRect l="58405" t="86353"/>
            <a:stretch>
              <a:fillRect/>
            </a:stretch>
          </p:blipFill>
          <p:spPr bwMode="auto">
            <a:xfrm>
              <a:off x="181" y="3608"/>
              <a:ext cx="25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4"/>
            <p:cNvSpPr txBox="1">
              <a:spLocks noChangeAspect="1" noChangeArrowheads="1"/>
            </p:cNvSpPr>
            <p:nvPr/>
          </p:nvSpPr>
          <p:spPr bwMode="auto">
            <a:xfrm>
              <a:off x="668" y="3861"/>
              <a:ext cx="377"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a:p>
              <a:pPr>
                <a:lnSpc>
                  <a:spcPct val="60000"/>
                </a:lnSpc>
                <a:spcBef>
                  <a:spcPct val="0"/>
                </a:spcBef>
                <a:buFont typeface="Symbol" panose="05050102010706020507" pitchFamily="18" charset="2"/>
                <a:buNone/>
              </a:pPr>
              <a:endParaRPr lang="it-IT" altLang="en-US" sz="2000" b="1">
                <a:latin typeface="Arial Narrow" panose="020B0606020202030204" pitchFamily="34" charset="0"/>
              </a:endParaRPr>
            </a:p>
          </p:txBody>
        </p:sp>
      </p:grpSp>
      <p:sp>
        <p:nvSpPr>
          <p:cNvPr id="24" name="Text Box 30"/>
          <p:cNvSpPr txBox="1">
            <a:spLocks noChangeArrowheads="1"/>
          </p:cNvSpPr>
          <p:nvPr/>
        </p:nvSpPr>
        <p:spPr bwMode="auto">
          <a:xfrm>
            <a:off x="1993468" y="4975318"/>
            <a:ext cx="647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it-IT" altLang="en-US" b="1" dirty="0">
                <a:solidFill>
                  <a:srgbClr val="FF0000"/>
                </a:solidFill>
                <a:latin typeface="Arial Narrow" panose="020B0606020202030204" pitchFamily="34" charset="0"/>
              </a:rPr>
              <a:t>GBP</a:t>
            </a:r>
          </a:p>
        </p:txBody>
      </p:sp>
      <p:sp>
        <p:nvSpPr>
          <p:cNvPr id="25" name="Text Box 30"/>
          <p:cNvSpPr txBox="1">
            <a:spLocks noChangeArrowheads="1"/>
          </p:cNvSpPr>
          <p:nvPr/>
        </p:nvSpPr>
        <p:spPr bwMode="auto">
          <a:xfrm>
            <a:off x="6497509" y="4959949"/>
            <a:ext cx="647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it-IT" altLang="en-US" b="1" dirty="0">
                <a:solidFill>
                  <a:srgbClr val="FF0000"/>
                </a:solidFill>
                <a:latin typeface="Arial Narrow" panose="020B0606020202030204" pitchFamily="34" charset="0"/>
              </a:rPr>
              <a:t>GBP</a:t>
            </a:r>
          </a:p>
        </p:txBody>
      </p:sp>
      <p:sp>
        <p:nvSpPr>
          <p:cNvPr id="26" name="Text Box 30"/>
          <p:cNvSpPr txBox="1">
            <a:spLocks noChangeArrowheads="1"/>
          </p:cNvSpPr>
          <p:nvPr/>
        </p:nvSpPr>
        <p:spPr bwMode="auto">
          <a:xfrm>
            <a:off x="395656" y="5011830"/>
            <a:ext cx="86261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Monitor00001</a:t>
            </a:r>
            <a:endParaRPr lang="it-IT" altLang="en-US" sz="1200" b="1" dirty="0">
              <a:solidFill>
                <a:srgbClr val="0000FF"/>
              </a:solidFill>
              <a:latin typeface="Arial Narrow" panose="020B0606020202030204" pitchFamily="34" charset="0"/>
            </a:endParaRPr>
          </a:p>
        </p:txBody>
      </p:sp>
      <p:sp>
        <p:nvSpPr>
          <p:cNvPr id="27" name="Text Box 30"/>
          <p:cNvSpPr txBox="1">
            <a:spLocks noChangeArrowheads="1"/>
          </p:cNvSpPr>
          <p:nvPr/>
        </p:nvSpPr>
        <p:spPr bwMode="auto">
          <a:xfrm>
            <a:off x="3730808" y="4906745"/>
            <a:ext cx="84714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Monitor00025</a:t>
            </a:r>
            <a:endParaRPr lang="it-IT" altLang="en-US" sz="1200" b="1" dirty="0">
              <a:solidFill>
                <a:srgbClr val="0000FF"/>
              </a:solidFill>
              <a:latin typeface="Arial Narrow" panose="020B0606020202030204" pitchFamily="34" charset="0"/>
            </a:endParaRPr>
          </a:p>
        </p:txBody>
      </p:sp>
      <p:sp>
        <p:nvSpPr>
          <p:cNvPr id="28" name="Text Box 30"/>
          <p:cNvSpPr txBox="1">
            <a:spLocks noChangeArrowheads="1"/>
          </p:cNvSpPr>
          <p:nvPr/>
        </p:nvSpPr>
        <p:spPr bwMode="auto">
          <a:xfrm>
            <a:off x="2575750" y="5027178"/>
            <a:ext cx="91190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Monitor00019</a:t>
            </a:r>
            <a:endParaRPr lang="it-IT" altLang="en-US" sz="1200" b="1" dirty="0">
              <a:solidFill>
                <a:srgbClr val="0000FF"/>
              </a:solidFill>
              <a:latin typeface="Arial Narrow" panose="020B0606020202030204" pitchFamily="34" charset="0"/>
            </a:endParaRPr>
          </a:p>
        </p:txBody>
      </p:sp>
      <p:sp>
        <p:nvSpPr>
          <p:cNvPr id="30" name="Text Box 30"/>
          <p:cNvSpPr txBox="1">
            <a:spLocks noChangeArrowheads="1"/>
          </p:cNvSpPr>
          <p:nvPr/>
        </p:nvSpPr>
        <p:spPr bwMode="auto">
          <a:xfrm>
            <a:off x="4828124" y="4976788"/>
            <a:ext cx="101238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Monitor00001</a:t>
            </a:r>
            <a:endParaRPr lang="it-IT" altLang="en-US" sz="1200" b="1" dirty="0">
              <a:solidFill>
                <a:srgbClr val="0000FF"/>
              </a:solidFill>
              <a:latin typeface="Arial Narrow" panose="020B0606020202030204" pitchFamily="34" charset="0"/>
            </a:endParaRPr>
          </a:p>
        </p:txBody>
      </p:sp>
      <p:sp>
        <p:nvSpPr>
          <p:cNvPr id="31" name="Text Box 30"/>
          <p:cNvSpPr txBox="1">
            <a:spLocks noChangeArrowheads="1"/>
          </p:cNvSpPr>
          <p:nvPr/>
        </p:nvSpPr>
        <p:spPr bwMode="auto">
          <a:xfrm>
            <a:off x="7070070" y="4986325"/>
            <a:ext cx="92301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Monitor00019</a:t>
            </a:r>
            <a:endParaRPr lang="it-IT" altLang="en-US" sz="1200" b="1" dirty="0">
              <a:solidFill>
                <a:srgbClr val="0000FF"/>
              </a:solidFill>
              <a:latin typeface="Arial Narrow" panose="020B0606020202030204" pitchFamily="34" charset="0"/>
            </a:endParaRPr>
          </a:p>
        </p:txBody>
      </p:sp>
      <p:sp>
        <p:nvSpPr>
          <p:cNvPr id="32" name="Text Box 30"/>
          <p:cNvSpPr txBox="1">
            <a:spLocks noChangeArrowheads="1"/>
          </p:cNvSpPr>
          <p:nvPr/>
        </p:nvSpPr>
        <p:spPr bwMode="auto">
          <a:xfrm>
            <a:off x="8239302" y="4891997"/>
            <a:ext cx="88761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it-IT" altLang="en-US" sz="1200" b="1" dirty="0" smtClean="0">
                <a:solidFill>
                  <a:srgbClr val="0000FF"/>
                </a:solidFill>
                <a:latin typeface="Arial Narrow" panose="020B0606020202030204" pitchFamily="34" charset="0"/>
              </a:rPr>
              <a:t>Monitor00025</a:t>
            </a:r>
            <a:endParaRPr lang="it-IT" altLang="en-US" sz="1200" b="1" dirty="0">
              <a:solidFill>
                <a:srgbClr val="0000FF"/>
              </a:solidFill>
              <a:latin typeface="Arial Narrow" panose="020B0606020202030204" pitchFamily="34" charset="0"/>
            </a:endParaRPr>
          </a:p>
        </p:txBody>
      </p:sp>
      <p:sp>
        <p:nvSpPr>
          <p:cNvPr id="7" name="Oval 6"/>
          <p:cNvSpPr/>
          <p:nvPr/>
        </p:nvSpPr>
        <p:spPr bwMode="auto">
          <a:xfrm>
            <a:off x="600536" y="5223366"/>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3" name="Oval 32"/>
          <p:cNvSpPr/>
          <p:nvPr/>
        </p:nvSpPr>
        <p:spPr bwMode="auto">
          <a:xfrm>
            <a:off x="2144172" y="5234586"/>
            <a:ext cx="44925" cy="49811"/>
          </a:xfrm>
          <a:prstGeom prst="ellipse">
            <a:avLst/>
          </a:prstGeom>
          <a:solidFill>
            <a:srgbClr val="FF0000"/>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4" name="Oval 33"/>
          <p:cNvSpPr/>
          <p:nvPr/>
        </p:nvSpPr>
        <p:spPr bwMode="auto">
          <a:xfrm>
            <a:off x="2924295" y="5227376"/>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5" name="Oval 34"/>
          <p:cNvSpPr/>
          <p:nvPr/>
        </p:nvSpPr>
        <p:spPr bwMode="auto">
          <a:xfrm>
            <a:off x="4083460" y="5091015"/>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6" name="Oval 35"/>
          <p:cNvSpPr/>
          <p:nvPr/>
        </p:nvSpPr>
        <p:spPr bwMode="auto">
          <a:xfrm>
            <a:off x="5087430" y="5184775"/>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7" name="Oval 36"/>
          <p:cNvSpPr/>
          <p:nvPr/>
        </p:nvSpPr>
        <p:spPr bwMode="auto">
          <a:xfrm>
            <a:off x="7426523" y="5192850"/>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8" name="Oval 37"/>
          <p:cNvSpPr/>
          <p:nvPr/>
        </p:nvSpPr>
        <p:spPr bwMode="auto">
          <a:xfrm>
            <a:off x="8590084" y="5054185"/>
            <a:ext cx="44925" cy="49811"/>
          </a:xfrm>
          <a:prstGeom prst="ellipse">
            <a:avLst/>
          </a:prstGeom>
          <a:solidFill>
            <a:srgbClr val="0000FF"/>
          </a:solid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sp>
        <p:nvSpPr>
          <p:cNvPr id="39" name="Oval 38"/>
          <p:cNvSpPr/>
          <p:nvPr/>
        </p:nvSpPr>
        <p:spPr bwMode="auto">
          <a:xfrm>
            <a:off x="6652746" y="5199238"/>
            <a:ext cx="44925" cy="49811"/>
          </a:xfrm>
          <a:prstGeom prst="ellipse">
            <a:avLst/>
          </a:prstGeom>
          <a:solidFill>
            <a:srgbClr val="FF0000"/>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9900"/>
              </a:solidFill>
              <a:effectLst/>
              <a:latin typeface="Arial" charset="0"/>
            </a:endParaRP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010" y="5552621"/>
            <a:ext cx="639561" cy="38929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0164" y="5519644"/>
            <a:ext cx="639561" cy="389298"/>
          </a:xfrm>
          <a:prstGeom prst="rect">
            <a:avLst/>
          </a:prstGeom>
        </p:spPr>
      </p:pic>
    </p:spTree>
    <p:extLst>
      <p:ext uri="{BB962C8B-B14F-4D97-AF65-F5344CB8AC3E}">
        <p14:creationId xmlns:p14="http://schemas.microsoft.com/office/powerpoint/2010/main" val="3396445814"/>
      </p:ext>
    </p:extLst>
  </p:cSld>
  <p:clrMapOvr>
    <a:masterClrMapping/>
  </p:clrMapOvr>
  <p:transition advTm="3057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53571"/>
          <a:stretch/>
        </p:blipFill>
        <p:spPr>
          <a:xfrm>
            <a:off x="4572000" y="3781627"/>
            <a:ext cx="4267200" cy="14859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b="54396"/>
          <a:stretch/>
        </p:blipFill>
        <p:spPr>
          <a:xfrm>
            <a:off x="4572000" y="1024124"/>
            <a:ext cx="4267200" cy="1459523"/>
          </a:xfrm>
          <a:prstGeom prst="rect">
            <a:avLst/>
          </a:prstGeom>
        </p:spPr>
      </p:pic>
      <p:pic>
        <p:nvPicPr>
          <p:cNvPr id="22" name="Picture 21"/>
          <p:cNvPicPr>
            <a:picLocks noChangeAspect="1"/>
          </p:cNvPicPr>
          <p:nvPr/>
        </p:nvPicPr>
        <p:blipFill rotWithShape="1">
          <a:blip r:embed="rId5" cstate="print">
            <a:extLst>
              <a:ext uri="{28A0092B-C50C-407E-A947-70E740481C1C}">
                <a14:useLocalDpi xmlns:a14="http://schemas.microsoft.com/office/drawing/2010/main" val="0"/>
              </a:ext>
            </a:extLst>
          </a:blip>
          <a:srcRect t="52889" b="4254"/>
          <a:stretch/>
        </p:blipFill>
        <p:spPr>
          <a:xfrm>
            <a:off x="0" y="5241571"/>
            <a:ext cx="4267200" cy="1371600"/>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b="54396"/>
          <a:stretch/>
        </p:blipFill>
        <p:spPr>
          <a:xfrm>
            <a:off x="0" y="3782048"/>
            <a:ext cx="4267200" cy="1459523"/>
          </a:xfrm>
          <a:prstGeom prst="rect">
            <a:avLst/>
          </a:prstGeom>
        </p:spPr>
      </p:pic>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b="54699"/>
          <a:stretch/>
        </p:blipFill>
        <p:spPr>
          <a:xfrm>
            <a:off x="0" y="1024124"/>
            <a:ext cx="4267200" cy="1449813"/>
          </a:xfrm>
          <a:prstGeom prst="rect">
            <a:avLst/>
          </a:prstGeom>
        </p:spPr>
      </p:pic>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8</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Comparison of Output from SPEED and </a:t>
            </a:r>
            <a:r>
              <a:rPr lang="en-US" sz="2400" dirty="0" err="1" smtClean="0">
                <a:solidFill>
                  <a:srgbClr val="003F6E"/>
                </a:solidFill>
              </a:rPr>
              <a:t>GeoELSE</a:t>
            </a:r>
            <a:endParaRPr lang="en-US" sz="2400" dirty="0">
              <a:solidFill>
                <a:srgbClr val="003F6E"/>
              </a:solidFill>
            </a:endParaRPr>
          </a:p>
        </p:txBody>
      </p:sp>
      <p:sp>
        <p:nvSpPr>
          <p:cNvPr id="20" name="TextBox 19"/>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4" name="TextBox 3"/>
          <p:cNvSpPr txBox="1"/>
          <p:nvPr/>
        </p:nvSpPr>
        <p:spPr>
          <a:xfrm>
            <a:off x="5871878" y="1245022"/>
            <a:ext cx="1667444" cy="276999"/>
          </a:xfrm>
          <a:prstGeom prst="rect">
            <a:avLst/>
          </a:prstGeom>
          <a:noFill/>
        </p:spPr>
        <p:txBody>
          <a:bodyPr wrap="none" rtlCol="0">
            <a:spAutoFit/>
          </a:bodyPr>
          <a:lstStyle/>
          <a:p>
            <a:r>
              <a:rPr lang="en-US" sz="1200" dirty="0" err="1" smtClean="0">
                <a:solidFill>
                  <a:schemeClr val="tx1"/>
                </a:solidFill>
              </a:rPr>
              <a:t>Gubbio</a:t>
            </a:r>
            <a:r>
              <a:rPr lang="en-US" sz="1200" dirty="0" smtClean="0">
                <a:solidFill>
                  <a:schemeClr val="tx1"/>
                </a:solidFill>
              </a:rPr>
              <a:t> </a:t>
            </a:r>
            <a:r>
              <a:rPr lang="en-US" sz="1200" dirty="0">
                <a:solidFill>
                  <a:schemeClr val="tx1"/>
                </a:solidFill>
              </a:rPr>
              <a:t>Basin (GBP)</a:t>
            </a:r>
          </a:p>
        </p:txBody>
      </p:sp>
      <p:sp>
        <p:nvSpPr>
          <p:cNvPr id="29" name="TextBox 28"/>
          <p:cNvSpPr txBox="1"/>
          <p:nvPr/>
        </p:nvSpPr>
        <p:spPr>
          <a:xfrm>
            <a:off x="552532" y="4064093"/>
            <a:ext cx="1218603" cy="276999"/>
          </a:xfrm>
          <a:prstGeom prst="rect">
            <a:avLst/>
          </a:prstGeom>
          <a:noFill/>
        </p:spPr>
        <p:txBody>
          <a:bodyPr wrap="none" rtlCol="0">
            <a:spAutoFit/>
          </a:bodyPr>
          <a:lstStyle/>
          <a:p>
            <a:r>
              <a:rPr lang="en-US" sz="1200" dirty="0">
                <a:solidFill>
                  <a:schemeClr val="tx1"/>
                </a:solidFill>
              </a:rPr>
              <a:t>Monitor </a:t>
            </a:r>
            <a:r>
              <a:rPr lang="en-US" sz="1200" dirty="0" smtClean="0">
                <a:solidFill>
                  <a:schemeClr val="tx1"/>
                </a:solidFill>
              </a:rPr>
              <a:t>00019</a:t>
            </a:r>
            <a:endParaRPr lang="en-US" sz="1200" dirty="0">
              <a:solidFill>
                <a:schemeClr val="tx1"/>
              </a:solidFill>
            </a:endParaRPr>
          </a:p>
        </p:txBody>
      </p:sp>
      <p:sp>
        <p:nvSpPr>
          <p:cNvPr id="30" name="TextBox 29"/>
          <p:cNvSpPr txBox="1"/>
          <p:nvPr/>
        </p:nvSpPr>
        <p:spPr>
          <a:xfrm>
            <a:off x="552532" y="1245022"/>
            <a:ext cx="1218603" cy="276999"/>
          </a:xfrm>
          <a:prstGeom prst="rect">
            <a:avLst/>
          </a:prstGeom>
          <a:noFill/>
        </p:spPr>
        <p:txBody>
          <a:bodyPr wrap="none" rtlCol="0">
            <a:spAutoFit/>
          </a:bodyPr>
          <a:lstStyle/>
          <a:p>
            <a:r>
              <a:rPr lang="en-US" sz="1200" dirty="0" smtClean="0">
                <a:solidFill>
                  <a:schemeClr val="tx1"/>
                </a:solidFill>
              </a:rPr>
              <a:t>Monitor 00001</a:t>
            </a:r>
            <a:endParaRPr lang="en-US" sz="1200" dirty="0">
              <a:solidFill>
                <a:schemeClr val="tx1"/>
              </a:solidFill>
            </a:endParaRPr>
          </a:p>
        </p:txBody>
      </p:sp>
      <p:sp>
        <p:nvSpPr>
          <p:cNvPr id="32" name="TextBox 31"/>
          <p:cNvSpPr txBox="1"/>
          <p:nvPr/>
        </p:nvSpPr>
        <p:spPr>
          <a:xfrm>
            <a:off x="5120352" y="4066142"/>
            <a:ext cx="1218603" cy="276999"/>
          </a:xfrm>
          <a:prstGeom prst="rect">
            <a:avLst/>
          </a:prstGeom>
          <a:noFill/>
        </p:spPr>
        <p:txBody>
          <a:bodyPr wrap="none" rtlCol="0">
            <a:spAutoFit/>
          </a:bodyPr>
          <a:lstStyle/>
          <a:p>
            <a:r>
              <a:rPr lang="en-US" sz="1200" dirty="0">
                <a:solidFill>
                  <a:schemeClr val="tx1"/>
                </a:solidFill>
              </a:rPr>
              <a:t>Monitor </a:t>
            </a:r>
            <a:r>
              <a:rPr lang="en-US" sz="1200" dirty="0" smtClean="0">
                <a:solidFill>
                  <a:schemeClr val="tx1"/>
                </a:solidFill>
              </a:rPr>
              <a:t>00025</a:t>
            </a:r>
            <a:endParaRPr lang="en-US" sz="1200" dirty="0">
              <a:solidFill>
                <a:schemeClr val="tx1"/>
              </a:solidFill>
            </a:endParaRPr>
          </a:p>
        </p:txBody>
      </p:sp>
      <p:sp>
        <p:nvSpPr>
          <p:cNvPr id="12" name="TextBox 11"/>
          <p:cNvSpPr txBox="1"/>
          <p:nvPr/>
        </p:nvSpPr>
        <p:spPr>
          <a:xfrm>
            <a:off x="3028899" y="854847"/>
            <a:ext cx="2781402" cy="338554"/>
          </a:xfrm>
          <a:prstGeom prst="rect">
            <a:avLst/>
          </a:prstGeom>
          <a:noFill/>
        </p:spPr>
        <p:txBody>
          <a:bodyPr wrap="none" rtlCol="0">
            <a:spAutoFit/>
          </a:bodyPr>
          <a:lstStyle/>
          <a:p>
            <a:r>
              <a:rPr lang="en-US" b="0" u="sng" dirty="0" smtClean="0">
                <a:solidFill>
                  <a:srgbClr val="0000FF"/>
                </a:solidFill>
              </a:rPr>
              <a:t>Displacement Time Histories</a:t>
            </a:r>
            <a:endParaRPr lang="en-US" b="0" u="sng" dirty="0">
              <a:solidFill>
                <a:srgbClr val="0000FF"/>
              </a:solidFill>
            </a:endParaRPr>
          </a:p>
        </p:txBody>
      </p:sp>
      <p:pic>
        <p:nvPicPr>
          <p:cNvPr id="21" name="Picture 20"/>
          <p:cNvPicPr>
            <a:picLocks noChangeAspect="1"/>
          </p:cNvPicPr>
          <p:nvPr/>
        </p:nvPicPr>
        <p:blipFill rotWithShape="1">
          <a:blip r:embed="rId6" cstate="print">
            <a:extLst>
              <a:ext uri="{28A0092B-C50C-407E-A947-70E740481C1C}">
                <a14:useLocalDpi xmlns:a14="http://schemas.microsoft.com/office/drawing/2010/main" val="0"/>
              </a:ext>
            </a:extLst>
          </a:blip>
          <a:srcRect t="53349" b="4068"/>
          <a:stretch/>
        </p:blipFill>
        <p:spPr>
          <a:xfrm>
            <a:off x="0" y="2497009"/>
            <a:ext cx="4267200" cy="1362808"/>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52800" b="4069"/>
          <a:stretch/>
        </p:blipFill>
        <p:spPr>
          <a:xfrm>
            <a:off x="4572000" y="2488216"/>
            <a:ext cx="4267200" cy="1380393"/>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t="53178" b="4239"/>
          <a:stretch/>
        </p:blipFill>
        <p:spPr>
          <a:xfrm>
            <a:off x="4572000" y="5241571"/>
            <a:ext cx="4267200" cy="1362808"/>
          </a:xfrm>
          <a:prstGeom prst="rect">
            <a:avLst/>
          </a:prstGeom>
        </p:spPr>
      </p:pic>
    </p:spTree>
    <p:extLst>
      <p:ext uri="{BB962C8B-B14F-4D97-AF65-F5344CB8AC3E}">
        <p14:creationId xmlns:p14="http://schemas.microsoft.com/office/powerpoint/2010/main" val="772012860"/>
      </p:ext>
    </p:extLst>
  </p:cSld>
  <p:clrMapOvr>
    <a:masterClrMapping/>
  </p:clrMapOvr>
  <p:transition advTm="30577"/>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47591" y="6581001"/>
            <a:ext cx="1285929" cy="276999"/>
          </a:xfrm>
          <a:prstGeom prst="rect">
            <a:avLst/>
          </a:prstGeom>
          <a:noFill/>
        </p:spPr>
        <p:txBody>
          <a:bodyPr wrap="none" rtlCol="0">
            <a:spAutoFit/>
          </a:bodyPr>
          <a:lstStyle/>
          <a:p>
            <a:r>
              <a:rPr lang="en-US" sz="1200" dirty="0" smtClean="0">
                <a:solidFill>
                  <a:srgbClr val="003F6E"/>
                </a:solidFill>
              </a:rPr>
              <a:t>Kiana Hashemi</a:t>
            </a:r>
            <a:endParaRPr lang="en-US" sz="1200" dirty="0">
              <a:solidFill>
                <a:srgbClr val="003F6E"/>
              </a:solidFill>
            </a:endParaRPr>
          </a:p>
        </p:txBody>
      </p:sp>
      <p:sp>
        <p:nvSpPr>
          <p:cNvPr id="11266" name="Segnaposto numero diapositiva 1"/>
          <p:cNvSpPr>
            <a:spLocks noGrp="1"/>
          </p:cNvSpPr>
          <p:nvPr>
            <p:ph type="sldNum" sz="quarter" idx="10"/>
          </p:nvPr>
        </p:nvSpPr>
        <p:spPr>
          <a:noFill/>
        </p:spPr>
        <p:txBody>
          <a:bodyPr/>
          <a:lstStyle>
            <a:lvl1pPr>
              <a:tabLst>
                <a:tab pos="85725" algn="l"/>
              </a:tabLst>
              <a:defRPr sz="1600" b="1">
                <a:solidFill>
                  <a:srgbClr val="FF9900"/>
                </a:solidFill>
                <a:latin typeface="Arial" charset="0"/>
              </a:defRPr>
            </a:lvl1pPr>
            <a:lvl2pPr marL="742950" indent="-285750">
              <a:tabLst>
                <a:tab pos="85725" algn="l"/>
              </a:tabLst>
              <a:defRPr sz="1600" b="1">
                <a:solidFill>
                  <a:srgbClr val="FF9900"/>
                </a:solidFill>
                <a:latin typeface="Arial" charset="0"/>
              </a:defRPr>
            </a:lvl2pPr>
            <a:lvl3pPr marL="1143000" indent="-228600">
              <a:tabLst>
                <a:tab pos="85725" algn="l"/>
              </a:tabLst>
              <a:defRPr sz="1600" b="1">
                <a:solidFill>
                  <a:srgbClr val="FF9900"/>
                </a:solidFill>
                <a:latin typeface="Arial" charset="0"/>
              </a:defRPr>
            </a:lvl3pPr>
            <a:lvl4pPr marL="1600200" indent="-228600">
              <a:tabLst>
                <a:tab pos="85725" algn="l"/>
              </a:tabLst>
              <a:defRPr sz="1600" b="1">
                <a:solidFill>
                  <a:srgbClr val="FF9900"/>
                </a:solidFill>
                <a:latin typeface="Arial" charset="0"/>
              </a:defRPr>
            </a:lvl4pPr>
            <a:lvl5pPr marL="2057400" indent="-228600">
              <a:tabLst>
                <a:tab pos="85725" algn="l"/>
              </a:tabLst>
              <a:defRPr sz="1600" b="1">
                <a:solidFill>
                  <a:srgbClr val="FF9900"/>
                </a:solidFill>
                <a:latin typeface="Arial" charset="0"/>
              </a:defRPr>
            </a:lvl5pPr>
            <a:lvl6pPr marL="2514600" indent="-228600" eaLnBrk="0" fontAlgn="base" hangingPunct="0">
              <a:spcBef>
                <a:spcPct val="0"/>
              </a:spcBef>
              <a:spcAft>
                <a:spcPct val="0"/>
              </a:spcAft>
              <a:tabLst>
                <a:tab pos="85725" algn="l"/>
              </a:tabLst>
              <a:defRPr sz="1600" b="1">
                <a:solidFill>
                  <a:srgbClr val="FF9900"/>
                </a:solidFill>
                <a:latin typeface="Arial" charset="0"/>
              </a:defRPr>
            </a:lvl6pPr>
            <a:lvl7pPr marL="2971800" indent="-228600" eaLnBrk="0" fontAlgn="base" hangingPunct="0">
              <a:spcBef>
                <a:spcPct val="0"/>
              </a:spcBef>
              <a:spcAft>
                <a:spcPct val="0"/>
              </a:spcAft>
              <a:tabLst>
                <a:tab pos="85725" algn="l"/>
              </a:tabLst>
              <a:defRPr sz="1600" b="1">
                <a:solidFill>
                  <a:srgbClr val="FF9900"/>
                </a:solidFill>
                <a:latin typeface="Arial" charset="0"/>
              </a:defRPr>
            </a:lvl7pPr>
            <a:lvl8pPr marL="3429000" indent="-228600" eaLnBrk="0" fontAlgn="base" hangingPunct="0">
              <a:spcBef>
                <a:spcPct val="0"/>
              </a:spcBef>
              <a:spcAft>
                <a:spcPct val="0"/>
              </a:spcAft>
              <a:tabLst>
                <a:tab pos="85725" algn="l"/>
              </a:tabLst>
              <a:defRPr sz="1600" b="1">
                <a:solidFill>
                  <a:srgbClr val="FF9900"/>
                </a:solidFill>
                <a:latin typeface="Arial" charset="0"/>
              </a:defRPr>
            </a:lvl8pPr>
            <a:lvl9pPr marL="3886200" indent="-228600" eaLnBrk="0" fontAlgn="base" hangingPunct="0">
              <a:spcBef>
                <a:spcPct val="0"/>
              </a:spcBef>
              <a:spcAft>
                <a:spcPct val="0"/>
              </a:spcAft>
              <a:tabLst>
                <a:tab pos="85725" algn="l"/>
              </a:tabLst>
              <a:defRPr sz="1600" b="1">
                <a:solidFill>
                  <a:srgbClr val="FF9900"/>
                </a:solidFill>
                <a:latin typeface="Arial" charset="0"/>
              </a:defRPr>
            </a:lvl9pPr>
          </a:lstStyle>
          <a:p>
            <a:pPr algn="r"/>
            <a:fld id="{D60467D0-6E46-4756-B66A-49297228E404}" type="slidenum">
              <a:rPr lang="it-IT" altLang="it-IT" smtClean="0"/>
              <a:pPr algn="r"/>
              <a:t>9</a:t>
            </a:fld>
            <a:endParaRPr lang="it-IT" altLang="it-IT" smtClean="0"/>
          </a:p>
        </p:txBody>
      </p:sp>
      <p:sp>
        <p:nvSpPr>
          <p:cNvPr id="11267" name="Rettangolo 1"/>
          <p:cNvSpPr>
            <a:spLocks noChangeArrowheads="1"/>
          </p:cNvSpPr>
          <p:nvPr/>
        </p:nvSpPr>
        <p:spPr bwMode="auto">
          <a:xfrm>
            <a:off x="7853363" y="360363"/>
            <a:ext cx="985837"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it-IT" altLang="it-IT"/>
          </a:p>
        </p:txBody>
      </p:sp>
      <p:sp>
        <p:nvSpPr>
          <p:cNvPr id="10" name="CasellaDiTesto 3"/>
          <p:cNvSpPr txBox="1">
            <a:spLocks noChangeArrowheads="1"/>
          </p:cNvSpPr>
          <p:nvPr/>
        </p:nvSpPr>
        <p:spPr bwMode="auto">
          <a:xfrm>
            <a:off x="769937" y="207963"/>
            <a:ext cx="7916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rgbClr val="FF9900"/>
                </a:solidFill>
                <a:latin typeface="Arial" charset="0"/>
              </a:defRPr>
            </a:lvl1pPr>
            <a:lvl2pPr marL="742950" indent="-285750">
              <a:defRPr sz="1600" b="1">
                <a:solidFill>
                  <a:srgbClr val="FF9900"/>
                </a:solidFill>
                <a:latin typeface="Arial" charset="0"/>
              </a:defRPr>
            </a:lvl2pPr>
            <a:lvl3pPr marL="1143000" indent="-228600">
              <a:defRPr sz="1600" b="1">
                <a:solidFill>
                  <a:srgbClr val="FF9900"/>
                </a:solidFill>
                <a:latin typeface="Arial" charset="0"/>
              </a:defRPr>
            </a:lvl3pPr>
            <a:lvl4pPr marL="1600200" indent="-228600">
              <a:defRPr sz="1600" b="1">
                <a:solidFill>
                  <a:srgbClr val="FF9900"/>
                </a:solidFill>
                <a:latin typeface="Arial" charset="0"/>
              </a:defRPr>
            </a:lvl4pPr>
            <a:lvl5pPr marL="2057400" indent="-228600">
              <a:defRPr sz="1600" b="1">
                <a:solidFill>
                  <a:srgbClr val="FF9900"/>
                </a:solidFill>
                <a:latin typeface="Arial" charset="0"/>
              </a:defRPr>
            </a:lvl5pPr>
            <a:lvl6pPr marL="2514600" indent="-228600" eaLnBrk="0" fontAlgn="base" hangingPunct="0">
              <a:spcBef>
                <a:spcPct val="0"/>
              </a:spcBef>
              <a:spcAft>
                <a:spcPct val="0"/>
              </a:spcAft>
              <a:defRPr sz="1600" b="1">
                <a:solidFill>
                  <a:srgbClr val="FF9900"/>
                </a:solidFill>
                <a:latin typeface="Arial" charset="0"/>
              </a:defRPr>
            </a:lvl6pPr>
            <a:lvl7pPr marL="2971800" indent="-228600" eaLnBrk="0" fontAlgn="base" hangingPunct="0">
              <a:spcBef>
                <a:spcPct val="0"/>
              </a:spcBef>
              <a:spcAft>
                <a:spcPct val="0"/>
              </a:spcAft>
              <a:defRPr sz="1600" b="1">
                <a:solidFill>
                  <a:srgbClr val="FF9900"/>
                </a:solidFill>
                <a:latin typeface="Arial" charset="0"/>
              </a:defRPr>
            </a:lvl7pPr>
            <a:lvl8pPr marL="3429000" indent="-228600" eaLnBrk="0" fontAlgn="base" hangingPunct="0">
              <a:spcBef>
                <a:spcPct val="0"/>
              </a:spcBef>
              <a:spcAft>
                <a:spcPct val="0"/>
              </a:spcAft>
              <a:defRPr sz="1600" b="1">
                <a:solidFill>
                  <a:srgbClr val="FF9900"/>
                </a:solidFill>
                <a:latin typeface="Arial" charset="0"/>
              </a:defRPr>
            </a:lvl8pPr>
            <a:lvl9pPr marL="3886200" indent="-228600" eaLnBrk="0" fontAlgn="base" hangingPunct="0">
              <a:spcBef>
                <a:spcPct val="0"/>
              </a:spcBef>
              <a:spcAft>
                <a:spcPct val="0"/>
              </a:spcAft>
              <a:defRPr sz="1600" b="1">
                <a:solidFill>
                  <a:srgbClr val="FF9900"/>
                </a:solidFill>
                <a:latin typeface="Arial" charset="0"/>
              </a:defRPr>
            </a:lvl9pPr>
          </a:lstStyle>
          <a:p>
            <a:r>
              <a:rPr lang="en-US" sz="2400" dirty="0" smtClean="0">
                <a:solidFill>
                  <a:srgbClr val="003F6E"/>
                </a:solidFill>
              </a:rPr>
              <a:t>Optimization Results in term of Wall Clock</a:t>
            </a:r>
            <a:endParaRPr lang="en-US" sz="2400" dirty="0">
              <a:solidFill>
                <a:srgbClr val="003F6E"/>
              </a:solidFill>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13941220"/>
                  </p:ext>
                </p:extLst>
              </p:nvPr>
            </p:nvGraphicFramePr>
            <p:xfrm>
              <a:off x="506186" y="1224641"/>
              <a:ext cx="8180614" cy="4980218"/>
            </p:xfrm>
            <a:graphic>
              <a:graphicData uri="http://schemas.openxmlformats.org/drawingml/2006/table">
                <a:tbl>
                  <a:tblPr>
                    <a:tableStyleId>{793D81CF-94F2-401A-BA57-92F5A7B2D0C5}</a:tableStyleId>
                  </a:tblPr>
                  <a:tblGrid>
                    <a:gridCol w="2012010"/>
                    <a:gridCol w="1247758"/>
                    <a:gridCol w="1122982"/>
                    <a:gridCol w="1111285"/>
                    <a:gridCol w="1341340"/>
                    <a:gridCol w="1345239"/>
                  </a:tblGrid>
                  <a:tr h="383094">
                    <a:tc rowSpan="3">
                      <a:txBody>
                        <a:bodyPr/>
                        <a:lstStyle/>
                        <a:p>
                          <a:pPr algn="ctr" rtl="0" fontAlgn="ctr"/>
                          <a:r>
                            <a:rPr lang="en-US" sz="1800" b="1" u="none" strike="noStrike" dirty="0">
                              <a:effectLst/>
                            </a:rPr>
                            <a:t>Function</a:t>
                          </a:r>
                          <a:endParaRPr lang="en-US" sz="1800" b="1" i="0" u="none" strike="noStrike" dirty="0">
                            <a:solidFill>
                              <a:srgbClr val="000000"/>
                            </a:solidFill>
                            <a:effectLst/>
                            <a:latin typeface="Arial" panose="020B0604020202020204" pitchFamily="34" charset="0"/>
                          </a:endParaRPr>
                        </a:p>
                      </a:txBody>
                      <a:tcPr marL="9525" marR="9525" marT="9525" marB="0" anchor="ctr"/>
                    </a:tc>
                    <a:tc gridSpan="5">
                      <a:txBody>
                        <a:bodyPr/>
                        <a:lstStyle/>
                        <a:p>
                          <a:pPr algn="ctr" rtl="0" fontAlgn="ctr"/>
                          <a:r>
                            <a:rPr lang="en-US" sz="1800" b="1" u="none" strike="noStrike" dirty="0" smtClean="0">
                              <a:effectLst/>
                            </a:rPr>
                            <a:t>Wall Clock </a:t>
                          </a:r>
                          <a:r>
                            <a:rPr lang="en-US" sz="1800" b="1" u="none" strike="noStrike" dirty="0">
                              <a:effectLst/>
                            </a:rPr>
                            <a:t>(s)</a:t>
                          </a:r>
                          <a:endParaRPr lang="en-US" sz="18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8823">
                    <a:tc vMerge="1">
                      <a:txBody>
                        <a:bodyPr/>
                        <a:lstStyle/>
                        <a:p>
                          <a:endParaRPr lang="en-US"/>
                        </a:p>
                      </a:txBody>
                      <a:tcPr/>
                    </a:tc>
                    <a:tc rowSpan="2">
                      <a:txBody>
                        <a:bodyPr/>
                        <a:lstStyle/>
                        <a:p>
                          <a:pPr algn="ctr" rtl="0" fontAlgn="ctr"/>
                          <a:r>
                            <a:rPr lang="en-US" sz="1600" b="1" u="none" strike="noStrike" dirty="0">
                              <a:effectLst/>
                            </a:rPr>
                            <a:t>Serial</a:t>
                          </a:r>
                          <a:endParaRPr lang="en-US" sz="1600" b="1" i="0" u="none" strike="noStrike" dirty="0">
                            <a:solidFill>
                              <a:srgbClr val="000000"/>
                            </a:solidFill>
                            <a:effectLst/>
                            <a:latin typeface="Arial" panose="020B0604020202020204" pitchFamily="34" charset="0"/>
                          </a:endParaRPr>
                        </a:p>
                      </a:txBody>
                      <a:tcPr marL="9525" marR="9525" marT="9525" marB="0" anchor="ctr"/>
                    </a:tc>
                    <a:tc gridSpan="4">
                      <a:txBody>
                        <a:bodyPr/>
                        <a:lstStyle/>
                        <a:p>
                          <a:pPr algn="ctr" rtl="0" fontAlgn="ctr"/>
                          <a:r>
                            <a:rPr lang="en-US" sz="1600" b="1" u="none" strike="noStrike" dirty="0" smtClean="0">
                              <a:effectLst/>
                            </a:rPr>
                            <a:t>Parallel                                                                                  </a:t>
                          </a:r>
                          <a:r>
                            <a:rPr lang="en-US" sz="1600" b="1" u="none" strike="noStrike" dirty="0">
                              <a:effectLst/>
                            </a:rPr>
                            <a:t>with No. of Threads</a:t>
                          </a:r>
                          <a:endParaRPr lang="en-US" sz="16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301002">
                    <a:tc vMerge="1">
                      <a:txBody>
                        <a:bodyPr/>
                        <a:lstStyle/>
                        <a:p>
                          <a:endParaRPr lang="en-US"/>
                        </a:p>
                      </a:txBody>
                      <a:tcPr/>
                    </a:tc>
                    <a:tc vMerge="1">
                      <a:txBody>
                        <a:bodyPr/>
                        <a:lstStyle/>
                        <a:p>
                          <a:endParaRPr lang="en-US"/>
                        </a:p>
                      </a:txBody>
                      <a:tcPr/>
                    </a:tc>
                    <a:tc>
                      <a:txBody>
                        <a:bodyPr/>
                        <a:lstStyle/>
                        <a:p>
                          <a:pPr algn="ctr" rtl="0" fontAlgn="ctr"/>
                          <a:r>
                            <a:rPr lang="en-US" sz="1400" b="1" u="none" strike="noStrike">
                              <a:effectLst/>
                            </a:rPr>
                            <a:t>2</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a:effectLst/>
                            </a:rPr>
                            <a:t>4</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a:effectLst/>
                            </a:rPr>
                            <a:t>8</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dirty="0">
                              <a:effectLst/>
                            </a:rPr>
                            <a:t>16</a:t>
                          </a:r>
                          <a:endParaRPr lang="en-US" sz="1400" b="1" i="0" u="none" strike="noStrike" dirty="0">
                            <a:solidFill>
                              <a:srgbClr val="000000"/>
                            </a:solidFill>
                            <a:effectLst/>
                            <a:latin typeface="Arial" panose="020B0604020202020204" pitchFamily="34" charset="0"/>
                          </a:endParaRPr>
                        </a:p>
                      </a:txBody>
                      <a:tcPr marL="9525" marR="9525" marT="9525" marB="0" anchor="ctr"/>
                    </a:tc>
                  </a:tr>
                  <a:tr h="301002">
                    <a:tc>
                      <a:txBody>
                        <a:bodyPr/>
                        <a:lstStyle/>
                        <a:p>
                          <a:pPr algn="ctr" rtl="0" fontAlgn="ctr"/>
                          <a:r>
                            <a:rPr lang="en-US" sz="1200" b="1" u="none" strike="noStrike" dirty="0">
                              <a:effectLst/>
                            </a:rPr>
                            <a:t>Set-up time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213.6880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155.0860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125.1800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106.8970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a:effectLst/>
                            </a:rPr>
                            <a:t>124.4440</a:t>
                          </a:r>
                          <a:endParaRPr lang="en-US" sz="1100" b="1" i="0" u="none" strike="noStrike" dirty="0">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b="1" u="none" strike="noStrike" dirty="0">
                              <a:effectLst/>
                            </a:rPr>
                            <a:t>TIME_LOOP</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6185.5891</a:t>
                          </a:r>
                        </a:p>
                        <a:p>
                          <a:pPr algn="ctr" rtl="0" fontAlgn="ctr"/>
                          <a:r>
                            <a:rPr lang="en-US" sz="1100" b="1" i="0" u="none" strike="noStrike" dirty="0" smtClean="0">
                              <a:solidFill>
                                <a:srgbClr val="000000"/>
                              </a:solidFill>
                              <a:effectLst/>
                              <a:latin typeface="Arial" panose="020B0604020202020204" pitchFamily="34" charset="0"/>
                            </a:rPr>
                            <a:t>(1h 43’ 06’’)</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3567.9040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59’ 28’’)</a:t>
                          </a:r>
                        </a:p>
                      </a:txBody>
                      <a:tcPr marL="9525" marR="9525" marT="9525" marB="0" anchor="ctr"/>
                    </a:tc>
                    <a:tc>
                      <a:txBody>
                        <a:bodyPr/>
                        <a:lstStyle/>
                        <a:p>
                          <a:pPr algn="ctr" rtl="0" fontAlgn="ctr"/>
                          <a:r>
                            <a:rPr lang="en-US" sz="1100" b="1" u="none" strike="noStrike" dirty="0" smtClean="0">
                              <a:effectLst/>
                            </a:rPr>
                            <a:t>2058.6800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34’ 19’’)</a:t>
                          </a:r>
                        </a:p>
                      </a:txBody>
                      <a:tcPr marL="9525" marR="9525" marT="9525" marB="0" anchor="ctr"/>
                    </a:tc>
                    <a:tc>
                      <a:txBody>
                        <a:bodyPr/>
                        <a:lstStyle/>
                        <a:p>
                          <a:pPr algn="ctr" rtl="0" fontAlgn="ctr"/>
                          <a:r>
                            <a:rPr lang="en-US" sz="1100" b="1" u="none" strike="noStrike" dirty="0" smtClean="0">
                              <a:effectLst/>
                            </a:rPr>
                            <a:t>1203.5890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20’ 04’’)</a:t>
                          </a:r>
                        </a:p>
                      </a:txBody>
                      <a:tcPr marL="9525" marR="9525" marT="9525" marB="0" anchor="ctr"/>
                    </a:tc>
                    <a:tc>
                      <a:txBody>
                        <a:bodyPr/>
                        <a:lstStyle/>
                        <a:p>
                          <a:pPr algn="ctr" rtl="0" fontAlgn="ctr"/>
                          <a:r>
                            <a:rPr lang="en-US" sz="1100" b="1" u="none" strike="noStrike" dirty="0" smtClean="0">
                              <a:effectLst/>
                            </a:rPr>
                            <a:t>1385.9610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23’ 06’’)</a:t>
                          </a:r>
                        </a:p>
                      </a:txBody>
                      <a:tcPr marL="9525" marR="9525" marT="9525" marB="0" anchor="ctr"/>
                    </a:tc>
                  </a:tr>
                  <a:tr h="533595">
                    <a:tc>
                      <a:txBody>
                        <a:bodyPr/>
                        <a:lstStyle/>
                        <a:p>
                          <a:pPr algn="ctr" rtl="0" fontAlgn="ctr"/>
                          <a:r>
                            <a:rPr lang="en-US" sz="1100" b="0" u="none" strike="noStrike" dirty="0">
                              <a:effectLst/>
                            </a:rPr>
                            <a:t>Calculation of DRM nodes displacement</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555.4990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321.6750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199.9680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172.9730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177.7960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b="0" u="none" strike="noStrike" dirty="0">
                              <a:effectLst/>
                            </a:rPr>
                            <a:t>Calculation of DRM nodes forces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2857.0780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1646.5710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886.4640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251.2280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286.9830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u="none" strike="noStrike" dirty="0" smtClean="0">
                              <a:effectLst/>
                            </a:rPr>
                            <a:t>Calculation of elastic force  </a:t>
                          </a:r>
                          <a14:m>
                            <m:oMath xmlns:m="http://schemas.openxmlformats.org/officeDocument/2006/math">
                              <m:sSub>
                                <m:sSubPr>
                                  <m:ctrlPr>
                                    <a:rPr lang="en-US" sz="1100" b="0" i="1" u="none" strike="noStrike" dirty="0" smtClean="0">
                                      <a:effectLst/>
                                      <a:latin typeface="Cambria Math" panose="02040503050406030204" pitchFamily="18" charset="0"/>
                                    </a:rPr>
                                  </m:ctrlPr>
                                </m:sSubPr>
                                <m:e>
                                  <m:r>
                                    <a:rPr lang="en-US" sz="1100" i="1" u="none" strike="noStrike" dirty="0" smtClean="0">
                                      <a:effectLst/>
                                      <a:latin typeface="Cambria Math" panose="02040503050406030204" pitchFamily="18" charset="0"/>
                                    </a:rPr>
                                    <m:t>𝑓</m:t>
                                  </m:r>
                                </m:e>
                                <m:sub>
                                  <m:r>
                                    <a:rPr lang="en-US" sz="1100" i="1" u="none" strike="noStrike" dirty="0" smtClean="0">
                                      <a:effectLst/>
                                      <a:latin typeface="Cambria Math" panose="02040503050406030204" pitchFamily="18" charset="0"/>
                                    </a:rPr>
                                    <m:t>𝑘</m:t>
                                  </m:r>
                                </m:sub>
                              </m:sSub>
                              <m:r>
                                <a:rPr lang="en-US" sz="1100" i="1" u="none" strike="noStrike" dirty="0">
                                  <a:effectLst/>
                                  <a:latin typeface="Cambria Math" panose="02040503050406030204" pitchFamily="18" charset="0"/>
                                </a:rPr>
                                <m:t> = </m:t>
                              </m:r>
                              <m:r>
                                <a:rPr lang="en-US" sz="1100" i="1" u="none" strike="noStrike" dirty="0" err="1">
                                  <a:effectLst/>
                                  <a:latin typeface="Cambria Math" panose="02040503050406030204" pitchFamily="18" charset="0"/>
                                </a:rPr>
                                <m:t>𝐾</m:t>
                              </m:r>
                              <m:r>
                                <a:rPr lang="en-US" sz="1100" i="1" u="none" strike="noStrike" dirty="0" smtClean="0">
                                  <a:effectLst/>
                                  <a:latin typeface="Cambria Math" panose="02040503050406030204" pitchFamily="18" charset="0"/>
                                  <a:ea typeface="Cambria Math" panose="02040503050406030204" pitchFamily="18" charset="0"/>
                                </a:rPr>
                                <m:t>×</m:t>
                              </m:r>
                              <m:r>
                                <a:rPr lang="en-US" sz="1100" i="1" u="none" strike="noStrike" dirty="0" err="1">
                                  <a:effectLst/>
                                  <a:latin typeface="Cambria Math" panose="02040503050406030204" pitchFamily="18" charset="0"/>
                                </a:rPr>
                                <m:t>𝑢</m:t>
                              </m:r>
                            </m:oMath>
                          </a14:m>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2409.0910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1313.0780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718.0210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600.7110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736.6480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u="none" strike="noStrike" dirty="0">
                              <a:effectLst/>
                            </a:rPr>
                            <a:t>Mean time-step </a:t>
                          </a:r>
                          <a:r>
                            <a:rPr lang="en-US" sz="1100" u="none" strike="noStrike" dirty="0" smtClean="0">
                              <a:effectLst/>
                            </a:rPr>
                            <a:t>time</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0.0247</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0.0143</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0.0082</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0.0048</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0.0055</a:t>
                          </a:r>
                          <a:endParaRPr lang="en-US" sz="1100" b="0" i="0" u="none" strike="noStrike">
                            <a:solidFill>
                              <a:srgbClr val="000000"/>
                            </a:solidFill>
                            <a:effectLst/>
                            <a:latin typeface="Arial" panose="020B0604020202020204" pitchFamily="34" charset="0"/>
                          </a:endParaRPr>
                        </a:p>
                      </a:txBody>
                      <a:tcPr marL="9525" marR="9525" marT="9525" marB="0" anchor="ctr"/>
                    </a:tc>
                  </a:tr>
                  <a:tr h="588322">
                    <a:tc>
                      <a:txBody>
                        <a:bodyPr/>
                        <a:lstStyle/>
                        <a:p>
                          <a:pPr algn="ctr" rtl="0" fontAlgn="ctr"/>
                          <a:r>
                            <a:rPr lang="en-US" sz="1200" b="1" u="none" strike="noStrike" dirty="0">
                              <a:effectLst/>
                            </a:rPr>
                            <a:t>Total Time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6399.2771 </a:t>
                          </a:r>
                        </a:p>
                        <a:p>
                          <a:pPr algn="ctr" rtl="0" fontAlgn="ctr"/>
                          <a:r>
                            <a:rPr lang="en-US" sz="1100" b="1" u="none" strike="noStrike" dirty="0" smtClean="0">
                              <a:effectLst/>
                            </a:rPr>
                            <a:t>(1h 46’ 39’’)</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3722.9900</a:t>
                          </a:r>
                        </a:p>
                        <a:p>
                          <a:pPr algn="ctr" rtl="0" fontAlgn="ctr"/>
                          <a:r>
                            <a:rPr lang="en-US" sz="1100" b="1" i="0" u="none" strike="noStrike" dirty="0" smtClean="0">
                              <a:solidFill>
                                <a:srgbClr val="000000"/>
                              </a:solidFill>
                              <a:effectLst/>
                              <a:latin typeface="Arial" panose="020B0604020202020204" pitchFamily="34" charset="0"/>
                            </a:rPr>
                            <a:t>(1h 02’ 03’’)</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2183.8600</a:t>
                          </a:r>
                        </a:p>
                        <a:p>
                          <a:pPr algn="ctr" rtl="0" fontAlgn="ctr"/>
                          <a:r>
                            <a:rPr lang="en-US" sz="1100" b="1" i="0" u="none" strike="noStrike" dirty="0" smtClean="0">
                              <a:solidFill>
                                <a:srgbClr val="000000"/>
                              </a:solidFill>
                              <a:effectLst/>
                              <a:latin typeface="Arial" panose="020B0604020202020204" pitchFamily="34" charset="0"/>
                            </a:rPr>
                            <a:t>(0h 36’ 24’’)</a:t>
                          </a:r>
                        </a:p>
                      </a:txBody>
                      <a:tcPr marL="9525" marR="9525" marT="9525" marB="0" anchor="ctr"/>
                    </a:tc>
                    <a:tc>
                      <a:txBody>
                        <a:bodyPr/>
                        <a:lstStyle/>
                        <a:p>
                          <a:pPr algn="ctr" rtl="0" fontAlgn="ctr"/>
                          <a:r>
                            <a:rPr lang="en-US" sz="1100" b="1" u="none" strike="noStrike" dirty="0" smtClean="0">
                              <a:effectLst/>
                            </a:rPr>
                            <a:t>1310.4860</a:t>
                          </a:r>
                        </a:p>
                        <a:p>
                          <a:pPr algn="ctr" rtl="0" fontAlgn="ctr"/>
                          <a:r>
                            <a:rPr lang="en-US" sz="1100" b="1" i="0" u="none" strike="noStrike" dirty="0" smtClean="0">
                              <a:solidFill>
                                <a:srgbClr val="000000"/>
                              </a:solidFill>
                              <a:effectLst/>
                              <a:latin typeface="Arial" panose="020B0604020202020204" pitchFamily="34" charset="0"/>
                            </a:rPr>
                            <a:t>(0h 21’ 50’’)</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1510.4050</a:t>
                          </a:r>
                        </a:p>
                        <a:p>
                          <a:pPr algn="ctr" rtl="0" fontAlgn="ctr"/>
                          <a:r>
                            <a:rPr lang="en-US" sz="1100" b="1" i="0" u="none" strike="noStrike" dirty="0" smtClean="0">
                              <a:solidFill>
                                <a:srgbClr val="000000"/>
                              </a:solidFill>
                              <a:effectLst/>
                              <a:latin typeface="Arial" panose="020B0604020202020204" pitchFamily="34" charset="0"/>
                            </a:rPr>
                            <a:t>(0h 25’ 10’’)</a:t>
                          </a:r>
                          <a:endParaRPr lang="en-US" sz="1100" b="1" i="0" u="none" strike="noStrike" dirty="0">
                            <a:solidFill>
                              <a:srgbClr val="000000"/>
                            </a:solidFill>
                            <a:effectLst/>
                            <a:latin typeface="Arial" panose="020B0604020202020204" pitchFamily="34" charset="0"/>
                          </a:endParaRPr>
                        </a:p>
                      </a:txBody>
                      <a:tcPr marL="9525" marR="9525" marT="9525" marB="0"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13941220"/>
                  </p:ext>
                </p:extLst>
              </p:nvPr>
            </p:nvGraphicFramePr>
            <p:xfrm>
              <a:off x="506186" y="1224641"/>
              <a:ext cx="8180614" cy="4980218"/>
            </p:xfrm>
            <a:graphic>
              <a:graphicData uri="http://schemas.openxmlformats.org/drawingml/2006/table">
                <a:tbl>
                  <a:tblPr>
                    <a:tableStyleId>{793D81CF-94F2-401A-BA57-92F5A7B2D0C5}</a:tableStyleId>
                  </a:tblPr>
                  <a:tblGrid>
                    <a:gridCol w="2012010"/>
                    <a:gridCol w="1247758"/>
                    <a:gridCol w="1122982"/>
                    <a:gridCol w="1111285"/>
                    <a:gridCol w="1341340"/>
                    <a:gridCol w="1345239"/>
                  </a:tblGrid>
                  <a:tr h="383094">
                    <a:tc rowSpan="3">
                      <a:txBody>
                        <a:bodyPr/>
                        <a:lstStyle/>
                        <a:p>
                          <a:pPr algn="ctr" rtl="0" fontAlgn="ctr"/>
                          <a:r>
                            <a:rPr lang="en-US" sz="1800" b="1" u="none" strike="noStrike" dirty="0">
                              <a:effectLst/>
                            </a:rPr>
                            <a:t>Function</a:t>
                          </a:r>
                          <a:endParaRPr lang="en-US" sz="1800" b="1" i="0" u="none" strike="noStrike" dirty="0">
                            <a:solidFill>
                              <a:srgbClr val="000000"/>
                            </a:solidFill>
                            <a:effectLst/>
                            <a:latin typeface="Arial" panose="020B0604020202020204" pitchFamily="34" charset="0"/>
                          </a:endParaRPr>
                        </a:p>
                      </a:txBody>
                      <a:tcPr marL="9525" marR="9525" marT="9525" marB="0" anchor="ctr"/>
                    </a:tc>
                    <a:tc gridSpan="5">
                      <a:txBody>
                        <a:bodyPr/>
                        <a:lstStyle/>
                        <a:p>
                          <a:pPr algn="ctr" rtl="0" fontAlgn="ctr"/>
                          <a:r>
                            <a:rPr lang="en-US" sz="1800" b="1" u="none" strike="noStrike" dirty="0" smtClean="0">
                              <a:effectLst/>
                            </a:rPr>
                            <a:t>Wall Clock </a:t>
                          </a:r>
                          <a:r>
                            <a:rPr lang="en-US" sz="1800" b="1" u="none" strike="noStrike" dirty="0">
                              <a:effectLst/>
                            </a:rPr>
                            <a:t>(s)</a:t>
                          </a:r>
                          <a:endParaRPr lang="en-US" sz="18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8823">
                    <a:tc vMerge="1">
                      <a:txBody>
                        <a:bodyPr/>
                        <a:lstStyle/>
                        <a:p>
                          <a:endParaRPr lang="en-US"/>
                        </a:p>
                      </a:txBody>
                      <a:tcPr/>
                    </a:tc>
                    <a:tc rowSpan="2">
                      <a:txBody>
                        <a:bodyPr/>
                        <a:lstStyle/>
                        <a:p>
                          <a:pPr algn="ctr" rtl="0" fontAlgn="ctr"/>
                          <a:r>
                            <a:rPr lang="en-US" sz="1600" b="1" u="none" strike="noStrike" dirty="0">
                              <a:effectLst/>
                            </a:rPr>
                            <a:t>Serial</a:t>
                          </a:r>
                          <a:endParaRPr lang="en-US" sz="1600" b="1" i="0" u="none" strike="noStrike" dirty="0">
                            <a:solidFill>
                              <a:srgbClr val="000000"/>
                            </a:solidFill>
                            <a:effectLst/>
                            <a:latin typeface="Arial" panose="020B0604020202020204" pitchFamily="34" charset="0"/>
                          </a:endParaRPr>
                        </a:p>
                      </a:txBody>
                      <a:tcPr marL="9525" marR="9525" marT="9525" marB="0" anchor="ctr"/>
                    </a:tc>
                    <a:tc gridSpan="4">
                      <a:txBody>
                        <a:bodyPr/>
                        <a:lstStyle/>
                        <a:p>
                          <a:pPr algn="ctr" rtl="0" fontAlgn="ctr"/>
                          <a:r>
                            <a:rPr lang="en-US" sz="1600" b="1" u="none" strike="noStrike" dirty="0" smtClean="0">
                              <a:effectLst/>
                            </a:rPr>
                            <a:t>Parallel                                                                                  </a:t>
                          </a:r>
                          <a:r>
                            <a:rPr lang="en-US" sz="1600" b="1" u="none" strike="noStrike" dirty="0">
                              <a:effectLst/>
                            </a:rPr>
                            <a:t>with No. of Threads</a:t>
                          </a:r>
                          <a:endParaRPr lang="en-US" sz="16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301002">
                    <a:tc vMerge="1">
                      <a:txBody>
                        <a:bodyPr/>
                        <a:lstStyle/>
                        <a:p>
                          <a:endParaRPr lang="en-US"/>
                        </a:p>
                      </a:txBody>
                      <a:tcPr/>
                    </a:tc>
                    <a:tc vMerge="1">
                      <a:txBody>
                        <a:bodyPr/>
                        <a:lstStyle/>
                        <a:p>
                          <a:endParaRPr lang="en-US"/>
                        </a:p>
                      </a:txBody>
                      <a:tcPr/>
                    </a:tc>
                    <a:tc>
                      <a:txBody>
                        <a:bodyPr/>
                        <a:lstStyle/>
                        <a:p>
                          <a:pPr algn="ctr" rtl="0" fontAlgn="ctr"/>
                          <a:r>
                            <a:rPr lang="en-US" sz="1400" b="1" u="none" strike="noStrike">
                              <a:effectLst/>
                            </a:rPr>
                            <a:t>2</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a:effectLst/>
                            </a:rPr>
                            <a:t>4</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a:effectLst/>
                            </a:rPr>
                            <a:t>8</a:t>
                          </a:r>
                          <a:endParaRPr lang="en-US"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400" b="1" u="none" strike="noStrike" dirty="0">
                              <a:effectLst/>
                            </a:rPr>
                            <a:t>16</a:t>
                          </a:r>
                          <a:endParaRPr lang="en-US" sz="1400" b="1" i="0" u="none" strike="noStrike" dirty="0">
                            <a:solidFill>
                              <a:srgbClr val="000000"/>
                            </a:solidFill>
                            <a:effectLst/>
                            <a:latin typeface="Arial" panose="020B0604020202020204" pitchFamily="34" charset="0"/>
                          </a:endParaRPr>
                        </a:p>
                      </a:txBody>
                      <a:tcPr marL="9525" marR="9525" marT="9525" marB="0" anchor="ctr"/>
                    </a:tc>
                  </a:tr>
                  <a:tr h="301002">
                    <a:tc>
                      <a:txBody>
                        <a:bodyPr/>
                        <a:lstStyle/>
                        <a:p>
                          <a:pPr algn="ctr" rtl="0" fontAlgn="ctr"/>
                          <a:r>
                            <a:rPr lang="en-US" sz="1200" b="1" u="none" strike="noStrike" dirty="0">
                              <a:effectLst/>
                            </a:rPr>
                            <a:t>Set-up time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213.6880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155.0860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125.1800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a:effectLst/>
                            </a:rPr>
                            <a:t>106.8970</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a:effectLst/>
                            </a:rPr>
                            <a:t>124.4440</a:t>
                          </a:r>
                          <a:endParaRPr lang="en-US" sz="1100" b="1" i="0" u="none" strike="noStrike" dirty="0">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b="1" u="none" strike="noStrike" dirty="0">
                              <a:effectLst/>
                            </a:rPr>
                            <a:t>TIME_LOOP</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6185.5891</a:t>
                          </a:r>
                        </a:p>
                        <a:p>
                          <a:pPr algn="ctr" rtl="0" fontAlgn="ctr"/>
                          <a:r>
                            <a:rPr lang="en-US" sz="1100" b="1" i="0" u="none" strike="noStrike" dirty="0" smtClean="0">
                              <a:solidFill>
                                <a:srgbClr val="000000"/>
                              </a:solidFill>
                              <a:effectLst/>
                              <a:latin typeface="Arial" panose="020B0604020202020204" pitchFamily="34" charset="0"/>
                            </a:rPr>
                            <a:t>(1h 43’ 06’’)</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3567.9040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59’ 28’’)</a:t>
                          </a:r>
                        </a:p>
                      </a:txBody>
                      <a:tcPr marL="9525" marR="9525" marT="9525" marB="0" anchor="ctr"/>
                    </a:tc>
                    <a:tc>
                      <a:txBody>
                        <a:bodyPr/>
                        <a:lstStyle/>
                        <a:p>
                          <a:pPr algn="ctr" rtl="0" fontAlgn="ctr"/>
                          <a:r>
                            <a:rPr lang="en-US" sz="1100" b="1" u="none" strike="noStrike" dirty="0" smtClean="0">
                              <a:effectLst/>
                            </a:rPr>
                            <a:t>2058.6800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34’ 19’’)</a:t>
                          </a:r>
                        </a:p>
                      </a:txBody>
                      <a:tcPr marL="9525" marR="9525" marT="9525" marB="0" anchor="ctr"/>
                    </a:tc>
                    <a:tc>
                      <a:txBody>
                        <a:bodyPr/>
                        <a:lstStyle/>
                        <a:p>
                          <a:pPr algn="ctr" rtl="0" fontAlgn="ctr"/>
                          <a:r>
                            <a:rPr lang="en-US" sz="1100" b="1" u="none" strike="noStrike" dirty="0" smtClean="0">
                              <a:effectLst/>
                            </a:rPr>
                            <a:t>1203.5890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20’ 04’’)</a:t>
                          </a:r>
                        </a:p>
                      </a:txBody>
                      <a:tcPr marL="9525" marR="9525" marT="9525" marB="0" anchor="ctr"/>
                    </a:tc>
                    <a:tc>
                      <a:txBody>
                        <a:bodyPr/>
                        <a:lstStyle/>
                        <a:p>
                          <a:pPr algn="ctr" rtl="0" fontAlgn="ctr"/>
                          <a:r>
                            <a:rPr lang="en-US" sz="1100" b="1" u="none" strike="noStrike" dirty="0" smtClean="0">
                              <a:effectLst/>
                            </a:rPr>
                            <a:t>1385.9610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rPr>
                            <a:t>(0h 23’ 06’’)</a:t>
                          </a:r>
                        </a:p>
                      </a:txBody>
                      <a:tcPr marL="9525" marR="9525" marT="9525" marB="0" anchor="ctr"/>
                    </a:tc>
                  </a:tr>
                  <a:tr h="533595">
                    <a:tc>
                      <a:txBody>
                        <a:bodyPr/>
                        <a:lstStyle/>
                        <a:p>
                          <a:pPr algn="ctr" rtl="0" fontAlgn="ctr"/>
                          <a:r>
                            <a:rPr lang="en-US" sz="1100" b="0" u="none" strike="noStrike" dirty="0">
                              <a:effectLst/>
                            </a:rPr>
                            <a:t>Calculation of DRM nodes displacement</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555.4990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321.6750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199.9680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172.9730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177.7960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b="0" u="none" strike="noStrike" dirty="0">
                              <a:effectLst/>
                            </a:rPr>
                            <a:t>Calculation of DRM nodes forces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2857.0780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1646.5710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886.4640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251.2280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286.9830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endParaRPr lang="en-US"/>
                        </a:p>
                      </a:txBody>
                      <a:tcPr marL="9525" marR="9525" marT="9525" marB="0" anchor="ctr">
                        <a:blipFill rotWithShape="0">
                          <a:blip r:embed="rId3"/>
                          <a:stretch>
                            <a:fillRect l="-606" t="-621591" r="-307576" b="-211364"/>
                          </a:stretch>
                        </a:blipFill>
                      </a:tcPr>
                    </a:tc>
                    <a:tc>
                      <a:txBody>
                        <a:bodyPr/>
                        <a:lstStyle/>
                        <a:p>
                          <a:pPr algn="ctr" rtl="0" fontAlgn="ctr"/>
                          <a:r>
                            <a:rPr lang="en-US" sz="1100" u="none" strike="noStrike">
                              <a:effectLst/>
                            </a:rPr>
                            <a:t>2409.0910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1313.0780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718.0210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600.7110</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736.6480</a:t>
                          </a:r>
                          <a:endParaRPr lang="en-US" sz="1100" b="0" i="0" u="none" strike="noStrike">
                            <a:solidFill>
                              <a:srgbClr val="000000"/>
                            </a:solidFill>
                            <a:effectLst/>
                            <a:latin typeface="Arial" panose="020B0604020202020204" pitchFamily="34" charset="0"/>
                          </a:endParaRPr>
                        </a:p>
                      </a:txBody>
                      <a:tcPr marL="9525" marR="9525" marT="9525" marB="0" anchor="ctr"/>
                    </a:tc>
                  </a:tr>
                  <a:tr h="533595">
                    <a:tc>
                      <a:txBody>
                        <a:bodyPr/>
                        <a:lstStyle/>
                        <a:p>
                          <a:pPr algn="ctr" rtl="0" fontAlgn="ctr"/>
                          <a:r>
                            <a:rPr lang="en-US" sz="1100" u="none" strike="noStrike" dirty="0">
                              <a:effectLst/>
                            </a:rPr>
                            <a:t>Mean time-step </a:t>
                          </a:r>
                          <a:r>
                            <a:rPr lang="en-US" sz="1100" u="none" strike="noStrike" dirty="0" smtClean="0">
                              <a:effectLst/>
                            </a:rPr>
                            <a:t>time</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0.0247</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0.0143</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0.0082</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0.0048</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u="none" strike="noStrike">
                              <a:effectLst/>
                            </a:rPr>
                            <a:t>0.0055</a:t>
                          </a:r>
                          <a:endParaRPr lang="en-US" sz="1100" b="0" i="0" u="none" strike="noStrike">
                            <a:solidFill>
                              <a:srgbClr val="000000"/>
                            </a:solidFill>
                            <a:effectLst/>
                            <a:latin typeface="Arial" panose="020B0604020202020204" pitchFamily="34" charset="0"/>
                          </a:endParaRPr>
                        </a:p>
                      </a:txBody>
                      <a:tcPr marL="9525" marR="9525" marT="9525" marB="0" anchor="ctr"/>
                    </a:tc>
                  </a:tr>
                  <a:tr h="588322">
                    <a:tc>
                      <a:txBody>
                        <a:bodyPr/>
                        <a:lstStyle/>
                        <a:p>
                          <a:pPr algn="ctr" rtl="0" fontAlgn="ctr"/>
                          <a:r>
                            <a:rPr lang="en-US" sz="1200" b="1" u="none" strike="noStrike" dirty="0">
                              <a:effectLst/>
                            </a:rPr>
                            <a:t>Total Time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6399.2771 </a:t>
                          </a:r>
                        </a:p>
                        <a:p>
                          <a:pPr algn="ctr" rtl="0" fontAlgn="ctr"/>
                          <a:r>
                            <a:rPr lang="en-US" sz="1100" b="1" u="none" strike="noStrike" dirty="0" smtClean="0">
                              <a:effectLst/>
                            </a:rPr>
                            <a:t>(1h 46’ 39’’)</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3722.9900</a:t>
                          </a:r>
                        </a:p>
                        <a:p>
                          <a:pPr algn="ctr" rtl="0" fontAlgn="ctr"/>
                          <a:r>
                            <a:rPr lang="en-US" sz="1100" b="1" i="0" u="none" strike="noStrike" dirty="0" smtClean="0">
                              <a:solidFill>
                                <a:srgbClr val="000000"/>
                              </a:solidFill>
                              <a:effectLst/>
                              <a:latin typeface="Arial" panose="020B0604020202020204" pitchFamily="34" charset="0"/>
                            </a:rPr>
                            <a:t>(1h 02’ 03’’)</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2183.8600</a:t>
                          </a:r>
                        </a:p>
                        <a:p>
                          <a:pPr algn="ctr" rtl="0" fontAlgn="ctr"/>
                          <a:r>
                            <a:rPr lang="en-US" sz="1100" b="1" i="0" u="none" strike="noStrike" dirty="0" smtClean="0">
                              <a:solidFill>
                                <a:srgbClr val="000000"/>
                              </a:solidFill>
                              <a:effectLst/>
                              <a:latin typeface="Arial" panose="020B0604020202020204" pitchFamily="34" charset="0"/>
                            </a:rPr>
                            <a:t>(0h 36’ 24’’)</a:t>
                          </a:r>
                        </a:p>
                      </a:txBody>
                      <a:tcPr marL="9525" marR="9525" marT="9525" marB="0" anchor="ctr"/>
                    </a:tc>
                    <a:tc>
                      <a:txBody>
                        <a:bodyPr/>
                        <a:lstStyle/>
                        <a:p>
                          <a:pPr algn="ctr" rtl="0" fontAlgn="ctr"/>
                          <a:r>
                            <a:rPr lang="en-US" sz="1100" b="1" u="none" strike="noStrike" dirty="0" smtClean="0">
                              <a:effectLst/>
                            </a:rPr>
                            <a:t>1310.4860</a:t>
                          </a:r>
                        </a:p>
                        <a:p>
                          <a:pPr algn="ctr" rtl="0" fontAlgn="ctr"/>
                          <a:r>
                            <a:rPr lang="en-US" sz="1100" b="1" i="0" u="none" strike="noStrike" dirty="0" smtClean="0">
                              <a:solidFill>
                                <a:srgbClr val="000000"/>
                              </a:solidFill>
                              <a:effectLst/>
                              <a:latin typeface="Arial" panose="020B0604020202020204" pitchFamily="34" charset="0"/>
                            </a:rPr>
                            <a:t>(0h 21’ 50’’)</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100" b="1" u="none" strike="noStrike" dirty="0" smtClean="0">
                              <a:effectLst/>
                            </a:rPr>
                            <a:t>1510.4050</a:t>
                          </a:r>
                        </a:p>
                        <a:p>
                          <a:pPr algn="ctr" rtl="0" fontAlgn="ctr"/>
                          <a:r>
                            <a:rPr lang="en-US" sz="1100" b="1" i="0" u="none" strike="noStrike" dirty="0" smtClean="0">
                              <a:solidFill>
                                <a:srgbClr val="000000"/>
                              </a:solidFill>
                              <a:effectLst/>
                              <a:latin typeface="Arial" panose="020B0604020202020204" pitchFamily="34" charset="0"/>
                            </a:rPr>
                            <a:t>(0h 25’ 10’’)</a:t>
                          </a:r>
                          <a:endParaRPr lang="en-US" sz="1100" b="1" i="0" u="none" strike="noStrike" dirty="0">
                            <a:solidFill>
                              <a:srgbClr val="000000"/>
                            </a:solidFill>
                            <a:effectLst/>
                            <a:latin typeface="Arial" panose="020B0604020202020204" pitchFamily="34" charset="0"/>
                          </a:endParaRPr>
                        </a:p>
                      </a:txBody>
                      <a:tcPr marL="9525" marR="9525" marT="9525" marB="0" anchor="ctr"/>
                    </a:tc>
                  </a:tr>
                </a:tbl>
              </a:graphicData>
            </a:graphic>
          </p:graphicFrame>
        </mc:Fallback>
      </mc:AlternateContent>
    </p:spTree>
    <p:extLst>
      <p:ext uri="{BB962C8B-B14F-4D97-AF65-F5344CB8AC3E}">
        <p14:creationId xmlns:p14="http://schemas.microsoft.com/office/powerpoint/2010/main" val="1562559952"/>
      </p:ext>
    </p:extLst>
  </p:cSld>
  <p:clrMapOvr>
    <a:masterClrMapping/>
  </p:clrMapOvr>
  <p:transition advTm="30577"/>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rgbClr val="FF99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rgbClr val="FF9900"/>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18238</TotalTime>
  <Words>1028</Words>
  <Application>Microsoft Office PowerPoint</Application>
  <PresentationFormat>On-screen Show (4:3)</PresentationFormat>
  <Paragraphs>174</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Narrow</vt:lpstr>
      <vt:lpstr>Calibri</vt:lpstr>
      <vt:lpstr>Cambria Math</vt:lpstr>
      <vt:lpstr>Minion Web</vt:lpstr>
      <vt:lpstr>ＭＳ Ｐゴシック</vt:lpstr>
      <vt:lpstr>Symbol</vt:lpstr>
      <vt:lpstr>Times</vt:lpstr>
      <vt:lpstr>Times New Roman</vt:lpstr>
      <vt:lpstr>Wingdings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siwa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kiana hashemi</cp:lastModifiedBy>
  <cp:revision>945</cp:revision>
  <cp:lastPrinted>2015-10-08T11:04:32Z</cp:lastPrinted>
  <dcterms:created xsi:type="dcterms:W3CDTF">2003-06-16T09:31:13Z</dcterms:created>
  <dcterms:modified xsi:type="dcterms:W3CDTF">2015-10-16T07:57:50Z</dcterms:modified>
</cp:coreProperties>
</file>