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CF8"/>
    <a:srgbClr val="9277F7"/>
    <a:srgbClr val="161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B801-1088-2B64-C972-836E92725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FF352-BF45-7379-8D3F-4244772D5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D5E6-9F10-7ADE-E38D-5FA1D3B3F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C96-5476-4B6C-97EE-2A230E53F6A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3BA24-D988-5FD5-4336-A7449724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BC5E2-900E-30A5-6ACD-71FB6CCD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26E-9C46-4F22-B860-2F7DA536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1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7B17-68F1-4A64-A835-96337473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B1F22-5314-3665-C6D2-C50051310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396A-CF02-4D26-B2AA-0D538AFD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C96-5476-4B6C-97EE-2A230E53F6A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992FC-FBA5-A989-87EA-8D11A817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4935D-B3B4-8B1A-1DCB-05A856B4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26E-9C46-4F22-B860-2F7DA536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0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4DDE8-A635-1B37-22D2-9CAB9D83C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8C8D8-FA9F-4D70-9C5E-D22045C3C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0E00-B13C-9DC6-0DB3-0E10CF74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C96-5476-4B6C-97EE-2A230E53F6A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C37A-3E01-FD6F-3588-A064D993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720F-1DA2-5D1B-905E-C7686BCF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26E-9C46-4F22-B860-2F7DA536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8316-400B-0588-F60F-820C7615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14D4-4689-64BE-4790-B207865E6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CC049-72BB-B36F-DD0F-E2F1A54D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C96-5476-4B6C-97EE-2A230E53F6A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5D6B8-748D-0D0B-5C60-1BD75E0E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F64F2-AA55-1E40-004C-F5D887E2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26E-9C46-4F22-B860-2F7DA536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79B7-F803-2060-B5F2-DC7B4DD4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363CE-7464-8DB4-0708-E71F198B7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936C-C423-66FD-9D05-FB4BC62D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C96-5476-4B6C-97EE-2A230E53F6A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BF628-F672-8173-354F-A85B8B43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DA605-464D-42FA-F9A3-1B0208AC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26E-9C46-4F22-B860-2F7DA536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A252-D00D-03AD-C31C-9F81BD56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EF1A-0A05-76F0-46A9-E09027B28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186E3-BBDE-2522-EF85-3314B3E79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84284-DD5E-C34D-34AF-D60D7429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C96-5476-4B6C-97EE-2A230E53F6A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08A91-08C4-9181-0F30-FB5A2057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00A48-B45C-7462-A1E9-FBE4A659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26E-9C46-4F22-B860-2F7DA536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7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9437-0AC4-859A-4B3D-A18BF55B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E4810-DDD2-BD5C-4B6F-25835CF0D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D2F64-5004-85D9-F388-025543F15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6E8BE-D5CD-A6C3-535F-60F31EDD5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8A032-F89A-28E4-D0A9-58F61ED86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44366-6209-0F96-F453-515A01A8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C96-5476-4B6C-97EE-2A230E53F6A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6F8E1-B5BD-5D43-3372-781D5B5D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037FA-9E1C-CEF9-C81F-9DF0E7D8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26E-9C46-4F22-B860-2F7DA536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9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4F95-36FA-A3EB-C7EA-A95F3E68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D3CB7-BCAF-3F47-87DA-B9452829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C96-5476-4B6C-97EE-2A230E53F6A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C52A9-4983-AE93-4BF3-F6FAED91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D8AC7-451E-A43E-EBC7-7CB2A757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26E-9C46-4F22-B860-2F7DA536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8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126FF-65D4-85CD-B448-4C4F4370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C96-5476-4B6C-97EE-2A230E53F6A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1539F-71DC-23D2-4F4D-B76DA6EA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85BBA-E898-D47E-DAC8-32D8C090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26E-9C46-4F22-B860-2F7DA536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65BC-58FF-8F52-9A97-5AFD5F27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82AD-28B1-E807-9159-F2858D73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1E3C2-0C7D-CCBE-36BB-BC1785A21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935-18DE-B204-06FC-3582E2FB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C96-5476-4B6C-97EE-2A230E53F6A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E3D4C-D3C8-0F24-8738-16EAFCCC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EC6C2-151C-1A2D-8B83-4D288741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26E-9C46-4F22-B860-2F7DA536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5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5BD1-26D6-5072-0B27-072AF558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3B3FF-B6F3-7390-A2E5-C8DD7EE4E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CDA24-8E4B-BD0F-74FC-B7C8A8F2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F8866-0A55-1447-C85E-29A71471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C96-5476-4B6C-97EE-2A230E53F6A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7A5BD-E92B-BFC7-8864-6A25C61D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90919-7B18-AB3F-1E1E-C86A5F64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BA26E-9C46-4F22-B860-2F7DA536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B32FF-4567-F6BD-754B-3927314D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FAC15-97DA-4662-447E-74DD829F8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C28B8-3FD9-49AC-A463-C0B64DC21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C1C96-5476-4B6C-97EE-2A230E53F6A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AFCB-C63B-C5A6-0003-723D4806F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858F2-25B3-BBC8-1349-C5ACA7E6F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2BA26E-9C46-4F22-B860-2F7DA536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2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161694"/>
            </a:gs>
            <a:gs pos="49000">
              <a:srgbClr val="767CF8"/>
            </a:gs>
            <a:gs pos="96000">
              <a:srgbClr val="161694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4D10058-4DD3-2EBA-6B7B-0EBAE643FC31}"/>
              </a:ext>
            </a:extLst>
          </p:cNvPr>
          <p:cNvSpPr txBox="1"/>
          <p:nvPr/>
        </p:nvSpPr>
        <p:spPr>
          <a:xfrm>
            <a:off x="0" y="20445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Blockchain-Secured DNS Infrastructure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11FE4CD-2AD8-67C2-AB10-BAA76B9C9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66365"/>
              </p:ext>
            </p:extLst>
          </p:nvPr>
        </p:nvGraphicFramePr>
        <p:xfrm>
          <a:off x="838200" y="1100667"/>
          <a:ext cx="2971799" cy="365760"/>
        </p:xfrm>
        <a:graphic>
          <a:graphicData uri="http://schemas.openxmlformats.org/drawingml/2006/table">
            <a:tbl>
              <a:tblPr/>
              <a:tblGrid>
                <a:gridCol w="2971799">
                  <a:extLst>
                    <a:ext uri="{9D8B030D-6E8A-4147-A177-3AD203B41FA5}">
                      <a16:colId xmlns:a16="http://schemas.microsoft.com/office/drawing/2014/main" val="826647498"/>
                    </a:ext>
                  </a:extLst>
                </a:gridCol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Project Scope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877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0C66916-DC24-7E55-F63B-F09D43EFB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34915"/>
              </p:ext>
            </p:extLst>
          </p:nvPr>
        </p:nvGraphicFramePr>
        <p:xfrm>
          <a:off x="838200" y="1473200"/>
          <a:ext cx="2971799" cy="1798320"/>
        </p:xfrm>
        <a:graphic>
          <a:graphicData uri="http://schemas.openxmlformats.org/drawingml/2006/table">
            <a:tbl>
              <a:tblPr/>
              <a:tblGrid>
                <a:gridCol w="2971799">
                  <a:extLst>
                    <a:ext uri="{9D8B030D-6E8A-4147-A177-3AD203B41FA5}">
                      <a16:colId xmlns:a16="http://schemas.microsoft.com/office/drawing/2014/main" val="137791031"/>
                    </a:ext>
                  </a:extLst>
                </a:gridCol>
              </a:tblGrid>
              <a:tr h="13208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Secure DNS using ACL’s and simulated blockchain validation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Prevent DNS spoofing and hijacking attempts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Use Cisco Packet Tracer to model DNSSEC behavior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8812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A5BB650-C198-C4CB-A9D1-48A8C2E49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04472"/>
              </p:ext>
            </p:extLst>
          </p:nvPr>
        </p:nvGraphicFramePr>
        <p:xfrm>
          <a:off x="8547099" y="1497095"/>
          <a:ext cx="2971799" cy="1584960"/>
        </p:xfrm>
        <a:graphic>
          <a:graphicData uri="http://schemas.openxmlformats.org/drawingml/2006/table">
            <a:tbl>
              <a:tblPr/>
              <a:tblGrid>
                <a:gridCol w="2971799">
                  <a:extLst>
                    <a:ext uri="{9D8B030D-6E8A-4147-A177-3AD203B41FA5}">
                      <a16:colId xmlns:a16="http://schemas.microsoft.com/office/drawing/2014/main" val="137791031"/>
                    </a:ext>
                  </a:extLst>
                </a:gridCol>
              </a:tblGrid>
              <a:tr h="1469254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      Ping/HTTP tests confirm     connectivity</a:t>
                      </a:r>
                    </a:p>
                    <a:p>
                      <a:pPr algn="l"/>
                      <a:endParaRPr lang="en-US" sz="1400" dirty="0"/>
                    </a:p>
                    <a:p>
                      <a:r>
                        <a:rPr lang="en-US" sz="1400" dirty="0"/>
                        <a:t>      ACL rules restrict attacker access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      Blockchain log validated DNS entries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8812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9B5EAF2-9438-BB93-0996-D63D43251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1626"/>
              </p:ext>
            </p:extLst>
          </p:nvPr>
        </p:nvGraphicFramePr>
        <p:xfrm>
          <a:off x="8547099" y="1131335"/>
          <a:ext cx="2971799" cy="365760"/>
        </p:xfrm>
        <a:graphic>
          <a:graphicData uri="http://schemas.openxmlformats.org/drawingml/2006/table">
            <a:tbl>
              <a:tblPr/>
              <a:tblGrid>
                <a:gridCol w="2971799">
                  <a:extLst>
                    <a:ext uri="{9D8B030D-6E8A-4147-A177-3AD203B41FA5}">
                      <a16:colId xmlns:a16="http://schemas.microsoft.com/office/drawing/2014/main" val="826647498"/>
                    </a:ext>
                  </a:extLst>
                </a:gridCol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Testing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8774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4C24694-287D-73F5-A2E2-460859E09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42878"/>
              </p:ext>
            </p:extLst>
          </p:nvPr>
        </p:nvGraphicFramePr>
        <p:xfrm>
          <a:off x="4538445" y="1088814"/>
          <a:ext cx="3322038" cy="365760"/>
        </p:xfrm>
        <a:graphic>
          <a:graphicData uri="http://schemas.openxmlformats.org/drawingml/2006/table">
            <a:tbl>
              <a:tblPr/>
              <a:tblGrid>
                <a:gridCol w="3322038">
                  <a:extLst>
                    <a:ext uri="{9D8B030D-6E8A-4147-A177-3AD203B41FA5}">
                      <a16:colId xmlns:a16="http://schemas.microsoft.com/office/drawing/2014/main" val="826647498"/>
                    </a:ext>
                  </a:extLst>
                </a:gridCol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System Architecture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8774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4C92FB4-ADDD-B258-0C54-6C28AA259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24926"/>
              </p:ext>
            </p:extLst>
          </p:nvPr>
        </p:nvGraphicFramePr>
        <p:xfrm>
          <a:off x="4538444" y="1473199"/>
          <a:ext cx="3322040" cy="4910667"/>
        </p:xfrm>
        <a:graphic>
          <a:graphicData uri="http://schemas.openxmlformats.org/drawingml/2006/table">
            <a:tbl>
              <a:tblPr/>
              <a:tblGrid>
                <a:gridCol w="3322040">
                  <a:extLst>
                    <a:ext uri="{9D8B030D-6E8A-4147-A177-3AD203B41FA5}">
                      <a16:colId xmlns:a16="http://schemas.microsoft.com/office/drawing/2014/main" val="137791031"/>
                    </a:ext>
                  </a:extLst>
                </a:gridCol>
              </a:tblGrid>
              <a:tr h="49106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 Features           Testing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8812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E067602-7E76-0B98-E166-598C9521F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7795"/>
              </p:ext>
            </p:extLst>
          </p:nvPr>
        </p:nvGraphicFramePr>
        <p:xfrm>
          <a:off x="8533250" y="3301461"/>
          <a:ext cx="2971799" cy="365760"/>
        </p:xfrm>
        <a:graphic>
          <a:graphicData uri="http://schemas.openxmlformats.org/drawingml/2006/table">
            <a:tbl>
              <a:tblPr/>
              <a:tblGrid>
                <a:gridCol w="2971799">
                  <a:extLst>
                    <a:ext uri="{9D8B030D-6E8A-4147-A177-3AD203B41FA5}">
                      <a16:colId xmlns:a16="http://schemas.microsoft.com/office/drawing/2014/main" val="826647498"/>
                    </a:ext>
                  </a:extLst>
                </a:gridCol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Conclusion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87746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F4F2538-AFC3-8768-8449-8E67AF8CF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77020"/>
              </p:ext>
            </p:extLst>
          </p:nvPr>
        </p:nvGraphicFramePr>
        <p:xfrm>
          <a:off x="824352" y="3555615"/>
          <a:ext cx="2971799" cy="365760"/>
        </p:xfrm>
        <a:graphic>
          <a:graphicData uri="http://schemas.openxmlformats.org/drawingml/2006/table">
            <a:tbl>
              <a:tblPr/>
              <a:tblGrid>
                <a:gridCol w="2971799">
                  <a:extLst>
                    <a:ext uri="{9D8B030D-6E8A-4147-A177-3AD203B41FA5}">
                      <a16:colId xmlns:a16="http://schemas.microsoft.com/office/drawing/2014/main" val="826647498"/>
                    </a:ext>
                  </a:extLst>
                </a:gridCol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Objectives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87746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1F6F9D1-817F-68FE-E21C-07358BA9D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94355"/>
              </p:ext>
            </p:extLst>
          </p:nvPr>
        </p:nvGraphicFramePr>
        <p:xfrm>
          <a:off x="824352" y="3921375"/>
          <a:ext cx="2971799" cy="1212687"/>
        </p:xfrm>
        <a:graphic>
          <a:graphicData uri="http://schemas.openxmlformats.org/drawingml/2006/table">
            <a:tbl>
              <a:tblPr/>
              <a:tblGrid>
                <a:gridCol w="2971799">
                  <a:extLst>
                    <a:ext uri="{9D8B030D-6E8A-4147-A177-3AD203B41FA5}">
                      <a16:colId xmlns:a16="http://schemas.microsoft.com/office/drawing/2014/main" val="137791031"/>
                    </a:ext>
                  </a:extLst>
                </a:gridCol>
              </a:tblGrid>
              <a:tr h="121268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Segment network into Victim, ISP, and Intruder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Configure ACLs and routing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88128"/>
                  </a:ext>
                </a:extLst>
              </a:tr>
            </a:tbl>
          </a:graphicData>
        </a:graphic>
      </p:graphicFrame>
      <p:pic>
        <p:nvPicPr>
          <p:cNvPr id="40" name="Picture 39">
            <a:extLst>
              <a:ext uri="{FF2B5EF4-FFF2-40B4-BE49-F238E27FC236}">
                <a16:creationId xmlns:a16="http://schemas.microsoft.com/office/drawing/2014/main" id="{3981D543-9C93-A24C-537E-F737D2BB5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01" y="1550495"/>
            <a:ext cx="3100350" cy="1721025"/>
          </a:xfrm>
          <a:prstGeom prst="rect">
            <a:avLst/>
          </a:prstGeom>
        </p:spPr>
      </p:pic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264F984-F32D-C361-EF2A-4214C655B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255370"/>
              </p:ext>
            </p:extLst>
          </p:nvPr>
        </p:nvGraphicFramePr>
        <p:xfrm>
          <a:off x="8547099" y="3667221"/>
          <a:ext cx="2971799" cy="2225040"/>
        </p:xfrm>
        <a:graphic>
          <a:graphicData uri="http://schemas.openxmlformats.org/drawingml/2006/table">
            <a:tbl>
              <a:tblPr/>
              <a:tblGrid>
                <a:gridCol w="2971799">
                  <a:extLst>
                    <a:ext uri="{9D8B030D-6E8A-4147-A177-3AD203B41FA5}">
                      <a16:colId xmlns:a16="http://schemas.microsoft.com/office/drawing/2014/main" val="137791031"/>
                    </a:ext>
                  </a:extLst>
                </a:gridCol>
              </a:tblGrid>
              <a:tr h="14692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ACLs and blockchain simulation improved DNS security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Successfully demonstrated layered validation in Packet Tracer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Prepared environment for future DNS spoofing defense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88128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9CB937-FCDC-6FB4-F8A1-D22B97E27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92333"/>
              </p:ext>
            </p:extLst>
          </p:nvPr>
        </p:nvGraphicFramePr>
        <p:xfrm>
          <a:off x="4552292" y="3433956"/>
          <a:ext cx="3308191" cy="365760"/>
        </p:xfrm>
        <a:graphic>
          <a:graphicData uri="http://schemas.openxmlformats.org/drawingml/2006/table">
            <a:tbl>
              <a:tblPr/>
              <a:tblGrid>
                <a:gridCol w="3308191">
                  <a:extLst>
                    <a:ext uri="{9D8B030D-6E8A-4147-A177-3AD203B41FA5}">
                      <a16:colId xmlns:a16="http://schemas.microsoft.com/office/drawing/2014/main" val="826647498"/>
                    </a:ext>
                  </a:extLst>
                </a:gridCol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Key Features           Testing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  <a:alpha val="4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87746"/>
                  </a:ext>
                </a:extLst>
              </a:tr>
            </a:tbl>
          </a:graphicData>
        </a:graphic>
      </p:graphicFrame>
      <p:pic>
        <p:nvPicPr>
          <p:cNvPr id="45" name="Graphic 44" descr="Shield outline">
            <a:extLst>
              <a:ext uri="{FF2B5EF4-FFF2-40B4-BE49-F238E27FC236}">
                <a16:creationId xmlns:a16="http://schemas.microsoft.com/office/drawing/2014/main" id="{FE106135-CDD1-0168-6B4F-768D9C68D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4751" y="3433956"/>
            <a:ext cx="355600" cy="355600"/>
          </a:xfrm>
          <a:prstGeom prst="rect">
            <a:avLst/>
          </a:prstGeom>
        </p:spPr>
      </p:pic>
      <p:pic>
        <p:nvPicPr>
          <p:cNvPr id="47" name="Graphic 46" descr="Checklist with solid fill">
            <a:extLst>
              <a:ext uri="{FF2B5EF4-FFF2-40B4-BE49-F238E27FC236}">
                <a16:creationId xmlns:a16="http://schemas.microsoft.com/office/drawing/2014/main" id="{DBC00E09-E024-AE5A-5074-2289D5021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00132" y="3369903"/>
            <a:ext cx="454403" cy="45440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F78A323-6D5F-B7F0-9EE1-73AAEBE95AC1}"/>
              </a:ext>
            </a:extLst>
          </p:cNvPr>
          <p:cNvSpPr txBox="1"/>
          <p:nvPr/>
        </p:nvSpPr>
        <p:spPr>
          <a:xfrm>
            <a:off x="4536028" y="3872528"/>
            <a:ext cx="17641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ACL-based traffic filtering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Blockchain log</a:t>
            </a:r>
          </a:p>
          <a:p>
            <a:r>
              <a:rPr lang="en-US" sz="1400" dirty="0"/>
              <a:t>        for DNS integrity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3FC2A3-6D56-2FA4-6DB2-1DB924827B58}"/>
              </a:ext>
            </a:extLst>
          </p:cNvPr>
          <p:cNvSpPr txBox="1"/>
          <p:nvPr/>
        </p:nvSpPr>
        <p:spPr>
          <a:xfrm>
            <a:off x="6173032" y="3891153"/>
            <a:ext cx="1790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Ping/HTTP tests confirm connectivity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Blockchain hash verification manually confirms DNS responses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6917482-E5A8-B0DF-09B2-AA58561EC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16812"/>
              </p:ext>
            </p:extLst>
          </p:nvPr>
        </p:nvGraphicFramePr>
        <p:xfrm>
          <a:off x="4524596" y="5463347"/>
          <a:ext cx="1901371" cy="920518"/>
        </p:xfrm>
        <a:graphic>
          <a:graphicData uri="http://schemas.openxmlformats.org/drawingml/2006/table">
            <a:tbl>
              <a:tblPr/>
              <a:tblGrid>
                <a:gridCol w="1901371">
                  <a:extLst>
                    <a:ext uri="{9D8B030D-6E8A-4147-A177-3AD203B41FA5}">
                      <a16:colId xmlns:a16="http://schemas.microsoft.com/office/drawing/2014/main" val="826647498"/>
                    </a:ext>
                  </a:extLst>
                </a:gridCol>
              </a:tblGrid>
              <a:tr h="92051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Tools Used:</a:t>
                      </a:r>
                    </a:p>
                    <a:p>
                      <a:pPr algn="ctr"/>
                      <a:r>
                        <a:rPr lang="en-US" sz="1600" dirty="0"/>
                        <a:t>Cisco Packet Tracer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  <a:alpha val="4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87746"/>
                  </a:ext>
                </a:extLst>
              </a:tr>
            </a:tbl>
          </a:graphicData>
        </a:graphic>
      </p:graphicFrame>
      <p:pic>
        <p:nvPicPr>
          <p:cNvPr id="52" name="Graphic 51" descr="Lock with solid fill">
            <a:extLst>
              <a:ext uri="{FF2B5EF4-FFF2-40B4-BE49-F238E27FC236}">
                <a16:creationId xmlns:a16="http://schemas.microsoft.com/office/drawing/2014/main" id="{3AC85888-B1D6-797A-9023-06B91C3D51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7099" y="2103929"/>
            <a:ext cx="324342" cy="324342"/>
          </a:xfrm>
          <a:prstGeom prst="rect">
            <a:avLst/>
          </a:prstGeom>
        </p:spPr>
      </p:pic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13E4B847-336E-90F7-6772-F66F0A8F0B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19872" y="2611151"/>
            <a:ext cx="211122" cy="211122"/>
          </a:xfrm>
          <a:prstGeom prst="rect">
            <a:avLst/>
          </a:prstGeom>
        </p:spPr>
      </p:pic>
      <p:pic>
        <p:nvPicPr>
          <p:cNvPr id="56" name="Graphic 55" descr="Badge Tick with solid fill">
            <a:extLst>
              <a:ext uri="{FF2B5EF4-FFF2-40B4-BE49-F238E27FC236}">
                <a16:creationId xmlns:a16="http://schemas.microsoft.com/office/drawing/2014/main" id="{1BE24DE4-06E8-00E9-0A26-6902862CD9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8597" y="1497095"/>
            <a:ext cx="324342" cy="32434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60CB6F6-C188-0908-9525-D57279BF63BE}"/>
              </a:ext>
            </a:extLst>
          </p:cNvPr>
          <p:cNvSpPr txBox="1"/>
          <p:nvPr/>
        </p:nvSpPr>
        <p:spPr>
          <a:xfrm>
            <a:off x="1979802" y="644678"/>
            <a:ext cx="1072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Simulating DNS Integrity Using ACLs and Blockchain Validation in Cisco Packet Tracer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3CE84347-B59E-5FEE-FC37-50760C377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82194"/>
              </p:ext>
            </p:extLst>
          </p:nvPr>
        </p:nvGraphicFramePr>
        <p:xfrm>
          <a:off x="824351" y="5405356"/>
          <a:ext cx="2971799" cy="365760"/>
        </p:xfrm>
        <a:graphic>
          <a:graphicData uri="http://schemas.openxmlformats.org/drawingml/2006/table">
            <a:tbl>
              <a:tblPr/>
              <a:tblGrid>
                <a:gridCol w="2971799">
                  <a:extLst>
                    <a:ext uri="{9D8B030D-6E8A-4147-A177-3AD203B41FA5}">
                      <a16:colId xmlns:a16="http://schemas.microsoft.com/office/drawing/2014/main" val="826647498"/>
                    </a:ext>
                  </a:extLst>
                </a:gridCol>
              </a:tblGrid>
              <a:tr h="28786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Team Members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87746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99C89D7-A4B9-8666-B734-04C5CB57F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90508"/>
              </p:ext>
            </p:extLst>
          </p:nvPr>
        </p:nvGraphicFramePr>
        <p:xfrm>
          <a:off x="824351" y="5777520"/>
          <a:ext cx="2971798" cy="731520"/>
        </p:xfrm>
        <a:graphic>
          <a:graphicData uri="http://schemas.openxmlformats.org/drawingml/2006/table">
            <a:tbl>
              <a:tblPr/>
              <a:tblGrid>
                <a:gridCol w="2971798">
                  <a:extLst>
                    <a:ext uri="{9D8B030D-6E8A-4147-A177-3AD203B41FA5}">
                      <a16:colId xmlns:a16="http://schemas.microsoft.com/office/drawing/2014/main" val="137791031"/>
                    </a:ext>
                  </a:extLst>
                </a:gridCol>
              </a:tblGrid>
              <a:tr h="67999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Tirth Patel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Filip Mangoski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Sheila Maita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88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49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139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Maita, Sheila</dc:creator>
  <cp:lastModifiedBy>Maita, Sheila</cp:lastModifiedBy>
  <cp:revision>11</cp:revision>
  <dcterms:created xsi:type="dcterms:W3CDTF">2025-08-04T22:48:48Z</dcterms:created>
  <dcterms:modified xsi:type="dcterms:W3CDTF">2025-08-05T00:19:51Z</dcterms:modified>
</cp:coreProperties>
</file>