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0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876A8D-85E2-4F36-B658-11D571098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64F7CE1-E60A-4743-9128-6711F139F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7BC425C-E95B-49DA-A7BC-DADB9F20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ADDA-3A6C-42B5-A9BD-0ABD7AAEF9BD}" type="datetimeFigureOut">
              <a:rPr lang="it-IT" smtClean="0"/>
              <a:t>24/06/2020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AED916-8B5D-430E-8226-6112C4E7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E6817A-F711-4F0B-A0C6-FACC2E155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673A-78C5-4225-95C7-DB84544E86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181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2954E7-2784-4F0C-9A33-76AE738CC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1EC0F8-932D-42C1-9448-6259078CB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FC60F9-3B68-4E77-84D8-67226A9B2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ADDA-3A6C-42B5-A9BD-0ABD7AAEF9BD}" type="datetimeFigureOut">
              <a:rPr lang="it-IT" smtClean="0"/>
              <a:t>24/06/2020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3DA928-80DE-4416-9FAC-43DA0D78E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16DE5A-0EC3-45BD-B942-ACC9C1999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673A-78C5-4225-95C7-DB84544E86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648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CC0424C-D7C2-4985-A500-47DFA2B7B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4EA9AB1-E3D5-4348-A4F0-0FB4857A2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E9E32D-D642-445F-9DCF-AC72E9806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ADDA-3A6C-42B5-A9BD-0ABD7AAEF9BD}" type="datetimeFigureOut">
              <a:rPr lang="it-IT" smtClean="0"/>
              <a:t>24/06/2020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B2B91DC-26A8-4DFF-B7FE-BB7CA86B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046EEF-42E2-40E5-BE08-777D8815C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673A-78C5-4225-95C7-DB84544E86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8662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"/>
            <a:ext cx="12178565" cy="5904172"/>
          </a:xfrm>
          <a:custGeom>
            <a:avLst/>
            <a:gdLst/>
            <a:ahLst/>
            <a:cxnLst/>
            <a:rect l="l" t="t" r="r" b="b"/>
            <a:pathLst>
              <a:path w="4605020" h="2979420">
                <a:moveTo>
                  <a:pt x="4604790" y="0"/>
                </a:moveTo>
                <a:lnTo>
                  <a:pt x="0" y="0"/>
                </a:lnTo>
                <a:lnTo>
                  <a:pt x="0" y="2779304"/>
                </a:lnTo>
                <a:lnTo>
                  <a:pt x="68672" y="2809945"/>
                </a:lnTo>
                <a:lnTo>
                  <a:pt x="112424" y="2827755"/>
                </a:lnTo>
                <a:lnTo>
                  <a:pt x="157335" y="2844650"/>
                </a:lnTo>
                <a:lnTo>
                  <a:pt x="203351" y="2860619"/>
                </a:lnTo>
                <a:lnTo>
                  <a:pt x="250415" y="2875649"/>
                </a:lnTo>
                <a:lnTo>
                  <a:pt x="298473" y="2889728"/>
                </a:lnTo>
                <a:lnTo>
                  <a:pt x="347471" y="2902843"/>
                </a:lnTo>
                <a:lnTo>
                  <a:pt x="397354" y="2914984"/>
                </a:lnTo>
                <a:lnTo>
                  <a:pt x="448065" y="2926138"/>
                </a:lnTo>
                <a:lnTo>
                  <a:pt x="499552" y="2936292"/>
                </a:lnTo>
                <a:lnTo>
                  <a:pt x="551758" y="2945435"/>
                </a:lnTo>
                <a:lnTo>
                  <a:pt x="604628" y="2953554"/>
                </a:lnTo>
                <a:lnTo>
                  <a:pt x="658109" y="2960638"/>
                </a:lnTo>
                <a:lnTo>
                  <a:pt x="712144" y="2966674"/>
                </a:lnTo>
                <a:lnTo>
                  <a:pt x="766679" y="2971650"/>
                </a:lnTo>
                <a:lnTo>
                  <a:pt x="821660" y="2975555"/>
                </a:lnTo>
                <a:lnTo>
                  <a:pt x="877030" y="2978375"/>
                </a:lnTo>
                <a:lnTo>
                  <a:pt x="965891" y="2979374"/>
                </a:lnTo>
                <a:lnTo>
                  <a:pt x="1085713" y="2977993"/>
                </a:lnTo>
                <a:lnTo>
                  <a:pt x="1143613" y="2976622"/>
                </a:lnTo>
                <a:lnTo>
                  <a:pt x="1192908" y="2974911"/>
                </a:lnTo>
                <a:lnTo>
                  <a:pt x="1275331" y="2969004"/>
                </a:lnTo>
                <a:lnTo>
                  <a:pt x="1322377" y="2964587"/>
                </a:lnTo>
                <a:lnTo>
                  <a:pt x="1369327" y="2959685"/>
                </a:lnTo>
                <a:lnTo>
                  <a:pt x="1416219" y="2954290"/>
                </a:lnTo>
                <a:lnTo>
                  <a:pt x="1463092" y="2948392"/>
                </a:lnTo>
                <a:lnTo>
                  <a:pt x="1509984" y="2941984"/>
                </a:lnTo>
                <a:lnTo>
                  <a:pt x="1556936" y="2935058"/>
                </a:lnTo>
                <a:lnTo>
                  <a:pt x="1603985" y="2927606"/>
                </a:lnTo>
                <a:lnTo>
                  <a:pt x="1651170" y="2919618"/>
                </a:lnTo>
                <a:lnTo>
                  <a:pt x="1698530" y="2911088"/>
                </a:lnTo>
                <a:lnTo>
                  <a:pt x="1746103" y="2902006"/>
                </a:lnTo>
                <a:lnTo>
                  <a:pt x="1793930" y="2892365"/>
                </a:lnTo>
                <a:lnTo>
                  <a:pt x="1842048" y="2882156"/>
                </a:lnTo>
                <a:lnTo>
                  <a:pt x="1890496" y="2871371"/>
                </a:lnTo>
                <a:lnTo>
                  <a:pt x="1939313" y="2860002"/>
                </a:lnTo>
                <a:lnTo>
                  <a:pt x="2038210" y="2835479"/>
                </a:lnTo>
                <a:lnTo>
                  <a:pt x="2139048" y="2808519"/>
                </a:lnTo>
                <a:lnTo>
                  <a:pt x="2242139" y="2779059"/>
                </a:lnTo>
                <a:lnTo>
                  <a:pt x="2347793" y="2747030"/>
                </a:lnTo>
                <a:lnTo>
                  <a:pt x="2612104" y="2662783"/>
                </a:lnTo>
                <a:lnTo>
                  <a:pt x="2763161" y="2617485"/>
                </a:lnTo>
                <a:lnTo>
                  <a:pt x="2861263" y="2589662"/>
                </a:lnTo>
                <a:lnTo>
                  <a:pt x="2957302" y="2563734"/>
                </a:lnTo>
                <a:lnTo>
                  <a:pt x="3051293" y="2539698"/>
                </a:lnTo>
                <a:lnTo>
                  <a:pt x="3143249" y="2517549"/>
                </a:lnTo>
                <a:lnTo>
                  <a:pt x="3233187" y="2497284"/>
                </a:lnTo>
                <a:lnTo>
                  <a:pt x="3321121" y="2478899"/>
                </a:lnTo>
                <a:lnTo>
                  <a:pt x="3381456" y="2467123"/>
                </a:lnTo>
                <a:lnTo>
                  <a:pt x="3440797" y="2456217"/>
                </a:lnTo>
                <a:lnTo>
                  <a:pt x="3499170" y="2446177"/>
                </a:lnTo>
                <a:lnTo>
                  <a:pt x="3556600" y="2437003"/>
                </a:lnTo>
                <a:lnTo>
                  <a:pt x="3613114" y="2428694"/>
                </a:lnTo>
                <a:lnTo>
                  <a:pt x="3668738" y="2421250"/>
                </a:lnTo>
                <a:lnTo>
                  <a:pt x="3723498" y="2414669"/>
                </a:lnTo>
                <a:lnTo>
                  <a:pt x="3777419" y="2408950"/>
                </a:lnTo>
                <a:lnTo>
                  <a:pt x="3830529" y="2404093"/>
                </a:lnTo>
                <a:lnTo>
                  <a:pt x="3882852" y="2400096"/>
                </a:lnTo>
                <a:lnTo>
                  <a:pt x="3934416" y="2396958"/>
                </a:lnTo>
                <a:lnTo>
                  <a:pt x="3985245" y="2394679"/>
                </a:lnTo>
                <a:lnTo>
                  <a:pt x="4035367" y="2393257"/>
                </a:lnTo>
                <a:lnTo>
                  <a:pt x="4084807" y="2392691"/>
                </a:lnTo>
                <a:lnTo>
                  <a:pt x="4604790" y="2392691"/>
                </a:lnTo>
                <a:lnTo>
                  <a:pt x="4604790" y="0"/>
                </a:lnTo>
                <a:close/>
              </a:path>
              <a:path w="4605020" h="2979420">
                <a:moveTo>
                  <a:pt x="4604790" y="2392691"/>
                </a:moveTo>
                <a:lnTo>
                  <a:pt x="4084807" y="2392691"/>
                </a:lnTo>
                <a:lnTo>
                  <a:pt x="4133591" y="2392981"/>
                </a:lnTo>
                <a:lnTo>
                  <a:pt x="4181745" y="2394126"/>
                </a:lnTo>
                <a:lnTo>
                  <a:pt x="4229295" y="2396124"/>
                </a:lnTo>
                <a:lnTo>
                  <a:pt x="4276268" y="2398975"/>
                </a:lnTo>
                <a:lnTo>
                  <a:pt x="4322689" y="2402677"/>
                </a:lnTo>
                <a:lnTo>
                  <a:pt x="4368585" y="2407230"/>
                </a:lnTo>
                <a:lnTo>
                  <a:pt x="4413980" y="2412633"/>
                </a:lnTo>
                <a:lnTo>
                  <a:pt x="4458903" y="2418884"/>
                </a:lnTo>
                <a:lnTo>
                  <a:pt x="4503378" y="2425983"/>
                </a:lnTo>
                <a:lnTo>
                  <a:pt x="4547431" y="2433929"/>
                </a:lnTo>
                <a:lnTo>
                  <a:pt x="4604790" y="2445012"/>
                </a:lnTo>
                <a:lnTo>
                  <a:pt x="4604790" y="2392691"/>
                </a:lnTo>
                <a:close/>
              </a:path>
            </a:pathLst>
          </a:custGeom>
          <a:solidFill>
            <a:srgbClr val="484F59"/>
          </a:solidFill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17" name="bk object 17"/>
          <p:cNvSpPr/>
          <p:nvPr/>
        </p:nvSpPr>
        <p:spPr>
          <a:xfrm>
            <a:off x="0" y="4"/>
            <a:ext cx="12178565" cy="5589585"/>
          </a:xfrm>
          <a:custGeom>
            <a:avLst/>
            <a:gdLst/>
            <a:ahLst/>
            <a:cxnLst/>
            <a:rect l="l" t="t" r="r" b="b"/>
            <a:pathLst>
              <a:path w="4605020" h="2820670">
                <a:moveTo>
                  <a:pt x="4604790" y="0"/>
                </a:moveTo>
                <a:lnTo>
                  <a:pt x="0" y="0"/>
                </a:lnTo>
                <a:lnTo>
                  <a:pt x="0" y="2618970"/>
                </a:lnTo>
                <a:lnTo>
                  <a:pt x="67730" y="2649288"/>
                </a:lnTo>
                <a:lnTo>
                  <a:pt x="110261" y="2666651"/>
                </a:lnTo>
                <a:lnTo>
                  <a:pt x="153990" y="2683164"/>
                </a:lnTo>
                <a:lnTo>
                  <a:pt x="198856" y="2698812"/>
                </a:lnTo>
                <a:lnTo>
                  <a:pt x="244793" y="2713582"/>
                </a:lnTo>
                <a:lnTo>
                  <a:pt x="291740" y="2727460"/>
                </a:lnTo>
                <a:lnTo>
                  <a:pt x="339632" y="2740434"/>
                </a:lnTo>
                <a:lnTo>
                  <a:pt x="388405" y="2752490"/>
                </a:lnTo>
                <a:lnTo>
                  <a:pt x="437998" y="2763613"/>
                </a:lnTo>
                <a:lnTo>
                  <a:pt x="488345" y="2773791"/>
                </a:lnTo>
                <a:lnTo>
                  <a:pt x="539384" y="2783010"/>
                </a:lnTo>
                <a:lnTo>
                  <a:pt x="591051" y="2791257"/>
                </a:lnTo>
                <a:lnTo>
                  <a:pt x="643283" y="2798518"/>
                </a:lnTo>
                <a:lnTo>
                  <a:pt x="696016" y="2804779"/>
                </a:lnTo>
                <a:lnTo>
                  <a:pt x="749187" y="2810028"/>
                </a:lnTo>
                <a:lnTo>
                  <a:pt x="802732" y="2814250"/>
                </a:lnTo>
                <a:lnTo>
                  <a:pt x="856589" y="2817432"/>
                </a:lnTo>
                <a:lnTo>
                  <a:pt x="910692" y="2819560"/>
                </a:lnTo>
                <a:lnTo>
                  <a:pt x="951925" y="2820265"/>
                </a:lnTo>
                <a:lnTo>
                  <a:pt x="999364" y="2820207"/>
                </a:lnTo>
                <a:lnTo>
                  <a:pt x="1050797" y="2819444"/>
                </a:lnTo>
                <a:lnTo>
                  <a:pt x="1104011" y="2818036"/>
                </a:lnTo>
                <a:lnTo>
                  <a:pt x="1156791" y="2816041"/>
                </a:lnTo>
                <a:lnTo>
                  <a:pt x="1206925" y="2813518"/>
                </a:lnTo>
                <a:lnTo>
                  <a:pt x="1252200" y="2810525"/>
                </a:lnTo>
                <a:lnTo>
                  <a:pt x="1297729" y="2806777"/>
                </a:lnTo>
                <a:lnTo>
                  <a:pt x="1343555" y="2802445"/>
                </a:lnTo>
                <a:lnTo>
                  <a:pt x="1389687" y="2797524"/>
                </a:lnTo>
                <a:lnTo>
                  <a:pt x="1436139" y="2792014"/>
                </a:lnTo>
                <a:lnTo>
                  <a:pt x="1482921" y="2785912"/>
                </a:lnTo>
                <a:lnTo>
                  <a:pt x="1530045" y="2779215"/>
                </a:lnTo>
                <a:lnTo>
                  <a:pt x="1577523" y="2771920"/>
                </a:lnTo>
                <a:lnTo>
                  <a:pt x="1625365" y="2764026"/>
                </a:lnTo>
                <a:lnTo>
                  <a:pt x="1673585" y="2755529"/>
                </a:lnTo>
                <a:lnTo>
                  <a:pt x="1722192" y="2746428"/>
                </a:lnTo>
                <a:lnTo>
                  <a:pt x="1771199" y="2736720"/>
                </a:lnTo>
                <a:lnTo>
                  <a:pt x="1820616" y="2726402"/>
                </a:lnTo>
                <a:lnTo>
                  <a:pt x="1870457" y="2715471"/>
                </a:lnTo>
                <a:lnTo>
                  <a:pt x="1920732" y="2703927"/>
                </a:lnTo>
                <a:lnTo>
                  <a:pt x="2022630" y="2678983"/>
                </a:lnTo>
                <a:lnTo>
                  <a:pt x="2126404" y="2651552"/>
                </a:lnTo>
                <a:lnTo>
                  <a:pt x="2232145" y="2621612"/>
                </a:lnTo>
                <a:lnTo>
                  <a:pt x="2339946" y="2589146"/>
                </a:lnTo>
                <a:lnTo>
                  <a:pt x="2612845" y="2502307"/>
                </a:lnTo>
                <a:lnTo>
                  <a:pt x="2769841" y="2455297"/>
                </a:lnTo>
                <a:lnTo>
                  <a:pt x="2871395" y="2426585"/>
                </a:lnTo>
                <a:lnTo>
                  <a:pt x="2970599" y="2399940"/>
                </a:lnTo>
                <a:lnTo>
                  <a:pt x="3067570" y="2375334"/>
                </a:lnTo>
                <a:lnTo>
                  <a:pt x="3162426" y="2352738"/>
                </a:lnTo>
                <a:lnTo>
                  <a:pt x="3255286" y="2332123"/>
                </a:lnTo>
                <a:lnTo>
                  <a:pt x="3346266" y="2313460"/>
                </a:lnTo>
                <a:lnTo>
                  <a:pt x="3435484" y="2296721"/>
                </a:lnTo>
                <a:lnTo>
                  <a:pt x="3523059" y="2281876"/>
                </a:lnTo>
                <a:lnTo>
                  <a:pt x="3609109" y="2268897"/>
                </a:lnTo>
                <a:lnTo>
                  <a:pt x="3664952" y="2261392"/>
                </a:lnTo>
                <a:lnTo>
                  <a:pt x="3720090" y="2254757"/>
                </a:lnTo>
                <a:lnTo>
                  <a:pt x="3774529" y="2248994"/>
                </a:lnTo>
                <a:lnTo>
                  <a:pt x="3828277" y="2244102"/>
                </a:lnTo>
                <a:lnTo>
                  <a:pt x="3881342" y="2240081"/>
                </a:lnTo>
                <a:lnTo>
                  <a:pt x="3933730" y="2236931"/>
                </a:lnTo>
                <a:lnTo>
                  <a:pt x="3985450" y="2234653"/>
                </a:lnTo>
                <a:lnTo>
                  <a:pt x="4036509" y="2233245"/>
                </a:lnTo>
                <a:lnTo>
                  <a:pt x="4086915" y="2232710"/>
                </a:lnTo>
                <a:lnTo>
                  <a:pt x="4604790" y="2232710"/>
                </a:lnTo>
                <a:lnTo>
                  <a:pt x="4604790" y="0"/>
                </a:lnTo>
                <a:close/>
              </a:path>
              <a:path w="4605020" h="2820670">
                <a:moveTo>
                  <a:pt x="4604790" y="2232710"/>
                </a:moveTo>
                <a:lnTo>
                  <a:pt x="4086915" y="2232710"/>
                </a:lnTo>
                <a:lnTo>
                  <a:pt x="4136675" y="2233045"/>
                </a:lnTo>
                <a:lnTo>
                  <a:pt x="4185796" y="2234252"/>
                </a:lnTo>
                <a:lnTo>
                  <a:pt x="4234287" y="2236331"/>
                </a:lnTo>
                <a:lnTo>
                  <a:pt x="4282154" y="2239281"/>
                </a:lnTo>
                <a:lnTo>
                  <a:pt x="4329406" y="2243103"/>
                </a:lnTo>
                <a:lnTo>
                  <a:pt x="4376049" y="2247796"/>
                </a:lnTo>
                <a:lnTo>
                  <a:pt x="4422092" y="2253361"/>
                </a:lnTo>
                <a:lnTo>
                  <a:pt x="4467541" y="2259798"/>
                </a:lnTo>
                <a:lnTo>
                  <a:pt x="4512405" y="2267106"/>
                </a:lnTo>
                <a:lnTo>
                  <a:pt x="4599445" y="2283302"/>
                </a:lnTo>
                <a:lnTo>
                  <a:pt x="4604790" y="2284133"/>
                </a:lnTo>
                <a:lnTo>
                  <a:pt x="4604790" y="2232710"/>
                </a:lnTo>
                <a:close/>
              </a:path>
            </a:pathLst>
          </a:custGeom>
          <a:solidFill>
            <a:srgbClr val="9A0014"/>
          </a:solidFill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11003" y="1203749"/>
            <a:ext cx="7569989" cy="26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D750F-80BF-49CD-99FE-026A041D5511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72337" y="6345853"/>
            <a:ext cx="804401" cy="218008"/>
          </a:xfrm>
        </p:spPr>
        <p:txBody>
          <a:bodyPr lIns="0" tIns="0" rIns="0" bIns="0"/>
          <a:lstStyle>
            <a:lvl1pPr>
              <a:defRPr sz="1585" b="0" i="0">
                <a:solidFill>
                  <a:srgbClr val="CC7F89"/>
                </a:solidFill>
                <a:latin typeface="Arial"/>
                <a:cs typeface="Arial"/>
              </a:defRPr>
            </a:lvl1pPr>
          </a:lstStyle>
          <a:p>
            <a:pPr marL="50335">
              <a:lnSpc>
                <a:spcPts val="1714"/>
              </a:lnSpc>
            </a:pPr>
            <a:fld id="{81D60167-4931-47E6-BA6A-407CBD079E47}" type="slidenum">
              <a:rPr lang="it-IT" spc="-50" smtClean="0"/>
              <a:pPr marL="50335">
                <a:lnSpc>
                  <a:spcPts val="1714"/>
                </a:lnSpc>
              </a:pPr>
              <a:t>‹N›</a:t>
            </a:fld>
            <a:endParaRPr lang="it-IT" spc="-50" dirty="0"/>
          </a:p>
        </p:txBody>
      </p:sp>
    </p:spTree>
    <p:extLst>
      <p:ext uri="{BB962C8B-B14F-4D97-AF65-F5344CB8AC3E}">
        <p14:creationId xmlns:p14="http://schemas.microsoft.com/office/powerpoint/2010/main" val="97991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033" y="120691"/>
            <a:ext cx="11687929" cy="518475"/>
          </a:xfrm>
        </p:spPr>
        <p:txBody>
          <a:bodyPr lIns="0" tIns="0" rIns="0" bIns="0"/>
          <a:lstStyle>
            <a:lvl1pPr>
              <a:defRPr sz="3369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B0D0B-6903-42D7-A5FF-DF0D2C499ABF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37219" y="6488116"/>
            <a:ext cx="804401" cy="218008"/>
          </a:xfrm>
        </p:spPr>
        <p:txBody>
          <a:bodyPr lIns="0" tIns="0" rIns="0" bIns="0"/>
          <a:lstStyle>
            <a:lvl1pPr>
              <a:defRPr sz="1585" b="0" i="0">
                <a:solidFill>
                  <a:srgbClr val="CC7F89"/>
                </a:solidFill>
                <a:latin typeface="Arial"/>
                <a:cs typeface="Arial"/>
              </a:defRPr>
            </a:lvl1pPr>
          </a:lstStyle>
          <a:p>
            <a:pPr marL="50335">
              <a:lnSpc>
                <a:spcPts val="1714"/>
              </a:lnSpc>
            </a:pPr>
            <a:fld id="{81D60167-4931-47E6-BA6A-407CBD079E47}" type="slidenum">
              <a:rPr lang="it-IT" spc="-50" smtClean="0"/>
              <a:pPr marL="50335">
                <a:lnSpc>
                  <a:spcPts val="1714"/>
                </a:lnSpc>
              </a:pPr>
              <a:t>‹N›</a:t>
            </a:fld>
            <a:endParaRPr lang="it-IT" spc="-50" dirty="0"/>
          </a:p>
        </p:txBody>
      </p:sp>
    </p:spTree>
    <p:extLst>
      <p:ext uri="{BB962C8B-B14F-4D97-AF65-F5344CB8AC3E}">
        <p14:creationId xmlns:p14="http://schemas.microsoft.com/office/powerpoint/2010/main" val="625701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033" y="120691"/>
            <a:ext cx="11687929" cy="518475"/>
          </a:xfrm>
        </p:spPr>
        <p:txBody>
          <a:bodyPr lIns="0" tIns="0" rIns="0" bIns="0"/>
          <a:lstStyle>
            <a:lvl1pPr>
              <a:defRPr sz="3369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1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1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5CECD-56AB-4028-B7B5-D67CE87EEDA9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337219" y="6488116"/>
            <a:ext cx="804401" cy="218008"/>
          </a:xfrm>
        </p:spPr>
        <p:txBody>
          <a:bodyPr lIns="0" tIns="0" rIns="0" bIns="0"/>
          <a:lstStyle>
            <a:lvl1pPr>
              <a:defRPr sz="1585" b="0" i="0">
                <a:solidFill>
                  <a:srgbClr val="CC7F89"/>
                </a:solidFill>
                <a:latin typeface="Arial"/>
                <a:cs typeface="Arial"/>
              </a:defRPr>
            </a:lvl1pPr>
          </a:lstStyle>
          <a:p>
            <a:pPr marL="50335">
              <a:lnSpc>
                <a:spcPts val="1714"/>
              </a:lnSpc>
            </a:pPr>
            <a:fld id="{81D60167-4931-47E6-BA6A-407CBD079E47}" type="slidenum">
              <a:rPr lang="it-IT" spc="-50" smtClean="0"/>
              <a:pPr marL="50335">
                <a:lnSpc>
                  <a:spcPts val="1714"/>
                </a:lnSpc>
              </a:pPr>
              <a:t>‹N›</a:t>
            </a:fld>
            <a:endParaRPr lang="it-IT" spc="-50" dirty="0"/>
          </a:p>
        </p:txBody>
      </p:sp>
    </p:spTree>
    <p:extLst>
      <p:ext uri="{BB962C8B-B14F-4D97-AF65-F5344CB8AC3E}">
        <p14:creationId xmlns:p14="http://schemas.microsoft.com/office/powerpoint/2010/main" val="3781098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033" y="120691"/>
            <a:ext cx="11687929" cy="518475"/>
          </a:xfrm>
        </p:spPr>
        <p:txBody>
          <a:bodyPr lIns="0" tIns="0" rIns="0" bIns="0"/>
          <a:lstStyle>
            <a:lvl1pPr>
              <a:defRPr sz="3369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EC7E7-3D57-4E0A-BCE9-AAF418C8134E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11337219" y="6488116"/>
            <a:ext cx="804401" cy="218008"/>
          </a:xfrm>
        </p:spPr>
        <p:txBody>
          <a:bodyPr lIns="0" tIns="0" rIns="0" bIns="0"/>
          <a:lstStyle>
            <a:lvl1pPr>
              <a:defRPr sz="1585" b="0" i="0">
                <a:solidFill>
                  <a:srgbClr val="CC7F89"/>
                </a:solidFill>
                <a:latin typeface="Arial"/>
                <a:cs typeface="Arial"/>
              </a:defRPr>
            </a:lvl1pPr>
          </a:lstStyle>
          <a:p>
            <a:pPr marL="50335">
              <a:lnSpc>
                <a:spcPts val="1714"/>
              </a:lnSpc>
            </a:pPr>
            <a:fld id="{81D60167-4931-47E6-BA6A-407CBD079E47}" type="slidenum">
              <a:rPr lang="it-IT" spc="-50" smtClean="0"/>
              <a:pPr marL="50335">
                <a:lnSpc>
                  <a:spcPts val="1714"/>
                </a:lnSpc>
              </a:pPr>
              <a:t>‹N›</a:t>
            </a:fld>
            <a:endParaRPr lang="it-IT" spc="-50" dirty="0"/>
          </a:p>
        </p:txBody>
      </p:sp>
    </p:spTree>
    <p:extLst>
      <p:ext uri="{BB962C8B-B14F-4D97-AF65-F5344CB8AC3E}">
        <p14:creationId xmlns:p14="http://schemas.microsoft.com/office/powerpoint/2010/main" val="904916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AF122-CBFC-4D00-BC88-BFDC93E74C03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11337219" y="6488116"/>
            <a:ext cx="804401" cy="218008"/>
          </a:xfrm>
        </p:spPr>
        <p:txBody>
          <a:bodyPr lIns="0" tIns="0" rIns="0" bIns="0"/>
          <a:lstStyle>
            <a:lvl1pPr>
              <a:defRPr sz="1585" b="0" i="0">
                <a:solidFill>
                  <a:srgbClr val="CC7F89"/>
                </a:solidFill>
                <a:latin typeface="Arial"/>
                <a:cs typeface="Arial"/>
              </a:defRPr>
            </a:lvl1pPr>
          </a:lstStyle>
          <a:p>
            <a:pPr marL="50335">
              <a:lnSpc>
                <a:spcPts val="1714"/>
              </a:lnSpc>
            </a:pPr>
            <a:fld id="{81D60167-4931-47E6-BA6A-407CBD079E47}" type="slidenum">
              <a:rPr lang="it-IT" spc="-50" smtClean="0"/>
              <a:pPr marL="50335">
                <a:lnSpc>
                  <a:spcPts val="1714"/>
                </a:lnSpc>
              </a:pPr>
              <a:t>‹N›</a:t>
            </a:fld>
            <a:endParaRPr lang="it-IT" spc="-50" dirty="0"/>
          </a:p>
        </p:txBody>
      </p:sp>
    </p:spTree>
    <p:extLst>
      <p:ext uri="{BB962C8B-B14F-4D97-AF65-F5344CB8AC3E}">
        <p14:creationId xmlns:p14="http://schemas.microsoft.com/office/powerpoint/2010/main" val="64624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863A96-8A8F-496F-A854-529C73089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CCB1CA-32C6-49F5-8F78-D8AA88630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67DCDE-7821-4D3E-BCCD-2F91FDAF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ADDA-3A6C-42B5-A9BD-0ABD7AAEF9BD}" type="datetimeFigureOut">
              <a:rPr lang="it-IT" smtClean="0"/>
              <a:t>24/06/2020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AA655F-1D46-479C-9316-C3BDE44B2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722D86-FD7F-468C-B964-98DFEF0C3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673A-78C5-4225-95C7-DB84544E86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720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83D293-9BC8-47B3-89EC-DD4D492A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477B3F2-CA8B-4897-A65E-7B58EFFB6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39AFD1-27AB-4ABD-8920-AFEC715FA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ADDA-3A6C-42B5-A9BD-0ABD7AAEF9BD}" type="datetimeFigureOut">
              <a:rPr lang="it-IT" smtClean="0"/>
              <a:t>24/06/2020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F231FE-713E-48EF-8430-87C9C1C11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509DF6-D6EC-4298-9BC1-9099A83BD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673A-78C5-4225-95C7-DB84544E86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726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11F069-6F24-49D9-BEBF-B3BD792B4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545E67-75F8-432D-AF47-C6D976CD27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4A227C4-0D10-4029-8F25-38849A8D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0A0A5DE-3011-41D7-BB04-532CDCFC3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ADDA-3A6C-42B5-A9BD-0ABD7AAEF9BD}" type="datetimeFigureOut">
              <a:rPr lang="it-IT" smtClean="0"/>
              <a:t>24/06/2020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AB84FA3-F6AB-4EE9-A057-6F1D703EF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6FB1EEA-E0CF-4DB3-A2CF-107EA35E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673A-78C5-4225-95C7-DB84544E86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169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5A58A9-D19E-4F33-B9A9-9E3E1B3C5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56680C-6856-44B4-BDFC-E99DB32D5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7195C5A-244B-46FA-A1E1-7AF7C7E3B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E78AB58-8B8E-4A62-A0F7-93A594A7D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6AA9F28-6B2C-4F89-92EC-29DA8A455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1E4DEB2-3988-480D-BB9C-FFBD93F41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ADDA-3A6C-42B5-A9BD-0ABD7AAEF9BD}" type="datetimeFigureOut">
              <a:rPr lang="it-IT" smtClean="0"/>
              <a:t>24/06/2020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92F7EE4-1CF8-497B-A1CA-E0D10D97E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B3933BC-FA6D-4964-BBF1-47DC8D441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673A-78C5-4225-95C7-DB84544E86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4498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35C685-E93B-4802-B109-8481AE3B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EF05766-B4CB-41E6-84C7-CFD08B926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ADDA-3A6C-42B5-A9BD-0ABD7AAEF9BD}" type="datetimeFigureOut">
              <a:rPr lang="it-IT" smtClean="0"/>
              <a:t>24/06/2020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9DBD45F-4F73-401E-96DB-0D99AF04B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FF436EC-BE15-4009-A415-05C5B410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673A-78C5-4225-95C7-DB84544E86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764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41A3D36-F0AA-49B2-BFDF-828766615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ADDA-3A6C-42B5-A9BD-0ABD7AAEF9BD}" type="datetimeFigureOut">
              <a:rPr lang="it-IT" smtClean="0"/>
              <a:t>24/06/2020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7FE8B26-11DA-4706-A8C1-9E892A07F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776FD9F-FAA1-4D97-953C-1749C1126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673A-78C5-4225-95C7-DB84544E86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793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127A72-DEEB-498A-920B-59198525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D0036D-6EB2-4ECF-B352-AE5B60256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9B101F9-0D43-42AF-B73E-2B0A0FD7C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0A0C49C-7974-4723-8F80-1308FABD2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ADDA-3A6C-42B5-A9BD-0ABD7AAEF9BD}" type="datetimeFigureOut">
              <a:rPr lang="it-IT" smtClean="0"/>
              <a:t>24/06/2020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355ACAD-3B14-4791-9D1E-1D08CAB47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AF6D21-A396-4362-ACCF-D6E1E6D0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673A-78C5-4225-95C7-DB84544E86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6153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959F89-2D1C-4C36-8321-74A0308B9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9AAA545-D9F6-4C84-8978-6B927D7C18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41A0F6-5633-43B2-9804-918C4F0C1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0C3A5B7-BD08-4503-9CC4-2D39411FD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ADDA-3A6C-42B5-A9BD-0ABD7AAEF9BD}" type="datetimeFigureOut">
              <a:rPr lang="it-IT" smtClean="0"/>
              <a:t>24/06/2020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ABBA4B9-6A14-4120-821A-091E98DAD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A7C106-CF52-4A50-A6FD-A810FA8B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673A-78C5-4225-95C7-DB84544E86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292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D78D560-96A2-4B88-947B-A8C158021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A147285-7BEE-4025-BC63-34097C789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5D66F2-5B0E-40EB-BFD6-EA2FBC78C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3ADDA-3A6C-42B5-A9BD-0ABD7AAEF9BD}" type="datetimeFigureOut">
              <a:rPr lang="it-IT" smtClean="0"/>
              <a:t>24/06/2020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C75D25-9813-479A-B388-70E12A06C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7583032-A8BB-43B5-9019-28CA72D8F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A673A-78C5-4225-95C7-DB84544E86B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82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" y="0"/>
            <a:ext cx="12186962" cy="772626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0" y="389623"/>
                </a:moveTo>
                <a:lnTo>
                  <a:pt x="4608004" y="389623"/>
                </a:lnTo>
                <a:lnTo>
                  <a:pt x="4608004" y="0"/>
                </a:lnTo>
                <a:lnTo>
                  <a:pt x="0" y="0"/>
                </a:lnTo>
                <a:lnTo>
                  <a:pt x="0" y="389623"/>
                </a:lnTo>
                <a:close/>
              </a:path>
            </a:pathLst>
          </a:custGeom>
          <a:solidFill>
            <a:srgbClr val="9A0013"/>
          </a:solidFill>
        </p:spPr>
        <p:txBody>
          <a:bodyPr wrap="square" lIns="0" tIns="0" rIns="0" bIns="0" rtlCol="0"/>
          <a:lstStyle/>
          <a:p>
            <a:endParaRPr sz="3567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033" y="120691"/>
            <a:ext cx="11687929" cy="261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8465" y="2196445"/>
            <a:ext cx="1035507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1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4AF74-3F0E-4838-8CA8-F7361EC2CBC5}" type="datetime1">
              <a:rPr lang="en-US" smtClean="0"/>
              <a:t>6/24/2020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72337" y="6488115"/>
            <a:ext cx="804401" cy="2180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85" b="0" i="0">
                <a:solidFill>
                  <a:srgbClr val="CC7F89"/>
                </a:solidFill>
                <a:latin typeface="Arial"/>
                <a:cs typeface="Arial"/>
              </a:defRPr>
            </a:lvl1pPr>
          </a:lstStyle>
          <a:p>
            <a:pPr marL="50335">
              <a:lnSpc>
                <a:spcPts val="1714"/>
              </a:lnSpc>
            </a:pPr>
            <a:fld id="{81D60167-4931-47E6-BA6A-407CBD079E47}" type="slidenum">
              <a:rPr lang="it-IT" spc="-50" smtClean="0"/>
              <a:pPr marL="50335">
                <a:lnSpc>
                  <a:spcPts val="1714"/>
                </a:lnSpc>
              </a:pPr>
              <a:t>‹N›</a:t>
            </a:fld>
            <a:r>
              <a:rPr lang="it-IT" spc="-50"/>
              <a:t> </a:t>
            </a:r>
            <a:r>
              <a:rPr lang="it-IT" spc="10"/>
              <a:t>of</a:t>
            </a:r>
            <a:r>
              <a:rPr lang="it-IT" spc="129"/>
              <a:t> </a:t>
            </a:r>
            <a:r>
              <a:rPr lang="it-IT" spc="-50"/>
              <a:t>4</a:t>
            </a:r>
            <a:endParaRPr lang="it-IT" spc="-50" dirty="0"/>
          </a:p>
        </p:txBody>
      </p:sp>
    </p:spTree>
    <p:extLst>
      <p:ext uri="{BB962C8B-B14F-4D97-AF65-F5344CB8AC3E}">
        <p14:creationId xmlns:p14="http://schemas.microsoft.com/office/powerpoint/2010/main" val="117444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906033" eaLnBrk="1" hangingPunct="1">
        <a:defRPr>
          <a:latin typeface="+mn-lt"/>
          <a:ea typeface="+mn-ea"/>
          <a:cs typeface="+mn-cs"/>
        </a:defRPr>
      </a:lvl2pPr>
      <a:lvl3pPr marL="1812066" eaLnBrk="1" hangingPunct="1">
        <a:defRPr>
          <a:latin typeface="+mn-lt"/>
          <a:ea typeface="+mn-ea"/>
          <a:cs typeface="+mn-cs"/>
        </a:defRPr>
      </a:lvl3pPr>
      <a:lvl4pPr marL="2718100" eaLnBrk="1" hangingPunct="1">
        <a:defRPr>
          <a:latin typeface="+mn-lt"/>
          <a:ea typeface="+mn-ea"/>
          <a:cs typeface="+mn-cs"/>
        </a:defRPr>
      </a:lvl4pPr>
      <a:lvl5pPr marL="3624133" eaLnBrk="1" hangingPunct="1">
        <a:defRPr>
          <a:latin typeface="+mn-lt"/>
          <a:ea typeface="+mn-ea"/>
          <a:cs typeface="+mn-cs"/>
        </a:defRPr>
      </a:lvl5pPr>
      <a:lvl6pPr marL="4530166" eaLnBrk="1" hangingPunct="1">
        <a:defRPr>
          <a:latin typeface="+mn-lt"/>
          <a:ea typeface="+mn-ea"/>
          <a:cs typeface="+mn-cs"/>
        </a:defRPr>
      </a:lvl6pPr>
      <a:lvl7pPr marL="5436199" eaLnBrk="1" hangingPunct="1">
        <a:defRPr>
          <a:latin typeface="+mn-lt"/>
          <a:ea typeface="+mn-ea"/>
          <a:cs typeface="+mn-cs"/>
        </a:defRPr>
      </a:lvl7pPr>
      <a:lvl8pPr marL="6342233" eaLnBrk="1" hangingPunct="1">
        <a:defRPr>
          <a:latin typeface="+mn-lt"/>
          <a:ea typeface="+mn-ea"/>
          <a:cs typeface="+mn-cs"/>
        </a:defRPr>
      </a:lvl8pPr>
      <a:lvl9pPr marL="7248266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906033" eaLnBrk="1" hangingPunct="1">
        <a:defRPr>
          <a:latin typeface="+mn-lt"/>
          <a:ea typeface="+mn-ea"/>
          <a:cs typeface="+mn-cs"/>
        </a:defRPr>
      </a:lvl2pPr>
      <a:lvl3pPr marL="1812066" eaLnBrk="1" hangingPunct="1">
        <a:defRPr>
          <a:latin typeface="+mn-lt"/>
          <a:ea typeface="+mn-ea"/>
          <a:cs typeface="+mn-cs"/>
        </a:defRPr>
      </a:lvl3pPr>
      <a:lvl4pPr marL="2718100" eaLnBrk="1" hangingPunct="1">
        <a:defRPr>
          <a:latin typeface="+mn-lt"/>
          <a:ea typeface="+mn-ea"/>
          <a:cs typeface="+mn-cs"/>
        </a:defRPr>
      </a:lvl4pPr>
      <a:lvl5pPr marL="3624133" eaLnBrk="1" hangingPunct="1">
        <a:defRPr>
          <a:latin typeface="+mn-lt"/>
          <a:ea typeface="+mn-ea"/>
          <a:cs typeface="+mn-cs"/>
        </a:defRPr>
      </a:lvl5pPr>
      <a:lvl6pPr marL="4530166" eaLnBrk="1" hangingPunct="1">
        <a:defRPr>
          <a:latin typeface="+mn-lt"/>
          <a:ea typeface="+mn-ea"/>
          <a:cs typeface="+mn-cs"/>
        </a:defRPr>
      </a:lvl6pPr>
      <a:lvl7pPr marL="5436199" eaLnBrk="1" hangingPunct="1">
        <a:defRPr>
          <a:latin typeface="+mn-lt"/>
          <a:ea typeface="+mn-ea"/>
          <a:cs typeface="+mn-cs"/>
        </a:defRPr>
      </a:lvl7pPr>
      <a:lvl8pPr marL="6342233" eaLnBrk="1" hangingPunct="1">
        <a:defRPr>
          <a:latin typeface="+mn-lt"/>
          <a:ea typeface="+mn-ea"/>
          <a:cs typeface="+mn-cs"/>
        </a:defRPr>
      </a:lvl8pPr>
      <a:lvl9pPr marL="7248266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9198375" y="4918229"/>
            <a:ext cx="2328909" cy="10030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812066"/>
            <a:endParaRPr sz="3567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08BA51E-84EF-4651-B2F3-4FE70C9DFA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425" y="5990892"/>
            <a:ext cx="1219006" cy="61617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05D4B1A-1582-4B20-A9B5-1771221BD3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9" y="5921294"/>
            <a:ext cx="9526329" cy="86689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E36F751-C2C5-4371-AFF7-97D30F9118A7}"/>
              </a:ext>
            </a:extLst>
          </p:cNvPr>
          <p:cNvSpPr txBox="1"/>
          <p:nvPr/>
        </p:nvSpPr>
        <p:spPr>
          <a:xfrm>
            <a:off x="1180730" y="867108"/>
            <a:ext cx="101560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badi" panose="020B0604020202020204" pitchFamily="34" charset="0"/>
              </a:rPr>
              <a:t>NCO based </a:t>
            </a:r>
            <a:r>
              <a:rPr lang="en-US" sz="4800" dirty="0">
                <a:solidFill>
                  <a:schemeClr val="bg1"/>
                </a:solidFill>
                <a:latin typeface="Abadi" panose="020B0604020202020204" pitchFamily="34" charset="0"/>
              </a:rPr>
              <a:t>CDR</a:t>
            </a:r>
            <a:r>
              <a:rPr lang="en-US" sz="4400" dirty="0">
                <a:solidFill>
                  <a:schemeClr val="bg1"/>
                </a:solidFill>
                <a:latin typeface="Abadi" panose="020B0604020202020204" pitchFamily="34" charset="0"/>
              </a:rPr>
              <a:t> implementation in FPGA</a:t>
            </a:r>
            <a:endParaRPr lang="it-IT" sz="44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2C9228A-2B24-4557-AD88-D340A0174DAF}"/>
              </a:ext>
            </a:extLst>
          </p:cNvPr>
          <p:cNvSpPr txBox="1"/>
          <p:nvPr/>
        </p:nvSpPr>
        <p:spPr>
          <a:xfrm>
            <a:off x="523783" y="2459504"/>
            <a:ext cx="52289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ndara Light" panose="020E0502030303020204" pitchFamily="34" charset="0"/>
              </a:rPr>
              <a:t>Team number: xohw20_203</a:t>
            </a:r>
          </a:p>
          <a:p>
            <a:endParaRPr lang="en-US" sz="2400" dirty="0">
              <a:solidFill>
                <a:schemeClr val="bg1"/>
              </a:solidFill>
              <a:latin typeface="Candara Light" panose="020E0502030303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andara Light" panose="020E0502030303020204" pitchFamily="34" charset="0"/>
              </a:rPr>
              <a:t>Team Participant: Filippo Marini</a:t>
            </a:r>
          </a:p>
          <a:p>
            <a:endParaRPr lang="en-US" sz="2400" dirty="0">
              <a:solidFill>
                <a:schemeClr val="bg1"/>
              </a:solidFill>
              <a:latin typeface="Candara Light" panose="020E0502030303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andara Light" panose="020E0502030303020204" pitchFamily="34" charset="0"/>
              </a:rPr>
              <a:t>Team Supervisor: Dr. Ing. Marco 			      </a:t>
            </a:r>
            <a:r>
              <a:rPr lang="en-US" sz="2400" dirty="0" err="1">
                <a:solidFill>
                  <a:schemeClr val="bg1"/>
                </a:solidFill>
                <a:latin typeface="Candara Light" panose="020E0502030303020204" pitchFamily="34" charset="0"/>
              </a:rPr>
              <a:t>Bellato</a:t>
            </a:r>
            <a:endParaRPr lang="it-IT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37C39A-B038-49A5-B1F6-D0B4F0D5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CDR (Simplified) Architecture Overview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924AA78-48B0-4F0C-BE96-7796913136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50335">
              <a:lnSpc>
                <a:spcPts val="1714"/>
              </a:lnSpc>
            </a:pPr>
            <a:fld id="{81D60167-4931-47E6-BA6A-407CBD079E47}" type="slidenum">
              <a:rPr lang="it-IT" spc="-50" smtClean="0"/>
              <a:pPr marL="50335">
                <a:lnSpc>
                  <a:spcPts val="1714"/>
                </a:lnSpc>
              </a:pPr>
              <a:t>10</a:t>
            </a:fld>
            <a:endParaRPr lang="it-IT" spc="-50" dirty="0"/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067754A4-2BBA-4657-838E-CF7E88DC13B6}"/>
              </a:ext>
            </a:extLst>
          </p:cNvPr>
          <p:cNvSpPr/>
          <p:nvPr/>
        </p:nvSpPr>
        <p:spPr>
          <a:xfrm>
            <a:off x="2170590" y="1013089"/>
            <a:ext cx="7850820" cy="25567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02C2CC9-0CCF-456B-8A86-853E1E457C61}"/>
              </a:ext>
            </a:extLst>
          </p:cNvPr>
          <p:cNvSpPr txBox="1"/>
          <p:nvPr/>
        </p:nvSpPr>
        <p:spPr>
          <a:xfrm>
            <a:off x="4857565" y="984614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CDR core</a:t>
            </a:r>
            <a:endParaRPr lang="it-IT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0948B8B-E799-4CF2-8A44-C40B00CC84FE}"/>
              </a:ext>
            </a:extLst>
          </p:cNvPr>
          <p:cNvSpPr txBox="1"/>
          <p:nvPr/>
        </p:nvSpPr>
        <p:spPr>
          <a:xfrm>
            <a:off x="7148004" y="3756393"/>
            <a:ext cx="3559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Non-Return-to-Zero (NRZ) Data</a:t>
            </a:r>
            <a:endParaRPr lang="it-IT" dirty="0"/>
          </a:p>
        </p:txBody>
      </p: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5412E38E-7ED7-4ED1-A3AA-478540524A09}"/>
              </a:ext>
            </a:extLst>
          </p:cNvPr>
          <p:cNvSpPr/>
          <p:nvPr/>
        </p:nvSpPr>
        <p:spPr>
          <a:xfrm>
            <a:off x="3125682" y="1399396"/>
            <a:ext cx="1790327" cy="77762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Numerically Controlled Oscillator</a:t>
            </a:r>
            <a:endParaRPr lang="it-IT" dirty="0"/>
          </a:p>
        </p:txBody>
      </p:sp>
      <p:sp>
        <p:nvSpPr>
          <p:cNvPr id="30" name="Freccia in giù 29">
            <a:extLst>
              <a:ext uri="{FF2B5EF4-FFF2-40B4-BE49-F238E27FC236}">
                <a16:creationId xmlns:a16="http://schemas.microsoft.com/office/drawing/2014/main" id="{FCA672EA-B5BB-495A-AC14-84B75AC38952}"/>
              </a:ext>
            </a:extLst>
          </p:cNvPr>
          <p:cNvSpPr/>
          <p:nvPr/>
        </p:nvSpPr>
        <p:spPr>
          <a:xfrm rot="10800000">
            <a:off x="6946777" y="3756393"/>
            <a:ext cx="201227" cy="58592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AD35817C-5BB5-4A25-8D2E-CB85C79BFD20}"/>
              </a:ext>
            </a:extLst>
          </p:cNvPr>
          <p:cNvSpPr/>
          <p:nvPr/>
        </p:nvSpPr>
        <p:spPr>
          <a:xfrm>
            <a:off x="4951740" y="2408427"/>
            <a:ext cx="1013536" cy="777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MMCM</a:t>
            </a:r>
            <a:endParaRPr lang="it-IT" dirty="0"/>
          </a:p>
        </p:txBody>
      </p: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62CC7A8E-67DA-4813-A286-51DC74ECDBF3}"/>
              </a:ext>
            </a:extLst>
          </p:cNvPr>
          <p:cNvSpPr/>
          <p:nvPr/>
        </p:nvSpPr>
        <p:spPr>
          <a:xfrm>
            <a:off x="6038295" y="1384290"/>
            <a:ext cx="1790327" cy="77762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Phase and Frequency Detector</a:t>
            </a:r>
            <a:endParaRPr lang="it-IT" dirty="0"/>
          </a:p>
        </p:txBody>
      </p:sp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ADFA3861-ED58-496D-BA4A-619AB12FADDE}"/>
              </a:ext>
            </a:extLst>
          </p:cNvPr>
          <p:cNvSpPr/>
          <p:nvPr/>
        </p:nvSpPr>
        <p:spPr>
          <a:xfrm>
            <a:off x="7390658" y="2439344"/>
            <a:ext cx="1790327" cy="77762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Phase Aligner</a:t>
            </a:r>
            <a:endParaRPr lang="it-IT" dirty="0"/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D2843A5F-83ED-4DD8-9CA0-1C306B7C0CDF}"/>
              </a:ext>
            </a:extLst>
          </p:cNvPr>
          <p:cNvCxnSpPr/>
          <p:nvPr/>
        </p:nvCxnSpPr>
        <p:spPr>
          <a:xfrm flipV="1">
            <a:off x="7047390" y="3417459"/>
            <a:ext cx="0" cy="15239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C6312C25-5B59-442E-A633-4E13BAE1DE7E}"/>
              </a:ext>
            </a:extLst>
          </p:cNvPr>
          <p:cNvCxnSpPr>
            <a:cxnSpLocks/>
          </p:cNvCxnSpPr>
          <p:nvPr/>
        </p:nvCxnSpPr>
        <p:spPr>
          <a:xfrm>
            <a:off x="7047390" y="3417459"/>
            <a:ext cx="1255659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B5190C91-511B-4A3A-B1CF-19335E176D69}"/>
              </a:ext>
            </a:extLst>
          </p:cNvPr>
          <p:cNvCxnSpPr>
            <a:stCxn id="33" idx="2"/>
          </p:cNvCxnSpPr>
          <p:nvPr/>
        </p:nvCxnSpPr>
        <p:spPr>
          <a:xfrm flipH="1">
            <a:off x="8285821" y="3216972"/>
            <a:ext cx="1" cy="200487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B866119C-1D41-4AB3-AD7E-43382C2E381E}"/>
              </a:ext>
            </a:extLst>
          </p:cNvPr>
          <p:cNvCxnSpPr/>
          <p:nvPr/>
        </p:nvCxnSpPr>
        <p:spPr>
          <a:xfrm flipV="1">
            <a:off x="7047390" y="2177024"/>
            <a:ext cx="0" cy="1240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8C3ACC73-8C0E-4702-84AC-028C15E7D713}"/>
              </a:ext>
            </a:extLst>
          </p:cNvPr>
          <p:cNvCxnSpPr/>
          <p:nvPr/>
        </p:nvCxnSpPr>
        <p:spPr>
          <a:xfrm>
            <a:off x="4959436" y="1765484"/>
            <a:ext cx="100584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Connettore a gomito 69">
            <a:extLst>
              <a:ext uri="{FF2B5EF4-FFF2-40B4-BE49-F238E27FC236}">
                <a16:creationId xmlns:a16="http://schemas.microsoft.com/office/drawing/2014/main" id="{C1BC0029-F8E0-42E1-94C3-361725D7CB67}"/>
              </a:ext>
            </a:extLst>
          </p:cNvPr>
          <p:cNvCxnSpPr>
            <a:stCxn id="29" idx="2"/>
            <a:endCxn id="31" idx="1"/>
          </p:cNvCxnSpPr>
          <p:nvPr/>
        </p:nvCxnSpPr>
        <p:spPr>
          <a:xfrm rot="16200000" flipH="1">
            <a:off x="4176185" y="2021685"/>
            <a:ext cx="620217" cy="93089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a gomito 71">
            <a:extLst>
              <a:ext uri="{FF2B5EF4-FFF2-40B4-BE49-F238E27FC236}">
                <a16:creationId xmlns:a16="http://schemas.microsoft.com/office/drawing/2014/main" id="{C5B72398-A6D1-4504-8EC2-B2FDE5F79099}"/>
              </a:ext>
            </a:extLst>
          </p:cNvPr>
          <p:cNvCxnSpPr>
            <a:cxnSpLocks/>
          </p:cNvCxnSpPr>
          <p:nvPr/>
        </p:nvCxnSpPr>
        <p:spPr>
          <a:xfrm flipV="1">
            <a:off x="5965276" y="2177023"/>
            <a:ext cx="726970" cy="437295"/>
          </a:xfrm>
          <a:prstGeom prst="bentConnector3">
            <a:avLst>
              <a:gd name="adj1" fmla="val 1003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094C24D0-D158-4549-867D-043C52A302C8}"/>
              </a:ext>
            </a:extLst>
          </p:cNvPr>
          <p:cNvCxnSpPr/>
          <p:nvPr/>
        </p:nvCxnSpPr>
        <p:spPr>
          <a:xfrm>
            <a:off x="5965276" y="2789621"/>
            <a:ext cx="14253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1FA13AA5-438B-45F4-B7C8-0B42C866E88A}"/>
              </a:ext>
            </a:extLst>
          </p:cNvPr>
          <p:cNvCxnSpPr/>
          <p:nvPr/>
        </p:nvCxnSpPr>
        <p:spPr>
          <a:xfrm flipH="1">
            <a:off x="5965276" y="2945019"/>
            <a:ext cx="14253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ECC760D3-421B-4694-AAC5-58DD4B510DD4}"/>
              </a:ext>
            </a:extLst>
          </p:cNvPr>
          <p:cNvCxnSpPr>
            <a:stCxn id="31" idx="2"/>
          </p:cNvCxnSpPr>
          <p:nvPr/>
        </p:nvCxnSpPr>
        <p:spPr>
          <a:xfrm>
            <a:off x="5458508" y="3186055"/>
            <a:ext cx="0" cy="3076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reccia in giù 82">
            <a:extLst>
              <a:ext uri="{FF2B5EF4-FFF2-40B4-BE49-F238E27FC236}">
                <a16:creationId xmlns:a16="http://schemas.microsoft.com/office/drawing/2014/main" id="{CF0EF9F4-6805-4CF0-8F6A-96304BCFE9D0}"/>
              </a:ext>
            </a:extLst>
          </p:cNvPr>
          <p:cNvSpPr/>
          <p:nvPr/>
        </p:nvSpPr>
        <p:spPr>
          <a:xfrm>
            <a:off x="5357894" y="3738558"/>
            <a:ext cx="201227" cy="585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1C0BE5DC-0920-4672-A37B-92033058A5A5}"/>
              </a:ext>
            </a:extLst>
          </p:cNvPr>
          <p:cNvSpPr txBox="1"/>
          <p:nvPr/>
        </p:nvSpPr>
        <p:spPr>
          <a:xfrm>
            <a:off x="3625233" y="3738558"/>
            <a:ext cx="1722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CDR Recovered Clock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1532ED2-DE83-4B7D-9AD5-79F6482EA2CE}"/>
              </a:ext>
            </a:extLst>
          </p:cNvPr>
          <p:cNvSpPr txBox="1"/>
          <p:nvPr/>
        </p:nvSpPr>
        <p:spPr>
          <a:xfrm>
            <a:off x="603682" y="4634144"/>
            <a:ext cx="5912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recovered clock: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Provided by the MMCM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controllable phase relationship with the data </a:t>
            </a:r>
            <a:endParaRPr lang="it-IT" dirty="0"/>
          </a:p>
        </p:txBody>
      </p: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AB420AA6-8D44-4EA1-A668-F9FD95FA6165}"/>
              </a:ext>
            </a:extLst>
          </p:cNvPr>
          <p:cNvSpPr/>
          <p:nvPr/>
        </p:nvSpPr>
        <p:spPr>
          <a:xfrm>
            <a:off x="3746382" y="2302065"/>
            <a:ext cx="2424073" cy="2177249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1810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C17466-63B9-4065-A0AB-F7B22872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CDR Testing Setup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679113C-83CA-407E-88A5-939F3F4B531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50335">
              <a:lnSpc>
                <a:spcPts val="1714"/>
              </a:lnSpc>
            </a:pPr>
            <a:fld id="{81D60167-4931-47E6-BA6A-407CBD079E47}" type="slidenum">
              <a:rPr lang="it-IT" spc="-50" smtClean="0"/>
              <a:pPr marL="50335">
                <a:lnSpc>
                  <a:spcPts val="1714"/>
                </a:lnSpc>
              </a:pPr>
              <a:t>11</a:t>
            </a:fld>
            <a:endParaRPr lang="it-IT" spc="-5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46AF163-60EA-4CCB-A9A8-1B4196215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463" y="1290875"/>
            <a:ext cx="6381956" cy="4545531"/>
          </a:xfrm>
          <a:prstGeom prst="rect">
            <a:avLst/>
          </a:prstGeom>
        </p:spPr>
      </p:pic>
      <p:sp>
        <p:nvSpPr>
          <p:cNvPr id="7" name="Stella a 5 punte 6">
            <a:extLst>
              <a:ext uri="{FF2B5EF4-FFF2-40B4-BE49-F238E27FC236}">
                <a16:creationId xmlns:a16="http://schemas.microsoft.com/office/drawing/2014/main" id="{98D62CA1-6AD0-4147-8673-7740751E2DDE}"/>
              </a:ext>
            </a:extLst>
          </p:cNvPr>
          <p:cNvSpPr/>
          <p:nvPr/>
        </p:nvSpPr>
        <p:spPr>
          <a:xfrm>
            <a:off x="5261499" y="1357492"/>
            <a:ext cx="556334" cy="518475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76571B9-E948-48EB-AEC2-FAF991238408}"/>
              </a:ext>
            </a:extLst>
          </p:cNvPr>
          <p:cNvSpPr txBox="1"/>
          <p:nvPr/>
        </p:nvSpPr>
        <p:spPr>
          <a:xfrm>
            <a:off x="852257" y="2138726"/>
            <a:ext cx="39505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PRBS Data is generated in FPGA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rate: 250 Mbps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go through a differential buffer for cable driving applications</a:t>
            </a:r>
            <a:endParaRPr lang="it-IT" dirty="0"/>
          </a:p>
        </p:txBody>
      </p:sp>
      <p:sp>
        <p:nvSpPr>
          <p:cNvPr id="9" name="Stella a 5 punte 8">
            <a:extLst>
              <a:ext uri="{FF2B5EF4-FFF2-40B4-BE49-F238E27FC236}">
                <a16:creationId xmlns:a16="http://schemas.microsoft.com/office/drawing/2014/main" id="{DA3E9330-1A91-44CE-91ED-486A5B6C3F94}"/>
              </a:ext>
            </a:extLst>
          </p:cNvPr>
          <p:cNvSpPr/>
          <p:nvPr/>
        </p:nvSpPr>
        <p:spPr>
          <a:xfrm>
            <a:off x="452581" y="1879488"/>
            <a:ext cx="556334" cy="518475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6138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C17466-63B9-4065-A0AB-F7B22872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CDR Testing Setup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679113C-83CA-407E-88A5-939F3F4B531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50335">
              <a:lnSpc>
                <a:spcPts val="1714"/>
              </a:lnSpc>
            </a:pPr>
            <a:fld id="{81D60167-4931-47E6-BA6A-407CBD079E47}" type="slidenum">
              <a:rPr lang="it-IT" spc="-50" smtClean="0"/>
              <a:pPr marL="50335">
                <a:lnSpc>
                  <a:spcPts val="1714"/>
                </a:lnSpc>
              </a:pPr>
              <a:t>12</a:t>
            </a:fld>
            <a:endParaRPr lang="it-IT" spc="-5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46AF163-60EA-4CCB-A9A8-1B4196215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463" y="1290875"/>
            <a:ext cx="6381956" cy="4545531"/>
          </a:xfrm>
          <a:prstGeom prst="rect">
            <a:avLst/>
          </a:prstGeom>
        </p:spPr>
      </p:pic>
      <p:sp>
        <p:nvSpPr>
          <p:cNvPr id="7" name="Stella a 5 punte 6">
            <a:extLst>
              <a:ext uri="{FF2B5EF4-FFF2-40B4-BE49-F238E27FC236}">
                <a16:creationId xmlns:a16="http://schemas.microsoft.com/office/drawing/2014/main" id="{98D62CA1-6AD0-4147-8673-7740751E2DDE}"/>
              </a:ext>
            </a:extLst>
          </p:cNvPr>
          <p:cNvSpPr/>
          <p:nvPr/>
        </p:nvSpPr>
        <p:spPr>
          <a:xfrm>
            <a:off x="11253927" y="1290875"/>
            <a:ext cx="556334" cy="518475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76571B9-E948-48EB-AEC2-FAF991238408}"/>
              </a:ext>
            </a:extLst>
          </p:cNvPr>
          <p:cNvSpPr txBox="1"/>
          <p:nvPr/>
        </p:nvSpPr>
        <p:spPr>
          <a:xfrm>
            <a:off x="852257" y="2138726"/>
            <a:ext cx="39505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PRBS Data go through a cable equalizer for data reconstruction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FPGA on the Data Receiver Board only needed to forward received data to the connectors. No logic is present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PRBS sequence go to the oscilloscope, the other to the CDR hosting board for clock recovery</a:t>
            </a:r>
            <a:endParaRPr lang="it-IT" dirty="0"/>
          </a:p>
        </p:txBody>
      </p:sp>
      <p:sp>
        <p:nvSpPr>
          <p:cNvPr id="9" name="Stella a 5 punte 8">
            <a:extLst>
              <a:ext uri="{FF2B5EF4-FFF2-40B4-BE49-F238E27FC236}">
                <a16:creationId xmlns:a16="http://schemas.microsoft.com/office/drawing/2014/main" id="{DA3E9330-1A91-44CE-91ED-486A5B6C3F94}"/>
              </a:ext>
            </a:extLst>
          </p:cNvPr>
          <p:cNvSpPr/>
          <p:nvPr/>
        </p:nvSpPr>
        <p:spPr>
          <a:xfrm>
            <a:off x="452581" y="1879488"/>
            <a:ext cx="556334" cy="518475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6010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C17466-63B9-4065-A0AB-F7B22872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CDR Testing Setup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679113C-83CA-407E-88A5-939F3F4B531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50335">
              <a:lnSpc>
                <a:spcPts val="1714"/>
              </a:lnSpc>
            </a:pPr>
            <a:fld id="{81D60167-4931-47E6-BA6A-407CBD079E47}" type="slidenum">
              <a:rPr lang="it-IT" spc="-50" smtClean="0"/>
              <a:pPr marL="50335">
                <a:lnSpc>
                  <a:spcPts val="1714"/>
                </a:lnSpc>
              </a:pPr>
              <a:t>13</a:t>
            </a:fld>
            <a:endParaRPr lang="it-IT" spc="-5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46AF163-60EA-4CCB-A9A8-1B4196215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463" y="1290875"/>
            <a:ext cx="6381956" cy="4545531"/>
          </a:xfrm>
          <a:prstGeom prst="rect">
            <a:avLst/>
          </a:prstGeom>
        </p:spPr>
      </p:pic>
      <p:sp>
        <p:nvSpPr>
          <p:cNvPr id="7" name="Stella a 5 punte 6">
            <a:extLst>
              <a:ext uri="{FF2B5EF4-FFF2-40B4-BE49-F238E27FC236}">
                <a16:creationId xmlns:a16="http://schemas.microsoft.com/office/drawing/2014/main" id="{98D62CA1-6AD0-4147-8673-7740751E2DDE}"/>
              </a:ext>
            </a:extLst>
          </p:cNvPr>
          <p:cNvSpPr/>
          <p:nvPr/>
        </p:nvSpPr>
        <p:spPr>
          <a:xfrm>
            <a:off x="10623612" y="3449148"/>
            <a:ext cx="556334" cy="518475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76571B9-E948-48EB-AEC2-FAF991238408}"/>
              </a:ext>
            </a:extLst>
          </p:cNvPr>
          <p:cNvSpPr txBox="1"/>
          <p:nvPr/>
        </p:nvSpPr>
        <p:spPr>
          <a:xfrm>
            <a:off x="852257" y="2138726"/>
            <a:ext cx="39505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CDR core implemented in Xilinx KC705 evaluation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enters through the FMC connector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Recovered clock exits through the FMC connector and triggers the oscilloscope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LED indicates when CDR is locked</a:t>
            </a:r>
          </a:p>
        </p:txBody>
      </p:sp>
      <p:sp>
        <p:nvSpPr>
          <p:cNvPr id="9" name="Stella a 5 punte 8">
            <a:extLst>
              <a:ext uri="{FF2B5EF4-FFF2-40B4-BE49-F238E27FC236}">
                <a16:creationId xmlns:a16="http://schemas.microsoft.com/office/drawing/2014/main" id="{DA3E9330-1A91-44CE-91ED-486A5B6C3F94}"/>
              </a:ext>
            </a:extLst>
          </p:cNvPr>
          <p:cNvSpPr/>
          <p:nvPr/>
        </p:nvSpPr>
        <p:spPr>
          <a:xfrm>
            <a:off x="452581" y="1879488"/>
            <a:ext cx="556334" cy="518475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102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BE1F405-8003-47F6-AE0C-12E921373AD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50335">
              <a:lnSpc>
                <a:spcPts val="1714"/>
              </a:lnSpc>
            </a:pPr>
            <a:fld id="{81D60167-4931-47E6-BA6A-407CBD079E47}" type="slidenum">
              <a:rPr lang="it-IT" spc="-50" smtClean="0"/>
              <a:pPr marL="50335">
                <a:lnSpc>
                  <a:spcPts val="1714"/>
                </a:lnSpc>
              </a:pPr>
              <a:t>2</a:t>
            </a:fld>
            <a:endParaRPr lang="it-IT" spc="-5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D97C98D-0586-429E-82FA-37845D09B7EF}"/>
              </a:ext>
            </a:extLst>
          </p:cNvPr>
          <p:cNvSpPr txBox="1"/>
          <p:nvPr/>
        </p:nvSpPr>
        <p:spPr>
          <a:xfrm>
            <a:off x="186431" y="62144"/>
            <a:ext cx="9161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What is a Clock and Data Recovery (CDR)?</a:t>
            </a:r>
            <a:endParaRPr lang="it-IT" sz="3600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03A1636-A61F-4A7D-806E-0B811D162FCF}"/>
              </a:ext>
            </a:extLst>
          </p:cNvPr>
          <p:cNvSpPr txBox="1"/>
          <p:nvPr/>
        </p:nvSpPr>
        <p:spPr>
          <a:xfrm>
            <a:off x="756082" y="1092025"/>
            <a:ext cx="106798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Digital data streams are usually sent without any accompanying clock signal.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to decode them without any timing information?</a:t>
            </a:r>
            <a:endParaRPr lang="it-IT" dirty="0"/>
          </a:p>
        </p:txBody>
      </p:sp>
      <p:pic>
        <p:nvPicPr>
          <p:cNvPr id="36" name="Immagine 35" descr="Immagine che contiene elettronico, circuito&#10;&#10;Descrizione generata automaticamente">
            <a:extLst>
              <a:ext uri="{FF2B5EF4-FFF2-40B4-BE49-F238E27FC236}">
                <a16:creationId xmlns:a16="http://schemas.microsoft.com/office/drawing/2014/main" id="{30657249-D2DA-4CAB-803B-DBB09FBAF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27" y="2290438"/>
            <a:ext cx="2325598" cy="1993037"/>
          </a:xfrm>
          <a:prstGeom prst="rect">
            <a:avLst/>
          </a:prstGeom>
        </p:spPr>
      </p:pic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8B3CB898-C371-40CB-8A6E-9740BA9AC5C8}"/>
              </a:ext>
            </a:extLst>
          </p:cNvPr>
          <p:cNvCxnSpPr>
            <a:cxnSpLocks/>
          </p:cNvCxnSpPr>
          <p:nvPr/>
        </p:nvCxnSpPr>
        <p:spPr>
          <a:xfrm rot="5400000">
            <a:off x="3865280" y="3252404"/>
            <a:ext cx="35319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2ECCFE01-BC3A-432B-B700-F3FB0401D49A}"/>
              </a:ext>
            </a:extLst>
          </p:cNvPr>
          <p:cNvCxnSpPr>
            <a:cxnSpLocks/>
          </p:cNvCxnSpPr>
          <p:nvPr/>
        </p:nvCxnSpPr>
        <p:spPr>
          <a:xfrm>
            <a:off x="3582088" y="3429000"/>
            <a:ext cx="45978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A2AD92B3-A2DA-46E5-B737-A0CCE5AF6649}"/>
              </a:ext>
            </a:extLst>
          </p:cNvPr>
          <p:cNvCxnSpPr>
            <a:cxnSpLocks/>
          </p:cNvCxnSpPr>
          <p:nvPr/>
        </p:nvCxnSpPr>
        <p:spPr>
          <a:xfrm>
            <a:off x="4041876" y="3075807"/>
            <a:ext cx="45978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D408E211-33F2-44A9-A395-350374308393}"/>
              </a:ext>
            </a:extLst>
          </p:cNvPr>
          <p:cNvCxnSpPr>
            <a:cxnSpLocks/>
          </p:cNvCxnSpPr>
          <p:nvPr/>
        </p:nvCxnSpPr>
        <p:spPr>
          <a:xfrm>
            <a:off x="4501664" y="3075807"/>
            <a:ext cx="45978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887D12B2-B22F-45CA-A666-34C7FAE34C8A}"/>
              </a:ext>
            </a:extLst>
          </p:cNvPr>
          <p:cNvCxnSpPr>
            <a:cxnSpLocks/>
          </p:cNvCxnSpPr>
          <p:nvPr/>
        </p:nvCxnSpPr>
        <p:spPr>
          <a:xfrm>
            <a:off x="4961452" y="3429000"/>
            <a:ext cx="45978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5204212B-8458-46FA-8A44-B22C05FB6E5C}"/>
              </a:ext>
            </a:extLst>
          </p:cNvPr>
          <p:cNvCxnSpPr>
            <a:cxnSpLocks/>
          </p:cNvCxnSpPr>
          <p:nvPr/>
        </p:nvCxnSpPr>
        <p:spPr>
          <a:xfrm rot="5400000">
            <a:off x="4784856" y="3252404"/>
            <a:ext cx="35319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40BA8896-29B6-4701-AD59-BBCFDF806301}"/>
              </a:ext>
            </a:extLst>
          </p:cNvPr>
          <p:cNvCxnSpPr>
            <a:cxnSpLocks/>
          </p:cNvCxnSpPr>
          <p:nvPr/>
        </p:nvCxnSpPr>
        <p:spPr>
          <a:xfrm rot="5400000">
            <a:off x="5244644" y="3252404"/>
            <a:ext cx="35319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FE4AA4F1-CFD0-4EAB-BC64-D1EA87E7B2A4}"/>
              </a:ext>
            </a:extLst>
          </p:cNvPr>
          <p:cNvCxnSpPr>
            <a:cxnSpLocks/>
          </p:cNvCxnSpPr>
          <p:nvPr/>
        </p:nvCxnSpPr>
        <p:spPr>
          <a:xfrm>
            <a:off x="5421240" y="3075807"/>
            <a:ext cx="45978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96701302-9F8D-4431-82EA-527BB12ED57A}"/>
              </a:ext>
            </a:extLst>
          </p:cNvPr>
          <p:cNvCxnSpPr>
            <a:cxnSpLocks/>
          </p:cNvCxnSpPr>
          <p:nvPr/>
        </p:nvCxnSpPr>
        <p:spPr>
          <a:xfrm rot="5400000">
            <a:off x="5704431" y="3252404"/>
            <a:ext cx="35319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F17CDCE5-4219-43C6-B6AF-4CAD8A18B8EA}"/>
              </a:ext>
            </a:extLst>
          </p:cNvPr>
          <p:cNvCxnSpPr>
            <a:cxnSpLocks/>
          </p:cNvCxnSpPr>
          <p:nvPr/>
        </p:nvCxnSpPr>
        <p:spPr>
          <a:xfrm>
            <a:off x="5881027" y="3429000"/>
            <a:ext cx="45978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4D4CB88C-A40B-44EB-BA6A-EF5DEF3A0597}"/>
              </a:ext>
            </a:extLst>
          </p:cNvPr>
          <p:cNvCxnSpPr>
            <a:cxnSpLocks/>
          </p:cNvCxnSpPr>
          <p:nvPr/>
        </p:nvCxnSpPr>
        <p:spPr>
          <a:xfrm>
            <a:off x="6340815" y="3429000"/>
            <a:ext cx="45978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0F76E10C-BC15-4479-ABEA-450B72CA6511}"/>
              </a:ext>
            </a:extLst>
          </p:cNvPr>
          <p:cNvCxnSpPr>
            <a:cxnSpLocks/>
          </p:cNvCxnSpPr>
          <p:nvPr/>
        </p:nvCxnSpPr>
        <p:spPr>
          <a:xfrm rot="5400000">
            <a:off x="6625421" y="3252404"/>
            <a:ext cx="35319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7F0D4550-C683-48D9-AAC2-2BFBEC582654}"/>
              </a:ext>
            </a:extLst>
          </p:cNvPr>
          <p:cNvCxnSpPr>
            <a:cxnSpLocks/>
          </p:cNvCxnSpPr>
          <p:nvPr/>
        </p:nvCxnSpPr>
        <p:spPr>
          <a:xfrm>
            <a:off x="6800604" y="3075807"/>
            <a:ext cx="45978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Freccia a destra 53">
            <a:extLst>
              <a:ext uri="{FF2B5EF4-FFF2-40B4-BE49-F238E27FC236}">
                <a16:creationId xmlns:a16="http://schemas.microsoft.com/office/drawing/2014/main" id="{81849844-10AB-4771-A56E-D97F03A08618}"/>
              </a:ext>
            </a:extLst>
          </p:cNvPr>
          <p:cNvSpPr/>
          <p:nvPr/>
        </p:nvSpPr>
        <p:spPr>
          <a:xfrm>
            <a:off x="3381927" y="3506680"/>
            <a:ext cx="4323884" cy="230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5" name="Immagine 54" descr="Immagine che contiene elettronico, circuito&#10;&#10;Descrizione generata automaticamente">
            <a:extLst>
              <a:ext uri="{FF2B5EF4-FFF2-40B4-BE49-F238E27FC236}">
                <a16:creationId xmlns:a16="http://schemas.microsoft.com/office/drawing/2014/main" id="{C9D80E0C-B0BF-4D5F-BC06-C8C8365BB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818" y="2290437"/>
            <a:ext cx="2325598" cy="1993037"/>
          </a:xfrm>
          <a:prstGeom prst="rect">
            <a:avLst/>
          </a:prstGeom>
        </p:spPr>
      </p:pic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6CA76DEF-95B3-4284-9008-EE04E29407AE}"/>
              </a:ext>
            </a:extLst>
          </p:cNvPr>
          <p:cNvSpPr txBox="1"/>
          <p:nvPr/>
        </p:nvSpPr>
        <p:spPr>
          <a:xfrm>
            <a:off x="3811982" y="3808520"/>
            <a:ext cx="3226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medium (cable, fiber …)</a:t>
            </a:r>
            <a:endParaRPr lang="it-IT" dirty="0"/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DC166F67-3F73-4E4E-8FC8-8227A5E14220}"/>
              </a:ext>
            </a:extLst>
          </p:cNvPr>
          <p:cNvSpPr txBox="1"/>
          <p:nvPr/>
        </p:nvSpPr>
        <p:spPr>
          <a:xfrm>
            <a:off x="874174" y="4289720"/>
            <a:ext cx="2262903" cy="383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Sender Board</a:t>
            </a:r>
            <a:endParaRPr lang="it-IT" dirty="0"/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F82FF607-5728-4354-918B-C45921236040}"/>
              </a:ext>
            </a:extLst>
          </p:cNvPr>
          <p:cNvSpPr txBox="1"/>
          <p:nvPr/>
        </p:nvSpPr>
        <p:spPr>
          <a:xfrm>
            <a:off x="8096435" y="4289721"/>
            <a:ext cx="2148396" cy="383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Receiver Board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108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A824693-D13B-4EBA-A4A3-8C33A5ED822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50335">
              <a:lnSpc>
                <a:spcPts val="1714"/>
              </a:lnSpc>
            </a:pPr>
            <a:fld id="{81D60167-4931-47E6-BA6A-407CBD079E47}" type="slidenum">
              <a:rPr lang="it-IT" spc="-50" smtClean="0"/>
              <a:pPr marL="50335">
                <a:lnSpc>
                  <a:spcPts val="1714"/>
                </a:lnSpc>
              </a:pPr>
              <a:t>3</a:t>
            </a:fld>
            <a:endParaRPr lang="it-IT" spc="-50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FD5C54B9-EAB3-4B37-81DC-89F5B1A1531F}"/>
              </a:ext>
            </a:extLst>
          </p:cNvPr>
          <p:cNvCxnSpPr/>
          <p:nvPr/>
        </p:nvCxnSpPr>
        <p:spPr>
          <a:xfrm>
            <a:off x="3364138" y="4638913"/>
            <a:ext cx="6045693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1D06B046-B883-4F27-A692-461486A0442D}"/>
              </a:ext>
            </a:extLst>
          </p:cNvPr>
          <p:cNvCxnSpPr>
            <a:cxnSpLocks/>
          </p:cNvCxnSpPr>
          <p:nvPr/>
        </p:nvCxnSpPr>
        <p:spPr>
          <a:xfrm rot="5400000">
            <a:off x="3816668" y="4176534"/>
            <a:ext cx="68358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4148D66-184D-4CFE-979F-7710B5045DF8}"/>
              </a:ext>
            </a:extLst>
          </p:cNvPr>
          <p:cNvCxnSpPr>
            <a:cxnSpLocks/>
          </p:cNvCxnSpPr>
          <p:nvPr/>
        </p:nvCxnSpPr>
        <p:spPr>
          <a:xfrm>
            <a:off x="3474878" y="4518324"/>
            <a:ext cx="68358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E5D40EC4-74D1-4B3A-8D33-BB0460E7D2A8}"/>
              </a:ext>
            </a:extLst>
          </p:cNvPr>
          <p:cNvCxnSpPr>
            <a:cxnSpLocks/>
          </p:cNvCxnSpPr>
          <p:nvPr/>
        </p:nvCxnSpPr>
        <p:spPr>
          <a:xfrm>
            <a:off x="4158458" y="3834743"/>
            <a:ext cx="68358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2FB40237-C494-4915-A313-A8DE13C72FA3}"/>
              </a:ext>
            </a:extLst>
          </p:cNvPr>
          <p:cNvCxnSpPr>
            <a:cxnSpLocks/>
          </p:cNvCxnSpPr>
          <p:nvPr/>
        </p:nvCxnSpPr>
        <p:spPr>
          <a:xfrm>
            <a:off x="4842039" y="3834743"/>
            <a:ext cx="68358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775D116D-A75C-45BA-88F8-9E234CA9223A}"/>
              </a:ext>
            </a:extLst>
          </p:cNvPr>
          <p:cNvCxnSpPr>
            <a:cxnSpLocks/>
          </p:cNvCxnSpPr>
          <p:nvPr/>
        </p:nvCxnSpPr>
        <p:spPr>
          <a:xfrm>
            <a:off x="5525619" y="4518324"/>
            <a:ext cx="68358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7676D363-007B-4D01-916E-0B60A50063A5}"/>
              </a:ext>
            </a:extLst>
          </p:cNvPr>
          <p:cNvCxnSpPr>
            <a:cxnSpLocks/>
          </p:cNvCxnSpPr>
          <p:nvPr/>
        </p:nvCxnSpPr>
        <p:spPr>
          <a:xfrm rot="5400000">
            <a:off x="5183829" y="4176534"/>
            <a:ext cx="68358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31E5D2D5-C0A7-4686-AE5B-0D1CE0193CB2}"/>
              </a:ext>
            </a:extLst>
          </p:cNvPr>
          <p:cNvCxnSpPr>
            <a:cxnSpLocks/>
          </p:cNvCxnSpPr>
          <p:nvPr/>
        </p:nvCxnSpPr>
        <p:spPr>
          <a:xfrm rot="5400000">
            <a:off x="5867409" y="4176534"/>
            <a:ext cx="68358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694DA4DA-FBCC-4DE5-871F-86E23BC77558}"/>
              </a:ext>
            </a:extLst>
          </p:cNvPr>
          <p:cNvCxnSpPr>
            <a:cxnSpLocks/>
          </p:cNvCxnSpPr>
          <p:nvPr/>
        </p:nvCxnSpPr>
        <p:spPr>
          <a:xfrm>
            <a:off x="6209199" y="3834743"/>
            <a:ext cx="68358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213AD98E-57E5-451B-969A-A25873FFE7DB}"/>
              </a:ext>
            </a:extLst>
          </p:cNvPr>
          <p:cNvCxnSpPr>
            <a:cxnSpLocks/>
          </p:cNvCxnSpPr>
          <p:nvPr/>
        </p:nvCxnSpPr>
        <p:spPr>
          <a:xfrm rot="5400000">
            <a:off x="6550988" y="4176534"/>
            <a:ext cx="68358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08DD5ACC-C5B5-42AD-87BF-23D63A6891E8}"/>
              </a:ext>
            </a:extLst>
          </p:cNvPr>
          <p:cNvCxnSpPr>
            <a:cxnSpLocks/>
          </p:cNvCxnSpPr>
          <p:nvPr/>
        </p:nvCxnSpPr>
        <p:spPr>
          <a:xfrm>
            <a:off x="6892778" y="4518324"/>
            <a:ext cx="68358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891B4083-AB31-435C-A2A9-B7A3DEA8030F}"/>
              </a:ext>
            </a:extLst>
          </p:cNvPr>
          <p:cNvCxnSpPr>
            <a:cxnSpLocks/>
          </p:cNvCxnSpPr>
          <p:nvPr/>
        </p:nvCxnSpPr>
        <p:spPr>
          <a:xfrm>
            <a:off x="7576359" y="4518324"/>
            <a:ext cx="68358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55DC43EC-6A3E-474A-AF49-CB94F806830F}"/>
              </a:ext>
            </a:extLst>
          </p:cNvPr>
          <p:cNvCxnSpPr>
            <a:cxnSpLocks/>
          </p:cNvCxnSpPr>
          <p:nvPr/>
        </p:nvCxnSpPr>
        <p:spPr>
          <a:xfrm rot="5400000">
            <a:off x="7920251" y="4176534"/>
            <a:ext cx="68358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4EED4363-4EF0-430D-824C-17954BE18F33}"/>
              </a:ext>
            </a:extLst>
          </p:cNvPr>
          <p:cNvCxnSpPr>
            <a:cxnSpLocks/>
          </p:cNvCxnSpPr>
          <p:nvPr/>
        </p:nvCxnSpPr>
        <p:spPr>
          <a:xfrm>
            <a:off x="8259940" y="3834743"/>
            <a:ext cx="68358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8C07863-4CAA-4455-A11D-A48D4D7BBAE1}"/>
              </a:ext>
            </a:extLst>
          </p:cNvPr>
          <p:cNvSpPr txBox="1"/>
          <p:nvPr/>
        </p:nvSpPr>
        <p:spPr>
          <a:xfrm>
            <a:off x="186431" y="62144"/>
            <a:ext cx="9161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What is a Clock and Data Recovery?</a:t>
            </a:r>
            <a:endParaRPr lang="it-IT" sz="3600" dirty="0">
              <a:solidFill>
                <a:schemeClr val="bg1"/>
              </a:solidFill>
            </a:endParaRPr>
          </a:p>
        </p:txBody>
      </p:sp>
      <p:pic>
        <p:nvPicPr>
          <p:cNvPr id="23" name="Immagine 22" descr="Immagine che contiene elettronico, circuito&#10;&#10;Descrizione generata automaticamente">
            <a:extLst>
              <a:ext uri="{FF2B5EF4-FFF2-40B4-BE49-F238E27FC236}">
                <a16:creationId xmlns:a16="http://schemas.microsoft.com/office/drawing/2014/main" id="{D4218881-F07F-43CE-96DA-F999996AA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978" y="1030221"/>
            <a:ext cx="2325598" cy="1993037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7138866-BBFB-4526-A116-9CC8E46CFADF}"/>
              </a:ext>
            </a:extLst>
          </p:cNvPr>
          <p:cNvSpPr txBox="1"/>
          <p:nvPr/>
        </p:nvSpPr>
        <p:spPr>
          <a:xfrm>
            <a:off x="4910595" y="3029505"/>
            <a:ext cx="2148396" cy="383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Receiver Board</a:t>
            </a:r>
            <a:endParaRPr lang="it-IT" dirty="0"/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F1EF6DE3-5731-4643-B1FE-5AF97D011576}"/>
              </a:ext>
            </a:extLst>
          </p:cNvPr>
          <p:cNvCxnSpPr>
            <a:cxnSpLocks/>
          </p:cNvCxnSpPr>
          <p:nvPr/>
        </p:nvCxnSpPr>
        <p:spPr>
          <a:xfrm rot="5400000">
            <a:off x="3170163" y="5172313"/>
            <a:ext cx="68358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35A82729-B3DF-4756-8B94-FE7AB74AFBBD}"/>
              </a:ext>
            </a:extLst>
          </p:cNvPr>
          <p:cNvCxnSpPr>
            <a:cxnSpLocks/>
          </p:cNvCxnSpPr>
          <p:nvPr/>
        </p:nvCxnSpPr>
        <p:spPr>
          <a:xfrm>
            <a:off x="3511954" y="4843101"/>
            <a:ext cx="45284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6416188A-1690-47EA-B5F1-6C43B41AC61C}"/>
              </a:ext>
            </a:extLst>
          </p:cNvPr>
          <p:cNvCxnSpPr>
            <a:cxnSpLocks/>
          </p:cNvCxnSpPr>
          <p:nvPr/>
        </p:nvCxnSpPr>
        <p:spPr>
          <a:xfrm rot="5400000">
            <a:off x="3621877" y="5184892"/>
            <a:ext cx="68358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A2465AA2-A689-4714-8FCA-FA5CD1DF120C}"/>
              </a:ext>
            </a:extLst>
          </p:cNvPr>
          <p:cNvCxnSpPr>
            <a:cxnSpLocks/>
          </p:cNvCxnSpPr>
          <p:nvPr/>
        </p:nvCxnSpPr>
        <p:spPr>
          <a:xfrm>
            <a:off x="3963667" y="5514104"/>
            <a:ext cx="45284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2DAE4E1B-D547-44AD-9313-8465F9D58F82}"/>
              </a:ext>
            </a:extLst>
          </p:cNvPr>
          <p:cNvCxnSpPr>
            <a:cxnSpLocks/>
          </p:cNvCxnSpPr>
          <p:nvPr/>
        </p:nvCxnSpPr>
        <p:spPr>
          <a:xfrm>
            <a:off x="4415380" y="4843101"/>
            <a:ext cx="45284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FB4BBA1A-7E02-4B81-8387-3A3D117EF5AF}"/>
              </a:ext>
            </a:extLst>
          </p:cNvPr>
          <p:cNvCxnSpPr>
            <a:cxnSpLocks/>
          </p:cNvCxnSpPr>
          <p:nvPr/>
        </p:nvCxnSpPr>
        <p:spPr>
          <a:xfrm rot="5400000">
            <a:off x="4073590" y="5172313"/>
            <a:ext cx="68358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20B92C30-D8E8-4419-988F-B9F761A75338}"/>
              </a:ext>
            </a:extLst>
          </p:cNvPr>
          <p:cNvCxnSpPr>
            <a:cxnSpLocks/>
          </p:cNvCxnSpPr>
          <p:nvPr/>
        </p:nvCxnSpPr>
        <p:spPr>
          <a:xfrm rot="5400000">
            <a:off x="4526437" y="5184893"/>
            <a:ext cx="68358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0D36AF76-34C3-4934-A470-DC6E764BDE61}"/>
              </a:ext>
            </a:extLst>
          </p:cNvPr>
          <p:cNvCxnSpPr>
            <a:cxnSpLocks/>
          </p:cNvCxnSpPr>
          <p:nvPr/>
        </p:nvCxnSpPr>
        <p:spPr>
          <a:xfrm>
            <a:off x="4867093" y="5514104"/>
            <a:ext cx="45284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3B5A29BD-FDE2-45CE-A481-23467F0712BE}"/>
              </a:ext>
            </a:extLst>
          </p:cNvPr>
          <p:cNvCxnSpPr>
            <a:cxnSpLocks/>
          </p:cNvCxnSpPr>
          <p:nvPr/>
        </p:nvCxnSpPr>
        <p:spPr>
          <a:xfrm>
            <a:off x="5318806" y="4843101"/>
            <a:ext cx="45284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6D4ACAA9-4CA8-42DE-8441-0BB6C51C00A6}"/>
              </a:ext>
            </a:extLst>
          </p:cNvPr>
          <p:cNvCxnSpPr>
            <a:cxnSpLocks/>
          </p:cNvCxnSpPr>
          <p:nvPr/>
        </p:nvCxnSpPr>
        <p:spPr>
          <a:xfrm rot="5400000">
            <a:off x="4977015" y="5172313"/>
            <a:ext cx="68358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424343A2-BE32-48D8-B624-D3BBAB7696BB}"/>
              </a:ext>
            </a:extLst>
          </p:cNvPr>
          <p:cNvCxnSpPr>
            <a:cxnSpLocks/>
          </p:cNvCxnSpPr>
          <p:nvPr/>
        </p:nvCxnSpPr>
        <p:spPr>
          <a:xfrm rot="5400000">
            <a:off x="5429862" y="5184893"/>
            <a:ext cx="68358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84198B27-91AE-4DF8-BD77-B115F32B4A13}"/>
              </a:ext>
            </a:extLst>
          </p:cNvPr>
          <p:cNvCxnSpPr>
            <a:cxnSpLocks/>
          </p:cNvCxnSpPr>
          <p:nvPr/>
        </p:nvCxnSpPr>
        <p:spPr>
          <a:xfrm>
            <a:off x="5769384" y="5526683"/>
            <a:ext cx="45284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ttore diritto 38">
            <a:extLst>
              <a:ext uri="{FF2B5EF4-FFF2-40B4-BE49-F238E27FC236}">
                <a16:creationId xmlns:a16="http://schemas.microsoft.com/office/drawing/2014/main" id="{54179E56-E005-4BD0-960B-74635DCFBD43}"/>
              </a:ext>
            </a:extLst>
          </p:cNvPr>
          <p:cNvCxnSpPr>
            <a:cxnSpLocks/>
          </p:cNvCxnSpPr>
          <p:nvPr/>
        </p:nvCxnSpPr>
        <p:spPr>
          <a:xfrm>
            <a:off x="6221096" y="4855680"/>
            <a:ext cx="45284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EEE4EF81-5AB3-44BC-BF3C-C2B241650C04}"/>
              </a:ext>
            </a:extLst>
          </p:cNvPr>
          <p:cNvCxnSpPr>
            <a:cxnSpLocks/>
          </p:cNvCxnSpPr>
          <p:nvPr/>
        </p:nvCxnSpPr>
        <p:spPr>
          <a:xfrm rot="5400000">
            <a:off x="5879306" y="5184892"/>
            <a:ext cx="68358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6E2B17C5-1F69-425C-82D1-C21DCB5EB02C}"/>
              </a:ext>
            </a:extLst>
          </p:cNvPr>
          <p:cNvCxnSpPr>
            <a:cxnSpLocks/>
          </p:cNvCxnSpPr>
          <p:nvPr/>
        </p:nvCxnSpPr>
        <p:spPr>
          <a:xfrm rot="5400000">
            <a:off x="6332153" y="5197472"/>
            <a:ext cx="68358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257DFE26-8188-44E3-A7B4-4EDA3372BFC8}"/>
              </a:ext>
            </a:extLst>
          </p:cNvPr>
          <p:cNvCxnSpPr>
            <a:cxnSpLocks/>
          </p:cNvCxnSpPr>
          <p:nvPr/>
        </p:nvCxnSpPr>
        <p:spPr>
          <a:xfrm>
            <a:off x="3059106" y="5500050"/>
            <a:ext cx="45284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1EA59C68-33FB-4280-BF71-ACAE93C781E1}"/>
              </a:ext>
            </a:extLst>
          </p:cNvPr>
          <p:cNvCxnSpPr>
            <a:cxnSpLocks/>
          </p:cNvCxnSpPr>
          <p:nvPr/>
        </p:nvCxnSpPr>
        <p:spPr>
          <a:xfrm>
            <a:off x="6673943" y="5539263"/>
            <a:ext cx="45284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98E1E05B-861D-484A-A9BC-56FEEA31E3CB}"/>
              </a:ext>
            </a:extLst>
          </p:cNvPr>
          <p:cNvCxnSpPr>
            <a:cxnSpLocks/>
          </p:cNvCxnSpPr>
          <p:nvPr/>
        </p:nvCxnSpPr>
        <p:spPr>
          <a:xfrm>
            <a:off x="7123387" y="4855681"/>
            <a:ext cx="45284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ttore diritto 57">
            <a:extLst>
              <a:ext uri="{FF2B5EF4-FFF2-40B4-BE49-F238E27FC236}">
                <a16:creationId xmlns:a16="http://schemas.microsoft.com/office/drawing/2014/main" id="{6BC4DDEC-F5C1-491A-815F-A81AF6E18FD7}"/>
              </a:ext>
            </a:extLst>
          </p:cNvPr>
          <p:cNvCxnSpPr>
            <a:cxnSpLocks/>
          </p:cNvCxnSpPr>
          <p:nvPr/>
        </p:nvCxnSpPr>
        <p:spPr>
          <a:xfrm rot="5400000">
            <a:off x="6781596" y="5184893"/>
            <a:ext cx="68358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7AEA98B8-C750-426F-BB43-38805D8C3DB3}"/>
              </a:ext>
            </a:extLst>
          </p:cNvPr>
          <p:cNvCxnSpPr>
            <a:cxnSpLocks/>
          </p:cNvCxnSpPr>
          <p:nvPr/>
        </p:nvCxnSpPr>
        <p:spPr>
          <a:xfrm rot="5400000">
            <a:off x="7234443" y="5197473"/>
            <a:ext cx="68358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ttore diritto 59">
            <a:extLst>
              <a:ext uri="{FF2B5EF4-FFF2-40B4-BE49-F238E27FC236}">
                <a16:creationId xmlns:a16="http://schemas.microsoft.com/office/drawing/2014/main" id="{905898C9-7D13-4109-8586-F4590B4E498E}"/>
              </a:ext>
            </a:extLst>
          </p:cNvPr>
          <p:cNvCxnSpPr>
            <a:cxnSpLocks/>
          </p:cNvCxnSpPr>
          <p:nvPr/>
        </p:nvCxnSpPr>
        <p:spPr>
          <a:xfrm>
            <a:off x="7573965" y="5539263"/>
            <a:ext cx="45284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3B6EF765-5493-4F3B-86DB-6985423CA5C4}"/>
              </a:ext>
            </a:extLst>
          </p:cNvPr>
          <p:cNvCxnSpPr>
            <a:cxnSpLocks/>
          </p:cNvCxnSpPr>
          <p:nvPr/>
        </p:nvCxnSpPr>
        <p:spPr>
          <a:xfrm>
            <a:off x="8019302" y="4855681"/>
            <a:ext cx="45284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5A7591EF-E93A-45B3-821D-5F7DF8268195}"/>
              </a:ext>
            </a:extLst>
          </p:cNvPr>
          <p:cNvCxnSpPr>
            <a:cxnSpLocks/>
          </p:cNvCxnSpPr>
          <p:nvPr/>
        </p:nvCxnSpPr>
        <p:spPr>
          <a:xfrm rot="5400000">
            <a:off x="7677511" y="5184893"/>
            <a:ext cx="68358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id="{754A3D20-A1EE-4DCE-A4F4-E01E0098DEED}"/>
              </a:ext>
            </a:extLst>
          </p:cNvPr>
          <p:cNvCxnSpPr>
            <a:cxnSpLocks/>
          </p:cNvCxnSpPr>
          <p:nvPr/>
        </p:nvCxnSpPr>
        <p:spPr>
          <a:xfrm rot="5400000">
            <a:off x="8130358" y="5197473"/>
            <a:ext cx="68358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F66296F6-03C2-41C6-BA23-F623DAE878E3}"/>
              </a:ext>
            </a:extLst>
          </p:cNvPr>
          <p:cNvCxnSpPr>
            <a:cxnSpLocks/>
          </p:cNvCxnSpPr>
          <p:nvPr/>
        </p:nvCxnSpPr>
        <p:spPr>
          <a:xfrm>
            <a:off x="8469880" y="5539263"/>
            <a:ext cx="45284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6090806C-B352-4240-AA86-038CEED295C6}"/>
              </a:ext>
            </a:extLst>
          </p:cNvPr>
          <p:cNvCxnSpPr>
            <a:cxnSpLocks/>
          </p:cNvCxnSpPr>
          <p:nvPr/>
        </p:nvCxnSpPr>
        <p:spPr>
          <a:xfrm flipV="1">
            <a:off x="3511953" y="3543589"/>
            <a:ext cx="0" cy="282794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4D17CC5C-AD1D-48AB-B95F-498487C56808}"/>
              </a:ext>
            </a:extLst>
          </p:cNvPr>
          <p:cNvCxnSpPr>
            <a:cxnSpLocks/>
          </p:cNvCxnSpPr>
          <p:nvPr/>
        </p:nvCxnSpPr>
        <p:spPr>
          <a:xfrm flipV="1">
            <a:off x="4415380" y="3543589"/>
            <a:ext cx="0" cy="282794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C2F2BACF-6497-4572-BB90-9A0814276485}"/>
              </a:ext>
            </a:extLst>
          </p:cNvPr>
          <p:cNvCxnSpPr>
            <a:cxnSpLocks/>
          </p:cNvCxnSpPr>
          <p:nvPr/>
        </p:nvCxnSpPr>
        <p:spPr>
          <a:xfrm flipV="1">
            <a:off x="5309781" y="3543589"/>
            <a:ext cx="0" cy="282794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Connettore diritto 69">
            <a:extLst>
              <a:ext uri="{FF2B5EF4-FFF2-40B4-BE49-F238E27FC236}">
                <a16:creationId xmlns:a16="http://schemas.microsoft.com/office/drawing/2014/main" id="{CF980A26-153D-4FCA-81D5-A38521F8220A}"/>
              </a:ext>
            </a:extLst>
          </p:cNvPr>
          <p:cNvCxnSpPr>
            <a:cxnSpLocks/>
          </p:cNvCxnSpPr>
          <p:nvPr/>
        </p:nvCxnSpPr>
        <p:spPr>
          <a:xfrm flipV="1">
            <a:off x="6191297" y="3543589"/>
            <a:ext cx="0" cy="282794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Connettore diritto 70">
            <a:extLst>
              <a:ext uri="{FF2B5EF4-FFF2-40B4-BE49-F238E27FC236}">
                <a16:creationId xmlns:a16="http://schemas.microsoft.com/office/drawing/2014/main" id="{14ED0BB8-1693-49B6-A1CA-677CE4372C5A}"/>
              </a:ext>
            </a:extLst>
          </p:cNvPr>
          <p:cNvCxnSpPr>
            <a:cxnSpLocks/>
          </p:cNvCxnSpPr>
          <p:nvPr/>
        </p:nvCxnSpPr>
        <p:spPr>
          <a:xfrm flipV="1">
            <a:off x="7096606" y="3543589"/>
            <a:ext cx="0" cy="282794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8B410817-0022-4CD7-B26E-EBF1A40B4023}"/>
              </a:ext>
            </a:extLst>
          </p:cNvPr>
          <p:cNvCxnSpPr>
            <a:cxnSpLocks/>
          </p:cNvCxnSpPr>
          <p:nvPr/>
        </p:nvCxnSpPr>
        <p:spPr>
          <a:xfrm flipV="1">
            <a:off x="8019301" y="3543589"/>
            <a:ext cx="0" cy="282794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7FF8F61B-4263-407D-84FC-EB07AF4DFDAC}"/>
              </a:ext>
            </a:extLst>
          </p:cNvPr>
          <p:cNvSpPr txBox="1"/>
          <p:nvPr/>
        </p:nvSpPr>
        <p:spPr>
          <a:xfrm>
            <a:off x="3808311" y="59755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it-IT" dirty="0"/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7486E3C7-A1A2-4591-990B-C1CEB9AA14C1}"/>
              </a:ext>
            </a:extLst>
          </p:cNvPr>
          <p:cNvSpPr txBox="1"/>
          <p:nvPr/>
        </p:nvSpPr>
        <p:spPr>
          <a:xfrm>
            <a:off x="6492915" y="59755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it-IT" dirty="0"/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47C31DD8-3501-41E4-A23E-DBD34BF78EED}"/>
              </a:ext>
            </a:extLst>
          </p:cNvPr>
          <p:cNvSpPr txBox="1"/>
          <p:nvPr/>
        </p:nvSpPr>
        <p:spPr>
          <a:xfrm>
            <a:off x="7407111" y="59755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it-IT" dirty="0"/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0186F102-C5C7-44AB-BD13-FB530D083519}"/>
              </a:ext>
            </a:extLst>
          </p:cNvPr>
          <p:cNvSpPr txBox="1"/>
          <p:nvPr/>
        </p:nvSpPr>
        <p:spPr>
          <a:xfrm>
            <a:off x="8311401" y="59755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it-IT" dirty="0"/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F02D9B38-6F5D-409F-80BD-D71C9FE743AF}"/>
              </a:ext>
            </a:extLst>
          </p:cNvPr>
          <p:cNvSpPr txBox="1"/>
          <p:nvPr/>
        </p:nvSpPr>
        <p:spPr>
          <a:xfrm>
            <a:off x="4704225" y="59755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it-IT" dirty="0"/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C2A69684-4E6E-4CF7-85D8-647969DEF253}"/>
              </a:ext>
            </a:extLst>
          </p:cNvPr>
          <p:cNvSpPr txBox="1"/>
          <p:nvPr/>
        </p:nvSpPr>
        <p:spPr>
          <a:xfrm>
            <a:off x="5594199" y="59755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74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6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9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2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5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8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1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4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7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0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3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6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9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73" grpId="0"/>
      <p:bldP spid="74" grpId="0"/>
      <p:bldP spid="75" grpId="0"/>
      <p:bldP spid="76" grpId="0"/>
      <p:bldP spid="77" grpId="0"/>
      <p:bldP spid="7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7CB9035-231F-469D-8176-D18B0D085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768" y="1387035"/>
            <a:ext cx="10355070" cy="553998"/>
          </a:xfrm>
        </p:spPr>
        <p:txBody>
          <a:bodyPr/>
          <a:lstStyle/>
          <a:p>
            <a:r>
              <a:rPr lang="en-US" dirty="0"/>
              <a:t>A Clock and Data Recovery (CDR) provide timing information from the serial data stream to correctly decode the message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85595BB-30FC-456C-816F-CE4EB4AF2F8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337219" y="6488116"/>
            <a:ext cx="804401" cy="218008"/>
          </a:xfrm>
        </p:spPr>
        <p:txBody>
          <a:bodyPr/>
          <a:lstStyle/>
          <a:p>
            <a:pPr marL="50335">
              <a:lnSpc>
                <a:spcPts val="1714"/>
              </a:lnSpc>
            </a:pPr>
            <a:fld id="{81D60167-4931-47E6-BA6A-407CBD079E47}" type="slidenum">
              <a:rPr lang="it-IT" spc="-50" smtClean="0"/>
              <a:pPr marL="50335">
                <a:lnSpc>
                  <a:spcPts val="1714"/>
                </a:lnSpc>
              </a:pPr>
              <a:t>4</a:t>
            </a:fld>
            <a:endParaRPr lang="it-IT" spc="-5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49D5D51-FDF9-432D-B55D-18688FE1B597}"/>
              </a:ext>
            </a:extLst>
          </p:cNvPr>
          <p:cNvSpPr txBox="1"/>
          <p:nvPr/>
        </p:nvSpPr>
        <p:spPr>
          <a:xfrm>
            <a:off x="186431" y="62144"/>
            <a:ext cx="9161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What is a Clock and Data Recovery?</a:t>
            </a:r>
            <a:endParaRPr lang="it-IT" sz="3600" dirty="0">
              <a:solidFill>
                <a:schemeClr val="bg1"/>
              </a:solidFill>
            </a:endParaRPr>
          </a:p>
        </p:txBody>
      </p:sp>
      <p:grpSp>
        <p:nvGrpSpPr>
          <p:cNvPr id="115" name="Gruppo 114">
            <a:extLst>
              <a:ext uri="{FF2B5EF4-FFF2-40B4-BE49-F238E27FC236}">
                <a16:creationId xmlns:a16="http://schemas.microsoft.com/office/drawing/2014/main" id="{0F112A34-E943-4C14-89DC-C716842122AC}"/>
              </a:ext>
            </a:extLst>
          </p:cNvPr>
          <p:cNvGrpSpPr/>
          <p:nvPr/>
        </p:nvGrpSpPr>
        <p:grpSpPr>
          <a:xfrm>
            <a:off x="7942022" y="2947409"/>
            <a:ext cx="3909668" cy="1813884"/>
            <a:chOff x="5755423" y="3864671"/>
            <a:chExt cx="6045693" cy="2624905"/>
          </a:xfrm>
        </p:grpSpPr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59FDBBF1-5324-40CC-AC45-28B953BD54AD}"/>
                </a:ext>
              </a:extLst>
            </p:cNvPr>
            <p:cNvCxnSpPr/>
            <p:nvPr/>
          </p:nvCxnSpPr>
          <p:spPr>
            <a:xfrm>
              <a:off x="5755423" y="4793417"/>
              <a:ext cx="6045693" cy="0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275ED7CE-8BC4-4AF5-9534-1B5D8C0BF80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07953" y="4331038"/>
              <a:ext cx="68358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ttore diritto 9">
              <a:extLst>
                <a:ext uri="{FF2B5EF4-FFF2-40B4-BE49-F238E27FC236}">
                  <a16:creationId xmlns:a16="http://schemas.microsoft.com/office/drawing/2014/main" id="{FFE71980-BA91-4566-84D3-F842BB488FDA}"/>
                </a:ext>
              </a:extLst>
            </p:cNvPr>
            <p:cNvCxnSpPr>
              <a:cxnSpLocks/>
            </p:cNvCxnSpPr>
            <p:nvPr/>
          </p:nvCxnSpPr>
          <p:spPr>
            <a:xfrm>
              <a:off x="5866163" y="4672828"/>
              <a:ext cx="68358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ttore diritto 10">
              <a:extLst>
                <a:ext uri="{FF2B5EF4-FFF2-40B4-BE49-F238E27FC236}">
                  <a16:creationId xmlns:a16="http://schemas.microsoft.com/office/drawing/2014/main" id="{5F5CE293-5BD7-4C35-831E-81C5515A8DBE}"/>
                </a:ext>
              </a:extLst>
            </p:cNvPr>
            <p:cNvCxnSpPr>
              <a:cxnSpLocks/>
            </p:cNvCxnSpPr>
            <p:nvPr/>
          </p:nvCxnSpPr>
          <p:spPr>
            <a:xfrm>
              <a:off x="6549743" y="3989247"/>
              <a:ext cx="68358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ttore diritto 11">
              <a:extLst>
                <a:ext uri="{FF2B5EF4-FFF2-40B4-BE49-F238E27FC236}">
                  <a16:creationId xmlns:a16="http://schemas.microsoft.com/office/drawing/2014/main" id="{6BA1CD10-C254-4B04-A07E-3AAC15762143}"/>
                </a:ext>
              </a:extLst>
            </p:cNvPr>
            <p:cNvCxnSpPr>
              <a:cxnSpLocks/>
            </p:cNvCxnSpPr>
            <p:nvPr/>
          </p:nvCxnSpPr>
          <p:spPr>
            <a:xfrm>
              <a:off x="7233324" y="3989247"/>
              <a:ext cx="68358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A19F3E75-1561-454B-B304-90B8417B2517}"/>
                </a:ext>
              </a:extLst>
            </p:cNvPr>
            <p:cNvCxnSpPr>
              <a:cxnSpLocks/>
            </p:cNvCxnSpPr>
            <p:nvPr/>
          </p:nvCxnSpPr>
          <p:spPr>
            <a:xfrm>
              <a:off x="7916904" y="4672828"/>
              <a:ext cx="68358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6EBF86E3-3E95-4AEE-BDEF-FC5E95A40CA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75114" y="4331038"/>
              <a:ext cx="68358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026CCD0D-A5AE-4A59-91B1-B3060BD5A4D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58694" y="4331038"/>
              <a:ext cx="68358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ttore diritto 15">
              <a:extLst>
                <a:ext uri="{FF2B5EF4-FFF2-40B4-BE49-F238E27FC236}">
                  <a16:creationId xmlns:a16="http://schemas.microsoft.com/office/drawing/2014/main" id="{9087A7A3-4081-476E-879C-C0A33D0191EF}"/>
                </a:ext>
              </a:extLst>
            </p:cNvPr>
            <p:cNvCxnSpPr>
              <a:cxnSpLocks/>
            </p:cNvCxnSpPr>
            <p:nvPr/>
          </p:nvCxnSpPr>
          <p:spPr>
            <a:xfrm>
              <a:off x="8600484" y="3989247"/>
              <a:ext cx="68358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28E81755-03E6-448B-9D69-342E28BE72D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942273" y="4331038"/>
              <a:ext cx="68358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94D0BFAF-D952-4241-AD8D-A7AF493EC904}"/>
                </a:ext>
              </a:extLst>
            </p:cNvPr>
            <p:cNvCxnSpPr>
              <a:cxnSpLocks/>
            </p:cNvCxnSpPr>
            <p:nvPr/>
          </p:nvCxnSpPr>
          <p:spPr>
            <a:xfrm>
              <a:off x="9284063" y="4672828"/>
              <a:ext cx="68358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532D92F2-6223-44E3-8FC2-57E99AE80EE2}"/>
                </a:ext>
              </a:extLst>
            </p:cNvPr>
            <p:cNvCxnSpPr>
              <a:cxnSpLocks/>
            </p:cNvCxnSpPr>
            <p:nvPr/>
          </p:nvCxnSpPr>
          <p:spPr>
            <a:xfrm>
              <a:off x="9967644" y="4672828"/>
              <a:ext cx="68358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6CECD152-E98A-46A2-9384-5C72CCBD71E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311536" y="4331038"/>
              <a:ext cx="68358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71DEFD4F-785E-4966-9795-DB7E0F6E0B56}"/>
                </a:ext>
              </a:extLst>
            </p:cNvPr>
            <p:cNvCxnSpPr>
              <a:cxnSpLocks/>
            </p:cNvCxnSpPr>
            <p:nvPr/>
          </p:nvCxnSpPr>
          <p:spPr>
            <a:xfrm>
              <a:off x="10651225" y="3989247"/>
              <a:ext cx="68358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E3710CB9-CE5B-4821-9436-61815EA357B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549051" y="5245894"/>
              <a:ext cx="68358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ttore diritto 22">
              <a:extLst>
                <a:ext uri="{FF2B5EF4-FFF2-40B4-BE49-F238E27FC236}">
                  <a16:creationId xmlns:a16="http://schemas.microsoft.com/office/drawing/2014/main" id="{F82786D7-DAEB-4B0C-86D5-818AF340AB79}"/>
                </a:ext>
              </a:extLst>
            </p:cNvPr>
            <p:cNvCxnSpPr>
              <a:cxnSpLocks/>
            </p:cNvCxnSpPr>
            <p:nvPr/>
          </p:nvCxnSpPr>
          <p:spPr>
            <a:xfrm>
              <a:off x="6890842" y="4916682"/>
              <a:ext cx="34109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94265E92-82DC-408C-B1EA-DDC95AD186D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89296" y="5258473"/>
              <a:ext cx="68358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ttore diritto 24">
              <a:extLst>
                <a:ext uri="{FF2B5EF4-FFF2-40B4-BE49-F238E27FC236}">
                  <a16:creationId xmlns:a16="http://schemas.microsoft.com/office/drawing/2014/main" id="{7320C265-2F90-4509-A18E-90604A5B2F7D}"/>
                </a:ext>
              </a:extLst>
            </p:cNvPr>
            <p:cNvCxnSpPr>
              <a:cxnSpLocks/>
            </p:cNvCxnSpPr>
            <p:nvPr/>
          </p:nvCxnSpPr>
          <p:spPr>
            <a:xfrm>
              <a:off x="7231086" y="5587685"/>
              <a:ext cx="34109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D308DC7F-4AE5-4582-8A86-F944F4F18BE4}"/>
                </a:ext>
              </a:extLst>
            </p:cNvPr>
            <p:cNvCxnSpPr>
              <a:cxnSpLocks/>
            </p:cNvCxnSpPr>
            <p:nvPr/>
          </p:nvCxnSpPr>
          <p:spPr>
            <a:xfrm>
              <a:off x="7571330" y="4916682"/>
              <a:ext cx="34109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C472075C-9F89-4BB2-838B-2B5ABC62DC5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29540" y="5245894"/>
              <a:ext cx="68358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F85ADFD1-BF39-4F6E-83F1-135E33CCE34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70638" y="5258474"/>
              <a:ext cx="68358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A7B2C255-E4A5-424A-B18B-1D7C3E804F8F}"/>
                </a:ext>
              </a:extLst>
            </p:cNvPr>
            <p:cNvCxnSpPr>
              <a:cxnSpLocks/>
            </p:cNvCxnSpPr>
            <p:nvPr/>
          </p:nvCxnSpPr>
          <p:spPr>
            <a:xfrm>
              <a:off x="7911574" y="5587685"/>
              <a:ext cx="34109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37F1C29E-17BE-4049-B448-871526353C48}"/>
                </a:ext>
              </a:extLst>
            </p:cNvPr>
            <p:cNvCxnSpPr>
              <a:cxnSpLocks/>
            </p:cNvCxnSpPr>
            <p:nvPr/>
          </p:nvCxnSpPr>
          <p:spPr>
            <a:xfrm>
              <a:off x="8251818" y="4916682"/>
              <a:ext cx="34109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E6B71265-F4A1-452B-964B-6FDECBCA3D7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910027" y="5245894"/>
              <a:ext cx="68358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49180625-A5EB-4EA4-8619-C7ED72F02E1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251125" y="5258474"/>
              <a:ext cx="68358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5CF53324-AFB6-46E1-B2CB-FED5D83ED3EB}"/>
                </a:ext>
              </a:extLst>
            </p:cNvPr>
            <p:cNvCxnSpPr>
              <a:cxnSpLocks/>
            </p:cNvCxnSpPr>
            <p:nvPr/>
          </p:nvCxnSpPr>
          <p:spPr>
            <a:xfrm>
              <a:off x="8591207" y="5600264"/>
              <a:ext cx="34109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7CDCE619-7151-4BF2-B29C-B92403FE2B4C}"/>
                </a:ext>
              </a:extLst>
            </p:cNvPr>
            <p:cNvCxnSpPr>
              <a:cxnSpLocks/>
            </p:cNvCxnSpPr>
            <p:nvPr/>
          </p:nvCxnSpPr>
          <p:spPr>
            <a:xfrm>
              <a:off x="8931450" y="4929261"/>
              <a:ext cx="34109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ttore diritto 34">
              <a:extLst>
                <a:ext uri="{FF2B5EF4-FFF2-40B4-BE49-F238E27FC236}">
                  <a16:creationId xmlns:a16="http://schemas.microsoft.com/office/drawing/2014/main" id="{C5F67649-B229-466A-8EBB-ED83F87BE1B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589660" y="5258473"/>
              <a:ext cx="68358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ttore diritto 35">
              <a:extLst>
                <a:ext uri="{FF2B5EF4-FFF2-40B4-BE49-F238E27FC236}">
                  <a16:creationId xmlns:a16="http://schemas.microsoft.com/office/drawing/2014/main" id="{7587DE4C-B2BE-4202-8FA5-B41815782C9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930758" y="5271053"/>
              <a:ext cx="68358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ttore diritto 36">
              <a:extLst>
                <a:ext uri="{FF2B5EF4-FFF2-40B4-BE49-F238E27FC236}">
                  <a16:creationId xmlns:a16="http://schemas.microsoft.com/office/drawing/2014/main" id="{447810A8-CDD4-4627-A0A3-6DE69E3AD0C2}"/>
                </a:ext>
              </a:extLst>
            </p:cNvPr>
            <p:cNvCxnSpPr>
              <a:cxnSpLocks/>
            </p:cNvCxnSpPr>
            <p:nvPr/>
          </p:nvCxnSpPr>
          <p:spPr>
            <a:xfrm>
              <a:off x="6549743" y="5573631"/>
              <a:ext cx="34109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ttore diritto 37">
              <a:extLst>
                <a:ext uri="{FF2B5EF4-FFF2-40B4-BE49-F238E27FC236}">
                  <a16:creationId xmlns:a16="http://schemas.microsoft.com/office/drawing/2014/main" id="{3E5B624C-644D-43CA-8834-F9FF85CC21F1}"/>
                </a:ext>
              </a:extLst>
            </p:cNvPr>
            <p:cNvCxnSpPr>
              <a:cxnSpLocks/>
            </p:cNvCxnSpPr>
            <p:nvPr/>
          </p:nvCxnSpPr>
          <p:spPr>
            <a:xfrm>
              <a:off x="9272548" y="5612844"/>
              <a:ext cx="34109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nettore diritto 65">
              <a:extLst>
                <a:ext uri="{FF2B5EF4-FFF2-40B4-BE49-F238E27FC236}">
                  <a16:creationId xmlns:a16="http://schemas.microsoft.com/office/drawing/2014/main" id="{76357EB5-2BA7-4AE1-9BAC-B99991DD01AA}"/>
                </a:ext>
              </a:extLst>
            </p:cNvPr>
            <p:cNvCxnSpPr>
              <a:cxnSpLocks/>
            </p:cNvCxnSpPr>
            <p:nvPr/>
          </p:nvCxnSpPr>
          <p:spPr>
            <a:xfrm>
              <a:off x="9603742" y="4941842"/>
              <a:ext cx="34109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nettore diritto 66">
              <a:extLst>
                <a:ext uri="{FF2B5EF4-FFF2-40B4-BE49-F238E27FC236}">
                  <a16:creationId xmlns:a16="http://schemas.microsoft.com/office/drawing/2014/main" id="{0246B4EE-BB64-462A-8676-D8095982472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261952" y="5271054"/>
              <a:ext cx="68358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nettore diritto 67">
              <a:extLst>
                <a:ext uri="{FF2B5EF4-FFF2-40B4-BE49-F238E27FC236}">
                  <a16:creationId xmlns:a16="http://schemas.microsoft.com/office/drawing/2014/main" id="{1F28483D-2B6A-429A-BCE0-99E14E2B705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603050" y="5283634"/>
              <a:ext cx="68358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nettore diritto 68">
              <a:extLst>
                <a:ext uri="{FF2B5EF4-FFF2-40B4-BE49-F238E27FC236}">
                  <a16:creationId xmlns:a16="http://schemas.microsoft.com/office/drawing/2014/main" id="{A427881E-AD8F-4DD9-8525-5068FC79109F}"/>
                </a:ext>
              </a:extLst>
            </p:cNvPr>
            <p:cNvCxnSpPr>
              <a:cxnSpLocks/>
            </p:cNvCxnSpPr>
            <p:nvPr/>
          </p:nvCxnSpPr>
          <p:spPr>
            <a:xfrm>
              <a:off x="9943986" y="5612845"/>
              <a:ext cx="34109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Connettore diritto 69">
              <a:extLst>
                <a:ext uri="{FF2B5EF4-FFF2-40B4-BE49-F238E27FC236}">
                  <a16:creationId xmlns:a16="http://schemas.microsoft.com/office/drawing/2014/main" id="{0119643B-B981-414F-A7E8-34BA9E96288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4230" y="4941842"/>
              <a:ext cx="34109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Connettore diritto 70">
              <a:extLst>
                <a:ext uri="{FF2B5EF4-FFF2-40B4-BE49-F238E27FC236}">
                  <a16:creationId xmlns:a16="http://schemas.microsoft.com/office/drawing/2014/main" id="{10E0D9AE-34F9-4C41-84AF-6EA3FBED51B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942439" y="5271054"/>
              <a:ext cx="68358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ttore diritto 71">
              <a:extLst>
                <a:ext uri="{FF2B5EF4-FFF2-40B4-BE49-F238E27FC236}">
                  <a16:creationId xmlns:a16="http://schemas.microsoft.com/office/drawing/2014/main" id="{AA1A8A09-D03B-4CFF-B827-4AB790282CB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83537" y="5283634"/>
              <a:ext cx="68358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nettore diritto 72">
              <a:extLst>
                <a:ext uri="{FF2B5EF4-FFF2-40B4-BE49-F238E27FC236}">
                  <a16:creationId xmlns:a16="http://schemas.microsoft.com/office/drawing/2014/main" id="{D0545565-BE07-48DC-9805-E712D8F38C7E}"/>
                </a:ext>
              </a:extLst>
            </p:cNvPr>
            <p:cNvCxnSpPr>
              <a:cxnSpLocks/>
            </p:cNvCxnSpPr>
            <p:nvPr/>
          </p:nvCxnSpPr>
          <p:spPr>
            <a:xfrm>
              <a:off x="10623619" y="5625424"/>
              <a:ext cx="34109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ttore diritto 73">
              <a:extLst>
                <a:ext uri="{FF2B5EF4-FFF2-40B4-BE49-F238E27FC236}">
                  <a16:creationId xmlns:a16="http://schemas.microsoft.com/office/drawing/2014/main" id="{8492526E-8CEC-4BCA-BA86-E7DA131683C2}"/>
                </a:ext>
              </a:extLst>
            </p:cNvPr>
            <p:cNvCxnSpPr>
              <a:cxnSpLocks/>
            </p:cNvCxnSpPr>
            <p:nvPr/>
          </p:nvCxnSpPr>
          <p:spPr>
            <a:xfrm>
              <a:off x="10963862" y="4954421"/>
              <a:ext cx="34109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nettore diritto 74">
              <a:extLst>
                <a:ext uri="{FF2B5EF4-FFF2-40B4-BE49-F238E27FC236}">
                  <a16:creationId xmlns:a16="http://schemas.microsoft.com/office/drawing/2014/main" id="{1348E78A-D4A1-49E5-9336-54F76EE4BC8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622072" y="5283633"/>
              <a:ext cx="68358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nettore diritto 75">
              <a:extLst>
                <a:ext uri="{FF2B5EF4-FFF2-40B4-BE49-F238E27FC236}">
                  <a16:creationId xmlns:a16="http://schemas.microsoft.com/office/drawing/2014/main" id="{190C8DE3-1FA3-4ECE-B2E6-9E018B1DC94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963170" y="5296213"/>
              <a:ext cx="68358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nettore diritto 76">
              <a:extLst>
                <a:ext uri="{FF2B5EF4-FFF2-40B4-BE49-F238E27FC236}">
                  <a16:creationId xmlns:a16="http://schemas.microsoft.com/office/drawing/2014/main" id="{40588421-DB3E-4E48-B14C-A5C74B14B748}"/>
                </a:ext>
              </a:extLst>
            </p:cNvPr>
            <p:cNvCxnSpPr>
              <a:cxnSpLocks/>
            </p:cNvCxnSpPr>
            <p:nvPr/>
          </p:nvCxnSpPr>
          <p:spPr>
            <a:xfrm>
              <a:off x="11304960" y="5638004"/>
              <a:ext cx="34109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nettore diritto 78">
              <a:extLst>
                <a:ext uri="{FF2B5EF4-FFF2-40B4-BE49-F238E27FC236}">
                  <a16:creationId xmlns:a16="http://schemas.microsoft.com/office/drawing/2014/main" id="{CE2DAF1C-04D0-490E-AD56-04B34CD6745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864228" y="5231841"/>
              <a:ext cx="68358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Connettore diritto 79">
              <a:extLst>
                <a:ext uri="{FF2B5EF4-FFF2-40B4-BE49-F238E27FC236}">
                  <a16:creationId xmlns:a16="http://schemas.microsoft.com/office/drawing/2014/main" id="{2CAC1804-C3B9-44B3-B148-0F2E61F5578F}"/>
                </a:ext>
              </a:extLst>
            </p:cNvPr>
            <p:cNvCxnSpPr>
              <a:cxnSpLocks/>
            </p:cNvCxnSpPr>
            <p:nvPr/>
          </p:nvCxnSpPr>
          <p:spPr>
            <a:xfrm>
              <a:off x="6206019" y="4902629"/>
              <a:ext cx="34109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nettore diritto 80">
              <a:extLst>
                <a:ext uri="{FF2B5EF4-FFF2-40B4-BE49-F238E27FC236}">
                  <a16:creationId xmlns:a16="http://schemas.microsoft.com/office/drawing/2014/main" id="{919321AE-E914-4402-A19C-ED51B21E836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04473" y="5244420"/>
              <a:ext cx="68358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nettore diritto 81">
              <a:extLst>
                <a:ext uri="{FF2B5EF4-FFF2-40B4-BE49-F238E27FC236}">
                  <a16:creationId xmlns:a16="http://schemas.microsoft.com/office/drawing/2014/main" id="{0A92C33C-E11E-49F9-A9D9-ECD48FCCCA3F}"/>
                </a:ext>
              </a:extLst>
            </p:cNvPr>
            <p:cNvCxnSpPr>
              <a:cxnSpLocks/>
            </p:cNvCxnSpPr>
            <p:nvPr/>
          </p:nvCxnSpPr>
          <p:spPr>
            <a:xfrm>
              <a:off x="5864920" y="5559578"/>
              <a:ext cx="34109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ttore diritto 82">
              <a:extLst>
                <a:ext uri="{FF2B5EF4-FFF2-40B4-BE49-F238E27FC236}">
                  <a16:creationId xmlns:a16="http://schemas.microsoft.com/office/drawing/2014/main" id="{863E8A23-3B36-4868-BA07-70C5BA0212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6018" y="3864671"/>
              <a:ext cx="0" cy="2624905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5" name="Connettore diritto 84">
              <a:extLst>
                <a:ext uri="{FF2B5EF4-FFF2-40B4-BE49-F238E27FC236}">
                  <a16:creationId xmlns:a16="http://schemas.microsoft.com/office/drawing/2014/main" id="{39C6ECD6-7FCF-4603-958B-B0A7FBF8D5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9655" y="3864671"/>
              <a:ext cx="0" cy="2624905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6" name="Connettore diritto 85">
              <a:extLst>
                <a:ext uri="{FF2B5EF4-FFF2-40B4-BE49-F238E27FC236}">
                  <a16:creationId xmlns:a16="http://schemas.microsoft.com/office/drawing/2014/main" id="{6078D244-66F1-4CAF-925F-14BD6C495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1330" y="3864671"/>
              <a:ext cx="0" cy="2624905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Connettore diritto 86">
              <a:extLst>
                <a:ext uri="{FF2B5EF4-FFF2-40B4-BE49-F238E27FC236}">
                  <a16:creationId xmlns:a16="http://schemas.microsoft.com/office/drawing/2014/main" id="{9A227555-80DA-4908-87AE-0FF86503B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48782" y="3864671"/>
              <a:ext cx="0" cy="2624905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" name="Connettore diritto 87">
              <a:extLst>
                <a:ext uri="{FF2B5EF4-FFF2-40B4-BE49-F238E27FC236}">
                  <a16:creationId xmlns:a16="http://schemas.microsoft.com/office/drawing/2014/main" id="{5DE5C144-4F88-42C3-BC6A-A90D58A987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31450" y="3864671"/>
              <a:ext cx="0" cy="2624905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9" name="Connettore diritto 88">
              <a:extLst>
                <a:ext uri="{FF2B5EF4-FFF2-40B4-BE49-F238E27FC236}">
                  <a16:creationId xmlns:a16="http://schemas.microsoft.com/office/drawing/2014/main" id="{6B3EE3A3-CF58-4A47-83FE-FB386FB3F7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03742" y="3864671"/>
              <a:ext cx="0" cy="2624905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0" name="Connettore diritto 89">
              <a:extLst>
                <a:ext uri="{FF2B5EF4-FFF2-40B4-BE49-F238E27FC236}">
                  <a16:creationId xmlns:a16="http://schemas.microsoft.com/office/drawing/2014/main" id="{B8B58081-214F-4215-A71A-DC6AFDA935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4229" y="3864671"/>
              <a:ext cx="0" cy="2624905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1" name="Connettore diritto 90">
              <a:extLst>
                <a:ext uri="{FF2B5EF4-FFF2-40B4-BE49-F238E27FC236}">
                  <a16:creationId xmlns:a16="http://schemas.microsoft.com/office/drawing/2014/main" id="{D4D5791C-F5C8-4379-847A-15F397BE5B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63862" y="3864671"/>
              <a:ext cx="0" cy="2624905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2" name="CasellaDiTesto 91">
              <a:extLst>
                <a:ext uri="{FF2B5EF4-FFF2-40B4-BE49-F238E27FC236}">
                  <a16:creationId xmlns:a16="http://schemas.microsoft.com/office/drawing/2014/main" id="{714486EE-089A-4490-993E-701367F331E7}"/>
                </a:ext>
              </a:extLst>
            </p:cNvPr>
            <p:cNvSpPr txBox="1"/>
            <p:nvPr/>
          </p:nvSpPr>
          <p:spPr>
            <a:xfrm>
              <a:off x="6394912" y="60300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endParaRPr lang="it-IT" dirty="0"/>
            </a:p>
          </p:txBody>
        </p:sp>
        <p:sp>
          <p:nvSpPr>
            <p:cNvPr id="93" name="CasellaDiTesto 92">
              <a:extLst>
                <a:ext uri="{FF2B5EF4-FFF2-40B4-BE49-F238E27FC236}">
                  <a16:creationId xmlns:a16="http://schemas.microsoft.com/office/drawing/2014/main" id="{C0D61B3D-29E0-4ACD-A19E-3307E98F96CC}"/>
                </a:ext>
              </a:extLst>
            </p:cNvPr>
            <p:cNvSpPr txBox="1"/>
            <p:nvPr/>
          </p:nvSpPr>
          <p:spPr>
            <a:xfrm>
              <a:off x="8436473" y="60284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endParaRPr lang="it-IT" dirty="0"/>
            </a:p>
          </p:txBody>
        </p:sp>
        <p:sp>
          <p:nvSpPr>
            <p:cNvPr id="94" name="CasellaDiTesto 93">
              <a:extLst>
                <a:ext uri="{FF2B5EF4-FFF2-40B4-BE49-F238E27FC236}">
                  <a16:creationId xmlns:a16="http://schemas.microsoft.com/office/drawing/2014/main" id="{6B8C35E5-FBE3-4144-B2FF-EC46B20B68B3}"/>
                </a:ext>
              </a:extLst>
            </p:cNvPr>
            <p:cNvSpPr txBox="1"/>
            <p:nvPr/>
          </p:nvSpPr>
          <p:spPr>
            <a:xfrm>
              <a:off x="9792716" y="60284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endParaRPr lang="it-IT" dirty="0"/>
            </a:p>
          </p:txBody>
        </p:sp>
        <p:sp>
          <p:nvSpPr>
            <p:cNvPr id="95" name="CasellaDiTesto 94">
              <a:extLst>
                <a:ext uri="{FF2B5EF4-FFF2-40B4-BE49-F238E27FC236}">
                  <a16:creationId xmlns:a16="http://schemas.microsoft.com/office/drawing/2014/main" id="{1C6C933D-F2E8-4AC6-AA41-4C8B90004FE3}"/>
                </a:ext>
              </a:extLst>
            </p:cNvPr>
            <p:cNvSpPr txBox="1"/>
            <p:nvPr/>
          </p:nvSpPr>
          <p:spPr>
            <a:xfrm>
              <a:off x="10504086" y="60284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endParaRPr lang="it-IT" dirty="0"/>
            </a:p>
          </p:txBody>
        </p:sp>
        <p:sp>
          <p:nvSpPr>
            <p:cNvPr id="96" name="CasellaDiTesto 95">
              <a:extLst>
                <a:ext uri="{FF2B5EF4-FFF2-40B4-BE49-F238E27FC236}">
                  <a16:creationId xmlns:a16="http://schemas.microsoft.com/office/drawing/2014/main" id="{F2B21392-5CC0-4613-91D8-43457618584E}"/>
                </a:ext>
              </a:extLst>
            </p:cNvPr>
            <p:cNvSpPr txBox="1"/>
            <p:nvPr/>
          </p:nvSpPr>
          <p:spPr>
            <a:xfrm>
              <a:off x="7108574" y="60251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it-IT" dirty="0"/>
            </a:p>
          </p:txBody>
        </p:sp>
        <p:sp>
          <p:nvSpPr>
            <p:cNvPr id="97" name="CasellaDiTesto 96">
              <a:extLst>
                <a:ext uri="{FF2B5EF4-FFF2-40B4-BE49-F238E27FC236}">
                  <a16:creationId xmlns:a16="http://schemas.microsoft.com/office/drawing/2014/main" id="{CE0415A7-83EE-4DD7-9368-D8C3120ADF25}"/>
                </a:ext>
              </a:extLst>
            </p:cNvPr>
            <p:cNvSpPr txBox="1"/>
            <p:nvPr/>
          </p:nvSpPr>
          <p:spPr>
            <a:xfrm>
              <a:off x="7758494" y="602291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it-IT" dirty="0"/>
            </a:p>
          </p:txBody>
        </p:sp>
        <p:sp>
          <p:nvSpPr>
            <p:cNvPr id="98" name="CasellaDiTesto 97">
              <a:extLst>
                <a:ext uri="{FF2B5EF4-FFF2-40B4-BE49-F238E27FC236}">
                  <a16:creationId xmlns:a16="http://schemas.microsoft.com/office/drawing/2014/main" id="{FC86503F-FE0B-4644-9AE6-D79DBF6908CC}"/>
                </a:ext>
              </a:extLst>
            </p:cNvPr>
            <p:cNvSpPr txBox="1"/>
            <p:nvPr/>
          </p:nvSpPr>
          <p:spPr>
            <a:xfrm>
              <a:off x="9108764" y="60234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it-IT" dirty="0"/>
            </a:p>
          </p:txBody>
        </p:sp>
        <p:sp>
          <p:nvSpPr>
            <p:cNvPr id="99" name="CasellaDiTesto 98">
              <a:extLst>
                <a:ext uri="{FF2B5EF4-FFF2-40B4-BE49-F238E27FC236}">
                  <a16:creationId xmlns:a16="http://schemas.microsoft.com/office/drawing/2014/main" id="{1FB18025-D7F2-4309-A707-F8FF6D13F535}"/>
                </a:ext>
              </a:extLst>
            </p:cNvPr>
            <p:cNvSpPr txBox="1"/>
            <p:nvPr/>
          </p:nvSpPr>
          <p:spPr>
            <a:xfrm>
              <a:off x="11183963" y="60300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it-IT" dirty="0"/>
            </a:p>
          </p:txBody>
        </p:sp>
      </p:grpSp>
      <p:grpSp>
        <p:nvGrpSpPr>
          <p:cNvPr id="116" name="Gruppo 115">
            <a:extLst>
              <a:ext uri="{FF2B5EF4-FFF2-40B4-BE49-F238E27FC236}">
                <a16:creationId xmlns:a16="http://schemas.microsoft.com/office/drawing/2014/main" id="{134CDADC-0004-462D-A018-529E2E4E8027}"/>
              </a:ext>
            </a:extLst>
          </p:cNvPr>
          <p:cNvGrpSpPr/>
          <p:nvPr/>
        </p:nvGrpSpPr>
        <p:grpSpPr>
          <a:xfrm>
            <a:off x="779401" y="3342297"/>
            <a:ext cx="3712381" cy="493804"/>
            <a:chOff x="2910361" y="1705740"/>
            <a:chExt cx="6045693" cy="804170"/>
          </a:xfrm>
        </p:grpSpPr>
        <p:cxnSp>
          <p:nvCxnSpPr>
            <p:cNvPr id="101" name="Connettore diritto 100">
              <a:extLst>
                <a:ext uri="{FF2B5EF4-FFF2-40B4-BE49-F238E27FC236}">
                  <a16:creationId xmlns:a16="http://schemas.microsoft.com/office/drawing/2014/main" id="{29AE9063-AC87-4A1E-B711-BA2A7B52C219}"/>
                </a:ext>
              </a:extLst>
            </p:cNvPr>
            <p:cNvCxnSpPr/>
            <p:nvPr/>
          </p:nvCxnSpPr>
          <p:spPr>
            <a:xfrm>
              <a:off x="2910361" y="2509910"/>
              <a:ext cx="6045693" cy="0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diritto 101">
              <a:extLst>
                <a:ext uri="{FF2B5EF4-FFF2-40B4-BE49-F238E27FC236}">
                  <a16:creationId xmlns:a16="http://schemas.microsoft.com/office/drawing/2014/main" id="{12DC4F21-51E5-4AEE-B1E0-C562F4589B4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362891" y="2047531"/>
              <a:ext cx="68358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ttore diritto 102">
              <a:extLst>
                <a:ext uri="{FF2B5EF4-FFF2-40B4-BE49-F238E27FC236}">
                  <a16:creationId xmlns:a16="http://schemas.microsoft.com/office/drawing/2014/main" id="{F94FD704-C862-4766-A251-A6DCB03D5C31}"/>
                </a:ext>
              </a:extLst>
            </p:cNvPr>
            <p:cNvCxnSpPr>
              <a:cxnSpLocks/>
            </p:cNvCxnSpPr>
            <p:nvPr/>
          </p:nvCxnSpPr>
          <p:spPr>
            <a:xfrm>
              <a:off x="3021101" y="2389321"/>
              <a:ext cx="68358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Connettore diritto 103">
              <a:extLst>
                <a:ext uri="{FF2B5EF4-FFF2-40B4-BE49-F238E27FC236}">
                  <a16:creationId xmlns:a16="http://schemas.microsoft.com/office/drawing/2014/main" id="{B31C6E42-8DE9-49A9-82C5-3B89E472C554}"/>
                </a:ext>
              </a:extLst>
            </p:cNvPr>
            <p:cNvCxnSpPr>
              <a:cxnSpLocks/>
            </p:cNvCxnSpPr>
            <p:nvPr/>
          </p:nvCxnSpPr>
          <p:spPr>
            <a:xfrm>
              <a:off x="3704681" y="1705740"/>
              <a:ext cx="68358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onnettore diritto 104">
              <a:extLst>
                <a:ext uri="{FF2B5EF4-FFF2-40B4-BE49-F238E27FC236}">
                  <a16:creationId xmlns:a16="http://schemas.microsoft.com/office/drawing/2014/main" id="{626DE070-768F-482C-A050-FC98CDDFE03D}"/>
                </a:ext>
              </a:extLst>
            </p:cNvPr>
            <p:cNvCxnSpPr>
              <a:cxnSpLocks/>
            </p:cNvCxnSpPr>
            <p:nvPr/>
          </p:nvCxnSpPr>
          <p:spPr>
            <a:xfrm>
              <a:off x="4388262" y="1705740"/>
              <a:ext cx="68358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Connettore diritto 105">
              <a:extLst>
                <a:ext uri="{FF2B5EF4-FFF2-40B4-BE49-F238E27FC236}">
                  <a16:creationId xmlns:a16="http://schemas.microsoft.com/office/drawing/2014/main" id="{1E459F96-6DBD-4C51-8DDC-F5D04EF8FD92}"/>
                </a:ext>
              </a:extLst>
            </p:cNvPr>
            <p:cNvCxnSpPr>
              <a:cxnSpLocks/>
            </p:cNvCxnSpPr>
            <p:nvPr/>
          </p:nvCxnSpPr>
          <p:spPr>
            <a:xfrm>
              <a:off x="5071842" y="2389321"/>
              <a:ext cx="68358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Connettore diritto 106">
              <a:extLst>
                <a:ext uri="{FF2B5EF4-FFF2-40B4-BE49-F238E27FC236}">
                  <a16:creationId xmlns:a16="http://schemas.microsoft.com/office/drawing/2014/main" id="{BA4FA953-8932-4860-9434-115375108FA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730052" y="2047531"/>
              <a:ext cx="68358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Connettore diritto 107">
              <a:extLst>
                <a:ext uri="{FF2B5EF4-FFF2-40B4-BE49-F238E27FC236}">
                  <a16:creationId xmlns:a16="http://schemas.microsoft.com/office/drawing/2014/main" id="{0EFE75B0-9873-4E9E-8E91-0794D6124B0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13632" y="2047531"/>
              <a:ext cx="68358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Connettore diritto 108">
              <a:extLst>
                <a:ext uri="{FF2B5EF4-FFF2-40B4-BE49-F238E27FC236}">
                  <a16:creationId xmlns:a16="http://schemas.microsoft.com/office/drawing/2014/main" id="{0C7233C0-8D1F-48D4-921F-2E7C318636B1}"/>
                </a:ext>
              </a:extLst>
            </p:cNvPr>
            <p:cNvCxnSpPr>
              <a:cxnSpLocks/>
            </p:cNvCxnSpPr>
            <p:nvPr/>
          </p:nvCxnSpPr>
          <p:spPr>
            <a:xfrm>
              <a:off x="5755422" y="1705740"/>
              <a:ext cx="68358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Connettore diritto 109">
              <a:extLst>
                <a:ext uri="{FF2B5EF4-FFF2-40B4-BE49-F238E27FC236}">
                  <a16:creationId xmlns:a16="http://schemas.microsoft.com/office/drawing/2014/main" id="{F0B4244E-CC20-49BC-BC02-C65C7B507E9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7211" y="2047531"/>
              <a:ext cx="68358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Connettore diritto 110">
              <a:extLst>
                <a:ext uri="{FF2B5EF4-FFF2-40B4-BE49-F238E27FC236}">
                  <a16:creationId xmlns:a16="http://schemas.microsoft.com/office/drawing/2014/main" id="{15A87867-99E5-4D01-A09A-DB96C587B792}"/>
                </a:ext>
              </a:extLst>
            </p:cNvPr>
            <p:cNvCxnSpPr>
              <a:cxnSpLocks/>
            </p:cNvCxnSpPr>
            <p:nvPr/>
          </p:nvCxnSpPr>
          <p:spPr>
            <a:xfrm>
              <a:off x="6439001" y="2389321"/>
              <a:ext cx="68358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Connettore diritto 111">
              <a:extLst>
                <a:ext uri="{FF2B5EF4-FFF2-40B4-BE49-F238E27FC236}">
                  <a16:creationId xmlns:a16="http://schemas.microsoft.com/office/drawing/2014/main" id="{F1F76F6F-BA62-4FE2-8C53-F9DE0F0083CC}"/>
                </a:ext>
              </a:extLst>
            </p:cNvPr>
            <p:cNvCxnSpPr>
              <a:cxnSpLocks/>
            </p:cNvCxnSpPr>
            <p:nvPr/>
          </p:nvCxnSpPr>
          <p:spPr>
            <a:xfrm>
              <a:off x="7122582" y="2389321"/>
              <a:ext cx="68358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Connettore diritto 112">
              <a:extLst>
                <a:ext uri="{FF2B5EF4-FFF2-40B4-BE49-F238E27FC236}">
                  <a16:creationId xmlns:a16="http://schemas.microsoft.com/office/drawing/2014/main" id="{A35DA5D1-9D4D-4FB9-A209-AAF9C275D8F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466474" y="2047531"/>
              <a:ext cx="68358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nettore diritto 113">
              <a:extLst>
                <a:ext uri="{FF2B5EF4-FFF2-40B4-BE49-F238E27FC236}">
                  <a16:creationId xmlns:a16="http://schemas.microsoft.com/office/drawing/2014/main" id="{2C1A1FC8-0B7E-441D-A26C-256FCF0E377D}"/>
                </a:ext>
              </a:extLst>
            </p:cNvPr>
            <p:cNvCxnSpPr>
              <a:cxnSpLocks/>
            </p:cNvCxnSpPr>
            <p:nvPr/>
          </p:nvCxnSpPr>
          <p:spPr>
            <a:xfrm>
              <a:off x="7806163" y="1705740"/>
              <a:ext cx="68358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22" name="Immagine 121">
            <a:extLst>
              <a:ext uri="{FF2B5EF4-FFF2-40B4-BE49-F238E27FC236}">
                <a16:creationId xmlns:a16="http://schemas.microsoft.com/office/drawing/2014/main" id="{2B1960DC-32BC-422B-BC62-C9EA53073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291" y="2890192"/>
            <a:ext cx="1812552" cy="1743721"/>
          </a:xfrm>
          <a:prstGeom prst="rect">
            <a:avLst/>
          </a:prstGeom>
        </p:spPr>
      </p:pic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72B59D51-22CB-4CED-B7AA-50E1460A70FC}"/>
              </a:ext>
            </a:extLst>
          </p:cNvPr>
          <p:cNvSpPr txBox="1"/>
          <p:nvPr/>
        </p:nvSpPr>
        <p:spPr>
          <a:xfrm>
            <a:off x="5841464" y="4499683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CDR</a:t>
            </a:r>
            <a:endParaRPr lang="it-IT" sz="2800" dirty="0"/>
          </a:p>
        </p:txBody>
      </p:sp>
      <p:sp>
        <p:nvSpPr>
          <p:cNvPr id="124" name="Freccia a destra 123">
            <a:extLst>
              <a:ext uri="{FF2B5EF4-FFF2-40B4-BE49-F238E27FC236}">
                <a16:creationId xmlns:a16="http://schemas.microsoft.com/office/drawing/2014/main" id="{13650D6E-0F80-4EC5-9233-EC51D781B392}"/>
              </a:ext>
            </a:extLst>
          </p:cNvPr>
          <p:cNvSpPr/>
          <p:nvPr/>
        </p:nvSpPr>
        <p:spPr>
          <a:xfrm>
            <a:off x="4767308" y="3429000"/>
            <a:ext cx="522648" cy="68962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5" name="Freccia a destra 124">
            <a:extLst>
              <a:ext uri="{FF2B5EF4-FFF2-40B4-BE49-F238E27FC236}">
                <a16:creationId xmlns:a16="http://schemas.microsoft.com/office/drawing/2014/main" id="{FE299D28-F540-45E0-BA8E-2375BF22C1B2}"/>
              </a:ext>
            </a:extLst>
          </p:cNvPr>
          <p:cNvSpPr/>
          <p:nvPr/>
        </p:nvSpPr>
        <p:spPr>
          <a:xfrm>
            <a:off x="7165922" y="3346953"/>
            <a:ext cx="522648" cy="68962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435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4" grpId="0" animBg="1"/>
      <p:bldP spid="1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759FC4-DBE1-4376-B895-F77BF797C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Core: FPGA implementation of a CDR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7CDBE7A-F62C-4102-90CB-E0164DBA2CE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50335">
              <a:lnSpc>
                <a:spcPts val="1714"/>
              </a:lnSpc>
            </a:pPr>
            <a:fld id="{81D60167-4931-47E6-BA6A-407CBD079E47}" type="slidenum">
              <a:rPr lang="it-IT" spc="-50" smtClean="0"/>
              <a:pPr marL="50335">
                <a:lnSpc>
                  <a:spcPts val="1714"/>
                </a:lnSpc>
              </a:pPr>
              <a:t>5</a:t>
            </a:fld>
            <a:endParaRPr lang="it-IT" spc="-5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F2B4E08-A4C0-4D5D-928D-6D53B5F8BAC7}"/>
              </a:ext>
            </a:extLst>
          </p:cNvPr>
          <p:cNvSpPr txBox="1"/>
          <p:nvPr/>
        </p:nvSpPr>
        <p:spPr>
          <a:xfrm>
            <a:off x="426128" y="1091953"/>
            <a:ext cx="113545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submitted core is an FPGA implementation of a CDR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core uses High Range (HR) </a:t>
            </a:r>
            <a:r>
              <a:rPr lang="en-US" dirty="0" err="1"/>
              <a:t>Input/Output</a:t>
            </a:r>
            <a:r>
              <a:rPr lang="en-US" dirty="0"/>
              <a:t> (I/O) general purpose pin over dedicated transceivers. This grants a reduced power consumption and a more straightforward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rate tested ranges from 62,5 Mbps to 250 Mbps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decoded with no errors after 100 meters of CAT. 5e cable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Core consists of custom VHDL code. Advanced clock management tiles (i.e., with phase shifting capability) and an output SerDes tile are mandatory resources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Core implemented in Xilinx KC705 Evaluation Board</a:t>
            </a:r>
            <a:endParaRPr lang="it-IT" dirty="0"/>
          </a:p>
        </p:txBody>
      </p:sp>
      <p:pic>
        <p:nvPicPr>
          <p:cNvPr id="7" name="Immagine 6" descr="Immagine che contiene elettronico, circuito&#10;&#10;Descrizione generata automaticamente">
            <a:extLst>
              <a:ext uri="{FF2B5EF4-FFF2-40B4-BE49-F238E27FC236}">
                <a16:creationId xmlns:a16="http://schemas.microsoft.com/office/drawing/2014/main" id="{CB2238FD-0E4F-4AF2-AA53-F38DAC03B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842" y="3817595"/>
            <a:ext cx="5202315" cy="273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860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37C39A-B038-49A5-B1F6-D0B4F0D5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CDR (Simplified) Architecture Overview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924AA78-48B0-4F0C-BE96-7796913136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50335">
              <a:lnSpc>
                <a:spcPts val="1714"/>
              </a:lnSpc>
            </a:pPr>
            <a:fld id="{81D60167-4931-47E6-BA6A-407CBD079E47}" type="slidenum">
              <a:rPr lang="it-IT" spc="-50" smtClean="0"/>
              <a:pPr marL="50335">
                <a:lnSpc>
                  <a:spcPts val="1714"/>
                </a:lnSpc>
              </a:pPr>
              <a:t>6</a:t>
            </a:fld>
            <a:endParaRPr lang="it-IT" spc="-50" dirty="0"/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067754A4-2BBA-4657-838E-CF7E88DC13B6}"/>
              </a:ext>
            </a:extLst>
          </p:cNvPr>
          <p:cNvSpPr/>
          <p:nvPr/>
        </p:nvSpPr>
        <p:spPr>
          <a:xfrm>
            <a:off x="2170590" y="1891978"/>
            <a:ext cx="7850820" cy="25567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02C2CC9-0CCF-456B-8A86-853E1E457C61}"/>
              </a:ext>
            </a:extLst>
          </p:cNvPr>
          <p:cNvSpPr txBox="1"/>
          <p:nvPr/>
        </p:nvSpPr>
        <p:spPr>
          <a:xfrm>
            <a:off x="4857565" y="1863503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CDR core</a:t>
            </a:r>
            <a:endParaRPr lang="it-IT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0948B8B-E799-4CF2-8A44-C40B00CC84FE}"/>
              </a:ext>
            </a:extLst>
          </p:cNvPr>
          <p:cNvSpPr txBox="1"/>
          <p:nvPr/>
        </p:nvSpPr>
        <p:spPr>
          <a:xfrm>
            <a:off x="7148004" y="4635282"/>
            <a:ext cx="3559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Non-Return-to-Zero (NRZ) Data</a:t>
            </a:r>
            <a:endParaRPr lang="it-IT" dirty="0"/>
          </a:p>
        </p:txBody>
      </p: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5412E38E-7ED7-4ED1-A3AA-478540524A09}"/>
              </a:ext>
            </a:extLst>
          </p:cNvPr>
          <p:cNvSpPr/>
          <p:nvPr/>
        </p:nvSpPr>
        <p:spPr>
          <a:xfrm>
            <a:off x="3125682" y="2278285"/>
            <a:ext cx="1790327" cy="77762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Numerically Controlled Oscillator</a:t>
            </a:r>
            <a:endParaRPr lang="it-IT" dirty="0"/>
          </a:p>
        </p:txBody>
      </p:sp>
      <p:sp>
        <p:nvSpPr>
          <p:cNvPr id="30" name="Freccia in giù 29">
            <a:extLst>
              <a:ext uri="{FF2B5EF4-FFF2-40B4-BE49-F238E27FC236}">
                <a16:creationId xmlns:a16="http://schemas.microsoft.com/office/drawing/2014/main" id="{FCA672EA-B5BB-495A-AC14-84B75AC38952}"/>
              </a:ext>
            </a:extLst>
          </p:cNvPr>
          <p:cNvSpPr/>
          <p:nvPr/>
        </p:nvSpPr>
        <p:spPr>
          <a:xfrm rot="10800000">
            <a:off x="6946777" y="4635282"/>
            <a:ext cx="201227" cy="58592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AD35817C-5BB5-4A25-8D2E-CB85C79BFD20}"/>
              </a:ext>
            </a:extLst>
          </p:cNvPr>
          <p:cNvSpPr/>
          <p:nvPr/>
        </p:nvSpPr>
        <p:spPr>
          <a:xfrm>
            <a:off x="4951740" y="3287316"/>
            <a:ext cx="1013536" cy="777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MMCM</a:t>
            </a:r>
            <a:endParaRPr lang="it-IT" dirty="0"/>
          </a:p>
        </p:txBody>
      </p: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62CC7A8E-67DA-4813-A286-51DC74ECDBF3}"/>
              </a:ext>
            </a:extLst>
          </p:cNvPr>
          <p:cNvSpPr/>
          <p:nvPr/>
        </p:nvSpPr>
        <p:spPr>
          <a:xfrm>
            <a:off x="6038295" y="2263179"/>
            <a:ext cx="1790327" cy="77762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Phase and Frequency Detector</a:t>
            </a:r>
            <a:endParaRPr lang="it-IT" dirty="0"/>
          </a:p>
        </p:txBody>
      </p:sp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ADFA3861-ED58-496D-BA4A-619AB12FADDE}"/>
              </a:ext>
            </a:extLst>
          </p:cNvPr>
          <p:cNvSpPr/>
          <p:nvPr/>
        </p:nvSpPr>
        <p:spPr>
          <a:xfrm>
            <a:off x="7390658" y="3318233"/>
            <a:ext cx="1790327" cy="77762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Phase Aligner</a:t>
            </a:r>
            <a:endParaRPr lang="it-IT" dirty="0"/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D2843A5F-83ED-4DD8-9CA0-1C306B7C0CDF}"/>
              </a:ext>
            </a:extLst>
          </p:cNvPr>
          <p:cNvCxnSpPr/>
          <p:nvPr/>
        </p:nvCxnSpPr>
        <p:spPr>
          <a:xfrm flipV="1">
            <a:off x="7047390" y="4296348"/>
            <a:ext cx="0" cy="15239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C6312C25-5B59-442E-A633-4E13BAE1DE7E}"/>
              </a:ext>
            </a:extLst>
          </p:cNvPr>
          <p:cNvCxnSpPr>
            <a:cxnSpLocks/>
          </p:cNvCxnSpPr>
          <p:nvPr/>
        </p:nvCxnSpPr>
        <p:spPr>
          <a:xfrm>
            <a:off x="7047390" y="4296348"/>
            <a:ext cx="1255659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B5190C91-511B-4A3A-B1CF-19335E176D69}"/>
              </a:ext>
            </a:extLst>
          </p:cNvPr>
          <p:cNvCxnSpPr>
            <a:stCxn id="33" idx="2"/>
          </p:cNvCxnSpPr>
          <p:nvPr/>
        </p:nvCxnSpPr>
        <p:spPr>
          <a:xfrm flipH="1">
            <a:off x="8285821" y="4095861"/>
            <a:ext cx="1" cy="200487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B866119C-1D41-4AB3-AD7E-43382C2E381E}"/>
              </a:ext>
            </a:extLst>
          </p:cNvPr>
          <p:cNvCxnSpPr/>
          <p:nvPr/>
        </p:nvCxnSpPr>
        <p:spPr>
          <a:xfrm flipV="1">
            <a:off x="7047390" y="3055913"/>
            <a:ext cx="0" cy="1240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8C3ACC73-8C0E-4702-84AC-028C15E7D713}"/>
              </a:ext>
            </a:extLst>
          </p:cNvPr>
          <p:cNvCxnSpPr/>
          <p:nvPr/>
        </p:nvCxnSpPr>
        <p:spPr>
          <a:xfrm>
            <a:off x="4959436" y="2644373"/>
            <a:ext cx="100584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Connettore a gomito 69">
            <a:extLst>
              <a:ext uri="{FF2B5EF4-FFF2-40B4-BE49-F238E27FC236}">
                <a16:creationId xmlns:a16="http://schemas.microsoft.com/office/drawing/2014/main" id="{C1BC0029-F8E0-42E1-94C3-361725D7CB67}"/>
              </a:ext>
            </a:extLst>
          </p:cNvPr>
          <p:cNvCxnSpPr>
            <a:stCxn id="29" idx="2"/>
            <a:endCxn id="31" idx="1"/>
          </p:cNvCxnSpPr>
          <p:nvPr/>
        </p:nvCxnSpPr>
        <p:spPr>
          <a:xfrm rot="16200000" flipH="1">
            <a:off x="4176185" y="2900574"/>
            <a:ext cx="620217" cy="93089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a gomito 71">
            <a:extLst>
              <a:ext uri="{FF2B5EF4-FFF2-40B4-BE49-F238E27FC236}">
                <a16:creationId xmlns:a16="http://schemas.microsoft.com/office/drawing/2014/main" id="{C5B72398-A6D1-4504-8EC2-B2FDE5F79099}"/>
              </a:ext>
            </a:extLst>
          </p:cNvPr>
          <p:cNvCxnSpPr>
            <a:cxnSpLocks/>
          </p:cNvCxnSpPr>
          <p:nvPr/>
        </p:nvCxnSpPr>
        <p:spPr>
          <a:xfrm flipV="1">
            <a:off x="5965276" y="3055912"/>
            <a:ext cx="726970" cy="437295"/>
          </a:xfrm>
          <a:prstGeom prst="bentConnector3">
            <a:avLst>
              <a:gd name="adj1" fmla="val 1003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094C24D0-D158-4549-867D-043C52A302C8}"/>
              </a:ext>
            </a:extLst>
          </p:cNvPr>
          <p:cNvCxnSpPr/>
          <p:nvPr/>
        </p:nvCxnSpPr>
        <p:spPr>
          <a:xfrm>
            <a:off x="5965276" y="3668510"/>
            <a:ext cx="14253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1FA13AA5-438B-45F4-B7C8-0B42C866E88A}"/>
              </a:ext>
            </a:extLst>
          </p:cNvPr>
          <p:cNvCxnSpPr/>
          <p:nvPr/>
        </p:nvCxnSpPr>
        <p:spPr>
          <a:xfrm flipH="1">
            <a:off x="5965276" y="3823908"/>
            <a:ext cx="14253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Connettore 2 80">
            <a:extLst>
              <a:ext uri="{FF2B5EF4-FFF2-40B4-BE49-F238E27FC236}">
                <a16:creationId xmlns:a16="http://schemas.microsoft.com/office/drawing/2014/main" id="{ECC760D3-421B-4694-AAC5-58DD4B510DD4}"/>
              </a:ext>
            </a:extLst>
          </p:cNvPr>
          <p:cNvCxnSpPr>
            <a:stCxn id="31" idx="2"/>
          </p:cNvCxnSpPr>
          <p:nvPr/>
        </p:nvCxnSpPr>
        <p:spPr>
          <a:xfrm>
            <a:off x="5458508" y="4064944"/>
            <a:ext cx="0" cy="3076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reccia in giù 82">
            <a:extLst>
              <a:ext uri="{FF2B5EF4-FFF2-40B4-BE49-F238E27FC236}">
                <a16:creationId xmlns:a16="http://schemas.microsoft.com/office/drawing/2014/main" id="{CF0EF9F4-6805-4CF0-8F6A-96304BCFE9D0}"/>
              </a:ext>
            </a:extLst>
          </p:cNvPr>
          <p:cNvSpPr/>
          <p:nvPr/>
        </p:nvSpPr>
        <p:spPr>
          <a:xfrm>
            <a:off x="5357894" y="4617447"/>
            <a:ext cx="201227" cy="585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1C0BE5DC-0920-4672-A37B-92033058A5A5}"/>
              </a:ext>
            </a:extLst>
          </p:cNvPr>
          <p:cNvSpPr txBox="1"/>
          <p:nvPr/>
        </p:nvSpPr>
        <p:spPr>
          <a:xfrm>
            <a:off x="3625233" y="4617447"/>
            <a:ext cx="1722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CDR Recovered Clock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094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37C39A-B038-49A5-B1F6-D0B4F0D5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CDR (Simplified) Architecture Overview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924AA78-48B0-4F0C-BE96-7796913136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50335">
              <a:lnSpc>
                <a:spcPts val="1714"/>
              </a:lnSpc>
            </a:pPr>
            <a:fld id="{81D60167-4931-47E6-BA6A-407CBD079E47}" type="slidenum">
              <a:rPr lang="it-IT" spc="-50" smtClean="0"/>
              <a:pPr marL="50335">
                <a:lnSpc>
                  <a:spcPts val="1714"/>
                </a:lnSpc>
              </a:pPr>
              <a:t>7</a:t>
            </a:fld>
            <a:endParaRPr lang="it-IT" spc="-50" dirty="0"/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067754A4-2BBA-4657-838E-CF7E88DC13B6}"/>
              </a:ext>
            </a:extLst>
          </p:cNvPr>
          <p:cNvSpPr/>
          <p:nvPr/>
        </p:nvSpPr>
        <p:spPr>
          <a:xfrm>
            <a:off x="2170590" y="986530"/>
            <a:ext cx="7850820" cy="25567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02C2CC9-0CCF-456B-8A86-853E1E457C61}"/>
              </a:ext>
            </a:extLst>
          </p:cNvPr>
          <p:cNvSpPr txBox="1"/>
          <p:nvPr/>
        </p:nvSpPr>
        <p:spPr>
          <a:xfrm>
            <a:off x="4857565" y="958055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CDR core</a:t>
            </a:r>
            <a:endParaRPr lang="it-IT" dirty="0"/>
          </a:p>
        </p:txBody>
      </p: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5412E38E-7ED7-4ED1-A3AA-478540524A09}"/>
              </a:ext>
            </a:extLst>
          </p:cNvPr>
          <p:cNvSpPr/>
          <p:nvPr/>
        </p:nvSpPr>
        <p:spPr>
          <a:xfrm>
            <a:off x="3125682" y="1372837"/>
            <a:ext cx="1790327" cy="77762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Numerically Controlled Oscillator</a:t>
            </a:r>
            <a:endParaRPr lang="it-IT" dirty="0"/>
          </a:p>
        </p:txBody>
      </p: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AD35817C-5BB5-4A25-8D2E-CB85C79BFD20}"/>
              </a:ext>
            </a:extLst>
          </p:cNvPr>
          <p:cNvSpPr/>
          <p:nvPr/>
        </p:nvSpPr>
        <p:spPr>
          <a:xfrm>
            <a:off x="4951740" y="2381868"/>
            <a:ext cx="1013536" cy="777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MMCM</a:t>
            </a:r>
            <a:endParaRPr lang="it-IT" dirty="0"/>
          </a:p>
        </p:txBody>
      </p:sp>
      <p:cxnSp>
        <p:nvCxnSpPr>
          <p:cNvPr id="70" name="Connettore a gomito 69">
            <a:extLst>
              <a:ext uri="{FF2B5EF4-FFF2-40B4-BE49-F238E27FC236}">
                <a16:creationId xmlns:a16="http://schemas.microsoft.com/office/drawing/2014/main" id="{C1BC0029-F8E0-42E1-94C3-361725D7CB67}"/>
              </a:ext>
            </a:extLst>
          </p:cNvPr>
          <p:cNvCxnSpPr>
            <a:stCxn id="29" idx="2"/>
            <a:endCxn id="31" idx="1"/>
          </p:cNvCxnSpPr>
          <p:nvPr/>
        </p:nvCxnSpPr>
        <p:spPr>
          <a:xfrm rot="16200000" flipH="1">
            <a:off x="4176185" y="1995126"/>
            <a:ext cx="620217" cy="93089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F0D6F28-2492-4B9A-9C1C-1EB10CAC8E7A}"/>
              </a:ext>
            </a:extLst>
          </p:cNvPr>
          <p:cNvSpPr txBox="1"/>
          <p:nvPr/>
        </p:nvSpPr>
        <p:spPr>
          <a:xfrm>
            <a:off x="639192" y="4261282"/>
            <a:ext cx="60101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Numerically Controlled Oscillator (NCO):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Generates a clock signal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generated clock frequency is dynamically controllable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Since</a:t>
            </a:r>
            <a:r>
              <a:rPr lang="it-IT" dirty="0"/>
              <a:t> </a:t>
            </a:r>
            <a:r>
              <a:rPr lang="it-IT" dirty="0" err="1"/>
              <a:t>fully</a:t>
            </a:r>
            <a:r>
              <a:rPr lang="it-IT" dirty="0"/>
              <a:t> </a:t>
            </a:r>
            <a:r>
              <a:rPr lang="it-IT" dirty="0" err="1"/>
              <a:t>digital</a:t>
            </a:r>
            <a:r>
              <a:rPr lang="it-IT" dirty="0"/>
              <a:t>, time domain </a:t>
            </a:r>
            <a:r>
              <a:rPr lang="it-IT" dirty="0" err="1"/>
              <a:t>is</a:t>
            </a:r>
            <a:r>
              <a:rPr lang="it-IT" dirty="0"/>
              <a:t> discrete and the </a:t>
            </a:r>
            <a:r>
              <a:rPr lang="it-IT" dirty="0" err="1"/>
              <a:t>phase</a:t>
            </a:r>
            <a:r>
              <a:rPr lang="it-IT" dirty="0"/>
              <a:t> </a:t>
            </a:r>
            <a:r>
              <a:rPr lang="it-IT" dirty="0" err="1"/>
              <a:t>resolution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500 </a:t>
            </a:r>
            <a:r>
              <a:rPr lang="it-IT" dirty="0" err="1"/>
              <a:t>ps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MMCM helps </a:t>
            </a:r>
            <a:r>
              <a:rPr lang="it-IT" dirty="0" err="1"/>
              <a:t>cleaning</a:t>
            </a:r>
            <a:r>
              <a:rPr lang="it-IT" dirty="0"/>
              <a:t> the </a:t>
            </a:r>
            <a:r>
              <a:rPr lang="it-IT" dirty="0" err="1"/>
              <a:t>jitter</a:t>
            </a:r>
            <a:r>
              <a:rPr lang="it-IT" dirty="0"/>
              <a:t> and </a:t>
            </a:r>
            <a:r>
              <a:rPr lang="it-IT" dirty="0" err="1"/>
              <a:t>overcome</a:t>
            </a:r>
            <a:r>
              <a:rPr lang="it-IT" dirty="0"/>
              <a:t> the discrete time domain </a:t>
            </a:r>
            <a:r>
              <a:rPr lang="it-IT" dirty="0" err="1"/>
              <a:t>effect</a:t>
            </a:r>
            <a:endParaRPr lang="it-IT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B4C97B6B-180C-46ED-B4A4-241BA91A15E3}"/>
              </a:ext>
            </a:extLst>
          </p:cNvPr>
          <p:cNvSpPr/>
          <p:nvPr/>
        </p:nvSpPr>
        <p:spPr>
          <a:xfrm>
            <a:off x="2885243" y="1251751"/>
            <a:ext cx="3210757" cy="2177249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8000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37C39A-B038-49A5-B1F6-D0B4F0D5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CDR (Simplified) Architecture Overview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924AA78-48B0-4F0C-BE96-7796913136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50335">
              <a:lnSpc>
                <a:spcPts val="1714"/>
              </a:lnSpc>
            </a:pPr>
            <a:fld id="{81D60167-4931-47E6-BA6A-407CBD079E47}" type="slidenum">
              <a:rPr lang="it-IT" spc="-50" smtClean="0"/>
              <a:pPr marL="50335">
                <a:lnSpc>
                  <a:spcPts val="1714"/>
                </a:lnSpc>
              </a:pPr>
              <a:t>8</a:t>
            </a:fld>
            <a:endParaRPr lang="it-IT" spc="-50" dirty="0"/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067754A4-2BBA-4657-838E-CF7E88DC13B6}"/>
              </a:ext>
            </a:extLst>
          </p:cNvPr>
          <p:cNvSpPr/>
          <p:nvPr/>
        </p:nvSpPr>
        <p:spPr>
          <a:xfrm>
            <a:off x="2170590" y="986530"/>
            <a:ext cx="7850820" cy="25567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02C2CC9-0CCF-456B-8A86-853E1E457C61}"/>
              </a:ext>
            </a:extLst>
          </p:cNvPr>
          <p:cNvSpPr txBox="1"/>
          <p:nvPr/>
        </p:nvSpPr>
        <p:spPr>
          <a:xfrm>
            <a:off x="4857565" y="958055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CDR core</a:t>
            </a:r>
            <a:endParaRPr lang="it-IT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0948B8B-E799-4CF2-8A44-C40B00CC84FE}"/>
              </a:ext>
            </a:extLst>
          </p:cNvPr>
          <p:cNvSpPr txBox="1"/>
          <p:nvPr/>
        </p:nvSpPr>
        <p:spPr>
          <a:xfrm>
            <a:off x="7148004" y="3729834"/>
            <a:ext cx="3559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Non-Return-to-Zero (NRZ) Data</a:t>
            </a:r>
            <a:endParaRPr lang="it-IT" dirty="0"/>
          </a:p>
        </p:txBody>
      </p: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5412E38E-7ED7-4ED1-A3AA-478540524A09}"/>
              </a:ext>
            </a:extLst>
          </p:cNvPr>
          <p:cNvSpPr/>
          <p:nvPr/>
        </p:nvSpPr>
        <p:spPr>
          <a:xfrm>
            <a:off x="3125682" y="1372837"/>
            <a:ext cx="1790327" cy="77762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Numerically Controlled Oscillator</a:t>
            </a:r>
            <a:endParaRPr lang="it-IT" dirty="0"/>
          </a:p>
        </p:txBody>
      </p:sp>
      <p:sp>
        <p:nvSpPr>
          <p:cNvPr id="30" name="Freccia in giù 29">
            <a:extLst>
              <a:ext uri="{FF2B5EF4-FFF2-40B4-BE49-F238E27FC236}">
                <a16:creationId xmlns:a16="http://schemas.microsoft.com/office/drawing/2014/main" id="{FCA672EA-B5BB-495A-AC14-84B75AC38952}"/>
              </a:ext>
            </a:extLst>
          </p:cNvPr>
          <p:cNvSpPr/>
          <p:nvPr/>
        </p:nvSpPr>
        <p:spPr>
          <a:xfrm rot="10800000">
            <a:off x="6946777" y="3729834"/>
            <a:ext cx="201227" cy="58592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AD35817C-5BB5-4A25-8D2E-CB85C79BFD20}"/>
              </a:ext>
            </a:extLst>
          </p:cNvPr>
          <p:cNvSpPr/>
          <p:nvPr/>
        </p:nvSpPr>
        <p:spPr>
          <a:xfrm>
            <a:off x="4951740" y="2381868"/>
            <a:ext cx="1013536" cy="777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MMCM</a:t>
            </a:r>
            <a:endParaRPr lang="it-IT" dirty="0"/>
          </a:p>
        </p:txBody>
      </p:sp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62CC7A8E-67DA-4813-A286-51DC74ECDBF3}"/>
              </a:ext>
            </a:extLst>
          </p:cNvPr>
          <p:cNvSpPr/>
          <p:nvPr/>
        </p:nvSpPr>
        <p:spPr>
          <a:xfrm>
            <a:off x="6038295" y="1357731"/>
            <a:ext cx="1790327" cy="77762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Phase and Frequency Detector</a:t>
            </a:r>
            <a:endParaRPr lang="it-IT" dirty="0"/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D2843A5F-83ED-4DD8-9CA0-1C306B7C0CDF}"/>
              </a:ext>
            </a:extLst>
          </p:cNvPr>
          <p:cNvCxnSpPr/>
          <p:nvPr/>
        </p:nvCxnSpPr>
        <p:spPr>
          <a:xfrm flipV="1">
            <a:off x="7047390" y="3390900"/>
            <a:ext cx="0" cy="15239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B866119C-1D41-4AB3-AD7E-43382C2E381E}"/>
              </a:ext>
            </a:extLst>
          </p:cNvPr>
          <p:cNvCxnSpPr/>
          <p:nvPr/>
        </p:nvCxnSpPr>
        <p:spPr>
          <a:xfrm flipV="1">
            <a:off x="7047390" y="2150465"/>
            <a:ext cx="0" cy="12404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8C3ACC73-8C0E-4702-84AC-028C15E7D713}"/>
              </a:ext>
            </a:extLst>
          </p:cNvPr>
          <p:cNvCxnSpPr/>
          <p:nvPr/>
        </p:nvCxnSpPr>
        <p:spPr>
          <a:xfrm>
            <a:off x="4959436" y="1738925"/>
            <a:ext cx="100584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0" name="Connettore a gomito 69">
            <a:extLst>
              <a:ext uri="{FF2B5EF4-FFF2-40B4-BE49-F238E27FC236}">
                <a16:creationId xmlns:a16="http://schemas.microsoft.com/office/drawing/2014/main" id="{C1BC0029-F8E0-42E1-94C3-361725D7CB67}"/>
              </a:ext>
            </a:extLst>
          </p:cNvPr>
          <p:cNvCxnSpPr>
            <a:stCxn id="29" idx="2"/>
            <a:endCxn id="31" idx="1"/>
          </p:cNvCxnSpPr>
          <p:nvPr/>
        </p:nvCxnSpPr>
        <p:spPr>
          <a:xfrm rot="16200000" flipH="1">
            <a:off x="4176185" y="1995126"/>
            <a:ext cx="620217" cy="93089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a gomito 71">
            <a:extLst>
              <a:ext uri="{FF2B5EF4-FFF2-40B4-BE49-F238E27FC236}">
                <a16:creationId xmlns:a16="http://schemas.microsoft.com/office/drawing/2014/main" id="{C5B72398-A6D1-4504-8EC2-B2FDE5F79099}"/>
              </a:ext>
            </a:extLst>
          </p:cNvPr>
          <p:cNvCxnSpPr>
            <a:cxnSpLocks/>
          </p:cNvCxnSpPr>
          <p:nvPr/>
        </p:nvCxnSpPr>
        <p:spPr>
          <a:xfrm flipV="1">
            <a:off x="5965276" y="2150464"/>
            <a:ext cx="726970" cy="437295"/>
          </a:xfrm>
          <a:prstGeom prst="bentConnector3">
            <a:avLst>
              <a:gd name="adj1" fmla="val 10031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E6CB7A7-ABEA-4266-A6D3-92BB657E7A4A}"/>
              </a:ext>
            </a:extLst>
          </p:cNvPr>
          <p:cNvSpPr txBox="1"/>
          <p:nvPr/>
        </p:nvSpPr>
        <p:spPr>
          <a:xfrm>
            <a:off x="639192" y="4261282"/>
            <a:ext cx="60530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Phase and Frequency Detector: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Compares the frequency of the NCO clock to the data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Controls and adjust the NCO output clock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Controls the ‘CDR locked’ flag, which is asserted high when NCO output clock matches as close as possible the data rate </a:t>
            </a:r>
          </a:p>
        </p:txBody>
      </p: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E429369F-602B-4C59-9B5C-B4B6660AA948}"/>
              </a:ext>
            </a:extLst>
          </p:cNvPr>
          <p:cNvSpPr/>
          <p:nvPr/>
        </p:nvSpPr>
        <p:spPr>
          <a:xfrm>
            <a:off x="4916009" y="1280486"/>
            <a:ext cx="3109405" cy="2177249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4801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37C39A-B038-49A5-B1F6-D0B4F0D5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CDR (Simplified) Architecture Overview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924AA78-48B0-4F0C-BE96-7796913136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50335">
              <a:lnSpc>
                <a:spcPts val="1714"/>
              </a:lnSpc>
            </a:pPr>
            <a:fld id="{81D60167-4931-47E6-BA6A-407CBD079E47}" type="slidenum">
              <a:rPr lang="it-IT" spc="-50" smtClean="0"/>
              <a:pPr marL="50335">
                <a:lnSpc>
                  <a:spcPts val="1714"/>
                </a:lnSpc>
              </a:pPr>
              <a:t>9</a:t>
            </a:fld>
            <a:endParaRPr lang="it-IT" spc="-50" dirty="0"/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067754A4-2BBA-4657-838E-CF7E88DC13B6}"/>
              </a:ext>
            </a:extLst>
          </p:cNvPr>
          <p:cNvSpPr/>
          <p:nvPr/>
        </p:nvSpPr>
        <p:spPr>
          <a:xfrm>
            <a:off x="2170590" y="986530"/>
            <a:ext cx="7850820" cy="255676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02C2CC9-0CCF-456B-8A86-853E1E457C61}"/>
              </a:ext>
            </a:extLst>
          </p:cNvPr>
          <p:cNvSpPr txBox="1"/>
          <p:nvPr/>
        </p:nvSpPr>
        <p:spPr>
          <a:xfrm>
            <a:off x="4857565" y="958055"/>
            <a:ext cx="23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CDR core</a:t>
            </a:r>
            <a:endParaRPr lang="it-IT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0948B8B-E799-4CF2-8A44-C40B00CC84FE}"/>
              </a:ext>
            </a:extLst>
          </p:cNvPr>
          <p:cNvSpPr txBox="1"/>
          <p:nvPr/>
        </p:nvSpPr>
        <p:spPr>
          <a:xfrm>
            <a:off x="7148004" y="3729834"/>
            <a:ext cx="3559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Non-Return-to-Zero (NRZ) Data</a:t>
            </a:r>
            <a:endParaRPr lang="it-IT" dirty="0"/>
          </a:p>
        </p:txBody>
      </p: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5412E38E-7ED7-4ED1-A3AA-478540524A09}"/>
              </a:ext>
            </a:extLst>
          </p:cNvPr>
          <p:cNvSpPr/>
          <p:nvPr/>
        </p:nvSpPr>
        <p:spPr>
          <a:xfrm>
            <a:off x="3125682" y="1372837"/>
            <a:ext cx="1790327" cy="77762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Numerically Controlled Oscillator</a:t>
            </a:r>
            <a:endParaRPr lang="it-IT" dirty="0"/>
          </a:p>
        </p:txBody>
      </p:sp>
      <p:sp>
        <p:nvSpPr>
          <p:cNvPr id="30" name="Freccia in giù 29">
            <a:extLst>
              <a:ext uri="{FF2B5EF4-FFF2-40B4-BE49-F238E27FC236}">
                <a16:creationId xmlns:a16="http://schemas.microsoft.com/office/drawing/2014/main" id="{FCA672EA-B5BB-495A-AC14-84B75AC38952}"/>
              </a:ext>
            </a:extLst>
          </p:cNvPr>
          <p:cNvSpPr/>
          <p:nvPr/>
        </p:nvSpPr>
        <p:spPr>
          <a:xfrm rot="10800000">
            <a:off x="6946777" y="3729834"/>
            <a:ext cx="201227" cy="58592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AD35817C-5BB5-4A25-8D2E-CB85C79BFD20}"/>
              </a:ext>
            </a:extLst>
          </p:cNvPr>
          <p:cNvSpPr/>
          <p:nvPr/>
        </p:nvSpPr>
        <p:spPr>
          <a:xfrm>
            <a:off x="4951740" y="2381868"/>
            <a:ext cx="1013536" cy="77762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MMCM</a:t>
            </a:r>
            <a:endParaRPr lang="it-IT" dirty="0"/>
          </a:p>
        </p:txBody>
      </p:sp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ADFA3861-ED58-496D-BA4A-619AB12FADDE}"/>
              </a:ext>
            </a:extLst>
          </p:cNvPr>
          <p:cNvSpPr/>
          <p:nvPr/>
        </p:nvSpPr>
        <p:spPr>
          <a:xfrm>
            <a:off x="7390658" y="2412785"/>
            <a:ext cx="1790327" cy="77762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Phase Aligner</a:t>
            </a:r>
            <a:endParaRPr lang="it-IT" dirty="0"/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D2843A5F-83ED-4DD8-9CA0-1C306B7C0CDF}"/>
              </a:ext>
            </a:extLst>
          </p:cNvPr>
          <p:cNvCxnSpPr/>
          <p:nvPr/>
        </p:nvCxnSpPr>
        <p:spPr>
          <a:xfrm flipV="1">
            <a:off x="7047390" y="3390900"/>
            <a:ext cx="0" cy="152399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C6312C25-5B59-442E-A633-4E13BAE1DE7E}"/>
              </a:ext>
            </a:extLst>
          </p:cNvPr>
          <p:cNvCxnSpPr>
            <a:cxnSpLocks/>
          </p:cNvCxnSpPr>
          <p:nvPr/>
        </p:nvCxnSpPr>
        <p:spPr>
          <a:xfrm>
            <a:off x="7047390" y="3390900"/>
            <a:ext cx="1255659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B5190C91-511B-4A3A-B1CF-19335E176D69}"/>
              </a:ext>
            </a:extLst>
          </p:cNvPr>
          <p:cNvCxnSpPr>
            <a:stCxn id="33" idx="2"/>
          </p:cNvCxnSpPr>
          <p:nvPr/>
        </p:nvCxnSpPr>
        <p:spPr>
          <a:xfrm flipH="1">
            <a:off x="8285821" y="3190413"/>
            <a:ext cx="1" cy="200487"/>
          </a:xfrm>
          <a:prstGeom prst="line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Connettore a gomito 69">
            <a:extLst>
              <a:ext uri="{FF2B5EF4-FFF2-40B4-BE49-F238E27FC236}">
                <a16:creationId xmlns:a16="http://schemas.microsoft.com/office/drawing/2014/main" id="{C1BC0029-F8E0-42E1-94C3-361725D7CB67}"/>
              </a:ext>
            </a:extLst>
          </p:cNvPr>
          <p:cNvCxnSpPr>
            <a:stCxn id="29" idx="2"/>
            <a:endCxn id="31" idx="1"/>
          </p:cNvCxnSpPr>
          <p:nvPr/>
        </p:nvCxnSpPr>
        <p:spPr>
          <a:xfrm rot="16200000" flipH="1">
            <a:off x="4176185" y="1995126"/>
            <a:ext cx="620217" cy="93089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094C24D0-D158-4549-867D-043C52A302C8}"/>
              </a:ext>
            </a:extLst>
          </p:cNvPr>
          <p:cNvCxnSpPr/>
          <p:nvPr/>
        </p:nvCxnSpPr>
        <p:spPr>
          <a:xfrm>
            <a:off x="5965276" y="2763062"/>
            <a:ext cx="14253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1FA13AA5-438B-45F4-B7C8-0B42C866E88A}"/>
              </a:ext>
            </a:extLst>
          </p:cNvPr>
          <p:cNvCxnSpPr/>
          <p:nvPr/>
        </p:nvCxnSpPr>
        <p:spPr>
          <a:xfrm flipH="1">
            <a:off x="5965276" y="2918460"/>
            <a:ext cx="14253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FCCFADB7-C9C4-468A-8641-7C7252C317B1}"/>
              </a:ext>
            </a:extLst>
          </p:cNvPr>
          <p:cNvSpPr txBox="1"/>
          <p:nvPr/>
        </p:nvSpPr>
        <p:spPr>
          <a:xfrm>
            <a:off x="639192" y="4261282"/>
            <a:ext cx="60530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Phase Aligner: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Enabled when CDR locked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Compares the phase of the NCO clock to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 with the dynamic phase-shifting capability of the 7 Series advanced MMCM (MMCME2_ADV)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Eliminates any residual drifting of the clock respect to the data and provide a deterministic clock-data phase relationship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C6EE7388-3825-4BBD-8E2B-25509A79AE64}"/>
              </a:ext>
            </a:extLst>
          </p:cNvPr>
          <p:cNvSpPr/>
          <p:nvPr/>
        </p:nvSpPr>
        <p:spPr>
          <a:xfrm>
            <a:off x="4916010" y="2195915"/>
            <a:ext cx="4352278" cy="1261820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53756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74E5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sis_presentation_v3" id="{1EC5A39D-7046-4CE4-AF44-4AE471AF722F}" vid="{F5923C6C-A4E7-4F31-8D0A-B36CB1C8ED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618</Words>
  <Application>Microsoft Office PowerPoint</Application>
  <PresentationFormat>Widescreen</PresentationFormat>
  <Paragraphs>141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13</vt:i4>
      </vt:variant>
    </vt:vector>
  </HeadingPairs>
  <TitlesOfParts>
    <vt:vector size="21" baseType="lpstr">
      <vt:lpstr>Abadi</vt:lpstr>
      <vt:lpstr>Arial</vt:lpstr>
      <vt:lpstr>Calibri</vt:lpstr>
      <vt:lpstr>Calibri Light</vt:lpstr>
      <vt:lpstr>Candara Light</vt:lpstr>
      <vt:lpstr>Trebuchet MS</vt:lpstr>
      <vt:lpstr>Tema di Office</vt:lpstr>
      <vt:lpstr>1_Tema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Proposed Core: FPGA implementation of a CDR</vt:lpstr>
      <vt:lpstr>CDR (Simplified) Architecture Overview</vt:lpstr>
      <vt:lpstr>CDR (Simplified) Architecture Overview</vt:lpstr>
      <vt:lpstr>CDR (Simplified) Architecture Overview</vt:lpstr>
      <vt:lpstr>CDR (Simplified) Architecture Overview</vt:lpstr>
      <vt:lpstr>CDR (Simplified) Architecture Overview</vt:lpstr>
      <vt:lpstr>CDR Testing Setup</vt:lpstr>
      <vt:lpstr>CDR Testing Setup</vt:lpstr>
      <vt:lpstr>CDR Testing Setup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Filippo Marini</dc:creator>
  <cp:lastModifiedBy>Filippo Marini</cp:lastModifiedBy>
  <cp:revision>24</cp:revision>
  <dcterms:created xsi:type="dcterms:W3CDTF">2020-06-23T16:05:02Z</dcterms:created>
  <dcterms:modified xsi:type="dcterms:W3CDTF">2020-06-24T09:02:05Z</dcterms:modified>
</cp:coreProperties>
</file>