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Projections vs</a:t>
            </a:r>
            <a:r>
              <a:rPr lang="en-US" baseline="0" dirty="0" smtClean="0"/>
              <a:t> Actuals</a:t>
            </a:r>
          </a:p>
          <a:p>
            <a:pPr>
              <a:defRPr/>
            </a:pPr>
            <a:r>
              <a:rPr lang="en-US" i="1" baseline="0" dirty="0" smtClean="0"/>
              <a:t>(in millions)</a:t>
            </a:r>
            <a:endParaRPr lang="en-US" i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Projected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Q1</c:v>
                </c:pt>
                <c:pt idx="1">
                  <c:v>Q2</c:v>
                </c:pt>
                <c:pt idx="2">
                  <c:v>YTD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D5-4184-88A1-8A5595F47D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Q1</c:v>
                </c:pt>
                <c:pt idx="1">
                  <c:v>Q2</c:v>
                </c:pt>
                <c:pt idx="2">
                  <c:v>YTD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5.8</c:v>
                </c:pt>
                <c:pt idx="2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D5-4184-88A1-8A5595F47D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2585615"/>
        <c:axId val="1692575631"/>
      </c:barChart>
      <c:catAx>
        <c:axId val="169258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2575631"/>
        <c:crosses val="autoZero"/>
        <c:auto val="1"/>
        <c:lblAlgn val="ctr"/>
        <c:lblOffset val="100"/>
        <c:noMultiLvlLbl val="0"/>
      </c:catAx>
      <c:valAx>
        <c:axId val="16925756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258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>
          <a:shade val="50000"/>
        </a:schemeClr>
      </a:solidFill>
    </a:ln>
    <a:effectLst>
      <a:outerShdw blurRad="508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Theater Performance</a:t>
            </a:r>
          </a:p>
          <a:p>
            <a:pPr>
              <a:defRPr/>
            </a:pPr>
            <a:r>
              <a:rPr lang="en-US" baseline="0" dirty="0" smtClean="0"/>
              <a:t>Vs Prior Year</a:t>
            </a:r>
            <a:endParaRPr lang="en-US" baseline="0" dirty="0" smtClean="0"/>
          </a:p>
          <a:p>
            <a:pPr>
              <a:defRPr/>
            </a:pPr>
            <a:r>
              <a:rPr lang="en-US" i="1" baseline="0" dirty="0" smtClean="0"/>
              <a:t>(in </a:t>
            </a:r>
            <a:r>
              <a:rPr lang="en-US" i="1" baseline="0" dirty="0" smtClean="0"/>
              <a:t>thousands)</a:t>
            </a:r>
            <a:endParaRPr lang="en-US" i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Q1</c:v>
                </c:pt>
                <c:pt idx="1">
                  <c:v>Q2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82-4514-BCCA-8526EEA91B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Q1</c:v>
                </c:pt>
                <c:pt idx="1">
                  <c:v>Q2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82-4514-BCCA-8526EEA91B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92585615"/>
        <c:axId val="1692575631"/>
      </c:lineChart>
      <c:catAx>
        <c:axId val="169258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2575631"/>
        <c:crosses val="autoZero"/>
        <c:auto val="1"/>
        <c:lblAlgn val="ctr"/>
        <c:lblOffset val="100"/>
        <c:noMultiLvlLbl val="0"/>
      </c:catAx>
      <c:valAx>
        <c:axId val="16925756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258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>
          <a:shade val="50000"/>
        </a:schemeClr>
      </a:solidFill>
    </a:ln>
    <a:effectLst>
      <a:outerShdw blurRad="508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 of </a:t>
            </a:r>
            <a:r>
              <a:rPr lang="en-US" dirty="0" smtClean="0"/>
              <a:t>Annual Target </a:t>
            </a:r>
            <a:r>
              <a:rPr lang="en-US" dirty="0"/>
              <a:t>To </a:t>
            </a:r>
            <a:r>
              <a:rPr lang="en-US" dirty="0" smtClean="0"/>
              <a:t>Date</a:t>
            </a:r>
          </a:p>
          <a:p>
            <a:pPr>
              <a:defRPr/>
            </a:pPr>
            <a:r>
              <a:rPr lang="en-US" i="1" dirty="0" smtClean="0"/>
              <a:t>(in</a:t>
            </a:r>
            <a:r>
              <a:rPr lang="en-US" i="1" baseline="0" dirty="0" smtClean="0"/>
              <a:t> millions)</a:t>
            </a:r>
            <a:endParaRPr lang="en-US" i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 of Target To Date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05D7-412E-8D32-E80EDB076CBF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5D7-412E-8D32-E80EDB076CBF}"/>
              </c:ext>
            </c:extLst>
          </c:dPt>
          <c:dLbls>
            <c:dLbl>
              <c:idx val="0"/>
              <c:layout>
                <c:manualLayout>
                  <c:x val="0.14514513523031294"/>
                  <c:y val="-0.1509509521407309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dirty="0" smtClean="0">
                        <a:solidFill>
                          <a:schemeClr val="tx1"/>
                        </a:solidFill>
                      </a:rPr>
                      <a:t>$</a:t>
                    </a:r>
                    <a:fld id="{45BA2034-0219-45C1-A086-5ACCC25BF072}" type="VALUE">
                      <a:rPr lang="en-US" sz="1800" smtClean="0">
                        <a:solidFill>
                          <a:schemeClr val="tx1"/>
                        </a:solidFill>
                      </a:rPr>
                      <a:pPr>
                        <a:defRPr sz="1800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r>
                      <a:rPr lang="en-US" sz="1800" baseline="0" dirty="0">
                        <a:solidFill>
                          <a:schemeClr val="tx1"/>
                        </a:solidFill>
                      </a:rPr>
                      <a:t>, </a:t>
                    </a:r>
                    <a:fld id="{55E3950E-BC2B-4B10-900F-C0148ED444F7}" type="PERCENTAGE">
                      <a:rPr lang="en-US" sz="1800" baseline="0">
                        <a:solidFill>
                          <a:schemeClr val="tx1"/>
                        </a:solidFill>
                      </a:rPr>
                      <a:pPr>
                        <a:defRPr sz="1800">
                          <a:solidFill>
                            <a:schemeClr val="tx1"/>
                          </a:solidFill>
                        </a:defRPr>
                      </a:pPr>
                      <a:t>[PERCENTAGE]</a:t>
                    </a:fld>
                    <a:endParaRPr lang="en-US" sz="1800" baseline="0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5D7-412E-8D32-E80EDB076CBF}"/>
                </c:ext>
              </c:extLst>
            </c:dLbl>
            <c:dLbl>
              <c:idx val="1"/>
              <c:layout>
                <c:manualLayout>
                  <c:x val="-0.19352684697375064"/>
                  <c:y val="-0.1190190199571148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dirty="0" smtClean="0">
                        <a:solidFill>
                          <a:schemeClr val="tx1"/>
                        </a:solidFill>
                      </a:rPr>
                      <a:t>$</a:t>
                    </a:r>
                    <a:fld id="{8AFB0A25-E052-4310-96D7-34B86D6166ED}" type="VALUE">
                      <a:rPr lang="en-US" sz="1800" smtClean="0">
                        <a:solidFill>
                          <a:schemeClr val="tx1"/>
                        </a:solidFill>
                      </a:rPr>
                      <a:pPr>
                        <a:defRPr sz="1800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r>
                      <a:rPr lang="en-US" sz="1800" baseline="0" dirty="0">
                        <a:solidFill>
                          <a:schemeClr val="tx1"/>
                        </a:solidFill>
                      </a:rPr>
                      <a:t>, </a:t>
                    </a:r>
                    <a:fld id="{503B9964-7A6F-484F-9A6F-87D74A04CAAA}" type="PERCENTAGE">
                      <a:rPr lang="en-US" sz="1800" baseline="0">
                        <a:solidFill>
                          <a:schemeClr val="tx1"/>
                        </a:solidFill>
                      </a:rPr>
                      <a:pPr>
                        <a:defRPr sz="1800">
                          <a:solidFill>
                            <a:schemeClr val="tx1"/>
                          </a:solidFill>
                        </a:defRPr>
                      </a:pPr>
                      <a:t>[PERCENTAGE]</a:t>
                    </a:fld>
                    <a:endParaRPr lang="en-US" sz="1800" baseline="0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5D7-412E-8D32-E80EDB076C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Sales To Date</c:v>
                </c:pt>
                <c:pt idx="1">
                  <c:v>Target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425</c:v>
                </c:pt>
                <c:pt idx="1">
                  <c:v>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D7-412E-8D32-E80EDB076CB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>
          <a:shade val="50000"/>
        </a:schemeClr>
      </a:solidFill>
    </a:ln>
    <a:effectLst>
      <a:outerShdw blurRad="508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1728-7A6A-4CC4-8DA2-99AB99D3E74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09FE-1BD6-452C-9A52-726B2317B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7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1728-7A6A-4CC4-8DA2-99AB99D3E74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09FE-1BD6-452C-9A52-726B2317B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1728-7A6A-4CC4-8DA2-99AB99D3E74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09FE-1BD6-452C-9A52-726B2317B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9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1728-7A6A-4CC4-8DA2-99AB99D3E74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09FE-1BD6-452C-9A52-726B2317B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1728-7A6A-4CC4-8DA2-99AB99D3E74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09FE-1BD6-452C-9A52-726B2317B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9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1728-7A6A-4CC4-8DA2-99AB99D3E74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09FE-1BD6-452C-9A52-726B2317B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0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1728-7A6A-4CC4-8DA2-99AB99D3E74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09FE-1BD6-452C-9A52-726B2317B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6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1728-7A6A-4CC4-8DA2-99AB99D3E74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09FE-1BD6-452C-9A52-726B2317B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9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1728-7A6A-4CC4-8DA2-99AB99D3E74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09FE-1BD6-452C-9A52-726B2317B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3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1728-7A6A-4CC4-8DA2-99AB99D3E74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09FE-1BD6-452C-9A52-726B2317B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8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1728-7A6A-4CC4-8DA2-99AB99D3E74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09FE-1BD6-452C-9A52-726B2317B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41728-7A6A-4CC4-8DA2-99AB99D3E74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709FE-1BD6-452C-9A52-726B2317B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6968359" cy="1219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3779" y="346841"/>
            <a:ext cx="59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Dashboard Wireframe</a:t>
            </a:r>
            <a:endParaRPr lang="en-US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283779" y="1166648"/>
            <a:ext cx="1418897" cy="2062103"/>
            <a:chOff x="283779" y="1166648"/>
            <a:chExt cx="1418897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283779" y="1166648"/>
              <a:ext cx="1418897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1. </a:t>
              </a:r>
              <a:r>
                <a:rPr lang="en-US" dirty="0" smtClean="0"/>
                <a:t>ABC</a:t>
              </a:r>
              <a:endParaRPr lang="en-US" b="1" dirty="0" smtClean="0"/>
            </a:p>
            <a:p>
              <a:r>
                <a:rPr lang="en-US" b="1" dirty="0" smtClean="0"/>
                <a:t>2. </a:t>
              </a:r>
              <a:r>
                <a:rPr lang="en-US" dirty="0" smtClean="0"/>
                <a:t>DEF</a:t>
              </a:r>
              <a:endParaRPr lang="en-US" b="1" dirty="0" smtClean="0"/>
            </a:p>
            <a:p>
              <a:r>
                <a:rPr lang="en-US" b="1" dirty="0" smtClean="0"/>
                <a:t>3. </a:t>
              </a:r>
              <a:r>
                <a:rPr lang="en-US" dirty="0" smtClean="0"/>
                <a:t>GHI</a:t>
              </a:r>
              <a:endParaRPr lang="en-US" b="1" dirty="0" smtClean="0"/>
            </a:p>
            <a:p>
              <a:r>
                <a:rPr lang="en-US" b="1" dirty="0" smtClean="0"/>
                <a:t>4. </a:t>
              </a:r>
              <a:r>
                <a:rPr lang="en-US" dirty="0" smtClean="0"/>
                <a:t>JKL</a:t>
              </a:r>
              <a:endParaRPr lang="en-US" b="1" dirty="0" smtClean="0"/>
            </a:p>
            <a:p>
              <a:r>
                <a:rPr lang="en-US" b="1" dirty="0" smtClean="0"/>
                <a:t>5. </a:t>
              </a:r>
              <a:r>
                <a:rPr lang="en-US" dirty="0" smtClean="0"/>
                <a:t>MNO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3779" y="2643976"/>
              <a:ext cx="14188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/>
                <a:t>Proj</a:t>
              </a:r>
              <a:r>
                <a:rPr lang="en-US" sz="1600" b="1" dirty="0" smtClean="0"/>
                <a:t> Top Gross For This Week</a:t>
              </a:r>
              <a:endParaRPr lang="en-US" sz="16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63361" y="1166648"/>
            <a:ext cx="1552904" cy="2062103"/>
            <a:chOff x="283779" y="1166648"/>
            <a:chExt cx="1552904" cy="2062103"/>
          </a:xfrm>
        </p:grpSpPr>
        <p:sp>
          <p:nvSpPr>
            <p:cNvPr id="9" name="TextBox 8"/>
            <p:cNvSpPr txBox="1"/>
            <p:nvPr/>
          </p:nvSpPr>
          <p:spPr>
            <a:xfrm>
              <a:off x="350783" y="1166648"/>
              <a:ext cx="1418897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1. </a:t>
              </a:r>
              <a:r>
                <a:rPr lang="en-US" dirty="0" smtClean="0"/>
                <a:t>ABC</a:t>
              </a:r>
              <a:endParaRPr lang="en-US" b="1" dirty="0" smtClean="0"/>
            </a:p>
            <a:p>
              <a:r>
                <a:rPr lang="en-US" b="1" dirty="0" smtClean="0"/>
                <a:t>2. </a:t>
              </a:r>
              <a:r>
                <a:rPr lang="en-US" dirty="0" smtClean="0"/>
                <a:t>DEF</a:t>
              </a:r>
              <a:endParaRPr lang="en-US" b="1" dirty="0" smtClean="0"/>
            </a:p>
            <a:p>
              <a:r>
                <a:rPr lang="en-US" b="1" dirty="0" smtClean="0"/>
                <a:t>3. </a:t>
              </a:r>
              <a:r>
                <a:rPr lang="en-US" dirty="0" smtClean="0"/>
                <a:t>GHI</a:t>
              </a:r>
              <a:endParaRPr lang="en-US" b="1" dirty="0" smtClean="0"/>
            </a:p>
            <a:p>
              <a:r>
                <a:rPr lang="en-US" b="1" dirty="0" smtClean="0"/>
                <a:t>4. </a:t>
              </a:r>
              <a:r>
                <a:rPr lang="en-US" dirty="0" smtClean="0"/>
                <a:t>JKL</a:t>
              </a:r>
              <a:endParaRPr lang="en-US" b="1" dirty="0" smtClean="0"/>
            </a:p>
            <a:p>
              <a:r>
                <a:rPr lang="en-US" b="1" dirty="0" smtClean="0"/>
                <a:t>5. </a:t>
              </a:r>
              <a:r>
                <a:rPr lang="en-US" dirty="0" smtClean="0"/>
                <a:t>MNO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3779" y="2643976"/>
              <a:ext cx="15529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/>
                <a:t>Proj</a:t>
              </a:r>
              <a:r>
                <a:rPr lang="en-US" sz="1600" b="1" dirty="0" smtClean="0"/>
                <a:t> Top Gross For Next Month</a:t>
              </a:r>
              <a:endParaRPr lang="en-US" sz="16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76951" y="1166648"/>
            <a:ext cx="1655380" cy="2062103"/>
            <a:chOff x="283779" y="1166648"/>
            <a:chExt cx="1655380" cy="2062103"/>
          </a:xfrm>
        </p:grpSpPr>
        <p:sp>
          <p:nvSpPr>
            <p:cNvPr id="12" name="TextBox 11"/>
            <p:cNvSpPr txBox="1"/>
            <p:nvPr/>
          </p:nvSpPr>
          <p:spPr>
            <a:xfrm>
              <a:off x="402021" y="1166648"/>
              <a:ext cx="1418897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1. </a:t>
              </a:r>
              <a:r>
                <a:rPr lang="en-US" dirty="0" smtClean="0"/>
                <a:t>ABC</a:t>
              </a:r>
              <a:endParaRPr lang="en-US" b="1" dirty="0" smtClean="0"/>
            </a:p>
            <a:p>
              <a:r>
                <a:rPr lang="en-US" b="1" dirty="0" smtClean="0"/>
                <a:t>2. </a:t>
              </a:r>
              <a:r>
                <a:rPr lang="en-US" dirty="0" smtClean="0"/>
                <a:t>DEF</a:t>
              </a:r>
              <a:endParaRPr lang="en-US" b="1" dirty="0" smtClean="0"/>
            </a:p>
            <a:p>
              <a:r>
                <a:rPr lang="en-US" b="1" dirty="0" smtClean="0"/>
                <a:t>3. </a:t>
              </a:r>
              <a:r>
                <a:rPr lang="en-US" dirty="0" smtClean="0"/>
                <a:t>GHI</a:t>
              </a:r>
              <a:endParaRPr lang="en-US" b="1" dirty="0" smtClean="0"/>
            </a:p>
            <a:p>
              <a:r>
                <a:rPr lang="en-US" b="1" dirty="0" smtClean="0"/>
                <a:t>4. </a:t>
              </a:r>
              <a:r>
                <a:rPr lang="en-US" dirty="0" smtClean="0"/>
                <a:t>JKL</a:t>
              </a:r>
              <a:endParaRPr lang="en-US" b="1" dirty="0" smtClean="0"/>
            </a:p>
            <a:p>
              <a:r>
                <a:rPr lang="en-US" b="1" dirty="0" smtClean="0"/>
                <a:t>5. </a:t>
              </a:r>
              <a:r>
                <a:rPr lang="en-US" dirty="0" smtClean="0"/>
                <a:t>MNO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3779" y="2643976"/>
              <a:ext cx="1655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/>
                <a:t>Proj</a:t>
              </a:r>
              <a:r>
                <a:rPr lang="en-US" sz="1600" b="1" dirty="0" smtClean="0"/>
                <a:t> Top Gross For Next Quarter</a:t>
              </a:r>
              <a:endParaRPr lang="en-US" sz="16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3779" y="3397205"/>
            <a:ext cx="3322247" cy="1448197"/>
            <a:chOff x="283779" y="3688770"/>
            <a:chExt cx="3322247" cy="1448197"/>
          </a:xfrm>
        </p:grpSpPr>
        <p:sp>
          <p:nvSpPr>
            <p:cNvPr id="14" name="TextBox 13"/>
            <p:cNvSpPr txBox="1"/>
            <p:nvPr/>
          </p:nvSpPr>
          <p:spPr>
            <a:xfrm>
              <a:off x="283779" y="3936638"/>
              <a:ext cx="2772490" cy="1200329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Date To Schedule For</a:t>
              </a:r>
            </a:p>
            <a:p>
              <a:r>
                <a:rPr lang="en-US" i="1" dirty="0" smtClean="0"/>
                <a:t>Include list of just Friday </a:t>
              </a:r>
            </a:p>
            <a:p>
              <a:r>
                <a:rPr lang="en-US" i="1" dirty="0" smtClean="0"/>
                <a:t>release dates through EOY </a:t>
              </a:r>
            </a:p>
            <a:p>
              <a:r>
                <a:rPr lang="en-US" i="1" dirty="0" smtClean="0"/>
                <a:t>in list</a:t>
              </a:r>
              <a:endParaRPr lang="en-US" i="1" dirty="0"/>
            </a:p>
          </p:txBody>
        </p:sp>
        <p:pic>
          <p:nvPicPr>
            <p:cNvPr id="16" name="Picture 15" descr="File:Ic arrow drop down 48px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0959" y="3688770"/>
              <a:ext cx="865067" cy="865067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3949262" y="3645073"/>
            <a:ext cx="2483069" cy="646330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Include top 10 projected grossing films with release dates on selected date AND for 4 weeks prior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i="1" dirty="0" smtClean="0"/>
              <a:t># of screens will then highlight the suggested mix of  new and legacy films </a:t>
            </a:r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283779" y="4845402"/>
            <a:ext cx="3322247" cy="894199"/>
            <a:chOff x="283779" y="3688770"/>
            <a:chExt cx="3322247" cy="894199"/>
          </a:xfrm>
        </p:grpSpPr>
        <p:sp>
          <p:nvSpPr>
            <p:cNvPr id="23" name="TextBox 22"/>
            <p:cNvSpPr txBox="1"/>
            <p:nvPr/>
          </p:nvSpPr>
          <p:spPr>
            <a:xfrm>
              <a:off x="283779" y="3936638"/>
              <a:ext cx="2851037" cy="646331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 of Screens To Schedule For</a:t>
              </a:r>
            </a:p>
            <a:p>
              <a:r>
                <a:rPr lang="en-US" i="1" dirty="0" smtClean="0"/>
                <a:t>List of 1-12+</a:t>
              </a:r>
              <a:endParaRPr lang="en-US" i="1" dirty="0"/>
            </a:p>
          </p:txBody>
        </p:sp>
        <p:pic>
          <p:nvPicPr>
            <p:cNvPr id="24" name="Picture 23" descr="File:Ic arrow drop down 48px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0959" y="3688770"/>
              <a:ext cx="865067" cy="8650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25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3779" y="346841"/>
            <a:ext cx="59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Analytics Wireframe</a:t>
            </a:r>
            <a:endParaRPr lang="en-US" i="1" dirty="0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295454863"/>
              </p:ext>
            </p:extLst>
          </p:nvPr>
        </p:nvGraphicFramePr>
        <p:xfrm>
          <a:off x="193127" y="1063014"/>
          <a:ext cx="3184635" cy="2123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242327977"/>
              </p:ext>
            </p:extLst>
          </p:nvPr>
        </p:nvGraphicFramePr>
        <p:xfrm>
          <a:off x="3570889" y="1063014"/>
          <a:ext cx="3184635" cy="2123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2557009792"/>
              </p:ext>
            </p:extLst>
          </p:nvPr>
        </p:nvGraphicFramePr>
        <p:xfrm>
          <a:off x="193126" y="3695120"/>
          <a:ext cx="6562397" cy="4374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3204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6968359" cy="1219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3779" y="346841"/>
            <a:ext cx="59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Scheduler Wireframe</a:t>
            </a:r>
            <a:endParaRPr lang="en-US" i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283779" y="1063014"/>
            <a:ext cx="3322247" cy="888464"/>
            <a:chOff x="283779" y="1354579"/>
            <a:chExt cx="3322247" cy="888464"/>
          </a:xfrm>
        </p:grpSpPr>
        <p:sp>
          <p:nvSpPr>
            <p:cNvPr id="14" name="TextBox 13"/>
            <p:cNvSpPr txBox="1"/>
            <p:nvPr/>
          </p:nvSpPr>
          <p:spPr>
            <a:xfrm>
              <a:off x="283779" y="1596712"/>
              <a:ext cx="3130024" cy="646331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Days To Schedule For</a:t>
              </a:r>
            </a:p>
            <a:p>
              <a:r>
                <a:rPr lang="en-US" i="1" dirty="0" smtClean="0"/>
                <a:t>Include list of M-</a:t>
              </a:r>
              <a:r>
                <a:rPr lang="en-US" i="1" dirty="0" err="1" smtClean="0"/>
                <a:t>Th</a:t>
              </a:r>
              <a:r>
                <a:rPr lang="en-US" i="1" dirty="0" smtClean="0"/>
                <a:t>, F-Su, Other</a:t>
              </a:r>
              <a:endParaRPr lang="en-US" i="1" dirty="0"/>
            </a:p>
          </p:txBody>
        </p:sp>
        <p:pic>
          <p:nvPicPr>
            <p:cNvPr id="16" name="Picture 15" descr="File:Ic arrow drop down 48px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0959" y="1354579"/>
              <a:ext cx="865067" cy="865067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283779" y="2424444"/>
            <a:ext cx="3388567" cy="894199"/>
            <a:chOff x="283779" y="3688770"/>
            <a:chExt cx="3388567" cy="894199"/>
          </a:xfrm>
        </p:grpSpPr>
        <p:sp>
          <p:nvSpPr>
            <p:cNvPr id="23" name="TextBox 22"/>
            <p:cNvSpPr txBox="1"/>
            <p:nvPr/>
          </p:nvSpPr>
          <p:spPr>
            <a:xfrm>
              <a:off x="283779" y="3936638"/>
              <a:ext cx="2851037" cy="646331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 of Screens To Schedule For</a:t>
              </a:r>
            </a:p>
            <a:p>
              <a:r>
                <a:rPr lang="en-US" i="1" dirty="0" smtClean="0"/>
                <a:t>List of 1-12+</a:t>
              </a:r>
              <a:endParaRPr lang="en-US" i="1" dirty="0"/>
            </a:p>
          </p:txBody>
        </p:sp>
        <p:pic>
          <p:nvPicPr>
            <p:cNvPr id="24" name="Picture 23" descr="File:Ic arrow drop down 48px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279" y="3688770"/>
              <a:ext cx="865067" cy="865067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83779" y="3815256"/>
            <a:ext cx="2889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Show corresponding # of drop down lists of film names based on # of screens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283779" y="3499945"/>
            <a:ext cx="288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 Films Being Shown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83779" y="2147723"/>
            <a:ext cx="288971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Hours of Operation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72346" y="1305147"/>
            <a:ext cx="3185654" cy="84023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Display list of selected films and corresponding run time + suggested scheduled start times by screen</a:t>
            </a:r>
          </a:p>
          <a:p>
            <a:endParaRPr lang="en-US" i="1" dirty="0"/>
          </a:p>
          <a:p>
            <a:r>
              <a:rPr lang="en-US" b="1" dirty="0" smtClean="0"/>
              <a:t>Screen 1:  </a:t>
            </a:r>
            <a:r>
              <a:rPr lang="en-US" dirty="0" smtClean="0"/>
              <a:t>Avengers: Endgame (181 min) 12:45, 4:15, 8:00</a:t>
            </a:r>
          </a:p>
          <a:p>
            <a:endParaRPr lang="en-US" b="1" dirty="0"/>
          </a:p>
          <a:p>
            <a:r>
              <a:rPr lang="en-US" b="1" dirty="0" smtClean="0"/>
              <a:t>Screen 2:  </a:t>
            </a:r>
            <a:r>
              <a:rPr lang="en-US" dirty="0" smtClean="0"/>
              <a:t>Avengers: Endgame (181 min) 1:30, 7:15</a:t>
            </a:r>
          </a:p>
          <a:p>
            <a:r>
              <a:rPr lang="en-US" dirty="0" smtClean="0"/>
              <a:t>Film #2 (90 min)  5:00</a:t>
            </a:r>
          </a:p>
          <a:p>
            <a:endParaRPr lang="en-US" dirty="0"/>
          </a:p>
          <a:p>
            <a:r>
              <a:rPr lang="en-US" b="1" dirty="0" err="1" smtClean="0"/>
              <a:t>etc</a:t>
            </a:r>
            <a:endParaRPr lang="en-US" b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61205" y="930166"/>
            <a:ext cx="2818420" cy="374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Recommended Schedule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451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260</Words>
  <Application>Microsoft Office PowerPoint</Application>
  <PresentationFormat>Widescreen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Grobart</dc:creator>
  <cp:lastModifiedBy>Jeff Grobart</cp:lastModifiedBy>
  <cp:revision>7</cp:revision>
  <dcterms:created xsi:type="dcterms:W3CDTF">2019-05-03T16:05:42Z</dcterms:created>
  <dcterms:modified xsi:type="dcterms:W3CDTF">2019-05-03T17:51:43Z</dcterms:modified>
</cp:coreProperties>
</file>