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88365"/>
  </p:normalViewPr>
  <p:slideViewPr>
    <p:cSldViewPr snapToGrid="0">
      <p:cViewPr varScale="1">
        <p:scale>
          <a:sx n="92" d="100"/>
          <a:sy n="92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4905C-FFE1-F144-BD54-F8D4495746D7}" type="datetimeFigureOut">
              <a:rPr lang="pl-PL" smtClean="0"/>
              <a:t>16.06.2023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4F47A-F68B-6F47-AAAF-170CDF1932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836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Mr</a:t>
            </a:r>
            <a:r>
              <a:rPr lang="pl-PL" dirty="0"/>
              <a:t> Kazimierz </a:t>
            </a:r>
            <a:r>
              <a:rPr lang="pl-PL" dirty="0" err="1"/>
              <a:t>lives</a:t>
            </a:r>
            <a:r>
              <a:rPr lang="pl-PL" dirty="0"/>
              <a:t> in a big </a:t>
            </a:r>
            <a:r>
              <a:rPr lang="pl-PL" dirty="0" err="1"/>
              <a:t>house</a:t>
            </a:r>
            <a:r>
              <a:rPr lang="pl-PL" dirty="0"/>
              <a:t> with </a:t>
            </a:r>
            <a:r>
              <a:rPr lang="pl-PL" dirty="0" err="1"/>
              <a:t>his</a:t>
            </a:r>
            <a:r>
              <a:rPr lang="pl-PL" dirty="0"/>
              <a:t> </a:t>
            </a:r>
            <a:r>
              <a:rPr lang="pl-PL" dirty="0" err="1"/>
              <a:t>wife</a:t>
            </a:r>
            <a:r>
              <a:rPr lang="pl-PL" dirty="0"/>
              <a:t>. </a:t>
            </a:r>
            <a:r>
              <a:rPr lang="pl-PL" dirty="0" err="1"/>
              <a:t>Since</a:t>
            </a:r>
            <a:r>
              <a:rPr lang="pl-PL" dirty="0"/>
              <a:t> he </a:t>
            </a:r>
            <a:r>
              <a:rPr lang="pl-PL" dirty="0" err="1"/>
              <a:t>has</a:t>
            </a:r>
            <a:r>
              <a:rPr lang="pl-PL" dirty="0"/>
              <a:t> </a:t>
            </a:r>
            <a:r>
              <a:rPr lang="pl-PL" dirty="0" err="1"/>
              <a:t>retired</a:t>
            </a:r>
            <a:r>
              <a:rPr lang="pl-PL" dirty="0"/>
              <a:t>, he </a:t>
            </a:r>
            <a:r>
              <a:rPr lang="pl-PL" dirty="0" err="1"/>
              <a:t>finds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difficult</a:t>
            </a:r>
            <a:r>
              <a:rPr lang="pl-PL" dirty="0"/>
              <a:t> to </a:t>
            </a:r>
            <a:r>
              <a:rPr lang="pl-PL" dirty="0" err="1"/>
              <a:t>organize</a:t>
            </a:r>
            <a:r>
              <a:rPr lang="pl-PL" dirty="0"/>
              <a:t> </a:t>
            </a:r>
            <a:r>
              <a:rPr lang="pl-PL" dirty="0" err="1"/>
              <a:t>his</a:t>
            </a:r>
            <a:r>
              <a:rPr lang="pl-PL" dirty="0"/>
              <a:t> </a:t>
            </a:r>
            <a:r>
              <a:rPr lang="pl-PL" dirty="0" err="1"/>
              <a:t>time</a:t>
            </a:r>
            <a:r>
              <a:rPr lang="pl-PL" dirty="0"/>
              <a:t> </a:t>
            </a:r>
            <a:r>
              <a:rPr lang="pl-PL" dirty="0" err="1"/>
              <a:t>efficiently</a:t>
            </a:r>
            <a:r>
              <a:rPr lang="pl-PL" dirty="0"/>
              <a:t>. One of </a:t>
            </a:r>
            <a:r>
              <a:rPr lang="pl-PL" dirty="0" err="1"/>
              <a:t>us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the </a:t>
            </a:r>
            <a:r>
              <a:rPr lang="pl-PL" dirty="0" err="1"/>
              <a:t>similar</a:t>
            </a:r>
            <a:r>
              <a:rPr lang="pl-PL" dirty="0"/>
              <a:t> problem - we want to be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efficient</a:t>
            </a:r>
            <a:r>
              <a:rPr lang="pl-PL" dirty="0"/>
              <a:t>. </a:t>
            </a:r>
            <a:br>
              <a:rPr lang="pl-PL" dirty="0"/>
            </a:br>
            <a:r>
              <a:rPr lang="pl-PL" dirty="0" err="1"/>
              <a:t>So</a:t>
            </a:r>
            <a:r>
              <a:rPr lang="pl-PL" dirty="0"/>
              <a:t> we </a:t>
            </a:r>
            <a:r>
              <a:rPr lang="pl-PL" dirty="0" err="1"/>
              <a:t>decided</a:t>
            </a:r>
            <a:r>
              <a:rPr lang="pl-PL" dirty="0"/>
              <a:t> to design a system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takes</a:t>
            </a:r>
            <a:r>
              <a:rPr lang="pl-PL" dirty="0"/>
              <a:t> </a:t>
            </a:r>
            <a:r>
              <a:rPr lang="pl-PL" dirty="0" err="1"/>
              <a:t>care</a:t>
            </a:r>
            <a:r>
              <a:rPr lang="pl-PL" dirty="0"/>
              <a:t> of </a:t>
            </a:r>
            <a:r>
              <a:rPr lang="pl-PL" dirty="0" err="1"/>
              <a:t>one’s</a:t>
            </a:r>
            <a:r>
              <a:rPr lang="pl-PL" dirty="0"/>
              <a:t> </a:t>
            </a:r>
            <a:r>
              <a:rPr lang="pl-PL" dirty="0" err="1"/>
              <a:t>habbits</a:t>
            </a:r>
            <a:r>
              <a:rPr lang="pl-PL" dirty="0"/>
              <a:t>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4F47A-F68B-6F47-AAAF-170CDF193211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185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1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AB935B6C-1621-6DFE-44D9-391A08027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0108" y="236394"/>
            <a:ext cx="9061360" cy="1877146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pl-PL" sz="3700" dirty="0" err="1"/>
              <a:t>What</a:t>
            </a:r>
            <a:r>
              <a:rPr lang="pl-PL" sz="3700" dirty="0"/>
              <a:t> </a:t>
            </a:r>
            <a:r>
              <a:rPr lang="pl-PL" sz="3700" dirty="0" err="1"/>
              <a:t>happens</a:t>
            </a:r>
            <a:r>
              <a:rPr lang="pl-PL" sz="3700" dirty="0"/>
              <a:t> </a:t>
            </a:r>
            <a:r>
              <a:rPr lang="pl-PL" sz="3700" dirty="0" err="1"/>
              <a:t>when</a:t>
            </a:r>
            <a:r>
              <a:rPr lang="pl-PL" sz="3700" dirty="0"/>
              <a:t> a smart </a:t>
            </a:r>
            <a:r>
              <a:rPr lang="pl-PL" sz="3700" dirty="0" err="1"/>
              <a:t>building</a:t>
            </a:r>
            <a:r>
              <a:rPr lang="pl-PL" sz="3700" dirty="0"/>
              <a:t> </a:t>
            </a:r>
            <a:r>
              <a:rPr lang="pl-PL" sz="3700" dirty="0" err="1"/>
              <a:t>is</a:t>
            </a:r>
            <a:r>
              <a:rPr lang="pl-PL" sz="3700" dirty="0"/>
              <a:t> </a:t>
            </a:r>
            <a:r>
              <a:rPr lang="pl-PL" sz="3700" dirty="0" err="1"/>
              <a:t>trying</a:t>
            </a:r>
            <a:r>
              <a:rPr lang="pl-PL" sz="3700" dirty="0"/>
              <a:t> to be </a:t>
            </a:r>
            <a:br>
              <a:rPr lang="pl-PL" sz="3700" dirty="0"/>
            </a:br>
            <a:r>
              <a:rPr lang="pl-PL" sz="3700" dirty="0" err="1"/>
              <a:t>smarter</a:t>
            </a:r>
            <a:r>
              <a:rPr lang="pl-PL" sz="3700" dirty="0"/>
              <a:t> </a:t>
            </a:r>
            <a:r>
              <a:rPr lang="pl-PL" sz="3700" dirty="0" err="1"/>
              <a:t>than</a:t>
            </a:r>
            <a:r>
              <a:rPr lang="pl-PL" sz="3700" dirty="0"/>
              <a:t> </a:t>
            </a:r>
            <a:r>
              <a:rPr lang="pl-PL" sz="3700" dirty="0" err="1"/>
              <a:t>you</a:t>
            </a:r>
            <a:r>
              <a:rPr lang="pl-PL" sz="3700" dirty="0"/>
              <a:t>?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E94DB8C-A901-11C1-4EF6-4C5D2FBA3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303" y="5414149"/>
            <a:ext cx="3761964" cy="924620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r>
              <a:rPr lang="pl-PL" dirty="0"/>
              <a:t>by</a:t>
            </a:r>
          </a:p>
          <a:p>
            <a:r>
              <a:rPr lang="pl-PL" dirty="0"/>
              <a:t>ENCHANTED DUCTAPE</a:t>
            </a:r>
          </a:p>
        </p:txBody>
      </p:sp>
      <p:pic>
        <p:nvPicPr>
          <p:cNvPr id="5" name="Obraz 4" descr="Obraz zawierający Grafika, kreatywność&#10;&#10;Opis wygenerowany automatycznie">
            <a:extLst>
              <a:ext uri="{FF2B5EF4-FFF2-40B4-BE49-F238E27FC236}">
                <a16:creationId xmlns:a16="http://schemas.microsoft.com/office/drawing/2014/main" id="{D689DA7E-F721-9EE3-941E-DBF9846DD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83" y="1832999"/>
            <a:ext cx="6177937" cy="463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3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9D7E5A-0632-C359-27D1-F31A3F62F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12572" y="1623355"/>
            <a:ext cx="8610600" cy="1293028"/>
          </a:xfrm>
        </p:spPr>
        <p:txBody>
          <a:bodyPr/>
          <a:lstStyle/>
          <a:p>
            <a:r>
              <a:rPr lang="pl-PL" dirty="0" err="1"/>
              <a:t>Motivational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 err="1"/>
              <a:t>summary</a:t>
            </a:r>
            <a:endParaRPr lang="pl-PL" dirty="0"/>
          </a:p>
        </p:txBody>
      </p:sp>
      <p:pic>
        <p:nvPicPr>
          <p:cNvPr id="4" name="Obraz 3" descr="Obraz zawierający tekst, pismo odręczne, atrament, Czcionka&#10;&#10;Opis wygenerowany automatycznie">
            <a:extLst>
              <a:ext uri="{FF2B5EF4-FFF2-40B4-BE49-F238E27FC236}">
                <a16:creationId xmlns:a16="http://schemas.microsoft.com/office/drawing/2014/main" id="{B95EEDF6-BF4D-1A50-AD45-7E5B973DA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8" y="323728"/>
            <a:ext cx="4373712" cy="62105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2794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E3A355-D734-B32E-1590-18B9421AE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Problem description</a:t>
            </a:r>
          </a:p>
        </p:txBody>
      </p:sp>
      <p:pic>
        <p:nvPicPr>
          <p:cNvPr id="13" name="Obraz 12" descr="Obraz zawierający tekst, zrzut ekranu, Ludzka twarz, Strona internetowa&#10;&#10;Opis wygenerowany automatycznie">
            <a:extLst>
              <a:ext uri="{FF2B5EF4-FFF2-40B4-BE49-F238E27FC236}">
                <a16:creationId xmlns:a16="http://schemas.microsoft.com/office/drawing/2014/main" id="{C829359D-0EEC-BEAF-8F45-BF993EE9A3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04"/>
          <a:stretch/>
        </p:blipFill>
        <p:spPr>
          <a:xfrm>
            <a:off x="902022" y="1926772"/>
            <a:ext cx="4190351" cy="429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75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E3A355-D734-B32E-1590-18B9421AE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Problem description</a:t>
            </a:r>
          </a:p>
        </p:txBody>
      </p:sp>
      <p:pic>
        <p:nvPicPr>
          <p:cNvPr id="13" name="Obraz 12" descr="Obraz zawierający tekst, zrzut ekranu, Ludzka twarz, Strona internetowa&#10;&#10;Opis wygenerowany automatycznie">
            <a:extLst>
              <a:ext uri="{FF2B5EF4-FFF2-40B4-BE49-F238E27FC236}">
                <a16:creationId xmlns:a16="http://schemas.microsoft.com/office/drawing/2014/main" id="{C829359D-0EEC-BEAF-8F45-BF993EE9A3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704"/>
          <a:stretch/>
        </p:blipFill>
        <p:spPr>
          <a:xfrm>
            <a:off x="904163" y="1927051"/>
            <a:ext cx="4190351" cy="4296926"/>
          </a:xfrm>
          <a:prstGeom prst="rect">
            <a:avLst/>
          </a:prstGeom>
        </p:spPr>
      </p:pic>
      <p:pic>
        <p:nvPicPr>
          <p:cNvPr id="4" name="Obraz 3" descr="Obraz zawierający roślina domowa, donica, osoba, trzymanie&#10;&#10;Opis wygenerowany automatycznie">
            <a:extLst>
              <a:ext uri="{FF2B5EF4-FFF2-40B4-BE49-F238E27FC236}">
                <a16:creationId xmlns:a16="http://schemas.microsoft.com/office/drawing/2014/main" id="{E295F427-2861-4770-7B63-ED2CECFCF7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746" b="9249"/>
          <a:stretch/>
        </p:blipFill>
        <p:spPr>
          <a:xfrm>
            <a:off x="6850743" y="2036807"/>
            <a:ext cx="3988126" cy="418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1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7A5D31DB-73F4-9825-8E62-290517D64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508" y="1262744"/>
            <a:ext cx="3761964" cy="839496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Our Idea</a:t>
            </a:r>
          </a:p>
        </p:txBody>
      </p:sp>
      <p:pic>
        <p:nvPicPr>
          <p:cNvPr id="7" name="Obraz 6" descr="Obraz zawierający tekst, zrzut ekranu, Czcionka, menu&#10;&#10;Opis wygenerowany automatycznie">
            <a:extLst>
              <a:ext uri="{FF2B5EF4-FFF2-40B4-BE49-F238E27FC236}">
                <a16:creationId xmlns:a16="http://schemas.microsoft.com/office/drawing/2014/main" id="{A158B5FD-F850-68F6-F6D9-6DFFB29233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03" b="19154"/>
          <a:stretch/>
        </p:blipFill>
        <p:spPr>
          <a:xfrm>
            <a:off x="4861185" y="483600"/>
            <a:ext cx="6605102" cy="637440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40F43371-E2B5-C31E-398C-5158CE6EED82}"/>
              </a:ext>
            </a:extLst>
          </p:cNvPr>
          <p:cNvSpPr txBox="1"/>
          <p:nvPr/>
        </p:nvSpPr>
        <p:spPr>
          <a:xfrm>
            <a:off x="493483" y="2704194"/>
            <a:ext cx="4659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accent3">
                    <a:lumMod val="75000"/>
                  </a:schemeClr>
                </a:solidFill>
              </a:rPr>
              <a:t>Automatic System for </a:t>
            </a:r>
            <a:r>
              <a:rPr lang="pl-PL" sz="2400" dirty="0" err="1">
                <a:solidFill>
                  <a:schemeClr val="accent3">
                    <a:lumMod val="75000"/>
                  </a:schemeClr>
                </a:solidFill>
              </a:rPr>
              <a:t>Lifestyle</a:t>
            </a:r>
            <a:r>
              <a:rPr lang="pl-PL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l-PL" sz="2400" dirty="0" err="1">
                <a:solidFill>
                  <a:schemeClr val="accent3">
                    <a:lumMod val="75000"/>
                  </a:schemeClr>
                </a:solidFill>
              </a:rPr>
              <a:t>Evident</a:t>
            </a:r>
            <a:r>
              <a:rPr lang="pl-PL" sz="2400" dirty="0">
                <a:solidFill>
                  <a:schemeClr val="accent3">
                    <a:lumMod val="75000"/>
                  </a:schemeClr>
                </a:solidFill>
              </a:rPr>
              <a:t> Enhancement </a:t>
            </a:r>
            <a:br>
              <a:rPr lang="pl-PL" sz="24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l-PL" sz="2400" dirty="0">
                <a:solidFill>
                  <a:schemeClr val="accent3">
                    <a:lumMod val="75000"/>
                  </a:schemeClr>
                </a:solidFill>
              </a:rPr>
              <a:t>and Performance</a:t>
            </a:r>
          </a:p>
        </p:txBody>
      </p:sp>
      <p:sp>
        <p:nvSpPr>
          <p:cNvPr id="10" name="Chmurka 9">
            <a:extLst>
              <a:ext uri="{FF2B5EF4-FFF2-40B4-BE49-F238E27FC236}">
                <a16:creationId xmlns:a16="http://schemas.microsoft.com/office/drawing/2014/main" id="{579648D5-DEC5-D392-CC99-D25C824B7811}"/>
              </a:ext>
            </a:extLst>
          </p:cNvPr>
          <p:cNvSpPr/>
          <p:nvPr/>
        </p:nvSpPr>
        <p:spPr>
          <a:xfrm>
            <a:off x="1393372" y="4131066"/>
            <a:ext cx="2168236" cy="135312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70987E1D-74FB-B51C-79C5-1DA221EAD406}"/>
              </a:ext>
            </a:extLst>
          </p:cNvPr>
          <p:cNvSpPr txBox="1"/>
          <p:nvPr/>
        </p:nvSpPr>
        <p:spPr>
          <a:xfrm>
            <a:off x="1648167" y="4463371"/>
            <a:ext cx="1564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>
                <a:solidFill>
                  <a:srgbClr val="00B050"/>
                </a:solidFill>
              </a:rPr>
              <a:t>ASLEEP</a:t>
            </a:r>
          </a:p>
        </p:txBody>
      </p:sp>
    </p:spTree>
    <p:extLst>
      <p:ext uri="{BB962C8B-B14F-4D97-AF65-F5344CB8AC3E}">
        <p14:creationId xmlns:p14="http://schemas.microsoft.com/office/powerpoint/2010/main" val="210023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5D31DB-73F4-9825-8E62-290517D6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Our</a:t>
            </a:r>
            <a:r>
              <a:rPr lang="pl-PL" dirty="0"/>
              <a:t> Idea</a:t>
            </a:r>
          </a:p>
        </p:txBody>
      </p:sp>
      <p:pic>
        <p:nvPicPr>
          <p:cNvPr id="3" name="Obraz 2" descr="Obraz zawierający Figurka zwierzęcia, clipart, zabawka, niedźwiedź&#10;&#10;Opis wygenerowany automatycznie">
            <a:extLst>
              <a:ext uri="{FF2B5EF4-FFF2-40B4-BE49-F238E27FC236}">
                <a16:creationId xmlns:a16="http://schemas.microsoft.com/office/drawing/2014/main" id="{49738B20-46EE-2712-9AAE-489569E375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64" t="14899" r="22102" b="14423"/>
          <a:stretch/>
        </p:blipFill>
        <p:spPr>
          <a:xfrm>
            <a:off x="1901372" y="2391779"/>
            <a:ext cx="3483428" cy="3947886"/>
          </a:xfrm>
          <a:prstGeom prst="rect">
            <a:avLst/>
          </a:prstGeom>
          <a:ln>
            <a:noFill/>
          </a:ln>
          <a:effectLst>
            <a:softEdge rad="24912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D43280A-FE4B-B5F5-1005-A1B358CC76F0}"/>
              </a:ext>
            </a:extLst>
          </p:cNvPr>
          <p:cNvSpPr txBox="1"/>
          <p:nvPr/>
        </p:nvSpPr>
        <p:spPr>
          <a:xfrm>
            <a:off x="1521351" y="1639815"/>
            <a:ext cx="4243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 err="1"/>
              <a:t>Hamster</a:t>
            </a:r>
            <a:r>
              <a:rPr lang="pl-PL" sz="3200" b="1" dirty="0"/>
              <a:t> </a:t>
            </a:r>
            <a:r>
              <a:rPr lang="pl-PL" sz="3200" b="1" dirty="0" err="1"/>
              <a:t>companion</a:t>
            </a:r>
            <a:endParaRPr lang="pl-PL" sz="3200" b="1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78190FB-77D2-0698-F071-6D5CB5E061CC}"/>
              </a:ext>
            </a:extLst>
          </p:cNvPr>
          <p:cNvSpPr txBox="1"/>
          <p:nvPr/>
        </p:nvSpPr>
        <p:spPr>
          <a:xfrm>
            <a:off x="6852559" y="3015496"/>
            <a:ext cx="42049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pl-PL" sz="2000" dirty="0" err="1"/>
              <a:t>Its</a:t>
            </a:r>
            <a:r>
              <a:rPr lang="pl-PL" sz="2000" dirty="0"/>
              <a:t> </a:t>
            </a:r>
            <a:r>
              <a:rPr lang="pl-PL" sz="2000" dirty="0" err="1"/>
              <a:t>mission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to: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pl-PL" sz="2000" dirty="0" err="1"/>
              <a:t>Give</a:t>
            </a:r>
            <a:r>
              <a:rPr lang="pl-PL" sz="2000" dirty="0"/>
              <a:t> </a:t>
            </a:r>
            <a:r>
              <a:rPr lang="pl-PL" sz="2000" dirty="0" err="1"/>
              <a:t>positive</a:t>
            </a:r>
            <a:r>
              <a:rPr lang="pl-PL" sz="2000" dirty="0"/>
              <a:t> feedback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pl-PL" sz="2000" dirty="0" err="1"/>
              <a:t>Keep</a:t>
            </a:r>
            <a:r>
              <a:rPr lang="pl-PL" sz="2000" dirty="0"/>
              <a:t> </a:t>
            </a:r>
            <a:r>
              <a:rPr lang="pl-PL" sz="2000" dirty="0" err="1"/>
              <a:t>track</a:t>
            </a:r>
            <a:r>
              <a:rPr lang="pl-PL" sz="2000" dirty="0"/>
              <a:t> of </a:t>
            </a:r>
            <a:r>
              <a:rPr lang="pl-PL" sz="2000" dirty="0" err="1"/>
              <a:t>user’s</a:t>
            </a:r>
            <a:r>
              <a:rPr lang="pl-PL" sz="2000" dirty="0"/>
              <a:t> progres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pl-PL" sz="2000" dirty="0" err="1"/>
              <a:t>Inform</a:t>
            </a:r>
            <a:r>
              <a:rPr lang="pl-PL" sz="2000" dirty="0"/>
              <a:t> the </a:t>
            </a:r>
            <a:r>
              <a:rPr lang="pl-PL" sz="2000" dirty="0" err="1"/>
              <a:t>user</a:t>
            </a:r>
            <a:r>
              <a:rPr lang="pl-PL" sz="2000" dirty="0"/>
              <a:t> of </a:t>
            </a:r>
            <a:r>
              <a:rPr lang="pl-PL" sz="2000" dirty="0" err="1"/>
              <a:t>his</a:t>
            </a:r>
            <a:r>
              <a:rPr lang="pl-PL" sz="2000" dirty="0"/>
              <a:t> </a:t>
            </a:r>
            <a:r>
              <a:rPr lang="pl-PL" sz="2000" dirty="0" err="1"/>
              <a:t>strike</a:t>
            </a:r>
            <a:endParaRPr lang="pl-PL" sz="2000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pl-PL" sz="2000" dirty="0" err="1"/>
              <a:t>Give</a:t>
            </a:r>
            <a:r>
              <a:rPr lang="pl-PL" sz="2000" dirty="0"/>
              <a:t> </a:t>
            </a:r>
            <a:r>
              <a:rPr lang="pl-PL" sz="2000" dirty="0" err="1"/>
              <a:t>useful</a:t>
            </a:r>
            <a:r>
              <a:rPr lang="pl-PL" sz="2000" dirty="0"/>
              <a:t> </a:t>
            </a:r>
            <a:r>
              <a:rPr lang="pl-PL" sz="2000" dirty="0" err="1"/>
              <a:t>recommendations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78506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91831F-DCAB-9F2F-13A4-C6EEAD78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Gathering</a:t>
            </a:r>
            <a:r>
              <a:rPr lang="pl-PL" dirty="0"/>
              <a:t> Data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E20415-8E04-EE46-83AF-A31A79B0C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414" y="1410887"/>
            <a:ext cx="5076371" cy="2018113"/>
          </a:xfrm>
        </p:spPr>
        <p:txBody>
          <a:bodyPr/>
          <a:lstStyle/>
          <a:p>
            <a:r>
              <a:rPr lang="pl-PL" dirty="0"/>
              <a:t>Personal RFID </a:t>
            </a:r>
            <a:r>
              <a:rPr lang="pl-PL" dirty="0" err="1"/>
              <a:t>sensors</a:t>
            </a:r>
            <a:endParaRPr lang="pl-PL" dirty="0"/>
          </a:p>
          <a:p>
            <a:r>
              <a:rPr lang="pl-PL" dirty="0" err="1"/>
              <a:t>Relational</a:t>
            </a:r>
            <a:r>
              <a:rPr lang="pl-PL" dirty="0"/>
              <a:t> </a:t>
            </a:r>
            <a:r>
              <a:rPr lang="pl-PL" dirty="0" err="1"/>
              <a:t>database</a:t>
            </a:r>
            <a:endParaRPr lang="pl-PL" dirty="0"/>
          </a:p>
          <a:p>
            <a:r>
              <a:rPr lang="pl-PL" dirty="0" err="1"/>
              <a:t>Statistics</a:t>
            </a:r>
            <a:r>
              <a:rPr lang="pl-PL" dirty="0"/>
              <a:t> from smart </a:t>
            </a:r>
            <a:r>
              <a:rPr lang="pl-PL" dirty="0" err="1"/>
              <a:t>home</a:t>
            </a:r>
            <a:r>
              <a:rPr lang="pl-PL" dirty="0"/>
              <a:t> devices</a:t>
            </a:r>
          </a:p>
          <a:p>
            <a:r>
              <a:rPr lang="pl-PL" dirty="0" err="1"/>
              <a:t>Physical</a:t>
            </a:r>
            <a:r>
              <a:rPr lang="pl-PL" dirty="0"/>
              <a:t> </a:t>
            </a:r>
            <a:r>
              <a:rPr lang="pl-PL" dirty="0" err="1"/>
              <a:t>sensors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7" name="Obraz 6" descr="Obraz zawierający tekst, tablica suchościeralna biała, sztuka, design&#10;&#10;Opis wygenerowany automatycznie">
            <a:extLst>
              <a:ext uri="{FF2B5EF4-FFF2-40B4-BE49-F238E27FC236}">
                <a16:creationId xmlns:a16="http://schemas.microsoft.com/office/drawing/2014/main" id="{A6C52B89-1F8D-5BD7-93BC-99EADF9608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23" t="43744" r="38935" b="11770"/>
          <a:stretch/>
        </p:blipFill>
        <p:spPr>
          <a:xfrm>
            <a:off x="2431144" y="3204657"/>
            <a:ext cx="3018972" cy="19449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A076D1EA-19AC-AAD2-6EC6-2734D4E9D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585" y="5309208"/>
            <a:ext cx="7772400" cy="13995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Obraz 11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FD7B252B-D50F-DD2C-95B5-857A45A4C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675" y="1885900"/>
            <a:ext cx="5473700" cy="3594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4576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F61BD5-712F-27AA-06FF-475236B4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6" y="1398118"/>
            <a:ext cx="4608287" cy="1293028"/>
          </a:xfrm>
        </p:spPr>
        <p:txBody>
          <a:bodyPr/>
          <a:lstStyle/>
          <a:p>
            <a:r>
              <a:rPr lang="pl-PL" dirty="0" err="1"/>
              <a:t>Predefined</a:t>
            </a:r>
            <a:br>
              <a:rPr lang="pl-PL" dirty="0"/>
            </a:br>
            <a:r>
              <a:rPr lang="pl-PL" dirty="0"/>
              <a:t> </a:t>
            </a:r>
            <a:r>
              <a:rPr lang="pl-PL" dirty="0" err="1"/>
              <a:t>Lifestyle</a:t>
            </a:r>
            <a:r>
              <a:rPr lang="pl-PL" dirty="0"/>
              <a:t> model</a:t>
            </a:r>
          </a:p>
        </p:txBody>
      </p:sp>
      <p:pic>
        <p:nvPicPr>
          <p:cNvPr id="5" name="Obraz 4" descr="Obraz zawierający tekst, zrzut ekranu, Czcionka, design&#10;&#10;Opis wygenerowany automatycznie">
            <a:extLst>
              <a:ext uri="{FF2B5EF4-FFF2-40B4-BE49-F238E27FC236}">
                <a16:creationId xmlns:a16="http://schemas.microsoft.com/office/drawing/2014/main" id="{B32A632E-78BB-EE94-B08A-E7334F6555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49"/>
          <a:stretch/>
        </p:blipFill>
        <p:spPr>
          <a:xfrm rot="16200000">
            <a:off x="5719893" y="417286"/>
            <a:ext cx="5621759" cy="6952342"/>
          </a:xfrm>
          <a:prstGeom prst="rect">
            <a:avLst/>
          </a:prstGeom>
        </p:spPr>
      </p:pic>
      <p:sp>
        <p:nvSpPr>
          <p:cNvPr id="7" name="Księżyc 6">
            <a:extLst>
              <a:ext uri="{FF2B5EF4-FFF2-40B4-BE49-F238E27FC236}">
                <a16:creationId xmlns:a16="http://schemas.microsoft.com/office/drawing/2014/main" id="{8CA47D1D-166D-A42C-EB92-FBB1BFED9B37}"/>
              </a:ext>
            </a:extLst>
          </p:cNvPr>
          <p:cNvSpPr/>
          <p:nvPr/>
        </p:nvSpPr>
        <p:spPr>
          <a:xfrm>
            <a:off x="710294" y="3477424"/>
            <a:ext cx="844550" cy="1070429"/>
          </a:xfrm>
          <a:prstGeom prst="mo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łońce 7">
            <a:extLst>
              <a:ext uri="{FF2B5EF4-FFF2-40B4-BE49-F238E27FC236}">
                <a16:creationId xmlns:a16="http://schemas.microsoft.com/office/drawing/2014/main" id="{748F09A5-F105-3901-51CA-C67BDCD6F009}"/>
              </a:ext>
            </a:extLst>
          </p:cNvPr>
          <p:cNvSpPr/>
          <p:nvPr/>
        </p:nvSpPr>
        <p:spPr>
          <a:xfrm>
            <a:off x="3281135" y="3504638"/>
            <a:ext cx="1094015" cy="1070429"/>
          </a:xfrm>
          <a:prstGeom prst="su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śmiechnięta buźka 10">
            <a:extLst>
              <a:ext uri="{FF2B5EF4-FFF2-40B4-BE49-F238E27FC236}">
                <a16:creationId xmlns:a16="http://schemas.microsoft.com/office/drawing/2014/main" id="{2B6FA6EB-3D3C-09A3-8495-ABE7F17A24A3}"/>
              </a:ext>
            </a:extLst>
          </p:cNvPr>
          <p:cNvSpPr/>
          <p:nvPr/>
        </p:nvSpPr>
        <p:spPr>
          <a:xfrm>
            <a:off x="1905000" y="4039853"/>
            <a:ext cx="1094015" cy="1070429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3" name="Grafika 12" descr="Jabłko z wypełnieniem pełnym">
            <a:extLst>
              <a:ext uri="{FF2B5EF4-FFF2-40B4-BE49-F238E27FC236}">
                <a16:creationId xmlns:a16="http://schemas.microsoft.com/office/drawing/2014/main" id="{9AB97B56-AF97-F3D0-105D-0F709F11A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0007" y="5194989"/>
            <a:ext cx="1264000" cy="12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7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tekst, zrzut ekranu, design&#10;&#10;Opis wygenerowany automatycznie">
            <a:extLst>
              <a:ext uri="{FF2B5EF4-FFF2-40B4-BE49-F238E27FC236}">
                <a16:creationId xmlns:a16="http://schemas.microsoft.com/office/drawing/2014/main" id="{4A7BCCF4-5884-ACA7-7DCE-0342E8264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481" y="986046"/>
            <a:ext cx="6833755" cy="5648777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D8CF80A-4D32-C85F-2B80-489B1766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50228" y="1318555"/>
            <a:ext cx="8610600" cy="1293028"/>
          </a:xfrm>
        </p:spPr>
        <p:txBody>
          <a:bodyPr/>
          <a:lstStyle/>
          <a:p>
            <a:r>
              <a:rPr lang="pl-PL" dirty="0" err="1"/>
              <a:t>Recomendations</a:t>
            </a:r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57B7835-0F78-D7CC-EB2C-DD7045F4E97C}"/>
              </a:ext>
            </a:extLst>
          </p:cNvPr>
          <p:cNvSpPr txBox="1"/>
          <p:nvPr/>
        </p:nvSpPr>
        <p:spPr>
          <a:xfrm>
            <a:off x="343724" y="2611583"/>
            <a:ext cx="45338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The </a:t>
            </a:r>
            <a:r>
              <a:rPr lang="pl-PL" dirty="0" err="1"/>
              <a:t>database</a:t>
            </a:r>
            <a:r>
              <a:rPr lang="pl-PL" dirty="0"/>
              <a:t> </a:t>
            </a:r>
            <a:r>
              <a:rPr lang="pl-PL" dirty="0" err="1"/>
              <a:t>keeps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the </a:t>
            </a:r>
            <a:r>
              <a:rPr lang="pl-PL" dirty="0" err="1"/>
              <a:t>necessary</a:t>
            </a:r>
            <a:r>
              <a:rPr lang="pl-PL" dirty="0"/>
              <a:t> </a:t>
            </a:r>
            <a:r>
              <a:rPr lang="pl-PL" dirty="0" err="1"/>
              <a:t>information</a:t>
            </a:r>
            <a:r>
              <a:rPr lang="pl-PL" dirty="0"/>
              <a:t> of </a:t>
            </a:r>
            <a:r>
              <a:rPr lang="pl-PL" dirty="0" err="1"/>
              <a:t>both</a:t>
            </a:r>
            <a:r>
              <a:rPr lang="pl-PL" dirty="0"/>
              <a:t> – </a:t>
            </a:r>
            <a:r>
              <a:rPr lang="pl-PL" dirty="0" err="1"/>
              <a:t>desired</a:t>
            </a:r>
            <a:r>
              <a:rPr lang="pl-PL" dirty="0"/>
              <a:t> and </a:t>
            </a:r>
            <a:r>
              <a:rPr lang="pl-PL" dirty="0" err="1"/>
              <a:t>actual</a:t>
            </a:r>
            <a:r>
              <a:rPr lang="pl-PL" dirty="0"/>
              <a:t> </a:t>
            </a:r>
            <a:r>
              <a:rPr lang="pl-PL" dirty="0" err="1"/>
              <a:t>behaviour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The data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compared</a:t>
            </a:r>
            <a:r>
              <a:rPr lang="pl-PL" dirty="0"/>
              <a:t> and feedback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provided</a:t>
            </a:r>
            <a:r>
              <a:rPr lang="pl-PL" dirty="0"/>
              <a:t> with </a:t>
            </a:r>
            <a:r>
              <a:rPr lang="pl-PL" dirty="0" err="1"/>
              <a:t>assistance</a:t>
            </a:r>
            <a:r>
              <a:rPr lang="pl-PL" dirty="0"/>
              <a:t> of </a:t>
            </a:r>
            <a:r>
              <a:rPr lang="pl-PL" dirty="0" err="1"/>
              <a:t>Hamster</a:t>
            </a:r>
            <a:r>
              <a:rPr lang="pl-PL" dirty="0"/>
              <a:t> </a:t>
            </a:r>
            <a:r>
              <a:rPr lang="pl-PL" dirty="0" err="1"/>
              <a:t>companion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662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8CF80A-4D32-C85F-2B80-489B17661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Recomendations</a:t>
            </a:r>
            <a:endParaRPr lang="pl-PL" dirty="0"/>
          </a:p>
        </p:txBody>
      </p:sp>
      <p:pic>
        <p:nvPicPr>
          <p:cNvPr id="5" name="Obraz 4" descr="Obraz zawierający Figurka zwierzęcia, zabawka, clipart, kreskówka&#10;&#10;Opis wygenerowany automatycznie">
            <a:extLst>
              <a:ext uri="{FF2B5EF4-FFF2-40B4-BE49-F238E27FC236}">
                <a16:creationId xmlns:a16="http://schemas.microsoft.com/office/drawing/2014/main" id="{BDA5D8FB-D982-BE54-C0E4-3678921870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67" t="14952" r="13117" b="13032"/>
          <a:stretch/>
        </p:blipFill>
        <p:spPr>
          <a:xfrm>
            <a:off x="660400" y="2394857"/>
            <a:ext cx="4470400" cy="4194630"/>
          </a:xfrm>
          <a:prstGeom prst="rect">
            <a:avLst/>
          </a:prstGeom>
          <a:ln>
            <a:noFill/>
          </a:ln>
          <a:effectLst>
            <a:softEdge rad="255186"/>
          </a:effectLst>
        </p:spPr>
      </p:pic>
      <p:sp>
        <p:nvSpPr>
          <p:cNvPr id="6" name="Objaśnienie prostokątne zaokrąglone 5">
            <a:extLst>
              <a:ext uri="{FF2B5EF4-FFF2-40B4-BE49-F238E27FC236}">
                <a16:creationId xmlns:a16="http://schemas.microsoft.com/office/drawing/2014/main" id="{F32887AE-9F2F-237A-17C3-B9F959891D34}"/>
              </a:ext>
            </a:extLst>
          </p:cNvPr>
          <p:cNvSpPr/>
          <p:nvPr/>
        </p:nvSpPr>
        <p:spPr>
          <a:xfrm>
            <a:off x="5558971" y="2227943"/>
            <a:ext cx="4891315" cy="2264229"/>
          </a:xfrm>
          <a:prstGeom prst="wedgeRoundRectCallout">
            <a:avLst>
              <a:gd name="adj1" fmla="val -77509"/>
              <a:gd name="adj2" fmla="val -962"/>
              <a:gd name="adj3" fmla="val 16667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BFCC388-DEC7-F3E7-B6F5-250A968D03DF}"/>
              </a:ext>
            </a:extLst>
          </p:cNvPr>
          <p:cNvSpPr txBox="1"/>
          <p:nvPr/>
        </p:nvSpPr>
        <p:spPr>
          <a:xfrm>
            <a:off x="5820228" y="2336801"/>
            <a:ext cx="44994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Hello </a:t>
            </a:r>
            <a:r>
              <a:rPr lang="pl-PL" dirty="0" err="1"/>
              <a:t>there</a:t>
            </a:r>
            <a:r>
              <a:rPr lang="pl-PL" dirty="0"/>
              <a:t> Kazimierz!</a:t>
            </a:r>
          </a:p>
          <a:p>
            <a:r>
              <a:rPr lang="pl-PL" dirty="0" err="1"/>
              <a:t>It’s</a:t>
            </a:r>
            <a:r>
              <a:rPr lang="pl-PL" dirty="0"/>
              <a:t> </a:t>
            </a:r>
            <a:r>
              <a:rPr lang="pl-PL" dirty="0">
                <a:solidFill>
                  <a:srgbClr val="00B050"/>
                </a:solidFill>
              </a:rPr>
              <a:t>6.30 </a:t>
            </a:r>
            <a:r>
              <a:rPr lang="pl-PL" dirty="0" err="1">
                <a:solidFill>
                  <a:srgbClr val="00B050"/>
                </a:solidFill>
              </a:rPr>
              <a:t>pm</a:t>
            </a:r>
            <a:r>
              <a:rPr lang="pl-PL" dirty="0">
                <a:solidFill>
                  <a:srgbClr val="00B050"/>
                </a:solidFill>
              </a:rPr>
              <a:t>.</a:t>
            </a:r>
            <a:r>
              <a:rPr lang="pl-PL" dirty="0"/>
              <a:t> </a:t>
            </a:r>
            <a:r>
              <a:rPr lang="pl-PL" dirty="0" err="1"/>
              <a:t>right</a:t>
            </a:r>
            <a:r>
              <a:rPr lang="pl-PL" dirty="0"/>
              <a:t> </a:t>
            </a:r>
            <a:r>
              <a:rPr lang="pl-PL" dirty="0" err="1"/>
              <a:t>now</a:t>
            </a:r>
            <a:r>
              <a:rPr lang="pl-PL" dirty="0"/>
              <a:t>. I </a:t>
            </a:r>
            <a:r>
              <a:rPr lang="pl-PL" dirty="0" err="1"/>
              <a:t>just</a:t>
            </a:r>
            <a:r>
              <a:rPr lang="pl-PL" dirty="0"/>
              <a:t> want to </a:t>
            </a:r>
            <a:r>
              <a:rPr lang="pl-PL" dirty="0" err="1"/>
              <a:t>remind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schedule</a:t>
            </a:r>
            <a:r>
              <a:rPr lang="pl-PL" dirty="0"/>
              <a:t>,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says</a:t>
            </a:r>
            <a:r>
              <a:rPr lang="pl-PL" dirty="0"/>
              <a:t>, </a:t>
            </a:r>
            <a:r>
              <a:rPr lang="pl-PL" dirty="0" err="1"/>
              <a:t>it’s</a:t>
            </a:r>
            <a:r>
              <a:rPr lang="pl-PL" dirty="0"/>
              <a:t> the </a:t>
            </a:r>
            <a:r>
              <a:rPr lang="pl-PL" dirty="0" err="1"/>
              <a:t>best</a:t>
            </a:r>
            <a:r>
              <a:rPr lang="pl-PL" dirty="0"/>
              <a:t> </a:t>
            </a:r>
            <a:r>
              <a:rPr lang="pl-PL" dirty="0" err="1"/>
              <a:t>time</a:t>
            </a:r>
            <a:r>
              <a:rPr lang="pl-PL" dirty="0"/>
              <a:t> for </a:t>
            </a:r>
            <a:r>
              <a:rPr lang="pl-PL" dirty="0" err="1"/>
              <a:t>you</a:t>
            </a:r>
            <a:r>
              <a:rPr lang="pl-PL" dirty="0"/>
              <a:t> to sit </a:t>
            </a:r>
            <a:r>
              <a:rPr lang="pl-PL" dirty="0" err="1"/>
              <a:t>back</a:t>
            </a:r>
            <a:r>
              <a:rPr lang="pl-PL" dirty="0"/>
              <a:t>, </a:t>
            </a:r>
            <a:r>
              <a:rPr lang="pl-PL" dirty="0" err="1">
                <a:solidFill>
                  <a:srgbClr val="00B050"/>
                </a:solidFill>
              </a:rPr>
              <a:t>relax</a:t>
            </a:r>
            <a:r>
              <a:rPr lang="pl-PL" dirty="0"/>
              <a:t> and </a:t>
            </a:r>
            <a:r>
              <a:rPr lang="pl-PL" dirty="0" err="1">
                <a:solidFill>
                  <a:srgbClr val="00B050"/>
                </a:solidFill>
              </a:rPr>
              <a:t>read</a:t>
            </a:r>
            <a:r>
              <a:rPr lang="pl-PL" dirty="0">
                <a:solidFill>
                  <a:srgbClr val="00B050"/>
                </a:solidFill>
              </a:rPr>
              <a:t> a </a:t>
            </a:r>
            <a:r>
              <a:rPr lang="pl-PL" dirty="0" err="1">
                <a:solidFill>
                  <a:srgbClr val="00B050"/>
                </a:solidFill>
              </a:rPr>
              <a:t>book</a:t>
            </a:r>
            <a:r>
              <a:rPr lang="pl-PL" dirty="0"/>
              <a:t>.</a:t>
            </a:r>
          </a:p>
          <a:p>
            <a:r>
              <a:rPr lang="pl-PL" dirty="0" err="1"/>
              <a:t>Follow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personal</a:t>
            </a:r>
            <a:r>
              <a:rPr lang="pl-PL" dirty="0"/>
              <a:t> plan to </a:t>
            </a:r>
            <a:r>
              <a:rPr lang="pl-PL" dirty="0" err="1"/>
              <a:t>keep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>
                <a:solidFill>
                  <a:schemeClr val="accent2"/>
                </a:solidFill>
              </a:rPr>
              <a:t>perfect</a:t>
            </a:r>
            <a:r>
              <a:rPr lang="pl-PL" dirty="0">
                <a:solidFill>
                  <a:schemeClr val="accent2"/>
                </a:solidFill>
              </a:rPr>
              <a:t> </a:t>
            </a:r>
            <a:r>
              <a:rPr lang="pl-PL" dirty="0" err="1">
                <a:solidFill>
                  <a:schemeClr val="accent2"/>
                </a:solidFill>
              </a:rPr>
              <a:t>strike</a:t>
            </a:r>
            <a:r>
              <a:rPr lang="pl-PL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60320604"/>
      </p:ext>
    </p:extLst>
  </p:cSld>
  <p:clrMapOvr>
    <a:masterClrMapping/>
  </p:clrMapOvr>
</p:sld>
</file>

<file path=ppt/theme/theme1.xml><?xml version="1.0" encoding="utf-8"?>
<a:theme xmlns:a="http://schemas.openxmlformats.org/drawingml/2006/main" name="Para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</Template>
  <TotalTime>144</TotalTime>
  <Words>220</Words>
  <Application>Microsoft Macintosh PowerPoint</Application>
  <PresentationFormat>Panoramiczny</PresentationFormat>
  <Paragraphs>32</Paragraphs>
  <Slides>10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Para</vt:lpstr>
      <vt:lpstr>What happens when a smart building is trying to be  smarter than you?</vt:lpstr>
      <vt:lpstr>Problem description</vt:lpstr>
      <vt:lpstr>Problem description</vt:lpstr>
      <vt:lpstr>Our Idea</vt:lpstr>
      <vt:lpstr>Our Idea</vt:lpstr>
      <vt:lpstr>Gathering Data</vt:lpstr>
      <vt:lpstr>Predefined  Lifestyle model</vt:lpstr>
      <vt:lpstr>Recomendations</vt:lpstr>
      <vt:lpstr>Recomendations</vt:lpstr>
      <vt:lpstr>Motivational 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happens when a smart building is trying to be  smarter than you?</dc:title>
  <dc:creator>Filip Szewczyk</dc:creator>
  <cp:lastModifiedBy>Filip Szewczyk</cp:lastModifiedBy>
  <cp:revision>2</cp:revision>
  <dcterms:created xsi:type="dcterms:W3CDTF">2023-06-16T14:14:12Z</dcterms:created>
  <dcterms:modified xsi:type="dcterms:W3CDTF">2023-06-16T16:39:30Z</dcterms:modified>
</cp:coreProperties>
</file>