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2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4915" autoAdjust="0"/>
  </p:normalViewPr>
  <p:slideViewPr>
    <p:cSldViewPr>
      <p:cViewPr>
        <p:scale>
          <a:sx n="50" d="100"/>
          <a:sy n="50" d="100"/>
        </p:scale>
        <p:origin x="-1734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49B89-1FF6-4C86-913D-2041E08140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35A1C-442F-4BA9-8695-B49D8E0F4F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844-14C6-48C0-A5D6-3038B5537A2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21455-E0D5-40E1-8154-12887F6AA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уважаемая</a:t>
            </a:r>
            <a:r>
              <a:rPr lang="ru-RU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комиссия.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Интерфейс рабочего места диспетчера разработан полностью в соответствии с железнодорожной тематикой. </a:t>
            </a:r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системе предусмотрено включение и отключение режимов автоблокировки (кнопки АБ)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автодействия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(кнопки АПРИЕМ, АД). 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Автоблокировка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это система автоматического регулирования движением поездов, когда управление сигнальными показаниями светофоров происходит автоматически под воздействием поезда. 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Автодействие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режим автоматического циклического задания одного или нескольких маршрутов.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Имитатор – это программа</a:t>
            </a:r>
            <a:r>
              <a:rPr lang="ru-RU" baseline="0" dirty="0" smtClean="0"/>
              <a:t> имитирующая состояние поля станции.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автоматического тестирования были разработанные специальные методы, моделирующие поведение станции в течение дня. А именно – подача поездов, включение и выключение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автодействий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отказ работы стрелок и т.п.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Программное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обеспечение отработало без сбоев.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дипломном проекте был проведен анализ материальных расходов и затрат времени на разработку программного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обеспечения.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Помимо того выполнен расчет</a:t>
            </a:r>
            <a:r>
              <a:rPr lang="ru-RU" baseline="0" dirty="0" smtClean="0"/>
              <a:t> системы искусственного освещения для рабочего помещения. Расчет производился в программе </a:t>
            </a:r>
            <a:r>
              <a:rPr lang="en-US" baseline="0" dirty="0" err="1" smtClean="0"/>
              <a:t>Dialux</a:t>
            </a:r>
            <a:r>
              <a:rPr lang="ru-RU" baseline="0" dirty="0" smtClean="0"/>
              <a:t>, результаты представлены на слайде.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Разработанная система МПЦ успешно выполнила свои функции, а именно - демонстрация возможностей компании, проработка структуры системы в целом, разработка сопутствующих системе МПЦ интерфейсов.</a:t>
            </a:r>
          </a:p>
          <a:p>
            <a:r>
              <a:rPr lang="ru-RU" dirty="0" smtClean="0"/>
              <a:t>Работа по автоматизации и ускорению разработки системы МПЦ еще не закончена, но уже есть наработки в этом направлении в виде реализации комплекса программ САПР и начала работ по созданию технического приложения</a:t>
            </a:r>
            <a:r>
              <a:rPr lang="ru-RU" baseline="0" dirty="0" smtClean="0"/>
              <a:t> с использованием этих программ.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моего дипломного проекта является разработка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 микропроцессорной централизации стрелок и сигналов для станции железнодорожного транспорта, а также комплекса программ САПР для автоматизированного проектирования технических алгоритмов.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Системы централизации стрелок и сигналов представляют собой комплекс технических решений, основные функции которого это контроль и управление станционными </a:t>
            </a:r>
            <a:r>
              <a:rPr lang="ru-RU" baseline="0" dirty="0" err="1" smtClean="0"/>
              <a:t>обьектами</a:t>
            </a:r>
            <a:r>
              <a:rPr lang="ru-RU" baseline="0" dirty="0" smtClean="0"/>
              <a:t>. </a:t>
            </a:r>
            <a:r>
              <a:rPr lang="ru-RU" dirty="0" smtClean="0"/>
              <a:t>Такие системы </a:t>
            </a:r>
            <a:r>
              <a:rPr lang="ru-RU" baseline="0" dirty="0" smtClean="0"/>
              <a:t>могут быть релейными или микропроцессорными. По сравнению с устаревающими системами релейной централизации, системы микропроцессорной централизации обладают рядом преимуществ, основные из которых представлены на слайде.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Разработанная МПЦ строится по трехуровневой структуре.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Верхним уровнем являются автоматизированные рабочие места диспетчера в количестве до 3-х штук, дежурного электромеханика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 пульт аварийного управления.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Второй уровень включает в себя источники питания, контроллеры,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различные блоки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и непосредственно управляющий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вычислительный комплекс (УВК), в который и устанавливается разработанное ядро станции.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Третий уровень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это напольное оборудование станции, стрелки, светофоры и т. п.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Теперь о структуре</a:t>
            </a:r>
            <a:r>
              <a:rPr lang="ru-RU" baseline="0" dirty="0" smtClean="0"/>
              <a:t> программного обеспечения. </a:t>
            </a:r>
            <a:r>
              <a:rPr lang="ru-RU" dirty="0" smtClean="0"/>
              <a:t>Центром системы является ядро станции, в нем реализованы</a:t>
            </a:r>
            <a:r>
              <a:rPr lang="ru-RU" baseline="0" dirty="0" smtClean="0"/>
              <a:t> все интерфейсы обмена данными между управляющим комплексом и внешними устройствами. Ядро содержит техническое приложение (ТП), которое представляет собой динамическую библиотеку </a:t>
            </a:r>
            <a:r>
              <a:rPr lang="en-US" baseline="0" dirty="0" err="1" smtClean="0"/>
              <a:t>dll</a:t>
            </a:r>
            <a:r>
              <a:rPr lang="ru-RU" baseline="0" dirty="0" smtClean="0"/>
              <a:t> и содержит все технические алгоритмы работы станции. </a:t>
            </a:r>
            <a:r>
              <a:rPr lang="ru-RU" dirty="0" smtClean="0"/>
              <a:t>Ядро циклически обменивается данными с имитатором</a:t>
            </a:r>
            <a:r>
              <a:rPr lang="ru-RU" baseline="0" dirty="0" smtClean="0"/>
              <a:t> </a:t>
            </a:r>
            <a:r>
              <a:rPr lang="ru-RU" dirty="0" smtClean="0"/>
              <a:t>и КСУ (контрольно-сопрягающее устройство). Имитатор - программа обеспечивающая имитацию состояний элементов станции. КСУ выполняет функцию обмена данными между ядром и вспомогательными устройствами – АРМ ДСП, АРМ ШН и ДЦ.</a:t>
            </a:r>
            <a:r>
              <a:rPr lang="ru-RU" baseline="0" dirty="0" smtClean="0"/>
              <a:t> АРМ ДСП и АРМ ШН </a:t>
            </a:r>
            <a:r>
              <a:rPr lang="ru-RU" dirty="0" smtClean="0"/>
              <a:t>предназначены для ручного управления станцией и мониторинга работы напольного оборудования.</a:t>
            </a:r>
            <a:r>
              <a:rPr lang="ru-RU" baseline="0" dirty="0" smtClean="0"/>
              <a:t> Д</a:t>
            </a:r>
            <a:r>
              <a:rPr lang="ru-RU" dirty="0" smtClean="0"/>
              <a:t>ата центр</a:t>
            </a:r>
            <a:r>
              <a:rPr lang="ru-RU" baseline="0" dirty="0" smtClean="0"/>
              <a:t> выполняет функцию сбора </a:t>
            </a:r>
            <a:r>
              <a:rPr lang="ru-RU" dirty="0" smtClean="0"/>
              <a:t>общей информации по станции в единое хранилище данных, отвечает за несколько независимых станций.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уже было сказано ранее, ядро циклически обменивается данными с внешними устройствами. Формат обмена – побитовые массивы. Для</a:t>
            </a:r>
            <a:r>
              <a:rPr lang="ru-RU" baseline="0" dirty="0" smtClean="0"/>
              <a:t> обмена данными непосредственно со станцией или имитатором имеется 3 вида массивов – МКИ (массив контрольной информации), МУИ (массив управляющей информации) и МВС (массив внутренних состояний).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массиве МКИ содержится информация о состоянии элементов на станции. Массив МУИ содержит информацию по управлению станцией. Оба эти массива обнуляется и заполняются информацией каждый цикл. МВС формируется на основе МКИ и предназначен для резервного хранения состояний, на случай потери связи с полем. Рассмотрим на примере. От диспетчера поступает команда перевода стрелки.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перевод возможен, в массив МУИ записывается соответствующий бит противоположного положения стрелки. Через определенное количество циклов проверяется состояние массива МКИ – если стрелка поменяла свое положение, диспетчеру отправляется сообщение с успешным выполнением операции, иначе сообщение с ошибкой.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Разработанная МПЦ содержит техническое приложение</a:t>
            </a:r>
            <a:r>
              <a:rPr lang="ru-RU" baseline="0" dirty="0" smtClean="0"/>
              <a:t> с вручную закодированными алгоритмами.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Изначально программировались все элементы станции,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dirty="0" smtClean="0"/>
              <a:t>далее</a:t>
            </a:r>
            <a:r>
              <a:rPr lang="ru-RU" baseline="0" dirty="0" smtClean="0"/>
              <a:t> </a:t>
            </a:r>
            <a:r>
              <a:rPr lang="ru-RU" dirty="0" smtClean="0"/>
              <a:t>реализуется класс маршрута, который содержит указатели на маршрутные элементы и светофоры.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Класс для</a:t>
            </a:r>
            <a:r>
              <a:rPr lang="ru-RU" baseline="0" dirty="0" smtClean="0"/>
              <a:t> раздачи контактов МКИ, МУИ и МВС выполняет функцию связи программного элемента и реального на станции.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классе станции содержатся все технические алгоритмы работы МПЦ, а также массивы всех элементов,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маршрутов и методы их инициализации.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главном классе ТП реализуется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взаимодействие запрограммированных элементов с внешними массивами.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Ввиду того что при ручном</a:t>
            </a:r>
            <a:r>
              <a:rPr lang="ru-RU" baseline="0" dirty="0" smtClean="0"/>
              <a:t> кодировании алгоритмов возможно допущение большого количества ошибок, возникала идея автоматизированного кодирования алгоритмов. </a:t>
            </a:r>
            <a:r>
              <a:rPr lang="ru-RU" dirty="0" smtClean="0"/>
              <a:t>В основе этой идеи лежит БМРЦ (блочная </a:t>
            </a:r>
            <a:r>
              <a:rPr lang="ru-RU" dirty="0" err="1" smtClean="0"/>
              <a:t>маршрутно</a:t>
            </a:r>
            <a:r>
              <a:rPr lang="ru-RU" dirty="0" smtClean="0"/>
              <a:t> – релейная централизация).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БМРЦ представляет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набор релейных блоков,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помощью которых маршрут любой сложности задается нажатием кнопок начала и конца.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Комплекс программ САПР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содержит 2 программы – программу редактор блоков, в которой создаются релейные блоки, и программу редактор внешних связей, где проектировщики соединяют эти блоки получая схему БМРЦ.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Далее блоки экспортируются в техническое приложение как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обьектные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классы в виде кода на языке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с++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схема соединений этих блоков как функция также на языке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с++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Таким образом, например для команды задания маршрута, в техническом приложении происходит имитация нажатия маршрутных кнопок по схеме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бмрц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слайде</a:t>
            </a:r>
            <a:r>
              <a:rPr lang="ru-RU" baseline="0" dirty="0" smtClean="0"/>
              <a:t> </a:t>
            </a:r>
            <a:r>
              <a:rPr lang="ru-RU" dirty="0" smtClean="0"/>
              <a:t>представлен интерфейс программы редактора внешних связей, которая предназначена для создания схемы БМРЦ станции.</a:t>
            </a:r>
          </a:p>
          <a:p>
            <a:r>
              <a:rPr lang="ru-RU" dirty="0" smtClean="0"/>
              <a:t>Функционал каждого элемента схемы БМРЦ доступен</a:t>
            </a:r>
            <a:r>
              <a:rPr lang="ru-RU" baseline="0" dirty="0" smtClean="0"/>
              <a:t> по правому клику по нему.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8E37FCD-18DD-4FBC-90DA-BB2303EEE3FF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3D04-91E5-4BFB-91C6-04F52EB81EC8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3BF9-5E8A-401A-A113-06380E4B83F0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0763-3922-4437-AF89-AC8B183BD659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CE78-0819-4007-850E-A56894881B6D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F57D-4E56-4047-B968-686F182F59DF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63CD4A00-FE57-4764-B17E-2A7D384E58FA}" type="datetime1">
              <a:rPr lang="en-US" smtClean="0"/>
              <a:pPr algn="l" eaLnBrk="1" latinLnBrk="0" hangingPunct="1"/>
              <a:t>6/16/2015</a:t>
            </a:fld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7E51ED9-8AE5-4305-92B4-372BC19C8E57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50A-7741-4F9A-9CB2-FE4B75202625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04FC-2CE8-473C-90F5-D11ED6D0D396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707-193E-4D94-A55F-CDBB83140EDF}" type="datetime1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BBA285B1-AB10-47E3-B290-42F2FA703B52}" type="datetime1">
              <a:rPr lang="en-US" smtClean="0"/>
              <a:pPr algn="l" eaLnBrk="1" latinLnBrk="0" hangingPunct="1"/>
              <a:t>6/16/2015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14291"/>
            <a:ext cx="8458200" cy="30718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системы микропроцессорной централизации стрелок и сигналов для станций ж</a:t>
            </a:r>
            <a:r>
              <a:rPr lang="en-US" dirty="0" smtClean="0"/>
              <a:t>/</a:t>
            </a:r>
            <a:r>
              <a:rPr lang="ru-RU" dirty="0" err="1" smtClean="0"/>
              <a:t>д</a:t>
            </a:r>
            <a:r>
              <a:rPr lang="ru-RU" dirty="0" smtClean="0"/>
              <a:t> транспорта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357694"/>
            <a:ext cx="8543956" cy="207170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Выполнил:</a:t>
            </a:r>
          </a:p>
          <a:p>
            <a:pPr algn="r"/>
            <a:r>
              <a:rPr lang="ru-RU" dirty="0" smtClean="0"/>
              <a:t>Филатов И. Д.</a:t>
            </a:r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Научный руководитель:</a:t>
            </a:r>
          </a:p>
          <a:p>
            <a:pPr algn="r"/>
            <a:r>
              <a:rPr lang="ru-RU" dirty="0" smtClean="0"/>
              <a:t>Грошев С. В.</a:t>
            </a:r>
          </a:p>
          <a:p>
            <a:pPr algn="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64294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рабочего места диспетчера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/>
          </a:p>
        </p:txBody>
      </p:sp>
      <p:pic>
        <p:nvPicPr>
          <p:cNvPr id="7" name="Содержимое 6" descr="Листы_temp(9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0034" y="1357299"/>
            <a:ext cx="8286807" cy="52165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1438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имитатора станции</a:t>
            </a:r>
            <a:endParaRPr lang="ru-RU" sz="3200" dirty="0"/>
          </a:p>
        </p:txBody>
      </p:sp>
      <p:pic>
        <p:nvPicPr>
          <p:cNvPr id="4" name="Содержимое 3" descr="Интерфейс Иммитатор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158" y="1346808"/>
            <a:ext cx="8429684" cy="5227029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Организационно – экономическая часть</a:t>
            </a:r>
            <a:endParaRPr lang="ru-RU" sz="3200" dirty="0"/>
          </a:p>
        </p:txBody>
      </p:sp>
      <p:pic>
        <p:nvPicPr>
          <p:cNvPr id="4" name="Содержимое 3" descr="Листы_temp(10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5720" y="1336456"/>
            <a:ext cx="8538581" cy="5237384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1438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Экология и промышленная безопасность</a:t>
            </a:r>
            <a:endParaRPr lang="ru-RU" sz="3200" dirty="0"/>
          </a:p>
        </p:txBody>
      </p:sp>
      <p:pic>
        <p:nvPicPr>
          <p:cNvPr id="6" name="Содержимое 5" descr="экология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158" y="1714488"/>
            <a:ext cx="8401080" cy="394723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Проработана и утверждена структура системы МПЦ</a:t>
            </a:r>
          </a:p>
          <a:p>
            <a:r>
              <a:rPr lang="ru-RU" dirty="0" smtClean="0"/>
              <a:t>Разработан интерфейс рабочего места диспетчера</a:t>
            </a:r>
          </a:p>
          <a:p>
            <a:r>
              <a:rPr lang="ru-RU" dirty="0" smtClean="0"/>
              <a:t>Разработан имитатор станции</a:t>
            </a:r>
          </a:p>
          <a:p>
            <a:r>
              <a:rPr lang="ru-RU" dirty="0" smtClean="0"/>
              <a:t>Разработан рабочий прототип системы МПЦ для типовой станции железнодорожного транспорта</a:t>
            </a:r>
          </a:p>
          <a:p>
            <a:r>
              <a:rPr lang="ru-RU" dirty="0" smtClean="0"/>
              <a:t>Разработаны программы САПР для автоматизированной генерации технических алгоритмов работы станции</a:t>
            </a:r>
          </a:p>
          <a:p>
            <a:r>
              <a:rPr lang="ru-RU" dirty="0" smtClean="0"/>
              <a:t>Начата работа по разработке системы МПЦ с использованием САПР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07195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357322"/>
          </a:xfrm>
        </p:spPr>
        <p:txBody>
          <a:bodyPr>
            <a:noAutofit/>
          </a:bodyPr>
          <a:lstStyle/>
          <a:p>
            <a:pPr algn="ctr"/>
            <a:r>
              <a:rPr lang="ru-RU" sz="3800" dirty="0" smtClean="0"/>
              <a:t>Задачи дипломного проектирования</a:t>
            </a:r>
            <a:endParaRPr lang="ru-RU" sz="3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143404"/>
          </a:xfrm>
        </p:spPr>
        <p:txBody>
          <a:bodyPr>
            <a:normAutofit lnSpcReduction="10000"/>
          </a:bodyPr>
          <a:lstStyle/>
          <a:p>
            <a:r>
              <a:rPr lang="ru-RU" sz="3600" dirty="0" smtClean="0"/>
              <a:t>Разработать рабочий прототип системы МПЦ для станции железнодорожного транспорта.</a:t>
            </a:r>
          </a:p>
          <a:p>
            <a:pPr>
              <a:buNone/>
            </a:pPr>
            <a:endParaRPr lang="ru-RU" sz="3600" dirty="0" smtClean="0"/>
          </a:p>
          <a:p>
            <a:r>
              <a:rPr lang="ru-RU" sz="3600" dirty="0" smtClean="0"/>
              <a:t>Разработать САПР для автоматизированного кодирования технических алгоритмов работы станции.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357322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Преимущества систем МПЦ относительно релейной централизации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Более высокая надежность</a:t>
            </a:r>
          </a:p>
          <a:p>
            <a:r>
              <a:rPr lang="ru-RU" dirty="0" smtClean="0"/>
              <a:t>Возможность управления многими станциями из одного рабочего места</a:t>
            </a:r>
          </a:p>
          <a:p>
            <a:r>
              <a:rPr lang="ru-RU" dirty="0" smtClean="0"/>
              <a:t>Расширенный набор технических функций</a:t>
            </a:r>
          </a:p>
          <a:p>
            <a:r>
              <a:rPr lang="ru-RU" dirty="0" smtClean="0"/>
              <a:t>Возможность протоколирования действий эксплуатационного персонала</a:t>
            </a:r>
          </a:p>
          <a:p>
            <a:r>
              <a:rPr lang="ru-RU" dirty="0" smtClean="0"/>
              <a:t>Встроенный диагностический контроль</a:t>
            </a:r>
          </a:p>
          <a:p>
            <a:r>
              <a:rPr lang="ru-RU" dirty="0" smtClean="0"/>
              <a:t>Значительно меньшие габариты оборудования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Структура разработанной системы МПЦ</a:t>
            </a:r>
            <a:endParaRPr lang="ru-RU" sz="3200" dirty="0"/>
          </a:p>
        </p:txBody>
      </p:sp>
      <p:pic>
        <p:nvPicPr>
          <p:cNvPr id="4" name="Содержимое 3" descr="Листы_temp(1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0034" y="1571612"/>
            <a:ext cx="8286807" cy="5002226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>
            <a:noAutofit/>
          </a:bodyPr>
          <a:lstStyle/>
          <a:p>
            <a:r>
              <a:rPr lang="ru-RU" sz="3200" dirty="0" smtClean="0"/>
              <a:t>Структура программного обеспечения</a:t>
            </a:r>
            <a:endParaRPr lang="ru-RU" sz="3200" dirty="0"/>
          </a:p>
        </p:txBody>
      </p:sp>
      <p:pic>
        <p:nvPicPr>
          <p:cNvPr id="4" name="Содержимое 3" descr="Листы_temp(2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4348" y="1643050"/>
            <a:ext cx="7929617" cy="485935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Протокол обмена данными </a:t>
            </a:r>
            <a:endParaRPr lang="ru-RU" sz="3200" dirty="0"/>
          </a:p>
        </p:txBody>
      </p:sp>
      <p:pic>
        <p:nvPicPr>
          <p:cNvPr id="6" name="Содержимое 5" descr="Листы_temp(4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43050"/>
            <a:ext cx="8401080" cy="457203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Структура технического приложения при ручном кодировании алгоритмов</a:t>
            </a:r>
            <a:endParaRPr lang="ru-RU" sz="2800" dirty="0"/>
          </a:p>
        </p:txBody>
      </p:sp>
      <p:pic>
        <p:nvPicPr>
          <p:cNvPr id="6" name="Содержимое 5" descr="Листы_temp(5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2976" y="1624864"/>
            <a:ext cx="7072362" cy="494897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Автоматизированное кодирование алгоритмов</a:t>
            </a:r>
            <a:endParaRPr lang="ru-RU" sz="3200" dirty="0"/>
          </a:p>
        </p:txBody>
      </p:sp>
      <p:pic>
        <p:nvPicPr>
          <p:cNvPr id="4" name="Содержимое 3" descr="Листы_temp(6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1538" y="1643050"/>
            <a:ext cx="7143799" cy="493078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разработанной САПР</a:t>
            </a:r>
            <a:endParaRPr lang="ru-RU" sz="3200" dirty="0"/>
          </a:p>
        </p:txBody>
      </p:sp>
      <p:pic>
        <p:nvPicPr>
          <p:cNvPr id="4" name="Содержимое 3" descr="Редактор внешних связей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2910" y="1643050"/>
            <a:ext cx="8101993" cy="493078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487</TotalTime>
  <Words>1055</Words>
  <Application>Microsoft Office PowerPoint</Application>
  <PresentationFormat>Экран (4:3)</PresentationFormat>
  <Paragraphs>90</Paragraphs>
  <Slides>15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Urban</vt:lpstr>
      <vt:lpstr>Разработка системы микропроцессорной централизации стрелок и сигналов для станций ж/д транспорта</vt:lpstr>
      <vt:lpstr>Задачи дипломного проектирования</vt:lpstr>
      <vt:lpstr>Преимущества систем МПЦ относительно релейной централизации</vt:lpstr>
      <vt:lpstr>Структура разработанной системы МПЦ</vt:lpstr>
      <vt:lpstr>Структура программного обеспечения</vt:lpstr>
      <vt:lpstr>Протокол обмена данными </vt:lpstr>
      <vt:lpstr>Структура технического приложения при ручном кодировании алгоритмов</vt:lpstr>
      <vt:lpstr>Автоматизированное кодирование алгоритмов</vt:lpstr>
      <vt:lpstr>Интерфейс разработанной САПР</vt:lpstr>
      <vt:lpstr>Интерфейс рабочего места диспетчера</vt:lpstr>
      <vt:lpstr>Интерфейс имитатора станции</vt:lpstr>
      <vt:lpstr>Организационно – экономическая часть</vt:lpstr>
      <vt:lpstr>Экология и промышленная безопасность</vt:lpstr>
      <vt:lpstr>Результаты</vt:lpstr>
      <vt:lpstr>Спасибо за внимание!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микропроцессорной централизации стрелок и сигналов для станций ж/д транспорта</dc:title>
  <dc:creator>IRONMANN (AKA SHAMAN)</dc:creator>
  <cp:lastModifiedBy>IRONMANN (AKA SHAMAN)</cp:lastModifiedBy>
  <cp:revision>51</cp:revision>
  <dcterms:created xsi:type="dcterms:W3CDTF">2015-06-12T14:27:27Z</dcterms:created>
  <dcterms:modified xsi:type="dcterms:W3CDTF">2015-06-16T08:47:20Z</dcterms:modified>
</cp:coreProperties>
</file>