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7559675" cx="10691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GoogleSlidesCustomDataVersion2">
      <go:slidesCustomData xmlns:go="http://customooxmlschemas.google.com/" r:id="rId55" roundtripDataSignature="AMtx7mjgSIAPFOkxPouCUysU48GNB8rb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3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6188" y="1143000"/>
            <a:ext cx="43656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/>
          <p:nvPr>
            <p:ph idx="2" type="sldImg"/>
          </p:nvPr>
        </p:nvSpPr>
        <p:spPr>
          <a:xfrm>
            <a:off x="1246188" y="1143000"/>
            <a:ext cx="43656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43332b204_1_60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943332b204_1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2943332b204_1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9a93f4f10b_0_176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9a93f4f10b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19a93f4f10b_0_1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43332b204_1_0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943332b20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2943332b20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9a93f4f10b_0_27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9a93f4f10b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19a93f4f10b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9a93f4f10b_0_37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9a93f4f10b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19a93f4f10b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9a93f4f10b_0_45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9a93f4f10b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19a93f4f10b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a93f4f10b_0_52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9a93f4f10b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19a93f4f10b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9a93f4f10b_0_59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9a93f4f10b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19a93f4f10b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a93f4f10b_0_66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9a93f4f10b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19a93f4f10b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9a93f4f10b_0_82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9a93f4f10b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19a93f4f10b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a93f4f10b_0_13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9a93f4f10b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9a93f4f10b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9a93f4f10b_0_90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19a93f4f10b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19a93f4f10b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9a93f4f10b_0_99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9a93f4f10b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19a93f4f10b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9a93f4f10b_0_107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9a93f4f10b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19a93f4f10b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a93f4f10b_0_115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19a93f4f10b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19a93f4f10b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9a93f4f10b_0_122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19a93f4f10b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g19a93f4f10b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9a93f4f10b_0_131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19a93f4f10b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19a93f4f10b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9a93f4f10b_0_139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19a93f4f10b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g19a93f4f10b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9a93f4f10b_0_146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19a93f4f10b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g19a93f4f10b_0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9a93f4f10b_0_155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19a93f4f10b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g19a93f4f10b_0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943332b204_1_8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2943332b204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g2943332b204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a93f4f10b_0_1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9a93f4f10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9a93f4f10b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a93f4f10b_0_162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9a93f4f10b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g19a93f4f10b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9a93f4f10b_0_186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19a93f4f10b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g19a93f4f10b_0_1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9a93f4f10b_0_194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19a93f4f10b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g19a93f4f10b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9a93f4f10b_0_210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19a93f4f10b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g19a93f4f10b_0_2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9a93f4f10b_0_217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19a93f4f10b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g19a93f4f10b_0_2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9a93f4f10b_0_224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19a93f4f10b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g19a93f4f10b_0_2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9a93f4f10b_0_238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19a93f4f10b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g19a93f4f10b_0_2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9a93f4f10b_0_246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19a93f4f10b_0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g19a93f4f10b_0_2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9a93f4f10b_0_258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19a93f4f10b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g19a93f4f10b_0_2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9a93f4f10b_0_266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19a93f4f10b_0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g19a93f4f10b_0_2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93f4f10b_0_20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9a93f4f10b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19a93f4f10b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943332b204_1_15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g2943332b204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g2943332b204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9a93f4f10b_0_274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19a93f4f10b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g19a93f4f10b_0_2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9d0f18758e_0_5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g19d0f18758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g19d0f18758e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9d0f18758e_0_26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19d0f18758e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3" name="Google Shape;573;g19d0f18758e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9d0f18758e_0_43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19d0f18758e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g19d0f18758e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9d0f18758e_0_50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19d0f18758e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2" name="Google Shape;592;g19d0f18758e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7f56a8d553_1_0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17f56a8d55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2" name="Google Shape;602;g17f56a8d55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7f56a8d553_1_7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g17f56a8d553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g17f56a8d553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9a93f4f10b_0_73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19a93f4f10b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g19a93f4f10b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f56a8d553_1_23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g17f56a8d553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8" name="Google Shape;628;g17f56a8d553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93f4f10b_0_169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9a93f4f10b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19a93f4f10b_0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43332b204_1_22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943332b204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943332b204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43332b204_1_32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943332b204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2943332b204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43332b204_1_50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943332b204_1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2943332b204_1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43332b204_1_43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943332b204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943332b204_1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kładka granat">
  <p:cSld name="Okładka granat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520701" y="4521811"/>
            <a:ext cx="9650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520700" y="5093085"/>
            <a:ext cx="96504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sz="2205"/>
            </a:lvl2pPr>
            <a:lvl3pPr lvl="2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3pPr>
            <a:lvl4pPr lvl="3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4pPr>
            <a:lvl5pPr lvl="4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9pPr>
          </a:lstStyle>
          <a:p/>
        </p:txBody>
      </p:sp>
      <p:cxnSp>
        <p:nvCxnSpPr>
          <p:cNvPr id="18" name="Google Shape;18;p19"/>
          <p:cNvCxnSpPr/>
          <p:nvPr/>
        </p:nvCxnSpPr>
        <p:spPr>
          <a:xfrm>
            <a:off x="520702" y="4350526"/>
            <a:ext cx="9650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19"/>
          <p:cNvCxnSpPr/>
          <p:nvPr/>
        </p:nvCxnSpPr>
        <p:spPr>
          <a:xfrm>
            <a:off x="520700" y="540000"/>
            <a:ext cx="9631200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" name="Google Shape;20;p19"/>
          <p:cNvCxnSpPr/>
          <p:nvPr/>
        </p:nvCxnSpPr>
        <p:spPr>
          <a:xfrm>
            <a:off x="520702" y="6819776"/>
            <a:ext cx="9650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7937500" y="7006700"/>
            <a:ext cx="1137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5454650" y="7006700"/>
            <a:ext cx="226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" name="Google Shape;2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9"/>
          <p:cNvSpPr/>
          <p:nvPr/>
        </p:nvSpPr>
        <p:spPr>
          <a:xfrm>
            <a:off x="321550" y="610425"/>
            <a:ext cx="3454800" cy="962400"/>
          </a:xfrm>
          <a:prstGeom prst="rect">
            <a:avLst/>
          </a:prstGeom>
          <a:solidFill>
            <a:srgbClr val="002C58"/>
          </a:solidFill>
          <a:ln cap="flat" cmpd="sng" w="9525">
            <a:solidFill>
              <a:srgbClr val="002C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9"/>
          <p:cNvSpPr/>
          <p:nvPr/>
        </p:nvSpPr>
        <p:spPr>
          <a:xfrm>
            <a:off x="206400" y="445900"/>
            <a:ext cx="3734700" cy="137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duży tytul + 2x treść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520700" y="774882"/>
            <a:ext cx="96504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520700" y="2711669"/>
            <a:ext cx="47166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4" name="Google Shape;114;p27"/>
          <p:cNvCxnSpPr/>
          <p:nvPr/>
        </p:nvCxnSpPr>
        <p:spPr>
          <a:xfrm>
            <a:off x="520700" y="6819776"/>
            <a:ext cx="965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27"/>
          <p:cNvCxnSpPr/>
          <p:nvPr/>
        </p:nvCxnSpPr>
        <p:spPr>
          <a:xfrm>
            <a:off x="520700" y="540000"/>
            <a:ext cx="96504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27"/>
          <p:cNvSpPr txBox="1"/>
          <p:nvPr>
            <p:ph idx="10" type="dt"/>
          </p:nvPr>
        </p:nvSpPr>
        <p:spPr>
          <a:xfrm>
            <a:off x="7937500" y="7006700"/>
            <a:ext cx="113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1" type="ftr"/>
          </p:nvPr>
        </p:nvSpPr>
        <p:spPr>
          <a:xfrm>
            <a:off x="5454650" y="7006700"/>
            <a:ext cx="226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9471923" y="7006700"/>
            <a:ext cx="699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19" name="Google Shape;119;p27"/>
          <p:cNvSpPr txBox="1"/>
          <p:nvPr>
            <p:ph idx="2" type="body"/>
          </p:nvPr>
        </p:nvSpPr>
        <p:spPr>
          <a:xfrm>
            <a:off x="5454650" y="2711669"/>
            <a:ext cx="47166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mieszany">
  <p:cSld name="slajd mieszan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520700" y="890304"/>
            <a:ext cx="36642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Georgia"/>
              <a:buNone/>
              <a:defRPr sz="352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4408039" y="890305"/>
            <a:ext cx="5763000" cy="5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68617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6pPr>
            <a:lvl7pPr indent="-368617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7pPr>
            <a:lvl8pPr indent="-368617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8pPr>
            <a:lvl9pPr indent="-368617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9pPr>
          </a:lstStyle>
          <a:p/>
        </p:txBody>
      </p:sp>
      <p:sp>
        <p:nvSpPr>
          <p:cNvPr id="124" name="Google Shape;124;p28"/>
          <p:cNvSpPr txBox="1"/>
          <p:nvPr>
            <p:ph idx="2" type="body"/>
          </p:nvPr>
        </p:nvSpPr>
        <p:spPr>
          <a:xfrm>
            <a:off x="520700" y="3012268"/>
            <a:ext cx="3664200" cy="3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125" name="Google Shape;125;p28"/>
          <p:cNvSpPr txBox="1"/>
          <p:nvPr>
            <p:ph idx="10" type="dt"/>
          </p:nvPr>
        </p:nvSpPr>
        <p:spPr>
          <a:xfrm>
            <a:off x="7937500" y="7006700"/>
            <a:ext cx="113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1" type="ftr"/>
          </p:nvPr>
        </p:nvSpPr>
        <p:spPr>
          <a:xfrm>
            <a:off x="5454650" y="7006700"/>
            <a:ext cx="226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9471923" y="7006700"/>
            <a:ext cx="699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28" name="Google Shape;128;p28"/>
          <p:cNvCxnSpPr/>
          <p:nvPr/>
        </p:nvCxnSpPr>
        <p:spPr>
          <a:xfrm>
            <a:off x="520700" y="6819776"/>
            <a:ext cx="965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28"/>
          <p:cNvCxnSpPr/>
          <p:nvPr/>
        </p:nvCxnSpPr>
        <p:spPr>
          <a:xfrm>
            <a:off x="520700" y="540000"/>
            <a:ext cx="96504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28"/>
          <p:cNvSpPr txBox="1"/>
          <p:nvPr>
            <p:ph idx="3" type="body"/>
          </p:nvPr>
        </p:nvSpPr>
        <p:spPr>
          <a:xfrm>
            <a:off x="4405088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i="1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1" name="Google Shape;131;p28"/>
          <p:cNvCxnSpPr/>
          <p:nvPr/>
        </p:nvCxnSpPr>
        <p:spPr>
          <a:xfrm>
            <a:off x="520700" y="2821641"/>
            <a:ext cx="366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2" name="Google Shape;13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sło, cytat 1">
  <p:cSld name="Hasło, cytat 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idx="10" type="dt"/>
          </p:nvPr>
        </p:nvSpPr>
        <p:spPr>
          <a:xfrm>
            <a:off x="7937500" y="7006700"/>
            <a:ext cx="113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1" type="ftr"/>
          </p:nvPr>
        </p:nvSpPr>
        <p:spPr>
          <a:xfrm>
            <a:off x="5454650" y="7006700"/>
            <a:ext cx="226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9471923" y="7006700"/>
            <a:ext cx="699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37" name="Google Shape;137;p29"/>
          <p:cNvCxnSpPr/>
          <p:nvPr/>
        </p:nvCxnSpPr>
        <p:spPr>
          <a:xfrm>
            <a:off x="520700" y="6819776"/>
            <a:ext cx="965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29"/>
          <p:cNvCxnSpPr/>
          <p:nvPr/>
        </p:nvCxnSpPr>
        <p:spPr>
          <a:xfrm>
            <a:off x="2970213" y="2274207"/>
            <a:ext cx="72009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9"/>
          <p:cNvSpPr txBox="1"/>
          <p:nvPr>
            <p:ph type="title"/>
          </p:nvPr>
        </p:nvSpPr>
        <p:spPr>
          <a:xfrm>
            <a:off x="2970214" y="2584763"/>
            <a:ext cx="72009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0" name="Google Shape;140;p29"/>
          <p:cNvCxnSpPr/>
          <p:nvPr/>
        </p:nvCxnSpPr>
        <p:spPr>
          <a:xfrm>
            <a:off x="2970213" y="4599992"/>
            <a:ext cx="720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29"/>
          <p:cNvSpPr txBox="1"/>
          <p:nvPr/>
        </p:nvSpPr>
        <p:spPr>
          <a:xfrm>
            <a:off x="2970214" y="4786916"/>
            <a:ext cx="72009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Podpis, dopisek, podtytuł, etc.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sło, cytat 2">
  <p:cSld name="Hasło, cytat 2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/>
          <p:nvPr/>
        </p:nvSpPr>
        <p:spPr>
          <a:xfrm>
            <a:off x="2754313" y="2011680"/>
            <a:ext cx="7937400" cy="55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>
            <p:ph idx="10" type="dt"/>
          </p:nvPr>
        </p:nvSpPr>
        <p:spPr>
          <a:xfrm>
            <a:off x="7937500" y="7006700"/>
            <a:ext cx="113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1" type="ftr"/>
          </p:nvPr>
        </p:nvSpPr>
        <p:spPr>
          <a:xfrm>
            <a:off x="5454650" y="7006700"/>
            <a:ext cx="226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9471923" y="7006700"/>
            <a:ext cx="699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48" name="Google Shape;148;p30"/>
          <p:cNvCxnSpPr/>
          <p:nvPr/>
        </p:nvCxnSpPr>
        <p:spPr>
          <a:xfrm>
            <a:off x="520700" y="6819776"/>
            <a:ext cx="965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30"/>
          <p:cNvCxnSpPr/>
          <p:nvPr/>
        </p:nvCxnSpPr>
        <p:spPr>
          <a:xfrm>
            <a:off x="2970213" y="2274207"/>
            <a:ext cx="72009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30"/>
          <p:cNvSpPr txBox="1"/>
          <p:nvPr>
            <p:ph type="title"/>
          </p:nvPr>
        </p:nvSpPr>
        <p:spPr>
          <a:xfrm>
            <a:off x="2970214" y="2584763"/>
            <a:ext cx="72009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1" name="Google Shape;151;p30"/>
          <p:cNvCxnSpPr/>
          <p:nvPr/>
        </p:nvCxnSpPr>
        <p:spPr>
          <a:xfrm>
            <a:off x="2970213" y="4599992"/>
            <a:ext cx="720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30"/>
          <p:cNvSpPr txBox="1"/>
          <p:nvPr/>
        </p:nvSpPr>
        <p:spPr>
          <a:xfrm>
            <a:off x="2970214" y="4786916"/>
            <a:ext cx="72009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Podpis, dopisek, podtytuł, etc.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sło, cytat 3">
  <p:cSld name="Hasło, cytat 3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/>
          <p:nvPr/>
        </p:nvSpPr>
        <p:spPr>
          <a:xfrm>
            <a:off x="2754313" y="2011680"/>
            <a:ext cx="7937400" cy="55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1"/>
          <p:cNvSpPr txBox="1"/>
          <p:nvPr>
            <p:ph idx="10" type="dt"/>
          </p:nvPr>
        </p:nvSpPr>
        <p:spPr>
          <a:xfrm>
            <a:off x="7937500" y="7006700"/>
            <a:ext cx="113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11" type="ftr"/>
          </p:nvPr>
        </p:nvSpPr>
        <p:spPr>
          <a:xfrm>
            <a:off x="5454650" y="7006700"/>
            <a:ext cx="226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9471923" y="7006700"/>
            <a:ext cx="699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59" name="Google Shape;159;p31"/>
          <p:cNvCxnSpPr/>
          <p:nvPr/>
        </p:nvCxnSpPr>
        <p:spPr>
          <a:xfrm>
            <a:off x="2970213" y="6819776"/>
            <a:ext cx="720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31"/>
          <p:cNvCxnSpPr/>
          <p:nvPr/>
        </p:nvCxnSpPr>
        <p:spPr>
          <a:xfrm>
            <a:off x="2970213" y="2274207"/>
            <a:ext cx="72009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31"/>
          <p:cNvSpPr txBox="1"/>
          <p:nvPr>
            <p:ph type="title"/>
          </p:nvPr>
        </p:nvSpPr>
        <p:spPr>
          <a:xfrm>
            <a:off x="2970214" y="2584763"/>
            <a:ext cx="72009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31"/>
          <p:cNvCxnSpPr/>
          <p:nvPr/>
        </p:nvCxnSpPr>
        <p:spPr>
          <a:xfrm>
            <a:off x="2970213" y="4599992"/>
            <a:ext cx="720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31"/>
          <p:cNvSpPr txBox="1"/>
          <p:nvPr/>
        </p:nvSpPr>
        <p:spPr>
          <a:xfrm>
            <a:off x="2970214" y="4786916"/>
            <a:ext cx="72009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pl-P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Podpis, dopisek, podtytuł, etc.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31"/>
          <p:cNvCxnSpPr/>
          <p:nvPr/>
        </p:nvCxnSpPr>
        <p:spPr>
          <a:xfrm>
            <a:off x="520700" y="6819776"/>
            <a:ext cx="2014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5" name="Google Shape;16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702" y="6933021"/>
            <a:ext cx="1834281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a strona">
  <p:cSld name="Pusta strona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0" type="dt"/>
          </p:nvPr>
        </p:nvSpPr>
        <p:spPr>
          <a:xfrm>
            <a:off x="7937500" y="7006700"/>
            <a:ext cx="113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2"/>
          <p:cNvSpPr txBox="1"/>
          <p:nvPr>
            <p:ph idx="11" type="ftr"/>
          </p:nvPr>
        </p:nvSpPr>
        <p:spPr>
          <a:xfrm>
            <a:off x="5454650" y="7006700"/>
            <a:ext cx="226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32"/>
          <p:cNvCxnSpPr/>
          <p:nvPr/>
        </p:nvCxnSpPr>
        <p:spPr>
          <a:xfrm>
            <a:off x="520700" y="6819776"/>
            <a:ext cx="965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końcowy">
  <p:cSld name="slajd końcow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idx="10" type="dt"/>
          </p:nvPr>
        </p:nvSpPr>
        <p:spPr>
          <a:xfrm>
            <a:off x="7937500" y="7006700"/>
            <a:ext cx="113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11" type="ftr"/>
          </p:nvPr>
        </p:nvSpPr>
        <p:spPr>
          <a:xfrm>
            <a:off x="5454650" y="7006700"/>
            <a:ext cx="226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4" name="Google Shape;174;p33"/>
          <p:cNvCxnSpPr/>
          <p:nvPr/>
        </p:nvCxnSpPr>
        <p:spPr>
          <a:xfrm>
            <a:off x="520700" y="6819776"/>
            <a:ext cx="965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33"/>
          <p:cNvCxnSpPr/>
          <p:nvPr/>
        </p:nvCxnSpPr>
        <p:spPr>
          <a:xfrm>
            <a:off x="520698" y="3062483"/>
            <a:ext cx="72009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33"/>
          <p:cNvSpPr txBox="1"/>
          <p:nvPr>
            <p:ph type="title"/>
          </p:nvPr>
        </p:nvSpPr>
        <p:spPr>
          <a:xfrm>
            <a:off x="520699" y="3373039"/>
            <a:ext cx="72009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7" name="Google Shape;17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 + treść - 1 kolumna">
  <p:cSld name="slajd tytuł + treść - 1 kolumna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520700" y="774883"/>
            <a:ext cx="9650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9" name="Google Shape;29;p21"/>
          <p:cNvCxnSpPr/>
          <p:nvPr/>
        </p:nvCxnSpPr>
        <p:spPr>
          <a:xfrm>
            <a:off x="520700" y="6819776"/>
            <a:ext cx="965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" name="Google Shape;30;p21"/>
          <p:cNvCxnSpPr/>
          <p:nvPr/>
        </p:nvCxnSpPr>
        <p:spPr>
          <a:xfrm>
            <a:off x="520700" y="540000"/>
            <a:ext cx="96504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7937500" y="7006700"/>
            <a:ext cx="113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5454650" y="7006700"/>
            <a:ext cx="226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9471923" y="7006700"/>
            <a:ext cx="699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4" name="Google Shape;34;p21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i="1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5" name="Google Shape;3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1"/>
          <p:cNvSpPr/>
          <p:nvPr/>
        </p:nvSpPr>
        <p:spPr>
          <a:xfrm>
            <a:off x="263975" y="6853950"/>
            <a:ext cx="2780400" cy="63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kładka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ctrTitle"/>
          </p:nvPr>
        </p:nvSpPr>
        <p:spPr>
          <a:xfrm>
            <a:off x="520699" y="4521811"/>
            <a:ext cx="9650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subTitle"/>
          </p:nvPr>
        </p:nvSpPr>
        <p:spPr>
          <a:xfrm>
            <a:off x="520700" y="5093085"/>
            <a:ext cx="96504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sz="2205"/>
            </a:lvl2pPr>
            <a:lvl3pPr lvl="2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3pPr>
            <a:lvl4pPr lvl="3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4pPr>
            <a:lvl5pPr lvl="4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9pPr>
          </a:lstStyle>
          <a:p/>
        </p:txBody>
      </p:sp>
      <p:cxnSp>
        <p:nvCxnSpPr>
          <p:cNvPr id="40" name="Google Shape;40;p18"/>
          <p:cNvCxnSpPr/>
          <p:nvPr/>
        </p:nvCxnSpPr>
        <p:spPr>
          <a:xfrm>
            <a:off x="520700" y="4350526"/>
            <a:ext cx="965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1" name="Google Shape;4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18"/>
          <p:cNvCxnSpPr/>
          <p:nvPr/>
        </p:nvCxnSpPr>
        <p:spPr>
          <a:xfrm>
            <a:off x="520700" y="540000"/>
            <a:ext cx="96504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" name="Google Shape;43;p18"/>
          <p:cNvCxnSpPr/>
          <p:nvPr/>
        </p:nvCxnSpPr>
        <p:spPr>
          <a:xfrm>
            <a:off x="520700" y="6819776"/>
            <a:ext cx="965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7937500" y="7006700"/>
            <a:ext cx="113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5454650" y="7006700"/>
            <a:ext cx="226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kładka ze zdjęciem">
  <p:cSld name="Okładka ze zdjęciem">
    <p:bg>
      <p:bgPr>
        <a:solidFill>
          <a:srgbClr val="D8D8D8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/>
          <p:nvPr>
            <p:ph idx="2" type="pic"/>
          </p:nvPr>
        </p:nvSpPr>
        <p:spPr>
          <a:xfrm>
            <a:off x="0" y="1"/>
            <a:ext cx="10691700" cy="75597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0"/>
          <p:cNvSpPr/>
          <p:nvPr/>
        </p:nvSpPr>
        <p:spPr>
          <a:xfrm>
            <a:off x="304800" y="4130567"/>
            <a:ext cx="5149800" cy="347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>
            <p:ph type="ctrTitle"/>
          </p:nvPr>
        </p:nvSpPr>
        <p:spPr>
          <a:xfrm>
            <a:off x="520699" y="5326307"/>
            <a:ext cx="471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" type="subTitle"/>
          </p:nvPr>
        </p:nvSpPr>
        <p:spPr>
          <a:xfrm>
            <a:off x="520698" y="5772822"/>
            <a:ext cx="47166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sz="2205"/>
            </a:lvl2pPr>
            <a:lvl3pPr lvl="2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3pPr>
            <a:lvl4pPr lvl="3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4pPr>
            <a:lvl5pPr lvl="4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9pPr>
          </a:lstStyle>
          <a:p/>
        </p:txBody>
      </p:sp>
      <p:cxnSp>
        <p:nvCxnSpPr>
          <p:cNvPr id="51" name="Google Shape;51;p20"/>
          <p:cNvCxnSpPr/>
          <p:nvPr/>
        </p:nvCxnSpPr>
        <p:spPr>
          <a:xfrm>
            <a:off x="520700" y="5155022"/>
            <a:ext cx="47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" name="Google Shape;52;p20"/>
          <p:cNvCxnSpPr/>
          <p:nvPr/>
        </p:nvCxnSpPr>
        <p:spPr>
          <a:xfrm>
            <a:off x="520700" y="4356100"/>
            <a:ext cx="4716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" name="Google Shape;53;p20"/>
          <p:cNvCxnSpPr/>
          <p:nvPr/>
        </p:nvCxnSpPr>
        <p:spPr>
          <a:xfrm>
            <a:off x="520700" y="6819776"/>
            <a:ext cx="47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20"/>
          <p:cNvSpPr txBox="1"/>
          <p:nvPr>
            <p:ph idx="10" type="dt"/>
          </p:nvPr>
        </p:nvSpPr>
        <p:spPr>
          <a:xfrm>
            <a:off x="4332364" y="7006700"/>
            <a:ext cx="904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1881262" y="7006700"/>
            <a:ext cx="2233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700" y="4500393"/>
            <a:ext cx="2598572" cy="5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 + treść - 2 kolumny">
  <p:cSld name="slajd tytuł + treść - 2 kolumn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520700" y="1538716"/>
            <a:ext cx="4716600" cy="4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2" type="body"/>
          </p:nvPr>
        </p:nvSpPr>
        <p:spPr>
          <a:xfrm>
            <a:off x="5454649" y="1538716"/>
            <a:ext cx="4716600" cy="4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type="title"/>
          </p:nvPr>
        </p:nvSpPr>
        <p:spPr>
          <a:xfrm>
            <a:off x="520700" y="774883"/>
            <a:ext cx="9650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1" name="Google Shape;61;p22"/>
          <p:cNvCxnSpPr/>
          <p:nvPr/>
        </p:nvCxnSpPr>
        <p:spPr>
          <a:xfrm>
            <a:off x="520700" y="540000"/>
            <a:ext cx="96504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7937500" y="7006700"/>
            <a:ext cx="113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5454650" y="7006700"/>
            <a:ext cx="226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9471923" y="7006700"/>
            <a:ext cx="699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65" name="Google Shape;65;p22"/>
          <p:cNvCxnSpPr/>
          <p:nvPr/>
        </p:nvCxnSpPr>
        <p:spPr>
          <a:xfrm>
            <a:off x="520700" y="6819776"/>
            <a:ext cx="965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22"/>
          <p:cNvSpPr txBox="1"/>
          <p:nvPr>
            <p:ph idx="3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i="1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4" type="body"/>
          </p:nvPr>
        </p:nvSpPr>
        <p:spPr>
          <a:xfrm>
            <a:off x="5454649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i="1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8" name="Google Shape;6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ona przekładkowa">
  <p:cSld name="Strona przekładkow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520700" y="4580579"/>
            <a:ext cx="9650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520700" y="5248255"/>
            <a:ext cx="96504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C98"/>
              </a:buClr>
              <a:buSzPts val="2205"/>
              <a:buNone/>
              <a:defRPr sz="2205">
                <a:solidFill>
                  <a:srgbClr val="888C9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C98"/>
              </a:buClr>
              <a:buSzPts val="1984"/>
              <a:buNone/>
              <a:defRPr sz="1984">
                <a:solidFill>
                  <a:srgbClr val="888C9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C98"/>
              </a:buClr>
              <a:buSzPts val="1764"/>
              <a:buNone/>
              <a:defRPr sz="1764">
                <a:solidFill>
                  <a:srgbClr val="888C9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C98"/>
              </a:buClr>
              <a:buSzPts val="1764"/>
              <a:buNone/>
              <a:defRPr sz="1764">
                <a:solidFill>
                  <a:srgbClr val="888C9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C98"/>
              </a:buClr>
              <a:buSzPts val="1764"/>
              <a:buNone/>
              <a:defRPr sz="1764">
                <a:solidFill>
                  <a:srgbClr val="888C9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C98"/>
              </a:buClr>
              <a:buSzPts val="1764"/>
              <a:buNone/>
              <a:defRPr sz="1764">
                <a:solidFill>
                  <a:srgbClr val="888C9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C98"/>
              </a:buClr>
              <a:buSzPts val="1764"/>
              <a:buNone/>
              <a:defRPr sz="1764">
                <a:solidFill>
                  <a:srgbClr val="888C9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C98"/>
              </a:buClr>
              <a:buSzPts val="1764"/>
              <a:buNone/>
              <a:defRPr sz="1764">
                <a:solidFill>
                  <a:srgbClr val="888C98"/>
                </a:solidFill>
              </a:defRPr>
            </a:lvl9pPr>
          </a:lstStyle>
          <a:p/>
        </p:txBody>
      </p:sp>
      <p:cxnSp>
        <p:nvCxnSpPr>
          <p:cNvPr id="72" name="Google Shape;72;p23"/>
          <p:cNvCxnSpPr/>
          <p:nvPr/>
        </p:nvCxnSpPr>
        <p:spPr>
          <a:xfrm>
            <a:off x="520700" y="4356100"/>
            <a:ext cx="96504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23"/>
          <p:cNvCxnSpPr/>
          <p:nvPr/>
        </p:nvCxnSpPr>
        <p:spPr>
          <a:xfrm>
            <a:off x="520700" y="6819776"/>
            <a:ext cx="965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23"/>
          <p:cNvSpPr txBox="1"/>
          <p:nvPr>
            <p:ph idx="10" type="dt"/>
          </p:nvPr>
        </p:nvSpPr>
        <p:spPr>
          <a:xfrm>
            <a:off x="7937500" y="7006700"/>
            <a:ext cx="113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1" type="ftr"/>
          </p:nvPr>
        </p:nvSpPr>
        <p:spPr>
          <a:xfrm>
            <a:off x="5454650" y="7006700"/>
            <a:ext cx="226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9471923" y="7006700"/>
            <a:ext cx="699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77" name="Google Shape;77;p23"/>
          <p:cNvSpPr txBox="1"/>
          <p:nvPr>
            <p:ph idx="2" type="body"/>
          </p:nvPr>
        </p:nvSpPr>
        <p:spPr>
          <a:xfrm>
            <a:off x="520700" y="409575"/>
            <a:ext cx="96504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8" name="Google Shape;7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ajd tytuł + treść- 4 kolumny">
  <p:cSld name="1_slajd tytuł + treść- 4 kolumn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520700" y="1538715"/>
            <a:ext cx="22335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2" type="body"/>
          </p:nvPr>
        </p:nvSpPr>
        <p:spPr>
          <a:xfrm>
            <a:off x="5454650" y="1538715"/>
            <a:ext cx="22671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type="title"/>
          </p:nvPr>
        </p:nvSpPr>
        <p:spPr>
          <a:xfrm>
            <a:off x="520700" y="774883"/>
            <a:ext cx="9650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3" name="Google Shape;83;p24"/>
          <p:cNvCxnSpPr/>
          <p:nvPr/>
        </p:nvCxnSpPr>
        <p:spPr>
          <a:xfrm>
            <a:off x="520700" y="540000"/>
            <a:ext cx="96504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7937500" y="7006700"/>
            <a:ext cx="113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5454650" y="7006700"/>
            <a:ext cx="226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9471923" y="7006700"/>
            <a:ext cx="699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87" name="Google Shape;87;p24"/>
          <p:cNvCxnSpPr/>
          <p:nvPr/>
        </p:nvCxnSpPr>
        <p:spPr>
          <a:xfrm>
            <a:off x="520700" y="6819776"/>
            <a:ext cx="965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24"/>
          <p:cNvSpPr txBox="1"/>
          <p:nvPr>
            <p:ph idx="3" type="body"/>
          </p:nvPr>
        </p:nvSpPr>
        <p:spPr>
          <a:xfrm>
            <a:off x="2970213" y="1538715"/>
            <a:ext cx="22671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4" type="body"/>
          </p:nvPr>
        </p:nvSpPr>
        <p:spPr>
          <a:xfrm>
            <a:off x="7937500" y="1538715"/>
            <a:ext cx="2233500" cy="4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0" name="Google Shape;9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duży tytuł + treść">
  <p:cSld name="slajd duży tytuł + treść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520700" y="774882"/>
            <a:ext cx="96504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520700" y="2711669"/>
            <a:ext cx="96504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4" name="Google Shape;94;p25"/>
          <p:cNvCxnSpPr/>
          <p:nvPr/>
        </p:nvCxnSpPr>
        <p:spPr>
          <a:xfrm>
            <a:off x="520700" y="6819776"/>
            <a:ext cx="965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25"/>
          <p:cNvCxnSpPr/>
          <p:nvPr/>
        </p:nvCxnSpPr>
        <p:spPr>
          <a:xfrm>
            <a:off x="520700" y="540000"/>
            <a:ext cx="96504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7937500" y="7006700"/>
            <a:ext cx="113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5454650" y="7006700"/>
            <a:ext cx="226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9471923" y="7006700"/>
            <a:ext cx="699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520699" y="6413500"/>
            <a:ext cx="47166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i="1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ona przekładkowa granat">
  <p:cSld name="Strona przekładkowa granat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520699" y="4580579"/>
            <a:ext cx="9650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520699" y="5248255"/>
            <a:ext cx="96504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C98"/>
              </a:buClr>
              <a:buSzPts val="2205"/>
              <a:buNone/>
              <a:defRPr sz="2205">
                <a:solidFill>
                  <a:srgbClr val="888C9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C98"/>
              </a:buClr>
              <a:buSzPts val="1984"/>
              <a:buNone/>
              <a:defRPr sz="1984">
                <a:solidFill>
                  <a:srgbClr val="888C9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C98"/>
              </a:buClr>
              <a:buSzPts val="1764"/>
              <a:buNone/>
              <a:defRPr sz="1764">
                <a:solidFill>
                  <a:srgbClr val="888C9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C98"/>
              </a:buClr>
              <a:buSzPts val="1764"/>
              <a:buNone/>
              <a:defRPr sz="1764">
                <a:solidFill>
                  <a:srgbClr val="888C9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C98"/>
              </a:buClr>
              <a:buSzPts val="1764"/>
              <a:buNone/>
              <a:defRPr sz="1764">
                <a:solidFill>
                  <a:srgbClr val="888C9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C98"/>
              </a:buClr>
              <a:buSzPts val="1764"/>
              <a:buNone/>
              <a:defRPr sz="1764">
                <a:solidFill>
                  <a:srgbClr val="888C9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C98"/>
              </a:buClr>
              <a:buSzPts val="1764"/>
              <a:buNone/>
              <a:defRPr sz="1764">
                <a:solidFill>
                  <a:srgbClr val="888C9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C98"/>
              </a:buClr>
              <a:buSzPts val="1764"/>
              <a:buNone/>
              <a:defRPr sz="1764">
                <a:solidFill>
                  <a:srgbClr val="888C98"/>
                </a:solidFill>
              </a:defRPr>
            </a:lvl9pPr>
          </a:lstStyle>
          <a:p/>
        </p:txBody>
      </p:sp>
      <p:cxnSp>
        <p:nvCxnSpPr>
          <p:cNvPr id="104" name="Google Shape;104;p26"/>
          <p:cNvCxnSpPr/>
          <p:nvPr/>
        </p:nvCxnSpPr>
        <p:spPr>
          <a:xfrm>
            <a:off x="520701" y="4356100"/>
            <a:ext cx="9650400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6"/>
          <p:cNvCxnSpPr/>
          <p:nvPr/>
        </p:nvCxnSpPr>
        <p:spPr>
          <a:xfrm>
            <a:off x="520701" y="6819776"/>
            <a:ext cx="9650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26"/>
          <p:cNvSpPr txBox="1"/>
          <p:nvPr>
            <p:ph idx="10" type="dt"/>
          </p:nvPr>
        </p:nvSpPr>
        <p:spPr>
          <a:xfrm>
            <a:off x="7937500" y="7006700"/>
            <a:ext cx="113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1" type="ftr"/>
          </p:nvPr>
        </p:nvSpPr>
        <p:spPr>
          <a:xfrm>
            <a:off x="5454650" y="7006700"/>
            <a:ext cx="226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9471923" y="7006700"/>
            <a:ext cx="699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520700" y="409575"/>
            <a:ext cx="96504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0" name="Google Shape;11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702" y="6933021"/>
            <a:ext cx="1834281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520700" y="774883"/>
            <a:ext cx="9650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1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520700" y="1514223"/>
            <a:ext cx="96504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7937500" y="7006700"/>
            <a:ext cx="1133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5454650" y="7006700"/>
            <a:ext cx="226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9471923" y="7006700"/>
            <a:ext cx="699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Relationship Id="rId4" Type="http://schemas.openxmlformats.org/officeDocument/2006/relationships/image" Target="../media/image57.png"/><Relationship Id="rId5" Type="http://schemas.openxmlformats.org/officeDocument/2006/relationships/image" Target="../media/image4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Relationship Id="rId4" Type="http://schemas.openxmlformats.org/officeDocument/2006/relationships/image" Target="../media/image41.png"/><Relationship Id="rId5" Type="http://schemas.openxmlformats.org/officeDocument/2006/relationships/image" Target="../media/image4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5.png"/><Relationship Id="rId4" Type="http://schemas.openxmlformats.org/officeDocument/2006/relationships/image" Target="../media/image51.png"/></Relationships>
</file>

<file path=ppt/slides/_rels/slide4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0.png"/><Relationship Id="rId10" Type="http://schemas.openxmlformats.org/officeDocument/2006/relationships/image" Target="../media/image59.png"/><Relationship Id="rId1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0.png"/><Relationship Id="rId4" Type="http://schemas.openxmlformats.org/officeDocument/2006/relationships/image" Target="../media/image55.png"/><Relationship Id="rId9" Type="http://schemas.openxmlformats.org/officeDocument/2006/relationships/image" Target="../media/image54.png"/><Relationship Id="rId5" Type="http://schemas.openxmlformats.org/officeDocument/2006/relationships/image" Target="../media/image58.png"/><Relationship Id="rId6" Type="http://schemas.openxmlformats.org/officeDocument/2006/relationships/image" Target="../media/image53.png"/><Relationship Id="rId7" Type="http://schemas.openxmlformats.org/officeDocument/2006/relationships/image" Target="../media/image52.png"/><Relationship Id="rId8" Type="http://schemas.openxmlformats.org/officeDocument/2006/relationships/image" Target="../media/image5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w3schools.com/w3css/tryw3css_templates_gourmet_catering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css/tryit.asp?filename=trycss_boxmode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/>
          <p:nvPr>
            <p:ph type="ctrTitle"/>
          </p:nvPr>
        </p:nvSpPr>
        <p:spPr>
          <a:xfrm>
            <a:off x="520701" y="4521811"/>
            <a:ext cx="96504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pl-PL">
                <a:solidFill>
                  <a:srgbClr val="002C58"/>
                </a:solidFill>
              </a:rPr>
              <a:t>HTML - multimedia</a:t>
            </a:r>
            <a:br>
              <a:rPr lang="pl-PL"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183" name="Google Shape;183;p1"/>
          <p:cNvSpPr txBox="1"/>
          <p:nvPr>
            <p:ph idx="1" type="subTitle"/>
          </p:nvPr>
        </p:nvSpPr>
        <p:spPr>
          <a:xfrm>
            <a:off x="520700" y="5093085"/>
            <a:ext cx="96504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pl-PL">
                <a:solidFill>
                  <a:srgbClr val="002C58"/>
                </a:solidFill>
              </a:rPr>
              <a:t>Daniel Bednarek</a:t>
            </a:r>
            <a:endParaRPr>
              <a:solidFill>
                <a:srgbClr val="002C5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43332b204_1_60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Box-sizing - zmiana kalkulacji wielkości</a:t>
            </a:r>
            <a:endParaRPr/>
          </a:p>
        </p:txBody>
      </p:sp>
      <p:sp>
        <p:nvSpPr>
          <p:cNvPr id="256" name="Google Shape;256;g2943332b204_1_60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400"/>
              <a:buChar char="-"/>
            </a:pPr>
            <a:r>
              <a:rPr lang="pl-PL" sz="2400"/>
              <a:t>Przeglądarki domyślnie obliczają całkowity rozmiar elementu jako rozmiar contentu, co może prowadzić do problemów przy stylowaniu i rozmieszczaniu elementów na stronie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2400"/>
              <a:t>Aby temu przeciwdziałać, do selektora resetującego</a:t>
            </a:r>
            <a:br>
              <a:rPr lang="pl-PL" sz="2400"/>
            </a:br>
            <a:r>
              <a:rPr lang="pl-PL" sz="2400"/>
              <a:t>padding i margin, dodaje się także właściwość </a:t>
            </a:r>
            <a:br>
              <a:rPr lang="pl-PL" sz="2400"/>
            </a:br>
            <a:r>
              <a:rPr lang="pl-PL" sz="2400"/>
              <a:t>zmieniającą to zachowanie:</a:t>
            </a:r>
            <a:endParaRPr sz="2400"/>
          </a:p>
        </p:txBody>
      </p:sp>
      <p:pic>
        <p:nvPicPr>
          <p:cNvPr id="257" name="Google Shape;257;g2943332b204_1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123" y="3725323"/>
            <a:ext cx="2407100" cy="20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943332b204_1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5763" y="4291388"/>
            <a:ext cx="2980274" cy="944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2943332b204_1_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1563" y="3648863"/>
            <a:ext cx="2314575" cy="215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g2943332b204_1_60"/>
          <p:cNvCxnSpPr>
            <a:stCxn id="257" idx="3"/>
          </p:cNvCxnSpPr>
          <p:nvPr/>
        </p:nvCxnSpPr>
        <p:spPr>
          <a:xfrm>
            <a:off x="2970223" y="4763423"/>
            <a:ext cx="612600" cy="10500"/>
          </a:xfrm>
          <a:prstGeom prst="straightConnector1">
            <a:avLst/>
          </a:prstGeom>
          <a:noFill/>
          <a:ln cap="flat" cmpd="sng" w="19050">
            <a:solidFill>
              <a:srgbClr val="002C5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g2943332b204_1_60"/>
          <p:cNvCxnSpPr/>
          <p:nvPr/>
        </p:nvCxnSpPr>
        <p:spPr>
          <a:xfrm>
            <a:off x="6972499" y="4719948"/>
            <a:ext cx="612600" cy="10500"/>
          </a:xfrm>
          <a:prstGeom prst="straightConnector1">
            <a:avLst/>
          </a:prstGeom>
          <a:noFill/>
          <a:ln cap="flat" cmpd="sng" w="19050">
            <a:solidFill>
              <a:srgbClr val="002C5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2" name="Google Shape;262;g2943332b204_1_60"/>
          <p:cNvSpPr txBox="1"/>
          <p:nvPr/>
        </p:nvSpPr>
        <p:spPr>
          <a:xfrm>
            <a:off x="520700" y="5801525"/>
            <a:ext cx="96504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58"/>
              </a:buClr>
              <a:buSzPts val="2400"/>
              <a:buFont typeface="Arial"/>
              <a:buChar char="-"/>
            </a:pPr>
            <a:r>
              <a:rPr b="0" i="0" lang="pl-PL" sz="24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Dzięki temu przeglądarka oblicza rozmiar elementu biorąc pod uwagę także border i padding (</a:t>
            </a:r>
            <a:r>
              <a:rPr b="1" i="0" lang="pl-PL" sz="24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ale nie margin!</a:t>
            </a:r>
            <a:r>
              <a:rPr b="0" i="0" lang="pl-PL" sz="24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943332b204_1_60"/>
          <p:cNvSpPr txBox="1"/>
          <p:nvPr/>
        </p:nvSpPr>
        <p:spPr>
          <a:xfrm>
            <a:off x="8827250" y="6948350"/>
            <a:ext cx="1344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example2.css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93f4f10b_0_176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Meta Tagi</a:t>
            </a:r>
            <a:endParaRPr/>
          </a:p>
        </p:txBody>
      </p:sp>
      <p:sp>
        <p:nvSpPr>
          <p:cNvPr id="270" name="Google Shape;270;g19a93f4f10b_0_176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300"/>
              <a:buChar char="-"/>
            </a:pPr>
            <a:r>
              <a:rPr lang="pl-PL" sz="1700"/>
              <a:t>Dane, które nie pojawiają się na stronie</a:t>
            </a:r>
            <a:endParaRPr sz="17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l-PL" sz="1700"/>
              <a:t>Przekazują przeglądarkom i botom informacje o Twojej stronie</a:t>
            </a:r>
            <a:endParaRPr sz="17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l-PL" sz="1700"/>
              <a:t>Dodajemy je wewnątrz tagu &lt;head&gt;</a:t>
            </a:r>
            <a:endParaRPr sz="1700"/>
          </a:p>
        </p:txBody>
      </p:sp>
      <p:sp>
        <p:nvSpPr>
          <p:cNvPr id="271" name="Google Shape;271;g19a93f4f10b_0_176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72" name="Google Shape;272;g19a93f4f10b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603" y="2659225"/>
            <a:ext cx="9484602" cy="39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943332b204_1_0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Zadanie 1/1</a:t>
            </a:r>
            <a:endParaRPr/>
          </a:p>
        </p:txBody>
      </p:sp>
      <p:sp>
        <p:nvSpPr>
          <p:cNvPr id="279" name="Google Shape;279;g2943332b204_1_0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400"/>
              <a:t>Przejdź do folderu </a:t>
            </a:r>
            <a:r>
              <a:rPr b="1" lang="pl-PL" sz="2400"/>
              <a:t>1.Meta_Tagi/Zad_1</a:t>
            </a:r>
            <a:r>
              <a:rPr lang="pl-PL" sz="2400"/>
              <a:t> i otwórz plik </a:t>
            </a:r>
            <a:r>
              <a:rPr b="1" lang="pl-PL" sz="2400"/>
              <a:t>starter.html</a:t>
            </a:r>
            <a:r>
              <a:rPr lang="pl-PL" sz="2400"/>
              <a:t>. Plik powinien być pusty. Wpisz wykrzyknik “!” na samym początku pliku. Wybierz pierwszą opcję: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400"/>
              <a:t>Znajdź metatag odpowiedzialny za tytuł strony i zmień jego treść na swoje imię. Zapisz plik i otwórz go w przeglądarce.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400"/>
              <a:t>Gdzie pojawiło się Twoje imię?</a:t>
            </a:r>
            <a:endParaRPr sz="2400"/>
          </a:p>
        </p:txBody>
      </p:sp>
      <p:sp>
        <p:nvSpPr>
          <p:cNvPr id="280" name="Google Shape;280;g2943332b204_1_0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81" name="Google Shape;281;g2943332b204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725" y="2717375"/>
            <a:ext cx="35623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9a93f4f10b_0_27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SVG - Scalable Vector Graphics</a:t>
            </a:r>
            <a:endParaRPr/>
          </a:p>
        </p:txBody>
      </p:sp>
      <p:sp>
        <p:nvSpPr>
          <p:cNvPr id="288" name="Google Shape;288;g19a93f4f10b_0_27"/>
          <p:cNvSpPr txBox="1"/>
          <p:nvPr>
            <p:ph idx="1" type="body"/>
          </p:nvPr>
        </p:nvSpPr>
        <p:spPr>
          <a:xfrm>
            <a:off x="520700" y="1538716"/>
            <a:ext cx="96504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500"/>
              <a:buChar char="-"/>
            </a:pPr>
            <a:r>
              <a:rPr lang="pl-PL" sz="1900"/>
              <a:t>używany do grafiki 2D - schematów, ilustracji itp.</a:t>
            </a:r>
            <a:endParaRPr sz="19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l-PL" sz="1900"/>
              <a:t>pliki wektorowe, dowolnie skalowalne bez utraty jakości</a:t>
            </a:r>
            <a:endParaRPr sz="19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l-PL" sz="1900"/>
              <a:t>przechowywane jako wzory matematyczne, a nie piksele</a:t>
            </a:r>
            <a:endParaRPr sz="1900"/>
          </a:p>
        </p:txBody>
      </p:sp>
      <p:sp>
        <p:nvSpPr>
          <p:cNvPr id="289" name="Google Shape;289;g19a93f4f10b_0_27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90" name="Google Shape;290;g19a93f4f10b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" y="3416364"/>
            <a:ext cx="6519775" cy="14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9a93f4f10b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5613" y="3111203"/>
            <a:ext cx="1895475" cy="208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g19a93f4f10b_0_27"/>
          <p:cNvCxnSpPr/>
          <p:nvPr/>
        </p:nvCxnSpPr>
        <p:spPr>
          <a:xfrm>
            <a:off x="7144150" y="4154178"/>
            <a:ext cx="1396800" cy="0"/>
          </a:xfrm>
          <a:prstGeom prst="straightConnector1">
            <a:avLst/>
          </a:prstGeom>
          <a:noFill/>
          <a:ln cap="flat" cmpd="sng" w="19050">
            <a:solidFill>
              <a:srgbClr val="002C58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9a93f4f10b_0_37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Podstawowe elementy SVG</a:t>
            </a:r>
            <a:endParaRPr/>
          </a:p>
        </p:txBody>
      </p:sp>
      <p:sp>
        <p:nvSpPr>
          <p:cNvPr id="299" name="Google Shape;299;g19a93f4f10b_0_37"/>
          <p:cNvSpPr txBox="1"/>
          <p:nvPr>
            <p:ph idx="1" type="body"/>
          </p:nvPr>
        </p:nvSpPr>
        <p:spPr>
          <a:xfrm>
            <a:off x="521500" y="2805227"/>
            <a:ext cx="96504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400"/>
              <a:buChar char="-"/>
            </a:pPr>
            <a:r>
              <a:rPr lang="pl-PL" sz="1800"/>
              <a:t>Całość kodu umieszczona jest w elemencie &lt;svg&gt; &lt;/svg&gt;</a:t>
            </a:r>
            <a:endParaRPr sz="18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1800"/>
              <a:t>Atrybuty “width” i “height” określają szerokość i wysokość całego elementu obrazu</a:t>
            </a:r>
            <a:endParaRPr sz="18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1800"/>
              <a:t>Element &lt;circle&gt; określa narysowany kształt</a:t>
            </a:r>
            <a:endParaRPr sz="18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1800"/>
              <a:t>SVG posiada kilka gotowych do użycia kształtów: &lt;rect&gt;, &lt;circle&gt;, &lt;ellipse&gt;, &lt;line&gt;, &lt;polyline&gt;, &lt;polygon&gt;, &lt;path&gt; i wiele innych!</a:t>
            </a:r>
            <a:endParaRPr sz="18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1800"/>
              <a:t>kształty posiadają swoje atrybuty (na przykład “cx”, “cy” to pozycja elementu &lt;circle&gt; na polu &lt;svg&gt;, a “r” to jego promień)</a:t>
            </a:r>
            <a:endParaRPr sz="18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1800"/>
              <a:t>“stroke” i “stroke-width” to kolor i szerokość (w pikselach) obramowania grafiki</a:t>
            </a:r>
            <a:endParaRPr sz="18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1800"/>
              <a:t>“fill” to kolor wypełnienia grafiki</a:t>
            </a:r>
            <a:endParaRPr sz="18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1800"/>
              <a:t>niektóre właściwości SVG można stylować za pomocą CSS (źródło 2.c)</a:t>
            </a:r>
            <a:endParaRPr sz="18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1800"/>
              <a:t>zwykle bardziej złożone kształty, jak na przykład logo firmy, tworzone są w programie graficznym i eksportowane do pliku SVG</a:t>
            </a:r>
            <a:endParaRPr sz="1800"/>
          </a:p>
        </p:txBody>
      </p:sp>
      <p:sp>
        <p:nvSpPr>
          <p:cNvPr id="300" name="Google Shape;300;g19a93f4f10b_0_37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301" name="Google Shape;301;g19a93f4f10b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6280" y="1512676"/>
            <a:ext cx="4781782" cy="102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9a93f4f10b_0_45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Zalety SVG</a:t>
            </a:r>
            <a:endParaRPr/>
          </a:p>
        </p:txBody>
      </p:sp>
      <p:sp>
        <p:nvSpPr>
          <p:cNvPr id="308" name="Google Shape;308;g19a93f4f10b_0_45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Można je dowolnie zmniejszać lub powiększać bez utraty jakości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Zazwyczaj waży mniej niż tradycyjne ilustracje, na przykład .jpeg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Czytniki ekranu oraz boty mogą czytać słowa zawarte w kodzie grafiki SVG - ułatwia to czytanie osobom korzystającym z czytników ekranu oraz wyszukiwarkom przy odczytywaniu treści strony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Można zmienić kolor prostej grafiki bez konieczności angażowania grafika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Kolor grafiki można także zmieniać za pomocą CSS, zależnie od aktualnych potrzeb (na przykład jasne logo, gdy użytkownik włączy tryb ciemny, oraz ciemne logo, gdy włączy tryb jasny)</a:t>
            </a:r>
            <a:endParaRPr sz="2500"/>
          </a:p>
        </p:txBody>
      </p:sp>
      <p:sp>
        <p:nvSpPr>
          <p:cNvPr id="309" name="Google Shape;309;g19a93f4f10b_0_45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9a93f4f10b_0_52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Wady SVG</a:t>
            </a:r>
            <a:endParaRPr/>
          </a:p>
        </p:txBody>
      </p:sp>
      <p:sp>
        <p:nvSpPr>
          <p:cNvPr id="316" name="Google Shape;316;g19a93f4f10b_0_52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Nadają się tylko do prostych grafik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Kompatybilność między przeglądarkami może się różnić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Kod SVG może sprawiać wrażenie skomplikowanego</a:t>
            </a:r>
            <a:endParaRPr sz="2500"/>
          </a:p>
        </p:txBody>
      </p:sp>
      <p:sp>
        <p:nvSpPr>
          <p:cNvPr id="317" name="Google Shape;317;g19a93f4f10b_0_52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9a93f4f10b_0_59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Zadanie 2/1</a:t>
            </a:r>
            <a:endParaRPr/>
          </a:p>
        </p:txBody>
      </p:sp>
      <p:sp>
        <p:nvSpPr>
          <p:cNvPr id="324" name="Google Shape;324;g19a93f4f10b_0_59"/>
          <p:cNvSpPr txBox="1"/>
          <p:nvPr>
            <p:ph idx="1" type="body"/>
          </p:nvPr>
        </p:nvSpPr>
        <p:spPr>
          <a:xfrm>
            <a:off x="520700" y="1538725"/>
            <a:ext cx="98202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500"/>
              <a:t>Otwórz plik </a:t>
            </a:r>
            <a:r>
              <a:rPr b="1" lang="pl-PL" sz="2500"/>
              <a:t>Zad_1/starter/starter.html</a:t>
            </a:r>
            <a:r>
              <a:rPr lang="pl-PL" sz="2500"/>
              <a:t> i utwórz SVG o następujących cechach: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okrąg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wypełnienie niebieskie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obramowanie zielone o grubości 6(px)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promień okręgu 75(px)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wycentruj okrąg na polu &lt;svg&gt;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pamiętaj o odpowiednich wymiarach pola &lt;svg&gt; by okrąg był widoczny!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korzystaj z materiałów 2.a, 2.b oraz Google</a:t>
            </a:r>
            <a:endParaRPr sz="2500"/>
          </a:p>
        </p:txBody>
      </p:sp>
      <p:sp>
        <p:nvSpPr>
          <p:cNvPr id="325" name="Google Shape;325;g19a93f4f10b_0_59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rPr b="1" lang="pl-PL" sz="1300"/>
              <a:t>czas: 10 min</a:t>
            </a:r>
            <a:endParaRPr b="1"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9a93f4f10b_0_66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Zadanie 2/2</a:t>
            </a:r>
            <a:endParaRPr/>
          </a:p>
        </p:txBody>
      </p:sp>
      <p:sp>
        <p:nvSpPr>
          <p:cNvPr id="332" name="Google Shape;332;g19a93f4f10b_0_66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500"/>
              <a:t>Otwórz plik </a:t>
            </a:r>
            <a:r>
              <a:rPr b="1" i="1" lang="pl-PL" sz="2500"/>
              <a:t>Zad_2/starter/starter.html</a:t>
            </a:r>
            <a:r>
              <a:rPr lang="pl-PL" sz="2500"/>
              <a:t> oraz </a:t>
            </a:r>
            <a:r>
              <a:rPr b="1" i="1" lang="pl-PL" sz="2500"/>
              <a:t>style.css</a:t>
            </a:r>
            <a:r>
              <a:rPr lang="pl-PL" sz="2500"/>
              <a:t> i zmień kolor wypełnienia figury za </a:t>
            </a:r>
            <a:r>
              <a:rPr b="1" lang="pl-PL" sz="2500"/>
              <a:t>pomocą CSS</a:t>
            </a:r>
            <a:r>
              <a:rPr lang="pl-PL" sz="2500"/>
              <a:t> na żółty. Nie edytuj pliku html!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500"/>
              <a:t>W razie niepewności, użyj źródła </a:t>
            </a:r>
            <a:r>
              <a:rPr b="1" lang="pl-PL" sz="2500"/>
              <a:t>2.c</a:t>
            </a:r>
            <a:r>
              <a:rPr lang="pl-PL" sz="2500"/>
              <a:t> oraz Google</a:t>
            </a:r>
            <a:endParaRPr sz="2500"/>
          </a:p>
        </p:txBody>
      </p:sp>
      <p:sp>
        <p:nvSpPr>
          <p:cNvPr id="333" name="Google Shape;333;g19a93f4f10b_0_66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rPr b="1" lang="pl-PL" sz="1300"/>
              <a:t>czas: 5 min</a:t>
            </a:r>
            <a:endParaRPr b="1"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9a93f4f10b_0_82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Embedding</a:t>
            </a:r>
            <a:endParaRPr/>
          </a:p>
        </p:txBody>
      </p:sp>
      <p:sp>
        <p:nvSpPr>
          <p:cNvPr id="340" name="Google Shape;340;g19a93f4f10b_0_82"/>
          <p:cNvSpPr txBox="1"/>
          <p:nvPr>
            <p:ph idx="1" type="body"/>
          </p:nvPr>
        </p:nvSpPr>
        <p:spPr>
          <a:xfrm>
            <a:off x="520700" y="1462525"/>
            <a:ext cx="96504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Umieszczanie zewnętrznych treści na stronie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Embedować można video z YouTube, piosenki z Spotify, posty na Twitterze, mapy Google i wiele innych!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Aktualnie używa się elementu &lt;iframe&gt; do embedowania zewnętrznych treści, tag &lt;embed&gt; jest przestarzały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Większość serwisów społecznościowych i multimedialnych posiada opcje generowania kodu embedującego indywidualne posty i treści</a:t>
            </a:r>
            <a:endParaRPr sz="2500"/>
          </a:p>
        </p:txBody>
      </p:sp>
      <p:sp>
        <p:nvSpPr>
          <p:cNvPr id="341" name="Google Shape;341;g19a93f4f10b_0_82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342" name="Google Shape;342;g19a93f4f10b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375" y="4852275"/>
            <a:ext cx="9761049" cy="17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a93f4f10b_0_13"/>
          <p:cNvSpPr txBox="1"/>
          <p:nvPr>
            <p:ph type="title"/>
          </p:nvPr>
        </p:nvSpPr>
        <p:spPr>
          <a:xfrm>
            <a:off x="520700" y="774883"/>
            <a:ext cx="965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5000"/>
              <a:t>Organizacja zajęć</a:t>
            </a:r>
            <a:endParaRPr sz="5000"/>
          </a:p>
        </p:txBody>
      </p:sp>
      <p:sp>
        <p:nvSpPr>
          <p:cNvPr id="190" name="Google Shape;190;g19a93f4f10b_0_13"/>
          <p:cNvSpPr txBox="1"/>
          <p:nvPr>
            <p:ph idx="1" type="body"/>
          </p:nvPr>
        </p:nvSpPr>
        <p:spPr>
          <a:xfrm>
            <a:off x="520700" y="1767324"/>
            <a:ext cx="965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3000"/>
              <a:buChar char="-"/>
            </a:pPr>
            <a:r>
              <a:rPr lang="pl-PL" sz="2400"/>
              <a:t>Paczka z plikami do wykorzystania w trakcie zajęć</a:t>
            </a:r>
            <a:endParaRPr sz="24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pl-PL" sz="2400"/>
              <a:t>Używaj linków z pliku “zrodla.md” w trakcie zajęć jako pomocy, nie bój się używać Google!</a:t>
            </a:r>
            <a:endParaRPr sz="24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pl-PL" sz="2400"/>
              <a:t>Każdy temat ma pliki w folderach “starter” i “final”</a:t>
            </a:r>
            <a:endParaRPr sz="24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pl-PL" sz="2400"/>
              <a:t>Wykonuj zadania edytując plik w folderze “starter”</a:t>
            </a:r>
            <a:endParaRPr sz="24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pl-PL" sz="2400"/>
              <a:t>Postaraj się nie zaglądać do pliku “final”, wykorzystaj go do powtórki w domu</a:t>
            </a:r>
            <a:endParaRPr sz="24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pl-PL" sz="2400"/>
              <a:t>8h zajęć, przerwy co około 90 minut</a:t>
            </a:r>
            <a:endParaRPr sz="24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pl-PL" sz="2400"/>
              <a:t>Przerwa obiadowa około 12:30</a:t>
            </a:r>
            <a:endParaRPr sz="24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pl-PL" sz="2400"/>
              <a:t>Zadanie 3/2 =&gt; Zadanie numer 2 z rozdziału 3</a:t>
            </a:r>
            <a:endParaRPr sz="2400"/>
          </a:p>
        </p:txBody>
      </p:sp>
      <p:sp>
        <p:nvSpPr>
          <p:cNvPr id="191" name="Google Shape;191;g19a93f4f10b_0_13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9a93f4f10b_0_90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49" name="Google Shape;349;g19a93f4f10b_0_90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0" name="Google Shape;350;g19a93f4f10b_0_90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351" name="Google Shape;351;g19a93f4f10b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9250" y="643375"/>
            <a:ext cx="5135849" cy="609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a93f4f10b_0_99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8" name="Google Shape;358;g19a93f4f10b_0_99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9" name="Google Shape;359;g19a93f4f10b_0_99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360" name="Google Shape;360;g19a93f4f10b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25" y="2072800"/>
            <a:ext cx="100965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9a93f4f10b_0_107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7" name="Google Shape;367;g19a93f4f10b_0_107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8" name="Google Shape;368;g19a93f4f10b_0_107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369" name="Google Shape;369;g19a93f4f10b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363" y="735725"/>
            <a:ext cx="5679624" cy="5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9a93f4f10b_0_115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Zadanie 3/1</a:t>
            </a:r>
            <a:endParaRPr/>
          </a:p>
        </p:txBody>
      </p:sp>
      <p:sp>
        <p:nvSpPr>
          <p:cNvPr id="376" name="Google Shape;376;g19a93f4f10b_0_115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500"/>
              <a:t>Embeduj dowolną treść, na przykład mapę Google / wideo z YouTube / post z portalu społecznościowego, w pliku </a:t>
            </a:r>
            <a:r>
              <a:rPr b="1" i="1" lang="pl-PL" sz="2500"/>
              <a:t>starter.html </a:t>
            </a:r>
            <a:endParaRPr b="1" i="1" sz="2500"/>
          </a:p>
        </p:txBody>
      </p:sp>
      <p:sp>
        <p:nvSpPr>
          <p:cNvPr id="377" name="Google Shape;377;g19a93f4f10b_0_115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rPr b="1" lang="pl-PL" sz="1300"/>
              <a:t>czas: 5 min</a:t>
            </a:r>
            <a:endParaRPr b="1"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9a93f4f10b_0_122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Pliki multimedialne</a:t>
            </a:r>
            <a:endParaRPr/>
          </a:p>
        </p:txBody>
      </p:sp>
      <p:sp>
        <p:nvSpPr>
          <p:cNvPr id="384" name="Google Shape;384;g19a93f4f10b_0_122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Przeglądarki umożliwiają umieszczanie treści multimedialnych bezpośrednio z pliku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Zapewniają też proste UI do kontroli odtwarzania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Wideo umieszcza się za pomocą tagu &lt;video&gt;, audio za pomocą tagu &lt;audio&gt;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By sprawdzić obsługiwane formaty plików sprawdź źródło 4.a</a:t>
            </a:r>
            <a:endParaRPr sz="2500"/>
          </a:p>
        </p:txBody>
      </p:sp>
      <p:sp>
        <p:nvSpPr>
          <p:cNvPr id="385" name="Google Shape;385;g19a93f4f10b_0_122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386" name="Google Shape;386;g19a93f4f10b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" y="4104775"/>
            <a:ext cx="4716475" cy="27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19a93f4f10b_0_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7175" y="4104780"/>
            <a:ext cx="4923093" cy="27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9a93f4f10b_0_131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Pliki Video</a:t>
            </a:r>
            <a:endParaRPr/>
          </a:p>
        </p:txBody>
      </p:sp>
      <p:sp>
        <p:nvSpPr>
          <p:cNvPr id="394" name="Google Shape;394;g19a93f4f10b_0_131"/>
          <p:cNvSpPr txBox="1"/>
          <p:nvPr>
            <p:ph idx="1" type="body"/>
          </p:nvPr>
        </p:nvSpPr>
        <p:spPr>
          <a:xfrm>
            <a:off x="520700" y="13863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100"/>
              <a:buChar char="-"/>
            </a:pPr>
            <a:r>
              <a:rPr lang="pl-PL" sz="1500"/>
              <a:t>Atrybuty “width” oraz “height” określają wielkość wideo w pikselach. Dobrą praktyką jest zawsze o nich pamiętać, by uniknąć niechcianych zmian rozmiaru</a:t>
            </a:r>
            <a:endParaRPr sz="15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l-PL" sz="1500"/>
              <a:t>Atrybut “autoplay” powoduje automatyczne rozpoczęcie wideo przy załadowaniu strony</a:t>
            </a:r>
            <a:endParaRPr sz="15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l-PL" sz="1500"/>
              <a:t>Atrybut “muted” wycisza wideo</a:t>
            </a:r>
            <a:endParaRPr sz="15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l-PL" sz="1500"/>
              <a:t>Atrybut “controls” dodaje UI do sterowania odtwarzaniem</a:t>
            </a:r>
            <a:endParaRPr sz="15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l-PL" sz="1500"/>
              <a:t>Element &lt;source&gt; określa źródło wideo. Można dodać ich kilka i w razie nieobsługiwanego formatu, lub błędu w odczytaniu pliku, przeglądarka otworzy inne źródło</a:t>
            </a:r>
            <a:endParaRPr sz="15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l-PL" sz="1500"/>
              <a:t>Zwykły tekst dodany między tagami &lt;video&gt; oraz &lt;/video&gt; zostanie wyświetlony tylko w przypadku, jeżeli przeglądarka nie obsługuje tagu &lt;video&gt;</a:t>
            </a:r>
            <a:endParaRPr sz="1500"/>
          </a:p>
        </p:txBody>
      </p:sp>
      <p:sp>
        <p:nvSpPr>
          <p:cNvPr id="395" name="Google Shape;395;g19a93f4f10b_0_131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396" name="Google Shape;396;g19a93f4f10b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038" y="3866950"/>
            <a:ext cx="5840274" cy="27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9a93f4f10b_0_139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Zadanie 4/1</a:t>
            </a:r>
            <a:endParaRPr/>
          </a:p>
        </p:txBody>
      </p:sp>
      <p:sp>
        <p:nvSpPr>
          <p:cNvPr id="403" name="Google Shape;403;g19a93f4f10b_0_139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700"/>
              <a:t>Otwórz plik </a:t>
            </a:r>
            <a:r>
              <a:rPr b="1" i="1" lang="pl-PL" sz="2700"/>
              <a:t>Zad_1/starter.html</a:t>
            </a:r>
            <a:r>
              <a:rPr lang="pl-PL" sz="2700"/>
              <a:t> i umieść w nim wideo zlokalizowane w tym samym folderze. Nadaj mu wysokość 480px i szerokość 640px. Włącz wyciszenie i UI do sterowania, ale nie włączaj automatycznego startu.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700"/>
              <a:t>Posiłkuj się źródłem </a:t>
            </a:r>
            <a:r>
              <a:rPr b="1" lang="pl-PL" sz="2700"/>
              <a:t>4.a</a:t>
            </a:r>
            <a:endParaRPr b="1" sz="2700"/>
          </a:p>
        </p:txBody>
      </p:sp>
      <p:sp>
        <p:nvSpPr>
          <p:cNvPr id="404" name="Google Shape;404;g19a93f4f10b_0_139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rPr b="1" lang="pl-PL" sz="1300"/>
              <a:t>czas: 10 min</a:t>
            </a:r>
            <a:endParaRPr b="1" sz="1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9a93f4f10b_0_146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Pliki Audio</a:t>
            </a:r>
            <a:endParaRPr/>
          </a:p>
        </p:txBody>
      </p:sp>
      <p:sp>
        <p:nvSpPr>
          <p:cNvPr id="411" name="Google Shape;411;g19a93f4f10b_0_146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300"/>
              <a:buChar char="-"/>
            </a:pPr>
            <a:r>
              <a:rPr lang="pl-PL" sz="1700"/>
              <a:t>Podobnie jak z wideo, tag &lt;audio&gt; może mieć kilka możliwych źródeł w postaci tagów &lt;source&gt;</a:t>
            </a:r>
            <a:endParaRPr sz="17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l-PL" sz="1700"/>
              <a:t>Tu także mamy możliwość włączenia UI, automatycznego odtwarzania i wyciszenia</a:t>
            </a:r>
            <a:endParaRPr sz="17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l-PL" sz="1700"/>
              <a:t>Nie musimy określać “width” oraz “height”</a:t>
            </a:r>
            <a:endParaRPr sz="17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pl-PL" sz="1700"/>
              <a:t>Zwykły tekst dodany między tagami &lt;audio&gt; oraz &lt;/audio&gt; zostanie wyświetlony tylko w przypadku, jeżeli przeglądarka nie obsługuje tagu &lt;audio&gt;</a:t>
            </a:r>
            <a:endParaRPr sz="1700"/>
          </a:p>
        </p:txBody>
      </p:sp>
      <p:sp>
        <p:nvSpPr>
          <p:cNvPr id="412" name="Google Shape;412;g19a93f4f10b_0_146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413" name="Google Shape;413;g19a93f4f10b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538" y="3279806"/>
            <a:ext cx="6155275" cy="33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9a93f4f10b_0_155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Zadanie 4/2</a:t>
            </a:r>
            <a:endParaRPr/>
          </a:p>
        </p:txBody>
      </p:sp>
      <p:sp>
        <p:nvSpPr>
          <p:cNvPr id="420" name="Google Shape;420;g19a93f4f10b_0_155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500"/>
              <a:t>Otwórz plik </a:t>
            </a:r>
            <a:r>
              <a:rPr b="1" i="1" lang="pl-PL" sz="2500"/>
              <a:t>Zad_2/starter.html </a:t>
            </a:r>
            <a:r>
              <a:rPr lang="pl-PL" sz="2500"/>
              <a:t>i dodaj plik audio do strony. Włącz UI kontroli, ale automatyczne odtwarzanie i wyciszenie pozostaw wyłączone. Odpal stronę i sprawdź czy działa.</a:t>
            </a:r>
            <a:endParaRPr sz="2500"/>
          </a:p>
        </p:txBody>
      </p:sp>
      <p:sp>
        <p:nvSpPr>
          <p:cNvPr id="421" name="Google Shape;421;g19a93f4f10b_0_155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rPr lang="pl-PL"/>
              <a:t>czas: 10 min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943332b204_1_8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Zadanie 4/3 (Bonusowe)</a:t>
            </a:r>
            <a:endParaRPr/>
          </a:p>
        </p:txBody>
      </p:sp>
      <p:sp>
        <p:nvSpPr>
          <p:cNvPr id="428" name="Google Shape;428;g2943332b204_1_8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400"/>
              <a:t>Stylowanie niektórych tagów HTML może być czasami kłopotliwe. Dobrym przykładem jest tag &lt;audio&gt;. Nie dość, że różne przeglądarki nadają mu różne style domyślne, to zaznaczanie i stylowanie poszczególnych jego elementów może być kłopotliwe i przynosić niepożądane rezultaty.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br>
              <a:rPr lang="pl-PL" sz="2400"/>
            </a:br>
            <a:r>
              <a:rPr lang="pl-PL" sz="2400"/>
              <a:t>Otwórz Twoje rozwiązanie poprzedniego zadania (4/2) i na podstawie artykułu z pliku </a:t>
            </a:r>
            <a:r>
              <a:rPr b="1" i="1" lang="pl-PL" sz="2400"/>
              <a:t>zrodla.md</a:t>
            </a:r>
            <a:r>
              <a:rPr b="1" lang="pl-PL" sz="2400"/>
              <a:t> </a:t>
            </a:r>
            <a:r>
              <a:rPr lang="pl-PL" sz="2400"/>
              <a:t>z punktu </a:t>
            </a:r>
            <a:r>
              <a:rPr b="1" lang="pl-PL" sz="2400"/>
              <a:t>4.d</a:t>
            </a:r>
            <a:r>
              <a:rPr lang="pl-PL" sz="2400"/>
              <a:t> zmień kolory poszczególnych elementów tagu &lt;audio&gt; na na przykład różowy i żółty. Przeczytaj artykuł do końca.</a:t>
            </a:r>
            <a:endParaRPr sz="2400"/>
          </a:p>
        </p:txBody>
      </p:sp>
      <p:sp>
        <p:nvSpPr>
          <p:cNvPr id="429" name="Google Shape;429;g2943332b204_1_8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a93f4f10b_0_1"/>
          <p:cNvSpPr txBox="1"/>
          <p:nvPr>
            <p:ph type="title"/>
          </p:nvPr>
        </p:nvSpPr>
        <p:spPr>
          <a:xfrm>
            <a:off x="520700" y="774883"/>
            <a:ext cx="965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5000"/>
              <a:t>Zakres zajęć</a:t>
            </a:r>
            <a:endParaRPr sz="5000"/>
          </a:p>
        </p:txBody>
      </p:sp>
      <p:sp>
        <p:nvSpPr>
          <p:cNvPr id="198" name="Google Shape;198;g19a93f4f10b_0_1"/>
          <p:cNvSpPr txBox="1"/>
          <p:nvPr>
            <p:ph idx="1" type="body"/>
          </p:nvPr>
        </p:nvSpPr>
        <p:spPr>
          <a:xfrm>
            <a:off x="520700" y="1748688"/>
            <a:ext cx="9650400" cy="4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3815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3300"/>
              <a:buChar char="-"/>
            </a:pPr>
            <a:r>
              <a:rPr lang="pl-PL" sz="3300"/>
              <a:t>Box Model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-"/>
            </a:pPr>
            <a:r>
              <a:rPr lang="pl-PL" sz="3300"/>
              <a:t>Meta Tagi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-"/>
            </a:pPr>
            <a:r>
              <a:rPr lang="pl-PL" sz="3300"/>
              <a:t>SVG - Scalable Vector Graphics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-"/>
            </a:pPr>
            <a:r>
              <a:rPr lang="pl-PL" sz="3300"/>
              <a:t>Embedowanie multimediów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-"/>
            </a:pPr>
            <a:r>
              <a:rPr lang="pl-PL" sz="3300"/>
              <a:t>Pliki multimedialne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-"/>
            </a:pPr>
            <a:r>
              <a:rPr lang="pl-PL" sz="3300"/>
              <a:t>Kaskadowość oraz Specyficzność CSS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-"/>
            </a:pPr>
            <a:r>
              <a:rPr lang="pl-PL" sz="3300"/>
              <a:t>Wybrane selektory CSS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-"/>
            </a:pPr>
            <a:r>
              <a:rPr lang="pl-PL" sz="3300"/>
              <a:t>Formularze</a:t>
            </a:r>
            <a:endParaRPr sz="3300"/>
          </a:p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Char char="-"/>
            </a:pPr>
            <a:r>
              <a:rPr lang="pl-PL" sz="3300"/>
              <a:t>Animacje CSS</a:t>
            </a:r>
            <a:endParaRPr sz="3300"/>
          </a:p>
        </p:txBody>
      </p:sp>
      <p:sp>
        <p:nvSpPr>
          <p:cNvPr id="199" name="Google Shape;199;g19a93f4f10b_0_1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9a93f4f10b_0_162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Kaskadowość CSS</a:t>
            </a:r>
            <a:endParaRPr/>
          </a:p>
        </p:txBody>
      </p:sp>
      <p:sp>
        <p:nvSpPr>
          <p:cNvPr id="436" name="Google Shape;436;g19a93f4f10b_0_162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600"/>
              <a:buChar char="-"/>
            </a:pPr>
            <a:r>
              <a:rPr lang="pl-PL" sz="2000"/>
              <a:t>Kaskadowość oznacza, że style aplikowane są od góry do dołu pliku CSS.</a:t>
            </a:r>
            <a:endParaRPr sz="20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l-PL" sz="2000"/>
              <a:t>Można niechcący nadpisać wcześniejsze style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/>
              <a:t>	</a:t>
            </a:r>
            <a:endParaRPr/>
          </a:p>
        </p:txBody>
      </p:sp>
      <p:sp>
        <p:nvSpPr>
          <p:cNvPr id="437" name="Google Shape;437;g19a93f4f10b_0_162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438" name="Google Shape;438;g19a93f4f10b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177" y="2919225"/>
            <a:ext cx="7755550" cy="209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g19a93f4f10b_0_162"/>
          <p:cNvCxnSpPr/>
          <p:nvPr/>
        </p:nvCxnSpPr>
        <p:spPr>
          <a:xfrm>
            <a:off x="9079225" y="2767750"/>
            <a:ext cx="0" cy="239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9a93f4f10b_0_186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Specyficzność CSS</a:t>
            </a:r>
            <a:endParaRPr/>
          </a:p>
        </p:txBody>
      </p:sp>
      <p:sp>
        <p:nvSpPr>
          <p:cNvPr id="446" name="Google Shape;446;g19a93f4f10b_0_186"/>
          <p:cNvSpPr txBox="1"/>
          <p:nvPr>
            <p:ph idx="1" type="body"/>
          </p:nvPr>
        </p:nvSpPr>
        <p:spPr>
          <a:xfrm>
            <a:off x="520700" y="1597550"/>
            <a:ext cx="3667200" cy="4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100"/>
              <a:buChar char="-"/>
            </a:pPr>
            <a:r>
              <a:rPr lang="pl-PL" sz="1500"/>
              <a:t>Określa, który styl jest “ważniejszy” i zostanie użyty dla danego elementu</a:t>
            </a:r>
            <a:endParaRPr sz="15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l-PL" sz="1500"/>
              <a:t>Stylować można na kilka sposobów, z różnym specificity</a:t>
            </a:r>
            <a:endParaRPr sz="1500"/>
          </a:p>
        </p:txBody>
      </p:sp>
      <p:sp>
        <p:nvSpPr>
          <p:cNvPr id="447" name="Google Shape;447;g19a93f4f10b_0_186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448" name="Google Shape;448;g19a93f4f10b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4750" y="1688050"/>
            <a:ext cx="5740426" cy="48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9a93f4f10b_0_194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Specyficzność</a:t>
            </a:r>
            <a:endParaRPr/>
          </a:p>
        </p:txBody>
      </p:sp>
      <p:sp>
        <p:nvSpPr>
          <p:cNvPr id="455" name="Google Shape;455;g19a93f4f10b_0_194"/>
          <p:cNvSpPr txBox="1"/>
          <p:nvPr>
            <p:ph idx="1" type="body"/>
          </p:nvPr>
        </p:nvSpPr>
        <p:spPr>
          <a:xfrm>
            <a:off x="520700" y="1538720"/>
            <a:ext cx="9650400" cy="26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400"/>
              <a:buAutoNum type="arabicPeriod"/>
            </a:pPr>
            <a:r>
              <a:rPr lang="pl-PL" sz="1800"/>
              <a:t>Style “Inline CSS”</a:t>
            </a:r>
            <a:endParaRPr sz="1800"/>
          </a:p>
          <a:p>
            <a:pPr indent="-3810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l-PL" sz="1800"/>
              <a:t>Style w tagu &lt;style&gt;</a:t>
            </a:r>
            <a:endParaRPr sz="1800"/>
          </a:p>
          <a:p>
            <a:pPr indent="-3810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l-PL" sz="1800"/>
              <a:t>Style w osobnym pliku CSS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81000" lvl="0" marL="457200" rt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400"/>
              <a:buAutoNum type="arabicPeriod"/>
            </a:pPr>
            <a:r>
              <a:rPr lang="pl-PL" sz="1800"/>
              <a:t>Id elementu</a:t>
            </a:r>
            <a:endParaRPr sz="1800"/>
          </a:p>
          <a:p>
            <a:pPr indent="-3810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l-PL" sz="1800"/>
              <a:t>Klasa elementu</a:t>
            </a:r>
            <a:endParaRPr sz="1800"/>
          </a:p>
          <a:p>
            <a:pPr indent="-3810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l-PL" sz="1800"/>
              <a:t>Tag elementu</a:t>
            </a:r>
            <a:endParaRPr sz="1800"/>
          </a:p>
        </p:txBody>
      </p:sp>
      <p:cxnSp>
        <p:nvCxnSpPr>
          <p:cNvPr id="456" name="Google Shape;456;g19a93f4f10b_0_194"/>
          <p:cNvCxnSpPr/>
          <p:nvPr/>
        </p:nvCxnSpPr>
        <p:spPr>
          <a:xfrm>
            <a:off x="5445800" y="2520675"/>
            <a:ext cx="17700" cy="54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7" name="Google Shape;457;g19a93f4f10b_0_194"/>
          <p:cNvSpPr txBox="1"/>
          <p:nvPr/>
        </p:nvSpPr>
        <p:spPr>
          <a:xfrm>
            <a:off x="521500" y="4784213"/>
            <a:ext cx="9650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58"/>
              </a:buClr>
              <a:buSzPts val="1700"/>
              <a:buFont typeface="Arial"/>
              <a:buChar char="-"/>
            </a:pPr>
            <a:r>
              <a:rPr b="0" i="0" lang="pl-PL" sz="17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W przypadku takiej samej specyficzności decyduje kaskadowość</a:t>
            </a:r>
            <a:endParaRPr b="0" i="0" sz="17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58"/>
              </a:buClr>
              <a:buSzPts val="1700"/>
              <a:buFont typeface="Arial"/>
              <a:buChar char="-"/>
            </a:pPr>
            <a:r>
              <a:rPr b="0" i="0" lang="pl-PL" sz="17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Im bardziej sprecyzowany styl, tym większa jego specyficzność</a:t>
            </a:r>
            <a:endParaRPr b="0" i="0" sz="17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C58"/>
              </a:buClr>
              <a:buSzPts val="1700"/>
              <a:buFont typeface="Arial"/>
              <a:buChar char="-"/>
            </a:pPr>
            <a:r>
              <a:rPr b="0" i="0" lang="pl-PL" sz="17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Najwyższy priorytet nadaje </a:t>
            </a:r>
            <a:r>
              <a:rPr b="0" i="1" lang="pl-PL" sz="17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!important</a:t>
            </a:r>
            <a:br>
              <a:rPr b="0" i="1" lang="pl-PL" sz="17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l-PL" sz="17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którego powinno się unikać</a:t>
            </a:r>
            <a:r>
              <a:rPr b="0" i="1" lang="pl-PL" sz="17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g19a93f4f10b_0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2200" y="4163400"/>
            <a:ext cx="1829950" cy="155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g19a93f4f10b_0_194"/>
          <p:cNvCxnSpPr/>
          <p:nvPr/>
        </p:nvCxnSpPr>
        <p:spPr>
          <a:xfrm flipH="1" rot="10800000">
            <a:off x="7136000" y="5323800"/>
            <a:ext cx="934500" cy="22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60" name="Google Shape;460;g19a93f4f10b_0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6550" y="5944075"/>
            <a:ext cx="2657767" cy="65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1" name="Google Shape;461;g19a93f4f10b_0_194"/>
          <p:cNvCxnSpPr/>
          <p:nvPr/>
        </p:nvCxnSpPr>
        <p:spPr>
          <a:xfrm>
            <a:off x="4731350" y="6094600"/>
            <a:ext cx="1115700" cy="1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2" name="Google Shape;462;g19a93f4f10b_0_194"/>
          <p:cNvSpPr txBox="1"/>
          <p:nvPr/>
        </p:nvSpPr>
        <p:spPr>
          <a:xfrm>
            <a:off x="7887100" y="774875"/>
            <a:ext cx="234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l-PL" sz="11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Specyficzność to złożony i skomplikowany temat. Jeżeli chcesz dowiedzieć się  więcej, sprawdź źródła 5.2.a oraz 5.2.b</a:t>
            </a:r>
            <a:endParaRPr b="0" i="0" sz="11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19a93f4f10b_0_194"/>
          <p:cNvSpPr txBox="1"/>
          <p:nvPr/>
        </p:nvSpPr>
        <p:spPr>
          <a:xfrm>
            <a:off x="7663450" y="608525"/>
            <a:ext cx="54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l-PL" sz="36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36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9a93f4f10b_0_210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Zadanie 5/1</a:t>
            </a:r>
            <a:endParaRPr/>
          </a:p>
        </p:txBody>
      </p:sp>
      <p:sp>
        <p:nvSpPr>
          <p:cNvPr id="470" name="Google Shape;470;g19a93f4f10b_0_210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500"/>
              <a:t>Nadpisz kolor tagu &lt;h1&gt; w pliku Zad_1/starter.html </a:t>
            </a:r>
            <a:r>
              <a:rPr b="1" lang="pl-PL" sz="2500"/>
              <a:t>bez edytowania zawartości tagu &lt;style&gt; i bez użycia </a:t>
            </a:r>
            <a:r>
              <a:rPr b="1" i="1" lang="pl-PL" sz="2500"/>
              <a:t>!important </a:t>
            </a:r>
            <a:endParaRPr b="1" sz="2500"/>
          </a:p>
        </p:txBody>
      </p:sp>
      <p:sp>
        <p:nvSpPr>
          <p:cNvPr id="471" name="Google Shape;471;g19a93f4f10b_0_210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9a93f4f10b_0_217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Wybrane selektory CSS</a:t>
            </a:r>
            <a:endParaRPr/>
          </a:p>
        </p:txBody>
      </p:sp>
      <p:sp>
        <p:nvSpPr>
          <p:cNvPr id="478" name="Google Shape;478;g19a93f4f10b_0_217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500"/>
              <a:buChar char="-"/>
            </a:pPr>
            <a:r>
              <a:rPr lang="pl-PL" sz="2500"/>
              <a:t>CSS umożliwia na stosowanie wielu selektorów do szczegółowej i warunkowej zmiany stylów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l-PL" sz="2500"/>
              <a:t>Sprawdź źródło 6.a, aby dowiedzieć się czegoś o każdym z nich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</p:txBody>
      </p:sp>
      <p:sp>
        <p:nvSpPr>
          <p:cNvPr id="479" name="Google Shape;479;g19a93f4f10b_0_217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a93f4f10b_0_224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.class1, .class2</a:t>
            </a:r>
            <a:endParaRPr/>
          </a:p>
        </p:txBody>
      </p:sp>
      <p:sp>
        <p:nvSpPr>
          <p:cNvPr id="486" name="Google Shape;486;g19a93f4f10b_0_224"/>
          <p:cNvSpPr txBox="1"/>
          <p:nvPr>
            <p:ph idx="1" type="body"/>
          </p:nvPr>
        </p:nvSpPr>
        <p:spPr>
          <a:xfrm>
            <a:off x="662375" y="1489289"/>
            <a:ext cx="96504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1900"/>
              <a:t>Selektor zaznaczający elementy posiadające klasę “.class1” lub “.class2”, lub obie na raz</a:t>
            </a:r>
            <a:endParaRPr sz="1900"/>
          </a:p>
        </p:txBody>
      </p:sp>
      <p:sp>
        <p:nvSpPr>
          <p:cNvPr id="487" name="Google Shape;487;g19a93f4f10b_0_224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488" name="Google Shape;488;g19a93f4f10b_0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675" y="2868513"/>
            <a:ext cx="4589026" cy="77841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19a93f4f10b_0_224"/>
          <p:cNvSpPr/>
          <p:nvPr/>
        </p:nvSpPr>
        <p:spPr>
          <a:xfrm>
            <a:off x="5909538" y="2998363"/>
            <a:ext cx="506400" cy="518700"/>
          </a:xfrm>
          <a:prstGeom prst="mathPlus">
            <a:avLst>
              <a:gd fmla="val 14588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g19a93f4f10b_0_224"/>
          <p:cNvCxnSpPr/>
          <p:nvPr/>
        </p:nvCxnSpPr>
        <p:spPr>
          <a:xfrm>
            <a:off x="5487563" y="4277950"/>
            <a:ext cx="0" cy="7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91" name="Google Shape;491;g19a93f4f10b_0_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8798" y="2731675"/>
            <a:ext cx="3043125" cy="11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19a93f4f10b_0_2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0177" y="5318649"/>
            <a:ext cx="3530032" cy="5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9a93f4f10b_0_238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Inne złożone selektory CSS</a:t>
            </a:r>
            <a:endParaRPr/>
          </a:p>
        </p:txBody>
      </p:sp>
      <p:pic>
        <p:nvPicPr>
          <p:cNvPr id="499" name="Google Shape;499;g19a93f4f10b_0_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875" y="1471575"/>
            <a:ext cx="8781900" cy="51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9a93f4f10b_0_246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Pseudoelementy ::before i ::after</a:t>
            </a:r>
            <a:endParaRPr/>
          </a:p>
        </p:txBody>
      </p:sp>
      <p:sp>
        <p:nvSpPr>
          <p:cNvPr id="506" name="Google Shape;506;g19a93f4f10b_0_246"/>
          <p:cNvSpPr txBox="1"/>
          <p:nvPr>
            <p:ph idx="1" type="body"/>
          </p:nvPr>
        </p:nvSpPr>
        <p:spPr>
          <a:xfrm>
            <a:off x="521500" y="1417291"/>
            <a:ext cx="96504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Używane do tworzenia pseudoelementów przed, lub za targetowanym elementem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Przydatne w niektórych przypadkach do stylowania “opornych na stylowanie” elementów HTML, np. radio button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Po “zaznaczeniu” pseudoelementu jest on tworzony </a:t>
            </a:r>
            <a:r>
              <a:rPr lang="pl-PL" sz="1400" u="sng"/>
              <a:t>w targetowanym elemencie</a:t>
            </a:r>
            <a:r>
              <a:rPr lang="pl-PL" sz="1400"/>
              <a:t>, </a:t>
            </a:r>
            <a:r>
              <a:rPr lang="pl-PL" sz="1400" u="sng"/>
              <a:t>przed</a:t>
            </a:r>
            <a:r>
              <a:rPr lang="pl-PL" sz="1400"/>
              <a:t>, lub </a:t>
            </a:r>
            <a:r>
              <a:rPr lang="pl-PL" sz="1400" u="sng"/>
              <a:t>po zawartości</a:t>
            </a:r>
            <a:endParaRPr sz="1400" u="sng"/>
          </a:p>
        </p:txBody>
      </p:sp>
      <p:pic>
        <p:nvPicPr>
          <p:cNvPr id="507" name="Google Shape;507;g19a93f4f10b_0_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0" y="2774938"/>
            <a:ext cx="342900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g19a93f4f10b_0_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875" y="2774950"/>
            <a:ext cx="49149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g19a93f4f10b_0_2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800" y="5639113"/>
            <a:ext cx="5734050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0" name="Google Shape;510;g19a93f4f10b_0_246"/>
          <p:cNvCxnSpPr/>
          <p:nvPr/>
        </p:nvCxnSpPr>
        <p:spPr>
          <a:xfrm>
            <a:off x="3451050" y="4247050"/>
            <a:ext cx="457200" cy="11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1" name="Google Shape;511;g19a93f4f10b_0_246"/>
          <p:cNvCxnSpPr/>
          <p:nvPr/>
        </p:nvCxnSpPr>
        <p:spPr>
          <a:xfrm flipH="1">
            <a:off x="4969325" y="4674500"/>
            <a:ext cx="1102200" cy="78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2" name="Google Shape;512;g19a93f4f10b_0_246"/>
          <p:cNvSpPr txBox="1"/>
          <p:nvPr/>
        </p:nvSpPr>
        <p:spPr>
          <a:xfrm>
            <a:off x="864875" y="6383600"/>
            <a:ext cx="397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l-PL" sz="10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Więcej przykładów pseudoelementów znajdziesz w źródle 6.b</a:t>
            </a:r>
            <a:endParaRPr b="0" i="0" sz="10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9a93f4f10b_0_258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Zadanie 6/1</a:t>
            </a:r>
            <a:endParaRPr/>
          </a:p>
        </p:txBody>
      </p:sp>
      <p:sp>
        <p:nvSpPr>
          <p:cNvPr id="519" name="Google Shape;519;g19a93f4f10b_0_258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500"/>
              <a:t>Otwórz plik </a:t>
            </a:r>
            <a:r>
              <a:rPr b="1" i="1" lang="pl-PL" sz="2500"/>
              <a:t>Selektory_CSS/example1.html</a:t>
            </a:r>
            <a:r>
              <a:rPr lang="pl-PL" sz="2500"/>
              <a:t> w przeglądarce, uruchom DevTools i zbadaj strukturę elementu z klasą “class3”. 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500"/>
              <a:t>Gdzie pojawiły się pseudoelementy?</a:t>
            </a:r>
            <a:endParaRPr sz="2500"/>
          </a:p>
        </p:txBody>
      </p:sp>
      <p:sp>
        <p:nvSpPr>
          <p:cNvPr id="520" name="Google Shape;520;g19a93f4f10b_0_258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9a93f4f10b_0_266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Pseudoklasa :hover</a:t>
            </a:r>
            <a:endParaRPr/>
          </a:p>
        </p:txBody>
      </p:sp>
      <p:sp>
        <p:nvSpPr>
          <p:cNvPr id="527" name="Google Shape;527;g19a93f4f10b_0_266"/>
          <p:cNvSpPr txBox="1"/>
          <p:nvPr>
            <p:ph idx="1" type="body"/>
          </p:nvPr>
        </p:nvSpPr>
        <p:spPr>
          <a:xfrm>
            <a:off x="520700" y="1462516"/>
            <a:ext cx="96504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600"/>
              <a:buChar char="-"/>
            </a:pPr>
            <a:r>
              <a:rPr lang="pl-PL" sz="2000"/>
              <a:t>Pseudoklasy definiują specjalny stan elementu</a:t>
            </a:r>
            <a:endParaRPr sz="20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l-PL" sz="2000"/>
              <a:t>Jest wiele pseudoklas, o których możesz dowiedzieć się więcej w źródle 6.c</a:t>
            </a:r>
            <a:endParaRPr sz="20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l-PL" sz="2000"/>
              <a:t>Selektor “:hover” uaktywnia się po najechaniu na dany element myszką</a:t>
            </a:r>
            <a:endParaRPr sz="2000"/>
          </a:p>
        </p:txBody>
      </p:sp>
      <p:pic>
        <p:nvPicPr>
          <p:cNvPr id="528" name="Google Shape;528;g19a93f4f10b_0_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8986" y="2853450"/>
            <a:ext cx="4375425" cy="36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a93f4f10b_0_20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Google Color Picker</a:t>
            </a:r>
            <a:endParaRPr/>
          </a:p>
        </p:txBody>
      </p:sp>
      <p:sp>
        <p:nvSpPr>
          <p:cNvPr id="206" name="Google Shape;206;g19a93f4f10b_0_20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400"/>
              <a:t>Wyszukaj frazę “Color Picker” w Google. Zostaw Color Picker w osobnej karcie na później.</a:t>
            </a:r>
            <a:endParaRPr sz="2400"/>
          </a:p>
        </p:txBody>
      </p:sp>
      <p:sp>
        <p:nvSpPr>
          <p:cNvPr id="207" name="Google Shape;207;g19a93f4f10b_0_20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943332b204_1_15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Zadanie 6/2</a:t>
            </a:r>
            <a:endParaRPr/>
          </a:p>
        </p:txBody>
      </p:sp>
      <p:sp>
        <p:nvSpPr>
          <p:cNvPr id="535" name="Google Shape;535;g2943332b204_1_15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400"/>
              <a:t>Otwórz plik </a:t>
            </a:r>
            <a:r>
              <a:rPr b="1" i="1" lang="pl-PL" sz="2400"/>
              <a:t>Zad_2/starter/starter.html.</a:t>
            </a:r>
            <a:r>
              <a:rPr b="1" lang="pl-PL" sz="2400"/>
              <a:t> </a:t>
            </a:r>
            <a:r>
              <a:rPr lang="pl-PL" sz="2400"/>
              <a:t>Utwórz plik CSS i podlinkuj go do pliku HTML. Dodaj 2 różne klasy CSS do tagów &lt;span&gt; w pliku </a:t>
            </a:r>
            <a:r>
              <a:rPr b="1" i="1" lang="pl-PL" sz="2400"/>
              <a:t>starter.html</a:t>
            </a:r>
            <a:r>
              <a:rPr lang="pl-PL" sz="2400"/>
              <a:t>. Zmień kolor tła obu elementów &lt;span&gt; na szary.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pl-PL" sz="1600"/>
            </a:br>
            <a:r>
              <a:rPr lang="pl-PL" sz="2400"/>
              <a:t>Napisz kod CSS, który sprawi, że pierwszy &lt;span&gt; zmieni kolor tła </a:t>
            </a:r>
            <a:r>
              <a:rPr lang="pl-PL" sz="2400" u="sng"/>
              <a:t>po najechaniu myszką</a:t>
            </a:r>
            <a:r>
              <a:rPr lang="pl-PL" sz="2400"/>
              <a:t> na czerwony, a drugi na niebieski. </a:t>
            </a:r>
            <a:endParaRPr sz="2400"/>
          </a:p>
        </p:txBody>
      </p:sp>
      <p:sp>
        <p:nvSpPr>
          <p:cNvPr id="536" name="Google Shape;536;g2943332b204_1_15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rPr lang="pl-PL"/>
              <a:t>20 min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9a93f4f10b_0_274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Formularze</a:t>
            </a:r>
            <a:endParaRPr/>
          </a:p>
        </p:txBody>
      </p:sp>
      <p:sp>
        <p:nvSpPr>
          <p:cNvPr id="543" name="Google Shape;543;g19a93f4f10b_0_274"/>
          <p:cNvSpPr txBox="1"/>
          <p:nvPr>
            <p:ph idx="1" type="body"/>
          </p:nvPr>
        </p:nvSpPr>
        <p:spPr>
          <a:xfrm>
            <a:off x="521500" y="1429825"/>
            <a:ext cx="96504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400"/>
              <a:buChar char="-"/>
            </a:pPr>
            <a:r>
              <a:rPr lang="pl-PL" sz="1800"/>
              <a:t>Formularze zbierają dane od użytkownika</a:t>
            </a:r>
            <a:endParaRPr sz="18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1800"/>
              <a:t>Zazwyczaj wysyłają one te dane do serwera, do dalszego procesowania</a:t>
            </a:r>
            <a:endParaRPr sz="18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1800"/>
              <a:t>Wszystkie elementy formularza zawijamy w tag &lt;form&gt; &lt;/form&gt;</a:t>
            </a:r>
            <a:endParaRPr sz="1800"/>
          </a:p>
        </p:txBody>
      </p:sp>
      <p:sp>
        <p:nvSpPr>
          <p:cNvPr id="544" name="Google Shape;544;g19a93f4f10b_0_274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545" name="Google Shape;545;g19a93f4f10b_0_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63" y="2959338"/>
            <a:ext cx="6084850" cy="17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g19a93f4f10b_0_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3088" y="2479687"/>
            <a:ext cx="2578800" cy="23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g19a93f4f10b_0_274"/>
          <p:cNvSpPr txBox="1"/>
          <p:nvPr/>
        </p:nvSpPr>
        <p:spPr>
          <a:xfrm>
            <a:off x="521488" y="5166563"/>
            <a:ext cx="92796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58"/>
              </a:buClr>
              <a:buSzPts val="1800"/>
              <a:buFont typeface="Arial"/>
              <a:buChar char="-"/>
            </a:pPr>
            <a:r>
              <a:rPr b="0" i="0" lang="pl-PL" sz="18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&lt;input&gt; to pole, lub przycisk, zależnie jaki atrybut “type” mu nadamy</a:t>
            </a:r>
            <a:endParaRPr b="0" i="0" sz="18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58"/>
              </a:buClr>
              <a:buSzPts val="1800"/>
              <a:buFont typeface="Arial"/>
              <a:buChar char="-"/>
            </a:pPr>
            <a:r>
              <a:rPr b="0" i="0" lang="pl-PL" sz="18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&lt;label&gt; to opis pola, dodajemy atrybut “for” z id tagu &lt;input&gt;</a:t>
            </a:r>
            <a:endParaRPr b="0" i="0" sz="18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C58"/>
              </a:buClr>
              <a:buSzPts val="1800"/>
              <a:buFont typeface="Arial"/>
              <a:buChar char="-"/>
            </a:pPr>
            <a:r>
              <a:rPr b="0" i="0" lang="pl-PL" sz="18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atrybut “name” tagu &lt;input&gt; jest obowiązkowy, inaczej dane nie zostaną przesłane</a:t>
            </a:r>
            <a:endParaRPr b="0" i="0" sz="18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9a93f4f10b_0_274"/>
          <p:cNvSpPr txBox="1"/>
          <p:nvPr/>
        </p:nvSpPr>
        <p:spPr>
          <a:xfrm>
            <a:off x="8475113" y="5242713"/>
            <a:ext cx="169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l-P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Więcej typów w źródle 7.b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9" name="Google Shape;549;g19a93f4f10b_0_274"/>
          <p:cNvCxnSpPr>
            <a:endCxn id="548" idx="1"/>
          </p:cNvCxnSpPr>
          <p:nvPr/>
        </p:nvCxnSpPr>
        <p:spPr>
          <a:xfrm flipH="1" rot="10800000">
            <a:off x="8115113" y="5412063"/>
            <a:ext cx="3600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9d0f18758e_0_5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Inne przydatne typy tagu &lt;input&gt;</a:t>
            </a:r>
            <a:endParaRPr/>
          </a:p>
        </p:txBody>
      </p:sp>
      <p:sp>
        <p:nvSpPr>
          <p:cNvPr id="556" name="Google Shape;556;g19d0f18758e_0_5"/>
          <p:cNvSpPr txBox="1"/>
          <p:nvPr>
            <p:ph idx="1" type="body"/>
          </p:nvPr>
        </p:nvSpPr>
        <p:spPr>
          <a:xfrm>
            <a:off x="520700" y="1538725"/>
            <a:ext cx="13908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b="1" lang="pl-PL"/>
              <a:t>radio button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b="1" lang="pl-PL"/>
              <a:t>checkbox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b="1" lang="pl-PL"/>
              <a:t>button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b="1" lang="pl-PL"/>
              <a:t>date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Char char="-"/>
            </a:pPr>
            <a:r>
              <a:rPr b="1" lang="pl-PL"/>
              <a:t>text</a:t>
            </a:r>
            <a:endParaRPr b="1"/>
          </a:p>
        </p:txBody>
      </p:sp>
      <p:pic>
        <p:nvPicPr>
          <p:cNvPr id="557" name="Google Shape;557;g19d0f18758e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725" y="1496013"/>
            <a:ext cx="49244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g19d0f18758e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6303" y="1364800"/>
            <a:ext cx="1234222" cy="6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g19d0f18758e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7725" y="2192875"/>
            <a:ext cx="52959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g19d0f18758e_0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84028" y="2069775"/>
            <a:ext cx="1234225" cy="69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g19d0f18758e_0_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87725" y="3172950"/>
            <a:ext cx="23241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g19d0f18758e_0_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6700" y="3281725"/>
            <a:ext cx="13620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9d0f18758e_0_5"/>
          <p:cNvSpPr txBox="1"/>
          <p:nvPr/>
        </p:nvSpPr>
        <p:spPr>
          <a:xfrm>
            <a:off x="4646225" y="3653200"/>
            <a:ext cx="299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l-PL" sz="10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szybkie zadanie! Otwórz plik </a:t>
            </a:r>
            <a:r>
              <a:rPr b="1" i="1" lang="pl-PL" sz="10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example4.html </a:t>
            </a:r>
            <a:r>
              <a:rPr b="0" i="0" lang="pl-PL" sz="10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i zobacz jak działa button. Następnie “odkomentuj” tag &lt;style&gt; i odśwież stronę</a:t>
            </a:r>
            <a:endParaRPr b="0" i="0" sz="10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Google Shape;564;g19d0f18758e_0_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87713" y="4761575"/>
            <a:ext cx="43719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g19d0f18758e_0_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725" y="4615950"/>
            <a:ext cx="17621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g19d0f18758e_0_5"/>
          <p:cNvSpPr txBox="1"/>
          <p:nvPr/>
        </p:nvSpPr>
        <p:spPr>
          <a:xfrm>
            <a:off x="6886425" y="4894950"/>
            <a:ext cx="319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l-P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Otwórz plik </a:t>
            </a:r>
            <a:r>
              <a:rPr b="1" i="1" lang="pl-P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example5.html</a:t>
            </a:r>
            <a:r>
              <a:rPr b="0" i="0" lang="pl-P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sprawdź jak działa input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7" name="Google Shape;567;g19d0f18758e_0_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87725" y="5716638"/>
            <a:ext cx="48006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g19d0f18758e_0_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23888" y="5749976"/>
            <a:ext cx="1752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g19d0f18758e_0_5"/>
          <p:cNvSpPr txBox="1"/>
          <p:nvPr/>
        </p:nvSpPr>
        <p:spPr>
          <a:xfrm>
            <a:off x="658725" y="6355925"/>
            <a:ext cx="462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l-PL" sz="12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…i wiele innych </a:t>
            </a:r>
            <a:r>
              <a:rPr b="0" i="0" lang="pl-PL" sz="12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(sprawdź źródło 7.b)</a:t>
            </a:r>
            <a:endParaRPr b="0" i="0" sz="12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9d0f18758e_0_26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Zadanie 7/1</a:t>
            </a:r>
            <a:endParaRPr/>
          </a:p>
        </p:txBody>
      </p:sp>
      <p:sp>
        <p:nvSpPr>
          <p:cNvPr id="576" name="Google Shape;576;g19d0f18758e_0_26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1400"/>
              <a:t>W pliku </a:t>
            </a:r>
            <a:r>
              <a:rPr b="1" i="1" lang="pl-PL" sz="1400"/>
              <a:t>starter.html</a:t>
            </a:r>
            <a:r>
              <a:rPr lang="pl-PL" sz="1400"/>
              <a:t> stwórz formularz zbierający dane, w którym zapytasz o: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imię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nazwisko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datę urodzenia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płeć (pamiętaj o odpowiednim typie inputu!)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email (źródło 7.b)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akceptację regulaminu (checkbox)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ustaw imię, nazwisko, oraz akceptację regulaminu jako obowiązkowe do wypełnienia pola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1400"/>
              <a:t>Oraz dodaj na końcu submit button.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b="1" lang="pl-PL" sz="1400"/>
              <a:t>*</a:t>
            </a:r>
            <a:r>
              <a:rPr lang="pl-PL" sz="1400"/>
              <a:t> Bonus: Zmień kolor tła formularza na dowolny ciemny, a kolor czcionki na jasny, dodaj padding 20px</a:t>
            </a:r>
            <a:endParaRPr sz="1400"/>
          </a:p>
        </p:txBody>
      </p:sp>
      <p:sp>
        <p:nvSpPr>
          <p:cNvPr id="577" name="Google Shape;577;g19d0f18758e_0_26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rPr b="1" lang="pl-PL" sz="1300"/>
              <a:t>czas: 15 min</a:t>
            </a:r>
            <a:endParaRPr b="1" sz="1300"/>
          </a:p>
        </p:txBody>
      </p:sp>
      <p:pic>
        <p:nvPicPr>
          <p:cNvPr id="578" name="Google Shape;578;g19d0f18758e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6525" y="4581563"/>
            <a:ext cx="569595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g19d0f18758e_0_26"/>
          <p:cNvSpPr/>
          <p:nvPr/>
        </p:nvSpPr>
        <p:spPr>
          <a:xfrm>
            <a:off x="8054750" y="4356102"/>
            <a:ext cx="1230000" cy="11061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0" name="Google Shape;580;g19d0f18758e_0_26"/>
          <p:cNvCxnSpPr/>
          <p:nvPr/>
        </p:nvCxnSpPr>
        <p:spPr>
          <a:xfrm>
            <a:off x="7511075" y="3802100"/>
            <a:ext cx="674400" cy="58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9d0f18758e_0_43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Animacje CSS</a:t>
            </a:r>
            <a:endParaRPr/>
          </a:p>
        </p:txBody>
      </p:sp>
      <p:sp>
        <p:nvSpPr>
          <p:cNvPr id="587" name="Google Shape;587;g19d0f18758e_0_43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Jest kilka sposobów na “animowanie” elementów stron internetowych przy pomocy CSS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Najprostszy to zmiana stylu przy pomocy pseudoklasy, na przykład “:hover”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Kolejny to Tranzycje CSS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Bardziej zaawansowany to Animacje CSS używające zasady “@keyframes”</a:t>
            </a:r>
            <a:endParaRPr sz="2500"/>
          </a:p>
        </p:txBody>
      </p:sp>
      <p:sp>
        <p:nvSpPr>
          <p:cNvPr id="588" name="Google Shape;588;g19d0f18758e_0_43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9d0f18758e_0_50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Tranzycje CSS</a:t>
            </a:r>
            <a:endParaRPr/>
          </a:p>
        </p:txBody>
      </p:sp>
      <p:sp>
        <p:nvSpPr>
          <p:cNvPr id="595" name="Google Shape;595;g19d0f18758e_0_50"/>
          <p:cNvSpPr txBox="1"/>
          <p:nvPr>
            <p:ph idx="1" type="body"/>
          </p:nvPr>
        </p:nvSpPr>
        <p:spPr>
          <a:xfrm>
            <a:off x="520700" y="1462515"/>
            <a:ext cx="96504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Pozwalają na gładką zmianę styli w określonym przez nas czasie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Aby utworzyć efekt tranzycji trzeba określić dwie rzeczy: właściwość CSS do której chcesz dodać efekt, oraz czas trwania efektu</a:t>
            </a:r>
            <a:endParaRPr sz="1400"/>
          </a:p>
        </p:txBody>
      </p:sp>
      <p:sp>
        <p:nvSpPr>
          <p:cNvPr id="596" name="Google Shape;596;g19d0f18758e_0_50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597" name="Google Shape;597;g19d0f18758e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350" y="2347500"/>
            <a:ext cx="5260950" cy="41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g19d0f18758e_0_50"/>
          <p:cNvSpPr txBox="1"/>
          <p:nvPr/>
        </p:nvSpPr>
        <p:spPr>
          <a:xfrm>
            <a:off x="994850" y="3535575"/>
            <a:ext cx="3357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l-PL" sz="12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Otwórz plik </a:t>
            </a:r>
            <a:r>
              <a:rPr b="1" i="1" lang="pl-PL" sz="12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Animacje_CSS/example1.html</a:t>
            </a:r>
            <a:endParaRPr b="1" i="1" sz="12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l-PL" sz="12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i sprawdź co dzieje się z elementem po najechaniu myszką.</a:t>
            </a:r>
            <a:endParaRPr b="0" i="0" sz="12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br>
              <a:rPr b="0" i="0" lang="pl-PL" sz="12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l-PL" sz="12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Zmień kilka rzeczy by uzyskać inny efekt.</a:t>
            </a:r>
            <a:endParaRPr b="0" i="0" sz="12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7f56a8d553_1_0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*@keyframes </a:t>
            </a:r>
            <a:r>
              <a:rPr lang="pl-PL" sz="1500"/>
              <a:t>- do przerobienia w domu (źródło 8.a, 8.b)</a:t>
            </a:r>
            <a:endParaRPr sz="1500"/>
          </a:p>
        </p:txBody>
      </p:sp>
      <p:sp>
        <p:nvSpPr>
          <p:cNvPr id="605" name="Google Shape;605;g17f56a8d553_1_0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Animacje pozwalające na zmianę jednego stylu w drugi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Podobne do Transitions, ale mamy więcej kontroli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By ich używać, trzeba utworzyć najpierw kilka keyframesów (określonych momentów w czasie zawierających pożądany styl)</a:t>
            </a:r>
            <a:endParaRPr sz="2500"/>
          </a:p>
        </p:txBody>
      </p:sp>
      <p:sp>
        <p:nvSpPr>
          <p:cNvPr id="606" name="Google Shape;606;g17f56a8d553_1_0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7f56a8d553_1_7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13" name="Google Shape;613;g17f56a8d553_1_7"/>
          <p:cNvSpPr txBox="1"/>
          <p:nvPr/>
        </p:nvSpPr>
        <p:spPr>
          <a:xfrm>
            <a:off x="767225" y="3006150"/>
            <a:ext cx="297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pl-PL" sz="14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Animacje_CSS/example2.html</a:t>
            </a:r>
            <a:r>
              <a:rPr b="0" i="0" lang="pl-PL" sz="14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 - otwórz w przeglądarce i sprawdź efekty</a:t>
            </a:r>
            <a:endParaRPr b="0" i="0" sz="14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7f56a8d553_1_7"/>
          <p:cNvSpPr/>
          <p:nvPr/>
        </p:nvSpPr>
        <p:spPr>
          <a:xfrm>
            <a:off x="379150" y="297850"/>
            <a:ext cx="9920400" cy="47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17f56a8d553_1_7"/>
          <p:cNvSpPr/>
          <p:nvPr/>
        </p:nvSpPr>
        <p:spPr>
          <a:xfrm>
            <a:off x="466625" y="6578600"/>
            <a:ext cx="9920400" cy="47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g17f56a8d553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049" y="228425"/>
            <a:ext cx="3157000" cy="699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9a93f4f10b_0_73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*Canvas </a:t>
            </a:r>
            <a:r>
              <a:rPr lang="pl-PL" sz="1500"/>
              <a:t>- do przerobienia w domu (źródło 9.a, 9.b)</a:t>
            </a:r>
            <a:endParaRPr sz="1500"/>
          </a:p>
        </p:txBody>
      </p:sp>
      <p:sp>
        <p:nvSpPr>
          <p:cNvPr id="623" name="Google Shape;623;g19a93f4f10b_0_73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Element &lt;canvas&gt; używany jest do rysowania grafiki na stronach internetowych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Element ten jest tylko “płótnem” a rysujemy na nim za pomocą kodu w języku JavaScript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Może być używany do rysowania dynamicznych wykresów na podstawie zmieniających się danych (na przykład cen akcji spółki)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Może być animowany i interaktywny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24" name="Google Shape;624;g19a93f4f10b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100" y="3239750"/>
            <a:ext cx="10035620" cy="31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7f56a8d553_1_23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Projekty</a:t>
            </a:r>
            <a:endParaRPr/>
          </a:p>
        </p:txBody>
      </p:sp>
      <p:sp>
        <p:nvSpPr>
          <p:cNvPr id="631" name="Google Shape;631;g17f56a8d553_1_23"/>
          <p:cNvSpPr txBox="1"/>
          <p:nvPr>
            <p:ph idx="1" type="body"/>
          </p:nvPr>
        </p:nvSpPr>
        <p:spPr>
          <a:xfrm>
            <a:off x="520700" y="1538725"/>
            <a:ext cx="48261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b="1" lang="pl-PL" sz="1400"/>
              <a:t>Projekt 1:</a:t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1400"/>
              <a:t>Stwórz stronę internetową zawierającą: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head z meta tagiem “title”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header z SVG jako logiem - kształt i kolor dowolny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3 embedowane posty społecznościowe lub filmy z YouTube, każdy z tytułem umieszczonym w tagu &lt;h2&gt;, jeden pod drugim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formularz zawierający pola: imię (obowiązkowe), nazwisko (obowiązkowe), płeć, data urodzenia, email(obowiązkowe), submit button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nadaj submit buttonowi swój własny styl i zaprogramuj by zmieniał kolor gdy najedzie się na niego myszką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footer z dowolną treścią</a:t>
            </a:r>
            <a:endParaRPr sz="1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l-PL" sz="1400"/>
              <a:t>kod CSS umieść w osobnym pliku CSS (pamiętaj o podlinkowaniu pliku CSS w pliku HTML!)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l-PL" sz="1400"/>
              <a:t>*ekstra:</a:t>
            </a:r>
            <a:r>
              <a:rPr lang="pl-PL" sz="1400"/>
              <a:t> dodaj do swojej strony animacje CSS (na przykład by logo mieniło się kolorami)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1400"/>
              <a:t>Używaj źródeł oraz wyszukuj rozwiązania w wyszukiwarce Google.</a:t>
            </a:r>
            <a:r>
              <a:rPr lang="pl-PL"/>
              <a:t> </a:t>
            </a:r>
            <a:endParaRPr/>
          </a:p>
        </p:txBody>
      </p:sp>
      <p:sp>
        <p:nvSpPr>
          <p:cNvPr id="632" name="Google Shape;632;g17f56a8d553_1_23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33" name="Google Shape;633;g17f56a8d553_1_23"/>
          <p:cNvSpPr txBox="1"/>
          <p:nvPr>
            <p:ph idx="1" type="body"/>
          </p:nvPr>
        </p:nvSpPr>
        <p:spPr>
          <a:xfrm>
            <a:off x="5524450" y="1538725"/>
            <a:ext cx="48261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b="1" lang="pl-PL" sz="1400"/>
              <a:t>Projekt 2:</a:t>
            </a:r>
            <a:endParaRPr b="1" sz="1400"/>
          </a:p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1400"/>
              <a:t>Odwzoruj możliwie najdokładniej stronę internetową: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3000" u="sng">
                <a:solidFill>
                  <a:schemeClr val="hlink"/>
                </a:solidFill>
                <a:hlinkClick r:id="rId3"/>
              </a:rPr>
              <a:t>Link</a:t>
            </a:r>
            <a:endParaRPr sz="3000"/>
          </a:p>
          <a:p>
            <a:pPr indent="0" lvl="0" marL="0" rt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1000"/>
              <a:t>(Link także w źródłach)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a93f4f10b_0_169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Narzędzia</a:t>
            </a:r>
            <a:endParaRPr/>
          </a:p>
        </p:txBody>
      </p:sp>
      <p:sp>
        <p:nvSpPr>
          <p:cNvPr id="214" name="Google Shape;214;g19a93f4f10b_0_169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Wyszukiwarka Google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Przeglądarka - Chrome</a:t>
            </a:r>
            <a:endParaRPr sz="2500"/>
          </a:p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pl-PL" sz="2500"/>
              <a:t>IDE lub edytor tekstu - najlepiej VS Code</a:t>
            </a:r>
            <a:endParaRPr sz="2500"/>
          </a:p>
        </p:txBody>
      </p:sp>
      <p:sp>
        <p:nvSpPr>
          <p:cNvPr id="215" name="Google Shape;215;g19a93f4f10b_0_169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43332b204_1_22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CSS Box Model</a:t>
            </a:r>
            <a:endParaRPr/>
          </a:p>
        </p:txBody>
      </p:sp>
      <p:sp>
        <p:nvSpPr>
          <p:cNvPr id="222" name="Google Shape;222;g2943332b204_1_22"/>
          <p:cNvSpPr txBox="1"/>
          <p:nvPr>
            <p:ph idx="1" type="body"/>
          </p:nvPr>
        </p:nvSpPr>
        <p:spPr>
          <a:xfrm>
            <a:off x="520700" y="1334038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400"/>
              <a:buChar char="-"/>
            </a:pPr>
            <a:r>
              <a:rPr lang="pl-PL" sz="2400"/>
              <a:t>Wszystkie elementy (tagi) HTML są “pudełkami” o kształcie prostokąta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2400"/>
              <a:t>Rozkład i wzajemne interakcje tych elementów determinują jak wyglądać będzie nasza strona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2400"/>
              <a:t>Każde “pudełko” składa się z kilku elementów: Zawartość (Content), Padding, Border, Margin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2400"/>
              <a:t>DevTools po zbadaniu elementu dają możliwość sprawdzenia rozmiarów poszczególnych elementów każdego “pudełka”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2400"/>
              <a:t>Nawet, jeżeli zmienimy kształt pudełka na owalny przy pomocy CSS, przeglądarka nadal widzi je jako prostokąt!</a:t>
            </a:r>
            <a:endParaRPr sz="2400"/>
          </a:p>
        </p:txBody>
      </p:sp>
      <p:pic>
        <p:nvPicPr>
          <p:cNvPr id="223" name="Google Shape;223;g2943332b204_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824" y="4814125"/>
            <a:ext cx="7454149" cy="27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43332b204_1_32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30" name="Google Shape;230;g2943332b204_1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088" y="1433225"/>
            <a:ext cx="25908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943332b204_1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728" y="3364397"/>
            <a:ext cx="3161525" cy="23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943332b204_1_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4648" y="1508775"/>
            <a:ext cx="4204849" cy="395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43332b204_1_50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Zadanie 0/1</a:t>
            </a:r>
            <a:endParaRPr/>
          </a:p>
        </p:txBody>
      </p:sp>
      <p:sp>
        <p:nvSpPr>
          <p:cNvPr id="239" name="Google Shape;239;g2943332b204_1_50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800"/>
              <a:buNone/>
            </a:pPr>
            <a:r>
              <a:rPr lang="pl-PL" sz="2400"/>
              <a:t>Ściągnij folder </a:t>
            </a:r>
            <a:r>
              <a:rPr b="1" i="1" lang="pl-PL" sz="2400"/>
              <a:t>HTML_MULTIMEDIA</a:t>
            </a:r>
            <a:r>
              <a:rPr lang="pl-PL" sz="2400"/>
              <a:t> i otwórz go w VSCode.</a:t>
            </a:r>
            <a:br>
              <a:rPr lang="pl-PL" sz="2400"/>
            </a:br>
            <a:br>
              <a:rPr lang="pl-PL" sz="2400"/>
            </a:br>
            <a:r>
              <a:rPr lang="pl-PL" sz="2400"/>
              <a:t>Otwórz stronę </a:t>
            </a:r>
            <a:r>
              <a:rPr lang="pl-PL" sz="2400" u="sng">
                <a:solidFill>
                  <a:schemeClr val="hlink"/>
                </a:solidFill>
                <a:hlinkClick r:id="rId3"/>
              </a:rPr>
              <a:t>https://www.w3schools.com/css/tryit.asp?filename=trycss_boxmodel</a:t>
            </a:r>
            <a:r>
              <a:rPr lang="pl-PL" sz="2400"/>
              <a:t> (źródło 0.d), kliknij prawym przyciskiem myszy na prostokąt i poszukaj jak wygląda jego box model. Zmień rozmiar elementu, padding itp w CSS po lewej stronie, kliknij przycisk “Run &gt;” i zobacz jak to wpłynie na wartości w DevTools</a:t>
            </a:r>
            <a:endParaRPr sz="2400"/>
          </a:p>
        </p:txBody>
      </p:sp>
      <p:sp>
        <p:nvSpPr>
          <p:cNvPr id="240" name="Google Shape;240;g2943332b204_1_50"/>
          <p:cNvSpPr txBox="1"/>
          <p:nvPr>
            <p:ph idx="2" type="body"/>
          </p:nvPr>
        </p:nvSpPr>
        <p:spPr>
          <a:xfrm>
            <a:off x="520700" y="6413500"/>
            <a:ext cx="28845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43332b204_1_43"/>
          <p:cNvSpPr txBox="1"/>
          <p:nvPr>
            <p:ph type="title"/>
          </p:nvPr>
        </p:nvSpPr>
        <p:spPr>
          <a:xfrm>
            <a:off x="520700" y="774883"/>
            <a:ext cx="9650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/>
              <a:t>Resetowanie Domyślnych Wartości “Pudełek”</a:t>
            </a:r>
            <a:endParaRPr/>
          </a:p>
        </p:txBody>
      </p:sp>
      <p:sp>
        <p:nvSpPr>
          <p:cNvPr id="247" name="Google Shape;247;g2943332b204_1_43"/>
          <p:cNvSpPr txBox="1"/>
          <p:nvPr>
            <p:ph idx="1" type="body"/>
          </p:nvPr>
        </p:nvSpPr>
        <p:spPr>
          <a:xfrm>
            <a:off x="520700" y="1538713"/>
            <a:ext cx="9650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SzPts val="2400"/>
              <a:buChar char="-"/>
            </a:pPr>
            <a:r>
              <a:rPr lang="pl-PL" sz="2400"/>
              <a:t>Przeglądarki nadają domyślne wartości dla poszczególnych elementów pudełek. Jest to niepożądane zachowanie. 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2400"/>
              <a:t>By ustrzec się przed niechcianymi zmianami rozmiarów, należy “zresetować” je przy pomocy CSS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2400"/>
              <a:t>Jest to polecane przy tworzeniu nowego projektu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2400"/>
              <a:t>Zazwyczaj wystarczy “zresetować” wartości padding i margin do 0.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l-PL" sz="2400"/>
              <a:t>By zaznaczyć wszystkie elementy należy użyć selektora “*”.</a:t>
            </a:r>
            <a:endParaRPr sz="2400"/>
          </a:p>
        </p:txBody>
      </p:sp>
      <p:sp>
        <p:nvSpPr>
          <p:cNvPr id="248" name="Google Shape;248;g2943332b204_1_43"/>
          <p:cNvSpPr txBox="1"/>
          <p:nvPr/>
        </p:nvSpPr>
        <p:spPr>
          <a:xfrm>
            <a:off x="781500" y="5976200"/>
            <a:ext cx="1765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002C58"/>
                </a:solidFill>
                <a:latin typeface="Arial"/>
                <a:ea typeface="Arial"/>
                <a:cs typeface="Arial"/>
                <a:sym typeface="Arial"/>
              </a:rPr>
              <a:t>example1.css</a:t>
            </a:r>
            <a:endParaRPr b="0" i="0" sz="1400" u="none" cap="none" strike="noStrike">
              <a:solidFill>
                <a:srgbClr val="002C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2943332b204_1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8900" y="4189050"/>
            <a:ext cx="2676550" cy="16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2018-10-01T12:37:07Z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0x010100AE42C365E6558549BEAAEC6A344976D3</vt:lpwstr>
  </property>
</Properties>
</file>