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lf" initials="G" lastIdx="1" clrIdx="0">
    <p:extLst>
      <p:ext uri="{19B8F6BF-5375-455C-9EA6-DF929625EA0E}">
        <p15:presenceInfo xmlns:p15="http://schemas.microsoft.com/office/powerpoint/2012/main" userId="af90383315343a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3" d="100"/>
          <a:sy n="53" d="100"/>
        </p:scale>
        <p:origin x="1114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E84B0-8DFA-4392-BE03-A56D0C7ED97F}" type="datetimeFigureOut">
              <a:rPr lang="en-KE" smtClean="0"/>
              <a:t>23/12/2024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1D050-C30E-4BD6-9C55-81C66F7437A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56202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5A39-B0C2-4E21-AAB4-BA3C2170575D}" type="datetimeFigureOut">
              <a:rPr lang="en-KE" smtClean="0"/>
              <a:t>23/12/2024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554D-3492-4CF1-8A60-031E5838EE62}" type="slidenum">
              <a:rPr lang="en-KE" smtClean="0"/>
              <a:t>‹#›</a:t>
            </a:fld>
            <a:endParaRPr lang="en-K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81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5A39-B0C2-4E21-AAB4-BA3C2170575D}" type="datetimeFigureOut">
              <a:rPr lang="en-KE" smtClean="0"/>
              <a:t>23/12/2024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554D-3492-4CF1-8A60-031E5838EE6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8602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5A39-B0C2-4E21-AAB4-BA3C2170575D}" type="datetimeFigureOut">
              <a:rPr lang="en-KE" smtClean="0"/>
              <a:t>23/12/2024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554D-3492-4CF1-8A60-031E5838EE6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59344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5A39-B0C2-4E21-AAB4-BA3C2170575D}" type="datetimeFigureOut">
              <a:rPr lang="en-KE" smtClean="0"/>
              <a:t>23/12/2024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554D-3492-4CF1-8A60-031E5838EE62}" type="slidenum">
              <a:rPr lang="en-KE" smtClean="0"/>
              <a:t>‹#›</a:t>
            </a:fld>
            <a:endParaRPr lang="en-K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2863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5A39-B0C2-4E21-AAB4-BA3C2170575D}" type="datetimeFigureOut">
              <a:rPr lang="en-KE" smtClean="0"/>
              <a:t>23/12/2024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554D-3492-4CF1-8A60-031E5838EE6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18624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5A39-B0C2-4E21-AAB4-BA3C2170575D}" type="datetimeFigureOut">
              <a:rPr lang="en-KE" smtClean="0"/>
              <a:t>23/12/2024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554D-3492-4CF1-8A60-031E5838EE62}" type="slidenum">
              <a:rPr lang="en-KE" smtClean="0"/>
              <a:t>‹#›</a:t>
            </a:fld>
            <a:endParaRPr lang="en-K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9925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5A39-B0C2-4E21-AAB4-BA3C2170575D}" type="datetimeFigureOut">
              <a:rPr lang="en-KE" smtClean="0"/>
              <a:t>23/12/2024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554D-3492-4CF1-8A60-031E5838EE6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73230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5A39-B0C2-4E21-AAB4-BA3C2170575D}" type="datetimeFigureOut">
              <a:rPr lang="en-KE" smtClean="0"/>
              <a:t>23/12/2024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554D-3492-4CF1-8A60-031E5838EE6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55341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5A39-B0C2-4E21-AAB4-BA3C2170575D}" type="datetimeFigureOut">
              <a:rPr lang="en-KE" smtClean="0"/>
              <a:t>23/12/2024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554D-3492-4CF1-8A60-031E5838EE6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429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5A39-B0C2-4E21-AAB4-BA3C2170575D}" type="datetimeFigureOut">
              <a:rPr lang="en-KE" smtClean="0"/>
              <a:t>23/12/2024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554D-3492-4CF1-8A60-031E5838EE6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079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5A39-B0C2-4E21-AAB4-BA3C2170575D}" type="datetimeFigureOut">
              <a:rPr lang="en-KE" smtClean="0"/>
              <a:t>23/12/2024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554D-3492-4CF1-8A60-031E5838EE6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506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5A39-B0C2-4E21-AAB4-BA3C2170575D}" type="datetimeFigureOut">
              <a:rPr lang="en-KE" smtClean="0"/>
              <a:t>23/12/2024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554D-3492-4CF1-8A60-031E5838EE6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5204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5A39-B0C2-4E21-AAB4-BA3C2170575D}" type="datetimeFigureOut">
              <a:rPr lang="en-KE" smtClean="0"/>
              <a:t>23/12/2024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554D-3492-4CF1-8A60-031E5838EE6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267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5A39-B0C2-4E21-AAB4-BA3C2170575D}" type="datetimeFigureOut">
              <a:rPr lang="en-KE" smtClean="0"/>
              <a:t>23/12/2024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554D-3492-4CF1-8A60-031E5838EE6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0396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5A39-B0C2-4E21-AAB4-BA3C2170575D}" type="datetimeFigureOut">
              <a:rPr lang="en-KE" smtClean="0"/>
              <a:t>23/12/2024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554D-3492-4CF1-8A60-031E5838EE6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2108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5A39-B0C2-4E21-AAB4-BA3C2170575D}" type="datetimeFigureOut">
              <a:rPr lang="en-KE" smtClean="0"/>
              <a:t>23/12/2024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554D-3492-4CF1-8A60-031E5838EE6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5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5A39-B0C2-4E21-AAB4-BA3C2170575D}" type="datetimeFigureOut">
              <a:rPr lang="en-KE" smtClean="0"/>
              <a:t>23/12/2024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554D-3492-4CF1-8A60-031E5838EE6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6222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7D85A39-B0C2-4E21-AAB4-BA3C2170575D}" type="datetimeFigureOut">
              <a:rPr lang="en-KE" smtClean="0"/>
              <a:t>23/12/2024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EC9554D-3492-4CF1-8A60-031E5838EE6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4750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ilda.kiarie@student.moringaschoo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ldaKim/Churn-in-Telecoms-Project.git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66F1-E520-470F-B3C9-2BFAC375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-168251"/>
            <a:ext cx="8001000" cy="2971801"/>
          </a:xfrm>
        </p:spPr>
        <p:txBody>
          <a:bodyPr/>
          <a:lstStyle/>
          <a:p>
            <a:r>
              <a:rPr lang="en-US" dirty="0"/>
              <a:t>Customer Churn Prediction for </a:t>
            </a:r>
            <a:r>
              <a:rPr lang="en-US" dirty="0" err="1"/>
              <a:t>SyriaTel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57873-CE76-46E5-9CFC-5130B09C1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308240"/>
            <a:ext cx="6400800" cy="535628"/>
          </a:xfrm>
        </p:spPr>
        <p:txBody>
          <a:bodyPr/>
          <a:lstStyle/>
          <a:p>
            <a:r>
              <a:rPr lang="en-US" b="1" dirty="0"/>
              <a:t>Predicting and Reducing Customer Attrition</a:t>
            </a:r>
            <a:endParaRPr lang="en-KE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99E85-4BAE-4168-8391-8DB7BF749531}"/>
              </a:ext>
            </a:extLst>
          </p:cNvPr>
          <p:cNvSpPr txBox="1"/>
          <p:nvPr/>
        </p:nvSpPr>
        <p:spPr>
          <a:xfrm>
            <a:off x="6256422" y="4906467"/>
            <a:ext cx="60639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Name: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Filda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Kiarie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Email: </a:t>
            </a:r>
            <a:r>
              <a:rPr lang="en-U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filda.kiarie@student.moringaschool.com</a:t>
            </a:r>
            <a:endParaRPr lang="en-US" sz="2000" b="1" i="0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Date: 23/12/2024</a:t>
            </a:r>
            <a:endParaRPr lang="en-K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933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A66F-0C97-4A19-BE03-794BAB3D1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38959"/>
            <a:ext cx="8534401" cy="2281600"/>
          </a:xfrm>
        </p:spPr>
        <p:txBody>
          <a:bodyPr/>
          <a:lstStyle/>
          <a:p>
            <a:r>
              <a:rPr lang="en-US" b="1" dirty="0"/>
              <a:t>Conclusion</a:t>
            </a:r>
            <a:endParaRPr lang="en-KE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4B09E-4C69-47F6-B93E-67ADE12933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2" y="3086443"/>
            <a:ext cx="9498113" cy="5436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A predictive model for churn is developed and evaluated with high accuracy.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Key churn drivers have been identified and actionable strategies provided to reduce churn.</a:t>
            </a:r>
            <a:endParaRPr kumimoji="0" lang="en-US" altLang="en-KE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Provided actionable strategies to improve customer retention.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Next Steps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endParaRPr lang="en-US" altLang="en-KE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Implement retention strategies based on model predictions</a:t>
            </a:r>
            <a:r>
              <a:rPr kumimoji="0" lang="en-US" altLang="en-K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. </a:t>
            </a: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Monitor the model’s performance post-deployment.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KE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F427771-11D1-4B46-98B6-CF70990D8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KE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CAC854D-5A85-428B-94FA-42D11188D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E" altLang="en-K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E" altLang="en-K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206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B41B-1535-4F9C-917A-217C8A6C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654C6-D950-4F0C-AE1A-AE784E7F0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4495800"/>
            <a:ext cx="8534400" cy="14986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Git repository: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https://github.com/FildaKim/Churn-in-Telecoms-Project.git</a:t>
            </a:r>
            <a:b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Feel free to reach out for questions or clarifications!</a:t>
            </a:r>
          </a:p>
          <a:p>
            <a:endParaRPr lang="en-KE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64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B30A-7232-4291-BE91-5182384F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27525"/>
            <a:ext cx="8534400" cy="1507067"/>
          </a:xfrm>
        </p:spPr>
        <p:txBody>
          <a:bodyPr/>
          <a:lstStyle/>
          <a:p>
            <a:r>
              <a:rPr lang="en-US" b="1" dirty="0"/>
              <a:t>Business Problem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0CC98-4849-42C5-9288-DE2D0D8BD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1366"/>
            <a:ext cx="8534400" cy="36152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of </a:t>
            </a:r>
            <a:r>
              <a:rPr lang="en-US" sz="18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SyriaTel’s</a:t>
            </a:r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Churn Challenge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Churn rates affecting revenue, growth, and customer loyalty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 of identifying key churn drivers.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 Develop a predictive model for targeted retention strategies</a:t>
            </a:r>
            <a:endParaRPr lang="en-KE" sz="18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57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1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85C73-DCF3-437D-886D-9F0C33188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2819" y="-869732"/>
            <a:ext cx="8001000" cy="2971801"/>
          </a:xfrm>
        </p:spPr>
        <p:txBody>
          <a:bodyPr/>
          <a:lstStyle/>
          <a:p>
            <a:r>
              <a:rPr lang="en-US" dirty="0"/>
              <a:t>Project objectives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ED109-F943-43E9-8C13-4EC632FED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71" y="2904651"/>
            <a:ext cx="4355499" cy="194733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1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Identify key drivers of customer churn.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customer data to identify the critical features that contribute to churn behavior. This will help uncover patterns that can be used to predict customer attrition</a:t>
            </a:r>
            <a:endParaRPr lang="en-KE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646EF-0AD6-4F64-9460-15ACC8E51923}"/>
              </a:ext>
            </a:extLst>
          </p:cNvPr>
          <p:cNvSpPr txBox="1"/>
          <p:nvPr/>
        </p:nvSpPr>
        <p:spPr>
          <a:xfrm>
            <a:off x="4908331" y="2904651"/>
            <a:ext cx="33475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2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Build an accurate predictive model for churn.</a:t>
            </a: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and test machine learning models to accurately classify customers who are likely to churn. This will enable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SyriaTel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proactively target at-risk customers. </a:t>
            </a:r>
            <a:endParaRPr lang="en-KE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333883-291F-4070-8390-7CC99C36B01E}"/>
              </a:ext>
            </a:extLst>
          </p:cNvPr>
          <p:cNvSpPr txBox="1"/>
          <p:nvPr/>
        </p:nvSpPr>
        <p:spPr>
          <a:xfrm>
            <a:off x="8429297" y="2904651"/>
            <a:ext cx="37627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2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Build an accurate predictive model for churn.</a:t>
            </a: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actionable insights and retention strategies that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SyriaTel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implement to reduce churn rates and improve customer loyalty, ultimately enhancing revenue and business sustainability</a:t>
            </a:r>
            <a:endParaRPr lang="en-KE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92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E92B-792E-4D89-A7C6-E17F97498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4176" y="838200"/>
            <a:ext cx="4833718" cy="2743200"/>
          </a:xfrm>
        </p:spPr>
        <p:txBody>
          <a:bodyPr/>
          <a:lstStyle/>
          <a:p>
            <a:r>
              <a:rPr lang="en-US" b="1" dirty="0"/>
              <a:t>Data Preprocessing</a:t>
            </a:r>
            <a:endParaRPr lang="en-KE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5AD831-7192-47C5-9C21-C8DC7CA0C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83847" y="2945862"/>
            <a:ext cx="567032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: 3333 rows, 21 columns with customer details.</a:t>
            </a:r>
            <a:endParaRPr kumimoji="0" lang="en-US" altLang="en-KE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: Account information, usage statistics, subscription plans.</a:t>
            </a:r>
            <a:endParaRPr kumimoji="0" lang="en-US" altLang="en-KE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: Churn (Yes/No).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17B9E1-3AF5-4978-9B15-ABDD4373006E}"/>
              </a:ext>
            </a:extLst>
          </p:cNvPr>
          <p:cNvSpPr txBox="1">
            <a:spLocks/>
          </p:cNvSpPr>
          <p:nvPr/>
        </p:nvSpPr>
        <p:spPr>
          <a:xfrm>
            <a:off x="836613" y="838200"/>
            <a:ext cx="4833718" cy="2743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/>
              <a:t>Dataset</a:t>
            </a:r>
            <a:r>
              <a:rPr lang="en-US"/>
              <a:t> </a:t>
            </a:r>
            <a:r>
              <a:rPr lang="en-US" b="1"/>
              <a:t>Overview</a:t>
            </a:r>
            <a:endParaRPr lang="en-KE" b="1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E4E0183-4AEF-4EC3-8303-AE8A1CE13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671" y="2668864"/>
            <a:ext cx="567032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Feature Engineering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: Encoding categorical variables.</a:t>
            </a:r>
            <a:endParaRPr kumimoji="0" lang="en-US" altLang="en-KE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Scaling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: Normalized features using </a:t>
            </a:r>
            <a:r>
              <a:rPr kumimoji="0" lang="en-KE" altLang="en-KE" sz="18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StandardScaler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KE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Feature Selection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: Dropped irrelevant and highly correlated features </a:t>
            </a:r>
            <a:endParaRPr kumimoji="0" lang="en-US" altLang="en-KE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Handling Missing Values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: Checked and managed null values.</a:t>
            </a:r>
          </a:p>
        </p:txBody>
      </p:sp>
    </p:spTree>
    <p:extLst>
      <p:ext uri="{BB962C8B-B14F-4D97-AF65-F5344CB8AC3E}">
        <p14:creationId xmlns:p14="http://schemas.microsoft.com/office/powerpoint/2010/main" val="195465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15AF-C4E4-4B06-B1AB-9ABEFE0A4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1" y="339093"/>
            <a:ext cx="3657600" cy="1371600"/>
          </a:xfrm>
        </p:spPr>
        <p:txBody>
          <a:bodyPr/>
          <a:lstStyle/>
          <a:p>
            <a:r>
              <a:rPr lang="en-US" b="1" dirty="0"/>
              <a:t>Key Drivers of Churn</a:t>
            </a:r>
            <a:endParaRPr lang="en-KE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4E2CEF-EB7C-4D9C-9FB7-1EE7F2B27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710693"/>
            <a:ext cx="6284146" cy="344553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95D65-F184-41EF-BE15-F5E004B11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1947040"/>
            <a:ext cx="5191071" cy="2225567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Importance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Random Forest analysis to identify key churn drivers.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Features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Day Minutes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Service Calls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 Plan</a:t>
            </a:r>
          </a:p>
          <a:p>
            <a:endParaRPr lang="en-KE" sz="18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75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34D7-0205-4F15-B706-CBF0CB4F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Predictive Model</a:t>
            </a:r>
            <a:endParaRPr lang="en-KE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B418CA-2628-4EE7-8E98-521000200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9698" y="1441548"/>
            <a:ext cx="5184658" cy="3974904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5937CB92-342D-43B5-95DA-2F0DA47F939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553259" y="2195899"/>
            <a:ext cx="536547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: Random Forest Classifier</a:t>
            </a:r>
            <a:endParaRPr kumimoji="0" lang="en-US" altLang="en-KE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Performance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Accuracy: 90.25%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Cross-Validation Accuracy: 91.26%</a:t>
            </a:r>
            <a:endParaRPr kumimoji="0" lang="en-US" altLang="en-KE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Evaluation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Classification Report (Precision, Recall, F1-Score)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Confusion Matrix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FE75-6812-4BD8-9FAE-59ECAE8D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593" y="38395"/>
            <a:ext cx="8195498" cy="1371600"/>
          </a:xfrm>
        </p:spPr>
        <p:txBody>
          <a:bodyPr/>
          <a:lstStyle/>
          <a:p>
            <a:r>
              <a:rPr lang="en-US" b="1" dirty="0"/>
              <a:t>Model Performance with Threshold Adjustments</a:t>
            </a:r>
            <a:endParaRPr lang="en-KE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40DF70-971D-4883-AFCE-A7E5619E4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645" y="1678882"/>
            <a:ext cx="5184658" cy="4142240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BD7DBEAC-392A-493C-A1FA-914F91B14DD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716235" y="2465973"/>
            <a:ext cx="537976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Threshold Experimentation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: Testing various thresholds to balance precision and recall.</a:t>
            </a:r>
            <a:endParaRPr kumimoji="0" lang="en-US" altLang="en-KE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Findings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: Lower thresholds increase recall (detecting more churn), while higher thresholds improve precision (fewer false positives). </a:t>
            </a:r>
          </a:p>
        </p:txBody>
      </p:sp>
    </p:spTree>
    <p:extLst>
      <p:ext uri="{BB962C8B-B14F-4D97-AF65-F5344CB8AC3E}">
        <p14:creationId xmlns:p14="http://schemas.microsoft.com/office/powerpoint/2010/main" val="254237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01FA-3C55-4BFD-A293-EF127D40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74" y="-1051910"/>
            <a:ext cx="8534401" cy="2281600"/>
          </a:xfrm>
        </p:spPr>
        <p:txBody>
          <a:bodyPr/>
          <a:lstStyle/>
          <a:p>
            <a:r>
              <a:rPr lang="en-US" b="1" dirty="0"/>
              <a:t>Strategic Recommendations</a:t>
            </a:r>
            <a:endParaRPr lang="en-K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37FAE-1363-4B16-B8E1-50E7EDC96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771" y="1930400"/>
            <a:ext cx="10145486" cy="14986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High-Risk Customers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Engage with personalized offers for customers predicted to churn.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Customer Support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Provide better service for customers with frequent service calls.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 Engagement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Encourage low-engagement users (e.g., those with low usage) to stay.</a:t>
            </a:r>
          </a:p>
          <a:p>
            <a:endParaRPr lang="en-KE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600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95D10-3D0E-4E0A-AD2F-179F3D420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1140800"/>
            <a:ext cx="8534401" cy="2281600"/>
          </a:xfrm>
        </p:spPr>
        <p:txBody>
          <a:bodyPr/>
          <a:lstStyle/>
          <a:p>
            <a:r>
              <a:rPr lang="en-US" b="1" dirty="0"/>
              <a:t>Business Insights</a:t>
            </a:r>
            <a:endParaRPr lang="en-KE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B62FB4-23FB-466C-99CC-6F5C0A9FA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2" y="1556946"/>
            <a:ext cx="10216017" cy="416139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Insights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K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 Usage &amp; High Service Calls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Indicators of churn.</a:t>
            </a:r>
            <a:endParaRPr kumimoji="0" lang="en-US" altLang="en-KE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Actionable Steps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Focus on high-risk customers.</a:t>
            </a:r>
            <a:endParaRPr kumimoji="0" lang="en-US" altLang="en-KE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model predictions for targeted campaigns</a:t>
            </a:r>
            <a:endParaRPr kumimoji="0" lang="en-US" altLang="en-KE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KE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Prioritize improving customer experience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72019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67</TotalTime>
  <Words>507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Slice</vt:lpstr>
      <vt:lpstr>Customer Churn Prediction for SyriaTel</vt:lpstr>
      <vt:lpstr>Business Problem</vt:lpstr>
      <vt:lpstr>Project objectives</vt:lpstr>
      <vt:lpstr>Data Preprocessing</vt:lpstr>
      <vt:lpstr>Key Drivers of Churn</vt:lpstr>
      <vt:lpstr>Predictive Model</vt:lpstr>
      <vt:lpstr>Model Performance with Threshold Adjustments</vt:lpstr>
      <vt:lpstr>Strategic Recommendations</vt:lpstr>
      <vt:lpstr>Business Insights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 for SyriaTel</dc:title>
  <dc:creator>Golf</dc:creator>
  <cp:lastModifiedBy>Golf</cp:lastModifiedBy>
  <cp:revision>10</cp:revision>
  <dcterms:created xsi:type="dcterms:W3CDTF">2024-12-23T14:47:02Z</dcterms:created>
  <dcterms:modified xsi:type="dcterms:W3CDTF">2024-12-23T15:54:17Z</dcterms:modified>
</cp:coreProperties>
</file>