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76" r:id="rId14"/>
    <p:sldId id="266" r:id="rId15"/>
    <p:sldId id="267" r:id="rId16"/>
    <p:sldId id="268" r:id="rId17"/>
    <p:sldId id="269" r:id="rId18"/>
    <p:sldId id="271" r:id="rId19"/>
    <p:sldId id="277" r:id="rId20"/>
    <p:sldId id="272" r:id="rId21"/>
    <p:sldId id="273" r:id="rId22"/>
    <p:sldId id="274" r:id="rId23"/>
    <p:sldId id="275" r:id="rId24"/>
  </p:sldIdLst>
  <p:sldSz cx="12192000" cy="6858000"/>
  <p:notesSz cx="6858000" cy="1857375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91480" autoAdjust="0"/>
  </p:normalViewPr>
  <p:slideViewPr>
    <p:cSldViewPr snapToGrid="0">
      <p:cViewPr varScale="1">
        <p:scale>
          <a:sx n="100" d="100"/>
          <a:sy n="100" d="100"/>
        </p:scale>
        <p:origin x="72" y="84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4" Type="http://schemas.openxmlformats.org/officeDocument/2006/relationships/hyperlink" Target="https://github.com/File500/Data_analysis_Final.gi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2272" y="1267006"/>
            <a:ext cx="5652988" cy="2387600"/>
          </a:xfrm>
          <a:noFill/>
        </p:spPr>
        <p:txBody>
          <a:bodyPr/>
          <a:lstStyle/>
          <a:p>
            <a:r>
              <a:rPr lang="en-US" dirty="0"/>
              <a:t>Data Analysis Final Project – survey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0027" y="3731247"/>
            <a:ext cx="9135454" cy="1655762"/>
          </a:xfrm>
          <a:noFill/>
        </p:spPr>
        <p:txBody>
          <a:bodyPr/>
          <a:lstStyle/>
          <a:p>
            <a:r>
              <a:rPr lang="en-US" dirty="0"/>
              <a:t>Filip</a:t>
            </a:r>
            <a:r>
              <a:rPr lang="hr-HR" dirty="0"/>
              <a:t> Jovanović</a:t>
            </a:r>
          </a:p>
          <a:p>
            <a:r>
              <a:rPr lang="hr-HR" dirty="0"/>
              <a:t>19.12.2024.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CAFA-8BB6-FCE9-3D7D-E699EE28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"/>
            <a:ext cx="10515600" cy="1325563"/>
          </a:xfrm>
        </p:spPr>
        <p:txBody>
          <a:bodyPr/>
          <a:lstStyle/>
          <a:p>
            <a:r>
              <a:rPr lang="en-US" dirty="0"/>
              <a:t>Scatter plot of </a:t>
            </a:r>
            <a:r>
              <a:rPr lang="en-US" dirty="0" err="1"/>
              <a:t>Eployment</a:t>
            </a:r>
            <a:r>
              <a:rPr lang="en-US" dirty="0"/>
              <a:t> (skills), Yearly compensation and Job satisfaction 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FF277-7FEC-9C8E-A7FA-5FA5CEE791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2EA20-550A-08D3-F302-EB87921F3F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3C5C10-E885-09B0-5C1A-53CC0E08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220798"/>
            <a:ext cx="11953770" cy="508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1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3142211"/>
            <a:ext cx="6344825" cy="85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Next couple of slides will focus on current and upcoming technology trends and demographics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4012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E45C6E-C822-361E-A203-91FBF31BD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427553" y="-1906065"/>
            <a:ext cx="5518599" cy="106973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2949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0BF9-AB8D-4916-3BC9-E2E92E08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CFB28-858E-A4EC-BB3E-CABAE9AE0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471863" y="-1976439"/>
            <a:ext cx="5629275" cy="108966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597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1A98-8DF3-E66E-19C4-7D764255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DA33F-BEFE-54EC-C1E5-438B741A2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360737" y="-1706563"/>
            <a:ext cx="5470526" cy="10515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Insights From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447800"/>
            <a:ext cx="5181600" cy="4729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Trends from current technologies point out that a significant part of developers and projects are focused on web development </a:t>
            </a:r>
          </a:p>
          <a:p>
            <a:r>
              <a:rPr lang="en-US" dirty="0"/>
              <a:t>Future technology trends show us the rise of data driven solutions along with existing web frameworks </a:t>
            </a:r>
          </a:p>
          <a:p>
            <a:r>
              <a:rPr lang="en-US" dirty="0"/>
              <a:t>We can see that mostly young people with some kind of education (Masters/Bachelor’s) from USA, Europe and India are currently in development department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7800"/>
            <a:ext cx="5181600" cy="4729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2 is popular and has been popular for quite some time to make a solid foundation for upcoming tech stacks</a:t>
            </a:r>
          </a:p>
          <a:p>
            <a:r>
              <a:rPr lang="en-US" dirty="0"/>
              <a:t>Web 3, Big Data, ML and AI have a steep rise and will continue to gain popularity due to need of decentralization, data driven solutions and automatization</a:t>
            </a:r>
          </a:p>
          <a:p>
            <a:r>
              <a:rPr lang="en-US" dirty="0"/>
              <a:t>Although USA, Europe and India provide a great amount of developers, the slow rise of other parts of the world could prove to be a great benefit to the industry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EDD85-749D-8202-2BDB-921623954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0217-61D7-2925-ECA6-6291A55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and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AF64-9734-D24F-68CE-0EC70C644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447800"/>
            <a:ext cx="5181600" cy="4729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endParaRPr lang="en-US" dirty="0"/>
          </a:p>
          <a:p>
            <a:r>
              <a:rPr lang="en-US" dirty="0"/>
              <a:t>Future trends show a promising path towards better web, data driven projects, AI rise, and automatization </a:t>
            </a:r>
          </a:p>
          <a:p>
            <a:endParaRPr lang="en-US" dirty="0"/>
          </a:p>
          <a:p>
            <a:r>
              <a:rPr lang="en-US" dirty="0"/>
              <a:t>Past trends show what carved the path towards more modern world</a:t>
            </a:r>
          </a:p>
          <a:p>
            <a:endParaRPr lang="en-US" dirty="0"/>
          </a:p>
          <a:p>
            <a:r>
              <a:rPr lang="en-US" dirty="0"/>
              <a:t>Job satisfaction and  earnings in this everchanging industry correlate greatly with years of work experience and tech of age in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50460-F5F1-0EE8-8878-39146F3B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7800"/>
            <a:ext cx="5181600" cy="4729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endParaRPr lang="en-US" dirty="0"/>
          </a:p>
          <a:p>
            <a:r>
              <a:rPr lang="en-US" dirty="0"/>
              <a:t>We should keep up with the trends and try to stay in motion and keep our step with all new and more complicated demands</a:t>
            </a:r>
          </a:p>
          <a:p>
            <a:endParaRPr lang="en-US" dirty="0"/>
          </a:p>
          <a:p>
            <a:r>
              <a:rPr lang="en-US" dirty="0"/>
              <a:t>New technologies must not always mean better products and better results and tools, it is better to stick to known tech stack when there is a potential problem whit something fresh</a:t>
            </a:r>
          </a:p>
          <a:p>
            <a:endParaRPr lang="en-US" dirty="0"/>
          </a:p>
          <a:p>
            <a:r>
              <a:rPr lang="en-US" dirty="0"/>
              <a:t>Job satisfaction and pays are highly variable fields and should regularly be examined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74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1457325"/>
            <a:ext cx="68095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 changes but slowly and over time and not over night some people think</a:t>
            </a:r>
          </a:p>
          <a:p>
            <a:endParaRPr lang="en-US" dirty="0"/>
          </a:p>
          <a:p>
            <a:r>
              <a:rPr lang="en-US" dirty="0"/>
              <a:t>New technologies are good but not always the best solution</a:t>
            </a:r>
          </a:p>
          <a:p>
            <a:endParaRPr lang="en-US" dirty="0"/>
          </a:p>
          <a:p>
            <a:r>
              <a:rPr lang="en-US" dirty="0"/>
              <a:t>Job preferences and satisfaction and experience are highly correlated matters and for the benefit of employees they should be more frequently studied and taken into a count 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458566" y="3035156"/>
            <a:ext cx="6809509" cy="82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78DF6F-9C14-6C9F-04F0-01A762CB1692}"/>
              </a:ext>
            </a:extLst>
          </p:cNvPr>
          <p:cNvSpPr txBox="1"/>
          <p:nvPr/>
        </p:nvSpPr>
        <p:spPr>
          <a:xfrm>
            <a:off x="4086225" y="3447112"/>
            <a:ext cx="7566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repo for the whole source code and project along with this pptx:</a:t>
            </a:r>
          </a:p>
          <a:p>
            <a:r>
              <a:rPr lang="hr-HR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https://github.com/File500/Data_analysis_Final.git</a:t>
            </a:r>
            <a:r>
              <a:rPr lang="en-US" dirty="0">
                <a:solidFill>
                  <a:srgbClr val="FFC000"/>
                </a:solidFill>
              </a:rPr>
              <a:t> </a:t>
            </a:r>
            <a:endParaRPr lang="hr-HR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 dirty="0"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rPr>
              <a:t> JOB POSTINGS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E0FBC-AB2D-4A9B-4EAB-0FF9F6436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471" y="1450749"/>
            <a:ext cx="5925431" cy="53081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21805-3B92-B80F-EF8A-25AF1A32E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666" y="1430468"/>
            <a:ext cx="6511882" cy="52998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2347211"/>
            <a:ext cx="7068725" cy="3194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Data extraction</a:t>
            </a:r>
          </a:p>
          <a:p>
            <a:r>
              <a:rPr lang="en-US" sz="2200" dirty="0"/>
              <a:t>Data manipulation</a:t>
            </a:r>
          </a:p>
          <a:p>
            <a:pPr lvl="1"/>
            <a:r>
              <a:rPr lang="en-US" sz="1800" dirty="0"/>
              <a:t>Data cleaning</a:t>
            </a:r>
          </a:p>
          <a:p>
            <a:pPr lvl="1"/>
            <a:r>
              <a:rPr lang="en-US" sz="1800" dirty="0"/>
              <a:t>Removing duplicates and handling missing values</a:t>
            </a:r>
          </a:p>
          <a:p>
            <a:pPr lvl="1"/>
            <a:r>
              <a:rPr lang="en-US" sz="1800" dirty="0"/>
              <a:t>Exploratory data analysis</a:t>
            </a:r>
          </a:p>
          <a:p>
            <a:r>
              <a:rPr lang="en-US" sz="2200" dirty="0"/>
              <a:t>Visual data analysis</a:t>
            </a:r>
          </a:p>
          <a:p>
            <a:r>
              <a:rPr lang="en-US" sz="2200" dirty="0"/>
              <a:t>Deriving insights </a:t>
            </a:r>
          </a:p>
          <a:p>
            <a:r>
              <a:rPr lang="en-US" sz="2200" dirty="0"/>
              <a:t>Seeing trends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This project and presentation was made to take a closer look into developer work experience and technologies used</a:t>
            </a:r>
          </a:p>
          <a:p>
            <a:r>
              <a:rPr lang="en-US" sz="2200" dirty="0">
                <a:solidFill>
                  <a:schemeClr val="tx1"/>
                </a:solidFill>
              </a:rPr>
              <a:t>Point of this presentation is to show trends and insights that would guide  new developer in a desired direction </a:t>
            </a:r>
          </a:p>
          <a:p>
            <a:r>
              <a:rPr lang="en-US" sz="2200" dirty="0">
                <a:solidFill>
                  <a:schemeClr val="tx1"/>
                </a:solidFill>
              </a:rPr>
              <a:t>Large dataset was used to derive insights and make conclusions that cover a big portion of the industry standard </a:t>
            </a:r>
          </a:p>
          <a:p>
            <a:r>
              <a:rPr lang="en-US" sz="2200" dirty="0">
                <a:solidFill>
                  <a:schemeClr val="tx1"/>
                </a:solidFill>
              </a:rPr>
              <a:t>To come to these conclusions 2 things had to be done: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Data needed to be collected, extracted and transformed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Data needed to be examined and interpreted in a meaningful way so it clearly presents findings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94600" y="2235200"/>
            <a:ext cx="7068725" cy="2994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Language used: Python</a:t>
            </a:r>
          </a:p>
          <a:p>
            <a:r>
              <a:rPr lang="en-US" sz="2200" dirty="0"/>
              <a:t>Data extraction tools: web scarping tools, API-s and bash commands</a:t>
            </a:r>
          </a:p>
          <a:p>
            <a:r>
              <a:rPr lang="en-US" sz="2200" dirty="0"/>
              <a:t>Data loading tools: pandas, sqlite3 to load data into a table</a:t>
            </a:r>
          </a:p>
          <a:p>
            <a:r>
              <a:rPr lang="en-US" sz="2200" dirty="0"/>
              <a:t>Data visualization tools</a:t>
            </a:r>
          </a:p>
          <a:p>
            <a:pPr lvl="1"/>
            <a:r>
              <a:rPr lang="en-US" sz="1800" dirty="0"/>
              <a:t>Matplotlib</a:t>
            </a:r>
          </a:p>
          <a:p>
            <a:pPr lvl="1"/>
            <a:r>
              <a:rPr lang="en-US" sz="1800" dirty="0"/>
              <a:t>Seaborn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&lt;Bar chart of top 10 programming languages for the current year goes here.&gt;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programming languages for the next year goes here.&gt;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959A80-4778-AD2E-1616-4FE82FEDB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61" y="2219454"/>
            <a:ext cx="4754090" cy="36703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48C2A4-D22E-D7D6-2B24-709A356CD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399" y="2205230"/>
            <a:ext cx="5257801" cy="36987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is taking a big shift towards being one of the most used languages</a:t>
            </a:r>
          </a:p>
          <a:p>
            <a:r>
              <a:rPr lang="en-US" dirty="0"/>
              <a:t>Typescript is rapidly gaining popularity</a:t>
            </a:r>
          </a:p>
          <a:p>
            <a:r>
              <a:rPr lang="en-US" dirty="0"/>
              <a:t>Most other languages are retaining their popularity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People are following the trends, the more language is used the more people will choose to use it </a:t>
            </a:r>
          </a:p>
          <a:p>
            <a:r>
              <a:rPr lang="en-US" dirty="0"/>
              <a:t>High level languages are seeing a steep rise in usage </a:t>
            </a:r>
          </a:p>
          <a:p>
            <a:r>
              <a:rPr lang="en-US" dirty="0"/>
              <a:t>Shift in technologies is good and it can be clearly seen in charts from last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EFD-B801-5996-879A-7A13CF75507C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databases for the current year goes here 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288C39-3E30-44CF-06C3-D46763CC8E0C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databases for the next year goes here.&gt;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7AA12-6A5B-F982-2865-571C3E7C7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56572"/>
            <a:ext cx="5334000" cy="3582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2DCFF7-69BE-7CB3-6379-3306F66D7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245706" y="1221292"/>
            <a:ext cx="3582846" cy="57953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6382"/>
            <a:ext cx="5181600" cy="48148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Database trends for the current and upcoming year did not change drastically </a:t>
            </a:r>
          </a:p>
          <a:p>
            <a:r>
              <a:rPr lang="en-US" dirty="0"/>
              <a:t>People tend to stick to the databases they work with</a:t>
            </a:r>
          </a:p>
          <a:p>
            <a:r>
              <a:rPr lang="en-US" dirty="0"/>
              <a:t>Change in databases for the next year is noticeable in a sense that some databases switched place in the top 10/20 ranking but no new ones entered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26382"/>
            <a:ext cx="5181600" cy="48148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People have database preferences and when learned it can be hard to transfer to another DB system</a:t>
            </a:r>
          </a:p>
          <a:p>
            <a:r>
              <a:rPr lang="en-US" dirty="0"/>
              <a:t>Changing the database that you work with could most likely mean that you changed jobs or a position</a:t>
            </a:r>
          </a:p>
          <a:p>
            <a:r>
              <a:rPr lang="en-US" dirty="0"/>
              <a:t>To switch to a new database can mean that change for a developer occurred in the whole tech stack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Props1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94</TotalTime>
  <Words>855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Data Analysis Final Project – survey data analysis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Scatter plot of Eployment (skills), Yearly compensation and Job satisfaction </vt:lpstr>
      <vt:lpstr>DASHBOARD</vt:lpstr>
      <vt:lpstr>Current technology usage </vt:lpstr>
      <vt:lpstr>Future technology trends</vt:lpstr>
      <vt:lpstr>Demographics</vt:lpstr>
      <vt:lpstr>Insights From Dashboards</vt:lpstr>
      <vt:lpstr>Overall Findings and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Filip Jovanović</cp:lastModifiedBy>
  <cp:revision>7</cp:revision>
  <dcterms:created xsi:type="dcterms:W3CDTF">2024-10-30T05:40:03Z</dcterms:created>
  <dcterms:modified xsi:type="dcterms:W3CDTF">2024-12-19T16:50:14Z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