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338" r:id="rId2"/>
    <p:sldId id="528" r:id="rId3"/>
    <p:sldId id="526" r:id="rId4"/>
    <p:sldId id="458" r:id="rId5"/>
    <p:sldId id="465" r:id="rId6"/>
    <p:sldId id="524" r:id="rId7"/>
    <p:sldId id="522" r:id="rId8"/>
    <p:sldId id="467" r:id="rId9"/>
    <p:sldId id="355" r:id="rId10"/>
    <p:sldId id="468" r:id="rId11"/>
    <p:sldId id="527" r:id="rId12"/>
    <p:sldId id="466" r:id="rId13"/>
    <p:sldId id="529" r:id="rId14"/>
    <p:sldId id="452" r:id="rId15"/>
    <p:sldId id="446" r:id="rId16"/>
    <p:sldId id="461" r:id="rId17"/>
    <p:sldId id="462" r:id="rId18"/>
    <p:sldId id="334" r:id="rId19"/>
    <p:sldId id="521" r:id="rId20"/>
    <p:sldId id="367" r:id="rId21"/>
    <p:sldId id="358" r:id="rId22"/>
    <p:sldId id="369" r:id="rId23"/>
    <p:sldId id="368" r:id="rId24"/>
    <p:sldId id="531" r:id="rId25"/>
    <p:sldId id="530" r:id="rId26"/>
  </p:sldIdLst>
  <p:sldSz cx="11522075" cy="648017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0">
          <p15:clr>
            <a:srgbClr val="A4A3A4"/>
          </p15:clr>
        </p15:guide>
        <p15:guide id="2" pos="3649">
          <p15:clr>
            <a:srgbClr val="A4A3A4"/>
          </p15:clr>
        </p15:guide>
      </p15:sldGuideLst>
    </p:ext>
    <p:ext uri="{2D200454-40CA-4A62-9FC3-DE9A4176ACB9}">
      <p15:notesGuideLst xmlns:p15="http://schemas.microsoft.com/office/powerpoint/2012/main">
        <p15:guide id="1" orient="horz" pos="2907">
          <p15:clr>
            <a:srgbClr val="A4A3A4"/>
          </p15:clr>
        </p15:guide>
        <p15:guide id="2" pos="21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5F5F5F"/>
    <a:srgbClr val="262626"/>
    <a:srgbClr val="232323"/>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7" autoAdjust="0"/>
  </p:normalViewPr>
  <p:slideViewPr>
    <p:cSldViewPr snapToObjects="1">
      <p:cViewPr varScale="1">
        <p:scale>
          <a:sx n="99" d="100"/>
          <a:sy n="99" d="100"/>
        </p:scale>
        <p:origin x="216" y="72"/>
      </p:cViewPr>
      <p:guideLst>
        <p:guide orient="horz" pos="2060"/>
        <p:guide pos="36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notesViewPr>
    <p:cSldViewPr snapToObjects="1">
      <p:cViewPr varScale="1">
        <p:scale>
          <a:sx n="83" d="100"/>
          <a:sy n="83" d="100"/>
        </p:scale>
        <p:origin x="-3192" y="-90"/>
      </p:cViewPr>
      <p:guideLst>
        <p:guide orient="horz" pos="2907"/>
        <p:guide pos="2172"/>
      </p:guideLst>
    </p:cSldViewPr>
  </p:notesViewPr>
  <p:gridSpacing cx="180023" cy="18002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82B699-C6B7-4DA8-8858-B4A63886AB96}" type="datetimeFigureOut">
              <a:rPr lang="zh-CN" altLang="en-US" smtClean="0"/>
              <a:t>2020/9/15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C1AD92-4491-470B-AC64-A48031177DA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9C1AD92-4491-470B-AC64-A48031177DA2}" type="slidenum">
              <a:rPr lang="zh-CN" altLang="en-US" smtClean="0"/>
              <a:t>1</a:t>
            </a:fld>
            <a:endParaRPr lang="zh-CN" altLang="en-US"/>
          </a:p>
        </p:txBody>
      </p:sp>
    </p:spTree>
    <p:extLst>
      <p:ext uri="{BB962C8B-B14F-4D97-AF65-F5344CB8AC3E}">
        <p14:creationId xmlns:p14="http://schemas.microsoft.com/office/powerpoint/2010/main" val="540969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9C1AD92-4491-470B-AC64-A48031177DA2}" type="slidenum">
              <a:rPr lang="zh-CN" altLang="en-US" smtClean="0"/>
              <a:t>2</a:t>
            </a:fld>
            <a:endParaRPr lang="zh-CN" altLang="en-US"/>
          </a:p>
        </p:txBody>
      </p:sp>
    </p:spTree>
    <p:extLst>
      <p:ext uri="{BB962C8B-B14F-4D97-AF65-F5344CB8AC3E}">
        <p14:creationId xmlns:p14="http://schemas.microsoft.com/office/powerpoint/2010/main" val="2631786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9C1AD92-4491-470B-AC64-A48031177DA2}" type="slidenum">
              <a:rPr lang="zh-CN" altLang="en-US" smtClean="0"/>
              <a:t>13</a:t>
            </a:fld>
            <a:endParaRPr lang="zh-CN" altLang="en-US"/>
          </a:p>
        </p:txBody>
      </p:sp>
    </p:spTree>
    <p:extLst>
      <p:ext uri="{BB962C8B-B14F-4D97-AF65-F5344CB8AC3E}">
        <p14:creationId xmlns:p14="http://schemas.microsoft.com/office/powerpoint/2010/main" val="816838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9C1AD92-4491-470B-AC64-A48031177DA2}" type="slidenum">
              <a:rPr lang="zh-CN" altLang="en-US" smtClean="0"/>
              <a:t>24</a:t>
            </a:fld>
            <a:endParaRPr lang="zh-CN" altLang="en-US"/>
          </a:p>
        </p:txBody>
      </p:sp>
    </p:spTree>
    <p:extLst>
      <p:ext uri="{BB962C8B-B14F-4D97-AF65-F5344CB8AC3E}">
        <p14:creationId xmlns:p14="http://schemas.microsoft.com/office/powerpoint/2010/main" val="2058635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4156" y="2013055"/>
            <a:ext cx="9793764" cy="1389038"/>
          </a:xfrm>
        </p:spPr>
        <p:txBody>
          <a:bodyPr/>
          <a:lstStyle/>
          <a:p>
            <a:r>
              <a:rPr lang="zh-CN" altLang="en-US"/>
              <a:t>单击此处编辑母版标题样式</a:t>
            </a:r>
          </a:p>
        </p:txBody>
      </p:sp>
      <p:sp>
        <p:nvSpPr>
          <p:cNvPr id="3" name="副标题 2"/>
          <p:cNvSpPr>
            <a:spLocks noGrp="1"/>
          </p:cNvSpPr>
          <p:nvPr>
            <p:ph type="subTitle" idx="1"/>
          </p:nvPr>
        </p:nvSpPr>
        <p:spPr>
          <a:xfrm>
            <a:off x="1728311" y="3672099"/>
            <a:ext cx="8065453" cy="165604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3504" y="259508"/>
            <a:ext cx="2592467" cy="552914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76104" y="259508"/>
            <a:ext cx="7585366" cy="552914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0164" y="4164113"/>
            <a:ext cx="9793764" cy="128703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10164" y="2746575"/>
            <a:ext cx="9793764" cy="1417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76104" y="1512041"/>
            <a:ext cx="5088916"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57055" y="1512041"/>
            <a:ext cx="5088916"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104" y="1450540"/>
            <a:ext cx="5090917" cy="6045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104" y="2055056"/>
            <a:ext cx="5090917"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055" y="1450540"/>
            <a:ext cx="5092917" cy="6045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055" y="2055056"/>
            <a:ext cx="5092917"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105" y="258007"/>
            <a:ext cx="3790683" cy="109803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4811" y="258007"/>
            <a:ext cx="6441160" cy="55306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105" y="1356037"/>
            <a:ext cx="3790683" cy="4432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8407" y="4536122"/>
            <a:ext cx="6913245" cy="53551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8407" y="579016"/>
            <a:ext cx="6913245" cy="38881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258407" y="5071637"/>
            <a:ext cx="6913245" cy="7605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76104" y="259508"/>
            <a:ext cx="10369868" cy="1080029"/>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576104" y="1512041"/>
            <a:ext cx="10369868" cy="42766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76104" y="6006163"/>
            <a:ext cx="2688484" cy="345009"/>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2020/9/15</a:t>
            </a:fld>
            <a:endParaRPr lang="zh-CN" altLang="en-US"/>
          </a:p>
        </p:txBody>
      </p:sp>
      <p:sp>
        <p:nvSpPr>
          <p:cNvPr id="5" name="页脚占位符 4"/>
          <p:cNvSpPr>
            <a:spLocks noGrp="1"/>
          </p:cNvSpPr>
          <p:nvPr>
            <p:ph type="ftr" sz="quarter" idx="3"/>
          </p:nvPr>
        </p:nvSpPr>
        <p:spPr>
          <a:xfrm>
            <a:off x="3936709" y="6006163"/>
            <a:ext cx="3648657" cy="34500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257487" y="6006163"/>
            <a:ext cx="2688484" cy="345009"/>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338895" y="215166"/>
            <a:ext cx="595035" cy="338554"/>
          </a:xfrm>
          <a:prstGeom prst="rect">
            <a:avLst/>
          </a:prstGeom>
          <a:noFill/>
          <a:ln w="9525">
            <a:noFill/>
          </a:ln>
        </p:spPr>
        <p:txBody>
          <a:bodyPr wrap="none">
            <a:spAutoFit/>
            <a:scene3d>
              <a:camera prst="orthographicFront"/>
              <a:lightRig rig="threePt" dir="t"/>
            </a:scene3d>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marR="0" lvl="0" indent="0" algn="l" defTabSz="914400" rtl="0" eaLnBrk="1" fontAlgn="base" latinLnBrk="0" hangingPunct="1">
              <a:lnSpc>
                <a:spcPct val="100000"/>
              </a:lnSpc>
              <a:spcBef>
                <a:spcPct val="0"/>
              </a:spcBef>
              <a:spcAft>
                <a:spcPct val="0"/>
              </a:spcAft>
              <a:buFont typeface="Arial" panose="020B0604020202020204" pitchFamily="34" charset="0"/>
              <a:buNone/>
            </a:pPr>
            <a:r>
              <a:rPr kumimoji="0" lang="zh-CN" altLang="en-US" sz="1600" b="0" i="0" u="none" strike="noStrike" kern="1200" cap="none" spc="0" normalizeH="0" baseline="0" noProof="1">
                <a:solidFill>
                  <a:srgbClr val="FFC000"/>
                </a:solidFill>
                <a:effectLst/>
                <a:uLnTx/>
                <a:uFillTx/>
                <a:latin typeface="微软雅黑" panose="020B0503020204020204" pitchFamily="34" charset="-122"/>
                <a:ea typeface="微软雅黑" panose="020B0503020204020204" pitchFamily="34" charset="-122"/>
                <a:cs typeface="+mn-cs"/>
                <a:sym typeface="+mn-ea"/>
              </a:rPr>
              <a:t>课题</a:t>
            </a:r>
          </a:p>
        </p:txBody>
      </p:sp>
      <p:cxnSp>
        <p:nvCxnSpPr>
          <p:cNvPr id="3" name="直接连接符 2"/>
          <p:cNvCxnSpPr/>
          <p:nvPr/>
        </p:nvCxnSpPr>
        <p:spPr>
          <a:xfrm>
            <a:off x="376555" y="553720"/>
            <a:ext cx="704215" cy="0"/>
          </a:xfrm>
          <a:prstGeom prst="line">
            <a:avLst/>
          </a:prstGeom>
          <a:ln w="15875" cmpd="sng">
            <a:gradFill>
              <a:gsLst>
                <a:gs pos="0">
                  <a:schemeClr val="accent1">
                    <a:lumMod val="5000"/>
                    <a:lumOff val="95000"/>
                  </a:schemeClr>
                </a:gs>
                <a:gs pos="100000">
                  <a:schemeClr val="bg1">
                    <a:alpha val="14000"/>
                  </a:schemeClr>
                </a:gs>
                <a:gs pos="0">
                  <a:schemeClr val="bg1"/>
                </a:gs>
                <a:gs pos="100000">
                  <a:schemeClr val="accent1">
                    <a:lumMod val="30000"/>
                    <a:lumOff val="70000"/>
                  </a:schemeClr>
                </a:gs>
              </a:gsLst>
              <a:path path="circle">
                <a:fillToRect l="50000" t="50000" r="50000" b="50000"/>
              </a:path>
              <a:tileRect/>
            </a:gradFill>
            <a:prstDash val="solid"/>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F23A4077-05C8-401A-AEC5-892E75442C78}"/>
              </a:ext>
            </a:extLst>
          </p:cNvPr>
          <p:cNvSpPr txBox="1"/>
          <p:nvPr/>
        </p:nvSpPr>
        <p:spPr>
          <a:xfrm>
            <a:off x="1980554" y="1619880"/>
            <a:ext cx="5940759" cy="1200329"/>
          </a:xfrm>
          <a:prstGeom prst="rect">
            <a:avLst/>
          </a:prstGeom>
          <a:noFill/>
        </p:spPr>
        <p:txBody>
          <a:bodyPr wrap="square" rtlCol="0">
            <a:spAutoFit/>
          </a:bodyPr>
          <a:lstStyle/>
          <a:p>
            <a:r>
              <a:rPr lang="zh-CN" altLang="en-US" sz="2400">
                <a:solidFill>
                  <a:schemeClr val="bg1"/>
                </a:solidFill>
              </a:rPr>
              <a:t>并发编程之</a:t>
            </a:r>
            <a:r>
              <a:rPr lang="en-US" altLang="zh-CN" sz="2400">
                <a:solidFill>
                  <a:schemeClr val="bg1"/>
                </a:solidFill>
              </a:rPr>
              <a:t>JMM&amp;Volatile</a:t>
            </a:r>
            <a:r>
              <a:rPr lang="zh-CN" altLang="en-US" sz="2400">
                <a:solidFill>
                  <a:schemeClr val="bg1"/>
                </a:solidFill>
              </a:rPr>
              <a:t>底层原理剖析</a:t>
            </a:r>
            <a:endParaRPr lang="en-US" altLang="zh-CN" sz="2400">
              <a:solidFill>
                <a:schemeClr val="bg1"/>
              </a:solidFill>
            </a:endParaRPr>
          </a:p>
          <a:p>
            <a:r>
              <a:rPr lang="en-US" altLang="zh-CN" sz="2400">
                <a:solidFill>
                  <a:schemeClr val="bg1"/>
                </a:solidFill>
              </a:rPr>
              <a:t>		           </a:t>
            </a:r>
          </a:p>
          <a:p>
            <a:r>
              <a:rPr lang="en-US" altLang="zh-CN" sz="2400">
                <a:solidFill>
                  <a:schemeClr val="bg1"/>
                </a:solidFill>
              </a:rPr>
              <a:t>				</a:t>
            </a:r>
            <a:r>
              <a:rPr lang="zh-CN" altLang="en-US" sz="1600">
                <a:solidFill>
                  <a:schemeClr val="bg1"/>
                </a:solidFill>
              </a:rPr>
              <a:t>主讲老师：</a:t>
            </a:r>
            <a:r>
              <a:rPr lang="en-US" altLang="zh-CN" sz="1600">
                <a:solidFill>
                  <a:schemeClr val="bg1"/>
                </a:solidFill>
              </a:rPr>
              <a:t>fox</a:t>
            </a:r>
            <a:r>
              <a:rPr lang="zh-CN" altLang="en-US" sz="1600">
                <a:solidFill>
                  <a:schemeClr val="bg1"/>
                </a:solidFill>
              </a:rPr>
              <a:t>老师</a:t>
            </a:r>
          </a:p>
        </p:txBody>
      </p:sp>
      <p:pic>
        <p:nvPicPr>
          <p:cNvPr id="6" name="图片 5">
            <a:extLst>
              <a:ext uri="{FF2B5EF4-FFF2-40B4-BE49-F238E27FC236}">
                <a16:creationId xmlns:a16="http://schemas.microsoft.com/office/drawing/2014/main" id="{A8E86498-F1E1-4AAB-BBCF-85BE497198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0807" y="3001720"/>
            <a:ext cx="3425956" cy="22839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217170" y="185420"/>
            <a:ext cx="1641796" cy="338554"/>
          </a:xfrm>
          <a:prstGeom prst="rect">
            <a:avLst/>
          </a:prstGeom>
          <a:noFill/>
          <a:ln w="9525">
            <a:noFill/>
          </a:ln>
        </p:spPr>
        <p:txBody>
          <a:bodyPr wrap="none">
            <a:spAutoFit/>
            <a:scene3d>
              <a:camera prst="orthographicFront"/>
              <a:lightRig rig="threePt" dir="t"/>
            </a:scene3d>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marR="0" lvl="0" indent="0" algn="l" defTabSz="914400" rtl="0" eaLnBrk="1" fontAlgn="base" latinLnBrk="0" hangingPunct="1">
              <a:lnSpc>
                <a:spcPct val="100000"/>
              </a:lnSpc>
              <a:spcBef>
                <a:spcPct val="0"/>
              </a:spcBef>
              <a:spcAft>
                <a:spcPct val="0"/>
              </a:spcAft>
              <a:buFont typeface="Arial" panose="020B0604020202020204" pitchFamily="34" charset="0"/>
              <a:buNone/>
            </a:pPr>
            <a:r>
              <a:rPr lang="en-US" altLang="zh-CN" sz="1600" b="1">
                <a:solidFill>
                  <a:srgbClr val="FFC000"/>
                </a:solidFill>
                <a:latin typeface="微软雅黑" panose="020B0503020204020204" pitchFamily="34" charset="-122"/>
                <a:ea typeface="微软雅黑" panose="020B0503020204020204" pitchFamily="34" charset="-122"/>
                <a:sym typeface="+mn-ea"/>
              </a:rPr>
              <a:t>CPU</a:t>
            </a:r>
            <a:r>
              <a:rPr lang="zh-CN" altLang="en-US" sz="1600" b="1">
                <a:solidFill>
                  <a:srgbClr val="FFC000"/>
                </a:solidFill>
                <a:latin typeface="微软雅黑" panose="020B0503020204020204" pitchFamily="34" charset="-122"/>
                <a:ea typeface="微软雅黑" panose="020B0503020204020204" pitchFamily="34" charset="-122"/>
                <a:sym typeface="+mn-ea"/>
              </a:rPr>
              <a:t>缓存一致性</a:t>
            </a:r>
            <a:endParaRPr kumimoji="0" lang="zh-CN" altLang="en-US" sz="1600" b="0" i="0" u="none" strike="noStrike" kern="1200" cap="none" spc="0" normalizeH="0" baseline="0" noProof="1">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cxnSp>
        <p:nvCxnSpPr>
          <p:cNvPr id="3" name="直接连接符 2"/>
          <p:cNvCxnSpPr/>
          <p:nvPr/>
        </p:nvCxnSpPr>
        <p:spPr>
          <a:xfrm>
            <a:off x="376555" y="553720"/>
            <a:ext cx="704215" cy="0"/>
          </a:xfrm>
          <a:prstGeom prst="line">
            <a:avLst/>
          </a:prstGeom>
          <a:ln w="15875" cmpd="sng">
            <a:gradFill>
              <a:gsLst>
                <a:gs pos="0">
                  <a:schemeClr val="accent1">
                    <a:lumMod val="5000"/>
                    <a:lumOff val="95000"/>
                  </a:schemeClr>
                </a:gs>
                <a:gs pos="100000">
                  <a:schemeClr val="bg1">
                    <a:alpha val="14000"/>
                  </a:schemeClr>
                </a:gs>
                <a:gs pos="0">
                  <a:schemeClr val="bg1"/>
                </a:gs>
                <a:gs pos="100000">
                  <a:schemeClr val="accent1">
                    <a:lumMod val="30000"/>
                    <a:lumOff val="70000"/>
                  </a:schemeClr>
                </a:gs>
              </a:gsLst>
              <a:path path="circle">
                <a:fillToRect l="50000" t="50000" r="50000" b="50000"/>
              </a:path>
              <a:tileRect/>
            </a:gradFill>
            <a:prstDash val="solid"/>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26E4A8D5-8D8F-4DF5-96D3-13D656954511}"/>
              </a:ext>
            </a:extLst>
          </p:cNvPr>
          <p:cNvSpPr txBox="1"/>
          <p:nvPr/>
        </p:nvSpPr>
        <p:spPr>
          <a:xfrm>
            <a:off x="748900" y="756305"/>
            <a:ext cx="237566" cy="369332"/>
          </a:xfrm>
          <a:prstGeom prst="rect">
            <a:avLst/>
          </a:prstGeom>
          <a:noFill/>
        </p:spPr>
        <p:txBody>
          <a:bodyPr wrap="none" rtlCol="0">
            <a:spAutoFit/>
          </a:bodyPr>
          <a:lstStyle/>
          <a:p>
            <a:r>
              <a:rPr lang="zh-CN" altLang="en-US">
                <a:solidFill>
                  <a:schemeClr val="bg1"/>
                </a:solidFill>
              </a:rPr>
              <a:t> </a:t>
            </a:r>
          </a:p>
        </p:txBody>
      </p:sp>
      <p:sp>
        <p:nvSpPr>
          <p:cNvPr id="12" name="矩形 11">
            <a:extLst>
              <a:ext uri="{FF2B5EF4-FFF2-40B4-BE49-F238E27FC236}">
                <a16:creationId xmlns:a16="http://schemas.microsoft.com/office/drawing/2014/main" id="{1F1BCEDE-C0F6-4823-92C4-CD7804B6D62F}"/>
              </a:ext>
            </a:extLst>
          </p:cNvPr>
          <p:cNvSpPr/>
          <p:nvPr/>
        </p:nvSpPr>
        <p:spPr>
          <a:xfrm>
            <a:off x="305089" y="940971"/>
            <a:ext cx="3780483" cy="1077218"/>
          </a:xfrm>
          <a:prstGeom prst="rect">
            <a:avLst/>
          </a:prstGeom>
        </p:spPr>
        <p:txBody>
          <a:bodyPr wrap="square">
            <a:spAutoFit/>
          </a:bodyPr>
          <a:lstStyle/>
          <a:p>
            <a:pPr marL="742950" lvl="1" indent="-342900">
              <a:spcAft>
                <a:spcPts val="600"/>
              </a:spcAft>
              <a:buFont typeface="Wingdings" panose="05000000000000000000" pitchFamily="2" charset="2"/>
              <a:buChar char="l"/>
            </a:pPr>
            <a:r>
              <a:rPr lang="en-US" altLang="zh-CN">
                <a:solidFill>
                  <a:schemeClr val="bg1"/>
                </a:solidFill>
              </a:rPr>
              <a:t>Lock</a:t>
            </a:r>
            <a:r>
              <a:rPr lang="zh-CN" altLang="en-US">
                <a:solidFill>
                  <a:schemeClr val="bg1"/>
                </a:solidFill>
              </a:rPr>
              <a:t>总线</a:t>
            </a:r>
            <a:endParaRPr lang="en-US" altLang="zh-CN">
              <a:solidFill>
                <a:schemeClr val="bg1"/>
              </a:solidFill>
            </a:endParaRPr>
          </a:p>
          <a:p>
            <a:pPr marL="742950" lvl="1" indent="-342900">
              <a:spcAft>
                <a:spcPts val="600"/>
              </a:spcAft>
              <a:buFont typeface="Wingdings" panose="05000000000000000000" pitchFamily="2" charset="2"/>
              <a:buChar char="l"/>
            </a:pPr>
            <a:r>
              <a:rPr lang="zh-CN" altLang="en-US">
                <a:solidFill>
                  <a:schemeClr val="bg1"/>
                </a:solidFill>
              </a:rPr>
              <a:t>缓存一致性协议（</a:t>
            </a:r>
            <a:r>
              <a:rPr lang="en-US" altLang="zh-CN">
                <a:solidFill>
                  <a:schemeClr val="bg1"/>
                </a:solidFill>
              </a:rPr>
              <a:t>MESI</a:t>
            </a:r>
            <a:r>
              <a:rPr lang="zh-CN" altLang="en-US">
                <a:solidFill>
                  <a:schemeClr val="bg1"/>
                </a:solidFill>
              </a:rPr>
              <a:t>）</a:t>
            </a:r>
            <a:endParaRPr lang="en-US" altLang="zh-CN">
              <a:solidFill>
                <a:schemeClr val="bg1"/>
              </a:solidFill>
            </a:endParaRPr>
          </a:p>
          <a:p>
            <a:pPr marL="400050" lvl="1">
              <a:spcAft>
                <a:spcPts val="600"/>
              </a:spcAft>
            </a:pPr>
            <a:endParaRPr lang="en-US" altLang="zh-CN" dirty="0">
              <a:solidFill>
                <a:schemeClr val="bg1"/>
              </a:solidFill>
            </a:endParaRPr>
          </a:p>
        </p:txBody>
      </p:sp>
      <p:pic>
        <p:nvPicPr>
          <p:cNvPr id="15" name="图片 14">
            <a:extLst>
              <a:ext uri="{FF2B5EF4-FFF2-40B4-BE49-F238E27FC236}">
                <a16:creationId xmlns:a16="http://schemas.microsoft.com/office/drawing/2014/main" id="{5BD2250A-E96D-40AA-82CB-5BBEB79EE392}"/>
              </a:ext>
            </a:extLst>
          </p:cNvPr>
          <p:cNvPicPr>
            <a:picLocks noChangeAspect="1"/>
          </p:cNvPicPr>
          <p:nvPr/>
        </p:nvPicPr>
        <p:blipFill>
          <a:blip r:embed="rId2"/>
          <a:stretch>
            <a:fillRect/>
          </a:stretch>
        </p:blipFill>
        <p:spPr>
          <a:xfrm>
            <a:off x="728662" y="1909091"/>
            <a:ext cx="6546147" cy="3787468"/>
          </a:xfrm>
          <a:prstGeom prst="rect">
            <a:avLst/>
          </a:prstGeom>
        </p:spPr>
      </p:pic>
    </p:spTree>
    <p:extLst>
      <p:ext uri="{BB962C8B-B14F-4D97-AF65-F5344CB8AC3E}">
        <p14:creationId xmlns:p14="http://schemas.microsoft.com/office/powerpoint/2010/main" val="100017220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4"/>
          <p:cNvSpPr txBox="1"/>
          <p:nvPr/>
        </p:nvSpPr>
        <p:spPr>
          <a:xfrm>
            <a:off x="317390" y="85503"/>
            <a:ext cx="800219" cy="338554"/>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A6A6A6"/>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A6A6A6"/>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A6A6A6"/>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5pPr>
          </a:lstStyle>
          <a:p>
            <a:pPr marL="0" indent="0" eaLnBrk="1" hangingPunct="1">
              <a:spcBef>
                <a:spcPct val="0"/>
              </a:spcBef>
              <a:buNone/>
            </a:pPr>
            <a:r>
              <a:rPr lang="zh-CN" altLang="en-US" sz="1600" b="1">
                <a:solidFill>
                  <a:srgbClr val="FFC000"/>
                </a:solidFill>
                <a:latin typeface="微软雅黑" panose="020B0503020204020204" pitchFamily="34" charset="-122"/>
                <a:ea typeface="微软雅黑" panose="020B0503020204020204" pitchFamily="34" charset="-122"/>
                <a:sym typeface="+mn-ea"/>
              </a:rPr>
              <a:t>伪共享</a:t>
            </a:r>
            <a:endParaRPr lang="" altLang="en-US" sz="1600" b="1" dirty="0">
              <a:solidFill>
                <a:srgbClr val="FFC000"/>
              </a:solidFill>
              <a:latin typeface="微软雅黑" panose="020B0503020204020204" pitchFamily="34" charset="-122"/>
              <a:ea typeface="微软雅黑" panose="020B0503020204020204" pitchFamily="34" charset="-122"/>
              <a:sym typeface="+mn-ea"/>
            </a:endParaRPr>
          </a:p>
        </p:txBody>
      </p:sp>
      <p:sp>
        <p:nvSpPr>
          <p:cNvPr id="8" name="文本框 7">
            <a:extLst>
              <a:ext uri="{FF2B5EF4-FFF2-40B4-BE49-F238E27FC236}">
                <a16:creationId xmlns:a16="http://schemas.microsoft.com/office/drawing/2014/main" id="{03D1DD7B-6408-432E-B85C-F2D5C7329EE7}"/>
              </a:ext>
            </a:extLst>
          </p:cNvPr>
          <p:cNvSpPr txBox="1"/>
          <p:nvPr/>
        </p:nvSpPr>
        <p:spPr>
          <a:xfrm>
            <a:off x="657353" y="899788"/>
            <a:ext cx="8884167" cy="1200329"/>
          </a:xfrm>
          <a:prstGeom prst="rect">
            <a:avLst/>
          </a:prstGeom>
          <a:noFill/>
        </p:spPr>
        <p:txBody>
          <a:bodyPr wrap="square" rtlCol="0">
            <a:spAutoFit/>
          </a:bodyPr>
          <a:lstStyle/>
          <a:p>
            <a:r>
              <a:rPr lang="en-US" altLang="zh-CN">
                <a:solidFill>
                  <a:schemeClr val="bg1"/>
                </a:solidFill>
                <a:latin typeface="微软雅黑 Light" panose="020B0502040204020203" pitchFamily="34" charset="-122"/>
                <a:ea typeface="微软雅黑 Light" panose="020B0502040204020203" pitchFamily="34" charset="-122"/>
              </a:rPr>
              <a:t>Cache Line</a:t>
            </a:r>
            <a:r>
              <a:rPr lang="zh-CN" altLang="en-US">
                <a:solidFill>
                  <a:schemeClr val="bg1"/>
                </a:solidFill>
                <a:latin typeface="微软雅黑 Light" panose="020B0502040204020203" pitchFamily="34" charset="-122"/>
                <a:ea typeface="微软雅黑 Light" panose="020B0502040204020203" pitchFamily="34" charset="-122"/>
              </a:rPr>
              <a:t>大小是</a:t>
            </a:r>
            <a:r>
              <a:rPr lang="en-US" altLang="zh-CN">
                <a:solidFill>
                  <a:schemeClr val="bg1"/>
                </a:solidFill>
                <a:latin typeface="微软雅黑 Light" panose="020B0502040204020203" pitchFamily="34" charset="-122"/>
                <a:ea typeface="微软雅黑 Light" panose="020B0502040204020203" pitchFamily="34" charset="-122"/>
              </a:rPr>
              <a:t>64Byte</a:t>
            </a:r>
            <a:r>
              <a:rPr lang="zh-CN" altLang="en-US">
                <a:solidFill>
                  <a:schemeClr val="bg1"/>
                </a:solidFill>
                <a:latin typeface="微软雅黑 Light" panose="020B0502040204020203" pitchFamily="34" charset="-122"/>
                <a:ea typeface="微软雅黑 Light" panose="020B0502040204020203" pitchFamily="34" charset="-122"/>
              </a:rPr>
              <a:t>。</a:t>
            </a:r>
            <a:endParaRPr lang="en-US" altLang="zh-CN">
              <a:solidFill>
                <a:schemeClr val="bg1"/>
              </a:solidFill>
              <a:latin typeface="微软雅黑 Light" panose="020B0502040204020203" pitchFamily="34" charset="-122"/>
              <a:ea typeface="微软雅黑 Light" panose="020B0502040204020203" pitchFamily="34" charset="-122"/>
            </a:endParaRPr>
          </a:p>
          <a:p>
            <a:r>
              <a:rPr lang="zh-CN" altLang="en-US">
                <a:solidFill>
                  <a:schemeClr val="bg1"/>
                </a:solidFill>
                <a:latin typeface="微软雅黑 Light" panose="020B0502040204020203" pitchFamily="34" charset="-122"/>
                <a:ea typeface="微软雅黑 Light" panose="020B0502040204020203" pitchFamily="34" charset="-122"/>
              </a:rPr>
              <a:t>如果多个核的线程在操作同一个缓存行中的不同变量数据，那么就会出现频繁的缓存失效，即使在代码层面看这两个线程操作的数据之间完全没有关系。这种不合理的资源竞争情况就是伪共享（</a:t>
            </a:r>
            <a:r>
              <a:rPr lang="en-US" altLang="zh-CN">
                <a:solidFill>
                  <a:schemeClr val="bg1"/>
                </a:solidFill>
                <a:latin typeface="微软雅黑 Light" panose="020B0502040204020203" pitchFamily="34" charset="-122"/>
                <a:ea typeface="微软雅黑 Light" panose="020B0502040204020203" pitchFamily="34" charset="-122"/>
              </a:rPr>
              <a:t>False Sharing</a:t>
            </a:r>
            <a:r>
              <a:rPr lang="zh-CN" altLang="en-US">
                <a:solidFill>
                  <a:schemeClr val="bg1"/>
                </a:solidFill>
                <a:latin typeface="微软雅黑 Light" panose="020B0502040204020203" pitchFamily="34" charset="-122"/>
                <a:ea typeface="微软雅黑 Light" panose="020B0502040204020203" pitchFamily="34" charset="-122"/>
              </a:rPr>
              <a:t>）</a:t>
            </a:r>
          </a:p>
        </p:txBody>
      </p:sp>
      <p:sp>
        <p:nvSpPr>
          <p:cNvPr id="14" name="文本框 13">
            <a:extLst>
              <a:ext uri="{FF2B5EF4-FFF2-40B4-BE49-F238E27FC236}">
                <a16:creationId xmlns:a16="http://schemas.microsoft.com/office/drawing/2014/main" id="{CA5418B8-A81B-48B7-8DF4-7C25E629BE69}"/>
              </a:ext>
            </a:extLst>
          </p:cNvPr>
          <p:cNvSpPr txBox="1"/>
          <p:nvPr/>
        </p:nvSpPr>
        <p:spPr>
          <a:xfrm>
            <a:off x="769838" y="3198801"/>
            <a:ext cx="8884167" cy="1200329"/>
          </a:xfrm>
          <a:prstGeom prst="rect">
            <a:avLst/>
          </a:prstGeom>
          <a:noFill/>
        </p:spPr>
        <p:txBody>
          <a:bodyPr wrap="square" rtlCol="0">
            <a:spAutoFit/>
          </a:bodyPr>
          <a:lstStyle/>
          <a:p>
            <a:r>
              <a:rPr lang="zh-CN" altLang="en-US">
                <a:solidFill>
                  <a:schemeClr val="bg1"/>
                </a:solidFill>
                <a:latin typeface="微软雅黑 Light" panose="020B0502040204020203" pitchFamily="34" charset="-122"/>
                <a:ea typeface="微软雅黑 Light" panose="020B0502040204020203" pitchFamily="34" charset="-122"/>
              </a:rPr>
              <a:t>避免伪共享：</a:t>
            </a:r>
            <a:endParaRPr lang="en-US" altLang="zh-CN">
              <a:solidFill>
                <a:schemeClr val="bg1"/>
              </a:solidFill>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a:solidFill>
                  <a:schemeClr val="bg1"/>
                </a:solidFill>
                <a:latin typeface="微软雅黑 Light" panose="020B0502040204020203" pitchFamily="34" charset="-122"/>
                <a:ea typeface="微软雅黑 Light" panose="020B0502040204020203" pitchFamily="34" charset="-122"/>
              </a:rPr>
              <a:t>缓存行填充</a:t>
            </a:r>
            <a:endParaRPr lang="en-US" altLang="zh-CN">
              <a:solidFill>
                <a:schemeClr val="bg1"/>
              </a:solidFill>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l"/>
            </a:pPr>
            <a:r>
              <a:rPr lang="zh-CN" altLang="en-US">
                <a:solidFill>
                  <a:schemeClr val="bg1"/>
                </a:solidFill>
                <a:latin typeface="微软雅黑 Light" panose="020B0502040204020203" pitchFamily="34" charset="-122"/>
                <a:ea typeface="微软雅黑 Light" panose="020B0502040204020203" pitchFamily="34" charset="-122"/>
              </a:rPr>
              <a:t>使用 </a:t>
            </a:r>
            <a:r>
              <a:rPr lang="en-US" altLang="zh-CN">
                <a:solidFill>
                  <a:schemeClr val="bg1"/>
                </a:solidFill>
                <a:latin typeface="微软雅黑 Light" panose="020B0502040204020203" pitchFamily="34" charset="-122"/>
                <a:ea typeface="微软雅黑 Light" panose="020B0502040204020203" pitchFamily="34" charset="-122"/>
              </a:rPr>
              <a:t>@sun.misc.Contended </a:t>
            </a:r>
            <a:r>
              <a:rPr lang="zh-CN" altLang="en-US">
                <a:solidFill>
                  <a:schemeClr val="bg1"/>
                </a:solidFill>
                <a:latin typeface="微软雅黑 Light" panose="020B0502040204020203" pitchFamily="34" charset="-122"/>
                <a:ea typeface="微软雅黑 Light" panose="020B0502040204020203" pitchFamily="34" charset="-122"/>
              </a:rPr>
              <a:t>注解（</a:t>
            </a:r>
            <a:r>
              <a:rPr lang="en-US" altLang="zh-CN">
                <a:solidFill>
                  <a:schemeClr val="bg1"/>
                </a:solidFill>
                <a:latin typeface="微软雅黑 Light" panose="020B0502040204020203" pitchFamily="34" charset="-122"/>
                <a:ea typeface="微软雅黑 Light" panose="020B0502040204020203" pitchFamily="34" charset="-122"/>
              </a:rPr>
              <a:t>java8</a:t>
            </a:r>
            <a:r>
              <a:rPr lang="zh-CN" altLang="en-US">
                <a:solidFill>
                  <a:schemeClr val="bg1"/>
                </a:solidFill>
                <a:latin typeface="微软雅黑 Light" panose="020B0502040204020203" pitchFamily="34" charset="-122"/>
                <a:ea typeface="微软雅黑 Light" panose="020B0502040204020203" pitchFamily="34" charset="-122"/>
              </a:rPr>
              <a:t>）</a:t>
            </a:r>
            <a:endParaRPr lang="en-US" altLang="zh-CN">
              <a:solidFill>
                <a:schemeClr val="bg1"/>
              </a:solidFill>
              <a:latin typeface="微软雅黑 Light" panose="020B0502040204020203" pitchFamily="34" charset="-122"/>
              <a:ea typeface="微软雅黑 Light" panose="020B0502040204020203" pitchFamily="34" charset="-122"/>
            </a:endParaRPr>
          </a:p>
          <a:p>
            <a:endParaRPr lang="zh-CN" altLang="en-US">
              <a:solidFill>
                <a:schemeClr val="bg1"/>
              </a:solidFill>
              <a:latin typeface="微软雅黑 Light" panose="020B0502040204020203" pitchFamily="34" charset="-122"/>
              <a:ea typeface="微软雅黑 Light" panose="020B0502040204020203" pitchFamily="34" charset="-122"/>
            </a:endParaRPr>
          </a:p>
        </p:txBody>
      </p:sp>
      <p:pic>
        <p:nvPicPr>
          <p:cNvPr id="2" name="图片 1">
            <a:extLst>
              <a:ext uri="{FF2B5EF4-FFF2-40B4-BE49-F238E27FC236}">
                <a16:creationId xmlns:a16="http://schemas.microsoft.com/office/drawing/2014/main" id="{090E81A9-6FE4-43A9-98F1-B10917C6A9E6}"/>
              </a:ext>
            </a:extLst>
          </p:cNvPr>
          <p:cNvPicPr>
            <a:picLocks noChangeAspect="1"/>
          </p:cNvPicPr>
          <p:nvPr/>
        </p:nvPicPr>
        <p:blipFill>
          <a:blip r:embed="rId2"/>
          <a:stretch>
            <a:fillRect/>
          </a:stretch>
        </p:blipFill>
        <p:spPr>
          <a:xfrm>
            <a:off x="5526077" y="1940612"/>
            <a:ext cx="5018753" cy="3503243"/>
          </a:xfrm>
          <a:prstGeom prst="rect">
            <a:avLst/>
          </a:prstGeom>
        </p:spPr>
      </p:pic>
    </p:spTree>
    <p:extLst>
      <p:ext uri="{BB962C8B-B14F-4D97-AF65-F5344CB8AC3E}">
        <p14:creationId xmlns:p14="http://schemas.microsoft.com/office/powerpoint/2010/main" val="79606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217170" y="185420"/>
            <a:ext cx="3202095" cy="338554"/>
          </a:xfrm>
          <a:prstGeom prst="rect">
            <a:avLst/>
          </a:prstGeom>
          <a:noFill/>
          <a:ln w="9525">
            <a:noFill/>
          </a:ln>
        </p:spPr>
        <p:txBody>
          <a:bodyPr wrap="none">
            <a:spAutoFit/>
            <a:scene3d>
              <a:camera prst="orthographicFront"/>
              <a:lightRig rig="threePt" dir="t"/>
            </a:scene3d>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marR="0" lvl="0" indent="0" algn="l" defTabSz="914400" rtl="0" eaLnBrk="1" fontAlgn="base" latinLnBrk="0" hangingPunct="1">
              <a:lnSpc>
                <a:spcPct val="100000"/>
              </a:lnSpc>
              <a:spcBef>
                <a:spcPct val="0"/>
              </a:spcBef>
              <a:spcAft>
                <a:spcPct val="0"/>
              </a:spcAft>
              <a:buFont typeface="Arial" panose="020B0604020202020204" pitchFamily="34" charset="0"/>
              <a:buNone/>
            </a:pPr>
            <a:r>
              <a:rPr lang="en-US" altLang="zh-CN" sz="1600" b="1">
                <a:solidFill>
                  <a:srgbClr val="FFC000"/>
                </a:solidFill>
                <a:latin typeface="微软雅黑" panose="020B0503020204020204" pitchFamily="34" charset="-122"/>
                <a:ea typeface="微软雅黑" panose="020B0503020204020204" pitchFamily="34" charset="-122"/>
                <a:sym typeface="+mn-ea"/>
              </a:rPr>
              <a:t>JMM</a:t>
            </a:r>
            <a:r>
              <a:rPr lang="zh-CN" altLang="en-US" sz="1600" b="1">
                <a:solidFill>
                  <a:srgbClr val="FFC000"/>
                </a:solidFill>
                <a:latin typeface="微软雅黑" panose="020B0503020204020204" pitchFamily="34" charset="-122"/>
                <a:ea typeface="微软雅黑" panose="020B0503020204020204" pitchFamily="34" charset="-122"/>
                <a:sym typeface="+mn-ea"/>
              </a:rPr>
              <a:t>模型（</a:t>
            </a:r>
            <a:r>
              <a:rPr lang="en-US" altLang="zh-CN" sz="1600" b="1">
                <a:solidFill>
                  <a:srgbClr val="FFC000"/>
                </a:solidFill>
                <a:latin typeface="微软雅黑" panose="020B0503020204020204" pitchFamily="34" charset="-122"/>
                <a:ea typeface="微软雅黑" panose="020B0503020204020204" pitchFamily="34" charset="-122"/>
                <a:sym typeface="+mn-ea"/>
              </a:rPr>
              <a:t>Java</a:t>
            </a:r>
            <a:r>
              <a:rPr lang="zh-CN" altLang="en-US" sz="1600" b="1">
                <a:solidFill>
                  <a:srgbClr val="FFC000"/>
                </a:solidFill>
                <a:latin typeface="微软雅黑" panose="020B0503020204020204" pitchFamily="34" charset="-122"/>
                <a:ea typeface="微软雅黑" panose="020B0503020204020204" pitchFamily="34" charset="-122"/>
                <a:sym typeface="+mn-ea"/>
              </a:rPr>
              <a:t>线程内存模型）</a:t>
            </a:r>
            <a:endParaRPr kumimoji="0" lang="zh-CN" altLang="en-US" sz="1600" b="0" i="0" u="none" strike="noStrike" kern="1200" cap="none" spc="0" normalizeH="0" baseline="0" noProof="1">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cxnSp>
        <p:nvCxnSpPr>
          <p:cNvPr id="3" name="直接连接符 2"/>
          <p:cNvCxnSpPr/>
          <p:nvPr/>
        </p:nvCxnSpPr>
        <p:spPr>
          <a:xfrm>
            <a:off x="376555" y="553720"/>
            <a:ext cx="704215" cy="0"/>
          </a:xfrm>
          <a:prstGeom prst="line">
            <a:avLst/>
          </a:prstGeom>
          <a:ln w="15875" cmpd="sng">
            <a:gradFill>
              <a:gsLst>
                <a:gs pos="0">
                  <a:schemeClr val="accent1">
                    <a:lumMod val="5000"/>
                    <a:lumOff val="95000"/>
                  </a:schemeClr>
                </a:gs>
                <a:gs pos="100000">
                  <a:schemeClr val="bg1">
                    <a:alpha val="14000"/>
                  </a:schemeClr>
                </a:gs>
                <a:gs pos="0">
                  <a:schemeClr val="bg1"/>
                </a:gs>
                <a:gs pos="100000">
                  <a:schemeClr val="accent1">
                    <a:lumMod val="30000"/>
                    <a:lumOff val="70000"/>
                  </a:schemeClr>
                </a:gs>
              </a:gsLst>
              <a:path path="circle">
                <a:fillToRect l="50000" t="50000" r="50000" b="50000"/>
              </a:path>
              <a:tileRect/>
            </a:gradFill>
            <a:prstDash val="soli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4911B453-872A-4929-8030-E4C4E9820AAD}"/>
              </a:ext>
            </a:extLst>
          </p:cNvPr>
          <p:cNvSpPr/>
          <p:nvPr/>
        </p:nvSpPr>
        <p:spPr>
          <a:xfrm>
            <a:off x="466885" y="719875"/>
            <a:ext cx="9111947" cy="923330"/>
          </a:xfrm>
          <a:prstGeom prst="rect">
            <a:avLst/>
          </a:prstGeom>
        </p:spPr>
        <p:txBody>
          <a:bodyPr wrap="square">
            <a:spAutoFit/>
          </a:bodyPr>
          <a:lstStyle/>
          <a:p>
            <a:r>
              <a:rPr lang="en-US" altLang="zh-CN" b="0" i="0">
                <a:solidFill>
                  <a:schemeClr val="bg1"/>
                </a:solidFill>
                <a:effectLst/>
                <a:latin typeface="微软雅黑 Light" panose="020B0502040204020203" pitchFamily="34" charset="-122"/>
                <a:ea typeface="微软雅黑 Light" panose="020B0502040204020203" pitchFamily="34" charset="-122"/>
              </a:rPr>
              <a:t>JSR133</a:t>
            </a:r>
            <a:r>
              <a:rPr lang="zh-CN" altLang="en-US" b="0" i="0">
                <a:solidFill>
                  <a:schemeClr val="bg1"/>
                </a:solidFill>
                <a:effectLst/>
                <a:latin typeface="微软雅黑 Light" panose="020B0502040204020203" pitchFamily="34" charset="-122"/>
                <a:ea typeface="微软雅黑 Light" panose="020B0502040204020203" pitchFamily="34" charset="-122"/>
              </a:rPr>
              <a:t>定义的规范，</a:t>
            </a:r>
            <a:r>
              <a:rPr lang="en-US" altLang="zh-CN">
                <a:solidFill>
                  <a:schemeClr val="bg1"/>
                </a:solidFill>
                <a:latin typeface="微软雅黑 Light" panose="020B0502040204020203" pitchFamily="34" charset="-122"/>
                <a:ea typeface="微软雅黑 Light" panose="020B0502040204020203" pitchFamily="34" charset="-122"/>
              </a:rPr>
              <a:t>JMM</a:t>
            </a:r>
            <a:r>
              <a:rPr lang="zh-CN" altLang="en-US">
                <a:solidFill>
                  <a:schemeClr val="bg1"/>
                </a:solidFill>
                <a:latin typeface="微软雅黑 Light" panose="020B0502040204020203" pitchFamily="34" charset="-122"/>
                <a:ea typeface="微软雅黑 Light" panose="020B0502040204020203" pitchFamily="34" charset="-122"/>
              </a:rPr>
              <a:t>描述的是一种抽象的概念，一组规则，通过这组规则控制程序中各个变量在共享数据区域和私有数据区域的访问方式，</a:t>
            </a:r>
            <a:r>
              <a:rPr lang="en-US" altLang="zh-CN" b="1">
                <a:solidFill>
                  <a:schemeClr val="bg1"/>
                </a:solidFill>
                <a:latin typeface="微软雅黑 Light" panose="020B0502040204020203" pitchFamily="34" charset="-122"/>
                <a:ea typeface="微软雅黑 Light" panose="020B0502040204020203" pitchFamily="34" charset="-122"/>
              </a:rPr>
              <a:t>JMM</a:t>
            </a:r>
            <a:r>
              <a:rPr lang="zh-CN" altLang="en-US" b="1">
                <a:solidFill>
                  <a:schemeClr val="bg1"/>
                </a:solidFill>
                <a:latin typeface="微软雅黑 Light" panose="020B0502040204020203" pitchFamily="34" charset="-122"/>
                <a:ea typeface="微软雅黑 Light" panose="020B0502040204020203" pitchFamily="34" charset="-122"/>
              </a:rPr>
              <a:t>是围绕</a:t>
            </a:r>
            <a:r>
              <a:rPr lang="zh-CN" altLang="en-US" b="1">
                <a:solidFill>
                  <a:srgbClr val="FF0000"/>
                </a:solidFill>
                <a:latin typeface="微软雅黑 Light" panose="020B0502040204020203" pitchFamily="34" charset="-122"/>
                <a:ea typeface="微软雅黑 Light" panose="020B0502040204020203" pitchFamily="34" charset="-122"/>
              </a:rPr>
              <a:t>原子性、有序性、可见性</a:t>
            </a:r>
            <a:r>
              <a:rPr lang="zh-CN" altLang="en-US" b="1">
                <a:solidFill>
                  <a:schemeClr val="bg1"/>
                </a:solidFill>
                <a:latin typeface="微软雅黑 Light" panose="020B0502040204020203" pitchFamily="34" charset="-122"/>
                <a:ea typeface="微软雅黑 Light" panose="020B0502040204020203" pitchFamily="34" charset="-122"/>
              </a:rPr>
              <a:t>展开的</a:t>
            </a:r>
            <a:endParaRPr lang="zh-CN" altLang="en-US">
              <a:solidFill>
                <a:schemeClr val="bg1"/>
              </a:solidFill>
              <a:latin typeface="微软雅黑 Light" panose="020B0502040204020203" pitchFamily="34" charset="-122"/>
              <a:ea typeface="微软雅黑 Light" panose="020B0502040204020203" pitchFamily="34" charset="-122"/>
            </a:endParaRPr>
          </a:p>
        </p:txBody>
      </p:sp>
      <p:pic>
        <p:nvPicPr>
          <p:cNvPr id="4" name="图片 3">
            <a:extLst>
              <a:ext uri="{FF2B5EF4-FFF2-40B4-BE49-F238E27FC236}">
                <a16:creationId xmlns:a16="http://schemas.microsoft.com/office/drawing/2014/main" id="{81157BB5-6282-4C15-A708-E13DCB083DA0}"/>
              </a:ext>
            </a:extLst>
          </p:cNvPr>
          <p:cNvPicPr>
            <a:picLocks noChangeAspect="1"/>
          </p:cNvPicPr>
          <p:nvPr/>
        </p:nvPicPr>
        <p:blipFill>
          <a:blip r:embed="rId2"/>
          <a:stretch>
            <a:fillRect/>
          </a:stretch>
        </p:blipFill>
        <p:spPr>
          <a:xfrm>
            <a:off x="466885" y="1695672"/>
            <a:ext cx="4650083" cy="3896683"/>
          </a:xfrm>
          <a:prstGeom prst="rect">
            <a:avLst/>
          </a:prstGeom>
        </p:spPr>
      </p:pic>
      <p:pic>
        <p:nvPicPr>
          <p:cNvPr id="5" name="图片 4">
            <a:extLst>
              <a:ext uri="{FF2B5EF4-FFF2-40B4-BE49-F238E27FC236}">
                <a16:creationId xmlns:a16="http://schemas.microsoft.com/office/drawing/2014/main" id="{EFEAE630-6D45-410C-9E36-D82BA97334AB}"/>
              </a:ext>
            </a:extLst>
          </p:cNvPr>
          <p:cNvPicPr>
            <a:picLocks noChangeAspect="1"/>
          </p:cNvPicPr>
          <p:nvPr/>
        </p:nvPicPr>
        <p:blipFill>
          <a:blip r:embed="rId3"/>
          <a:stretch>
            <a:fillRect/>
          </a:stretch>
        </p:blipFill>
        <p:spPr>
          <a:xfrm>
            <a:off x="5556591" y="1630765"/>
            <a:ext cx="4147597" cy="4026499"/>
          </a:xfrm>
          <a:prstGeom prst="rect">
            <a:avLst/>
          </a:prstGeom>
        </p:spPr>
      </p:pic>
    </p:spTree>
    <p:extLst>
      <p:ext uri="{BB962C8B-B14F-4D97-AF65-F5344CB8AC3E}">
        <p14:creationId xmlns:p14="http://schemas.microsoft.com/office/powerpoint/2010/main" val="141472661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338895" y="215166"/>
            <a:ext cx="1415772" cy="338554"/>
          </a:xfrm>
          <a:prstGeom prst="rect">
            <a:avLst/>
          </a:prstGeom>
          <a:noFill/>
          <a:ln w="9525">
            <a:noFill/>
          </a:ln>
        </p:spPr>
        <p:txBody>
          <a:bodyPr wrap="none">
            <a:spAutoFit/>
            <a:scene3d>
              <a:camera prst="orthographicFront"/>
              <a:lightRig rig="threePt" dir="t"/>
            </a:scene3d>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marR="0" lvl="0" indent="0" algn="l" defTabSz="914400" rtl="0" eaLnBrk="1" fontAlgn="base" latinLnBrk="0" hangingPunct="1">
              <a:lnSpc>
                <a:spcPct val="100000"/>
              </a:lnSpc>
              <a:spcBef>
                <a:spcPct val="0"/>
              </a:spcBef>
              <a:spcAft>
                <a:spcPct val="0"/>
              </a:spcAft>
              <a:buFont typeface="Arial" panose="020B0604020202020204" pitchFamily="34" charset="0"/>
              <a:buNone/>
            </a:pPr>
            <a:r>
              <a:rPr kumimoji="0" lang="zh-CN" altLang="en-US" sz="1600" b="0" i="0" u="none" strike="noStrike" kern="1200" cap="none" spc="0" normalizeH="0" baseline="0" noProof="1">
                <a:solidFill>
                  <a:srgbClr val="FFC000"/>
                </a:solidFill>
                <a:effectLst/>
                <a:uLnTx/>
                <a:uFillTx/>
                <a:latin typeface="微软雅黑 Light" panose="020B0502040204020203" pitchFamily="34" charset="-122"/>
                <a:ea typeface="微软雅黑 Light" panose="020B0502040204020203" pitchFamily="34" charset="-122"/>
                <a:sym typeface="+mn-ea"/>
              </a:rPr>
              <a:t>线程内存模型</a:t>
            </a:r>
          </a:p>
        </p:txBody>
      </p:sp>
      <p:cxnSp>
        <p:nvCxnSpPr>
          <p:cNvPr id="3" name="直接连接符 2"/>
          <p:cNvCxnSpPr/>
          <p:nvPr/>
        </p:nvCxnSpPr>
        <p:spPr>
          <a:xfrm>
            <a:off x="376555" y="553720"/>
            <a:ext cx="704215" cy="0"/>
          </a:xfrm>
          <a:prstGeom prst="line">
            <a:avLst/>
          </a:prstGeom>
          <a:ln w="15875" cmpd="sng">
            <a:gradFill>
              <a:gsLst>
                <a:gs pos="0">
                  <a:schemeClr val="accent1">
                    <a:lumMod val="5000"/>
                    <a:lumOff val="95000"/>
                  </a:schemeClr>
                </a:gs>
                <a:gs pos="100000">
                  <a:schemeClr val="bg1">
                    <a:alpha val="14000"/>
                  </a:schemeClr>
                </a:gs>
                <a:gs pos="0">
                  <a:schemeClr val="bg1"/>
                </a:gs>
                <a:gs pos="100000">
                  <a:schemeClr val="accent1">
                    <a:lumMod val="30000"/>
                    <a:lumOff val="70000"/>
                  </a:schemeClr>
                </a:gs>
              </a:gsLst>
              <a:path path="circle">
                <a:fillToRect l="50000" t="50000" r="50000" b="50000"/>
              </a:path>
              <a:tileRect/>
            </a:gradFill>
            <a:prstDash val="solid"/>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FFBABB6-7225-40C8-8E66-3D4CFE2CDE8A}"/>
              </a:ext>
            </a:extLst>
          </p:cNvPr>
          <p:cNvSpPr txBox="1"/>
          <p:nvPr/>
        </p:nvSpPr>
        <p:spPr>
          <a:xfrm>
            <a:off x="654308" y="986644"/>
            <a:ext cx="8884167" cy="1754326"/>
          </a:xfrm>
          <a:prstGeom prst="rect">
            <a:avLst/>
          </a:prstGeom>
          <a:noFill/>
        </p:spPr>
        <p:txBody>
          <a:bodyPr wrap="square" rtlCol="0">
            <a:spAutoFit/>
          </a:bodyPr>
          <a:lstStyle/>
          <a:p>
            <a:r>
              <a:rPr lang="en-US" altLang="zh-CN">
                <a:solidFill>
                  <a:schemeClr val="bg1"/>
                </a:solidFill>
                <a:latin typeface="微软雅黑 Light" panose="020B0502040204020203" pitchFamily="34" charset="-122"/>
                <a:ea typeface="微软雅黑 Light" panose="020B0502040204020203" pitchFamily="34" charset="-122"/>
              </a:rPr>
              <a:t>Sequential Consistency Memory Model</a:t>
            </a:r>
            <a:r>
              <a:rPr lang="zh-CN" altLang="en-US">
                <a:solidFill>
                  <a:schemeClr val="bg1"/>
                </a:solidFill>
                <a:latin typeface="微软雅黑 Light" panose="020B0502040204020203" pitchFamily="34" charset="-122"/>
                <a:ea typeface="微软雅黑 Light" panose="020B0502040204020203" pitchFamily="34" charset="-122"/>
              </a:rPr>
              <a:t>：</a:t>
            </a:r>
            <a:r>
              <a:rPr lang="zh-CN" altLang="en-US">
                <a:solidFill>
                  <a:srgbClr val="FF0000"/>
                </a:solidFill>
                <a:latin typeface="微软雅黑 Light" panose="020B0502040204020203" pitchFamily="34" charset="-122"/>
                <a:ea typeface="微软雅黑 Light" panose="020B0502040204020203" pitchFamily="34" charset="-122"/>
              </a:rPr>
              <a:t>顺序一致性模型</a:t>
            </a:r>
            <a:r>
              <a:rPr lang="zh-CN" altLang="en-US">
                <a:solidFill>
                  <a:schemeClr val="bg1"/>
                </a:solidFill>
                <a:latin typeface="微软雅黑 Light" panose="020B0502040204020203" pitchFamily="34" charset="-122"/>
                <a:ea typeface="微软雅黑 Light" panose="020B0502040204020203" pitchFamily="34" charset="-122"/>
              </a:rPr>
              <a:t>。这个模型定义了程序执行的顺序和代码执行的顺序是一致的。也就是说 如果两个线程，一个线程</a:t>
            </a:r>
            <a:r>
              <a:rPr lang="en-US" altLang="zh-CN">
                <a:solidFill>
                  <a:schemeClr val="bg1"/>
                </a:solidFill>
                <a:latin typeface="微软雅黑 Light" panose="020B0502040204020203" pitchFamily="34" charset="-122"/>
                <a:ea typeface="微软雅黑 Light" panose="020B0502040204020203" pitchFamily="34" charset="-122"/>
              </a:rPr>
              <a:t>T1</a:t>
            </a:r>
            <a:r>
              <a:rPr lang="zh-CN" altLang="en-US">
                <a:solidFill>
                  <a:schemeClr val="bg1"/>
                </a:solidFill>
                <a:latin typeface="微软雅黑 Light" panose="020B0502040204020203" pitchFamily="34" charset="-122"/>
                <a:ea typeface="微软雅黑 Light" panose="020B0502040204020203" pitchFamily="34" charset="-122"/>
              </a:rPr>
              <a:t>对共享变量</a:t>
            </a:r>
            <a:r>
              <a:rPr lang="en-US" altLang="zh-CN">
                <a:solidFill>
                  <a:schemeClr val="bg1"/>
                </a:solidFill>
                <a:latin typeface="微软雅黑 Light" panose="020B0502040204020203" pitchFamily="34" charset="-122"/>
                <a:ea typeface="微软雅黑 Light" panose="020B0502040204020203" pitchFamily="34" charset="-122"/>
              </a:rPr>
              <a:t>A</a:t>
            </a:r>
            <a:r>
              <a:rPr lang="zh-CN" altLang="en-US">
                <a:solidFill>
                  <a:schemeClr val="bg1"/>
                </a:solidFill>
                <a:latin typeface="微软雅黑 Light" panose="020B0502040204020203" pitchFamily="34" charset="-122"/>
                <a:ea typeface="微软雅黑 Light" panose="020B0502040204020203" pitchFamily="34" charset="-122"/>
              </a:rPr>
              <a:t>进行写操作，另外一个线程</a:t>
            </a:r>
            <a:r>
              <a:rPr lang="en-US" altLang="zh-CN">
                <a:solidFill>
                  <a:schemeClr val="bg1"/>
                </a:solidFill>
                <a:latin typeface="微软雅黑 Light" panose="020B0502040204020203" pitchFamily="34" charset="-122"/>
                <a:ea typeface="微软雅黑 Light" panose="020B0502040204020203" pitchFamily="34" charset="-122"/>
              </a:rPr>
              <a:t>T2</a:t>
            </a:r>
            <a:r>
              <a:rPr lang="zh-CN" altLang="en-US">
                <a:solidFill>
                  <a:schemeClr val="bg1"/>
                </a:solidFill>
                <a:latin typeface="微软雅黑 Light" panose="020B0502040204020203" pitchFamily="34" charset="-122"/>
                <a:ea typeface="微软雅黑 Light" panose="020B0502040204020203" pitchFamily="34" charset="-122"/>
              </a:rPr>
              <a:t>对</a:t>
            </a:r>
            <a:r>
              <a:rPr lang="en-US" altLang="zh-CN">
                <a:solidFill>
                  <a:schemeClr val="bg1"/>
                </a:solidFill>
                <a:latin typeface="微软雅黑 Light" panose="020B0502040204020203" pitchFamily="34" charset="-122"/>
                <a:ea typeface="微软雅黑 Light" panose="020B0502040204020203" pitchFamily="34" charset="-122"/>
              </a:rPr>
              <a:t>A</a:t>
            </a:r>
            <a:r>
              <a:rPr lang="zh-CN" altLang="en-US">
                <a:solidFill>
                  <a:schemeClr val="bg1"/>
                </a:solidFill>
                <a:latin typeface="微软雅黑 Light" panose="020B0502040204020203" pitchFamily="34" charset="-122"/>
                <a:ea typeface="微软雅黑 Light" panose="020B0502040204020203" pitchFamily="34" charset="-122"/>
              </a:rPr>
              <a:t>进行读操作。如果线程</a:t>
            </a:r>
            <a:r>
              <a:rPr lang="en-US" altLang="zh-CN">
                <a:solidFill>
                  <a:schemeClr val="bg1"/>
                </a:solidFill>
                <a:latin typeface="微软雅黑 Light" panose="020B0502040204020203" pitchFamily="34" charset="-122"/>
                <a:ea typeface="微软雅黑 Light" panose="020B0502040204020203" pitchFamily="34" charset="-122"/>
              </a:rPr>
              <a:t>T1</a:t>
            </a:r>
            <a:r>
              <a:rPr lang="zh-CN" altLang="en-US">
                <a:solidFill>
                  <a:schemeClr val="bg1"/>
                </a:solidFill>
                <a:latin typeface="微软雅黑 Light" panose="020B0502040204020203" pitchFamily="34" charset="-122"/>
                <a:ea typeface="微软雅黑 Light" panose="020B0502040204020203" pitchFamily="34" charset="-122"/>
              </a:rPr>
              <a:t>在时间上先于</a:t>
            </a:r>
            <a:r>
              <a:rPr lang="en-US" altLang="zh-CN">
                <a:solidFill>
                  <a:schemeClr val="bg1"/>
                </a:solidFill>
                <a:latin typeface="微软雅黑 Light" panose="020B0502040204020203" pitchFamily="34" charset="-122"/>
                <a:ea typeface="微软雅黑 Light" panose="020B0502040204020203" pitchFamily="34" charset="-122"/>
              </a:rPr>
              <a:t>T2</a:t>
            </a:r>
            <a:r>
              <a:rPr lang="zh-CN" altLang="en-US">
                <a:solidFill>
                  <a:schemeClr val="bg1"/>
                </a:solidFill>
                <a:latin typeface="微软雅黑 Light" panose="020B0502040204020203" pitchFamily="34" charset="-122"/>
                <a:ea typeface="微软雅黑 Light" panose="020B0502040204020203" pitchFamily="34" charset="-122"/>
              </a:rPr>
              <a:t>执行，那么</a:t>
            </a:r>
            <a:r>
              <a:rPr lang="en-US" altLang="zh-CN">
                <a:solidFill>
                  <a:schemeClr val="bg1"/>
                </a:solidFill>
                <a:latin typeface="微软雅黑 Light" panose="020B0502040204020203" pitchFamily="34" charset="-122"/>
                <a:ea typeface="微软雅黑 Light" panose="020B0502040204020203" pitchFamily="34" charset="-122"/>
              </a:rPr>
              <a:t>T2</a:t>
            </a:r>
            <a:r>
              <a:rPr lang="zh-CN" altLang="en-US">
                <a:solidFill>
                  <a:schemeClr val="bg1"/>
                </a:solidFill>
                <a:latin typeface="微软雅黑 Light" panose="020B0502040204020203" pitchFamily="34" charset="-122"/>
                <a:ea typeface="微软雅黑 Light" panose="020B0502040204020203" pitchFamily="34" charset="-122"/>
              </a:rPr>
              <a:t>就可以看见</a:t>
            </a:r>
            <a:r>
              <a:rPr lang="en-US" altLang="zh-CN">
                <a:solidFill>
                  <a:schemeClr val="bg1"/>
                </a:solidFill>
                <a:latin typeface="微软雅黑 Light" panose="020B0502040204020203" pitchFamily="34" charset="-122"/>
                <a:ea typeface="微软雅黑 Light" panose="020B0502040204020203" pitchFamily="34" charset="-122"/>
              </a:rPr>
              <a:t>T1</a:t>
            </a:r>
            <a:r>
              <a:rPr lang="zh-CN" altLang="en-US">
                <a:solidFill>
                  <a:schemeClr val="bg1"/>
                </a:solidFill>
                <a:latin typeface="微软雅黑 Light" panose="020B0502040204020203" pitchFamily="34" charset="-122"/>
                <a:ea typeface="微软雅黑 Light" panose="020B0502040204020203" pitchFamily="34" charset="-122"/>
              </a:rPr>
              <a:t>修改之后的值。</a:t>
            </a:r>
            <a:endParaRPr lang="en-US" altLang="zh-CN">
              <a:solidFill>
                <a:schemeClr val="bg1"/>
              </a:solidFill>
              <a:latin typeface="微软雅黑 Light" panose="020B0502040204020203" pitchFamily="34" charset="-122"/>
              <a:ea typeface="微软雅黑 Light" panose="020B0502040204020203" pitchFamily="34" charset="-122"/>
            </a:endParaRPr>
          </a:p>
          <a:p>
            <a:r>
              <a:rPr lang="zh-CN" altLang="en-US">
                <a:solidFill>
                  <a:schemeClr val="bg1"/>
                </a:solidFill>
                <a:latin typeface="微软雅黑 Light" panose="020B0502040204020203" pitchFamily="34" charset="-122"/>
                <a:ea typeface="微软雅黑 Light" panose="020B0502040204020203" pitchFamily="34" charset="-122"/>
              </a:rPr>
              <a:t>缺点：</a:t>
            </a:r>
            <a:r>
              <a:rPr lang="zh-CN" altLang="en-US" b="0" i="0">
                <a:solidFill>
                  <a:schemeClr val="bg1"/>
                </a:solidFill>
                <a:effectLst/>
                <a:latin typeface="微软雅黑 Light" panose="020B0502040204020203" pitchFamily="34" charset="-122"/>
                <a:ea typeface="微软雅黑 Light" panose="020B0502040204020203" pitchFamily="34" charset="-122"/>
              </a:rPr>
              <a:t>每次对共享变量的修改都要立刻同步回主内存，不能把变量保存到处理器寄存器或者处理器缓存中。在多处理器并发执行程序的时候，会严重的影响程序的性能。</a:t>
            </a: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15" name="文本框 14">
            <a:extLst>
              <a:ext uri="{FF2B5EF4-FFF2-40B4-BE49-F238E27FC236}">
                <a16:creationId xmlns:a16="http://schemas.microsoft.com/office/drawing/2014/main" id="{DFB2558C-C158-4CE7-80F4-9CD24F148BCD}"/>
              </a:ext>
            </a:extLst>
          </p:cNvPr>
          <p:cNvSpPr txBox="1"/>
          <p:nvPr/>
        </p:nvSpPr>
        <p:spPr>
          <a:xfrm>
            <a:off x="607184" y="3173896"/>
            <a:ext cx="9105937" cy="1477328"/>
          </a:xfrm>
          <a:prstGeom prst="rect">
            <a:avLst/>
          </a:prstGeom>
          <a:noFill/>
        </p:spPr>
        <p:txBody>
          <a:bodyPr wrap="square" rtlCol="0">
            <a:spAutoFit/>
          </a:bodyPr>
          <a:lstStyle/>
          <a:p>
            <a:r>
              <a:rPr lang="en-US" altLang="zh-CN">
                <a:solidFill>
                  <a:schemeClr val="bg1"/>
                </a:solidFill>
                <a:latin typeface="微软雅黑 Light" panose="020B0502040204020203" pitchFamily="34" charset="-122"/>
                <a:ea typeface="微软雅黑 Light" panose="020B0502040204020203" pitchFamily="34" charset="-122"/>
              </a:rPr>
              <a:t>Happens-Before Memory Model </a:t>
            </a:r>
            <a:r>
              <a:rPr lang="zh-CN" altLang="en-US">
                <a:solidFill>
                  <a:schemeClr val="bg1"/>
                </a:solidFill>
                <a:latin typeface="微软雅黑 Light" panose="020B0502040204020203" pitchFamily="34" charset="-122"/>
                <a:ea typeface="微软雅黑 Light" panose="020B0502040204020203" pitchFamily="34" charset="-122"/>
              </a:rPr>
              <a:t>： </a:t>
            </a:r>
            <a:r>
              <a:rPr lang="zh-CN" altLang="en-US">
                <a:solidFill>
                  <a:srgbClr val="FF0000"/>
                </a:solidFill>
                <a:latin typeface="微软雅黑 Light" panose="020B0502040204020203" pitchFamily="34" charset="-122"/>
                <a:ea typeface="微软雅黑 Light" panose="020B0502040204020203" pitchFamily="34" charset="-122"/>
              </a:rPr>
              <a:t>先行发生模型</a:t>
            </a:r>
            <a:r>
              <a:rPr lang="zh-CN" altLang="en-US">
                <a:solidFill>
                  <a:schemeClr val="bg1"/>
                </a:solidFill>
                <a:latin typeface="微软雅黑 Light" panose="020B0502040204020203" pitchFamily="34" charset="-122"/>
                <a:ea typeface="微软雅黑 Light" panose="020B0502040204020203" pitchFamily="34" charset="-122"/>
              </a:rPr>
              <a:t>。如果有两个操作</a:t>
            </a:r>
            <a:r>
              <a:rPr lang="en-US" altLang="zh-CN">
                <a:solidFill>
                  <a:schemeClr val="bg1"/>
                </a:solidFill>
                <a:latin typeface="微软雅黑 Light" panose="020B0502040204020203" pitchFamily="34" charset="-122"/>
                <a:ea typeface="微软雅黑 Light" panose="020B0502040204020203" pitchFamily="34" charset="-122"/>
              </a:rPr>
              <a:t>A</a:t>
            </a:r>
            <a:r>
              <a:rPr lang="zh-CN" altLang="en-US">
                <a:solidFill>
                  <a:schemeClr val="bg1"/>
                </a:solidFill>
                <a:latin typeface="微软雅黑 Light" panose="020B0502040204020203" pitchFamily="34" charset="-122"/>
                <a:ea typeface="微软雅黑 Light" panose="020B0502040204020203" pitchFamily="34" charset="-122"/>
              </a:rPr>
              <a:t>和</a:t>
            </a:r>
            <a:r>
              <a:rPr lang="en-US" altLang="zh-CN">
                <a:solidFill>
                  <a:schemeClr val="bg1"/>
                </a:solidFill>
                <a:latin typeface="微软雅黑 Light" panose="020B0502040204020203" pitchFamily="34" charset="-122"/>
                <a:ea typeface="微软雅黑 Light" panose="020B0502040204020203" pitchFamily="34" charset="-122"/>
              </a:rPr>
              <a:t>B</a:t>
            </a:r>
            <a:r>
              <a:rPr lang="zh-CN" altLang="en-US">
                <a:solidFill>
                  <a:schemeClr val="bg1"/>
                </a:solidFill>
                <a:latin typeface="微软雅黑 Light" panose="020B0502040204020203" pitchFamily="34" charset="-122"/>
                <a:ea typeface="微软雅黑 Light" panose="020B0502040204020203" pitchFamily="34" charset="-122"/>
              </a:rPr>
              <a:t>存在</a:t>
            </a:r>
            <a:r>
              <a:rPr lang="en-US" altLang="zh-CN">
                <a:solidFill>
                  <a:schemeClr val="bg1"/>
                </a:solidFill>
                <a:latin typeface="微软雅黑 Light" panose="020B0502040204020203" pitchFamily="34" charset="-122"/>
                <a:ea typeface="微软雅黑 Light" panose="020B0502040204020203" pitchFamily="34" charset="-122"/>
              </a:rPr>
              <a:t>A Happens-Before B</a:t>
            </a:r>
            <a:r>
              <a:rPr lang="zh-CN" altLang="en-US">
                <a:solidFill>
                  <a:schemeClr val="bg1"/>
                </a:solidFill>
                <a:latin typeface="微软雅黑 Light" panose="020B0502040204020203" pitchFamily="34" charset="-122"/>
                <a:ea typeface="微软雅黑 Light" panose="020B0502040204020203" pitchFamily="34" charset="-122"/>
              </a:rPr>
              <a:t>，那么操作</a:t>
            </a:r>
            <a:r>
              <a:rPr lang="en-US" altLang="zh-CN">
                <a:solidFill>
                  <a:schemeClr val="bg1"/>
                </a:solidFill>
                <a:latin typeface="微软雅黑 Light" panose="020B0502040204020203" pitchFamily="34" charset="-122"/>
                <a:ea typeface="微软雅黑 Light" panose="020B0502040204020203" pitchFamily="34" charset="-122"/>
              </a:rPr>
              <a:t>A</a:t>
            </a:r>
            <a:r>
              <a:rPr lang="zh-CN" altLang="en-US">
                <a:solidFill>
                  <a:schemeClr val="bg1"/>
                </a:solidFill>
                <a:latin typeface="微软雅黑 Light" panose="020B0502040204020203" pitchFamily="34" charset="-122"/>
                <a:ea typeface="微软雅黑 Light" panose="020B0502040204020203" pitchFamily="34" charset="-122"/>
              </a:rPr>
              <a:t>对变量的修改对操作</a:t>
            </a:r>
            <a:r>
              <a:rPr lang="en-US" altLang="zh-CN">
                <a:solidFill>
                  <a:schemeClr val="bg1"/>
                </a:solidFill>
                <a:latin typeface="微软雅黑 Light" panose="020B0502040204020203" pitchFamily="34" charset="-122"/>
                <a:ea typeface="微软雅黑 Light" panose="020B0502040204020203" pitchFamily="34" charset="-122"/>
              </a:rPr>
              <a:t>B</a:t>
            </a:r>
            <a:r>
              <a:rPr lang="zh-CN" altLang="en-US">
                <a:solidFill>
                  <a:schemeClr val="bg1"/>
                </a:solidFill>
                <a:latin typeface="微软雅黑 Light" panose="020B0502040204020203" pitchFamily="34" charset="-122"/>
                <a:ea typeface="微软雅黑 Light" panose="020B0502040204020203" pitchFamily="34" charset="-122"/>
              </a:rPr>
              <a:t>来说是可见的。这个先行并不是代码执行时间上的先后关系，而是保证执行结果是顺序的。</a:t>
            </a:r>
            <a:endParaRPr lang="en-US" altLang="zh-CN">
              <a:solidFill>
                <a:schemeClr val="bg1"/>
              </a:solidFill>
              <a:latin typeface="微软雅黑 Light" panose="020B0502040204020203" pitchFamily="34" charset="-122"/>
              <a:ea typeface="微软雅黑 Light" panose="020B0502040204020203" pitchFamily="34" charset="-122"/>
            </a:endParaRPr>
          </a:p>
          <a:p>
            <a:r>
              <a:rPr lang="zh-CN" altLang="en-US">
                <a:solidFill>
                  <a:schemeClr val="bg1"/>
                </a:solidFill>
                <a:latin typeface="微软雅黑 Light" panose="020B0502040204020203" pitchFamily="34" charset="-122"/>
                <a:ea typeface="微软雅黑 Light" panose="020B0502040204020203" pitchFamily="34" charset="-122"/>
              </a:rPr>
              <a:t>遵循</a:t>
            </a:r>
            <a:r>
              <a:rPr lang="en-US" altLang="zh-CN">
                <a:solidFill>
                  <a:schemeClr val="bg1"/>
                </a:solidFill>
                <a:latin typeface="微软雅黑 Light" panose="020B0502040204020203" pitchFamily="34" charset="-122"/>
                <a:ea typeface="微软雅黑 Light" panose="020B0502040204020203" pitchFamily="34" charset="-122"/>
              </a:rPr>
              <a:t>Happens-Before</a:t>
            </a:r>
            <a:r>
              <a:rPr lang="zh-CN" altLang="en-US">
                <a:solidFill>
                  <a:schemeClr val="bg1"/>
                </a:solidFill>
                <a:latin typeface="微软雅黑 Light" panose="020B0502040204020203" pitchFamily="34" charset="-122"/>
                <a:ea typeface="微软雅黑 Light" panose="020B0502040204020203" pitchFamily="34" charset="-122"/>
              </a:rPr>
              <a:t>原则</a:t>
            </a:r>
            <a:endParaRPr lang="en-US" altLang="zh-CN">
              <a:solidFill>
                <a:schemeClr val="bg1"/>
              </a:solidFill>
              <a:latin typeface="微软雅黑 Light" panose="020B0502040204020203" pitchFamily="34" charset="-122"/>
              <a:ea typeface="微软雅黑 Light" panose="020B0502040204020203" pitchFamily="34" charset="-122"/>
            </a:endParaRPr>
          </a:p>
          <a:p>
            <a:r>
              <a:rPr lang="en-US" altLang="zh-CN" b="0" i="0">
                <a:solidFill>
                  <a:srgbClr val="FF0000"/>
                </a:solidFill>
                <a:effectLst/>
                <a:latin typeface="微软雅黑 Light" panose="020B0502040204020203" pitchFamily="34" charset="-122"/>
                <a:ea typeface="微软雅黑 Light" panose="020B0502040204020203" pitchFamily="34" charset="-122"/>
              </a:rPr>
              <a:t>Java</a:t>
            </a:r>
            <a:r>
              <a:rPr lang="zh-CN" altLang="en-US" b="0" i="0">
                <a:solidFill>
                  <a:srgbClr val="FF0000"/>
                </a:solidFill>
                <a:effectLst/>
                <a:latin typeface="微软雅黑 Light" panose="020B0502040204020203" pitchFamily="34" charset="-122"/>
                <a:ea typeface="微软雅黑 Light" panose="020B0502040204020203" pitchFamily="34" charset="-122"/>
              </a:rPr>
              <a:t>线程内存模型（</a:t>
            </a:r>
            <a:r>
              <a:rPr lang="en-US" altLang="zh-CN" b="0" i="0">
                <a:solidFill>
                  <a:srgbClr val="FF0000"/>
                </a:solidFill>
                <a:effectLst/>
                <a:latin typeface="微软雅黑 Light" panose="020B0502040204020203" pitchFamily="34" charset="-122"/>
                <a:ea typeface="微软雅黑 Light" panose="020B0502040204020203" pitchFamily="34" charset="-122"/>
              </a:rPr>
              <a:t>JMM</a:t>
            </a:r>
            <a:r>
              <a:rPr lang="zh-CN" altLang="en-US" b="0" i="0">
                <a:solidFill>
                  <a:srgbClr val="FF0000"/>
                </a:solidFill>
                <a:effectLst/>
                <a:latin typeface="微软雅黑 Light" panose="020B0502040204020203" pitchFamily="34" charset="-122"/>
                <a:ea typeface="微软雅黑 Light" panose="020B0502040204020203" pitchFamily="34" charset="-122"/>
              </a:rPr>
              <a:t>）</a:t>
            </a:r>
            <a:r>
              <a:rPr lang="zh-CN" altLang="en-US" b="0" i="0">
                <a:solidFill>
                  <a:schemeClr val="bg1"/>
                </a:solidFill>
                <a:effectLst/>
                <a:latin typeface="微软雅黑 Light" panose="020B0502040204020203" pitchFamily="34" charset="-122"/>
                <a:ea typeface="微软雅黑 Light" panose="020B0502040204020203" pitchFamily="34" charset="-122"/>
              </a:rPr>
              <a:t>是建立在先行发生的内存模型之上的，并进行了增强。</a:t>
            </a:r>
            <a:endParaRPr lang="zh-CN" altLang="en-US">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4149303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217170" y="185420"/>
            <a:ext cx="2755883" cy="338554"/>
          </a:xfrm>
          <a:prstGeom prst="rect">
            <a:avLst/>
          </a:prstGeom>
          <a:noFill/>
          <a:ln w="9525">
            <a:noFill/>
          </a:ln>
        </p:spPr>
        <p:txBody>
          <a:bodyPr wrap="none">
            <a:spAutoFit/>
            <a:scene3d>
              <a:camera prst="orthographicFront"/>
              <a:lightRig rig="threePt" dir="t"/>
            </a:scene3d>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600" b="1">
                <a:solidFill>
                  <a:srgbClr val="FFC000"/>
                </a:solidFill>
                <a:latin typeface="微软雅黑" panose="020B0503020204020204" pitchFamily="34" charset="-122"/>
                <a:ea typeface="微软雅黑" panose="020B0503020204020204" pitchFamily="34" charset="-122"/>
              </a:rPr>
              <a:t>JMM</a:t>
            </a:r>
            <a:r>
              <a:rPr lang="zh-CN" altLang="en-US" sz="1600" b="1">
                <a:solidFill>
                  <a:srgbClr val="FFC000"/>
                </a:solidFill>
                <a:latin typeface="微软雅黑" panose="020B0503020204020204" pitchFamily="34" charset="-122"/>
                <a:ea typeface="微软雅黑" panose="020B0503020204020204" pitchFamily="34" charset="-122"/>
              </a:rPr>
              <a:t>与硬件内存架构的关系</a:t>
            </a:r>
            <a:endParaRPr kumimoji="0" lang="zh-CN" altLang="en-US" sz="1600" b="0" i="0" u="none" strike="noStrike" kern="1200" cap="none" spc="0" normalizeH="0" baseline="0" noProof="1">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cxnSp>
        <p:nvCxnSpPr>
          <p:cNvPr id="3" name="直接连接符 2"/>
          <p:cNvCxnSpPr/>
          <p:nvPr/>
        </p:nvCxnSpPr>
        <p:spPr>
          <a:xfrm>
            <a:off x="376555" y="553720"/>
            <a:ext cx="704215" cy="0"/>
          </a:xfrm>
          <a:prstGeom prst="line">
            <a:avLst/>
          </a:prstGeom>
          <a:ln w="15875" cmpd="sng">
            <a:gradFill>
              <a:gsLst>
                <a:gs pos="0">
                  <a:schemeClr val="accent1">
                    <a:lumMod val="5000"/>
                    <a:lumOff val="95000"/>
                  </a:schemeClr>
                </a:gs>
                <a:gs pos="100000">
                  <a:schemeClr val="bg1">
                    <a:alpha val="14000"/>
                  </a:schemeClr>
                </a:gs>
                <a:gs pos="0">
                  <a:schemeClr val="bg1"/>
                </a:gs>
                <a:gs pos="100000">
                  <a:schemeClr val="accent1">
                    <a:lumMod val="30000"/>
                    <a:lumOff val="70000"/>
                  </a:schemeClr>
                </a:gs>
              </a:gsLst>
              <a:path path="circle">
                <a:fillToRect l="50000" t="50000" r="50000" b="50000"/>
              </a:path>
              <a:tileRect/>
            </a:gradFill>
            <a:prstDash val="soli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C45538EB-F5D3-4834-B270-609D0AD6A028}"/>
              </a:ext>
            </a:extLst>
          </p:cNvPr>
          <p:cNvSpPr/>
          <p:nvPr/>
        </p:nvSpPr>
        <p:spPr>
          <a:xfrm>
            <a:off x="416291" y="611565"/>
            <a:ext cx="10081288" cy="2104872"/>
          </a:xfrm>
          <a:prstGeom prst="rect">
            <a:avLst/>
          </a:prstGeom>
        </p:spPr>
        <p:txBody>
          <a:bodyPr wrap="square">
            <a:spAutoFit/>
          </a:bodyPr>
          <a:lstStyle/>
          <a:p>
            <a:pPr>
              <a:lnSpc>
                <a:spcPct val="150000"/>
              </a:lnSpc>
              <a:defRPr/>
            </a:pPr>
            <a:r>
              <a:rPr lang="en-US" altLang="zh-CN">
                <a:solidFill>
                  <a:schemeClr val="bg1"/>
                </a:solidFill>
                <a:latin typeface="+mn-ea"/>
              </a:rPr>
              <a:t>JMM</a:t>
            </a:r>
            <a:r>
              <a:rPr lang="zh-CN" altLang="en-US">
                <a:solidFill>
                  <a:schemeClr val="bg1"/>
                </a:solidFill>
                <a:latin typeface="+mn-ea"/>
              </a:rPr>
              <a:t>模型跟</a:t>
            </a:r>
            <a:r>
              <a:rPr lang="en-US" altLang="zh-CN">
                <a:solidFill>
                  <a:schemeClr val="bg1"/>
                </a:solidFill>
                <a:latin typeface="+mn-ea"/>
              </a:rPr>
              <a:t>CPU</a:t>
            </a:r>
            <a:r>
              <a:rPr lang="zh-CN" altLang="en-US">
                <a:solidFill>
                  <a:schemeClr val="bg1"/>
                </a:solidFill>
                <a:latin typeface="+mn-ea"/>
              </a:rPr>
              <a:t>缓存模型结构类似，是基于</a:t>
            </a:r>
            <a:r>
              <a:rPr lang="en-US" altLang="zh-CN">
                <a:solidFill>
                  <a:schemeClr val="bg1"/>
                </a:solidFill>
                <a:latin typeface="+mn-ea"/>
              </a:rPr>
              <a:t>CPU</a:t>
            </a:r>
            <a:r>
              <a:rPr lang="zh-CN" altLang="en-US">
                <a:solidFill>
                  <a:schemeClr val="bg1"/>
                </a:solidFill>
                <a:latin typeface="+mn-ea"/>
              </a:rPr>
              <a:t>缓存模型建立起来的，</a:t>
            </a:r>
            <a:r>
              <a:rPr lang="en-US" altLang="zh-CN">
                <a:solidFill>
                  <a:srgbClr val="FF0000"/>
                </a:solidFill>
                <a:latin typeface="+mn-ea"/>
              </a:rPr>
              <a:t>JMM</a:t>
            </a:r>
            <a:r>
              <a:rPr lang="zh-CN" altLang="en-US">
                <a:solidFill>
                  <a:srgbClr val="FF0000"/>
                </a:solidFill>
                <a:latin typeface="+mn-ea"/>
              </a:rPr>
              <a:t>模型是标准化的，屏蔽掉了底层不同计算机的区别</a:t>
            </a:r>
            <a:r>
              <a:rPr lang="zh-CN" altLang="en-US">
                <a:solidFill>
                  <a:schemeClr val="bg1"/>
                </a:solidFill>
                <a:latin typeface="+mn-ea"/>
              </a:rPr>
              <a:t>。对于硬件内存来说只有寄存器、缓存内存、主内存的概念，并没有工作内存</a:t>
            </a:r>
            <a:r>
              <a:rPr lang="en-US" altLang="zh-CN">
                <a:solidFill>
                  <a:schemeClr val="bg1"/>
                </a:solidFill>
                <a:latin typeface="+mn-ea"/>
              </a:rPr>
              <a:t>(</a:t>
            </a:r>
            <a:r>
              <a:rPr lang="zh-CN" altLang="en-US">
                <a:solidFill>
                  <a:schemeClr val="bg1"/>
                </a:solidFill>
                <a:latin typeface="+mn-ea"/>
              </a:rPr>
              <a:t>线程私有数据区域</a:t>
            </a:r>
            <a:r>
              <a:rPr lang="en-US" altLang="zh-CN">
                <a:solidFill>
                  <a:schemeClr val="bg1"/>
                </a:solidFill>
                <a:latin typeface="+mn-ea"/>
              </a:rPr>
              <a:t>)</a:t>
            </a:r>
            <a:r>
              <a:rPr lang="zh-CN" altLang="en-US">
                <a:solidFill>
                  <a:schemeClr val="bg1"/>
                </a:solidFill>
                <a:latin typeface="+mn-ea"/>
              </a:rPr>
              <a:t>和主内存</a:t>
            </a:r>
            <a:r>
              <a:rPr lang="en-US" altLang="zh-CN">
                <a:solidFill>
                  <a:schemeClr val="bg1"/>
                </a:solidFill>
                <a:latin typeface="+mn-ea"/>
              </a:rPr>
              <a:t>(</a:t>
            </a:r>
            <a:r>
              <a:rPr lang="zh-CN" altLang="en-US">
                <a:solidFill>
                  <a:schemeClr val="bg1"/>
                </a:solidFill>
                <a:latin typeface="+mn-ea"/>
              </a:rPr>
              <a:t>堆内存</a:t>
            </a:r>
            <a:r>
              <a:rPr lang="en-US" altLang="zh-CN">
                <a:solidFill>
                  <a:schemeClr val="bg1"/>
                </a:solidFill>
                <a:latin typeface="+mn-ea"/>
              </a:rPr>
              <a:t>)</a:t>
            </a:r>
            <a:r>
              <a:rPr lang="zh-CN" altLang="en-US">
                <a:solidFill>
                  <a:schemeClr val="bg1"/>
                </a:solidFill>
                <a:latin typeface="+mn-ea"/>
              </a:rPr>
              <a:t>之分，因为</a:t>
            </a:r>
            <a:r>
              <a:rPr lang="en-US" altLang="zh-CN">
                <a:solidFill>
                  <a:srgbClr val="FF0000"/>
                </a:solidFill>
                <a:latin typeface="+mn-ea"/>
              </a:rPr>
              <a:t>JMM</a:t>
            </a:r>
            <a:r>
              <a:rPr lang="zh-CN" altLang="en-US">
                <a:solidFill>
                  <a:srgbClr val="FF0000"/>
                </a:solidFill>
                <a:latin typeface="+mn-ea"/>
              </a:rPr>
              <a:t>只是一种抽象的概念，是一组规则，并不实际存在</a:t>
            </a:r>
            <a:r>
              <a:rPr lang="zh-CN" altLang="en-US">
                <a:solidFill>
                  <a:schemeClr val="bg1"/>
                </a:solidFill>
                <a:latin typeface="+mn-ea"/>
              </a:rPr>
              <a:t>，不管是工作内存的数据还是主内存的数据，对于计算机硬件来说都会存储在计算机主内存中，当然也有可能存储到</a:t>
            </a:r>
            <a:r>
              <a:rPr lang="en-US" altLang="zh-CN">
                <a:solidFill>
                  <a:schemeClr val="bg1"/>
                </a:solidFill>
                <a:latin typeface="+mn-ea"/>
              </a:rPr>
              <a:t>CPU</a:t>
            </a:r>
            <a:r>
              <a:rPr lang="zh-CN" altLang="en-US">
                <a:solidFill>
                  <a:schemeClr val="bg1"/>
                </a:solidFill>
                <a:latin typeface="+mn-ea"/>
              </a:rPr>
              <a:t>缓存或者寄存器中。</a:t>
            </a:r>
          </a:p>
        </p:txBody>
      </p:sp>
      <p:pic>
        <p:nvPicPr>
          <p:cNvPr id="13" name="Picture 1">
            <a:extLst>
              <a:ext uri="{FF2B5EF4-FFF2-40B4-BE49-F238E27FC236}">
                <a16:creationId xmlns:a16="http://schemas.microsoft.com/office/drawing/2014/main" id="{AEA9FC88-8573-4BCD-A558-EAB8B3570648}"/>
              </a:ext>
            </a:extLst>
          </p:cNvPr>
          <p:cNvPicPr>
            <a:picLocks noChangeAspect="1"/>
          </p:cNvPicPr>
          <p:nvPr/>
        </p:nvPicPr>
        <p:blipFill>
          <a:blip r:embed="rId2"/>
          <a:stretch>
            <a:fillRect/>
          </a:stretch>
        </p:blipFill>
        <p:spPr>
          <a:xfrm>
            <a:off x="707390" y="2731637"/>
            <a:ext cx="7620000" cy="3324225"/>
          </a:xfrm>
          <a:prstGeom prst="rect">
            <a:avLst/>
          </a:prstGeom>
          <a:noFill/>
          <a:ln w="9525">
            <a:noFill/>
          </a:ln>
        </p:spPr>
      </p:pic>
    </p:spTree>
    <p:extLst>
      <p:ext uri="{BB962C8B-B14F-4D97-AF65-F5344CB8AC3E}">
        <p14:creationId xmlns:p14="http://schemas.microsoft.com/office/powerpoint/2010/main" val="141788774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9458" name="TextBox 4"/>
          <p:cNvSpPr txBox="1"/>
          <p:nvPr/>
        </p:nvSpPr>
        <p:spPr>
          <a:xfrm>
            <a:off x="317391" y="85503"/>
            <a:ext cx="2682722" cy="338554"/>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A6A6A6"/>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A6A6A6"/>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A6A6A6"/>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5pPr>
          </a:lstStyle>
          <a:p>
            <a:pPr marL="0" indent="0" eaLnBrk="1" hangingPunct="1">
              <a:spcBef>
                <a:spcPct val="0"/>
              </a:spcBef>
              <a:buNone/>
            </a:pPr>
            <a:r>
              <a:rPr lang="en-US" altLang="zh-CN" sz="1600" b="1" dirty="0">
                <a:solidFill>
                  <a:srgbClr val="FFC000"/>
                </a:solidFill>
                <a:latin typeface="微软雅黑" panose="020B0503020204020204" pitchFamily="34" charset="-122"/>
                <a:ea typeface="微软雅黑" panose="020B0503020204020204" pitchFamily="34" charset="-122"/>
              </a:rPr>
              <a:t>Java</a:t>
            </a:r>
            <a:r>
              <a:rPr lang="zh-CN" altLang="en-US" sz="1600" b="1" dirty="0">
                <a:solidFill>
                  <a:srgbClr val="FFC000"/>
                </a:solidFill>
                <a:latin typeface="微软雅黑" panose="020B0503020204020204" pitchFamily="34" charset="-122"/>
                <a:ea typeface="微软雅黑" panose="020B0503020204020204" pitchFamily="34" charset="-122"/>
              </a:rPr>
              <a:t>内存模型内存交互操作</a:t>
            </a:r>
          </a:p>
        </p:txBody>
      </p:sp>
      <p:sp>
        <p:nvSpPr>
          <p:cNvPr id="2" name="文本框 1"/>
          <p:cNvSpPr txBox="1"/>
          <p:nvPr/>
        </p:nvSpPr>
        <p:spPr>
          <a:xfrm>
            <a:off x="540370" y="539742"/>
            <a:ext cx="8913241" cy="4575676"/>
          </a:xfrm>
          <a:prstGeom prst="rect">
            <a:avLst/>
          </a:prstGeom>
          <a:noFill/>
        </p:spPr>
        <p:txBody>
          <a:bodyPr>
            <a:spAutoFit/>
          </a:bodyPr>
          <a:lstStyle/>
          <a:p>
            <a:pPr marL="324006" indent="-324006" defTabSz="864017">
              <a:lnSpc>
                <a:spcPct val="150000"/>
              </a:lnSpc>
              <a:buFont typeface="+mj-lt"/>
              <a:buAutoNum type="arabicPeriod"/>
              <a:defRPr/>
            </a:pPr>
            <a:r>
              <a:rPr lang="en-US" altLang="zh-CN" sz="1512" b="1">
                <a:solidFill>
                  <a:schemeClr val="bg1"/>
                </a:solidFill>
                <a:latin typeface="+mn-ea"/>
              </a:rPr>
              <a:t>lock(</a:t>
            </a:r>
            <a:r>
              <a:rPr lang="zh-CN" altLang="en-US" sz="1512" b="1">
                <a:solidFill>
                  <a:schemeClr val="bg1"/>
                </a:solidFill>
                <a:latin typeface="+mn-ea"/>
              </a:rPr>
              <a:t>锁定</a:t>
            </a:r>
            <a:r>
              <a:rPr lang="en-US" altLang="zh-CN" sz="1512" b="1">
                <a:solidFill>
                  <a:schemeClr val="bg1"/>
                </a:solidFill>
                <a:latin typeface="+mn-ea"/>
              </a:rPr>
              <a:t>)</a:t>
            </a:r>
            <a:r>
              <a:rPr lang="zh-CN" altLang="en-US" sz="1512">
                <a:solidFill>
                  <a:schemeClr val="bg1"/>
                </a:solidFill>
                <a:latin typeface="+mn-ea"/>
              </a:rPr>
              <a:t>：作用于主内存的变量，把一个变量标记为一条线程独占状态</a:t>
            </a:r>
          </a:p>
          <a:p>
            <a:pPr marL="324006" indent="-324006" defTabSz="864017">
              <a:lnSpc>
                <a:spcPct val="150000"/>
              </a:lnSpc>
              <a:buFont typeface="+mj-lt"/>
              <a:buAutoNum type="arabicPeriod"/>
              <a:defRPr/>
            </a:pPr>
            <a:r>
              <a:rPr lang="en-US" altLang="zh-CN" sz="1512" b="1">
                <a:solidFill>
                  <a:schemeClr val="bg1"/>
                </a:solidFill>
                <a:latin typeface="+mn-ea"/>
              </a:rPr>
              <a:t>unlock(</a:t>
            </a:r>
            <a:r>
              <a:rPr lang="zh-CN" altLang="en-US" sz="1512" b="1">
                <a:solidFill>
                  <a:schemeClr val="bg1"/>
                </a:solidFill>
                <a:latin typeface="+mn-ea"/>
              </a:rPr>
              <a:t>解锁</a:t>
            </a:r>
            <a:r>
              <a:rPr lang="en-US" altLang="zh-CN" sz="1512" b="1">
                <a:solidFill>
                  <a:schemeClr val="bg1"/>
                </a:solidFill>
                <a:latin typeface="+mn-ea"/>
              </a:rPr>
              <a:t>)</a:t>
            </a:r>
            <a:r>
              <a:rPr lang="zh-CN" altLang="en-US" sz="1512">
                <a:solidFill>
                  <a:schemeClr val="bg1"/>
                </a:solidFill>
                <a:latin typeface="+mn-ea"/>
              </a:rPr>
              <a:t>：作用于主内存的变量，把一个处于锁定状态的变量释放出来，释放后的变量才可以被其他线程锁定</a:t>
            </a:r>
          </a:p>
          <a:p>
            <a:pPr marL="324006" indent="-324006" defTabSz="864017">
              <a:lnSpc>
                <a:spcPct val="150000"/>
              </a:lnSpc>
              <a:buFont typeface="+mj-lt"/>
              <a:buAutoNum type="arabicPeriod"/>
              <a:defRPr/>
            </a:pPr>
            <a:r>
              <a:rPr lang="en-US" altLang="zh-CN" sz="1512" b="1">
                <a:solidFill>
                  <a:schemeClr val="bg1"/>
                </a:solidFill>
                <a:latin typeface="+mn-ea"/>
              </a:rPr>
              <a:t>read(</a:t>
            </a:r>
            <a:r>
              <a:rPr lang="zh-CN" altLang="en-US" sz="1512" b="1">
                <a:solidFill>
                  <a:schemeClr val="bg1"/>
                </a:solidFill>
                <a:latin typeface="+mn-ea"/>
              </a:rPr>
              <a:t>读取</a:t>
            </a:r>
            <a:r>
              <a:rPr lang="en-US" altLang="zh-CN" sz="1512" b="1">
                <a:solidFill>
                  <a:schemeClr val="bg1"/>
                </a:solidFill>
                <a:latin typeface="+mn-ea"/>
              </a:rPr>
              <a:t>)</a:t>
            </a:r>
            <a:r>
              <a:rPr lang="zh-CN" altLang="en-US" sz="1512">
                <a:solidFill>
                  <a:schemeClr val="bg1"/>
                </a:solidFill>
                <a:latin typeface="+mn-ea"/>
              </a:rPr>
              <a:t>：作用于主内存的变量，把一个变量值从主内存传输到线程的工作内存中，以便随后的</a:t>
            </a:r>
            <a:r>
              <a:rPr lang="en-US" altLang="zh-CN" sz="1512">
                <a:solidFill>
                  <a:schemeClr val="bg1"/>
                </a:solidFill>
                <a:latin typeface="+mn-ea"/>
              </a:rPr>
              <a:t>load</a:t>
            </a:r>
            <a:r>
              <a:rPr lang="zh-CN" altLang="en-US" sz="1512">
                <a:solidFill>
                  <a:schemeClr val="bg1"/>
                </a:solidFill>
                <a:latin typeface="+mn-ea"/>
              </a:rPr>
              <a:t>动作</a:t>
            </a:r>
            <a:r>
              <a:rPr lang="zh-CN" altLang="en-US" sz="1512">
                <a:solidFill>
                  <a:schemeClr val="bg1"/>
                </a:solidFill>
                <a:latin typeface="微软雅黑 Light" panose="020B0502040204020203" pitchFamily="34" charset="-122"/>
                <a:ea typeface="微软雅黑 Light" panose="020B0502040204020203" pitchFamily="34" charset="-122"/>
              </a:rPr>
              <a:t>使用</a:t>
            </a:r>
          </a:p>
          <a:p>
            <a:pPr marL="324006" indent="-324006" defTabSz="864017">
              <a:lnSpc>
                <a:spcPct val="150000"/>
              </a:lnSpc>
              <a:buFont typeface="+mj-lt"/>
              <a:buAutoNum type="arabicPeriod"/>
              <a:defRPr/>
            </a:pPr>
            <a:r>
              <a:rPr lang="en-US" altLang="zh-CN" sz="1512" b="1">
                <a:solidFill>
                  <a:schemeClr val="bg1"/>
                </a:solidFill>
                <a:latin typeface="+mn-ea"/>
              </a:rPr>
              <a:t>load(</a:t>
            </a:r>
            <a:r>
              <a:rPr lang="zh-CN" altLang="en-US" sz="1512" b="1">
                <a:solidFill>
                  <a:schemeClr val="bg1"/>
                </a:solidFill>
                <a:latin typeface="+mn-ea"/>
              </a:rPr>
              <a:t>载入</a:t>
            </a:r>
            <a:r>
              <a:rPr lang="en-US" altLang="zh-CN" sz="1512" b="1">
                <a:solidFill>
                  <a:schemeClr val="bg1"/>
                </a:solidFill>
                <a:latin typeface="+mn-ea"/>
              </a:rPr>
              <a:t>)</a:t>
            </a:r>
            <a:r>
              <a:rPr lang="zh-CN" altLang="en-US" sz="1512">
                <a:solidFill>
                  <a:schemeClr val="bg1"/>
                </a:solidFill>
                <a:latin typeface="+mn-ea"/>
              </a:rPr>
              <a:t>：作用于工作内存的变量，它把</a:t>
            </a:r>
            <a:r>
              <a:rPr lang="en-US" altLang="zh-CN" sz="1512">
                <a:solidFill>
                  <a:schemeClr val="bg1"/>
                </a:solidFill>
                <a:latin typeface="+mn-ea"/>
              </a:rPr>
              <a:t>read</a:t>
            </a:r>
            <a:r>
              <a:rPr lang="zh-CN" altLang="en-US" sz="1512">
                <a:solidFill>
                  <a:schemeClr val="bg1"/>
                </a:solidFill>
                <a:latin typeface="+mn-ea"/>
              </a:rPr>
              <a:t>操作从主内存中得到的变量值放入工作内存的变量副本中</a:t>
            </a:r>
          </a:p>
          <a:p>
            <a:pPr marL="324006" indent="-324006" defTabSz="864017">
              <a:lnSpc>
                <a:spcPct val="150000"/>
              </a:lnSpc>
              <a:buFont typeface="+mj-lt"/>
              <a:buAutoNum type="arabicPeriod"/>
              <a:defRPr/>
            </a:pPr>
            <a:r>
              <a:rPr lang="en-US" altLang="zh-CN" sz="1512" b="1">
                <a:solidFill>
                  <a:schemeClr val="bg1"/>
                </a:solidFill>
                <a:latin typeface="+mn-ea"/>
              </a:rPr>
              <a:t>use(</a:t>
            </a:r>
            <a:r>
              <a:rPr lang="zh-CN" altLang="en-US" sz="1512" b="1">
                <a:solidFill>
                  <a:schemeClr val="bg1"/>
                </a:solidFill>
                <a:latin typeface="+mn-ea"/>
              </a:rPr>
              <a:t>使用</a:t>
            </a:r>
            <a:r>
              <a:rPr lang="en-US" altLang="zh-CN" sz="1512" b="1">
                <a:solidFill>
                  <a:schemeClr val="bg1"/>
                </a:solidFill>
                <a:latin typeface="+mn-ea"/>
              </a:rPr>
              <a:t>)</a:t>
            </a:r>
            <a:r>
              <a:rPr lang="zh-CN" altLang="en-US" sz="1512">
                <a:solidFill>
                  <a:schemeClr val="bg1"/>
                </a:solidFill>
                <a:latin typeface="+mn-ea"/>
              </a:rPr>
              <a:t>：作用于工作内存的变量，把工作内存中的一个变量值传递给执行引擎</a:t>
            </a:r>
          </a:p>
          <a:p>
            <a:pPr marL="324006" indent="-324006" defTabSz="864017">
              <a:lnSpc>
                <a:spcPct val="150000"/>
              </a:lnSpc>
              <a:buFont typeface="+mj-lt"/>
              <a:buAutoNum type="arabicPeriod"/>
              <a:defRPr/>
            </a:pPr>
            <a:r>
              <a:rPr lang="en-US" altLang="zh-CN" sz="1512" b="1">
                <a:solidFill>
                  <a:schemeClr val="bg1"/>
                </a:solidFill>
                <a:latin typeface="+mn-ea"/>
              </a:rPr>
              <a:t>assign(</a:t>
            </a:r>
            <a:r>
              <a:rPr lang="zh-CN" altLang="en-US" sz="1512" b="1">
                <a:solidFill>
                  <a:schemeClr val="bg1"/>
                </a:solidFill>
                <a:latin typeface="+mn-ea"/>
              </a:rPr>
              <a:t>赋值</a:t>
            </a:r>
            <a:r>
              <a:rPr lang="en-US" altLang="zh-CN" sz="1512" b="1">
                <a:solidFill>
                  <a:schemeClr val="bg1"/>
                </a:solidFill>
                <a:latin typeface="+mn-ea"/>
              </a:rPr>
              <a:t>)</a:t>
            </a:r>
            <a:r>
              <a:rPr lang="zh-CN" altLang="en-US" sz="1512">
                <a:solidFill>
                  <a:schemeClr val="bg1"/>
                </a:solidFill>
                <a:latin typeface="+mn-ea"/>
              </a:rPr>
              <a:t>：作用于工作内存的变量，它把一个从执行引擎接收到的值赋给工作内存的变量</a:t>
            </a:r>
          </a:p>
          <a:p>
            <a:pPr marL="324006" indent="-324006" defTabSz="864017">
              <a:lnSpc>
                <a:spcPct val="150000"/>
              </a:lnSpc>
              <a:buFont typeface="+mj-lt"/>
              <a:buAutoNum type="arabicPeriod"/>
              <a:defRPr/>
            </a:pPr>
            <a:r>
              <a:rPr lang="en-US" altLang="zh-CN" sz="1512" b="1">
                <a:solidFill>
                  <a:schemeClr val="bg1"/>
                </a:solidFill>
                <a:latin typeface="+mn-ea"/>
              </a:rPr>
              <a:t>store(</a:t>
            </a:r>
            <a:r>
              <a:rPr lang="zh-CN" altLang="en-US" sz="1512" b="1">
                <a:solidFill>
                  <a:schemeClr val="bg1"/>
                </a:solidFill>
                <a:latin typeface="+mn-ea"/>
              </a:rPr>
              <a:t>存储</a:t>
            </a:r>
            <a:r>
              <a:rPr lang="en-US" altLang="zh-CN" sz="1512" b="1">
                <a:solidFill>
                  <a:schemeClr val="bg1"/>
                </a:solidFill>
                <a:latin typeface="+mn-ea"/>
              </a:rPr>
              <a:t>)</a:t>
            </a:r>
            <a:r>
              <a:rPr lang="zh-CN" altLang="en-US" sz="1512">
                <a:solidFill>
                  <a:schemeClr val="bg1"/>
                </a:solidFill>
                <a:latin typeface="+mn-ea"/>
              </a:rPr>
              <a:t>：作用于工作内存的变量，把工作内存中的一个变量的值传送到主内存中，以便随后的</a:t>
            </a:r>
            <a:r>
              <a:rPr lang="en-US" altLang="zh-CN" sz="1512">
                <a:solidFill>
                  <a:schemeClr val="bg1"/>
                </a:solidFill>
                <a:latin typeface="+mn-ea"/>
              </a:rPr>
              <a:t>write</a:t>
            </a:r>
            <a:r>
              <a:rPr lang="zh-CN" altLang="en-US" sz="1512">
                <a:solidFill>
                  <a:schemeClr val="bg1"/>
                </a:solidFill>
                <a:latin typeface="+mn-ea"/>
              </a:rPr>
              <a:t>的操作</a:t>
            </a:r>
          </a:p>
          <a:p>
            <a:pPr marL="324006" indent="-324006" defTabSz="864017">
              <a:lnSpc>
                <a:spcPct val="150000"/>
              </a:lnSpc>
              <a:buFont typeface="+mj-lt"/>
              <a:buAutoNum type="arabicPeriod"/>
              <a:defRPr/>
            </a:pPr>
            <a:r>
              <a:rPr lang="en-US" altLang="zh-CN" sz="1512" b="1">
                <a:solidFill>
                  <a:schemeClr val="bg1"/>
                </a:solidFill>
                <a:latin typeface="+mn-ea"/>
              </a:rPr>
              <a:t>write(</a:t>
            </a:r>
            <a:r>
              <a:rPr lang="zh-CN" altLang="en-US" sz="1512" b="1">
                <a:solidFill>
                  <a:schemeClr val="bg1"/>
                </a:solidFill>
                <a:latin typeface="+mn-ea"/>
              </a:rPr>
              <a:t>写入</a:t>
            </a:r>
            <a:r>
              <a:rPr lang="en-US" altLang="zh-CN" sz="1512" b="1">
                <a:solidFill>
                  <a:schemeClr val="bg1"/>
                </a:solidFill>
                <a:latin typeface="+mn-ea"/>
              </a:rPr>
              <a:t>)</a:t>
            </a:r>
            <a:r>
              <a:rPr lang="zh-CN" altLang="en-US" sz="1512">
                <a:solidFill>
                  <a:schemeClr val="bg1"/>
                </a:solidFill>
                <a:latin typeface="+mn-ea"/>
              </a:rPr>
              <a:t>：作用于工作内存的变量，它把</a:t>
            </a:r>
            <a:r>
              <a:rPr lang="en-US" altLang="zh-CN" sz="1512">
                <a:solidFill>
                  <a:schemeClr val="bg1"/>
                </a:solidFill>
                <a:latin typeface="+mn-ea"/>
              </a:rPr>
              <a:t>store</a:t>
            </a:r>
            <a:r>
              <a:rPr lang="zh-CN" altLang="en-US" sz="1512">
                <a:solidFill>
                  <a:schemeClr val="bg1"/>
                </a:solidFill>
                <a:latin typeface="+mn-ea"/>
              </a:rPr>
              <a:t>操作从工作内存中的一个变量的值传送到主内存的变量中</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4"/>
          <p:cNvSpPr txBox="1"/>
          <p:nvPr/>
        </p:nvSpPr>
        <p:spPr>
          <a:xfrm>
            <a:off x="317391" y="85503"/>
            <a:ext cx="2682722" cy="338554"/>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A6A6A6"/>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A6A6A6"/>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A6A6A6"/>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5pPr>
          </a:lstStyle>
          <a:p>
            <a:pPr marL="0" indent="0" eaLnBrk="1" hangingPunct="1">
              <a:spcBef>
                <a:spcPct val="0"/>
              </a:spcBef>
              <a:buNone/>
            </a:pPr>
            <a:r>
              <a:rPr lang="en-US" altLang="zh-CN" sz="1600" b="1" dirty="0">
                <a:solidFill>
                  <a:srgbClr val="FFC000"/>
                </a:solidFill>
                <a:latin typeface="微软雅黑" panose="020B0503020204020204" pitchFamily="34" charset="-122"/>
                <a:ea typeface="微软雅黑" panose="020B0503020204020204" pitchFamily="34" charset="-122"/>
              </a:rPr>
              <a:t>Java</a:t>
            </a:r>
            <a:r>
              <a:rPr lang="zh-CN" altLang="en-US" sz="1600" b="1" dirty="0">
                <a:solidFill>
                  <a:srgbClr val="FFC000"/>
                </a:solidFill>
                <a:latin typeface="微软雅黑" panose="020B0503020204020204" pitchFamily="34" charset="-122"/>
                <a:ea typeface="微软雅黑" panose="020B0503020204020204" pitchFamily="34" charset="-122"/>
              </a:rPr>
              <a:t>内存模型内存交互操作</a:t>
            </a:r>
          </a:p>
        </p:txBody>
      </p:sp>
      <p:sp>
        <p:nvSpPr>
          <p:cNvPr id="5" name="文本框 4"/>
          <p:cNvSpPr txBox="1"/>
          <p:nvPr/>
        </p:nvSpPr>
        <p:spPr>
          <a:xfrm>
            <a:off x="590398" y="646518"/>
            <a:ext cx="9048244" cy="1084977"/>
          </a:xfrm>
          <a:prstGeom prst="rect">
            <a:avLst/>
          </a:prstGeom>
          <a:noFill/>
        </p:spPr>
        <p:txBody>
          <a:bodyPr>
            <a:spAutoFit/>
          </a:bodyPr>
          <a:lstStyle/>
          <a:p>
            <a:pPr defTabSz="864017">
              <a:lnSpc>
                <a:spcPct val="150000"/>
              </a:lnSpc>
              <a:defRPr/>
            </a:pPr>
            <a:r>
              <a:rPr lang="zh-CN" altLang="en-US" sz="1512">
                <a:solidFill>
                  <a:schemeClr val="bg1"/>
                </a:solidFill>
                <a:latin typeface="+mn-ea"/>
              </a:rPr>
              <a:t>把一个变量从主内存中复制到工作内存中，就需要按顺序地执行</a:t>
            </a:r>
            <a:r>
              <a:rPr lang="en-US" altLang="zh-CN" sz="1512">
                <a:solidFill>
                  <a:schemeClr val="bg1"/>
                </a:solidFill>
                <a:latin typeface="+mn-ea"/>
              </a:rPr>
              <a:t>read</a:t>
            </a:r>
            <a:r>
              <a:rPr lang="zh-CN" altLang="en-US" sz="1512">
                <a:solidFill>
                  <a:schemeClr val="bg1"/>
                </a:solidFill>
                <a:latin typeface="+mn-ea"/>
              </a:rPr>
              <a:t>和</a:t>
            </a:r>
            <a:r>
              <a:rPr lang="en-US" altLang="zh-CN" sz="1512">
                <a:solidFill>
                  <a:schemeClr val="bg1"/>
                </a:solidFill>
                <a:latin typeface="+mn-ea"/>
              </a:rPr>
              <a:t>load</a:t>
            </a:r>
            <a:r>
              <a:rPr lang="zh-CN" altLang="en-US" sz="1512">
                <a:solidFill>
                  <a:schemeClr val="bg1"/>
                </a:solidFill>
                <a:latin typeface="+mn-ea"/>
              </a:rPr>
              <a:t>操作，如果把变量从工作内存中同步到主内存中，就需要按顺序地执行</a:t>
            </a:r>
            <a:r>
              <a:rPr lang="en-US" altLang="zh-CN" sz="1512">
                <a:solidFill>
                  <a:schemeClr val="bg1"/>
                </a:solidFill>
                <a:latin typeface="+mn-ea"/>
              </a:rPr>
              <a:t>store</a:t>
            </a:r>
            <a:r>
              <a:rPr lang="zh-CN" altLang="en-US" sz="1512">
                <a:solidFill>
                  <a:schemeClr val="bg1"/>
                </a:solidFill>
                <a:latin typeface="+mn-ea"/>
              </a:rPr>
              <a:t>和</a:t>
            </a:r>
            <a:r>
              <a:rPr lang="en-US" altLang="zh-CN" sz="1512">
                <a:solidFill>
                  <a:schemeClr val="bg1"/>
                </a:solidFill>
                <a:latin typeface="+mn-ea"/>
              </a:rPr>
              <a:t>write</a:t>
            </a:r>
            <a:r>
              <a:rPr lang="zh-CN" altLang="en-US" sz="1512">
                <a:solidFill>
                  <a:schemeClr val="bg1"/>
                </a:solidFill>
                <a:latin typeface="+mn-ea"/>
              </a:rPr>
              <a:t>操作。但</a:t>
            </a:r>
            <a:r>
              <a:rPr lang="en-US" altLang="zh-CN" sz="1512">
                <a:solidFill>
                  <a:schemeClr val="bg1"/>
                </a:solidFill>
                <a:latin typeface="+mn-ea"/>
              </a:rPr>
              <a:t>Java</a:t>
            </a:r>
            <a:r>
              <a:rPr lang="zh-CN" altLang="en-US" sz="1512">
                <a:solidFill>
                  <a:schemeClr val="bg1"/>
                </a:solidFill>
                <a:latin typeface="+mn-ea"/>
              </a:rPr>
              <a:t>内存模型只要求上述</a:t>
            </a:r>
            <a:r>
              <a:rPr lang="en-US" altLang="zh-CN" sz="1512">
                <a:solidFill>
                  <a:schemeClr val="bg1"/>
                </a:solidFill>
                <a:latin typeface="+mn-ea"/>
              </a:rPr>
              <a:t>8</a:t>
            </a:r>
            <a:r>
              <a:rPr lang="zh-CN" altLang="en-US" sz="1512">
                <a:solidFill>
                  <a:schemeClr val="bg1"/>
                </a:solidFill>
                <a:latin typeface="+mn-ea"/>
              </a:rPr>
              <a:t>大操作</a:t>
            </a:r>
            <a:r>
              <a:rPr lang="en-US" altLang="zh-CN" sz="1512">
                <a:solidFill>
                  <a:schemeClr val="bg1"/>
                </a:solidFill>
                <a:latin typeface="+mn-ea"/>
              </a:rPr>
              <a:t>(</a:t>
            </a:r>
            <a:r>
              <a:rPr lang="zh-CN" altLang="en-US" sz="1512">
                <a:solidFill>
                  <a:schemeClr val="bg1"/>
                </a:solidFill>
                <a:latin typeface="+mn-ea"/>
              </a:rPr>
              <a:t>原子操作</a:t>
            </a:r>
            <a:r>
              <a:rPr lang="en-US" altLang="zh-CN" sz="1512">
                <a:solidFill>
                  <a:schemeClr val="bg1"/>
                </a:solidFill>
                <a:latin typeface="+mn-ea"/>
              </a:rPr>
              <a:t>)</a:t>
            </a:r>
            <a:r>
              <a:rPr lang="zh-CN" altLang="en-US" sz="1512">
                <a:solidFill>
                  <a:schemeClr val="bg1"/>
                </a:solidFill>
                <a:latin typeface="+mn-ea"/>
              </a:rPr>
              <a:t>必须按顺序执行，而没有保证必须是连续执行。</a:t>
            </a:r>
          </a:p>
        </p:txBody>
      </p:sp>
      <p:pic>
        <p:nvPicPr>
          <p:cNvPr id="20485" name="Picture 1" descr="C://Users/39497/AppData/Local/YNote/data/tomakemyself@163.com/f8c9ed67c0e64c2b947487b5b0534603/clipboard.png"/>
          <p:cNvPicPr>
            <a:picLocks noChangeAspect="1"/>
          </p:cNvPicPr>
          <p:nvPr/>
        </p:nvPicPr>
        <p:blipFill>
          <a:blip r:embed="rId2"/>
          <a:stretch>
            <a:fillRect/>
          </a:stretch>
        </p:blipFill>
        <p:spPr>
          <a:xfrm>
            <a:off x="1202415" y="1801549"/>
            <a:ext cx="8143719" cy="37201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4"/>
          <p:cNvSpPr txBox="1"/>
          <p:nvPr/>
        </p:nvSpPr>
        <p:spPr>
          <a:xfrm>
            <a:off x="180324" y="127507"/>
            <a:ext cx="2682722" cy="338554"/>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A6A6A6"/>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A6A6A6"/>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A6A6A6"/>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5pPr>
          </a:lstStyle>
          <a:p>
            <a:pPr marL="0" indent="0" eaLnBrk="1" hangingPunct="1">
              <a:spcBef>
                <a:spcPct val="0"/>
              </a:spcBef>
              <a:buNone/>
            </a:pPr>
            <a:r>
              <a:rPr lang="en-US" altLang="zh-CN" sz="1600" b="1" dirty="0">
                <a:solidFill>
                  <a:srgbClr val="FFC000"/>
                </a:solidFill>
                <a:latin typeface="微软雅黑" panose="020B0503020204020204" pitchFamily="34" charset="-122"/>
                <a:ea typeface="微软雅黑" panose="020B0503020204020204" pitchFamily="34" charset="-122"/>
              </a:rPr>
              <a:t>Java</a:t>
            </a:r>
            <a:r>
              <a:rPr lang="zh-CN" altLang="en-US" sz="1600" b="1" dirty="0">
                <a:solidFill>
                  <a:srgbClr val="FFC000"/>
                </a:solidFill>
                <a:latin typeface="微软雅黑" panose="020B0503020204020204" pitchFamily="34" charset="-122"/>
                <a:ea typeface="微软雅黑" panose="020B0503020204020204" pitchFamily="34" charset="-122"/>
              </a:rPr>
              <a:t>内存模型内存同步规则</a:t>
            </a:r>
          </a:p>
        </p:txBody>
      </p:sp>
      <p:sp>
        <p:nvSpPr>
          <p:cNvPr id="21508" name="文本框 1"/>
          <p:cNvSpPr txBox="1"/>
          <p:nvPr/>
        </p:nvSpPr>
        <p:spPr>
          <a:xfrm>
            <a:off x="657900" y="994527"/>
            <a:ext cx="8913241" cy="411311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A6A6A6"/>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A6A6A6"/>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A6A6A6"/>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5pPr>
          </a:lstStyle>
          <a:p>
            <a:pPr marL="324006" indent="-324006">
              <a:lnSpc>
                <a:spcPct val="150000"/>
              </a:lnSpc>
              <a:spcBef>
                <a:spcPct val="0"/>
              </a:spcBef>
              <a:buFont typeface="Calibri" panose="020F0502020204030204" pitchFamily="34" charset="0"/>
              <a:buAutoNum type="arabicPeriod"/>
            </a:pPr>
            <a:r>
              <a:rPr lang="zh-CN" altLang="en-US" sz="1600" dirty="0">
                <a:solidFill>
                  <a:schemeClr val="bg1"/>
                </a:solidFill>
                <a:latin typeface="微软雅黑 Light" panose="020B0502040204020203" pitchFamily="34" charset="-122"/>
                <a:ea typeface="微软雅黑 Light" panose="020B0502040204020203" pitchFamily="34" charset="-122"/>
              </a:rPr>
              <a:t>不允许一个线程无原因地（没有发生过任何</a:t>
            </a:r>
            <a:r>
              <a:rPr lang="en-US" altLang="zh-CN" sz="1600" dirty="0">
                <a:solidFill>
                  <a:schemeClr val="bg1"/>
                </a:solidFill>
                <a:latin typeface="微软雅黑 Light" panose="020B0502040204020203" pitchFamily="34" charset="-122"/>
                <a:ea typeface="微软雅黑 Light" panose="020B0502040204020203" pitchFamily="34" charset="-122"/>
              </a:rPr>
              <a:t>assign</a:t>
            </a:r>
            <a:r>
              <a:rPr lang="zh-CN" altLang="en-US" sz="1600" dirty="0">
                <a:solidFill>
                  <a:schemeClr val="bg1"/>
                </a:solidFill>
                <a:latin typeface="微软雅黑 Light" panose="020B0502040204020203" pitchFamily="34" charset="-122"/>
                <a:ea typeface="微软雅黑 Light" panose="020B0502040204020203" pitchFamily="34" charset="-122"/>
              </a:rPr>
              <a:t>操作）把数据从工作内存同步回主内存中</a:t>
            </a:r>
          </a:p>
          <a:p>
            <a:pPr marL="324006" indent="-324006">
              <a:lnSpc>
                <a:spcPct val="150000"/>
              </a:lnSpc>
              <a:spcBef>
                <a:spcPct val="0"/>
              </a:spcBef>
              <a:buFont typeface="Calibri" panose="020F0502020204030204" pitchFamily="34" charset="0"/>
              <a:buAutoNum type="arabicPeriod"/>
            </a:pPr>
            <a:r>
              <a:rPr lang="zh-CN" altLang="en-US" sz="1600" dirty="0">
                <a:solidFill>
                  <a:schemeClr val="bg1"/>
                </a:solidFill>
                <a:latin typeface="微软雅黑 Light" panose="020B0502040204020203" pitchFamily="34" charset="-122"/>
                <a:ea typeface="微软雅黑 Light" panose="020B0502040204020203" pitchFamily="34" charset="-122"/>
              </a:rPr>
              <a:t>一个新的变量只能在主内存中诞生，不允许在工作内存中直接使用一个未被初始化（</a:t>
            </a:r>
            <a:r>
              <a:rPr lang="en-US" altLang="zh-CN" sz="1600" dirty="0">
                <a:solidFill>
                  <a:schemeClr val="bg1"/>
                </a:solidFill>
                <a:latin typeface="微软雅黑 Light" panose="020B0502040204020203" pitchFamily="34" charset="-122"/>
                <a:ea typeface="微软雅黑 Light" panose="020B0502040204020203" pitchFamily="34" charset="-122"/>
              </a:rPr>
              <a:t>load</a:t>
            </a:r>
            <a:r>
              <a:rPr lang="zh-CN" altLang="en-US" sz="1600" dirty="0">
                <a:solidFill>
                  <a:schemeClr val="bg1"/>
                </a:solidFill>
                <a:latin typeface="微软雅黑 Light" panose="020B0502040204020203" pitchFamily="34" charset="-122"/>
                <a:ea typeface="微软雅黑 Light" panose="020B0502040204020203" pitchFamily="34" charset="-122"/>
              </a:rPr>
              <a:t>或者</a:t>
            </a:r>
            <a:r>
              <a:rPr lang="en-US" altLang="zh-CN" sz="1600" dirty="0">
                <a:solidFill>
                  <a:schemeClr val="bg1"/>
                </a:solidFill>
                <a:latin typeface="微软雅黑 Light" panose="020B0502040204020203" pitchFamily="34" charset="-122"/>
                <a:ea typeface="微软雅黑 Light" panose="020B0502040204020203" pitchFamily="34" charset="-122"/>
              </a:rPr>
              <a:t>assign</a:t>
            </a:r>
            <a:r>
              <a:rPr lang="zh-CN" altLang="en-US" sz="1600" dirty="0">
                <a:solidFill>
                  <a:schemeClr val="bg1"/>
                </a:solidFill>
                <a:latin typeface="微软雅黑 Light" panose="020B0502040204020203" pitchFamily="34" charset="-122"/>
                <a:ea typeface="微软雅黑 Light" panose="020B0502040204020203" pitchFamily="34" charset="-122"/>
              </a:rPr>
              <a:t>）的变量。即就是对一个变量实施</a:t>
            </a:r>
            <a:r>
              <a:rPr lang="en-US" altLang="zh-CN" sz="1600" dirty="0">
                <a:solidFill>
                  <a:schemeClr val="bg1"/>
                </a:solidFill>
                <a:latin typeface="微软雅黑 Light" panose="020B0502040204020203" pitchFamily="34" charset="-122"/>
                <a:ea typeface="微软雅黑 Light" panose="020B0502040204020203" pitchFamily="34" charset="-122"/>
              </a:rPr>
              <a:t>use</a:t>
            </a:r>
            <a:r>
              <a:rPr lang="zh-CN" altLang="en-US" sz="1600" dirty="0">
                <a:solidFill>
                  <a:schemeClr val="bg1"/>
                </a:solidFill>
                <a:latin typeface="微软雅黑 Light" panose="020B0502040204020203" pitchFamily="34" charset="-122"/>
                <a:ea typeface="微软雅黑 Light" panose="020B0502040204020203" pitchFamily="34" charset="-122"/>
              </a:rPr>
              <a:t>和</a:t>
            </a:r>
            <a:r>
              <a:rPr lang="en-US" altLang="zh-CN" sz="1600" dirty="0">
                <a:solidFill>
                  <a:schemeClr val="bg1"/>
                </a:solidFill>
                <a:latin typeface="微软雅黑 Light" panose="020B0502040204020203" pitchFamily="34" charset="-122"/>
                <a:ea typeface="微软雅黑 Light" panose="020B0502040204020203" pitchFamily="34" charset="-122"/>
              </a:rPr>
              <a:t>store</a:t>
            </a:r>
            <a:r>
              <a:rPr lang="zh-CN" altLang="en-US" sz="1600" dirty="0">
                <a:solidFill>
                  <a:schemeClr val="bg1"/>
                </a:solidFill>
                <a:latin typeface="微软雅黑 Light" panose="020B0502040204020203" pitchFamily="34" charset="-122"/>
                <a:ea typeface="微软雅黑 Light" panose="020B0502040204020203" pitchFamily="34" charset="-122"/>
              </a:rPr>
              <a:t>操作之前，必须先自行</a:t>
            </a:r>
            <a:r>
              <a:rPr lang="en-US" altLang="zh-CN" sz="1600" dirty="0">
                <a:solidFill>
                  <a:schemeClr val="bg1"/>
                </a:solidFill>
                <a:latin typeface="微软雅黑 Light" panose="020B0502040204020203" pitchFamily="34" charset="-122"/>
                <a:ea typeface="微软雅黑 Light" panose="020B0502040204020203" pitchFamily="34" charset="-122"/>
              </a:rPr>
              <a:t>assign</a:t>
            </a:r>
            <a:r>
              <a:rPr lang="zh-CN" altLang="en-US" sz="1600" dirty="0">
                <a:solidFill>
                  <a:schemeClr val="bg1"/>
                </a:solidFill>
                <a:latin typeface="微软雅黑 Light" panose="020B0502040204020203" pitchFamily="34" charset="-122"/>
                <a:ea typeface="微软雅黑 Light" panose="020B0502040204020203" pitchFamily="34" charset="-122"/>
              </a:rPr>
              <a:t>和</a:t>
            </a:r>
            <a:r>
              <a:rPr lang="en-US" altLang="zh-CN" sz="1600" dirty="0">
                <a:solidFill>
                  <a:schemeClr val="bg1"/>
                </a:solidFill>
                <a:latin typeface="微软雅黑 Light" panose="020B0502040204020203" pitchFamily="34" charset="-122"/>
                <a:ea typeface="微软雅黑 Light" panose="020B0502040204020203" pitchFamily="34" charset="-122"/>
              </a:rPr>
              <a:t>load</a:t>
            </a:r>
            <a:r>
              <a:rPr lang="zh-CN" altLang="en-US" sz="1600" dirty="0">
                <a:solidFill>
                  <a:schemeClr val="bg1"/>
                </a:solidFill>
                <a:latin typeface="微软雅黑 Light" panose="020B0502040204020203" pitchFamily="34" charset="-122"/>
                <a:ea typeface="微软雅黑 Light" panose="020B0502040204020203" pitchFamily="34" charset="-122"/>
              </a:rPr>
              <a:t>操作。</a:t>
            </a:r>
          </a:p>
          <a:p>
            <a:pPr marL="324006" indent="-324006">
              <a:lnSpc>
                <a:spcPct val="150000"/>
              </a:lnSpc>
              <a:spcBef>
                <a:spcPct val="0"/>
              </a:spcBef>
              <a:buFont typeface="Calibri" panose="020F0502020204030204" pitchFamily="34" charset="0"/>
              <a:buAutoNum type="arabicPeriod"/>
            </a:pPr>
            <a:r>
              <a:rPr lang="zh-CN" altLang="en-US" sz="1600" dirty="0">
                <a:solidFill>
                  <a:schemeClr val="bg1"/>
                </a:solidFill>
                <a:latin typeface="微软雅黑 Light" panose="020B0502040204020203" pitchFamily="34" charset="-122"/>
                <a:ea typeface="微软雅黑 Light" panose="020B0502040204020203" pitchFamily="34" charset="-122"/>
              </a:rPr>
              <a:t>一个变量在同一时刻只允许一条线程对其进行</a:t>
            </a:r>
            <a:r>
              <a:rPr lang="en-US" altLang="zh-CN" sz="1600" dirty="0">
                <a:solidFill>
                  <a:schemeClr val="bg1"/>
                </a:solidFill>
                <a:latin typeface="微软雅黑 Light" panose="020B0502040204020203" pitchFamily="34" charset="-122"/>
                <a:ea typeface="微软雅黑 Light" panose="020B0502040204020203" pitchFamily="34" charset="-122"/>
              </a:rPr>
              <a:t>lock</a:t>
            </a:r>
            <a:r>
              <a:rPr lang="zh-CN" altLang="en-US" sz="1600" dirty="0">
                <a:solidFill>
                  <a:schemeClr val="bg1"/>
                </a:solidFill>
                <a:latin typeface="微软雅黑 Light" panose="020B0502040204020203" pitchFamily="34" charset="-122"/>
                <a:ea typeface="微软雅黑 Light" panose="020B0502040204020203" pitchFamily="34" charset="-122"/>
              </a:rPr>
              <a:t>操作，但</a:t>
            </a:r>
            <a:r>
              <a:rPr lang="en-US" altLang="zh-CN" sz="1600" dirty="0">
                <a:solidFill>
                  <a:schemeClr val="bg1"/>
                </a:solidFill>
                <a:latin typeface="微软雅黑 Light" panose="020B0502040204020203" pitchFamily="34" charset="-122"/>
                <a:ea typeface="微软雅黑 Light" panose="020B0502040204020203" pitchFamily="34" charset="-122"/>
              </a:rPr>
              <a:t>lock</a:t>
            </a:r>
            <a:r>
              <a:rPr lang="zh-CN" altLang="en-US" sz="1600" dirty="0">
                <a:solidFill>
                  <a:schemeClr val="bg1"/>
                </a:solidFill>
                <a:latin typeface="微软雅黑 Light" panose="020B0502040204020203" pitchFamily="34" charset="-122"/>
                <a:ea typeface="微软雅黑 Light" panose="020B0502040204020203" pitchFamily="34" charset="-122"/>
              </a:rPr>
              <a:t>操作可以被同一线程重复执行多次，多次执行</a:t>
            </a:r>
            <a:r>
              <a:rPr lang="en-US" altLang="zh-CN" sz="1600" dirty="0">
                <a:solidFill>
                  <a:schemeClr val="bg1"/>
                </a:solidFill>
                <a:latin typeface="微软雅黑 Light" panose="020B0502040204020203" pitchFamily="34" charset="-122"/>
                <a:ea typeface="微软雅黑 Light" panose="020B0502040204020203" pitchFamily="34" charset="-122"/>
              </a:rPr>
              <a:t>lock</a:t>
            </a:r>
            <a:r>
              <a:rPr lang="zh-CN" altLang="en-US" sz="1600" dirty="0">
                <a:solidFill>
                  <a:schemeClr val="bg1"/>
                </a:solidFill>
                <a:latin typeface="微软雅黑 Light" panose="020B0502040204020203" pitchFamily="34" charset="-122"/>
                <a:ea typeface="微软雅黑 Light" panose="020B0502040204020203" pitchFamily="34" charset="-122"/>
              </a:rPr>
              <a:t>后，只有执行相同次数的</a:t>
            </a:r>
            <a:r>
              <a:rPr lang="en-US" altLang="zh-CN" sz="1600" dirty="0">
                <a:solidFill>
                  <a:schemeClr val="bg1"/>
                </a:solidFill>
                <a:latin typeface="微软雅黑 Light" panose="020B0502040204020203" pitchFamily="34" charset="-122"/>
                <a:ea typeface="微软雅黑 Light" panose="020B0502040204020203" pitchFamily="34" charset="-122"/>
              </a:rPr>
              <a:t>unlock</a:t>
            </a:r>
            <a:r>
              <a:rPr lang="zh-CN" altLang="en-US" sz="1600" dirty="0">
                <a:solidFill>
                  <a:schemeClr val="bg1"/>
                </a:solidFill>
                <a:latin typeface="微软雅黑 Light" panose="020B0502040204020203" pitchFamily="34" charset="-122"/>
                <a:ea typeface="微软雅黑 Light" panose="020B0502040204020203" pitchFamily="34" charset="-122"/>
              </a:rPr>
              <a:t>操作，变量才会被解锁。</a:t>
            </a:r>
            <a:r>
              <a:rPr lang="en-US" altLang="zh-CN" sz="1600" dirty="0">
                <a:solidFill>
                  <a:schemeClr val="bg1"/>
                </a:solidFill>
                <a:latin typeface="微软雅黑 Light" panose="020B0502040204020203" pitchFamily="34" charset="-122"/>
                <a:ea typeface="微软雅黑 Light" panose="020B0502040204020203" pitchFamily="34" charset="-122"/>
              </a:rPr>
              <a:t>lock</a:t>
            </a:r>
            <a:r>
              <a:rPr lang="zh-CN" altLang="en-US" sz="1600" dirty="0">
                <a:solidFill>
                  <a:schemeClr val="bg1"/>
                </a:solidFill>
                <a:latin typeface="微软雅黑 Light" panose="020B0502040204020203" pitchFamily="34" charset="-122"/>
                <a:ea typeface="微软雅黑 Light" panose="020B0502040204020203" pitchFamily="34" charset="-122"/>
              </a:rPr>
              <a:t>和</a:t>
            </a:r>
            <a:r>
              <a:rPr lang="en-US" altLang="zh-CN" sz="1600" dirty="0">
                <a:solidFill>
                  <a:schemeClr val="bg1"/>
                </a:solidFill>
                <a:latin typeface="微软雅黑 Light" panose="020B0502040204020203" pitchFamily="34" charset="-122"/>
                <a:ea typeface="微软雅黑 Light" panose="020B0502040204020203" pitchFamily="34" charset="-122"/>
              </a:rPr>
              <a:t>unlock</a:t>
            </a:r>
            <a:r>
              <a:rPr lang="zh-CN" altLang="en-US" sz="1600" dirty="0">
                <a:solidFill>
                  <a:schemeClr val="bg1"/>
                </a:solidFill>
                <a:latin typeface="微软雅黑 Light" panose="020B0502040204020203" pitchFamily="34" charset="-122"/>
                <a:ea typeface="微软雅黑 Light" panose="020B0502040204020203" pitchFamily="34" charset="-122"/>
              </a:rPr>
              <a:t>必须成对出现。</a:t>
            </a:r>
          </a:p>
          <a:p>
            <a:pPr marL="324006" indent="-324006">
              <a:lnSpc>
                <a:spcPct val="150000"/>
              </a:lnSpc>
              <a:spcBef>
                <a:spcPct val="0"/>
              </a:spcBef>
              <a:buFont typeface="Calibri" panose="020F0502020204030204" pitchFamily="34" charset="0"/>
              <a:buAutoNum type="arabicPeriod"/>
            </a:pPr>
            <a:r>
              <a:rPr lang="zh-CN" altLang="en-US" sz="1600" dirty="0">
                <a:solidFill>
                  <a:schemeClr val="bg1"/>
                </a:solidFill>
                <a:latin typeface="微软雅黑 Light" panose="020B0502040204020203" pitchFamily="34" charset="-122"/>
                <a:ea typeface="微软雅黑 Light" panose="020B0502040204020203" pitchFamily="34" charset="-122"/>
              </a:rPr>
              <a:t>如果对一个变量执行</a:t>
            </a:r>
            <a:r>
              <a:rPr lang="en-US" altLang="zh-CN" sz="1600" dirty="0">
                <a:solidFill>
                  <a:schemeClr val="bg1"/>
                </a:solidFill>
                <a:latin typeface="微软雅黑 Light" panose="020B0502040204020203" pitchFamily="34" charset="-122"/>
                <a:ea typeface="微软雅黑 Light" panose="020B0502040204020203" pitchFamily="34" charset="-122"/>
              </a:rPr>
              <a:t>lock</a:t>
            </a:r>
            <a:r>
              <a:rPr lang="zh-CN" altLang="en-US" sz="1600" dirty="0">
                <a:solidFill>
                  <a:schemeClr val="bg1"/>
                </a:solidFill>
                <a:latin typeface="微软雅黑 Light" panose="020B0502040204020203" pitchFamily="34" charset="-122"/>
                <a:ea typeface="微软雅黑 Light" panose="020B0502040204020203" pitchFamily="34" charset="-122"/>
              </a:rPr>
              <a:t>操作，将会清空工作内存中此变量的值，在执行引擎使用这个变量之前需要重新执行</a:t>
            </a:r>
            <a:r>
              <a:rPr lang="en-US" altLang="zh-CN" sz="1600" dirty="0">
                <a:solidFill>
                  <a:schemeClr val="bg1"/>
                </a:solidFill>
                <a:latin typeface="微软雅黑 Light" panose="020B0502040204020203" pitchFamily="34" charset="-122"/>
                <a:ea typeface="微软雅黑 Light" panose="020B0502040204020203" pitchFamily="34" charset="-122"/>
              </a:rPr>
              <a:t>load</a:t>
            </a:r>
            <a:r>
              <a:rPr lang="zh-CN" altLang="en-US" sz="1600" dirty="0">
                <a:solidFill>
                  <a:schemeClr val="bg1"/>
                </a:solidFill>
                <a:latin typeface="微软雅黑 Light" panose="020B0502040204020203" pitchFamily="34" charset="-122"/>
                <a:ea typeface="微软雅黑 Light" panose="020B0502040204020203" pitchFamily="34" charset="-122"/>
              </a:rPr>
              <a:t>或</a:t>
            </a:r>
            <a:r>
              <a:rPr lang="en-US" altLang="zh-CN" sz="1600" dirty="0">
                <a:solidFill>
                  <a:schemeClr val="bg1"/>
                </a:solidFill>
                <a:latin typeface="微软雅黑 Light" panose="020B0502040204020203" pitchFamily="34" charset="-122"/>
                <a:ea typeface="微软雅黑 Light" panose="020B0502040204020203" pitchFamily="34" charset="-122"/>
              </a:rPr>
              <a:t>assign</a:t>
            </a:r>
            <a:r>
              <a:rPr lang="zh-CN" altLang="en-US" sz="1600" dirty="0">
                <a:solidFill>
                  <a:schemeClr val="bg1"/>
                </a:solidFill>
                <a:latin typeface="微软雅黑 Light" panose="020B0502040204020203" pitchFamily="34" charset="-122"/>
                <a:ea typeface="微软雅黑 Light" panose="020B0502040204020203" pitchFamily="34" charset="-122"/>
              </a:rPr>
              <a:t>操作初始化变量的值。</a:t>
            </a:r>
          </a:p>
          <a:p>
            <a:pPr marL="324006" indent="-324006">
              <a:lnSpc>
                <a:spcPct val="150000"/>
              </a:lnSpc>
              <a:spcBef>
                <a:spcPct val="0"/>
              </a:spcBef>
              <a:buFont typeface="Calibri" panose="020F0502020204030204" pitchFamily="34" charset="0"/>
              <a:buAutoNum type="arabicPeriod"/>
            </a:pPr>
            <a:r>
              <a:rPr lang="zh-CN" altLang="en-US" sz="1600" dirty="0">
                <a:solidFill>
                  <a:schemeClr val="bg1"/>
                </a:solidFill>
                <a:latin typeface="微软雅黑 Light" panose="020B0502040204020203" pitchFamily="34" charset="-122"/>
                <a:ea typeface="微软雅黑 Light" panose="020B0502040204020203" pitchFamily="34" charset="-122"/>
              </a:rPr>
              <a:t>如果一个变量事先没有被</a:t>
            </a:r>
            <a:r>
              <a:rPr lang="en-US" altLang="zh-CN" sz="1600" dirty="0">
                <a:solidFill>
                  <a:schemeClr val="bg1"/>
                </a:solidFill>
                <a:latin typeface="微软雅黑 Light" panose="020B0502040204020203" pitchFamily="34" charset="-122"/>
                <a:ea typeface="微软雅黑 Light" panose="020B0502040204020203" pitchFamily="34" charset="-122"/>
              </a:rPr>
              <a:t>lock</a:t>
            </a:r>
            <a:r>
              <a:rPr lang="zh-CN" altLang="en-US" sz="1600" dirty="0">
                <a:solidFill>
                  <a:schemeClr val="bg1"/>
                </a:solidFill>
                <a:latin typeface="微软雅黑 Light" panose="020B0502040204020203" pitchFamily="34" charset="-122"/>
                <a:ea typeface="微软雅黑 Light" panose="020B0502040204020203" pitchFamily="34" charset="-122"/>
              </a:rPr>
              <a:t>操作锁定，则不允许对它执行</a:t>
            </a:r>
            <a:r>
              <a:rPr lang="en-US" altLang="zh-CN" sz="1600" dirty="0">
                <a:solidFill>
                  <a:schemeClr val="bg1"/>
                </a:solidFill>
                <a:latin typeface="微软雅黑 Light" panose="020B0502040204020203" pitchFamily="34" charset="-122"/>
                <a:ea typeface="微软雅黑 Light" panose="020B0502040204020203" pitchFamily="34" charset="-122"/>
              </a:rPr>
              <a:t>unlock</a:t>
            </a:r>
            <a:r>
              <a:rPr lang="zh-CN" altLang="en-US" sz="1600" dirty="0">
                <a:solidFill>
                  <a:schemeClr val="bg1"/>
                </a:solidFill>
                <a:latin typeface="微软雅黑 Light" panose="020B0502040204020203" pitchFamily="34" charset="-122"/>
                <a:ea typeface="微软雅黑 Light" panose="020B0502040204020203" pitchFamily="34" charset="-122"/>
              </a:rPr>
              <a:t>操作；也不允许去</a:t>
            </a:r>
            <a:r>
              <a:rPr lang="en-US" altLang="zh-CN" sz="1600" dirty="0">
                <a:solidFill>
                  <a:schemeClr val="bg1"/>
                </a:solidFill>
                <a:latin typeface="微软雅黑 Light" panose="020B0502040204020203" pitchFamily="34" charset="-122"/>
                <a:ea typeface="微软雅黑 Light" panose="020B0502040204020203" pitchFamily="34" charset="-122"/>
              </a:rPr>
              <a:t>unlock</a:t>
            </a:r>
            <a:r>
              <a:rPr lang="zh-CN" altLang="en-US" sz="1600" dirty="0">
                <a:solidFill>
                  <a:schemeClr val="bg1"/>
                </a:solidFill>
                <a:latin typeface="微软雅黑 Light" panose="020B0502040204020203" pitchFamily="34" charset="-122"/>
                <a:ea typeface="微软雅黑 Light" panose="020B0502040204020203" pitchFamily="34" charset="-122"/>
              </a:rPr>
              <a:t>一个被其他线程锁定的变量。</a:t>
            </a:r>
          </a:p>
          <a:p>
            <a:pPr marL="324006" indent="-324006">
              <a:lnSpc>
                <a:spcPct val="150000"/>
              </a:lnSpc>
              <a:spcBef>
                <a:spcPct val="0"/>
              </a:spcBef>
              <a:buFont typeface="Calibri" panose="020F0502020204030204" pitchFamily="34" charset="0"/>
              <a:buAutoNum type="arabicPeriod"/>
            </a:pPr>
            <a:r>
              <a:rPr lang="zh-CN" altLang="en-US" sz="1600" dirty="0">
                <a:solidFill>
                  <a:schemeClr val="bg1"/>
                </a:solidFill>
                <a:latin typeface="微软雅黑 Light" panose="020B0502040204020203" pitchFamily="34" charset="-122"/>
                <a:ea typeface="微软雅黑 Light" panose="020B0502040204020203" pitchFamily="34" charset="-122"/>
              </a:rPr>
              <a:t>对一个变量执行</a:t>
            </a:r>
            <a:r>
              <a:rPr lang="en-US" altLang="zh-CN" sz="1600" dirty="0">
                <a:solidFill>
                  <a:schemeClr val="bg1"/>
                </a:solidFill>
                <a:latin typeface="微软雅黑 Light" panose="020B0502040204020203" pitchFamily="34" charset="-122"/>
                <a:ea typeface="微软雅黑 Light" panose="020B0502040204020203" pitchFamily="34" charset="-122"/>
              </a:rPr>
              <a:t>unlock</a:t>
            </a:r>
            <a:r>
              <a:rPr lang="zh-CN" altLang="en-US" sz="1600" dirty="0">
                <a:solidFill>
                  <a:schemeClr val="bg1"/>
                </a:solidFill>
                <a:latin typeface="微软雅黑 Light" panose="020B0502040204020203" pitchFamily="34" charset="-122"/>
                <a:ea typeface="微软雅黑 Light" panose="020B0502040204020203" pitchFamily="34" charset="-122"/>
              </a:rPr>
              <a:t>操作之前，必须先把此变量同步到主内存中（执行</a:t>
            </a:r>
            <a:r>
              <a:rPr lang="en-US" altLang="zh-CN" sz="1600" dirty="0">
                <a:solidFill>
                  <a:schemeClr val="bg1"/>
                </a:solidFill>
                <a:latin typeface="微软雅黑 Light" panose="020B0502040204020203" pitchFamily="34" charset="-122"/>
                <a:ea typeface="微软雅黑 Light" panose="020B0502040204020203" pitchFamily="34" charset="-122"/>
              </a:rPr>
              <a:t>store</a:t>
            </a:r>
            <a:r>
              <a:rPr lang="zh-CN" altLang="en-US" sz="1600" dirty="0">
                <a:solidFill>
                  <a:schemeClr val="bg1"/>
                </a:solidFill>
                <a:latin typeface="微软雅黑 Light" panose="020B0502040204020203" pitchFamily="34" charset="-122"/>
                <a:ea typeface="微软雅黑 Light" panose="020B0502040204020203" pitchFamily="34" charset="-122"/>
              </a:rPr>
              <a:t>和</a:t>
            </a:r>
            <a:r>
              <a:rPr lang="en-US" altLang="zh-CN" sz="1600" dirty="0">
                <a:solidFill>
                  <a:schemeClr val="bg1"/>
                </a:solidFill>
                <a:latin typeface="微软雅黑 Light" panose="020B0502040204020203" pitchFamily="34" charset="-122"/>
                <a:ea typeface="微软雅黑 Light" panose="020B0502040204020203" pitchFamily="34" charset="-122"/>
              </a:rPr>
              <a:t>write</a:t>
            </a:r>
            <a:r>
              <a:rPr lang="zh-CN" altLang="en-US" sz="1600" dirty="0">
                <a:solidFill>
                  <a:schemeClr val="bg1"/>
                </a:solidFill>
                <a:latin typeface="微软雅黑 Light" panose="020B0502040204020203" pitchFamily="34" charset="-122"/>
                <a:ea typeface="微软雅黑 Light" panose="020B0502040204020203" pitchFamily="34" charset="-122"/>
              </a:rPr>
              <a:t>操作）</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164244" y="215166"/>
            <a:ext cx="2354580" cy="337185"/>
          </a:xfrm>
          <a:prstGeom prst="rect">
            <a:avLst/>
          </a:prstGeom>
          <a:noFill/>
          <a:ln w="9525">
            <a:noFill/>
          </a:ln>
        </p:spPr>
        <p:txBody>
          <a:bodyPr wrap="none">
            <a:spAutoFit/>
            <a:scene3d>
              <a:camera prst="orthographicFront"/>
              <a:lightRig rig="threePt" dir="t"/>
            </a:scene3d>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None/>
            </a:pPr>
            <a:r>
              <a:rPr lang="en-US" altLang="zh-CN" sz="1600" b="1" dirty="0">
                <a:solidFill>
                  <a:srgbClr val="FFC000"/>
                </a:solidFill>
                <a:latin typeface="微软雅黑" panose="020B0503020204020204" pitchFamily="34" charset="-122"/>
                <a:ea typeface="微软雅黑" panose="020B0503020204020204" pitchFamily="34" charset="-122"/>
                <a:sym typeface="+mn-ea"/>
              </a:rPr>
              <a:t>volatile</a:t>
            </a:r>
            <a:r>
              <a:rPr lang="zh-CN" altLang="en-US" sz="1600" b="1" dirty="0">
                <a:solidFill>
                  <a:srgbClr val="FFC000"/>
                </a:solidFill>
                <a:latin typeface="微软雅黑" panose="020B0503020204020204" pitchFamily="34" charset="-122"/>
                <a:ea typeface="微软雅黑" panose="020B0503020204020204" pitchFamily="34" charset="-122"/>
                <a:sym typeface="+mn-ea"/>
              </a:rPr>
              <a:t>原理与内存语义</a:t>
            </a:r>
            <a:endParaRPr lang="zh-CN" altLang="en-US" sz="1600" noProof="1">
              <a:solidFill>
                <a:srgbClr val="FFC000"/>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76555" y="553720"/>
            <a:ext cx="704215" cy="0"/>
          </a:xfrm>
          <a:prstGeom prst="line">
            <a:avLst/>
          </a:prstGeom>
          <a:ln w="15875" cmpd="sng">
            <a:gradFill>
              <a:gsLst>
                <a:gs pos="0">
                  <a:schemeClr val="accent1">
                    <a:lumMod val="5000"/>
                    <a:lumOff val="95000"/>
                  </a:schemeClr>
                </a:gs>
                <a:gs pos="100000">
                  <a:schemeClr val="bg1">
                    <a:alpha val="14000"/>
                  </a:schemeClr>
                </a:gs>
                <a:gs pos="0">
                  <a:schemeClr val="bg1"/>
                </a:gs>
                <a:gs pos="100000">
                  <a:schemeClr val="accent1">
                    <a:lumMod val="30000"/>
                    <a:lumOff val="70000"/>
                  </a:schemeClr>
                </a:gs>
              </a:gsLst>
              <a:path path="circle">
                <a:fillToRect l="50000" t="50000" r="50000" b="50000"/>
              </a:path>
              <a:tileRect/>
            </a:gradFill>
            <a:prstDash val="soli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84881" y="1318889"/>
            <a:ext cx="9247668" cy="3276600"/>
          </a:xfrm>
          <a:prstGeom prst="rect">
            <a:avLst/>
          </a:prstGeom>
        </p:spPr>
        <p:txBody>
          <a:bodyPr wrap="square">
            <a:spAutoFit/>
          </a:bodyPr>
          <a:lstStyle/>
          <a:p>
            <a:pPr marR="0" defTabSz="914400">
              <a:buClrTx/>
              <a:buSzTx/>
              <a:buFontTx/>
              <a:defRPr/>
            </a:pPr>
            <a:r>
              <a:rPr lang="en-US" altLang="zh-CN" noProof="0">
                <a:solidFill>
                  <a:schemeClr val="bg1"/>
                </a:solidFill>
                <a:latin typeface="+mn-ea"/>
                <a:sym typeface="+mn-ea"/>
              </a:rPr>
              <a:t>volatile</a:t>
            </a:r>
            <a:r>
              <a:rPr lang="zh-CN" altLang="en-US" noProof="0">
                <a:solidFill>
                  <a:schemeClr val="bg1"/>
                </a:solidFill>
                <a:latin typeface="+mn-ea"/>
                <a:sym typeface="+mn-ea"/>
              </a:rPr>
              <a:t>是</a:t>
            </a:r>
            <a:r>
              <a:rPr lang="en-US" altLang="zh-CN" noProof="0">
                <a:solidFill>
                  <a:schemeClr val="bg1"/>
                </a:solidFill>
                <a:latin typeface="+mn-ea"/>
                <a:sym typeface="+mn-ea"/>
              </a:rPr>
              <a:t>Java</a:t>
            </a:r>
            <a:r>
              <a:rPr lang="zh-CN" altLang="en-US" noProof="0">
                <a:solidFill>
                  <a:schemeClr val="bg1"/>
                </a:solidFill>
                <a:latin typeface="+mn-ea"/>
                <a:sym typeface="+mn-ea"/>
              </a:rPr>
              <a:t>虚拟机提供的轻量级的同步机制</a:t>
            </a:r>
            <a:endParaRPr kumimoji="0" lang="en-US" altLang="zh-CN" kern="1200" cap="none" spc="0" normalizeH="0" baseline="0" noProof="0">
              <a:solidFill>
                <a:schemeClr val="bg1"/>
              </a:solidFill>
              <a:latin typeface="+mn-ea"/>
              <a:ea typeface="+mn-ea"/>
              <a:cs typeface="+mn-cs"/>
            </a:endParaRPr>
          </a:p>
          <a:p>
            <a:pPr marR="0" defTabSz="914400">
              <a:lnSpc>
                <a:spcPct val="200000"/>
              </a:lnSpc>
              <a:buClrTx/>
              <a:buSzTx/>
              <a:buFontTx/>
              <a:defRPr/>
            </a:pPr>
            <a:r>
              <a:rPr lang="en-US" altLang="zh-CN" noProof="0">
                <a:solidFill>
                  <a:schemeClr val="bg1"/>
                </a:solidFill>
                <a:latin typeface="+mn-ea"/>
                <a:sym typeface="+mn-ea"/>
              </a:rPr>
              <a:t>volatile</a:t>
            </a:r>
            <a:r>
              <a:rPr lang="zh-CN" altLang="en-US" noProof="0">
                <a:solidFill>
                  <a:schemeClr val="bg1"/>
                </a:solidFill>
                <a:latin typeface="+mn-ea"/>
                <a:sym typeface="+mn-ea"/>
              </a:rPr>
              <a:t>语义有如下两个作用</a:t>
            </a:r>
            <a:endParaRPr kumimoji="0" lang="zh-CN" altLang="en-US" kern="1200" cap="none" spc="0" normalizeH="0" baseline="0" noProof="0">
              <a:solidFill>
                <a:schemeClr val="bg1"/>
              </a:solidFill>
              <a:latin typeface="+mn-ea"/>
              <a:ea typeface="+mn-ea"/>
              <a:cs typeface="+mn-cs"/>
            </a:endParaRPr>
          </a:p>
          <a:p>
            <a:pPr marL="285750" marR="0" indent="-285750" defTabSz="914400">
              <a:lnSpc>
                <a:spcPct val="150000"/>
              </a:lnSpc>
              <a:buClrTx/>
              <a:buSzTx/>
              <a:buFont typeface="Arial" panose="020B0604020202020204" pitchFamily="34" charset="0"/>
              <a:buChar char="•"/>
              <a:defRPr/>
            </a:pPr>
            <a:r>
              <a:rPr lang="zh-CN" altLang="en-US" noProof="0">
                <a:solidFill>
                  <a:schemeClr val="bg1"/>
                </a:solidFill>
                <a:latin typeface="+mn-ea"/>
                <a:sym typeface="+mn-ea"/>
              </a:rPr>
              <a:t>可见性：保证被</a:t>
            </a:r>
            <a:r>
              <a:rPr lang="en-US" altLang="zh-CN" noProof="0">
                <a:solidFill>
                  <a:schemeClr val="bg1"/>
                </a:solidFill>
                <a:latin typeface="+mn-ea"/>
                <a:sym typeface="+mn-ea"/>
              </a:rPr>
              <a:t>volatile</a:t>
            </a:r>
            <a:r>
              <a:rPr lang="zh-CN" altLang="en-US" noProof="0">
                <a:solidFill>
                  <a:schemeClr val="bg1"/>
                </a:solidFill>
                <a:latin typeface="+mn-ea"/>
                <a:sym typeface="+mn-ea"/>
              </a:rPr>
              <a:t>修饰的共享变量对所有线程总数可见的，也就是当一个线程修改了一个被</a:t>
            </a:r>
            <a:r>
              <a:rPr lang="en-US" altLang="zh-CN" noProof="0">
                <a:solidFill>
                  <a:schemeClr val="bg1"/>
                </a:solidFill>
                <a:latin typeface="+mn-ea"/>
                <a:sym typeface="+mn-ea"/>
              </a:rPr>
              <a:t>volatile</a:t>
            </a:r>
            <a:r>
              <a:rPr lang="zh-CN" altLang="en-US" noProof="0">
                <a:solidFill>
                  <a:schemeClr val="bg1"/>
                </a:solidFill>
                <a:latin typeface="微软雅黑 Light" panose="020B0502040204020203" pitchFamily="34" charset="-122"/>
                <a:ea typeface="微软雅黑 Light" panose="020B0502040204020203" pitchFamily="34" charset="-122"/>
                <a:sym typeface="+mn-ea"/>
              </a:rPr>
              <a:t>修饰</a:t>
            </a:r>
            <a:r>
              <a:rPr lang="zh-CN" altLang="en-US" noProof="0">
                <a:solidFill>
                  <a:schemeClr val="bg1"/>
                </a:solidFill>
                <a:latin typeface="+mn-ea"/>
                <a:sym typeface="+mn-ea"/>
              </a:rPr>
              <a:t>共享变量的值，新值总是可以被其他线程立即得知。</a:t>
            </a:r>
            <a:endParaRPr kumimoji="0" lang="zh-CN" altLang="en-US" kern="1200" cap="none" spc="0" normalizeH="0" baseline="0" noProof="0">
              <a:solidFill>
                <a:schemeClr val="bg1"/>
              </a:solidFill>
              <a:latin typeface="+mn-ea"/>
              <a:ea typeface="+mn-ea"/>
              <a:cs typeface="+mn-cs"/>
            </a:endParaRPr>
          </a:p>
          <a:p>
            <a:pPr marL="285750" marR="0" indent="-285750" defTabSz="914400">
              <a:lnSpc>
                <a:spcPct val="150000"/>
              </a:lnSpc>
              <a:buClrTx/>
              <a:buSzTx/>
              <a:buFont typeface="Arial" panose="020B0604020202020204" pitchFamily="34" charset="0"/>
              <a:buChar char="•"/>
              <a:defRPr/>
            </a:pPr>
            <a:r>
              <a:rPr lang="zh-CN" altLang="en-US" noProof="0">
                <a:solidFill>
                  <a:schemeClr val="bg1"/>
                </a:solidFill>
                <a:latin typeface="+mn-ea"/>
                <a:sym typeface="+mn-ea"/>
              </a:rPr>
              <a:t>有序性：禁止指令重排序优化。</a:t>
            </a:r>
            <a:endParaRPr kumimoji="0" lang="en-US" altLang="zh-CN" kern="1200" cap="none" spc="0" normalizeH="0" baseline="0" noProof="0">
              <a:latin typeface="+mn-ea"/>
              <a:ea typeface="+mn-ea"/>
              <a:cs typeface="+mn-cs"/>
            </a:endParaRPr>
          </a:p>
          <a:p>
            <a:pPr>
              <a:lnSpc>
                <a:spcPct val="200000"/>
              </a:lnSpc>
            </a:pPr>
            <a:endPar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4"/>
          <p:cNvSpPr txBox="1"/>
          <p:nvPr/>
        </p:nvSpPr>
        <p:spPr>
          <a:xfrm>
            <a:off x="360347" y="85503"/>
            <a:ext cx="1069524" cy="338554"/>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A6A6A6"/>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A6A6A6"/>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A6A6A6"/>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5pPr>
          </a:lstStyle>
          <a:p>
            <a:pPr marL="0" indent="0" eaLnBrk="1" hangingPunct="1">
              <a:spcBef>
                <a:spcPct val="0"/>
              </a:spcBef>
              <a:buNone/>
            </a:pPr>
            <a:r>
              <a:rPr lang="en-US" altLang="zh-CN" sz="1600" b="1">
                <a:solidFill>
                  <a:srgbClr val="FFC000"/>
                </a:solidFill>
                <a:latin typeface="微软雅黑" panose="020B0503020204020204" pitchFamily="34" charset="-122"/>
                <a:ea typeface="微软雅黑" panose="020B0503020204020204" pitchFamily="34" charset="-122"/>
                <a:sym typeface="+mn-ea"/>
              </a:rPr>
              <a:t>Lock</a:t>
            </a:r>
            <a:r>
              <a:rPr lang="zh-CN" altLang="en-US" sz="1600" b="1">
                <a:solidFill>
                  <a:srgbClr val="FFC000"/>
                </a:solidFill>
                <a:latin typeface="微软雅黑" panose="020B0503020204020204" pitchFamily="34" charset="-122"/>
                <a:ea typeface="微软雅黑" panose="020B0503020204020204" pitchFamily="34" charset="-122"/>
                <a:sym typeface="+mn-ea"/>
              </a:rPr>
              <a:t>作用</a:t>
            </a:r>
            <a:endParaRPr lang="" altLang="en-US" sz="1600" b="1" dirty="0">
              <a:solidFill>
                <a:srgbClr val="FFC000"/>
              </a:solidFill>
              <a:latin typeface="微软雅黑" panose="020B0503020204020204" pitchFamily="34" charset="-122"/>
              <a:ea typeface="微软雅黑" panose="020B0503020204020204" pitchFamily="34" charset="-122"/>
              <a:sym typeface="+mn-ea"/>
            </a:endParaRPr>
          </a:p>
        </p:txBody>
      </p:sp>
      <p:sp>
        <p:nvSpPr>
          <p:cNvPr id="15364" name="文本框 2"/>
          <p:cNvSpPr txBox="1"/>
          <p:nvPr/>
        </p:nvSpPr>
        <p:spPr>
          <a:xfrm>
            <a:off x="720393" y="719765"/>
            <a:ext cx="9541219" cy="4962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A6A6A6"/>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A6A6A6"/>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A6A6A6"/>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5pPr>
          </a:lstStyle>
          <a:p>
            <a:pPr marL="0" lvl="0" indent="0">
              <a:lnSpc>
                <a:spcPct val="200000"/>
              </a:lnSpc>
              <a:spcBef>
                <a:spcPct val="0"/>
              </a:spcBef>
              <a:buNone/>
              <a:defRPr/>
            </a:pPr>
            <a:endParaRPr lang="zh-CN" altLang="en-US" sz="1600">
              <a:solidFill>
                <a:schemeClr val="bg1"/>
              </a:solidFill>
              <a:latin typeface="+mn-ea"/>
            </a:endParaRPr>
          </a:p>
        </p:txBody>
      </p:sp>
      <p:sp>
        <p:nvSpPr>
          <p:cNvPr id="2" name="文本框 1">
            <a:extLst>
              <a:ext uri="{FF2B5EF4-FFF2-40B4-BE49-F238E27FC236}">
                <a16:creationId xmlns:a16="http://schemas.microsoft.com/office/drawing/2014/main" id="{2E316278-2373-4DE1-AA4B-C0DE56B48AB8}"/>
              </a:ext>
            </a:extLst>
          </p:cNvPr>
          <p:cNvSpPr txBox="1"/>
          <p:nvPr/>
        </p:nvSpPr>
        <p:spPr>
          <a:xfrm>
            <a:off x="540370" y="1216055"/>
            <a:ext cx="9361196" cy="2308324"/>
          </a:xfrm>
          <a:prstGeom prst="rect">
            <a:avLst/>
          </a:prstGeom>
          <a:noFill/>
        </p:spPr>
        <p:txBody>
          <a:bodyPr wrap="square" rtlCol="0">
            <a:spAutoFit/>
          </a:bodyPr>
          <a:lstStyle/>
          <a:p>
            <a:r>
              <a:rPr lang="en-US" altLang="zh-CN">
                <a:solidFill>
                  <a:schemeClr val="bg1"/>
                </a:solidFill>
              </a:rPr>
              <a:t>1. </a:t>
            </a:r>
            <a:r>
              <a:rPr lang="zh-CN" altLang="en-US">
                <a:solidFill>
                  <a:schemeClr val="bg1"/>
                </a:solidFill>
              </a:rPr>
              <a:t>确保后续指令执行的原子性。</a:t>
            </a:r>
          </a:p>
          <a:p>
            <a:r>
              <a:rPr lang="zh-CN" altLang="en-US">
                <a:solidFill>
                  <a:schemeClr val="bg1"/>
                </a:solidFill>
              </a:rPr>
              <a:t>在</a:t>
            </a:r>
            <a:r>
              <a:rPr lang="en-US" altLang="zh-CN">
                <a:solidFill>
                  <a:schemeClr val="bg1"/>
                </a:solidFill>
              </a:rPr>
              <a:t>Pentium</a:t>
            </a:r>
            <a:r>
              <a:rPr lang="zh-CN" altLang="en-US">
                <a:solidFill>
                  <a:schemeClr val="bg1"/>
                </a:solidFill>
              </a:rPr>
              <a:t>及之前的处理器中，带有</a:t>
            </a:r>
            <a:r>
              <a:rPr lang="en-US" altLang="zh-CN">
                <a:solidFill>
                  <a:schemeClr val="bg1"/>
                </a:solidFill>
              </a:rPr>
              <a:t>lock</a:t>
            </a:r>
            <a:r>
              <a:rPr lang="zh-CN" altLang="en-US">
                <a:solidFill>
                  <a:schemeClr val="bg1"/>
                </a:solidFill>
              </a:rPr>
              <a:t>前缀的指令在执行期间会锁住总线，使得其它处理器</a:t>
            </a:r>
            <a:endParaRPr lang="en-US" altLang="zh-CN">
              <a:solidFill>
                <a:schemeClr val="bg1"/>
              </a:solidFill>
            </a:endParaRPr>
          </a:p>
          <a:p>
            <a:r>
              <a:rPr lang="zh-CN" altLang="en-US">
                <a:solidFill>
                  <a:schemeClr val="bg1"/>
                </a:solidFill>
              </a:rPr>
              <a:t>暂时无法通过总线访问内存，很显然，这个开销很大。在新的处理器中，</a:t>
            </a:r>
            <a:r>
              <a:rPr lang="en-US" altLang="zh-CN">
                <a:solidFill>
                  <a:schemeClr val="bg1"/>
                </a:solidFill>
              </a:rPr>
              <a:t>Intel</a:t>
            </a:r>
            <a:r>
              <a:rPr lang="zh-CN" altLang="en-US">
                <a:solidFill>
                  <a:schemeClr val="bg1"/>
                </a:solidFill>
              </a:rPr>
              <a:t>使用缓存锁定</a:t>
            </a:r>
            <a:endParaRPr lang="en-US" altLang="zh-CN">
              <a:solidFill>
                <a:schemeClr val="bg1"/>
              </a:solidFill>
            </a:endParaRPr>
          </a:p>
          <a:p>
            <a:r>
              <a:rPr lang="zh-CN" altLang="en-US">
                <a:solidFill>
                  <a:schemeClr val="bg1"/>
                </a:solidFill>
              </a:rPr>
              <a:t>来保证指令执行的原子性，缓存锁定将大大降低</a:t>
            </a:r>
            <a:r>
              <a:rPr lang="en-US" altLang="zh-CN">
                <a:solidFill>
                  <a:schemeClr val="bg1"/>
                </a:solidFill>
              </a:rPr>
              <a:t>lock</a:t>
            </a:r>
            <a:r>
              <a:rPr lang="zh-CN" altLang="en-US">
                <a:solidFill>
                  <a:schemeClr val="bg1"/>
                </a:solidFill>
              </a:rPr>
              <a:t>前缀指令的执行开销。</a:t>
            </a:r>
            <a:endParaRPr lang="en-US" altLang="zh-CN">
              <a:solidFill>
                <a:schemeClr val="bg1"/>
              </a:solidFill>
            </a:endParaRPr>
          </a:p>
          <a:p>
            <a:endParaRPr lang="zh-CN" altLang="en-US">
              <a:solidFill>
                <a:schemeClr val="bg1"/>
              </a:solidFill>
            </a:endParaRPr>
          </a:p>
          <a:p>
            <a:r>
              <a:rPr lang="en-US" altLang="zh-CN">
                <a:solidFill>
                  <a:schemeClr val="bg1"/>
                </a:solidFill>
              </a:rPr>
              <a:t>2. </a:t>
            </a:r>
            <a:r>
              <a:rPr lang="zh-CN" altLang="en-US">
                <a:solidFill>
                  <a:schemeClr val="bg1"/>
                </a:solidFill>
              </a:rPr>
              <a:t>禁止该指令与前面和后面的读写指令重排序。</a:t>
            </a:r>
            <a:endParaRPr lang="en-US" altLang="zh-CN">
              <a:solidFill>
                <a:schemeClr val="bg1"/>
              </a:solidFill>
            </a:endParaRPr>
          </a:p>
          <a:p>
            <a:endParaRPr lang="zh-CN" altLang="en-US">
              <a:solidFill>
                <a:schemeClr val="bg1"/>
              </a:solidFill>
            </a:endParaRPr>
          </a:p>
          <a:p>
            <a:r>
              <a:rPr lang="en-US" altLang="zh-CN">
                <a:solidFill>
                  <a:schemeClr val="bg1"/>
                </a:solidFill>
              </a:rPr>
              <a:t>3. </a:t>
            </a:r>
            <a:r>
              <a:rPr lang="zh-CN" altLang="en-US">
                <a:solidFill>
                  <a:schemeClr val="bg1"/>
                </a:solidFill>
              </a:rPr>
              <a:t>把写缓冲区的所有数据刷新到内存中。</a:t>
            </a:r>
          </a:p>
        </p:txBody>
      </p:sp>
    </p:spTree>
    <p:extLst>
      <p:ext uri="{BB962C8B-B14F-4D97-AF65-F5344CB8AC3E}">
        <p14:creationId xmlns:p14="http://schemas.microsoft.com/office/powerpoint/2010/main" val="29871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338895" y="215166"/>
            <a:ext cx="1005403" cy="338554"/>
          </a:xfrm>
          <a:prstGeom prst="rect">
            <a:avLst/>
          </a:prstGeom>
          <a:noFill/>
          <a:ln w="9525">
            <a:noFill/>
          </a:ln>
        </p:spPr>
        <p:txBody>
          <a:bodyPr wrap="none">
            <a:spAutoFit/>
            <a:scene3d>
              <a:camera prst="orthographicFront"/>
              <a:lightRig rig="threePt" dir="t"/>
            </a:scene3d>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marR="0" lvl="0" indent="0" algn="l" defTabSz="914400" rtl="0" eaLnBrk="1" fontAlgn="base" latinLnBrk="0" hangingPunct="1">
              <a:lnSpc>
                <a:spcPct val="100000"/>
              </a:lnSpc>
              <a:spcBef>
                <a:spcPct val="0"/>
              </a:spcBef>
              <a:spcAft>
                <a:spcPct val="0"/>
              </a:spcAft>
              <a:buFont typeface="Arial" panose="020B0604020202020204" pitchFamily="34" charset="0"/>
              <a:buNone/>
            </a:pPr>
            <a:r>
              <a:rPr kumimoji="0" lang="zh-CN" altLang="en-US" sz="1600" b="0" i="0" u="none" strike="noStrike" kern="1200" cap="none" spc="0" normalizeH="0" baseline="0" noProof="1">
                <a:solidFill>
                  <a:srgbClr val="FFC000"/>
                </a:solidFill>
                <a:effectLst/>
                <a:uLnTx/>
                <a:uFillTx/>
                <a:latin typeface="微软雅黑" panose="020B0503020204020204" pitchFamily="34" charset="-122"/>
                <a:ea typeface="微软雅黑" panose="020B0503020204020204" pitchFamily="34" charset="-122"/>
                <a:cs typeface="+mn-cs"/>
                <a:sym typeface="+mn-ea"/>
              </a:rPr>
              <a:t>课程内容</a:t>
            </a:r>
          </a:p>
        </p:txBody>
      </p:sp>
      <p:cxnSp>
        <p:nvCxnSpPr>
          <p:cNvPr id="3" name="直接连接符 2"/>
          <p:cNvCxnSpPr/>
          <p:nvPr/>
        </p:nvCxnSpPr>
        <p:spPr>
          <a:xfrm>
            <a:off x="376555" y="553720"/>
            <a:ext cx="704215" cy="0"/>
          </a:xfrm>
          <a:prstGeom prst="line">
            <a:avLst/>
          </a:prstGeom>
          <a:ln w="15875" cmpd="sng">
            <a:gradFill>
              <a:gsLst>
                <a:gs pos="0">
                  <a:schemeClr val="accent1">
                    <a:lumMod val="5000"/>
                    <a:lumOff val="95000"/>
                  </a:schemeClr>
                </a:gs>
                <a:gs pos="100000">
                  <a:schemeClr val="bg1">
                    <a:alpha val="14000"/>
                  </a:schemeClr>
                </a:gs>
                <a:gs pos="0">
                  <a:schemeClr val="bg1"/>
                </a:gs>
                <a:gs pos="100000">
                  <a:schemeClr val="accent1">
                    <a:lumMod val="30000"/>
                    <a:lumOff val="70000"/>
                  </a:schemeClr>
                </a:gs>
              </a:gsLst>
              <a:path path="circle">
                <a:fillToRect l="50000" t="50000" r="50000" b="50000"/>
              </a:path>
              <a:tileRect/>
            </a:gradFill>
            <a:prstDash val="solid"/>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F23A4077-05C8-401A-AEC5-892E75442C78}"/>
              </a:ext>
            </a:extLst>
          </p:cNvPr>
          <p:cNvSpPr txBox="1"/>
          <p:nvPr/>
        </p:nvSpPr>
        <p:spPr>
          <a:xfrm>
            <a:off x="563923" y="1079811"/>
            <a:ext cx="9180533" cy="3416320"/>
          </a:xfrm>
          <a:prstGeom prst="rect">
            <a:avLst/>
          </a:prstGeom>
          <a:noFill/>
        </p:spPr>
        <p:txBody>
          <a:bodyPr wrap="square" rtlCol="0">
            <a:spAutoFit/>
          </a:bodyPr>
          <a:lstStyle/>
          <a:p>
            <a:r>
              <a:rPr lang="en-US" altLang="zh-CN">
                <a:solidFill>
                  <a:schemeClr val="bg1"/>
                </a:solidFill>
                <a:latin typeface="微软雅黑 Light" panose="020B0502040204020203" pitchFamily="34" charset="-122"/>
                <a:ea typeface="微软雅黑 Light" panose="020B0502040204020203" pitchFamily="34" charset="-122"/>
              </a:rPr>
              <a:t>1. </a:t>
            </a:r>
            <a:r>
              <a:rPr lang="zh-CN" altLang="en-US">
                <a:solidFill>
                  <a:schemeClr val="bg1"/>
                </a:solidFill>
                <a:latin typeface="微软雅黑 Light" panose="020B0502040204020203" pitchFamily="34" charset="-122"/>
                <a:ea typeface="微软雅黑 Light" panose="020B0502040204020203" pitchFamily="34" charset="-122"/>
              </a:rPr>
              <a:t>并发和并行的区别，并发的优势和风险</a:t>
            </a:r>
            <a:r>
              <a:rPr lang="en-US" altLang="zh-CN">
                <a:solidFill>
                  <a:schemeClr val="bg1"/>
                </a:solidFill>
                <a:latin typeface="微软雅黑 Light" panose="020B0502040204020203" pitchFamily="34" charset="-122"/>
                <a:ea typeface="微软雅黑 Light" panose="020B0502040204020203" pitchFamily="34" charset="-122"/>
              </a:rPr>
              <a:t>, </a:t>
            </a:r>
            <a:r>
              <a:rPr lang="zh-CN" altLang="en-US">
                <a:solidFill>
                  <a:schemeClr val="bg1"/>
                </a:solidFill>
                <a:latin typeface="微软雅黑 Light" panose="020B0502040204020203" pitchFamily="34" charset="-122"/>
                <a:ea typeface="微软雅黑 Light" panose="020B0502040204020203" pitchFamily="34" charset="-122"/>
              </a:rPr>
              <a:t>活跃性问题（死锁，饥饿，活锁）</a:t>
            </a:r>
            <a:endParaRPr lang="en-US" altLang="zh-CN">
              <a:solidFill>
                <a:schemeClr val="bg1"/>
              </a:solidFill>
              <a:latin typeface="微软雅黑 Light" panose="020B0502040204020203" pitchFamily="34" charset="-122"/>
              <a:ea typeface="微软雅黑 Light" panose="020B0502040204020203" pitchFamily="34" charset="-122"/>
            </a:endParaRPr>
          </a:p>
          <a:p>
            <a:pPr marL="342900" indent="-342900">
              <a:buAutoNum type="arabicPeriod"/>
            </a:pPr>
            <a:endParaRPr lang="zh-CN" altLang="en-US">
              <a:solidFill>
                <a:schemeClr val="bg1"/>
              </a:solidFill>
              <a:latin typeface="微软雅黑 Light" panose="020B0502040204020203" pitchFamily="34" charset="-122"/>
              <a:ea typeface="微软雅黑 Light" panose="020B0502040204020203" pitchFamily="34" charset="-122"/>
            </a:endParaRPr>
          </a:p>
          <a:p>
            <a:r>
              <a:rPr lang="en-US" altLang="zh-CN">
                <a:solidFill>
                  <a:schemeClr val="bg1"/>
                </a:solidFill>
                <a:latin typeface="微软雅黑 Light" panose="020B0502040204020203" pitchFamily="34" charset="-122"/>
                <a:ea typeface="微软雅黑 Light" panose="020B0502040204020203" pitchFamily="34" charset="-122"/>
              </a:rPr>
              <a:t>2. </a:t>
            </a:r>
            <a:r>
              <a:rPr lang="zh-CN" altLang="en-US">
                <a:solidFill>
                  <a:schemeClr val="bg1"/>
                </a:solidFill>
                <a:latin typeface="微软雅黑 Light" panose="020B0502040204020203" pitchFamily="34" charset="-122"/>
                <a:ea typeface="微软雅黑 Light" panose="020B0502040204020203" pitchFamily="34" charset="-122"/>
              </a:rPr>
              <a:t>现代计算机组成原理，程序是如何在计算机上执行的，多</a:t>
            </a:r>
            <a:r>
              <a:rPr lang="en-US" altLang="zh-CN">
                <a:solidFill>
                  <a:schemeClr val="bg1"/>
                </a:solidFill>
                <a:latin typeface="微软雅黑 Light" panose="020B0502040204020203" pitchFamily="34" charset="-122"/>
                <a:ea typeface="微软雅黑 Light" panose="020B0502040204020203" pitchFamily="34" charset="-122"/>
              </a:rPr>
              <a:t>CPU</a:t>
            </a:r>
            <a:r>
              <a:rPr lang="zh-CN" altLang="en-US">
                <a:solidFill>
                  <a:schemeClr val="bg1"/>
                </a:solidFill>
                <a:latin typeface="微软雅黑 Light" panose="020B0502040204020203" pitchFamily="34" charset="-122"/>
                <a:ea typeface="微软雅黑 Light" panose="020B0502040204020203" pitchFamily="34" charset="-122"/>
              </a:rPr>
              <a:t>多核硬件架构剖析</a:t>
            </a:r>
            <a:endParaRPr lang="en-US" altLang="zh-CN">
              <a:solidFill>
                <a:schemeClr val="bg1"/>
              </a:solidFill>
              <a:latin typeface="微软雅黑 Light" panose="020B0502040204020203" pitchFamily="34" charset="-122"/>
              <a:ea typeface="微软雅黑 Light" panose="020B0502040204020203" pitchFamily="34" charset="-122"/>
            </a:endParaRPr>
          </a:p>
          <a:p>
            <a:endParaRPr lang="zh-CN" altLang="en-US">
              <a:solidFill>
                <a:schemeClr val="bg1"/>
              </a:solidFill>
              <a:latin typeface="微软雅黑 Light" panose="020B0502040204020203" pitchFamily="34" charset="-122"/>
              <a:ea typeface="微软雅黑 Light" panose="020B0502040204020203" pitchFamily="34" charset="-122"/>
            </a:endParaRPr>
          </a:p>
          <a:p>
            <a:r>
              <a:rPr lang="en-US" altLang="zh-CN">
                <a:solidFill>
                  <a:schemeClr val="bg1"/>
                </a:solidFill>
                <a:latin typeface="微软雅黑 Light" panose="020B0502040204020203" pitchFamily="34" charset="-122"/>
                <a:ea typeface="微软雅黑 Light" panose="020B0502040204020203" pitchFamily="34" charset="-122"/>
              </a:rPr>
              <a:t>3. CPU</a:t>
            </a:r>
            <a:r>
              <a:rPr lang="zh-CN" altLang="en-US">
                <a:solidFill>
                  <a:schemeClr val="bg1"/>
                </a:solidFill>
                <a:latin typeface="微软雅黑 Light" panose="020B0502040204020203" pitchFamily="34" charset="-122"/>
                <a:ea typeface="微软雅黑 Light" panose="020B0502040204020203" pitchFamily="34" charset="-122"/>
              </a:rPr>
              <a:t>缓存一致性协议实现原理，</a:t>
            </a:r>
            <a:r>
              <a:rPr lang="en-US" altLang="zh-CN">
                <a:solidFill>
                  <a:schemeClr val="bg1"/>
                </a:solidFill>
                <a:latin typeface="微软雅黑 Light" panose="020B0502040204020203" pitchFamily="34" charset="-122"/>
                <a:ea typeface="微软雅黑 Light" panose="020B0502040204020203" pitchFamily="34" charset="-122"/>
              </a:rPr>
              <a:t>CPU</a:t>
            </a:r>
            <a:r>
              <a:rPr lang="zh-CN" altLang="en-US">
                <a:solidFill>
                  <a:schemeClr val="bg1"/>
                </a:solidFill>
                <a:latin typeface="微软雅黑 Light" panose="020B0502040204020203" pitchFamily="34" charset="-122"/>
                <a:ea typeface="微软雅黑 Light" panose="020B0502040204020203" pitchFamily="34" charset="-122"/>
              </a:rPr>
              <a:t>缓存架构如何保证缓存一致性？什么是伪共享？如何避免伪共享？</a:t>
            </a:r>
            <a:endParaRPr lang="en-US" altLang="zh-CN">
              <a:solidFill>
                <a:schemeClr val="bg1"/>
              </a:solidFill>
              <a:latin typeface="微软雅黑 Light" panose="020B0502040204020203" pitchFamily="34" charset="-122"/>
              <a:ea typeface="微软雅黑 Light" panose="020B0502040204020203" pitchFamily="34" charset="-122"/>
            </a:endParaRPr>
          </a:p>
          <a:p>
            <a:endParaRPr lang="zh-CN" altLang="en-US">
              <a:solidFill>
                <a:schemeClr val="bg1"/>
              </a:solidFill>
              <a:latin typeface="微软雅黑 Light" panose="020B0502040204020203" pitchFamily="34" charset="-122"/>
              <a:ea typeface="微软雅黑 Light" panose="020B0502040204020203" pitchFamily="34" charset="-122"/>
            </a:endParaRPr>
          </a:p>
          <a:p>
            <a:r>
              <a:rPr lang="en-US" altLang="zh-CN">
                <a:solidFill>
                  <a:schemeClr val="bg1"/>
                </a:solidFill>
                <a:latin typeface="微软雅黑 Light" panose="020B0502040204020203" pitchFamily="34" charset="-122"/>
                <a:ea typeface="微软雅黑 Light" panose="020B0502040204020203" pitchFamily="34" charset="-122"/>
              </a:rPr>
              <a:t>4. </a:t>
            </a:r>
            <a:r>
              <a:rPr lang="zh-CN" altLang="en-US">
                <a:solidFill>
                  <a:schemeClr val="bg1"/>
                </a:solidFill>
                <a:latin typeface="微软雅黑 Light" panose="020B0502040204020203" pitchFamily="34" charset="-122"/>
                <a:ea typeface="微软雅黑 Light" panose="020B0502040204020203" pitchFamily="34" charset="-122"/>
              </a:rPr>
              <a:t>线程内存模型有哪些？</a:t>
            </a:r>
            <a:r>
              <a:rPr lang="en-US" altLang="zh-CN">
                <a:solidFill>
                  <a:schemeClr val="bg1"/>
                </a:solidFill>
                <a:latin typeface="微软雅黑 Light" panose="020B0502040204020203" pitchFamily="34" charset="-122"/>
                <a:ea typeface="微软雅黑 Light" panose="020B0502040204020203" pitchFamily="34" charset="-122"/>
              </a:rPr>
              <a:t>JMM</a:t>
            </a:r>
            <a:r>
              <a:rPr lang="zh-CN" altLang="en-US">
                <a:solidFill>
                  <a:schemeClr val="bg1"/>
                </a:solidFill>
                <a:latin typeface="微软雅黑 Light" panose="020B0502040204020203" pitchFamily="34" charset="-122"/>
                <a:ea typeface="微软雅黑 Light" panose="020B0502040204020203" pitchFamily="34" charset="-122"/>
              </a:rPr>
              <a:t>内存模型及其内存交互</a:t>
            </a:r>
            <a:r>
              <a:rPr lang="en-US" altLang="zh-CN">
                <a:solidFill>
                  <a:schemeClr val="bg1"/>
                </a:solidFill>
                <a:latin typeface="微软雅黑 Light" panose="020B0502040204020203" pitchFamily="34" charset="-122"/>
                <a:ea typeface="微软雅黑 Light" panose="020B0502040204020203" pitchFamily="34" charset="-122"/>
              </a:rPr>
              <a:t>8</a:t>
            </a:r>
            <a:r>
              <a:rPr lang="zh-CN" altLang="en-US">
                <a:solidFill>
                  <a:schemeClr val="bg1"/>
                </a:solidFill>
                <a:latin typeface="微软雅黑 Light" panose="020B0502040204020203" pitchFamily="34" charset="-122"/>
                <a:ea typeface="微软雅黑 Light" panose="020B0502040204020203" pitchFamily="34" charset="-122"/>
              </a:rPr>
              <a:t>大原子操作指令详解</a:t>
            </a:r>
            <a:endParaRPr lang="en-US" altLang="zh-CN">
              <a:solidFill>
                <a:schemeClr val="bg1"/>
              </a:solidFill>
              <a:latin typeface="微软雅黑 Light" panose="020B0502040204020203" pitchFamily="34" charset="-122"/>
              <a:ea typeface="微软雅黑 Light" panose="020B0502040204020203" pitchFamily="34" charset="-122"/>
            </a:endParaRPr>
          </a:p>
          <a:p>
            <a:endParaRPr lang="zh-CN" altLang="en-US">
              <a:solidFill>
                <a:schemeClr val="bg1"/>
              </a:solidFill>
              <a:latin typeface="微软雅黑 Light" panose="020B0502040204020203" pitchFamily="34" charset="-122"/>
              <a:ea typeface="微软雅黑 Light" panose="020B0502040204020203" pitchFamily="34" charset="-122"/>
            </a:endParaRPr>
          </a:p>
          <a:p>
            <a:r>
              <a:rPr lang="en-US" altLang="zh-CN">
                <a:solidFill>
                  <a:schemeClr val="bg1"/>
                </a:solidFill>
                <a:latin typeface="微软雅黑 Light" panose="020B0502040204020203" pitchFamily="34" charset="-122"/>
                <a:ea typeface="微软雅黑 Light" panose="020B0502040204020203" pitchFamily="34" charset="-122"/>
              </a:rPr>
              <a:t>5.volatile</a:t>
            </a:r>
            <a:r>
              <a:rPr lang="zh-CN" altLang="en-US">
                <a:solidFill>
                  <a:schemeClr val="bg1"/>
                </a:solidFill>
                <a:latin typeface="微软雅黑 Light" panose="020B0502040204020203" pitchFamily="34" charset="-122"/>
                <a:ea typeface="微软雅黑 Light" panose="020B0502040204020203" pitchFamily="34" charset="-122"/>
              </a:rPr>
              <a:t>关键字的语义与底层实现原理，可见性，有序性如何实现？内存屏障怎么实现的？</a:t>
            </a:r>
            <a:endParaRPr lang="en-US" altLang="zh-CN">
              <a:solidFill>
                <a:schemeClr val="bg1"/>
              </a:solidFill>
              <a:latin typeface="微软雅黑 Light" panose="020B0502040204020203" pitchFamily="34" charset="-122"/>
              <a:ea typeface="微软雅黑 Light" panose="020B0502040204020203" pitchFamily="34" charset="-122"/>
            </a:endParaRPr>
          </a:p>
          <a:p>
            <a:endParaRPr lang="en-US" altLang="zh-CN">
              <a:solidFill>
                <a:schemeClr val="bg1"/>
              </a:solidFill>
              <a:latin typeface="微软雅黑 Light" panose="020B0502040204020203" pitchFamily="34" charset="-122"/>
              <a:ea typeface="微软雅黑 Light" panose="020B0502040204020203" pitchFamily="34" charset="-122"/>
            </a:endParaRPr>
          </a:p>
          <a:p>
            <a:r>
              <a:rPr lang="en-US" altLang="zh-CN">
                <a:solidFill>
                  <a:schemeClr val="bg1"/>
                </a:solidFill>
                <a:latin typeface="微软雅黑 Light" panose="020B0502040204020203" pitchFamily="34" charset="-122"/>
                <a:ea typeface="微软雅黑 Light" panose="020B0502040204020203" pitchFamily="34" charset="-122"/>
              </a:rPr>
              <a:t>6. CAS</a:t>
            </a:r>
            <a:r>
              <a:rPr lang="zh-CN" altLang="en-US">
                <a:solidFill>
                  <a:schemeClr val="bg1"/>
                </a:solidFill>
                <a:latin typeface="微软雅黑 Light" panose="020B0502040204020203" pitchFamily="34" charset="-122"/>
                <a:ea typeface="微软雅黑 Light" panose="020B0502040204020203" pitchFamily="34" charset="-122"/>
              </a:rPr>
              <a:t>原理分析，</a:t>
            </a:r>
            <a:r>
              <a:rPr lang="en-US" altLang="zh-CN">
                <a:solidFill>
                  <a:schemeClr val="bg1"/>
                </a:solidFill>
                <a:latin typeface="微软雅黑 Light" panose="020B0502040204020203" pitchFamily="34" charset="-122"/>
                <a:ea typeface="微软雅黑 Light" panose="020B0502040204020203" pitchFamily="34" charset="-122"/>
              </a:rPr>
              <a:t>CAS</a:t>
            </a:r>
            <a:r>
              <a:rPr lang="zh-CN" altLang="en-US">
                <a:solidFill>
                  <a:schemeClr val="bg1"/>
                </a:solidFill>
                <a:latin typeface="微软雅黑 Light" panose="020B0502040204020203" pitchFamily="34" charset="-122"/>
                <a:ea typeface="微软雅黑 Light" panose="020B0502040204020203" pitchFamily="34" charset="-122"/>
              </a:rPr>
              <a:t>是如何保证原子性的？</a:t>
            </a:r>
            <a:r>
              <a:rPr lang="en-US" altLang="zh-CN">
                <a:solidFill>
                  <a:schemeClr val="bg1"/>
                </a:solidFill>
                <a:latin typeface="微软雅黑 Light" panose="020B0502040204020203" pitchFamily="34" charset="-122"/>
                <a:ea typeface="微软雅黑 Light" panose="020B0502040204020203" pitchFamily="34" charset="-122"/>
              </a:rPr>
              <a:t>CAS</a:t>
            </a:r>
            <a:r>
              <a:rPr lang="zh-CN" altLang="en-US">
                <a:solidFill>
                  <a:schemeClr val="bg1"/>
                </a:solidFill>
                <a:latin typeface="微软雅黑 Light" panose="020B0502040204020203" pitchFamily="34" charset="-122"/>
                <a:ea typeface="微软雅黑 Light" panose="020B0502040204020203" pitchFamily="34" charset="-122"/>
              </a:rPr>
              <a:t>的</a:t>
            </a:r>
            <a:r>
              <a:rPr lang="en-US" altLang="zh-CN">
                <a:solidFill>
                  <a:schemeClr val="bg1"/>
                </a:solidFill>
                <a:latin typeface="微软雅黑 Light" panose="020B0502040204020203" pitchFamily="34" charset="-122"/>
                <a:ea typeface="微软雅黑 Light" panose="020B0502040204020203" pitchFamily="34" charset="-122"/>
              </a:rPr>
              <a:t>ABA</a:t>
            </a:r>
            <a:r>
              <a:rPr lang="zh-CN" altLang="en-US">
                <a:solidFill>
                  <a:schemeClr val="bg1"/>
                </a:solidFill>
                <a:latin typeface="微软雅黑 Light" panose="020B0502040204020203" pitchFamily="34" charset="-122"/>
                <a:ea typeface="微软雅黑 Light" panose="020B0502040204020203" pitchFamily="34" charset="-122"/>
              </a:rPr>
              <a:t>问题如何解决？</a:t>
            </a:r>
          </a:p>
        </p:txBody>
      </p:sp>
    </p:spTree>
    <p:extLst>
      <p:ext uri="{BB962C8B-B14F-4D97-AF65-F5344CB8AC3E}">
        <p14:creationId xmlns:p14="http://schemas.microsoft.com/office/powerpoint/2010/main" val="327112294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2805" y="995680"/>
            <a:ext cx="9004300" cy="4107815"/>
          </a:xfrm>
          <a:prstGeom prst="rect">
            <a:avLst/>
          </a:prstGeom>
          <a:noFill/>
        </p:spPr>
        <p:txBody>
          <a:bodyPr wrap="square" rtlCol="0" anchor="t">
            <a:spAutoFit/>
          </a:bodyPr>
          <a:lstStyle/>
          <a:p>
            <a:pPr marR="0" defTabSz="914400">
              <a:lnSpc>
                <a:spcPct val="200000"/>
              </a:lnSpc>
              <a:buClrTx/>
              <a:buSzTx/>
              <a:buFontTx/>
              <a:defRPr/>
            </a:pPr>
            <a:r>
              <a:rPr lang="en-US" altLang="zh-CN" noProof="0">
                <a:solidFill>
                  <a:schemeClr val="bg1"/>
                </a:solidFill>
                <a:latin typeface="+mn-ea"/>
                <a:sym typeface="+mn-ea"/>
              </a:rPr>
              <a:t>volatile</a:t>
            </a:r>
            <a:r>
              <a:rPr lang="zh-CN" altLang="en-US" noProof="0">
                <a:solidFill>
                  <a:schemeClr val="bg1"/>
                </a:solidFill>
                <a:latin typeface="+mn-ea"/>
                <a:sym typeface="+mn-ea"/>
              </a:rPr>
              <a:t>缓存</a:t>
            </a:r>
            <a:r>
              <a:rPr lang="zh-CN" altLang="en-US" noProof="0">
                <a:solidFill>
                  <a:schemeClr val="bg1"/>
                </a:solidFill>
                <a:latin typeface="微软雅黑 Light" panose="020B0502040204020203" pitchFamily="34" charset="-122"/>
                <a:ea typeface="微软雅黑 Light" panose="020B0502040204020203" pitchFamily="34" charset="-122"/>
                <a:sym typeface="+mn-ea"/>
              </a:rPr>
              <a:t>可见性</a:t>
            </a:r>
            <a:r>
              <a:rPr lang="zh-CN" altLang="en-US" noProof="0">
                <a:solidFill>
                  <a:schemeClr val="bg1"/>
                </a:solidFill>
                <a:latin typeface="+mn-ea"/>
                <a:sym typeface="+mn-ea"/>
              </a:rPr>
              <a:t>实现原理</a:t>
            </a:r>
            <a:endParaRPr kumimoji="0" lang="en-US" altLang="zh-CN" kern="1200" cap="none" spc="0" normalizeH="0" baseline="0" noProof="0">
              <a:solidFill>
                <a:schemeClr val="bg1"/>
              </a:solidFill>
              <a:latin typeface="+mn-ea"/>
              <a:ea typeface="+mn-ea"/>
              <a:cs typeface="+mn-cs"/>
            </a:endParaRPr>
          </a:p>
          <a:p>
            <a:pPr marL="285750" marR="0" indent="-285750" defTabSz="914400">
              <a:lnSpc>
                <a:spcPct val="150000"/>
              </a:lnSpc>
              <a:buClrTx/>
              <a:buSzTx/>
              <a:buFont typeface="Arial" panose="020B0604020202020204" pitchFamily="34" charset="0"/>
              <a:buChar char="•"/>
              <a:defRPr/>
            </a:pPr>
            <a:r>
              <a:rPr lang="en-US" altLang="zh-CN" noProof="0">
                <a:solidFill>
                  <a:schemeClr val="bg1"/>
                </a:solidFill>
                <a:latin typeface="+mn-ea"/>
                <a:sym typeface="+mn-ea"/>
              </a:rPr>
              <a:t>JMM</a:t>
            </a:r>
            <a:r>
              <a:rPr lang="zh-CN" altLang="en-US" noProof="0">
                <a:solidFill>
                  <a:schemeClr val="bg1"/>
                </a:solidFill>
                <a:latin typeface="+mn-ea"/>
                <a:sym typeface="+mn-ea"/>
              </a:rPr>
              <a:t>内存交互层面：</a:t>
            </a:r>
            <a:r>
              <a:rPr lang="en-US" altLang="zh-CN" noProof="0">
                <a:solidFill>
                  <a:schemeClr val="bg1"/>
                </a:solidFill>
                <a:latin typeface="Arial" panose="020B0604020202020204" pitchFamily="34" charset="0"/>
                <a:ea typeface="宋体" panose="02010600030101010101" pitchFamily="2" charset="-122"/>
                <a:sym typeface="+mn-ea"/>
              </a:rPr>
              <a:t>volatile</a:t>
            </a:r>
            <a:r>
              <a:rPr lang="zh-CN" altLang="en-US" noProof="0">
                <a:solidFill>
                  <a:schemeClr val="bg1"/>
                </a:solidFill>
                <a:latin typeface="Arial" panose="020B0604020202020204" pitchFamily="34" charset="0"/>
                <a:ea typeface="宋体" panose="02010600030101010101" pitchFamily="2" charset="-122"/>
                <a:sym typeface="+mn-ea"/>
              </a:rPr>
              <a:t>修饰的变量的</a:t>
            </a:r>
            <a:r>
              <a:rPr lang="en-US" altLang="zh-CN" noProof="0">
                <a:solidFill>
                  <a:schemeClr val="bg1"/>
                </a:solidFill>
                <a:latin typeface="Arial" panose="020B0604020202020204" pitchFamily="34" charset="0"/>
                <a:ea typeface="宋体" panose="02010600030101010101" pitchFamily="2" charset="-122"/>
                <a:sym typeface="+mn-ea"/>
              </a:rPr>
              <a:t>read</a:t>
            </a:r>
            <a:r>
              <a:rPr lang="zh-CN" altLang="en-US" noProof="0">
                <a:solidFill>
                  <a:schemeClr val="bg1"/>
                </a:solidFill>
                <a:latin typeface="Arial" panose="020B0604020202020204" pitchFamily="34" charset="0"/>
                <a:ea typeface="宋体" panose="02010600030101010101" pitchFamily="2" charset="-122"/>
                <a:sym typeface="+mn-ea"/>
              </a:rPr>
              <a:t>、</a:t>
            </a:r>
            <a:r>
              <a:rPr lang="en-US" altLang="zh-CN" noProof="0">
                <a:solidFill>
                  <a:schemeClr val="bg1"/>
                </a:solidFill>
                <a:latin typeface="Arial" panose="020B0604020202020204" pitchFamily="34" charset="0"/>
                <a:ea typeface="宋体" panose="02010600030101010101" pitchFamily="2" charset="-122"/>
                <a:sym typeface="+mn-ea"/>
              </a:rPr>
              <a:t>load</a:t>
            </a:r>
            <a:r>
              <a:rPr lang="zh-CN" altLang="en-US" noProof="0">
                <a:solidFill>
                  <a:schemeClr val="bg1"/>
                </a:solidFill>
                <a:latin typeface="Arial" panose="020B0604020202020204" pitchFamily="34" charset="0"/>
                <a:ea typeface="宋体" panose="02010600030101010101" pitchFamily="2" charset="-122"/>
                <a:sym typeface="+mn-ea"/>
              </a:rPr>
              <a:t>、</a:t>
            </a:r>
            <a:r>
              <a:rPr lang="en-US" altLang="zh-CN" noProof="0">
                <a:solidFill>
                  <a:schemeClr val="bg1"/>
                </a:solidFill>
                <a:latin typeface="Arial" panose="020B0604020202020204" pitchFamily="34" charset="0"/>
                <a:ea typeface="宋体" panose="02010600030101010101" pitchFamily="2" charset="-122"/>
                <a:sym typeface="+mn-ea"/>
              </a:rPr>
              <a:t>use</a:t>
            </a:r>
            <a:r>
              <a:rPr lang="zh-CN" altLang="en-US" noProof="0">
                <a:solidFill>
                  <a:schemeClr val="bg1"/>
                </a:solidFill>
                <a:latin typeface="Arial" panose="020B0604020202020204" pitchFamily="34" charset="0"/>
                <a:ea typeface="宋体" panose="02010600030101010101" pitchFamily="2" charset="-122"/>
                <a:sym typeface="+mn-ea"/>
              </a:rPr>
              <a:t>操作和</a:t>
            </a:r>
            <a:r>
              <a:rPr lang="en-US" altLang="zh-CN" noProof="0">
                <a:solidFill>
                  <a:schemeClr val="bg1"/>
                </a:solidFill>
                <a:latin typeface="Arial" panose="020B0604020202020204" pitchFamily="34" charset="0"/>
                <a:ea typeface="宋体" panose="02010600030101010101" pitchFamily="2" charset="-122"/>
                <a:sym typeface="+mn-ea"/>
              </a:rPr>
              <a:t>assign</a:t>
            </a:r>
            <a:r>
              <a:rPr lang="zh-CN" altLang="en-US" noProof="0">
                <a:solidFill>
                  <a:schemeClr val="bg1"/>
                </a:solidFill>
                <a:latin typeface="Arial" panose="020B0604020202020204" pitchFamily="34" charset="0"/>
                <a:ea typeface="宋体" panose="02010600030101010101" pitchFamily="2" charset="-122"/>
                <a:sym typeface="+mn-ea"/>
              </a:rPr>
              <a:t>、</a:t>
            </a:r>
            <a:r>
              <a:rPr lang="en-US" altLang="zh-CN" noProof="0">
                <a:solidFill>
                  <a:schemeClr val="bg1"/>
                </a:solidFill>
                <a:latin typeface="Arial" panose="020B0604020202020204" pitchFamily="34" charset="0"/>
                <a:ea typeface="宋体" panose="02010600030101010101" pitchFamily="2" charset="-122"/>
                <a:sym typeface="+mn-ea"/>
              </a:rPr>
              <a:t>store</a:t>
            </a:r>
            <a:r>
              <a:rPr lang="zh-CN" altLang="en-US" noProof="0">
                <a:solidFill>
                  <a:schemeClr val="bg1"/>
                </a:solidFill>
                <a:latin typeface="Arial" panose="020B0604020202020204" pitchFamily="34" charset="0"/>
                <a:ea typeface="宋体" panose="02010600030101010101" pitchFamily="2" charset="-122"/>
                <a:sym typeface="+mn-ea"/>
              </a:rPr>
              <a:t>、</a:t>
            </a:r>
            <a:r>
              <a:rPr lang="en-US" altLang="zh-CN" noProof="0">
                <a:solidFill>
                  <a:schemeClr val="bg1"/>
                </a:solidFill>
                <a:latin typeface="Arial" panose="020B0604020202020204" pitchFamily="34" charset="0"/>
                <a:ea typeface="宋体" panose="02010600030101010101" pitchFamily="2" charset="-122"/>
                <a:sym typeface="+mn-ea"/>
              </a:rPr>
              <a:t>write</a:t>
            </a:r>
            <a:r>
              <a:rPr lang="zh-CN" altLang="en-US" noProof="0">
                <a:solidFill>
                  <a:schemeClr val="bg1"/>
                </a:solidFill>
                <a:latin typeface="Arial" panose="020B0604020202020204" pitchFamily="34" charset="0"/>
                <a:ea typeface="宋体" panose="02010600030101010101" pitchFamily="2" charset="-122"/>
                <a:sym typeface="+mn-ea"/>
              </a:rPr>
              <a:t>必须是连续的，即修改后必须立即同步会主内存，使用时必须从主内存刷新，由此保证</a:t>
            </a:r>
            <a:r>
              <a:rPr lang="en-US" altLang="zh-CN" noProof="0">
                <a:solidFill>
                  <a:schemeClr val="bg1"/>
                </a:solidFill>
                <a:latin typeface="Arial" panose="020B0604020202020204" pitchFamily="34" charset="0"/>
                <a:ea typeface="宋体" panose="02010600030101010101" pitchFamily="2" charset="-122"/>
                <a:sym typeface="+mn-ea"/>
              </a:rPr>
              <a:t>volatile</a:t>
            </a:r>
            <a:r>
              <a:rPr lang="zh-CN" altLang="en-US" noProof="0">
                <a:solidFill>
                  <a:schemeClr val="bg1"/>
                </a:solidFill>
                <a:latin typeface="Arial" panose="020B0604020202020204" pitchFamily="34" charset="0"/>
                <a:ea typeface="宋体" panose="02010600030101010101" pitchFamily="2" charset="-122"/>
                <a:sym typeface="+mn-ea"/>
              </a:rPr>
              <a:t>变量的可见性。</a:t>
            </a:r>
            <a:endParaRPr kumimoji="0" lang="en-US" altLang="zh-CN" kern="1200" cap="none" spc="0" normalizeH="0" baseline="0" noProof="0">
              <a:solidFill>
                <a:schemeClr val="bg1"/>
              </a:solidFill>
              <a:latin typeface="Arial" panose="020B0604020202020204" pitchFamily="34" charset="0"/>
              <a:ea typeface="宋体" panose="02010600030101010101" pitchFamily="2" charset="-122"/>
              <a:cs typeface="+mn-cs"/>
            </a:endParaRPr>
          </a:p>
          <a:p>
            <a:pPr marL="285750" marR="0" indent="-285750" defTabSz="914400">
              <a:lnSpc>
                <a:spcPct val="150000"/>
              </a:lnSpc>
              <a:buClrTx/>
              <a:buSzTx/>
              <a:buFont typeface="Arial" panose="020B0604020202020204" pitchFamily="34" charset="0"/>
              <a:buChar char="•"/>
              <a:defRPr/>
            </a:pPr>
            <a:r>
              <a:rPr lang="zh-CN" altLang="en-US" noProof="0">
                <a:solidFill>
                  <a:schemeClr val="bg1"/>
                </a:solidFill>
                <a:latin typeface="+mn-ea"/>
                <a:sym typeface="+mn-ea"/>
              </a:rPr>
              <a:t>底层实现：通过汇编</a:t>
            </a:r>
            <a:r>
              <a:rPr lang="en-US" altLang="zh-CN" noProof="0">
                <a:solidFill>
                  <a:schemeClr val="bg1"/>
                </a:solidFill>
                <a:latin typeface="+mn-ea"/>
                <a:sym typeface="+mn-ea"/>
              </a:rPr>
              <a:t>lock</a:t>
            </a:r>
            <a:r>
              <a:rPr lang="zh-CN" altLang="en-US" noProof="0">
                <a:solidFill>
                  <a:schemeClr val="bg1"/>
                </a:solidFill>
                <a:latin typeface="+mn-ea"/>
                <a:sym typeface="+mn-ea"/>
              </a:rPr>
              <a:t>前缀指令，它会锁定变量缓存行区域并写回主内存，这个操作称为“缓存锁定”，缓存一致性机制会阻止同时修改被两个以上处理器缓存的内存区域数据。一个处理器的缓存回写到内存内存会导致其他处理器的缓存无效</a:t>
            </a:r>
            <a:endParaRPr kumimoji="0" lang="en-US" altLang="zh-CN" kern="1200" cap="none" spc="0" normalizeH="0" baseline="0" noProof="0">
              <a:solidFill>
                <a:schemeClr val="bg1"/>
              </a:solidFill>
              <a:latin typeface="+mn-ea"/>
              <a:ea typeface="+mn-ea"/>
              <a:cs typeface="+mn-cs"/>
            </a:endParaRPr>
          </a:p>
          <a:p>
            <a:pPr marR="0" defTabSz="914400">
              <a:lnSpc>
                <a:spcPct val="200000"/>
              </a:lnSpc>
              <a:buClrTx/>
              <a:buSzTx/>
              <a:buFontTx/>
              <a:defRPr/>
            </a:pPr>
            <a:r>
              <a:rPr lang="zh-CN" altLang="en-US" noProof="0">
                <a:solidFill>
                  <a:schemeClr val="bg1"/>
                </a:solidFill>
                <a:latin typeface="+mn-ea"/>
                <a:sym typeface="+mn-ea"/>
              </a:rPr>
              <a:t>汇编代码查看</a:t>
            </a:r>
            <a:endParaRPr kumimoji="0" lang="en-US" altLang="zh-CN" kern="1200" cap="none" spc="0" normalizeH="0" baseline="0" noProof="0">
              <a:latin typeface="+mn-ea"/>
              <a:ea typeface="+mn-ea"/>
              <a:cs typeface="+mn-cs"/>
            </a:endParaRPr>
          </a:p>
          <a:p>
            <a:pPr marL="285750" marR="0" indent="-285750" defTabSz="914400">
              <a:lnSpc>
                <a:spcPct val="150000"/>
              </a:lnSpc>
              <a:buClrTx/>
              <a:buSzTx/>
              <a:buFont typeface="Arial" panose="020B0604020202020204" pitchFamily="34" charset="0"/>
              <a:buChar char="•"/>
              <a:defRPr/>
            </a:pPr>
            <a:r>
              <a:rPr lang="zh-CN" altLang="zh-CN" i="1" noProof="0">
                <a:solidFill>
                  <a:srgbClr val="FF0000"/>
                </a:solidFill>
                <a:latin typeface="Courier New" panose="02070309020205020404" pitchFamily="49" charset="0"/>
                <a:ea typeface="宋体" panose="02010600030101010101" pitchFamily="2" charset="-122"/>
                <a:cs typeface="Courier New" panose="02070309020205020404" pitchFamily="49" charset="0"/>
                <a:sym typeface="+mn-ea"/>
              </a:rPr>
              <a:t>-XX:+UnlockDiagnosticVMOptions -XX:+PrintAssembly -Xcomp</a:t>
            </a:r>
          </a:p>
        </p:txBody>
      </p:sp>
      <p:sp>
        <p:nvSpPr>
          <p:cNvPr id="3" name="文本框 2"/>
          <p:cNvSpPr txBox="1"/>
          <p:nvPr/>
        </p:nvSpPr>
        <p:spPr>
          <a:xfrm>
            <a:off x="245745" y="236220"/>
            <a:ext cx="2626995" cy="368300"/>
          </a:xfrm>
          <a:prstGeom prst="rect">
            <a:avLst/>
          </a:prstGeom>
          <a:noFill/>
        </p:spPr>
        <p:txBody>
          <a:bodyPr wrap="none" rtlCol="0" anchor="t">
            <a:spAutoFit/>
          </a:bodyPr>
          <a:lstStyle/>
          <a:p>
            <a:pPr marL="0" lvl="0" indent="0" algn="l" eaLnBrk="1" hangingPunct="1">
              <a:spcBef>
                <a:spcPct val="0"/>
              </a:spcBef>
              <a:buNone/>
            </a:pPr>
            <a:r>
              <a:rPr lang="en-US" altLang="zh-CN" b="1" dirty="0">
                <a:solidFill>
                  <a:srgbClr val="FFC000"/>
                </a:solidFill>
                <a:latin typeface="微软雅黑" panose="020B0503020204020204" pitchFamily="34" charset="-122"/>
                <a:ea typeface="微软雅黑" panose="020B0503020204020204" pitchFamily="34" charset="-122"/>
                <a:sym typeface="+mn-ea"/>
              </a:rPr>
              <a:t>volatile</a:t>
            </a:r>
            <a:r>
              <a:rPr lang="zh-CN" altLang="en-US" b="1" dirty="0">
                <a:solidFill>
                  <a:srgbClr val="FFC000"/>
                </a:solidFill>
                <a:latin typeface="微软雅黑" panose="020B0503020204020204" pitchFamily="34" charset="-122"/>
                <a:ea typeface="微软雅黑" panose="020B0503020204020204" pitchFamily="34" charset="-122"/>
                <a:sym typeface="+mn-ea"/>
              </a:rPr>
              <a:t>原理与内存语义</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217170" y="185420"/>
            <a:ext cx="1790700" cy="337185"/>
          </a:xfrm>
          <a:prstGeom prst="rect">
            <a:avLst/>
          </a:prstGeom>
          <a:noFill/>
          <a:ln w="9525">
            <a:noFill/>
          </a:ln>
        </p:spPr>
        <p:txBody>
          <a:bodyPr wrap="none">
            <a:spAutoFit/>
            <a:scene3d>
              <a:camera prst="orthographicFront"/>
              <a:lightRig rig="threePt" dir="t"/>
            </a:scene3d>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marR="0" lvl="0" indent="0" algn="l" defTabSz="914400" rtl="0" eaLnBrk="1" fontAlgn="base" latinLnBrk="0" hangingPunct="1">
              <a:lnSpc>
                <a:spcPct val="100000"/>
              </a:lnSpc>
              <a:spcBef>
                <a:spcPct val="0"/>
              </a:spcBef>
              <a:spcAft>
                <a:spcPct val="0"/>
              </a:spcAft>
              <a:buFont typeface="Arial" panose="020B0604020202020204" pitchFamily="34" charset="0"/>
              <a:buNone/>
            </a:pPr>
            <a:r>
              <a:rPr lang="zh-CN" altLang="en-US" sz="1600" b="1" dirty="0">
                <a:solidFill>
                  <a:srgbClr val="FFC000"/>
                </a:solidFill>
                <a:latin typeface="微软雅黑" panose="020B0503020204020204" pitchFamily="34" charset="-122"/>
                <a:ea typeface="微软雅黑" panose="020B0503020204020204" pitchFamily="34" charset="-122"/>
                <a:sym typeface="+mn-ea"/>
              </a:rPr>
              <a:t>有序性</a:t>
            </a:r>
            <a:r>
              <a:rPr lang="en-US" altLang="zh-CN" sz="1600" b="1" dirty="0">
                <a:solidFill>
                  <a:srgbClr val="FFC000"/>
                </a:solidFill>
                <a:latin typeface="微软雅黑" panose="020B0503020204020204" pitchFamily="34" charset="-122"/>
                <a:ea typeface="微软雅黑" panose="020B0503020204020204" pitchFamily="34" charset="-122"/>
                <a:sym typeface="+mn-ea"/>
              </a:rPr>
              <a:t>&amp;</a:t>
            </a:r>
            <a:r>
              <a:rPr lang="zh-CN" altLang="en-US" sz="1600" b="1" dirty="0">
                <a:solidFill>
                  <a:srgbClr val="FFC000"/>
                </a:solidFill>
                <a:latin typeface="微软雅黑" panose="020B0503020204020204" pitchFamily="34" charset="-122"/>
                <a:ea typeface="微软雅黑" panose="020B0503020204020204" pitchFamily="34" charset="-122"/>
                <a:sym typeface="+mn-ea"/>
              </a:rPr>
              <a:t>指令重排</a:t>
            </a:r>
            <a:endParaRPr kumimoji="0" lang="zh-CN" altLang="en-US" sz="1600" b="0" i="0" u="none" strike="noStrike" kern="1200" cap="none" spc="0" normalizeH="0" baseline="0" noProof="1">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cxnSp>
        <p:nvCxnSpPr>
          <p:cNvPr id="3" name="直接连接符 2"/>
          <p:cNvCxnSpPr/>
          <p:nvPr/>
        </p:nvCxnSpPr>
        <p:spPr>
          <a:xfrm>
            <a:off x="376555" y="553720"/>
            <a:ext cx="704215" cy="0"/>
          </a:xfrm>
          <a:prstGeom prst="line">
            <a:avLst/>
          </a:prstGeom>
          <a:ln w="15875" cmpd="sng">
            <a:gradFill>
              <a:gsLst>
                <a:gs pos="0">
                  <a:schemeClr val="accent1">
                    <a:lumMod val="5000"/>
                    <a:lumOff val="95000"/>
                  </a:schemeClr>
                </a:gs>
                <a:gs pos="100000">
                  <a:schemeClr val="bg1">
                    <a:alpha val="14000"/>
                  </a:schemeClr>
                </a:gs>
                <a:gs pos="0">
                  <a:schemeClr val="bg1"/>
                </a:gs>
                <a:gs pos="100000">
                  <a:schemeClr val="accent1">
                    <a:lumMod val="30000"/>
                    <a:lumOff val="70000"/>
                  </a:schemeClr>
                </a:gs>
              </a:gsLst>
              <a:path path="circle">
                <a:fillToRect l="50000" t="50000" r="50000" b="50000"/>
              </a:path>
              <a:tileRect/>
            </a:gradFill>
            <a:prstDash val="solid"/>
          </a:ln>
        </p:spPr>
        <p:style>
          <a:lnRef idx="1">
            <a:schemeClr val="accent1"/>
          </a:lnRef>
          <a:fillRef idx="0">
            <a:schemeClr val="accent1"/>
          </a:fillRef>
          <a:effectRef idx="0">
            <a:schemeClr val="accent1"/>
          </a:effectRef>
          <a:fontRef idx="minor">
            <a:schemeClr val="tx1"/>
          </a:fontRef>
        </p:style>
      </p:cxnSp>
      <p:pic>
        <p:nvPicPr>
          <p:cNvPr id="24581" name="Picture 1" descr="C://Users/39497/AppData/Local/YNote/data/tomakemyself@163.com/2cd80a9df75348ed9842310323f0e8f3/clipboard.png"/>
          <p:cNvPicPr>
            <a:picLocks noChangeAspect="1"/>
          </p:cNvPicPr>
          <p:nvPr/>
        </p:nvPicPr>
        <p:blipFill>
          <a:blip r:embed="rId2"/>
          <a:stretch>
            <a:fillRect/>
          </a:stretch>
        </p:blipFill>
        <p:spPr>
          <a:xfrm>
            <a:off x="929407" y="3636098"/>
            <a:ext cx="8955242" cy="1233033"/>
          </a:xfrm>
          <a:prstGeom prst="rect">
            <a:avLst/>
          </a:prstGeom>
          <a:noFill/>
          <a:ln w="9525">
            <a:noFill/>
          </a:ln>
        </p:spPr>
      </p:pic>
      <p:sp>
        <p:nvSpPr>
          <p:cNvPr id="4" name="文本框 3"/>
          <p:cNvSpPr txBox="1"/>
          <p:nvPr/>
        </p:nvSpPr>
        <p:spPr>
          <a:xfrm>
            <a:off x="929005" y="835660"/>
            <a:ext cx="9728200" cy="2435225"/>
          </a:xfrm>
          <a:prstGeom prst="rect">
            <a:avLst/>
          </a:prstGeom>
          <a:noFill/>
        </p:spPr>
        <p:txBody>
          <a:bodyPr wrap="square" rtlCol="0" anchor="t">
            <a:spAutoFit/>
          </a:bodyPr>
          <a:lstStyle/>
          <a:p>
            <a:pPr marR="0" defTabSz="914400">
              <a:lnSpc>
                <a:spcPct val="150000"/>
              </a:lnSpc>
              <a:buClrTx/>
              <a:buSzTx/>
              <a:buFontTx/>
              <a:defRPr/>
            </a:pPr>
            <a:r>
              <a:rPr lang="en-US" altLang="zh-CN" b="1" noProof="0">
                <a:solidFill>
                  <a:schemeClr val="bg1"/>
                </a:solidFill>
                <a:latin typeface="+mn-ea"/>
                <a:sym typeface="+mn-ea"/>
              </a:rPr>
              <a:t>java</a:t>
            </a:r>
            <a:r>
              <a:rPr lang="zh-CN" altLang="en-US" b="1" noProof="0">
                <a:solidFill>
                  <a:schemeClr val="bg1"/>
                </a:solidFill>
                <a:latin typeface="+mn-ea"/>
                <a:sym typeface="+mn-ea"/>
              </a:rPr>
              <a:t>语言规范规定</a:t>
            </a:r>
            <a:r>
              <a:rPr lang="en-US" altLang="zh-CN" b="1" noProof="0">
                <a:solidFill>
                  <a:schemeClr val="bg1"/>
                </a:solidFill>
                <a:latin typeface="+mn-ea"/>
                <a:sym typeface="+mn-ea"/>
              </a:rPr>
              <a:t>JVM</a:t>
            </a:r>
            <a:r>
              <a:rPr lang="zh-CN" altLang="en-US" b="1" noProof="0">
                <a:solidFill>
                  <a:schemeClr val="bg1"/>
                </a:solidFill>
                <a:latin typeface="+mn-ea"/>
                <a:sym typeface="+mn-ea"/>
              </a:rPr>
              <a:t>线程内部维持顺序化语义。即只要程序的最终结果与它顺序化情况的结果相等，那么指令的执行顺序可以与代码顺序不一致，此过程叫指令的重排序。</a:t>
            </a:r>
            <a:endParaRPr kumimoji="0" lang="en-US" altLang="zh-CN" b="1" kern="1200" cap="none" spc="0" normalizeH="0" baseline="0" noProof="0">
              <a:solidFill>
                <a:schemeClr val="bg1"/>
              </a:solidFill>
              <a:latin typeface="+mn-ea"/>
              <a:ea typeface="+mn-ea"/>
              <a:cs typeface="+mn-cs"/>
            </a:endParaRPr>
          </a:p>
          <a:p>
            <a:pPr marR="0" defTabSz="914400">
              <a:lnSpc>
                <a:spcPct val="150000"/>
              </a:lnSpc>
              <a:spcBef>
                <a:spcPts val="1000"/>
              </a:spcBef>
              <a:buClrTx/>
              <a:buSzTx/>
              <a:buFontTx/>
              <a:defRPr/>
            </a:pPr>
            <a:r>
              <a:rPr lang="zh-CN" altLang="en-US" b="1" noProof="0">
                <a:solidFill>
                  <a:schemeClr val="bg1"/>
                </a:solidFill>
                <a:latin typeface="+mn-ea"/>
                <a:sym typeface="+mn-ea"/>
              </a:rPr>
              <a:t>指令重排序的意义：</a:t>
            </a:r>
            <a:r>
              <a:rPr lang="en-US" altLang="zh-CN" b="1" noProof="0">
                <a:solidFill>
                  <a:schemeClr val="bg1"/>
                </a:solidFill>
                <a:latin typeface="+mn-ea"/>
                <a:sym typeface="+mn-ea"/>
              </a:rPr>
              <a:t>JVM</a:t>
            </a:r>
            <a:r>
              <a:rPr lang="zh-CN" altLang="en-US" b="1" noProof="0">
                <a:solidFill>
                  <a:schemeClr val="bg1"/>
                </a:solidFill>
                <a:latin typeface="+mn-ea"/>
                <a:sym typeface="+mn-ea"/>
              </a:rPr>
              <a:t>能根据处理器特性（</a:t>
            </a:r>
            <a:r>
              <a:rPr lang="en-US" altLang="zh-CN" b="1" noProof="0">
                <a:solidFill>
                  <a:schemeClr val="bg1"/>
                </a:solidFill>
                <a:latin typeface="+mn-ea"/>
                <a:sym typeface="+mn-ea"/>
              </a:rPr>
              <a:t>CPU</a:t>
            </a:r>
            <a:r>
              <a:rPr lang="zh-CN" altLang="en-US" b="1" noProof="0">
                <a:solidFill>
                  <a:schemeClr val="bg1"/>
                </a:solidFill>
                <a:latin typeface="+mn-ea"/>
                <a:sym typeface="+mn-ea"/>
              </a:rPr>
              <a:t>多级缓存系统、多核处理器等）适当的对机器指令进行重排序，使机器指令能更符合</a:t>
            </a:r>
            <a:r>
              <a:rPr lang="en-US" altLang="zh-CN" b="1" noProof="0">
                <a:solidFill>
                  <a:schemeClr val="bg1"/>
                </a:solidFill>
                <a:latin typeface="+mn-ea"/>
                <a:sym typeface="+mn-ea"/>
              </a:rPr>
              <a:t>CPU</a:t>
            </a:r>
            <a:r>
              <a:rPr lang="zh-CN" altLang="en-US" b="1" noProof="0">
                <a:solidFill>
                  <a:schemeClr val="bg1"/>
                </a:solidFill>
                <a:latin typeface="+mn-ea"/>
                <a:sym typeface="+mn-ea"/>
              </a:rPr>
              <a:t>的执行特性，最大限度的发挥机器性能。</a:t>
            </a:r>
            <a:endParaRPr kumimoji="0" lang="zh-CN" altLang="en-US" b="1" kern="1200" cap="none" spc="0" normalizeH="0" baseline="0" noProof="0">
              <a:solidFill>
                <a:schemeClr val="bg1"/>
              </a:solidFill>
              <a:latin typeface="+mn-ea"/>
              <a:ea typeface="+mn-ea"/>
              <a:cs typeface="+mn-cs"/>
            </a:endParaRPr>
          </a:p>
          <a:p>
            <a:pPr marR="0" defTabSz="914400">
              <a:lnSpc>
                <a:spcPct val="200000"/>
              </a:lnSpc>
              <a:buClrTx/>
              <a:buSzTx/>
              <a:buFontTx/>
              <a:defRPr/>
            </a:pPr>
            <a:r>
              <a:rPr lang="zh-CN" altLang="en-US" b="1" noProof="0">
                <a:solidFill>
                  <a:schemeClr val="bg1"/>
                </a:solidFill>
                <a:latin typeface="+mn-ea"/>
                <a:sym typeface="+mn-ea"/>
              </a:rPr>
              <a:t>在编译器与</a:t>
            </a:r>
            <a:r>
              <a:rPr lang="en-US" altLang="zh-CN" b="1" noProof="0">
                <a:solidFill>
                  <a:schemeClr val="bg1"/>
                </a:solidFill>
                <a:latin typeface="+mn-ea"/>
                <a:sym typeface="+mn-ea"/>
              </a:rPr>
              <a:t>CPU</a:t>
            </a:r>
            <a:r>
              <a:rPr lang="zh-CN" altLang="en-US" b="1" noProof="0">
                <a:solidFill>
                  <a:schemeClr val="bg1"/>
                </a:solidFill>
                <a:latin typeface="+mn-ea"/>
                <a:sym typeface="+mn-ea"/>
              </a:rPr>
              <a:t>处理器中都能执行指令重排优化操作</a:t>
            </a: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217170" y="185420"/>
            <a:ext cx="1948180" cy="337185"/>
          </a:xfrm>
          <a:prstGeom prst="rect">
            <a:avLst/>
          </a:prstGeom>
          <a:noFill/>
          <a:ln w="9525">
            <a:noFill/>
          </a:ln>
        </p:spPr>
        <p:txBody>
          <a:bodyPr wrap="none">
            <a:spAutoFit/>
            <a:scene3d>
              <a:camera prst="orthographicFront"/>
              <a:lightRig rig="threePt" dir="t"/>
            </a:scene3d>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marR="0" lvl="0" indent="0" algn="l" defTabSz="914400" rtl="0" eaLnBrk="1" fontAlgn="base" latinLnBrk="0" hangingPunct="1">
              <a:lnSpc>
                <a:spcPct val="100000"/>
              </a:lnSpc>
              <a:spcBef>
                <a:spcPct val="0"/>
              </a:spcBef>
              <a:spcAft>
                <a:spcPct val="0"/>
              </a:spcAft>
              <a:buFont typeface="Arial" panose="020B0604020202020204" pitchFamily="34" charset="0"/>
              <a:buNone/>
            </a:pPr>
            <a:r>
              <a:rPr lang="en-US" sz="1600" b="1" dirty="0">
                <a:solidFill>
                  <a:srgbClr val="FFC000"/>
                </a:solidFill>
                <a:latin typeface="微软雅黑" panose="020B0503020204020204" pitchFamily="34" charset="-122"/>
                <a:ea typeface="微软雅黑" panose="020B0503020204020204" pitchFamily="34" charset="-122"/>
                <a:sym typeface="+mn-ea"/>
              </a:rPr>
              <a:t>volatile</a:t>
            </a:r>
            <a:r>
              <a:rPr lang="zh-CN" altLang="en-US" sz="1600" b="1" dirty="0">
                <a:solidFill>
                  <a:srgbClr val="FFC000"/>
                </a:solidFill>
                <a:latin typeface="微软雅黑" panose="020B0503020204020204" pitchFamily="34" charset="-122"/>
                <a:ea typeface="微软雅黑" panose="020B0503020204020204" pitchFamily="34" charset="-122"/>
                <a:sym typeface="+mn-ea"/>
              </a:rPr>
              <a:t>重排序规则</a:t>
            </a:r>
            <a:endParaRPr kumimoji="0" lang="zh-CN" altLang="en-US" sz="1600" b="1" i="0" u="none" strike="noStrike" kern="1200" cap="none" spc="0" normalizeH="0" baseline="0" noProof="1">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cxnSp>
        <p:nvCxnSpPr>
          <p:cNvPr id="3" name="直接连接符 2"/>
          <p:cNvCxnSpPr/>
          <p:nvPr/>
        </p:nvCxnSpPr>
        <p:spPr>
          <a:xfrm>
            <a:off x="376555" y="553720"/>
            <a:ext cx="704215" cy="0"/>
          </a:xfrm>
          <a:prstGeom prst="line">
            <a:avLst/>
          </a:prstGeom>
          <a:ln w="15875" cmpd="sng">
            <a:gradFill>
              <a:gsLst>
                <a:gs pos="0">
                  <a:schemeClr val="accent1">
                    <a:lumMod val="5000"/>
                    <a:lumOff val="95000"/>
                  </a:schemeClr>
                </a:gs>
                <a:gs pos="100000">
                  <a:schemeClr val="bg1">
                    <a:alpha val="14000"/>
                  </a:schemeClr>
                </a:gs>
                <a:gs pos="0">
                  <a:schemeClr val="bg1"/>
                </a:gs>
                <a:gs pos="100000">
                  <a:schemeClr val="accent1">
                    <a:lumMod val="30000"/>
                    <a:lumOff val="70000"/>
                  </a:schemeClr>
                </a:gs>
              </a:gsLst>
              <a:path path="circle">
                <a:fillToRect l="50000" t="50000" r="50000" b="50000"/>
              </a:path>
              <a:tileRect/>
            </a:gradFill>
            <a:prstDash val="solid"/>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1D1A5DA3-21D9-4E8E-A82E-D9D26ED5E196}"/>
              </a:ext>
            </a:extLst>
          </p:cNvPr>
          <p:cNvSpPr/>
          <p:nvPr/>
        </p:nvSpPr>
        <p:spPr>
          <a:xfrm>
            <a:off x="507430" y="3478326"/>
            <a:ext cx="7920681" cy="2585323"/>
          </a:xfrm>
          <a:prstGeom prst="rect">
            <a:avLst/>
          </a:prstGeom>
        </p:spPr>
        <p:txBody>
          <a:bodyPr wrap="square">
            <a:spAutoFit/>
          </a:bodyPr>
          <a:lstStyle/>
          <a:p>
            <a:r>
              <a:rPr lang="zh-CN" altLang="en-US">
                <a:solidFill>
                  <a:schemeClr val="bg1"/>
                </a:solidFill>
                <a:latin typeface="微软雅黑" panose="020B0503020204020204" pitchFamily="34" charset="-122"/>
                <a:ea typeface="微软雅黑" panose="020B0503020204020204" pitchFamily="34" charset="-122"/>
              </a:rPr>
              <a:t>结论：</a:t>
            </a:r>
            <a:endParaRPr lang="en-US" altLang="zh-CN">
              <a:solidFill>
                <a:schemeClr val="bg1"/>
              </a:solidFill>
              <a:latin typeface="微软雅黑" panose="020B0503020204020204" pitchFamily="34" charset="-122"/>
              <a:ea typeface="微软雅黑" panose="020B0503020204020204" pitchFamily="34" charset="-122"/>
            </a:endParaRPr>
          </a:p>
          <a:p>
            <a:endParaRPr lang="en-US" altLang="zh-CN">
              <a:solidFill>
                <a:schemeClr val="bg1"/>
              </a:solidFill>
              <a:latin typeface="微软雅黑" panose="020B0503020204020204" pitchFamily="34" charset="-122"/>
              <a:ea typeface="微软雅黑" panose="020B0503020204020204" pitchFamily="34" charset="-122"/>
            </a:endParaRPr>
          </a:p>
          <a:p>
            <a:r>
              <a:rPr lang="en-US" altLang="zh-CN">
                <a:solidFill>
                  <a:schemeClr val="bg1"/>
                </a:solidFill>
                <a:latin typeface="微软雅黑" panose="020B0503020204020204" pitchFamily="34" charset="-122"/>
                <a:ea typeface="微软雅黑" panose="020B0503020204020204" pitchFamily="34" charset="-122"/>
              </a:rPr>
              <a:t>1.  </a:t>
            </a:r>
            <a:r>
              <a:rPr lang="zh-CN" altLang="en-US">
                <a:solidFill>
                  <a:schemeClr val="bg1"/>
                </a:solidFill>
                <a:latin typeface="微软雅黑" panose="020B0503020204020204" pitchFamily="34" charset="-122"/>
                <a:ea typeface="微软雅黑" panose="020B0503020204020204" pitchFamily="34" charset="-122"/>
              </a:rPr>
              <a:t>第二个操作是</a:t>
            </a:r>
            <a:r>
              <a:rPr lang="en-US" altLang="zh-CN">
                <a:solidFill>
                  <a:schemeClr val="bg1"/>
                </a:solidFill>
                <a:latin typeface="微软雅黑" panose="020B0503020204020204" pitchFamily="34" charset="-122"/>
                <a:ea typeface="微软雅黑" panose="020B0503020204020204" pitchFamily="34" charset="-122"/>
              </a:rPr>
              <a:t>volatile</a:t>
            </a:r>
            <a:r>
              <a:rPr lang="zh-CN" altLang="en-US">
                <a:solidFill>
                  <a:schemeClr val="bg1"/>
                </a:solidFill>
                <a:latin typeface="微软雅黑" panose="020B0503020204020204" pitchFamily="34" charset="-122"/>
                <a:ea typeface="微软雅黑" panose="020B0503020204020204" pitchFamily="34" charset="-122"/>
              </a:rPr>
              <a:t>写，不管第一个操作是什么都不会重排序</a:t>
            </a:r>
          </a:p>
          <a:p>
            <a:r>
              <a:rPr lang="en-US" altLang="zh-CN">
                <a:solidFill>
                  <a:schemeClr val="bg1"/>
                </a:solidFill>
                <a:latin typeface="微软雅黑" panose="020B0503020204020204" pitchFamily="34" charset="-122"/>
                <a:ea typeface="微软雅黑" panose="020B0503020204020204" pitchFamily="34" charset="-122"/>
              </a:rPr>
              <a:t>2.  </a:t>
            </a:r>
            <a:r>
              <a:rPr lang="zh-CN" altLang="en-US">
                <a:solidFill>
                  <a:schemeClr val="bg1"/>
                </a:solidFill>
                <a:latin typeface="微软雅黑" panose="020B0503020204020204" pitchFamily="34" charset="-122"/>
                <a:ea typeface="微软雅黑" panose="020B0503020204020204" pitchFamily="34" charset="-122"/>
              </a:rPr>
              <a:t>第一个操作是</a:t>
            </a:r>
            <a:r>
              <a:rPr lang="en-US" altLang="zh-CN">
                <a:solidFill>
                  <a:schemeClr val="bg1"/>
                </a:solidFill>
                <a:latin typeface="微软雅黑 Light" panose="020B0502040204020203" pitchFamily="34" charset="-122"/>
                <a:ea typeface="微软雅黑 Light" panose="020B0502040204020203" pitchFamily="34" charset="-122"/>
              </a:rPr>
              <a:t>volatile</a:t>
            </a:r>
            <a:r>
              <a:rPr lang="zh-CN" altLang="en-US">
                <a:solidFill>
                  <a:schemeClr val="bg1"/>
                </a:solidFill>
                <a:latin typeface="微软雅黑" panose="020B0503020204020204" pitchFamily="34" charset="-122"/>
                <a:ea typeface="微软雅黑" panose="020B0503020204020204" pitchFamily="34" charset="-122"/>
              </a:rPr>
              <a:t>读，不管第二个操作是什么都不会重排序</a:t>
            </a:r>
          </a:p>
          <a:p>
            <a:r>
              <a:rPr lang="en-US" altLang="zh-CN">
                <a:solidFill>
                  <a:schemeClr val="bg1"/>
                </a:solidFill>
                <a:latin typeface="微软雅黑" panose="020B0503020204020204" pitchFamily="34" charset="-122"/>
                <a:ea typeface="微软雅黑" panose="020B0503020204020204" pitchFamily="34" charset="-122"/>
              </a:rPr>
              <a:t>3.  </a:t>
            </a:r>
            <a:r>
              <a:rPr lang="zh-CN" altLang="en-US">
                <a:solidFill>
                  <a:schemeClr val="bg1"/>
                </a:solidFill>
                <a:latin typeface="微软雅黑" panose="020B0503020204020204" pitchFamily="34" charset="-122"/>
                <a:ea typeface="微软雅黑" panose="020B0503020204020204" pitchFamily="34" charset="-122"/>
              </a:rPr>
              <a:t>第一个操作是</a:t>
            </a:r>
            <a:r>
              <a:rPr lang="en-US" altLang="zh-CN">
                <a:solidFill>
                  <a:schemeClr val="bg1"/>
                </a:solidFill>
                <a:latin typeface="微软雅黑" panose="020B0503020204020204" pitchFamily="34" charset="-122"/>
                <a:ea typeface="微软雅黑" panose="020B0503020204020204" pitchFamily="34" charset="-122"/>
              </a:rPr>
              <a:t>volatile</a:t>
            </a:r>
            <a:r>
              <a:rPr lang="zh-CN" altLang="en-US">
                <a:solidFill>
                  <a:schemeClr val="bg1"/>
                </a:solidFill>
                <a:latin typeface="微软雅黑" panose="020B0503020204020204" pitchFamily="34" charset="-122"/>
                <a:ea typeface="微软雅黑" panose="020B0503020204020204" pitchFamily="34" charset="-122"/>
              </a:rPr>
              <a:t>写，第二个操作是</a:t>
            </a:r>
            <a:r>
              <a:rPr lang="en-US" altLang="zh-CN">
                <a:solidFill>
                  <a:schemeClr val="bg1"/>
                </a:solidFill>
                <a:latin typeface="微软雅黑" panose="020B0503020204020204" pitchFamily="34" charset="-122"/>
                <a:ea typeface="微软雅黑" panose="020B0503020204020204" pitchFamily="34" charset="-122"/>
              </a:rPr>
              <a:t>volatile</a:t>
            </a:r>
            <a:r>
              <a:rPr lang="zh-CN" altLang="en-US">
                <a:solidFill>
                  <a:schemeClr val="bg1"/>
                </a:solidFill>
                <a:latin typeface="微软雅黑" panose="020B0503020204020204" pitchFamily="34" charset="-122"/>
                <a:ea typeface="微软雅黑" panose="020B0503020204020204" pitchFamily="34" charset="-122"/>
              </a:rPr>
              <a:t>读，也不会发生重排序</a:t>
            </a:r>
            <a:endParaRPr lang="en-US" altLang="zh-CN">
              <a:solidFill>
                <a:schemeClr val="bg1"/>
              </a:solidFill>
              <a:latin typeface="微软雅黑" panose="020B0503020204020204" pitchFamily="34" charset="-122"/>
              <a:ea typeface="微软雅黑" panose="020B0503020204020204" pitchFamily="34" charset="-122"/>
            </a:endParaRPr>
          </a:p>
          <a:p>
            <a:endParaRPr lang="en-US" altLang="zh-CN" b="0" i="0">
              <a:solidFill>
                <a:schemeClr val="bg1"/>
              </a:solidFill>
              <a:effectLst/>
              <a:latin typeface="微软雅黑" panose="020B0503020204020204" pitchFamily="34" charset="-122"/>
              <a:ea typeface="微软雅黑" panose="020B0503020204020204" pitchFamily="34" charset="-122"/>
            </a:endParaRPr>
          </a:p>
          <a:p>
            <a:r>
              <a:rPr lang="en-US" altLang="zh-CN" b="0" i="0">
                <a:solidFill>
                  <a:srgbClr val="FF3333"/>
                </a:solidFill>
                <a:effectLst/>
                <a:latin typeface="微软雅黑" panose="020B0503020204020204" pitchFamily="34" charset="-122"/>
                <a:ea typeface="微软雅黑" panose="020B0503020204020204" pitchFamily="34" charset="-122"/>
              </a:rPr>
              <a:t>X86</a:t>
            </a:r>
            <a:r>
              <a:rPr lang="zh-CN" altLang="en-US" b="0" i="0">
                <a:solidFill>
                  <a:srgbClr val="FF3333"/>
                </a:solidFill>
                <a:effectLst/>
                <a:latin typeface="微软雅黑" panose="020B0503020204020204" pitchFamily="34" charset="-122"/>
                <a:ea typeface="微软雅黑" panose="020B0503020204020204" pitchFamily="34" charset="-122"/>
              </a:rPr>
              <a:t>处理器不会对读</a:t>
            </a:r>
            <a:r>
              <a:rPr lang="en-US" altLang="zh-CN" b="0" i="0">
                <a:solidFill>
                  <a:srgbClr val="FF3333"/>
                </a:solidFill>
                <a:effectLst/>
                <a:latin typeface="微软雅黑" panose="020B0503020204020204" pitchFamily="34" charset="-122"/>
                <a:ea typeface="微软雅黑" panose="020B0503020204020204" pitchFamily="34" charset="-122"/>
              </a:rPr>
              <a:t>-</a:t>
            </a:r>
            <a:r>
              <a:rPr lang="zh-CN" altLang="en-US" b="0" i="0">
                <a:solidFill>
                  <a:srgbClr val="FF3333"/>
                </a:solidFill>
                <a:effectLst/>
                <a:latin typeface="微软雅黑" panose="020B0503020204020204" pitchFamily="34" charset="-122"/>
                <a:ea typeface="微软雅黑" panose="020B0503020204020204" pitchFamily="34" charset="-122"/>
              </a:rPr>
              <a:t>读、读</a:t>
            </a:r>
            <a:r>
              <a:rPr lang="en-US" altLang="zh-CN" b="0" i="0">
                <a:solidFill>
                  <a:srgbClr val="FF3333"/>
                </a:solidFill>
                <a:effectLst/>
                <a:latin typeface="微软雅黑" panose="020B0503020204020204" pitchFamily="34" charset="-122"/>
                <a:ea typeface="微软雅黑" panose="020B0503020204020204" pitchFamily="34" charset="-122"/>
              </a:rPr>
              <a:t>-</a:t>
            </a:r>
            <a:r>
              <a:rPr lang="zh-CN" altLang="en-US" b="0" i="0">
                <a:solidFill>
                  <a:srgbClr val="FF3333"/>
                </a:solidFill>
                <a:effectLst/>
                <a:latin typeface="微软雅黑" panose="020B0503020204020204" pitchFamily="34" charset="-122"/>
                <a:ea typeface="微软雅黑" panose="020B0503020204020204" pitchFamily="34" charset="-122"/>
              </a:rPr>
              <a:t>写和写</a:t>
            </a:r>
            <a:r>
              <a:rPr lang="en-US" altLang="zh-CN" b="0" i="0">
                <a:solidFill>
                  <a:srgbClr val="FF3333"/>
                </a:solidFill>
                <a:effectLst/>
                <a:latin typeface="微软雅黑" panose="020B0503020204020204" pitchFamily="34" charset="-122"/>
                <a:ea typeface="微软雅黑" panose="020B0503020204020204" pitchFamily="34" charset="-122"/>
              </a:rPr>
              <a:t>-</a:t>
            </a:r>
            <a:r>
              <a:rPr lang="zh-CN" altLang="en-US" b="0" i="0">
                <a:solidFill>
                  <a:srgbClr val="FF3333"/>
                </a:solidFill>
                <a:effectLst/>
                <a:latin typeface="微软雅黑" panose="020B0503020204020204" pitchFamily="34" charset="-122"/>
                <a:ea typeface="微软雅黑" panose="020B0503020204020204" pitchFamily="34" charset="-122"/>
              </a:rPr>
              <a:t>写操作做重排序</a:t>
            </a:r>
            <a:r>
              <a:rPr lang="en-US" altLang="zh-CN" b="0" i="0">
                <a:solidFill>
                  <a:srgbClr val="FF3333"/>
                </a:solidFill>
                <a:effectLst/>
                <a:latin typeface="微软雅黑" panose="020B0503020204020204" pitchFamily="34" charset="-122"/>
                <a:ea typeface="微软雅黑" panose="020B0503020204020204" pitchFamily="34" charset="-122"/>
              </a:rPr>
              <a:t>, </a:t>
            </a:r>
            <a:r>
              <a:rPr lang="zh-CN" altLang="en-US" b="0" i="0">
                <a:solidFill>
                  <a:srgbClr val="FF3333"/>
                </a:solidFill>
                <a:effectLst/>
                <a:latin typeface="微软雅黑" panose="020B0503020204020204" pitchFamily="34" charset="-122"/>
                <a:ea typeface="微软雅黑" panose="020B0503020204020204" pitchFamily="34" charset="-122"/>
              </a:rPr>
              <a:t>会省略掉这</a:t>
            </a:r>
            <a:r>
              <a:rPr lang="en-US" altLang="zh-CN" b="0" i="0">
                <a:solidFill>
                  <a:srgbClr val="FF3333"/>
                </a:solidFill>
                <a:effectLst/>
                <a:latin typeface="微软雅黑" panose="020B0503020204020204" pitchFamily="34" charset="-122"/>
                <a:ea typeface="微软雅黑" panose="020B0503020204020204" pitchFamily="34" charset="-122"/>
              </a:rPr>
              <a:t>3</a:t>
            </a:r>
            <a:r>
              <a:rPr lang="zh-CN" altLang="en-US" b="0" i="0">
                <a:solidFill>
                  <a:srgbClr val="FF3333"/>
                </a:solidFill>
                <a:effectLst/>
                <a:latin typeface="微软雅黑" panose="020B0503020204020204" pitchFamily="34" charset="-122"/>
                <a:ea typeface="微软雅黑" panose="020B0503020204020204" pitchFamily="34" charset="-122"/>
              </a:rPr>
              <a:t>种操作类型对应的内存屏障。仅会对写</a:t>
            </a:r>
            <a:r>
              <a:rPr lang="en-US" altLang="zh-CN" b="0" i="0">
                <a:solidFill>
                  <a:srgbClr val="FF3333"/>
                </a:solidFill>
                <a:effectLst/>
                <a:latin typeface="微软雅黑" panose="020B0503020204020204" pitchFamily="34" charset="-122"/>
                <a:ea typeface="微软雅黑" panose="020B0503020204020204" pitchFamily="34" charset="-122"/>
              </a:rPr>
              <a:t>-</a:t>
            </a:r>
            <a:r>
              <a:rPr lang="zh-CN" altLang="en-US" b="0" i="0">
                <a:solidFill>
                  <a:srgbClr val="FF3333"/>
                </a:solidFill>
                <a:effectLst/>
                <a:latin typeface="微软雅黑" panose="020B0503020204020204" pitchFamily="34" charset="-122"/>
                <a:ea typeface="微软雅黑" panose="020B0503020204020204" pitchFamily="34" charset="-122"/>
              </a:rPr>
              <a:t>读操作做重排序，所以</a:t>
            </a:r>
            <a:r>
              <a:rPr lang="en-US" altLang="zh-CN" b="0" i="0">
                <a:solidFill>
                  <a:srgbClr val="FF3333"/>
                </a:solidFill>
                <a:effectLst/>
                <a:latin typeface="微软雅黑" panose="020B0503020204020204" pitchFamily="34" charset="-122"/>
                <a:ea typeface="微软雅黑" panose="020B0503020204020204" pitchFamily="34" charset="-122"/>
              </a:rPr>
              <a:t>volatile</a:t>
            </a:r>
            <a:r>
              <a:rPr lang="zh-CN" altLang="en-US" b="0" i="0">
                <a:solidFill>
                  <a:srgbClr val="FF3333"/>
                </a:solidFill>
                <a:effectLst/>
                <a:latin typeface="微软雅黑" panose="020B0503020204020204" pitchFamily="34" charset="-122"/>
                <a:ea typeface="微软雅黑" panose="020B0503020204020204" pitchFamily="34" charset="-122"/>
              </a:rPr>
              <a:t>写</a:t>
            </a:r>
            <a:r>
              <a:rPr lang="en-US" altLang="zh-CN" b="0" i="0">
                <a:solidFill>
                  <a:srgbClr val="FF3333"/>
                </a:solidFill>
                <a:effectLst/>
                <a:latin typeface="微软雅黑" panose="020B0503020204020204" pitchFamily="34" charset="-122"/>
                <a:ea typeface="微软雅黑" panose="020B0503020204020204" pitchFamily="34" charset="-122"/>
              </a:rPr>
              <a:t>-</a:t>
            </a:r>
            <a:r>
              <a:rPr lang="zh-CN" altLang="en-US" b="0" i="0">
                <a:solidFill>
                  <a:srgbClr val="FF3333"/>
                </a:solidFill>
                <a:effectLst/>
                <a:latin typeface="微软雅黑" panose="020B0503020204020204" pitchFamily="34" charset="-122"/>
                <a:ea typeface="微软雅黑" panose="020B0503020204020204" pitchFamily="34" charset="-122"/>
              </a:rPr>
              <a:t>读操作只需要在</a:t>
            </a:r>
            <a:r>
              <a:rPr lang="en-US" altLang="zh-CN" b="0" i="0">
                <a:solidFill>
                  <a:srgbClr val="FF3333"/>
                </a:solidFill>
                <a:effectLst/>
                <a:latin typeface="微软雅黑" panose="020B0503020204020204" pitchFamily="34" charset="-122"/>
                <a:ea typeface="微软雅黑" panose="020B0503020204020204" pitchFamily="34" charset="-122"/>
              </a:rPr>
              <a:t>volatile</a:t>
            </a:r>
            <a:r>
              <a:rPr lang="zh-CN" altLang="en-US" b="0" i="0">
                <a:solidFill>
                  <a:srgbClr val="FF3333"/>
                </a:solidFill>
                <a:effectLst/>
                <a:latin typeface="微软雅黑" panose="020B0503020204020204" pitchFamily="34" charset="-122"/>
                <a:ea typeface="微软雅黑" panose="020B0503020204020204" pitchFamily="34" charset="-122"/>
              </a:rPr>
              <a:t>写后插入</a:t>
            </a:r>
            <a:r>
              <a:rPr lang="en-US" altLang="zh-CN" b="0" i="0">
                <a:solidFill>
                  <a:srgbClr val="FF3333"/>
                </a:solidFill>
                <a:effectLst/>
                <a:latin typeface="微软雅黑" panose="020B0503020204020204" pitchFamily="34" charset="-122"/>
                <a:ea typeface="微软雅黑" panose="020B0503020204020204" pitchFamily="34" charset="-122"/>
              </a:rPr>
              <a:t>StoreLoad</a:t>
            </a:r>
            <a:r>
              <a:rPr lang="zh-CN" altLang="en-US" b="0" i="0">
                <a:solidFill>
                  <a:srgbClr val="FF3333"/>
                </a:solidFill>
                <a:effectLst/>
                <a:latin typeface="微软雅黑" panose="020B0503020204020204" pitchFamily="34" charset="-122"/>
                <a:ea typeface="微软雅黑" panose="020B0503020204020204" pitchFamily="34" charset="-122"/>
              </a:rPr>
              <a:t>屏障</a:t>
            </a:r>
            <a:endParaRPr lang="zh-CN" altLang="en-US" b="0" i="0">
              <a:solidFill>
                <a:schemeClr val="bg1"/>
              </a:solidFill>
              <a:effectLst/>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3F4E8757-385C-422A-AF5C-942474CD2AFF}"/>
              </a:ext>
            </a:extLst>
          </p:cNvPr>
          <p:cNvPicPr>
            <a:picLocks noChangeAspect="1"/>
          </p:cNvPicPr>
          <p:nvPr/>
        </p:nvPicPr>
        <p:blipFill>
          <a:blip r:embed="rId2"/>
          <a:stretch>
            <a:fillRect/>
          </a:stretch>
        </p:blipFill>
        <p:spPr>
          <a:xfrm>
            <a:off x="507430" y="887559"/>
            <a:ext cx="7020897" cy="21946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4"/>
          <p:cNvSpPr txBox="1"/>
          <p:nvPr/>
        </p:nvSpPr>
        <p:spPr>
          <a:xfrm>
            <a:off x="217170" y="185420"/>
            <a:ext cx="3043525" cy="338554"/>
          </a:xfrm>
          <a:prstGeom prst="rect">
            <a:avLst/>
          </a:prstGeom>
          <a:noFill/>
          <a:ln w="9525">
            <a:noFill/>
          </a:ln>
        </p:spPr>
        <p:txBody>
          <a:bodyPr wrap="none">
            <a:spAutoFit/>
            <a:scene3d>
              <a:camera prst="orthographicFront"/>
              <a:lightRig rig="threePt" dir="t"/>
            </a:scene3d>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sz="1600" b="1">
                <a:solidFill>
                  <a:srgbClr val="FFC000"/>
                </a:solidFill>
                <a:latin typeface="微软雅黑" panose="020B0503020204020204" pitchFamily="34" charset="-122"/>
                <a:ea typeface="微软雅黑" panose="020B0503020204020204" pitchFamily="34" charset="-122"/>
                <a:sym typeface="+mn-ea"/>
              </a:rPr>
              <a:t>内存屏障</a:t>
            </a:r>
            <a:r>
              <a:rPr lang="zh-CN" altLang="en-US" sz="1600" b="1">
                <a:solidFill>
                  <a:srgbClr val="FFC000"/>
                </a:solidFill>
                <a:latin typeface="微软雅黑" panose="020B0503020204020204" pitchFamily="34" charset="-122"/>
                <a:ea typeface="微软雅黑" panose="020B0503020204020204" pitchFamily="34" charset="-122"/>
                <a:sym typeface="+mn-ea"/>
              </a:rPr>
              <a:t>（</a:t>
            </a:r>
            <a:r>
              <a:rPr lang="en-US" altLang="zh-CN" sz="1600" b="1">
                <a:solidFill>
                  <a:srgbClr val="FFC000"/>
                </a:solidFill>
                <a:latin typeface="微软雅黑" panose="020B0503020204020204" pitchFamily="34" charset="-122"/>
                <a:ea typeface="微软雅黑" panose="020B0503020204020204" pitchFamily="34" charset="-122"/>
                <a:sym typeface="+mn-ea"/>
              </a:rPr>
              <a:t>memory barrier</a:t>
            </a:r>
            <a:r>
              <a:rPr lang="zh-CN" altLang="en-US" sz="1600" b="1">
                <a:solidFill>
                  <a:srgbClr val="FFC000"/>
                </a:solidFill>
                <a:latin typeface="微软雅黑" panose="020B0503020204020204" pitchFamily="34" charset="-122"/>
                <a:ea typeface="微软雅黑" panose="020B0503020204020204" pitchFamily="34" charset="-122"/>
                <a:sym typeface="+mn-ea"/>
              </a:rPr>
              <a:t>）</a:t>
            </a:r>
            <a:endParaRPr kumimoji="0" lang="zh-CN" sz="1600" b="0" i="0" u="none" strike="noStrike" kern="1200" cap="none" spc="0" normalizeH="0" baseline="0" noProof="1">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cxnSp>
        <p:nvCxnSpPr>
          <p:cNvPr id="3" name="直接连接符 2"/>
          <p:cNvCxnSpPr/>
          <p:nvPr/>
        </p:nvCxnSpPr>
        <p:spPr>
          <a:xfrm>
            <a:off x="376555" y="553720"/>
            <a:ext cx="704215" cy="0"/>
          </a:xfrm>
          <a:prstGeom prst="line">
            <a:avLst/>
          </a:prstGeom>
          <a:ln w="15875" cmpd="sng">
            <a:gradFill>
              <a:gsLst>
                <a:gs pos="0">
                  <a:schemeClr val="accent1">
                    <a:lumMod val="5000"/>
                    <a:lumOff val="95000"/>
                  </a:schemeClr>
                </a:gs>
                <a:gs pos="100000">
                  <a:schemeClr val="bg1">
                    <a:alpha val="14000"/>
                  </a:schemeClr>
                </a:gs>
                <a:gs pos="0">
                  <a:schemeClr val="bg1"/>
                </a:gs>
                <a:gs pos="100000">
                  <a:schemeClr val="accent1">
                    <a:lumMod val="30000"/>
                    <a:lumOff val="70000"/>
                  </a:schemeClr>
                </a:gs>
              </a:gsLst>
              <a:path path="circle">
                <a:fillToRect l="50000" t="50000" r="50000" b="50000"/>
              </a:path>
              <a:tileRect/>
            </a:gradFill>
            <a:prstDash val="soli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743451" y="838084"/>
            <a:ext cx="6859270" cy="2168525"/>
          </a:xfrm>
          <a:prstGeom prst="rect">
            <a:avLst/>
          </a:prstGeom>
          <a:noFill/>
        </p:spPr>
        <p:txBody>
          <a:bodyPr wrap="square" rtlCol="0" anchor="t">
            <a:spAutoFit/>
          </a:bodyPr>
          <a:lstStyle/>
          <a:p>
            <a:pPr marR="0" defTabSz="914400">
              <a:lnSpc>
                <a:spcPct val="150000"/>
              </a:lnSpc>
              <a:buClrTx/>
              <a:buSzTx/>
              <a:buFontTx/>
              <a:defRPr/>
            </a:pPr>
            <a:r>
              <a:rPr lang="zh-CN" altLang="en-US" b="1" noProof="0">
                <a:solidFill>
                  <a:schemeClr val="bg1"/>
                </a:solidFill>
                <a:latin typeface="+mn-ea"/>
                <a:sym typeface="+mn-ea"/>
              </a:rPr>
              <a:t>JMM内存</a:t>
            </a:r>
            <a:r>
              <a:rPr lang="zh-CN" altLang="en-US" b="1" noProof="0">
                <a:solidFill>
                  <a:schemeClr val="bg1"/>
                </a:solidFill>
                <a:latin typeface="微软雅黑 Light" panose="020B0502040204020203" pitchFamily="34" charset="-122"/>
                <a:ea typeface="微软雅黑 Light" panose="020B0502040204020203" pitchFamily="34" charset="-122"/>
                <a:sym typeface="+mn-ea"/>
              </a:rPr>
              <a:t>屏障</a:t>
            </a:r>
            <a:r>
              <a:rPr lang="zh-CN" altLang="en-US" b="1" noProof="0">
                <a:solidFill>
                  <a:schemeClr val="bg1"/>
                </a:solidFill>
                <a:latin typeface="+mn-ea"/>
                <a:sym typeface="+mn-ea"/>
              </a:rPr>
              <a:t>插入策略：</a:t>
            </a:r>
          </a:p>
          <a:p>
            <a:pPr marR="0" defTabSz="914400">
              <a:lnSpc>
                <a:spcPct val="150000"/>
              </a:lnSpc>
              <a:buClrTx/>
              <a:buSzTx/>
              <a:buFontTx/>
              <a:defRPr/>
            </a:pPr>
            <a:r>
              <a:rPr lang="zh-CN" altLang="en-US" b="1" noProof="0">
                <a:solidFill>
                  <a:schemeClr val="bg1"/>
                </a:solidFill>
                <a:latin typeface="+mn-ea"/>
                <a:sym typeface="+mn-ea"/>
              </a:rPr>
              <a:t>1. 在每个volatile写操作的前面插入一个StoreStore屏障</a:t>
            </a:r>
          </a:p>
          <a:p>
            <a:pPr marR="0" defTabSz="914400">
              <a:lnSpc>
                <a:spcPct val="150000"/>
              </a:lnSpc>
              <a:buClrTx/>
              <a:buSzTx/>
              <a:buFontTx/>
              <a:defRPr/>
            </a:pPr>
            <a:r>
              <a:rPr lang="zh-CN" altLang="en-US" b="1" noProof="0">
                <a:solidFill>
                  <a:schemeClr val="bg1"/>
                </a:solidFill>
                <a:latin typeface="+mn-ea"/>
                <a:sym typeface="+mn-ea"/>
              </a:rPr>
              <a:t>2. 在每个volatile写操作的后面插入一个StoreLoad屏障</a:t>
            </a:r>
          </a:p>
          <a:p>
            <a:pPr marR="0" defTabSz="914400">
              <a:lnSpc>
                <a:spcPct val="150000"/>
              </a:lnSpc>
              <a:buClrTx/>
              <a:buSzTx/>
              <a:buFontTx/>
              <a:defRPr/>
            </a:pPr>
            <a:r>
              <a:rPr lang="zh-CN" altLang="en-US" b="1" noProof="0">
                <a:solidFill>
                  <a:schemeClr val="bg1"/>
                </a:solidFill>
                <a:latin typeface="+mn-ea"/>
                <a:sym typeface="+mn-ea"/>
              </a:rPr>
              <a:t>3. 在每个volatile读操作的后面插入一个LoadLoad屏障</a:t>
            </a:r>
          </a:p>
          <a:p>
            <a:pPr marR="0" defTabSz="914400">
              <a:lnSpc>
                <a:spcPct val="150000"/>
              </a:lnSpc>
              <a:buClrTx/>
              <a:buSzTx/>
              <a:buFontTx/>
              <a:defRPr/>
            </a:pPr>
            <a:r>
              <a:rPr lang="zh-CN" altLang="en-US" b="1" noProof="0">
                <a:solidFill>
                  <a:schemeClr val="bg1"/>
                </a:solidFill>
                <a:latin typeface="+mn-ea"/>
                <a:sym typeface="+mn-ea"/>
              </a:rPr>
              <a:t>4. 在每个volatile读操作的后面插入一个LoadStore屏障</a:t>
            </a:r>
          </a:p>
        </p:txBody>
      </p:sp>
      <p:pic>
        <p:nvPicPr>
          <p:cNvPr id="10" name="图片 9">
            <a:extLst>
              <a:ext uri="{FF2B5EF4-FFF2-40B4-BE49-F238E27FC236}">
                <a16:creationId xmlns:a16="http://schemas.microsoft.com/office/drawing/2014/main" id="{26D22234-C7D3-4746-99F2-229F5F1CBF16}"/>
              </a:ext>
            </a:extLst>
          </p:cNvPr>
          <p:cNvPicPr>
            <a:picLocks noChangeAspect="1"/>
          </p:cNvPicPr>
          <p:nvPr/>
        </p:nvPicPr>
        <p:blipFill>
          <a:blip r:embed="rId3"/>
          <a:stretch>
            <a:fillRect/>
          </a:stretch>
        </p:blipFill>
        <p:spPr>
          <a:xfrm>
            <a:off x="376555" y="3242367"/>
            <a:ext cx="4892464" cy="3002540"/>
          </a:xfrm>
          <a:prstGeom prst="rect">
            <a:avLst/>
          </a:prstGeom>
        </p:spPr>
      </p:pic>
      <p:pic>
        <p:nvPicPr>
          <p:cNvPr id="12" name="图片 11">
            <a:extLst>
              <a:ext uri="{FF2B5EF4-FFF2-40B4-BE49-F238E27FC236}">
                <a16:creationId xmlns:a16="http://schemas.microsoft.com/office/drawing/2014/main" id="{BC81CB99-5FC6-4C0A-B28C-E5413A9DDE50}"/>
              </a:ext>
            </a:extLst>
          </p:cNvPr>
          <p:cNvPicPr>
            <a:picLocks noChangeAspect="1"/>
          </p:cNvPicPr>
          <p:nvPr/>
        </p:nvPicPr>
        <p:blipFill>
          <a:blip r:embed="rId4"/>
          <a:stretch>
            <a:fillRect/>
          </a:stretch>
        </p:blipFill>
        <p:spPr>
          <a:xfrm>
            <a:off x="5780575" y="3290972"/>
            <a:ext cx="5364945" cy="31092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4"/>
          <p:cNvSpPr txBox="1"/>
          <p:nvPr/>
        </p:nvSpPr>
        <p:spPr>
          <a:xfrm>
            <a:off x="360347" y="85503"/>
            <a:ext cx="599844" cy="338554"/>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A6A6A6"/>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A6A6A6"/>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A6A6A6"/>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5pPr>
          </a:lstStyle>
          <a:p>
            <a:pPr marL="0" indent="0" eaLnBrk="1" hangingPunct="1">
              <a:spcBef>
                <a:spcPct val="0"/>
              </a:spcBef>
              <a:buNone/>
            </a:pPr>
            <a:r>
              <a:rPr lang="en-US" altLang="zh-CN" sz="1600" b="1">
                <a:solidFill>
                  <a:srgbClr val="FFC000"/>
                </a:solidFill>
                <a:latin typeface="微软雅黑" panose="020B0503020204020204" pitchFamily="34" charset="-122"/>
                <a:ea typeface="微软雅黑" panose="020B0503020204020204" pitchFamily="34" charset="-122"/>
                <a:sym typeface="+mn-ea"/>
              </a:rPr>
              <a:t>CAS</a:t>
            </a:r>
            <a:endParaRPr lang="" altLang="en-US" sz="1600" b="1" dirty="0">
              <a:solidFill>
                <a:srgbClr val="FFC000"/>
              </a:solidFill>
              <a:latin typeface="微软雅黑" panose="020B0503020204020204" pitchFamily="34" charset="-122"/>
              <a:ea typeface="微软雅黑" panose="020B0503020204020204" pitchFamily="34" charset="-122"/>
              <a:sym typeface="+mn-ea"/>
            </a:endParaRPr>
          </a:p>
        </p:txBody>
      </p:sp>
      <p:sp>
        <p:nvSpPr>
          <p:cNvPr id="2" name="文本框 1">
            <a:extLst>
              <a:ext uri="{FF2B5EF4-FFF2-40B4-BE49-F238E27FC236}">
                <a16:creationId xmlns:a16="http://schemas.microsoft.com/office/drawing/2014/main" id="{38AE2648-0057-41F1-B72F-781CB98C7CDC}"/>
              </a:ext>
            </a:extLst>
          </p:cNvPr>
          <p:cNvSpPr txBox="1"/>
          <p:nvPr/>
        </p:nvSpPr>
        <p:spPr>
          <a:xfrm>
            <a:off x="408348" y="618146"/>
            <a:ext cx="9361196" cy="5355312"/>
          </a:xfrm>
          <a:prstGeom prst="rect">
            <a:avLst/>
          </a:prstGeom>
          <a:noFill/>
        </p:spPr>
        <p:txBody>
          <a:bodyPr wrap="square" rtlCol="0">
            <a:spAutoFit/>
          </a:bodyPr>
          <a:lstStyle/>
          <a:p>
            <a:r>
              <a:rPr lang="en-US" altLang="zh-CN">
                <a:solidFill>
                  <a:schemeClr val="bg1"/>
                </a:solidFill>
                <a:latin typeface="微软雅黑 Light" panose="020B0502040204020203" pitchFamily="34" charset="-122"/>
                <a:ea typeface="微软雅黑 Light" panose="020B0502040204020203" pitchFamily="34" charset="-122"/>
              </a:rPr>
              <a:t>CAS</a:t>
            </a:r>
            <a:r>
              <a:rPr lang="zh-CN" altLang="en-US">
                <a:solidFill>
                  <a:schemeClr val="bg1"/>
                </a:solidFill>
                <a:latin typeface="微软雅黑 Light" panose="020B0502040204020203" pitchFamily="34" charset="-122"/>
                <a:ea typeface="微软雅黑 Light" panose="020B0502040204020203" pitchFamily="34" charset="-122"/>
              </a:rPr>
              <a:t>可以看做是乐观锁的一种实现方式，</a:t>
            </a:r>
            <a:r>
              <a:rPr lang="en-US" altLang="zh-CN">
                <a:solidFill>
                  <a:schemeClr val="bg1"/>
                </a:solidFill>
                <a:latin typeface="微软雅黑 Light" panose="020B0502040204020203" pitchFamily="34" charset="-122"/>
                <a:ea typeface="微软雅黑 Light" panose="020B0502040204020203" pitchFamily="34" charset="-122"/>
              </a:rPr>
              <a:t>Java</a:t>
            </a:r>
            <a:r>
              <a:rPr lang="zh-CN" altLang="en-US">
                <a:solidFill>
                  <a:schemeClr val="bg1"/>
                </a:solidFill>
                <a:latin typeface="微软雅黑 Light" panose="020B0502040204020203" pitchFamily="34" charset="-122"/>
                <a:ea typeface="微软雅黑 Light" panose="020B0502040204020203" pitchFamily="34" charset="-122"/>
              </a:rPr>
              <a:t>原子类中的递增操作就通过</a:t>
            </a:r>
            <a:r>
              <a:rPr lang="en-US" altLang="zh-CN">
                <a:solidFill>
                  <a:schemeClr val="bg1"/>
                </a:solidFill>
                <a:latin typeface="微软雅黑 Light" panose="020B0502040204020203" pitchFamily="34" charset="-122"/>
                <a:ea typeface="微软雅黑 Light" panose="020B0502040204020203" pitchFamily="34" charset="-122"/>
              </a:rPr>
              <a:t>CAS</a:t>
            </a:r>
            <a:r>
              <a:rPr lang="zh-CN" altLang="en-US">
                <a:solidFill>
                  <a:schemeClr val="bg1"/>
                </a:solidFill>
                <a:latin typeface="微软雅黑 Light" panose="020B0502040204020203" pitchFamily="34" charset="-122"/>
                <a:ea typeface="微软雅黑 Light" panose="020B0502040204020203" pitchFamily="34" charset="-122"/>
              </a:rPr>
              <a:t>自旋实现的。</a:t>
            </a:r>
          </a:p>
          <a:p>
            <a:r>
              <a:rPr lang="en-US" altLang="zh-CN">
                <a:solidFill>
                  <a:schemeClr val="bg1"/>
                </a:solidFill>
                <a:latin typeface="微软雅黑 Light" panose="020B0502040204020203" pitchFamily="34" charset="-122"/>
                <a:ea typeface="微软雅黑 Light" panose="020B0502040204020203" pitchFamily="34" charset="-122"/>
              </a:rPr>
              <a:t>CAS</a:t>
            </a:r>
            <a:r>
              <a:rPr lang="zh-CN" altLang="en-US">
                <a:solidFill>
                  <a:schemeClr val="bg1"/>
                </a:solidFill>
                <a:latin typeface="微软雅黑 Light" panose="020B0502040204020203" pitchFamily="34" charset="-122"/>
                <a:ea typeface="微软雅黑 Light" panose="020B0502040204020203" pitchFamily="34" charset="-122"/>
              </a:rPr>
              <a:t>全称</a:t>
            </a:r>
            <a:r>
              <a:rPr lang="en-US" altLang="zh-CN">
                <a:solidFill>
                  <a:srgbClr val="FF0000"/>
                </a:solidFill>
                <a:latin typeface="微软雅黑 Light" panose="020B0502040204020203" pitchFamily="34" charset="-122"/>
                <a:ea typeface="微软雅黑 Light" panose="020B0502040204020203" pitchFamily="34" charset="-122"/>
              </a:rPr>
              <a:t>Compare And Swap </a:t>
            </a:r>
            <a:r>
              <a:rPr lang="en-US" altLang="zh-CN">
                <a:solidFill>
                  <a:schemeClr val="bg1"/>
                </a:solidFill>
                <a:latin typeface="微软雅黑 Light" panose="020B0502040204020203" pitchFamily="34" charset="-122"/>
                <a:ea typeface="微软雅黑 Light" panose="020B0502040204020203" pitchFamily="34" charset="-122"/>
              </a:rPr>
              <a:t>(</a:t>
            </a:r>
            <a:r>
              <a:rPr lang="zh-CN" altLang="en-US">
                <a:solidFill>
                  <a:schemeClr val="bg1"/>
                </a:solidFill>
                <a:latin typeface="微软雅黑 Light" panose="020B0502040204020203" pitchFamily="34" charset="-122"/>
                <a:ea typeface="微软雅黑 Light" panose="020B0502040204020203" pitchFamily="34" charset="-122"/>
              </a:rPr>
              <a:t>比较与交换</a:t>
            </a:r>
            <a:r>
              <a:rPr lang="en-US" altLang="zh-CN">
                <a:solidFill>
                  <a:schemeClr val="bg1"/>
                </a:solidFill>
                <a:latin typeface="微软雅黑 Light" panose="020B0502040204020203" pitchFamily="34" charset="-122"/>
                <a:ea typeface="微软雅黑 Light" panose="020B0502040204020203" pitchFamily="34" charset="-122"/>
              </a:rPr>
              <a:t>)</a:t>
            </a:r>
            <a:r>
              <a:rPr lang="zh-CN" altLang="en-US">
                <a:solidFill>
                  <a:schemeClr val="bg1"/>
                </a:solidFill>
                <a:latin typeface="微软雅黑 Light" panose="020B0502040204020203" pitchFamily="34" charset="-122"/>
                <a:ea typeface="微软雅黑 Light" panose="020B0502040204020203" pitchFamily="34" charset="-122"/>
              </a:rPr>
              <a:t>，是一种无锁算法。在不使用锁</a:t>
            </a:r>
            <a:r>
              <a:rPr lang="en-US" altLang="zh-CN">
                <a:solidFill>
                  <a:schemeClr val="bg1"/>
                </a:solidFill>
                <a:latin typeface="微软雅黑 Light" panose="020B0502040204020203" pitchFamily="34" charset="-122"/>
                <a:ea typeface="微软雅黑 Light" panose="020B0502040204020203" pitchFamily="34" charset="-122"/>
              </a:rPr>
              <a:t>(</a:t>
            </a:r>
            <a:r>
              <a:rPr lang="zh-CN" altLang="en-US">
                <a:solidFill>
                  <a:schemeClr val="bg1"/>
                </a:solidFill>
                <a:latin typeface="微软雅黑 Light" panose="020B0502040204020203" pitchFamily="34" charset="-122"/>
                <a:ea typeface="微软雅黑 Light" panose="020B0502040204020203" pitchFamily="34" charset="-122"/>
              </a:rPr>
              <a:t>没有线程被阻塞</a:t>
            </a:r>
            <a:r>
              <a:rPr lang="en-US" altLang="zh-CN">
                <a:solidFill>
                  <a:schemeClr val="bg1"/>
                </a:solidFill>
                <a:latin typeface="微软雅黑 Light" panose="020B0502040204020203" pitchFamily="34" charset="-122"/>
                <a:ea typeface="微软雅黑 Light" panose="020B0502040204020203" pitchFamily="34" charset="-122"/>
              </a:rPr>
              <a:t>)</a:t>
            </a:r>
            <a:r>
              <a:rPr lang="zh-CN" altLang="en-US">
                <a:solidFill>
                  <a:schemeClr val="bg1"/>
                </a:solidFill>
                <a:latin typeface="微软雅黑 Light" panose="020B0502040204020203" pitchFamily="34" charset="-122"/>
                <a:ea typeface="微软雅黑 Light" panose="020B0502040204020203" pitchFamily="34" charset="-122"/>
              </a:rPr>
              <a:t>的情况下实现多线程之间的变量同步。</a:t>
            </a:r>
            <a:endParaRPr lang="en-US" altLang="zh-CN">
              <a:solidFill>
                <a:schemeClr val="bg1"/>
              </a:solidFill>
              <a:latin typeface="微软雅黑 Light" panose="020B0502040204020203" pitchFamily="34" charset="-122"/>
              <a:ea typeface="微软雅黑 Light" panose="020B0502040204020203" pitchFamily="34" charset="-122"/>
            </a:endParaRPr>
          </a:p>
          <a:p>
            <a:r>
              <a:rPr lang="en-US" altLang="zh-CN">
                <a:solidFill>
                  <a:schemeClr val="bg1"/>
                </a:solidFill>
                <a:latin typeface="微软雅黑 Light" panose="020B0502040204020203" pitchFamily="34" charset="-122"/>
                <a:ea typeface="微软雅黑 Light" panose="020B0502040204020203" pitchFamily="34" charset="-122"/>
              </a:rPr>
              <a:t>LOCK_IF_MP(%4) "cmpxchgl %1,(%3)“     lock  cmpxchgl</a:t>
            </a:r>
          </a:p>
          <a:p>
            <a:endParaRPr lang="en-US" altLang="zh-CN">
              <a:solidFill>
                <a:schemeClr val="bg1"/>
              </a:solidFill>
              <a:latin typeface="微软雅黑 Light" panose="020B0502040204020203" pitchFamily="34" charset="-122"/>
              <a:ea typeface="微软雅黑 Light" panose="020B0502040204020203" pitchFamily="34" charset="-122"/>
            </a:endParaRPr>
          </a:p>
          <a:p>
            <a:endParaRPr lang="en-US" altLang="zh-CN">
              <a:solidFill>
                <a:schemeClr val="bg1"/>
              </a:solidFill>
              <a:latin typeface="微软雅黑 Light" panose="020B0502040204020203" pitchFamily="34" charset="-122"/>
              <a:ea typeface="微软雅黑 Light" panose="020B0502040204020203" pitchFamily="34" charset="-122"/>
            </a:endParaRPr>
          </a:p>
          <a:p>
            <a:r>
              <a:rPr lang="en-US" altLang="zh-CN" b="0" i="0">
                <a:solidFill>
                  <a:srgbClr val="FF0000"/>
                </a:solidFill>
                <a:effectLst/>
                <a:latin typeface="Courier New" panose="02070309020205020404" pitchFamily="49" charset="0"/>
              </a:rPr>
              <a:t>unsafe.compareAndSwapInt(this, valueOffset, expect, update)</a:t>
            </a:r>
          </a:p>
          <a:p>
            <a:pPr algn="l"/>
            <a:r>
              <a:rPr lang="zh-CN" altLang="en-US" b="0" i="0">
                <a:solidFill>
                  <a:schemeClr val="bg1"/>
                </a:solidFill>
                <a:effectLst/>
                <a:latin typeface="微软雅黑 Light" panose="020B0502040204020203" pitchFamily="34" charset="-122"/>
                <a:ea typeface="微软雅黑 Light" panose="020B0502040204020203" pitchFamily="34" charset="-122"/>
              </a:rPr>
              <a:t>上面的方法，有几个重要的参数：</a:t>
            </a:r>
          </a:p>
          <a:p>
            <a:pPr marL="285750" indent="-285750" algn="l">
              <a:buFont typeface="Arial" panose="020B0604020202020204" pitchFamily="34" charset="0"/>
              <a:buChar char="•"/>
            </a:pPr>
            <a:r>
              <a:rPr lang="en-US" altLang="zh-CN" b="0" i="0">
                <a:solidFill>
                  <a:schemeClr val="bg1"/>
                </a:solidFill>
                <a:effectLst/>
                <a:latin typeface="微软雅黑 Light" panose="020B0502040204020203" pitchFamily="34" charset="-122"/>
                <a:ea typeface="微软雅黑 Light" panose="020B0502040204020203" pitchFamily="34" charset="-122"/>
              </a:rPr>
              <a:t>this</a:t>
            </a:r>
            <a:r>
              <a:rPr lang="zh-CN" altLang="en-US" b="0" i="0">
                <a:solidFill>
                  <a:schemeClr val="bg1"/>
                </a:solidFill>
                <a:effectLst/>
                <a:latin typeface="微软雅黑 Light" panose="020B0502040204020203" pitchFamily="34" charset="-122"/>
                <a:ea typeface="微软雅黑 Light" panose="020B0502040204020203" pitchFamily="34" charset="-122"/>
              </a:rPr>
              <a:t>，</a:t>
            </a:r>
            <a:r>
              <a:rPr lang="zh-CN" altLang="en-US">
                <a:solidFill>
                  <a:schemeClr val="bg1"/>
                </a:solidFill>
                <a:latin typeface="微软雅黑 Light" panose="020B0502040204020203" pitchFamily="34" charset="-122"/>
                <a:ea typeface="微软雅黑 Light" panose="020B0502040204020203" pitchFamily="34" charset="-122"/>
              </a:rPr>
              <a:t>需要改变的对象</a:t>
            </a:r>
            <a:endParaRPr lang="en-US" altLang="zh-CN">
              <a:solidFill>
                <a:schemeClr val="bg1"/>
              </a:solidFill>
              <a:latin typeface="微软雅黑 Light" panose="020B0502040204020203" pitchFamily="34" charset="-122"/>
              <a:ea typeface="微软雅黑 Light" panose="020B0502040204020203" pitchFamily="34" charset="-122"/>
            </a:endParaRPr>
          </a:p>
          <a:p>
            <a:pPr marL="285750" indent="-285750" algn="l">
              <a:buFont typeface="Arial" panose="020B0604020202020204" pitchFamily="34" charset="0"/>
              <a:buChar char="•"/>
            </a:pPr>
            <a:r>
              <a:rPr lang="en-US" altLang="zh-CN">
                <a:solidFill>
                  <a:schemeClr val="bg1"/>
                </a:solidFill>
                <a:latin typeface="微软雅黑 Light" panose="020B0502040204020203" pitchFamily="34" charset="-122"/>
                <a:ea typeface="微软雅黑 Light" panose="020B0502040204020203" pitchFamily="34" charset="-122"/>
              </a:rPr>
              <a:t>valueOffset</a:t>
            </a:r>
            <a:r>
              <a:rPr lang="zh-CN" altLang="en-US" b="0" i="0">
                <a:solidFill>
                  <a:schemeClr val="bg1"/>
                </a:solidFill>
                <a:effectLst/>
                <a:latin typeface="微软雅黑 Light" panose="020B0502040204020203" pitchFamily="34" charset="-122"/>
                <a:ea typeface="微软雅黑 Light" panose="020B0502040204020203" pitchFamily="34" charset="-122"/>
              </a:rPr>
              <a:t>，</a:t>
            </a:r>
            <a:r>
              <a:rPr lang="en-US" altLang="zh-CN" b="0" i="0">
                <a:solidFill>
                  <a:schemeClr val="bg1"/>
                </a:solidFill>
                <a:effectLst/>
                <a:latin typeface="微软雅黑 Light" panose="020B0502040204020203" pitchFamily="34" charset="-122"/>
                <a:ea typeface="微软雅黑 Light" panose="020B0502040204020203" pitchFamily="34" charset="-122"/>
              </a:rPr>
              <a:t>value </a:t>
            </a:r>
            <a:r>
              <a:rPr lang="zh-CN" altLang="en-US" b="0" i="0">
                <a:solidFill>
                  <a:schemeClr val="bg1"/>
                </a:solidFill>
                <a:effectLst/>
                <a:latin typeface="微软雅黑 Light" panose="020B0502040204020203" pitchFamily="34" charset="-122"/>
                <a:ea typeface="微软雅黑 Light" panose="020B0502040204020203" pitchFamily="34" charset="-122"/>
              </a:rPr>
              <a:t>变量的内存偏移地址</a:t>
            </a:r>
            <a:endParaRPr lang="en-US" altLang="zh-CN" b="0" i="0">
              <a:solidFill>
                <a:schemeClr val="bg1"/>
              </a:solidFill>
              <a:effectLst/>
              <a:latin typeface="微软雅黑 Light" panose="020B0502040204020203" pitchFamily="34" charset="-122"/>
              <a:ea typeface="微软雅黑 Light" panose="020B0502040204020203" pitchFamily="34" charset="-122"/>
            </a:endParaRPr>
          </a:p>
          <a:p>
            <a:pPr marL="285750" indent="-285750" algn="l">
              <a:buFont typeface="Arial" panose="020B0604020202020204" pitchFamily="34" charset="0"/>
              <a:buChar char="•"/>
            </a:pPr>
            <a:r>
              <a:rPr lang="en-US" altLang="zh-CN" b="0" i="0">
                <a:solidFill>
                  <a:schemeClr val="bg1"/>
                </a:solidFill>
                <a:effectLst/>
                <a:latin typeface="微软雅黑 Light" panose="020B0502040204020203" pitchFamily="34" charset="-122"/>
                <a:ea typeface="微软雅黑 Light" panose="020B0502040204020203" pitchFamily="34" charset="-122"/>
              </a:rPr>
              <a:t>expect</a:t>
            </a:r>
            <a:r>
              <a:rPr lang="zh-CN" altLang="en-US" b="0" i="0">
                <a:solidFill>
                  <a:schemeClr val="bg1"/>
                </a:solidFill>
                <a:effectLst/>
                <a:latin typeface="微软雅黑 Light" panose="020B0502040204020203" pitchFamily="34" charset="-122"/>
                <a:ea typeface="微软雅黑 Light" panose="020B0502040204020203" pitchFamily="34" charset="-122"/>
              </a:rPr>
              <a:t>，期望更新的值</a:t>
            </a:r>
            <a:endParaRPr lang="en-US" altLang="zh-CN" b="0" i="0">
              <a:solidFill>
                <a:schemeClr val="bg1"/>
              </a:solidFill>
              <a:effectLst/>
              <a:latin typeface="微软雅黑 Light" panose="020B0502040204020203" pitchFamily="34" charset="-122"/>
              <a:ea typeface="微软雅黑 Light" panose="020B0502040204020203" pitchFamily="34" charset="-122"/>
            </a:endParaRPr>
          </a:p>
          <a:p>
            <a:pPr marL="285750" indent="-285750" algn="l">
              <a:buFont typeface="Arial" panose="020B0604020202020204" pitchFamily="34" charset="0"/>
              <a:buChar char="•"/>
            </a:pPr>
            <a:r>
              <a:rPr lang="en-US" altLang="zh-CN" b="0" i="0">
                <a:solidFill>
                  <a:schemeClr val="bg1"/>
                </a:solidFill>
                <a:effectLst/>
                <a:latin typeface="微软雅黑 Light" panose="020B0502040204020203" pitchFamily="34" charset="-122"/>
                <a:ea typeface="微软雅黑 Light" panose="020B0502040204020203" pitchFamily="34" charset="-122"/>
              </a:rPr>
              <a:t>update</a:t>
            </a:r>
            <a:r>
              <a:rPr lang="zh-CN" altLang="en-US" b="0" i="0">
                <a:solidFill>
                  <a:schemeClr val="bg1"/>
                </a:solidFill>
                <a:effectLst/>
                <a:latin typeface="微软雅黑 Light" panose="020B0502040204020203" pitchFamily="34" charset="-122"/>
                <a:ea typeface="微软雅黑 Light" panose="020B0502040204020203" pitchFamily="34" charset="-122"/>
              </a:rPr>
              <a:t>，要更新的最新值</a:t>
            </a:r>
            <a:endParaRPr lang="en-US" altLang="zh-CN" b="0" i="0">
              <a:solidFill>
                <a:schemeClr val="bg1"/>
              </a:solidFill>
              <a:effectLst/>
              <a:latin typeface="微软雅黑 Light" panose="020B0502040204020203" pitchFamily="34" charset="-122"/>
              <a:ea typeface="微软雅黑 Light" panose="020B0502040204020203" pitchFamily="34" charset="-122"/>
            </a:endParaRPr>
          </a:p>
          <a:p>
            <a:pPr algn="l"/>
            <a:r>
              <a:rPr lang="zh-CN" altLang="en-US" b="0" i="0">
                <a:solidFill>
                  <a:schemeClr val="bg1"/>
                </a:solidFill>
                <a:effectLst/>
                <a:latin typeface="微软雅黑 Light" panose="020B0502040204020203" pitchFamily="34" charset="-122"/>
                <a:ea typeface="微软雅黑 Light" panose="020B0502040204020203" pitchFamily="34" charset="-122"/>
              </a:rPr>
              <a:t>如果原子变量中的 </a:t>
            </a:r>
            <a:r>
              <a:rPr lang="en-US" altLang="zh-CN" b="0" i="0">
                <a:solidFill>
                  <a:schemeClr val="bg1"/>
                </a:solidFill>
                <a:effectLst/>
                <a:latin typeface="微软雅黑 Light" panose="020B0502040204020203" pitchFamily="34" charset="-122"/>
                <a:ea typeface="微软雅黑 Light" panose="020B0502040204020203" pitchFamily="34" charset="-122"/>
              </a:rPr>
              <a:t>value </a:t>
            </a:r>
            <a:r>
              <a:rPr lang="zh-CN" altLang="en-US" b="0" i="0">
                <a:solidFill>
                  <a:schemeClr val="bg1"/>
                </a:solidFill>
                <a:effectLst/>
                <a:latin typeface="微软雅黑 Light" panose="020B0502040204020203" pitchFamily="34" charset="-122"/>
                <a:ea typeface="微软雅黑 Light" panose="020B0502040204020203" pitchFamily="34" charset="-122"/>
              </a:rPr>
              <a:t>值等于 </a:t>
            </a:r>
            <a:r>
              <a:rPr lang="en-US" altLang="zh-CN" b="0" i="0">
                <a:solidFill>
                  <a:schemeClr val="bg1"/>
                </a:solidFill>
                <a:effectLst/>
                <a:latin typeface="微软雅黑 Light" panose="020B0502040204020203" pitchFamily="34" charset="-122"/>
                <a:ea typeface="微软雅黑 Light" panose="020B0502040204020203" pitchFamily="34" charset="-122"/>
              </a:rPr>
              <a:t>expect</a:t>
            </a:r>
            <a:r>
              <a:rPr lang="zh-CN" altLang="en-US" b="0" i="0">
                <a:solidFill>
                  <a:schemeClr val="bg1"/>
                </a:solidFill>
                <a:effectLst/>
                <a:latin typeface="微软雅黑 Light" panose="020B0502040204020203" pitchFamily="34" charset="-122"/>
                <a:ea typeface="微软雅黑 Light" panose="020B0502040204020203" pitchFamily="34" charset="-122"/>
              </a:rPr>
              <a:t>，则使用 </a:t>
            </a:r>
            <a:r>
              <a:rPr lang="en-US" altLang="zh-CN" b="0" i="0">
                <a:solidFill>
                  <a:schemeClr val="bg1"/>
                </a:solidFill>
                <a:effectLst/>
                <a:latin typeface="微软雅黑 Light" panose="020B0502040204020203" pitchFamily="34" charset="-122"/>
                <a:ea typeface="微软雅黑 Light" panose="020B0502040204020203" pitchFamily="34" charset="-122"/>
              </a:rPr>
              <a:t>update </a:t>
            </a:r>
            <a:r>
              <a:rPr lang="zh-CN" altLang="en-US" b="0" i="0">
                <a:solidFill>
                  <a:schemeClr val="bg1"/>
                </a:solidFill>
                <a:effectLst/>
                <a:latin typeface="微软雅黑 Light" panose="020B0502040204020203" pitchFamily="34" charset="-122"/>
                <a:ea typeface="微软雅黑 Light" panose="020B0502040204020203" pitchFamily="34" charset="-122"/>
              </a:rPr>
              <a:t>值更新该值并返回 </a:t>
            </a:r>
            <a:r>
              <a:rPr lang="en-US" altLang="zh-CN" b="0" i="0">
                <a:solidFill>
                  <a:schemeClr val="bg1"/>
                </a:solidFill>
                <a:effectLst/>
                <a:latin typeface="微软雅黑 Light" panose="020B0502040204020203" pitchFamily="34" charset="-122"/>
                <a:ea typeface="微软雅黑 Light" panose="020B0502040204020203" pitchFamily="34" charset="-122"/>
              </a:rPr>
              <a:t>true</a:t>
            </a:r>
            <a:r>
              <a:rPr lang="zh-CN" altLang="en-US" b="0" i="0">
                <a:solidFill>
                  <a:schemeClr val="bg1"/>
                </a:solidFill>
                <a:effectLst/>
                <a:latin typeface="微软雅黑 Light" panose="020B0502040204020203" pitchFamily="34" charset="-122"/>
                <a:ea typeface="微软雅黑 Light" panose="020B0502040204020203" pitchFamily="34" charset="-122"/>
              </a:rPr>
              <a:t>，否则返回 </a:t>
            </a:r>
            <a:r>
              <a:rPr lang="en-US" altLang="zh-CN" b="0" i="0">
                <a:solidFill>
                  <a:schemeClr val="bg1"/>
                </a:solidFill>
                <a:effectLst/>
                <a:latin typeface="微软雅黑 Light" panose="020B0502040204020203" pitchFamily="34" charset="-122"/>
                <a:ea typeface="微软雅黑 Light" panose="020B0502040204020203" pitchFamily="34" charset="-122"/>
              </a:rPr>
              <a:t>false</a:t>
            </a:r>
            <a:r>
              <a:rPr lang="zh-CN" altLang="en-US" b="0" i="0">
                <a:solidFill>
                  <a:schemeClr val="bg1"/>
                </a:solidFill>
                <a:effectLst/>
                <a:latin typeface="微软雅黑 Light" panose="020B0502040204020203" pitchFamily="34" charset="-122"/>
                <a:ea typeface="微软雅黑 Light" panose="020B0502040204020203" pitchFamily="34" charset="-122"/>
              </a:rPr>
              <a:t>。</a:t>
            </a:r>
            <a:endParaRPr lang="en-US" altLang="zh-CN" b="0" i="0">
              <a:solidFill>
                <a:schemeClr val="bg1"/>
              </a:solidFill>
              <a:effectLst/>
              <a:latin typeface="微软雅黑 Light" panose="020B0502040204020203" pitchFamily="34" charset="-122"/>
              <a:ea typeface="微软雅黑 Light" panose="020B0502040204020203" pitchFamily="34" charset="-122"/>
            </a:endParaRPr>
          </a:p>
          <a:p>
            <a:pPr algn="l"/>
            <a:endParaRPr lang="en-US" altLang="zh-CN">
              <a:solidFill>
                <a:schemeClr val="bg1"/>
              </a:solidFill>
              <a:latin typeface="微软雅黑 Light" panose="020B0502040204020203" pitchFamily="34" charset="-122"/>
              <a:ea typeface="微软雅黑 Light" panose="020B0502040204020203" pitchFamily="34" charset="-122"/>
            </a:endParaRPr>
          </a:p>
          <a:p>
            <a:pPr algn="l"/>
            <a:r>
              <a:rPr lang="zh-CN" altLang="en-US">
                <a:solidFill>
                  <a:schemeClr val="bg1"/>
                </a:solidFill>
                <a:latin typeface="微软雅黑 Light" panose="020B0502040204020203" pitchFamily="34" charset="-122"/>
                <a:ea typeface="微软雅黑 Light" panose="020B0502040204020203" pitchFamily="34" charset="-122"/>
              </a:rPr>
              <a:t>缺点：</a:t>
            </a:r>
            <a:endParaRPr lang="en-US" altLang="zh-CN">
              <a:solidFill>
                <a:schemeClr val="bg1"/>
              </a:solidFill>
              <a:latin typeface="微软雅黑 Light" panose="020B0502040204020203" pitchFamily="34" charset="-122"/>
              <a:ea typeface="微软雅黑 Light" panose="020B0502040204020203" pitchFamily="34" charset="-122"/>
            </a:endParaRPr>
          </a:p>
          <a:p>
            <a:pPr marL="285750" indent="-285750" algn="l">
              <a:buFont typeface="Arial" panose="020B0604020202020204" pitchFamily="34" charset="0"/>
              <a:buChar char="•"/>
            </a:pPr>
            <a:r>
              <a:rPr lang="zh-CN" altLang="en-US">
                <a:solidFill>
                  <a:schemeClr val="bg1"/>
                </a:solidFill>
                <a:latin typeface="微软雅黑 Light" panose="020B0502040204020203" pitchFamily="34" charset="-122"/>
                <a:ea typeface="微软雅黑 Light" panose="020B0502040204020203" pitchFamily="34" charset="-122"/>
              </a:rPr>
              <a:t>只能保证对一个变量的原子性操作</a:t>
            </a:r>
          </a:p>
          <a:p>
            <a:pPr marL="285750" indent="-285750" algn="l">
              <a:buFont typeface="Arial" panose="020B0604020202020204" pitchFamily="34" charset="0"/>
              <a:buChar char="•"/>
            </a:pPr>
            <a:r>
              <a:rPr lang="zh-CN" altLang="en-US">
                <a:solidFill>
                  <a:schemeClr val="bg1"/>
                </a:solidFill>
                <a:latin typeface="微软雅黑 Light" panose="020B0502040204020203" pitchFamily="34" charset="-122"/>
                <a:ea typeface="微软雅黑 Light" panose="020B0502040204020203" pitchFamily="34" charset="-122"/>
              </a:rPr>
              <a:t>长时间自旋会给</a:t>
            </a:r>
            <a:r>
              <a:rPr lang="en-US" altLang="zh-CN">
                <a:solidFill>
                  <a:schemeClr val="bg1"/>
                </a:solidFill>
                <a:latin typeface="微软雅黑 Light" panose="020B0502040204020203" pitchFamily="34" charset="-122"/>
                <a:ea typeface="微软雅黑 Light" panose="020B0502040204020203" pitchFamily="34" charset="-122"/>
              </a:rPr>
              <a:t>CPU</a:t>
            </a:r>
            <a:r>
              <a:rPr lang="zh-CN" altLang="en-US">
                <a:solidFill>
                  <a:schemeClr val="bg1"/>
                </a:solidFill>
                <a:latin typeface="微软雅黑 Light" panose="020B0502040204020203" pitchFamily="34" charset="-122"/>
                <a:ea typeface="微软雅黑 Light" panose="020B0502040204020203" pitchFamily="34" charset="-122"/>
              </a:rPr>
              <a:t>带来压力</a:t>
            </a:r>
          </a:p>
          <a:p>
            <a:pPr marL="285750" indent="-285750" algn="l">
              <a:buFont typeface="Arial" panose="020B0604020202020204" pitchFamily="34" charset="0"/>
              <a:buChar char="•"/>
            </a:pPr>
            <a:r>
              <a:rPr lang="en-US" altLang="zh-CN">
                <a:solidFill>
                  <a:schemeClr val="bg1"/>
                </a:solidFill>
                <a:latin typeface="微软雅黑 Light" panose="020B0502040204020203" pitchFamily="34" charset="-122"/>
                <a:ea typeface="微软雅黑 Light" panose="020B0502040204020203" pitchFamily="34" charset="-122"/>
              </a:rPr>
              <a:t>ABA</a:t>
            </a:r>
            <a:r>
              <a:rPr lang="zh-CN" altLang="en-US">
                <a:solidFill>
                  <a:schemeClr val="bg1"/>
                </a:solidFill>
                <a:latin typeface="微软雅黑 Light" panose="020B0502040204020203" pitchFamily="34" charset="-122"/>
                <a:ea typeface="微软雅黑 Light" panose="020B0502040204020203" pitchFamily="34" charset="-122"/>
              </a:rPr>
              <a:t>问题</a:t>
            </a:r>
            <a:endParaRPr lang="en-US" altLang="zh-CN">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167953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4"/>
          <p:cNvSpPr txBox="1"/>
          <p:nvPr/>
        </p:nvSpPr>
        <p:spPr>
          <a:xfrm>
            <a:off x="360347" y="85503"/>
            <a:ext cx="599844" cy="338554"/>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A6A6A6"/>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A6A6A6"/>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A6A6A6"/>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5pPr>
          </a:lstStyle>
          <a:p>
            <a:pPr marL="0" indent="0" eaLnBrk="1" hangingPunct="1">
              <a:spcBef>
                <a:spcPct val="0"/>
              </a:spcBef>
              <a:buNone/>
            </a:pPr>
            <a:r>
              <a:rPr lang="en-US" altLang="zh-CN" sz="1600" b="1">
                <a:solidFill>
                  <a:srgbClr val="FFC000"/>
                </a:solidFill>
                <a:latin typeface="微软雅黑" panose="020B0503020204020204" pitchFamily="34" charset="-122"/>
                <a:ea typeface="微软雅黑" panose="020B0503020204020204" pitchFamily="34" charset="-122"/>
                <a:sym typeface="+mn-ea"/>
              </a:rPr>
              <a:t>CAS</a:t>
            </a:r>
            <a:endParaRPr lang="" altLang="en-US" sz="1600" b="1" dirty="0">
              <a:solidFill>
                <a:srgbClr val="FFC000"/>
              </a:solidFill>
              <a:latin typeface="微软雅黑" panose="020B0503020204020204" pitchFamily="34" charset="-122"/>
              <a:ea typeface="微软雅黑" panose="020B0503020204020204" pitchFamily="34" charset="-122"/>
              <a:sym typeface="+mn-ea"/>
            </a:endParaRPr>
          </a:p>
        </p:txBody>
      </p:sp>
      <p:pic>
        <p:nvPicPr>
          <p:cNvPr id="4" name="图片 3">
            <a:extLst>
              <a:ext uri="{FF2B5EF4-FFF2-40B4-BE49-F238E27FC236}">
                <a16:creationId xmlns:a16="http://schemas.microsoft.com/office/drawing/2014/main" id="{1E8F71C4-2290-42F5-9D3F-8F70D61488BF}"/>
              </a:ext>
            </a:extLst>
          </p:cNvPr>
          <p:cNvPicPr>
            <a:picLocks noChangeAspect="1"/>
          </p:cNvPicPr>
          <p:nvPr/>
        </p:nvPicPr>
        <p:blipFill>
          <a:blip r:embed="rId2"/>
          <a:stretch>
            <a:fillRect/>
          </a:stretch>
        </p:blipFill>
        <p:spPr>
          <a:xfrm>
            <a:off x="540370" y="2339972"/>
            <a:ext cx="9833887" cy="1543565"/>
          </a:xfrm>
          <a:prstGeom prst="rect">
            <a:avLst/>
          </a:prstGeom>
        </p:spPr>
      </p:pic>
      <p:pic>
        <p:nvPicPr>
          <p:cNvPr id="5" name="图片 4">
            <a:extLst>
              <a:ext uri="{FF2B5EF4-FFF2-40B4-BE49-F238E27FC236}">
                <a16:creationId xmlns:a16="http://schemas.microsoft.com/office/drawing/2014/main" id="{029012E6-3AA8-41A0-8BCA-E28C26C0196E}"/>
              </a:ext>
            </a:extLst>
          </p:cNvPr>
          <p:cNvPicPr>
            <a:picLocks noChangeAspect="1"/>
          </p:cNvPicPr>
          <p:nvPr/>
        </p:nvPicPr>
        <p:blipFill>
          <a:blip r:embed="rId3"/>
          <a:stretch>
            <a:fillRect/>
          </a:stretch>
        </p:blipFill>
        <p:spPr>
          <a:xfrm>
            <a:off x="540370" y="4500248"/>
            <a:ext cx="9669405" cy="1421190"/>
          </a:xfrm>
          <a:prstGeom prst="rect">
            <a:avLst/>
          </a:prstGeom>
        </p:spPr>
      </p:pic>
      <p:pic>
        <p:nvPicPr>
          <p:cNvPr id="11" name="图片 10">
            <a:extLst>
              <a:ext uri="{FF2B5EF4-FFF2-40B4-BE49-F238E27FC236}">
                <a16:creationId xmlns:a16="http://schemas.microsoft.com/office/drawing/2014/main" id="{90BCE128-8E27-40C2-965E-4657F588803E}"/>
              </a:ext>
            </a:extLst>
          </p:cNvPr>
          <p:cNvPicPr>
            <a:picLocks noChangeAspect="1"/>
          </p:cNvPicPr>
          <p:nvPr/>
        </p:nvPicPr>
        <p:blipFill>
          <a:blip r:embed="rId4"/>
          <a:stretch>
            <a:fillRect/>
          </a:stretch>
        </p:blipFill>
        <p:spPr>
          <a:xfrm>
            <a:off x="540370" y="718115"/>
            <a:ext cx="7955969" cy="1059272"/>
          </a:xfrm>
          <a:prstGeom prst="rect">
            <a:avLst/>
          </a:prstGeom>
        </p:spPr>
      </p:pic>
    </p:spTree>
    <p:extLst>
      <p:ext uri="{BB962C8B-B14F-4D97-AF65-F5344CB8AC3E}">
        <p14:creationId xmlns:p14="http://schemas.microsoft.com/office/powerpoint/2010/main" val="3610727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4"/>
          <p:cNvSpPr txBox="1"/>
          <p:nvPr/>
        </p:nvSpPr>
        <p:spPr>
          <a:xfrm>
            <a:off x="317390" y="85503"/>
            <a:ext cx="1005403" cy="338554"/>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A6A6A6"/>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A6A6A6"/>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A6A6A6"/>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5pPr>
          </a:lstStyle>
          <a:p>
            <a:pPr marL="0" indent="0" eaLnBrk="1" hangingPunct="1">
              <a:spcBef>
                <a:spcPct val="0"/>
              </a:spcBef>
              <a:buNone/>
            </a:pPr>
            <a:r>
              <a:rPr lang="" altLang="en-US" sz="1600" b="1">
                <a:solidFill>
                  <a:srgbClr val="FFC000"/>
                </a:solidFill>
                <a:latin typeface="微软雅黑" panose="020B0503020204020204" pitchFamily="34" charset="-122"/>
                <a:ea typeface="微软雅黑" panose="020B0503020204020204" pitchFamily="34" charset="-122"/>
                <a:sym typeface="+mn-ea"/>
              </a:rPr>
              <a:t>并发</a:t>
            </a:r>
            <a:r>
              <a:rPr lang="zh-CN" altLang="en-US" sz="1600" b="1">
                <a:solidFill>
                  <a:srgbClr val="FFC000"/>
                </a:solidFill>
                <a:latin typeface="微软雅黑" panose="020B0503020204020204" pitchFamily="34" charset="-122"/>
                <a:ea typeface="微软雅黑" panose="020B0503020204020204" pitchFamily="34" charset="-122"/>
                <a:sym typeface="+mn-ea"/>
              </a:rPr>
              <a:t>书籍</a:t>
            </a:r>
            <a:endParaRPr lang="" altLang="en-US" sz="1600" b="1" dirty="0">
              <a:solidFill>
                <a:srgbClr val="FFC000"/>
              </a:solidFill>
              <a:latin typeface="微软雅黑" panose="020B0503020204020204" pitchFamily="34" charset="-122"/>
              <a:ea typeface="微软雅黑" panose="020B0503020204020204" pitchFamily="34" charset="-122"/>
              <a:sym typeface="+mn-ea"/>
            </a:endParaRPr>
          </a:p>
        </p:txBody>
      </p:sp>
      <p:pic>
        <p:nvPicPr>
          <p:cNvPr id="1026" name="Picture 2">
            <a:extLst>
              <a:ext uri="{FF2B5EF4-FFF2-40B4-BE49-F238E27FC236}">
                <a16:creationId xmlns:a16="http://schemas.microsoft.com/office/drawing/2014/main" id="{678FF350-4EDE-48E9-A65E-629B2263C1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605" y="719765"/>
            <a:ext cx="3583317" cy="460261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D53A0A5C-A016-4E68-B250-FB013F4248E4}"/>
              </a:ext>
            </a:extLst>
          </p:cNvPr>
          <p:cNvSpPr txBox="1"/>
          <p:nvPr/>
        </p:nvSpPr>
        <p:spPr>
          <a:xfrm>
            <a:off x="4126984" y="1143070"/>
            <a:ext cx="7214766" cy="3970318"/>
          </a:xfrm>
          <a:prstGeom prst="rect">
            <a:avLst/>
          </a:prstGeom>
          <a:noFill/>
        </p:spPr>
        <p:txBody>
          <a:bodyPr wrap="square" rtlCol="0">
            <a:spAutoFit/>
          </a:bodyPr>
          <a:lstStyle/>
          <a:p>
            <a:r>
              <a:rPr lang="zh-CN" altLang="en-US">
                <a:solidFill>
                  <a:schemeClr val="bg1"/>
                </a:solidFill>
                <a:latin typeface="微软雅黑 Light" panose="020B0502040204020203" pitchFamily="34" charset="-122"/>
                <a:ea typeface="微软雅黑 Light" panose="020B0502040204020203" pitchFamily="34" charset="-122"/>
              </a:rPr>
              <a:t>本书作者都是</a:t>
            </a:r>
            <a:r>
              <a:rPr lang="en-US" altLang="zh-CN">
                <a:solidFill>
                  <a:schemeClr val="bg1"/>
                </a:solidFill>
                <a:latin typeface="微软雅黑 Light" panose="020B0502040204020203" pitchFamily="34" charset="-122"/>
                <a:ea typeface="微软雅黑 Light" panose="020B0502040204020203" pitchFamily="34" charset="-122"/>
              </a:rPr>
              <a:t>Java Community Process JSR 166</a:t>
            </a:r>
            <a:r>
              <a:rPr lang="zh-CN" altLang="en-US">
                <a:solidFill>
                  <a:schemeClr val="bg1"/>
                </a:solidFill>
                <a:latin typeface="微软雅黑 Light" panose="020B0502040204020203" pitchFamily="34" charset="-122"/>
                <a:ea typeface="微软雅黑 Light" panose="020B0502040204020203" pitchFamily="34" charset="-122"/>
              </a:rPr>
              <a:t>专家组（并发工具）的主要成员，并在其他很多</a:t>
            </a:r>
            <a:r>
              <a:rPr lang="en-US" altLang="zh-CN">
                <a:solidFill>
                  <a:schemeClr val="bg1"/>
                </a:solidFill>
                <a:latin typeface="微软雅黑 Light" panose="020B0502040204020203" pitchFamily="34" charset="-122"/>
                <a:ea typeface="微软雅黑 Light" panose="020B0502040204020203" pitchFamily="34" charset="-122"/>
              </a:rPr>
              <a:t>JCP</a:t>
            </a:r>
            <a:r>
              <a:rPr lang="zh-CN" altLang="en-US">
                <a:solidFill>
                  <a:schemeClr val="bg1"/>
                </a:solidFill>
                <a:latin typeface="微软雅黑 Light" panose="020B0502040204020203" pitchFamily="34" charset="-122"/>
                <a:ea typeface="微软雅黑 Light" panose="020B0502040204020203" pitchFamily="34" charset="-122"/>
              </a:rPr>
              <a:t>专家组里任职。</a:t>
            </a:r>
            <a:endParaRPr lang="en-US" altLang="zh-CN">
              <a:solidFill>
                <a:schemeClr val="bg1"/>
              </a:solidFill>
              <a:latin typeface="微软雅黑 Light" panose="020B0502040204020203" pitchFamily="34" charset="-122"/>
              <a:ea typeface="微软雅黑 Light" panose="020B0502040204020203" pitchFamily="34" charset="-122"/>
            </a:endParaRPr>
          </a:p>
          <a:p>
            <a:r>
              <a:rPr lang="en-US" altLang="zh-CN">
                <a:solidFill>
                  <a:schemeClr val="bg1"/>
                </a:solidFill>
                <a:latin typeface="微软雅黑 Light" panose="020B0502040204020203" pitchFamily="34" charset="-122"/>
                <a:ea typeface="微软雅黑 Light" panose="020B0502040204020203" pitchFamily="34" charset="-122"/>
              </a:rPr>
              <a:t>Brian Goetz</a:t>
            </a:r>
            <a:r>
              <a:rPr lang="zh-CN" altLang="en-US">
                <a:solidFill>
                  <a:schemeClr val="bg1"/>
                </a:solidFill>
                <a:latin typeface="微软雅黑 Light" panose="020B0502040204020203" pitchFamily="34" charset="-122"/>
                <a:ea typeface="微软雅黑 Light" panose="020B0502040204020203" pitchFamily="34" charset="-122"/>
              </a:rPr>
              <a:t>有</a:t>
            </a:r>
            <a:r>
              <a:rPr lang="en-US" altLang="zh-CN">
                <a:solidFill>
                  <a:schemeClr val="bg1"/>
                </a:solidFill>
                <a:latin typeface="微软雅黑 Light" panose="020B0502040204020203" pitchFamily="34" charset="-122"/>
                <a:ea typeface="微软雅黑 Light" panose="020B0502040204020203" pitchFamily="34" charset="-122"/>
              </a:rPr>
              <a:t>20</a:t>
            </a:r>
            <a:r>
              <a:rPr lang="zh-CN" altLang="en-US">
                <a:solidFill>
                  <a:schemeClr val="bg1"/>
                </a:solidFill>
                <a:latin typeface="微软雅黑 Light" panose="020B0502040204020203" pitchFamily="34" charset="-122"/>
                <a:ea typeface="微软雅黑 Light" panose="020B0502040204020203" pitchFamily="34" charset="-122"/>
              </a:rPr>
              <a:t>多年的软件咨询行业经验，并著有至少</a:t>
            </a:r>
            <a:r>
              <a:rPr lang="en-US" altLang="zh-CN">
                <a:solidFill>
                  <a:schemeClr val="bg1"/>
                </a:solidFill>
                <a:latin typeface="微软雅黑 Light" panose="020B0502040204020203" pitchFamily="34" charset="-122"/>
                <a:ea typeface="微软雅黑 Light" panose="020B0502040204020203" pitchFamily="34" charset="-122"/>
              </a:rPr>
              <a:t>75</a:t>
            </a:r>
            <a:r>
              <a:rPr lang="zh-CN" altLang="en-US">
                <a:solidFill>
                  <a:schemeClr val="bg1"/>
                </a:solidFill>
                <a:latin typeface="微软雅黑 Light" panose="020B0502040204020203" pitchFamily="34" charset="-122"/>
                <a:ea typeface="微软雅黑 Light" panose="020B0502040204020203" pitchFamily="34" charset="-122"/>
              </a:rPr>
              <a:t>篇关于</a:t>
            </a:r>
            <a:r>
              <a:rPr lang="en-US" altLang="zh-CN">
                <a:solidFill>
                  <a:schemeClr val="bg1"/>
                </a:solidFill>
                <a:latin typeface="微软雅黑 Light" panose="020B0502040204020203" pitchFamily="34" charset="-122"/>
                <a:ea typeface="微软雅黑 Light" panose="020B0502040204020203" pitchFamily="34" charset="-122"/>
              </a:rPr>
              <a:t>Java</a:t>
            </a:r>
            <a:r>
              <a:rPr lang="zh-CN" altLang="en-US">
                <a:solidFill>
                  <a:schemeClr val="bg1"/>
                </a:solidFill>
                <a:latin typeface="微软雅黑 Light" panose="020B0502040204020203" pitchFamily="34" charset="-122"/>
                <a:ea typeface="微软雅黑 Light" panose="020B0502040204020203" pitchFamily="34" charset="-122"/>
              </a:rPr>
              <a:t>开发的文章。</a:t>
            </a:r>
            <a:endParaRPr lang="en-US" altLang="zh-CN">
              <a:solidFill>
                <a:schemeClr val="bg1"/>
              </a:solidFill>
              <a:latin typeface="微软雅黑 Light" panose="020B0502040204020203" pitchFamily="34" charset="-122"/>
              <a:ea typeface="微软雅黑 Light" panose="020B0502040204020203" pitchFamily="34" charset="-122"/>
            </a:endParaRPr>
          </a:p>
          <a:p>
            <a:r>
              <a:rPr lang="en-US" altLang="zh-CN">
                <a:solidFill>
                  <a:schemeClr val="bg1"/>
                </a:solidFill>
                <a:latin typeface="微软雅黑 Light" panose="020B0502040204020203" pitchFamily="34" charset="-122"/>
                <a:ea typeface="微软雅黑 Light" panose="020B0502040204020203" pitchFamily="34" charset="-122"/>
              </a:rPr>
              <a:t>Tim Peierls</a:t>
            </a:r>
            <a:r>
              <a:rPr lang="zh-CN" altLang="en-US">
                <a:solidFill>
                  <a:schemeClr val="bg1"/>
                </a:solidFill>
                <a:latin typeface="微软雅黑 Light" panose="020B0502040204020203" pitchFamily="34" charset="-122"/>
                <a:ea typeface="微软雅黑 Light" panose="020B0502040204020203" pitchFamily="34" charset="-122"/>
              </a:rPr>
              <a:t>是“现代多处理器”的典范，他在</a:t>
            </a:r>
            <a:r>
              <a:rPr lang="en-US" altLang="zh-CN">
                <a:solidFill>
                  <a:schemeClr val="bg1"/>
                </a:solidFill>
                <a:latin typeface="微软雅黑 Light" panose="020B0502040204020203" pitchFamily="34" charset="-122"/>
                <a:ea typeface="微软雅黑 Light" panose="020B0502040204020203" pitchFamily="34" charset="-122"/>
              </a:rPr>
              <a:t>BoxPop.biz</a:t>
            </a:r>
            <a:r>
              <a:rPr lang="zh-CN" altLang="en-US">
                <a:solidFill>
                  <a:schemeClr val="bg1"/>
                </a:solidFill>
                <a:latin typeface="微软雅黑 Light" panose="020B0502040204020203" pitchFamily="34" charset="-122"/>
                <a:ea typeface="微软雅黑 Light" panose="020B0502040204020203" pitchFamily="34" charset="-122"/>
              </a:rPr>
              <a:t>、唱片艺术和戏剧表演方面也颇有研究。</a:t>
            </a:r>
            <a:endParaRPr lang="en-US" altLang="zh-CN">
              <a:solidFill>
                <a:schemeClr val="bg1"/>
              </a:solidFill>
              <a:latin typeface="微软雅黑 Light" panose="020B0502040204020203" pitchFamily="34" charset="-122"/>
              <a:ea typeface="微软雅黑 Light" panose="020B0502040204020203" pitchFamily="34" charset="-122"/>
            </a:endParaRPr>
          </a:p>
          <a:p>
            <a:r>
              <a:rPr lang="en-US" altLang="zh-CN">
                <a:solidFill>
                  <a:schemeClr val="bg1"/>
                </a:solidFill>
                <a:latin typeface="微软雅黑 Light" panose="020B0502040204020203" pitchFamily="34" charset="-122"/>
                <a:ea typeface="微软雅黑 Light" panose="020B0502040204020203" pitchFamily="34" charset="-122"/>
              </a:rPr>
              <a:t>Joseph Bowbeer</a:t>
            </a:r>
            <a:r>
              <a:rPr lang="zh-CN" altLang="en-US">
                <a:solidFill>
                  <a:schemeClr val="bg1"/>
                </a:solidFill>
                <a:latin typeface="微软雅黑 Light" panose="020B0502040204020203" pitchFamily="34" charset="-122"/>
                <a:ea typeface="微软雅黑 Light" panose="020B0502040204020203" pitchFamily="34" charset="-122"/>
              </a:rPr>
              <a:t>是一个</a:t>
            </a:r>
            <a:r>
              <a:rPr lang="en-US" altLang="zh-CN">
                <a:solidFill>
                  <a:schemeClr val="bg1"/>
                </a:solidFill>
                <a:latin typeface="微软雅黑 Light" panose="020B0502040204020203" pitchFamily="34" charset="-122"/>
                <a:ea typeface="微软雅黑 Light" panose="020B0502040204020203" pitchFamily="34" charset="-122"/>
              </a:rPr>
              <a:t>Java ME</a:t>
            </a:r>
            <a:r>
              <a:rPr lang="zh-CN" altLang="en-US">
                <a:solidFill>
                  <a:schemeClr val="bg1"/>
                </a:solidFill>
                <a:latin typeface="微软雅黑 Light" panose="020B0502040204020203" pitchFamily="34" charset="-122"/>
                <a:ea typeface="微软雅黑 Light" panose="020B0502040204020203" pitchFamily="34" charset="-122"/>
              </a:rPr>
              <a:t>专家，他对并发编程的兴趣始于</a:t>
            </a:r>
            <a:r>
              <a:rPr lang="en-US" altLang="zh-CN">
                <a:solidFill>
                  <a:schemeClr val="bg1"/>
                </a:solidFill>
                <a:latin typeface="微软雅黑 Light" panose="020B0502040204020203" pitchFamily="34" charset="-122"/>
                <a:ea typeface="微软雅黑 Light" panose="020B0502040204020203" pitchFamily="34" charset="-122"/>
              </a:rPr>
              <a:t>Apollo</a:t>
            </a:r>
            <a:r>
              <a:rPr lang="zh-CN" altLang="en-US">
                <a:solidFill>
                  <a:schemeClr val="bg1"/>
                </a:solidFill>
                <a:latin typeface="微软雅黑 Light" panose="020B0502040204020203" pitchFamily="34" charset="-122"/>
                <a:ea typeface="微软雅黑 Light" panose="020B0502040204020203" pitchFamily="34" charset="-122"/>
              </a:rPr>
              <a:t>计算机时代。</a:t>
            </a:r>
            <a:endParaRPr lang="en-US" altLang="zh-CN">
              <a:solidFill>
                <a:schemeClr val="bg1"/>
              </a:solidFill>
              <a:latin typeface="微软雅黑 Light" panose="020B0502040204020203" pitchFamily="34" charset="-122"/>
              <a:ea typeface="微软雅黑 Light" panose="020B0502040204020203" pitchFamily="34" charset="-122"/>
            </a:endParaRPr>
          </a:p>
          <a:p>
            <a:r>
              <a:rPr lang="en-US" altLang="zh-CN">
                <a:solidFill>
                  <a:schemeClr val="bg1"/>
                </a:solidFill>
                <a:latin typeface="微软雅黑 Light" panose="020B0502040204020203" pitchFamily="34" charset="-122"/>
                <a:ea typeface="微软雅黑 Light" panose="020B0502040204020203" pitchFamily="34" charset="-122"/>
              </a:rPr>
              <a:t>David Holmes</a:t>
            </a:r>
            <a:r>
              <a:rPr lang="zh-CN" altLang="en-US">
                <a:solidFill>
                  <a:schemeClr val="bg1"/>
                </a:solidFill>
                <a:latin typeface="微软雅黑 Light" panose="020B0502040204020203" pitchFamily="34" charset="-122"/>
                <a:ea typeface="微软雅黑 Light" panose="020B0502040204020203" pitchFamily="34" charset="-122"/>
              </a:rPr>
              <a:t>是</a:t>
            </a:r>
            <a:r>
              <a:rPr lang="en-US" altLang="zh-CN">
                <a:solidFill>
                  <a:schemeClr val="bg1"/>
                </a:solidFill>
                <a:latin typeface="微软雅黑 Light" panose="020B0502040204020203" pitchFamily="34" charset="-122"/>
                <a:ea typeface="微软雅黑 Light" panose="020B0502040204020203" pitchFamily="34" charset="-122"/>
              </a:rPr>
              <a:t>《The Java Programming Language》</a:t>
            </a:r>
            <a:r>
              <a:rPr lang="zh-CN" altLang="en-US">
                <a:solidFill>
                  <a:schemeClr val="bg1"/>
                </a:solidFill>
                <a:latin typeface="微软雅黑 Light" panose="020B0502040204020203" pitchFamily="34" charset="-122"/>
                <a:ea typeface="微软雅黑 Light" panose="020B0502040204020203" pitchFamily="34" charset="-122"/>
              </a:rPr>
              <a:t>一书的合著者，任职于</a:t>
            </a:r>
            <a:r>
              <a:rPr lang="en-US" altLang="zh-CN">
                <a:solidFill>
                  <a:schemeClr val="bg1"/>
                </a:solidFill>
                <a:latin typeface="微软雅黑 Light" panose="020B0502040204020203" pitchFamily="34" charset="-122"/>
                <a:ea typeface="微软雅黑 Light" panose="020B0502040204020203" pitchFamily="34" charset="-122"/>
              </a:rPr>
              <a:t>Sun</a:t>
            </a:r>
            <a:r>
              <a:rPr lang="zh-CN" altLang="en-US">
                <a:solidFill>
                  <a:schemeClr val="bg1"/>
                </a:solidFill>
                <a:latin typeface="微软雅黑 Light" panose="020B0502040204020203" pitchFamily="34" charset="-122"/>
                <a:ea typeface="微软雅黑 Light" panose="020B0502040204020203" pitchFamily="34" charset="-122"/>
              </a:rPr>
              <a:t>公司。</a:t>
            </a:r>
            <a:endParaRPr lang="en-US" altLang="zh-CN">
              <a:solidFill>
                <a:schemeClr val="bg1"/>
              </a:solidFill>
              <a:latin typeface="微软雅黑 Light" panose="020B0502040204020203" pitchFamily="34" charset="-122"/>
              <a:ea typeface="微软雅黑 Light" panose="020B0502040204020203" pitchFamily="34" charset="-122"/>
            </a:endParaRPr>
          </a:p>
          <a:p>
            <a:r>
              <a:rPr lang="en-US" altLang="zh-CN">
                <a:solidFill>
                  <a:srgbClr val="FF0000"/>
                </a:solidFill>
                <a:latin typeface="微软雅黑 Light" panose="020B0502040204020203" pitchFamily="34" charset="-122"/>
                <a:ea typeface="微软雅黑 Light" panose="020B0502040204020203" pitchFamily="34" charset="-122"/>
              </a:rPr>
              <a:t>Joshua Bloch</a:t>
            </a:r>
            <a:r>
              <a:rPr lang="zh-CN" altLang="en-US">
                <a:solidFill>
                  <a:schemeClr val="bg1"/>
                </a:solidFill>
                <a:latin typeface="微软雅黑 Light" panose="020B0502040204020203" pitchFamily="34" charset="-122"/>
                <a:ea typeface="微软雅黑 Light" panose="020B0502040204020203" pitchFamily="34" charset="-122"/>
              </a:rPr>
              <a:t>是</a:t>
            </a:r>
            <a:r>
              <a:rPr lang="en-US" altLang="zh-CN">
                <a:solidFill>
                  <a:schemeClr val="bg1"/>
                </a:solidFill>
                <a:latin typeface="微软雅黑 Light" panose="020B0502040204020203" pitchFamily="34" charset="-122"/>
                <a:ea typeface="微软雅黑 Light" panose="020B0502040204020203" pitchFamily="34" charset="-122"/>
              </a:rPr>
              <a:t>Google</a:t>
            </a:r>
            <a:r>
              <a:rPr lang="zh-CN" altLang="en-US">
                <a:solidFill>
                  <a:schemeClr val="bg1"/>
                </a:solidFill>
                <a:latin typeface="微软雅黑 Light" panose="020B0502040204020203" pitchFamily="34" charset="-122"/>
                <a:ea typeface="微软雅黑 Light" panose="020B0502040204020203" pitchFamily="34" charset="-122"/>
              </a:rPr>
              <a:t>公司的首席</a:t>
            </a:r>
            <a:r>
              <a:rPr lang="en-US" altLang="zh-CN">
                <a:solidFill>
                  <a:schemeClr val="bg1"/>
                </a:solidFill>
                <a:latin typeface="微软雅黑 Light" panose="020B0502040204020203" pitchFamily="34" charset="-122"/>
                <a:ea typeface="微软雅黑 Light" panose="020B0502040204020203" pitchFamily="34" charset="-122"/>
              </a:rPr>
              <a:t>Java</a:t>
            </a:r>
            <a:r>
              <a:rPr lang="zh-CN" altLang="en-US">
                <a:solidFill>
                  <a:schemeClr val="bg1"/>
                </a:solidFill>
                <a:latin typeface="微软雅黑 Light" panose="020B0502040204020203" pitchFamily="34" charset="-122"/>
                <a:ea typeface="微软雅黑 Light" panose="020B0502040204020203" pitchFamily="34" charset="-122"/>
              </a:rPr>
              <a:t>架构师，</a:t>
            </a:r>
            <a:r>
              <a:rPr lang="en-US" altLang="zh-CN">
                <a:solidFill>
                  <a:schemeClr val="bg1"/>
                </a:solidFill>
                <a:latin typeface="微软雅黑 Light" panose="020B0502040204020203" pitchFamily="34" charset="-122"/>
                <a:ea typeface="微软雅黑 Light" panose="020B0502040204020203" pitchFamily="34" charset="-122"/>
              </a:rPr>
              <a:t>《Effective Java》</a:t>
            </a:r>
            <a:r>
              <a:rPr lang="zh-CN" altLang="en-US">
                <a:solidFill>
                  <a:schemeClr val="bg1"/>
                </a:solidFill>
                <a:latin typeface="微软雅黑 Light" panose="020B0502040204020203" pitchFamily="34" charset="-122"/>
                <a:ea typeface="微软雅黑 Light" panose="020B0502040204020203" pitchFamily="34" charset="-122"/>
              </a:rPr>
              <a:t>一书的作者，并参与著作了</a:t>
            </a:r>
            <a:r>
              <a:rPr lang="en-US" altLang="zh-CN">
                <a:solidFill>
                  <a:schemeClr val="bg1"/>
                </a:solidFill>
                <a:latin typeface="微软雅黑 Light" panose="020B0502040204020203" pitchFamily="34" charset="-122"/>
                <a:ea typeface="微软雅黑 Light" panose="020B0502040204020203" pitchFamily="34" charset="-122"/>
              </a:rPr>
              <a:t>《Java Puzzlers》</a:t>
            </a:r>
            <a:r>
              <a:rPr lang="zh-CN" altLang="en-US">
                <a:solidFill>
                  <a:schemeClr val="bg1"/>
                </a:solidFill>
                <a:latin typeface="微软雅黑 Light" panose="020B0502040204020203" pitchFamily="34" charset="-122"/>
                <a:ea typeface="微软雅黑 Light" panose="020B0502040204020203" pitchFamily="34" charset="-122"/>
              </a:rPr>
              <a:t>。</a:t>
            </a:r>
            <a:endParaRPr lang="en-US" altLang="zh-CN">
              <a:solidFill>
                <a:schemeClr val="bg1"/>
              </a:solidFill>
              <a:latin typeface="微软雅黑 Light" panose="020B0502040204020203" pitchFamily="34" charset="-122"/>
              <a:ea typeface="微软雅黑 Light" panose="020B0502040204020203" pitchFamily="34" charset="-122"/>
            </a:endParaRPr>
          </a:p>
          <a:p>
            <a:r>
              <a:rPr lang="en-US" altLang="zh-CN">
                <a:solidFill>
                  <a:srgbClr val="FF0000"/>
                </a:solidFill>
                <a:latin typeface="微软雅黑 Light" panose="020B0502040204020203" pitchFamily="34" charset="-122"/>
                <a:ea typeface="微软雅黑 Light" panose="020B0502040204020203" pitchFamily="34" charset="-122"/>
              </a:rPr>
              <a:t>Doug Lea</a:t>
            </a:r>
            <a:r>
              <a:rPr lang="zh-CN" altLang="en-US">
                <a:solidFill>
                  <a:schemeClr val="bg1"/>
                </a:solidFill>
                <a:latin typeface="微软雅黑 Light" panose="020B0502040204020203" pitchFamily="34" charset="-122"/>
                <a:ea typeface="微软雅黑 Light" panose="020B0502040204020203" pitchFamily="34" charset="-122"/>
              </a:rPr>
              <a:t>是</a:t>
            </a:r>
            <a:r>
              <a:rPr lang="en-US" altLang="zh-CN">
                <a:solidFill>
                  <a:schemeClr val="bg1"/>
                </a:solidFill>
                <a:latin typeface="微软雅黑 Light" panose="020B0502040204020203" pitchFamily="34" charset="-122"/>
                <a:ea typeface="微软雅黑 Light" panose="020B0502040204020203" pitchFamily="34" charset="-122"/>
              </a:rPr>
              <a:t>《Concurrent Programming》</a:t>
            </a:r>
            <a:r>
              <a:rPr lang="zh-CN" altLang="en-US">
                <a:solidFill>
                  <a:schemeClr val="bg1"/>
                </a:solidFill>
                <a:latin typeface="微软雅黑 Light" panose="020B0502040204020203" pitchFamily="34" charset="-122"/>
                <a:ea typeface="微软雅黑 Light" panose="020B0502040204020203" pitchFamily="34" charset="-122"/>
              </a:rPr>
              <a:t>一书的作者，纽约州立大学 </a:t>
            </a:r>
            <a:r>
              <a:rPr lang="en-US" altLang="zh-CN">
                <a:solidFill>
                  <a:schemeClr val="bg1"/>
                </a:solidFill>
                <a:latin typeface="微软雅黑 Light" panose="020B0502040204020203" pitchFamily="34" charset="-122"/>
                <a:ea typeface="微软雅黑 Light" panose="020B0502040204020203" pitchFamily="34" charset="-122"/>
              </a:rPr>
              <a:t>Oswego</a:t>
            </a:r>
            <a:r>
              <a:rPr lang="zh-CN" altLang="en-US">
                <a:solidFill>
                  <a:schemeClr val="bg1"/>
                </a:solidFill>
                <a:latin typeface="微软雅黑 Light" panose="020B0502040204020203" pitchFamily="34" charset="-122"/>
                <a:ea typeface="微软雅黑 Light" panose="020B0502040204020203" pitchFamily="34" charset="-122"/>
              </a:rPr>
              <a:t>分校的计算机科学教授。</a:t>
            </a:r>
          </a:p>
        </p:txBody>
      </p:sp>
    </p:spTree>
    <p:extLst>
      <p:ext uri="{BB962C8B-B14F-4D97-AF65-F5344CB8AC3E}">
        <p14:creationId xmlns:p14="http://schemas.microsoft.com/office/powerpoint/2010/main" val="2779619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4"/>
          <p:cNvSpPr txBox="1"/>
          <p:nvPr/>
        </p:nvSpPr>
        <p:spPr>
          <a:xfrm>
            <a:off x="317390" y="85503"/>
            <a:ext cx="1210588" cy="338554"/>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A6A6A6"/>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A6A6A6"/>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A6A6A6"/>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5pPr>
          </a:lstStyle>
          <a:p>
            <a:pPr marL="0" indent="0" eaLnBrk="1" hangingPunct="1">
              <a:spcBef>
                <a:spcPct val="0"/>
              </a:spcBef>
              <a:buNone/>
            </a:pPr>
            <a:r>
              <a:rPr lang="" altLang="en-US" sz="1600" b="1">
                <a:solidFill>
                  <a:srgbClr val="FFC000"/>
                </a:solidFill>
                <a:latin typeface="微软雅黑" panose="020B0503020204020204" pitchFamily="34" charset="-122"/>
                <a:ea typeface="微软雅黑" panose="020B0503020204020204" pitchFamily="34" charset="-122"/>
                <a:sym typeface="+mn-ea"/>
              </a:rPr>
              <a:t>并发</a:t>
            </a:r>
            <a:r>
              <a:rPr lang="zh-CN" altLang="en-US" sz="1600" b="1">
                <a:solidFill>
                  <a:srgbClr val="FFC000"/>
                </a:solidFill>
                <a:latin typeface="微软雅黑" panose="020B0503020204020204" pitchFamily="34" charset="-122"/>
                <a:ea typeface="微软雅黑" panose="020B0503020204020204" pitchFamily="34" charset="-122"/>
                <a:sym typeface="+mn-ea"/>
              </a:rPr>
              <a:t>和并行</a:t>
            </a:r>
            <a:endParaRPr lang="" altLang="en-US" sz="1600" b="1" dirty="0">
              <a:solidFill>
                <a:srgbClr val="FFC000"/>
              </a:solidFill>
              <a:latin typeface="微软雅黑" panose="020B0503020204020204" pitchFamily="34" charset="-122"/>
              <a:ea typeface="微软雅黑" panose="020B0503020204020204" pitchFamily="34" charset="-122"/>
              <a:sym typeface="+mn-ea"/>
            </a:endParaRPr>
          </a:p>
        </p:txBody>
      </p:sp>
      <p:sp>
        <p:nvSpPr>
          <p:cNvPr id="3" name="文本框 2">
            <a:extLst>
              <a:ext uri="{FF2B5EF4-FFF2-40B4-BE49-F238E27FC236}">
                <a16:creationId xmlns:a16="http://schemas.microsoft.com/office/drawing/2014/main" id="{326D6E98-8637-440A-A041-58BE814A9AD5}"/>
              </a:ext>
            </a:extLst>
          </p:cNvPr>
          <p:cNvSpPr txBox="1"/>
          <p:nvPr/>
        </p:nvSpPr>
        <p:spPr>
          <a:xfrm>
            <a:off x="317390" y="1079811"/>
            <a:ext cx="6480828" cy="3693319"/>
          </a:xfrm>
          <a:prstGeom prst="rect">
            <a:avLst/>
          </a:prstGeom>
          <a:noFill/>
        </p:spPr>
        <p:txBody>
          <a:bodyPr wrap="square" rtlCol="0">
            <a:spAutoFit/>
          </a:bodyPr>
          <a:lstStyle/>
          <a:p>
            <a:r>
              <a:rPr lang="zh-CN" altLang="en-US">
                <a:solidFill>
                  <a:schemeClr val="bg1"/>
                </a:solidFill>
                <a:latin typeface="微软雅黑 Light" panose="020B0502040204020203" pitchFamily="34" charset="-122"/>
                <a:ea typeface="微软雅黑 Light" panose="020B0502040204020203" pitchFamily="34" charset="-122"/>
              </a:rPr>
              <a:t>目标都是最大化</a:t>
            </a:r>
            <a:r>
              <a:rPr lang="en-US" altLang="zh-CN">
                <a:solidFill>
                  <a:schemeClr val="bg1"/>
                </a:solidFill>
                <a:latin typeface="微软雅黑 Light" panose="020B0502040204020203" pitchFamily="34" charset="-122"/>
                <a:ea typeface="微软雅黑 Light" panose="020B0502040204020203" pitchFamily="34" charset="-122"/>
              </a:rPr>
              <a:t>CPU</a:t>
            </a:r>
            <a:r>
              <a:rPr lang="zh-CN" altLang="en-US">
                <a:solidFill>
                  <a:schemeClr val="bg1"/>
                </a:solidFill>
                <a:latin typeface="微软雅黑 Light" panose="020B0502040204020203" pitchFamily="34" charset="-122"/>
                <a:ea typeface="微软雅黑 Light" panose="020B0502040204020203" pitchFamily="34" charset="-122"/>
              </a:rPr>
              <a:t>的使用率</a:t>
            </a:r>
            <a:endParaRPr lang="en-US" altLang="zh-CN">
              <a:solidFill>
                <a:schemeClr val="bg1"/>
              </a:solidFill>
              <a:latin typeface="微软雅黑 Light" panose="020B0502040204020203" pitchFamily="34" charset="-122"/>
              <a:ea typeface="微软雅黑 Light" panose="020B0502040204020203" pitchFamily="34" charset="-122"/>
            </a:endParaRPr>
          </a:p>
          <a:p>
            <a:endParaRPr lang="en-US" altLang="zh-CN">
              <a:solidFill>
                <a:schemeClr val="bg1"/>
              </a:solidFill>
              <a:latin typeface="微软雅黑 Light" panose="020B0502040204020203" pitchFamily="34" charset="-122"/>
              <a:ea typeface="微软雅黑 Light" panose="020B0502040204020203" pitchFamily="34" charset="-122"/>
            </a:endParaRPr>
          </a:p>
          <a:p>
            <a:r>
              <a:rPr lang="zh-CN" altLang="en-US">
                <a:solidFill>
                  <a:schemeClr val="bg1"/>
                </a:solidFill>
                <a:latin typeface="微软雅黑 Light" panose="020B0502040204020203" pitchFamily="34" charset="-122"/>
                <a:ea typeface="微软雅黑 Light" panose="020B0502040204020203" pitchFamily="34" charset="-122"/>
              </a:rPr>
              <a:t>并行</a:t>
            </a:r>
            <a:r>
              <a:rPr lang="en-US" altLang="zh-CN">
                <a:solidFill>
                  <a:schemeClr val="bg1"/>
                </a:solidFill>
                <a:latin typeface="微软雅黑 Light" panose="020B0502040204020203" pitchFamily="34" charset="-122"/>
                <a:ea typeface="微软雅黑 Light" panose="020B0502040204020203" pitchFamily="34" charset="-122"/>
              </a:rPr>
              <a:t>(parallel)</a:t>
            </a:r>
            <a:r>
              <a:rPr lang="zh-CN" altLang="en-US">
                <a:solidFill>
                  <a:schemeClr val="bg1"/>
                </a:solidFill>
                <a:latin typeface="微软雅黑 Light" panose="020B0502040204020203" pitchFamily="34" charset="-122"/>
                <a:ea typeface="微软雅黑 Light" panose="020B0502040204020203" pitchFamily="34" charset="-122"/>
              </a:rPr>
              <a:t>：指在同一时刻，有多条指令在多个处理器上同时执行。所以无论从微观还是从宏观来看，二者都是一起执行的。</a:t>
            </a:r>
            <a:endParaRPr lang="en-US" altLang="zh-CN">
              <a:solidFill>
                <a:schemeClr val="bg1"/>
              </a:solidFill>
              <a:latin typeface="微软雅黑 Light" panose="020B0502040204020203" pitchFamily="34" charset="-122"/>
              <a:ea typeface="微软雅黑 Light" panose="020B0502040204020203" pitchFamily="34" charset="-122"/>
            </a:endParaRPr>
          </a:p>
          <a:p>
            <a:endParaRPr lang="en-US" altLang="zh-CN">
              <a:solidFill>
                <a:schemeClr val="bg1"/>
              </a:solidFill>
              <a:latin typeface="微软雅黑 Light" panose="020B0502040204020203" pitchFamily="34" charset="-122"/>
              <a:ea typeface="微软雅黑 Light" panose="020B0502040204020203" pitchFamily="34" charset="-122"/>
            </a:endParaRPr>
          </a:p>
          <a:p>
            <a:r>
              <a:rPr lang="zh-CN" altLang="en-US">
                <a:solidFill>
                  <a:schemeClr val="bg1"/>
                </a:solidFill>
                <a:latin typeface="微软雅黑 Light" panose="020B0502040204020203" pitchFamily="34" charset="-122"/>
                <a:ea typeface="微软雅黑 Light" panose="020B0502040204020203" pitchFamily="34" charset="-122"/>
              </a:rPr>
              <a:t>并发</a:t>
            </a:r>
            <a:r>
              <a:rPr lang="en-US" altLang="zh-CN">
                <a:solidFill>
                  <a:schemeClr val="bg1"/>
                </a:solidFill>
                <a:latin typeface="微软雅黑 Light" panose="020B0502040204020203" pitchFamily="34" charset="-122"/>
                <a:ea typeface="微软雅黑 Light" panose="020B0502040204020203" pitchFamily="34" charset="-122"/>
              </a:rPr>
              <a:t>(concurrency)</a:t>
            </a:r>
            <a:r>
              <a:rPr lang="zh-CN" altLang="en-US">
                <a:solidFill>
                  <a:schemeClr val="bg1"/>
                </a:solidFill>
                <a:latin typeface="微软雅黑 Light" panose="020B0502040204020203" pitchFamily="34" charset="-122"/>
                <a:ea typeface="微软雅黑 Light" panose="020B0502040204020203" pitchFamily="34" charset="-122"/>
              </a:rPr>
              <a:t>：指在同一时刻只能有一条指令执行，但多个进程指令被快速的轮换执行，使得在宏观上具有多个进程同时执行的效果，但在微观上并不是同时执行的，只是把时间分成若干段，使多个进程快速交替的执行。</a:t>
            </a:r>
            <a:endParaRPr lang="en-US" altLang="zh-CN">
              <a:solidFill>
                <a:schemeClr val="bg1"/>
              </a:solidFill>
              <a:latin typeface="微软雅黑 Light" panose="020B0502040204020203" pitchFamily="34" charset="-122"/>
              <a:ea typeface="微软雅黑 Light" panose="020B0502040204020203" pitchFamily="34" charset="-122"/>
            </a:endParaRPr>
          </a:p>
          <a:p>
            <a:endParaRPr lang="en-US" altLang="zh-CN">
              <a:solidFill>
                <a:schemeClr val="bg1"/>
              </a:solidFill>
              <a:latin typeface="微软雅黑 Light" panose="020B0502040204020203" pitchFamily="34" charset="-122"/>
              <a:ea typeface="微软雅黑 Light" panose="020B0502040204020203" pitchFamily="34" charset="-122"/>
            </a:endParaRPr>
          </a:p>
          <a:p>
            <a:r>
              <a:rPr lang="zh-CN" altLang="en-US">
                <a:solidFill>
                  <a:schemeClr val="bg1"/>
                </a:solidFill>
                <a:latin typeface="微软雅黑 Light" panose="020B0502040204020203" pitchFamily="34" charset="-122"/>
                <a:ea typeface="微软雅黑 Light" panose="020B0502040204020203" pitchFamily="34" charset="-122"/>
              </a:rPr>
              <a:t>并发可以认为是一种程序的</a:t>
            </a:r>
            <a:r>
              <a:rPr lang="zh-CN" altLang="en-US">
                <a:solidFill>
                  <a:srgbClr val="FF0000"/>
                </a:solidFill>
                <a:latin typeface="微软雅黑 Light" panose="020B0502040204020203" pitchFamily="34" charset="-122"/>
                <a:ea typeface="微软雅黑 Light" panose="020B0502040204020203" pitchFamily="34" charset="-122"/>
              </a:rPr>
              <a:t>逻辑结构</a:t>
            </a:r>
            <a:r>
              <a:rPr lang="zh-CN" altLang="en-US">
                <a:solidFill>
                  <a:schemeClr val="bg1"/>
                </a:solidFill>
                <a:latin typeface="微软雅黑 Light" panose="020B0502040204020203" pitchFamily="34" charset="-122"/>
                <a:ea typeface="微软雅黑 Light" panose="020B0502040204020203" pitchFamily="34" charset="-122"/>
              </a:rPr>
              <a:t>的设计模式，可以在一个核上执行，也可以在多个核上执行。</a:t>
            </a:r>
          </a:p>
        </p:txBody>
      </p:sp>
      <p:sp>
        <p:nvSpPr>
          <p:cNvPr id="4" name="Rectangle 2">
            <a:extLst>
              <a:ext uri="{FF2B5EF4-FFF2-40B4-BE49-F238E27FC236}">
                <a16:creationId xmlns:a16="http://schemas.microsoft.com/office/drawing/2014/main" id="{6460BF75-4280-4C01-BA28-AFDC6D49DDF8}"/>
              </a:ext>
            </a:extLst>
          </p:cNvPr>
          <p:cNvSpPr>
            <a:spLocks noChangeArrowheads="1"/>
          </p:cNvSpPr>
          <p:nvPr/>
        </p:nvSpPr>
        <p:spPr bwMode="auto">
          <a:xfrm>
            <a:off x="0" y="0"/>
            <a:ext cx="115220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AutoShape 4">
            <a:extLst>
              <a:ext uri="{FF2B5EF4-FFF2-40B4-BE49-F238E27FC236}">
                <a16:creationId xmlns:a16="http://schemas.microsoft.com/office/drawing/2014/main" id="{5DA00AC2-FC30-4A3C-858C-2447CDA8D11E}"/>
              </a:ext>
            </a:extLst>
          </p:cNvPr>
          <p:cNvSpPr>
            <a:spLocks noChangeAspect="1" noChangeArrowheads="1"/>
          </p:cNvSpPr>
          <p:nvPr/>
        </p:nvSpPr>
        <p:spPr bwMode="auto">
          <a:xfrm>
            <a:off x="5608638" y="30876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D3879445-4C4E-416B-8D85-99CF80DBAE59}"/>
              </a:ext>
            </a:extLst>
          </p:cNvPr>
          <p:cNvPicPr>
            <a:picLocks noChangeAspect="1"/>
          </p:cNvPicPr>
          <p:nvPr/>
        </p:nvPicPr>
        <p:blipFill>
          <a:blip r:embed="rId2"/>
          <a:stretch>
            <a:fillRect/>
          </a:stretch>
        </p:blipFill>
        <p:spPr>
          <a:xfrm>
            <a:off x="7021198" y="490916"/>
            <a:ext cx="3459780" cy="2331922"/>
          </a:xfrm>
          <a:prstGeom prst="rect">
            <a:avLst/>
          </a:prstGeom>
        </p:spPr>
      </p:pic>
      <p:pic>
        <p:nvPicPr>
          <p:cNvPr id="9" name="图片 8">
            <a:extLst>
              <a:ext uri="{FF2B5EF4-FFF2-40B4-BE49-F238E27FC236}">
                <a16:creationId xmlns:a16="http://schemas.microsoft.com/office/drawing/2014/main" id="{61F3709A-DE9A-469A-BFF0-B5AAA111FC00}"/>
              </a:ext>
            </a:extLst>
          </p:cNvPr>
          <p:cNvPicPr>
            <a:picLocks noChangeAspect="1"/>
          </p:cNvPicPr>
          <p:nvPr/>
        </p:nvPicPr>
        <p:blipFill>
          <a:blip r:embed="rId3"/>
          <a:stretch>
            <a:fillRect/>
          </a:stretch>
        </p:blipFill>
        <p:spPr>
          <a:xfrm>
            <a:off x="7050896" y="3193806"/>
            <a:ext cx="3513124" cy="23395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4"/>
          <p:cNvSpPr txBox="1"/>
          <p:nvPr/>
        </p:nvSpPr>
        <p:spPr>
          <a:xfrm>
            <a:off x="317390" y="85503"/>
            <a:ext cx="1826141" cy="338554"/>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A6A6A6"/>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A6A6A6"/>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A6A6A6"/>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5pPr>
          </a:lstStyle>
          <a:p>
            <a:pPr marL="0" indent="0" eaLnBrk="1" hangingPunct="1">
              <a:spcBef>
                <a:spcPct val="0"/>
              </a:spcBef>
              <a:buNone/>
            </a:pPr>
            <a:r>
              <a:rPr lang="" altLang="en-US" sz="1600" b="1">
                <a:solidFill>
                  <a:srgbClr val="FFC000"/>
                </a:solidFill>
                <a:latin typeface="微软雅黑" panose="020B0503020204020204" pitchFamily="34" charset="-122"/>
                <a:ea typeface="微软雅黑" panose="020B0503020204020204" pitchFamily="34" charset="-122"/>
                <a:sym typeface="+mn-ea"/>
              </a:rPr>
              <a:t>并发</a:t>
            </a:r>
            <a:r>
              <a:rPr lang="zh-CN" altLang="en-US" sz="1600" b="1">
                <a:solidFill>
                  <a:srgbClr val="FFC000"/>
                </a:solidFill>
                <a:latin typeface="微软雅黑" panose="020B0503020204020204" pitchFamily="34" charset="-122"/>
                <a:ea typeface="微软雅黑" panose="020B0503020204020204" pitchFamily="34" charset="-122"/>
                <a:sym typeface="+mn-ea"/>
              </a:rPr>
              <a:t>的优势和风险</a:t>
            </a:r>
            <a:endParaRPr lang="" altLang="en-US" sz="1600" b="1" dirty="0">
              <a:solidFill>
                <a:srgbClr val="FFC000"/>
              </a:solidFill>
              <a:latin typeface="微软雅黑" panose="020B0503020204020204" pitchFamily="34" charset="-122"/>
              <a:ea typeface="微软雅黑" panose="020B0503020204020204" pitchFamily="34" charset="-122"/>
              <a:sym typeface="+mn-ea"/>
            </a:endParaRPr>
          </a:p>
        </p:txBody>
      </p:sp>
      <p:sp>
        <p:nvSpPr>
          <p:cNvPr id="15364" name="文本框 2"/>
          <p:cNvSpPr txBox="1"/>
          <p:nvPr/>
        </p:nvSpPr>
        <p:spPr>
          <a:xfrm>
            <a:off x="696761" y="1084454"/>
            <a:ext cx="7366119"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A6A6A6"/>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A6A6A6"/>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A6A6A6"/>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5pPr>
          </a:lstStyle>
          <a:p>
            <a:pPr marL="0" indent="0">
              <a:spcBef>
                <a:spcPct val="0"/>
              </a:spcBef>
              <a:buNone/>
            </a:pPr>
            <a:r>
              <a:rPr lang="zh-CN" altLang="en-US" sz="1800">
                <a:solidFill>
                  <a:schemeClr val="bg1"/>
                </a:solidFill>
                <a:latin typeface="微软雅黑 Light" panose="020B0502040204020203" pitchFamily="34" charset="-122"/>
                <a:ea typeface="微软雅黑 Light" panose="020B0502040204020203" pitchFamily="34" charset="-122"/>
              </a:rPr>
              <a:t>并发编程优势：并发可以将多核</a:t>
            </a:r>
            <a:r>
              <a:rPr lang="en-US" altLang="zh-CN" sz="1800">
                <a:solidFill>
                  <a:schemeClr val="bg1"/>
                </a:solidFill>
                <a:latin typeface="微软雅黑 Light" panose="020B0502040204020203" pitchFamily="34" charset="-122"/>
                <a:ea typeface="微软雅黑 Light" panose="020B0502040204020203" pitchFamily="34" charset="-122"/>
              </a:rPr>
              <a:t>CPU</a:t>
            </a:r>
            <a:r>
              <a:rPr lang="zh-CN" altLang="en-US" sz="1800">
                <a:solidFill>
                  <a:schemeClr val="bg1"/>
                </a:solidFill>
                <a:latin typeface="微软雅黑 Light" panose="020B0502040204020203" pitchFamily="34" charset="-122"/>
                <a:ea typeface="微软雅黑 Light" panose="020B0502040204020203" pitchFamily="34" charset="-122"/>
              </a:rPr>
              <a:t>的计算能力发挥到极致，提升性能</a:t>
            </a:r>
            <a:endParaRPr lang="en-US" altLang="zh-CN" sz="1800">
              <a:solidFill>
                <a:schemeClr val="bg1"/>
              </a:solidFill>
              <a:latin typeface="微软雅黑 Light" panose="020B0502040204020203" pitchFamily="34" charset="-122"/>
              <a:ea typeface="微软雅黑 Light" panose="020B0502040204020203" pitchFamily="34" charset="-122"/>
            </a:endParaRPr>
          </a:p>
        </p:txBody>
      </p:sp>
      <p:sp>
        <p:nvSpPr>
          <p:cNvPr id="7" name="文本框 6"/>
          <p:cNvSpPr txBox="1"/>
          <p:nvPr/>
        </p:nvSpPr>
        <p:spPr>
          <a:xfrm>
            <a:off x="715030" y="2114183"/>
            <a:ext cx="8997976" cy="1700530"/>
          </a:xfrm>
          <a:prstGeom prst="rect">
            <a:avLst/>
          </a:prstGeom>
          <a:noFill/>
        </p:spPr>
        <p:txBody>
          <a:bodyPr wrap="none">
            <a:spAutoFit/>
          </a:bodyPr>
          <a:lstStyle/>
          <a:p>
            <a:pPr defTabSz="864017">
              <a:lnSpc>
                <a:spcPct val="150000"/>
              </a:lnSpc>
              <a:defRPr/>
            </a:pPr>
            <a:r>
              <a:rPr lang="zh-CN" altLang="en-US">
                <a:solidFill>
                  <a:schemeClr val="bg1"/>
                </a:solidFill>
                <a:latin typeface="微软雅黑 Light" panose="020B0502040204020203" pitchFamily="34" charset="-122"/>
                <a:ea typeface="微软雅黑 Light" panose="020B0502040204020203" pitchFamily="34" charset="-122"/>
              </a:rPr>
              <a:t>并发编程的风险：</a:t>
            </a:r>
            <a:endParaRPr lang="en-US" altLang="zh-CN">
              <a:solidFill>
                <a:schemeClr val="bg1"/>
              </a:solidFill>
              <a:latin typeface="微软雅黑 Light" panose="020B0502040204020203" pitchFamily="34" charset="-122"/>
              <a:ea typeface="微软雅黑 Light" panose="020B0502040204020203" pitchFamily="34" charset="-122"/>
            </a:endParaRPr>
          </a:p>
          <a:p>
            <a:pPr marL="270005" indent="-270005" defTabSz="864017">
              <a:lnSpc>
                <a:spcPct val="150000"/>
              </a:lnSpc>
              <a:buFont typeface="Arial" panose="020B0604020202020204" pitchFamily="34" charset="0"/>
              <a:buChar char="•"/>
              <a:defRPr/>
            </a:pPr>
            <a:r>
              <a:rPr lang="zh-CN" altLang="en-US">
                <a:solidFill>
                  <a:schemeClr val="bg1"/>
                </a:solidFill>
                <a:latin typeface="微软雅黑 Light" panose="020B0502040204020203" pitchFamily="34" charset="-122"/>
                <a:ea typeface="微软雅黑 Light" panose="020B0502040204020203" pitchFamily="34" charset="-122"/>
              </a:rPr>
              <a:t>高并发场景下，频繁的上下文切换反而损耗性能</a:t>
            </a:r>
          </a:p>
          <a:p>
            <a:pPr marL="270005" indent="-270005" defTabSz="864017">
              <a:lnSpc>
                <a:spcPct val="150000"/>
              </a:lnSpc>
              <a:buFont typeface="Arial" panose="020B0604020202020204" pitchFamily="34" charset="0"/>
              <a:buChar char="•"/>
              <a:defRPr/>
            </a:pPr>
            <a:r>
              <a:rPr lang="zh-CN" altLang="en-US">
                <a:solidFill>
                  <a:schemeClr val="bg1"/>
                </a:solidFill>
                <a:latin typeface="微软雅黑 Light" panose="020B0502040204020203" pitchFamily="34" charset="-122"/>
                <a:ea typeface="微软雅黑 Light" panose="020B0502040204020203" pitchFamily="34" charset="-122"/>
              </a:rPr>
              <a:t>活跃性（一个并发应用程序能及时执行的能力）问题，容易出现死锁，饥饿，活锁</a:t>
            </a:r>
            <a:endParaRPr lang="en-US" altLang="zh-CN">
              <a:solidFill>
                <a:schemeClr val="bg1"/>
              </a:solidFill>
              <a:latin typeface="微软雅黑 Light" panose="020B0502040204020203" pitchFamily="34" charset="-122"/>
              <a:ea typeface="微软雅黑 Light" panose="020B0502040204020203" pitchFamily="34" charset="-122"/>
            </a:endParaRPr>
          </a:p>
          <a:p>
            <a:pPr marL="270005" indent="-270005" defTabSz="864017">
              <a:lnSpc>
                <a:spcPct val="150000"/>
              </a:lnSpc>
              <a:buFont typeface="Arial" panose="020B0604020202020204" pitchFamily="34" charset="0"/>
              <a:buChar char="•"/>
              <a:defRPr/>
            </a:pPr>
            <a:r>
              <a:rPr lang="zh-CN" altLang="en-US">
                <a:solidFill>
                  <a:schemeClr val="bg1"/>
                </a:solidFill>
                <a:latin typeface="微软雅黑 Light" panose="020B0502040204020203" pitchFamily="34" charset="-122"/>
                <a:ea typeface="微软雅黑 Light" panose="020B0502040204020203" pitchFamily="34" charset="-122"/>
              </a:rPr>
              <a:t>线程安全，多个线程共享数据时可能会产生与期望不相符的结果</a:t>
            </a:r>
            <a:endParaRPr lang="en-US" altLang="zh-CN">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9788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4"/>
          <p:cNvSpPr txBox="1"/>
          <p:nvPr/>
        </p:nvSpPr>
        <p:spPr>
          <a:xfrm>
            <a:off x="317390" y="85503"/>
            <a:ext cx="1210588" cy="338554"/>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A6A6A6"/>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A6A6A6"/>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A6A6A6"/>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5pPr>
          </a:lstStyle>
          <a:p>
            <a:pPr marL="0" indent="0" eaLnBrk="1" hangingPunct="1">
              <a:spcBef>
                <a:spcPct val="0"/>
              </a:spcBef>
              <a:buNone/>
            </a:pPr>
            <a:r>
              <a:rPr lang="zh-CN" altLang="en-US" sz="1600" b="1">
                <a:solidFill>
                  <a:srgbClr val="FFC000"/>
                </a:solidFill>
                <a:latin typeface="微软雅黑" panose="020B0503020204020204" pitchFamily="34" charset="-122"/>
                <a:ea typeface="微软雅黑" panose="020B0503020204020204" pitchFamily="34" charset="-122"/>
                <a:sym typeface="+mn-ea"/>
              </a:rPr>
              <a:t>活跃性问题</a:t>
            </a:r>
            <a:endParaRPr lang="" altLang="en-US" sz="1600" b="1" dirty="0">
              <a:solidFill>
                <a:srgbClr val="FFC000"/>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523886" y="3776852"/>
            <a:ext cx="8968183" cy="1707199"/>
          </a:xfrm>
          <a:prstGeom prst="rect">
            <a:avLst/>
          </a:prstGeom>
          <a:noFill/>
        </p:spPr>
        <p:txBody>
          <a:bodyPr wrap="square">
            <a:spAutoFit/>
          </a:bodyPr>
          <a:lstStyle/>
          <a:p>
            <a:pPr defTabSz="864017">
              <a:lnSpc>
                <a:spcPct val="150000"/>
              </a:lnSpc>
              <a:defRPr/>
            </a:pPr>
            <a:r>
              <a:rPr lang="zh-CN" altLang="en-US">
                <a:solidFill>
                  <a:schemeClr val="bg1"/>
                </a:solidFill>
                <a:latin typeface="微软雅黑 Light" panose="020B0502040204020203" pitchFamily="34" charset="-122"/>
                <a:ea typeface="微软雅黑 Light" panose="020B0502040204020203" pitchFamily="34" charset="-122"/>
              </a:rPr>
              <a:t>活锁</a:t>
            </a:r>
            <a:endParaRPr lang="en-US" altLang="zh-CN">
              <a:solidFill>
                <a:schemeClr val="bg1"/>
              </a:solidFill>
              <a:latin typeface="微软雅黑 Light" panose="020B0502040204020203" pitchFamily="34" charset="-122"/>
              <a:ea typeface="微软雅黑 Light" panose="020B0502040204020203" pitchFamily="34" charset="-122"/>
            </a:endParaRPr>
          </a:p>
          <a:p>
            <a:pPr defTabSz="864017">
              <a:lnSpc>
                <a:spcPct val="150000"/>
              </a:lnSpc>
              <a:defRPr/>
            </a:pPr>
            <a:r>
              <a:rPr lang="zh-CN" altLang="en-US">
                <a:solidFill>
                  <a:schemeClr val="bg1"/>
                </a:solidFill>
                <a:latin typeface="微软雅黑 Light" panose="020B0502040204020203" pitchFamily="34" charset="-122"/>
                <a:ea typeface="微软雅黑 Light" panose="020B0502040204020203" pitchFamily="34" charset="-122"/>
              </a:rPr>
              <a:t>一个线程通常会有会响应其他线程的活动，如果其他线程也会响应另一个线程的活动，那么就有可能发生活锁。同死锁一样，发生活锁的线程无法继续执行。然而线程并没有阻塞</a:t>
            </a:r>
            <a:r>
              <a:rPr lang="en-US" altLang="zh-CN">
                <a:solidFill>
                  <a:schemeClr val="bg1"/>
                </a:solidFill>
                <a:latin typeface="微软雅黑 Light" panose="020B0502040204020203" pitchFamily="34" charset="-122"/>
                <a:ea typeface="微软雅黑 Light" panose="020B0502040204020203" pitchFamily="34" charset="-122"/>
              </a:rPr>
              <a:t>——</a:t>
            </a:r>
            <a:r>
              <a:rPr lang="zh-CN" altLang="en-US">
                <a:solidFill>
                  <a:schemeClr val="bg1"/>
                </a:solidFill>
                <a:latin typeface="微软雅黑 Light" panose="020B0502040204020203" pitchFamily="34" charset="-122"/>
                <a:ea typeface="微软雅黑 Light" panose="020B0502040204020203" pitchFamily="34" charset="-122"/>
              </a:rPr>
              <a:t>他们在忙于响应对方无法恢复工作。</a:t>
            </a:r>
            <a:endParaRPr lang="en-US" altLang="zh-CN">
              <a:solidFill>
                <a:srgbClr val="FF0000"/>
              </a:solidFill>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2D478D77-6850-461E-B5F9-FA921F116BC6}"/>
              </a:ext>
            </a:extLst>
          </p:cNvPr>
          <p:cNvSpPr txBox="1"/>
          <p:nvPr/>
        </p:nvSpPr>
        <p:spPr>
          <a:xfrm>
            <a:off x="8742680" y="5735955"/>
            <a:ext cx="2526030" cy="533400"/>
          </a:xfrm>
          <a:prstGeom prst="rect">
            <a:avLst/>
          </a:prstGeom>
          <a:noFill/>
        </p:spPr>
        <p:txBody>
          <a:bodyPr wrap="square" rtlCol="0">
            <a:spAutoFit/>
          </a:bodyPr>
          <a:lstStyle/>
          <a:p>
            <a:pPr>
              <a:lnSpc>
                <a:spcPct val="120000"/>
              </a:lnSpc>
            </a:pPr>
            <a:r>
              <a:rPr lang="zh-CN" sz="1200" dirty="0">
                <a:solidFill>
                  <a:srgbClr val="FFC000"/>
                </a:solidFill>
                <a:latin typeface="黑体" panose="02010609060101010101" charset="-122"/>
                <a:ea typeface="黑体" panose="02010609060101010101" charset="-122"/>
                <a:cs typeface="黑体" panose="02010609060101010101" charset="-122"/>
                <a:sym typeface="+mn-ea"/>
              </a:rPr>
              <a:t>源码学院</a:t>
            </a:r>
            <a:r>
              <a:rPr lang="en-US" altLang="zh-CN" sz="1200" dirty="0">
                <a:solidFill>
                  <a:srgbClr val="FFC000"/>
                </a:solidFill>
                <a:latin typeface="黑体" panose="02010609060101010101" charset="-122"/>
                <a:ea typeface="黑体" panose="02010609060101010101" charset="-122"/>
                <a:cs typeface="黑体" panose="02010609060101010101" charset="-122"/>
                <a:sym typeface="+mn-ea"/>
              </a:rPr>
              <a:t>|</a:t>
            </a:r>
            <a:r>
              <a:rPr lang="zh-CN" sz="1200" dirty="0">
                <a:solidFill>
                  <a:srgbClr val="FFC000"/>
                </a:solidFill>
                <a:latin typeface="黑体" panose="02010609060101010101" charset="-122"/>
                <a:ea typeface="黑体" panose="02010609060101010101" charset="-122"/>
                <a:cs typeface="黑体" panose="02010609060101010101" charset="-122"/>
                <a:sym typeface="+mn-ea"/>
              </a:rPr>
              <a:t>只为培养</a:t>
            </a:r>
            <a:r>
              <a:rPr lang="en-US" altLang="zh-CN" sz="1200" dirty="0">
                <a:solidFill>
                  <a:srgbClr val="FFC000"/>
                </a:solidFill>
                <a:latin typeface="黑体" panose="02010609060101010101" charset="-122"/>
                <a:ea typeface="黑体" panose="02010609060101010101" charset="-122"/>
                <a:cs typeface="黑体" panose="02010609060101010101" charset="-122"/>
                <a:sym typeface="+mn-ea"/>
              </a:rPr>
              <a:t>BAT</a:t>
            </a:r>
            <a:r>
              <a:rPr lang="zh-CN" altLang="en-US" sz="1200" dirty="0">
                <a:solidFill>
                  <a:srgbClr val="FFC000"/>
                </a:solidFill>
                <a:latin typeface="黑体" panose="02010609060101010101" charset="-122"/>
                <a:ea typeface="黑体" panose="02010609060101010101" charset="-122"/>
                <a:cs typeface="黑体" panose="02010609060101010101" charset="-122"/>
                <a:sym typeface="+mn-ea"/>
              </a:rPr>
              <a:t>程序员而生</a:t>
            </a:r>
            <a:endParaRPr sz="1200" dirty="0">
              <a:solidFill>
                <a:srgbClr val="FFC000"/>
              </a:solidFill>
              <a:latin typeface="黑体" panose="02010609060101010101" charset="-122"/>
              <a:ea typeface="黑体" panose="02010609060101010101" charset="-122"/>
              <a:cs typeface="黑体" panose="02010609060101010101" charset="-122"/>
              <a:sym typeface="+mn-ea"/>
            </a:endParaRPr>
          </a:p>
          <a:p>
            <a:pPr>
              <a:lnSpc>
                <a:spcPct val="120000"/>
              </a:lnSpc>
            </a:pPr>
            <a:r>
              <a:rPr lang="zh-CN" altLang="en-US" sz="1200" dirty="0">
                <a:solidFill>
                  <a:srgbClr val="FFC000"/>
                </a:solidFill>
                <a:latin typeface="黑体" panose="02010609060101010101" charset="-122"/>
                <a:ea typeface="黑体" panose="02010609060101010101" charset="-122"/>
                <a:cs typeface="黑体" panose="02010609060101010101" charset="-122"/>
                <a:sym typeface="+mn-ea"/>
              </a:rPr>
              <a:t>源码学院地址</a:t>
            </a:r>
            <a:r>
              <a:rPr lang="en-US" altLang="zh-CN" sz="1200" dirty="0">
                <a:solidFill>
                  <a:srgbClr val="FFC000"/>
                </a:solidFill>
                <a:latin typeface="黑体" panose="02010609060101010101" charset="-122"/>
                <a:ea typeface="黑体" panose="02010609060101010101" charset="-122"/>
                <a:cs typeface="黑体" panose="02010609060101010101" charset="-122"/>
                <a:sym typeface="+mn-ea"/>
              </a:rPr>
              <a:t>:bat.ke.qq.com</a:t>
            </a:r>
          </a:p>
        </p:txBody>
      </p:sp>
      <p:cxnSp>
        <p:nvCxnSpPr>
          <p:cNvPr id="10" name="直接连接符 9">
            <a:extLst>
              <a:ext uri="{FF2B5EF4-FFF2-40B4-BE49-F238E27FC236}">
                <a16:creationId xmlns:a16="http://schemas.microsoft.com/office/drawing/2014/main" id="{64B4C394-76A6-4B14-86CC-6738CE5B2A9C}"/>
              </a:ext>
            </a:extLst>
          </p:cNvPr>
          <p:cNvCxnSpPr/>
          <p:nvPr/>
        </p:nvCxnSpPr>
        <p:spPr>
          <a:xfrm>
            <a:off x="9001760" y="5756275"/>
            <a:ext cx="1955800"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11" name="平行四边形 10">
            <a:extLst>
              <a:ext uri="{FF2B5EF4-FFF2-40B4-BE49-F238E27FC236}">
                <a16:creationId xmlns:a16="http://schemas.microsoft.com/office/drawing/2014/main" id="{35FF6CBB-D09C-47F5-8811-F0C42641410B}"/>
              </a:ext>
            </a:extLst>
          </p:cNvPr>
          <p:cNvSpPr/>
          <p:nvPr/>
        </p:nvSpPr>
        <p:spPr>
          <a:xfrm>
            <a:off x="9832340" y="5700395"/>
            <a:ext cx="311785" cy="111125"/>
          </a:xfrm>
          <a:prstGeom prst="parallelogram">
            <a:avLst>
              <a:gd name="adj" fmla="val 69728"/>
            </a:avLst>
          </a:prstGeom>
          <a:solidFill>
            <a:srgbClr val="E0B07E">
              <a:alpha val="43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cxnSp>
        <p:nvCxnSpPr>
          <p:cNvPr id="12" name="直接连接符 11">
            <a:extLst>
              <a:ext uri="{FF2B5EF4-FFF2-40B4-BE49-F238E27FC236}">
                <a16:creationId xmlns:a16="http://schemas.microsoft.com/office/drawing/2014/main" id="{3E0E4207-B1BD-4CEE-B548-F56221D71CB5}"/>
              </a:ext>
            </a:extLst>
          </p:cNvPr>
          <p:cNvCxnSpPr/>
          <p:nvPr/>
        </p:nvCxnSpPr>
        <p:spPr>
          <a:xfrm>
            <a:off x="9001760" y="6323330"/>
            <a:ext cx="1955800"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13" name="平行四边形 12">
            <a:extLst>
              <a:ext uri="{FF2B5EF4-FFF2-40B4-BE49-F238E27FC236}">
                <a16:creationId xmlns:a16="http://schemas.microsoft.com/office/drawing/2014/main" id="{4D35421E-23A1-4F84-9046-4031B90EBF2A}"/>
              </a:ext>
            </a:extLst>
          </p:cNvPr>
          <p:cNvSpPr/>
          <p:nvPr/>
        </p:nvSpPr>
        <p:spPr>
          <a:xfrm>
            <a:off x="9763760" y="6269355"/>
            <a:ext cx="375920" cy="121285"/>
          </a:xfrm>
          <a:prstGeom prst="parallelogram">
            <a:avLst>
              <a:gd name="adj" fmla="val 69728"/>
            </a:avLst>
          </a:prstGeom>
          <a:solidFill>
            <a:schemeClr val="bg1">
              <a:lumMod val="50000"/>
              <a:alpha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 name="文本框 1">
            <a:extLst>
              <a:ext uri="{FF2B5EF4-FFF2-40B4-BE49-F238E27FC236}">
                <a16:creationId xmlns:a16="http://schemas.microsoft.com/office/drawing/2014/main" id="{5907A004-605B-4309-8EA5-A2E6A93DEE62}"/>
              </a:ext>
            </a:extLst>
          </p:cNvPr>
          <p:cNvSpPr txBox="1"/>
          <p:nvPr/>
        </p:nvSpPr>
        <p:spPr>
          <a:xfrm>
            <a:off x="507403" y="2003401"/>
            <a:ext cx="9001150" cy="1477328"/>
          </a:xfrm>
          <a:prstGeom prst="rect">
            <a:avLst/>
          </a:prstGeom>
          <a:noFill/>
        </p:spPr>
        <p:txBody>
          <a:bodyPr wrap="square" rtlCol="0">
            <a:spAutoFit/>
          </a:bodyPr>
          <a:lstStyle/>
          <a:p>
            <a:endParaRPr lang="en-US" altLang="zh-CN" b="0" i="0">
              <a:solidFill>
                <a:schemeClr val="bg1"/>
              </a:solidFill>
              <a:effectLst/>
              <a:latin typeface="微软雅黑 Light" panose="020B0502040204020203" pitchFamily="34" charset="-122"/>
              <a:ea typeface="微软雅黑 Light" panose="020B0502040204020203" pitchFamily="34" charset="-122"/>
            </a:endParaRPr>
          </a:p>
          <a:p>
            <a:r>
              <a:rPr lang="zh-CN" altLang="en-US" b="0" i="0">
                <a:solidFill>
                  <a:schemeClr val="bg1"/>
                </a:solidFill>
                <a:effectLst/>
                <a:latin typeface="微软雅黑 Light" panose="020B0502040204020203" pitchFamily="34" charset="-122"/>
                <a:ea typeface="微软雅黑 Light" panose="020B0502040204020203" pitchFamily="34" charset="-122"/>
              </a:rPr>
              <a:t>饥饿</a:t>
            </a:r>
            <a:endParaRPr lang="en-US" altLang="zh-CN" b="0" i="0">
              <a:solidFill>
                <a:schemeClr val="bg1"/>
              </a:solidFill>
              <a:effectLst/>
              <a:latin typeface="微软雅黑 Light" panose="020B0502040204020203" pitchFamily="34" charset="-122"/>
              <a:ea typeface="微软雅黑 Light" panose="020B0502040204020203" pitchFamily="34" charset="-122"/>
            </a:endParaRPr>
          </a:p>
          <a:p>
            <a:r>
              <a:rPr lang="zh-CN" altLang="en-US" b="0" i="0">
                <a:solidFill>
                  <a:schemeClr val="bg1"/>
                </a:solidFill>
                <a:effectLst/>
                <a:latin typeface="微软雅黑 Light" panose="020B0502040204020203" pitchFamily="34" charset="-122"/>
                <a:ea typeface="微软雅黑 Light" panose="020B0502040204020203" pitchFamily="34" charset="-122"/>
              </a:rPr>
              <a:t>线程饥饿是另一种活跃性问题，也可以使程序无法执行下去。</a:t>
            </a:r>
            <a:r>
              <a:rPr lang="zh-CN" altLang="en-US">
                <a:solidFill>
                  <a:srgbClr val="FF0000"/>
                </a:solidFill>
                <a:latin typeface="微软雅黑 Light" panose="020B0502040204020203" pitchFamily="34" charset="-122"/>
                <a:ea typeface="微软雅黑 Light" panose="020B0502040204020203" pitchFamily="34" charset="-122"/>
              </a:rPr>
              <a:t>如果一个线程因为处理器时间全部被其他线程抢走而得不到处理器运行时间</a:t>
            </a:r>
            <a:r>
              <a:rPr lang="zh-CN" altLang="en-US">
                <a:solidFill>
                  <a:schemeClr val="bg1"/>
                </a:solidFill>
                <a:latin typeface="微软雅黑 Light" panose="020B0502040204020203" pitchFamily="34" charset="-122"/>
                <a:ea typeface="微软雅黑 Light" panose="020B0502040204020203" pitchFamily="34" charset="-122"/>
              </a:rPr>
              <a:t>，这种状态被称之为饥饿，一般是由高优先级线程吞噬所有的低优先级线程的处理器时间引起的。</a:t>
            </a:r>
          </a:p>
        </p:txBody>
      </p:sp>
      <p:sp>
        <p:nvSpPr>
          <p:cNvPr id="14" name="文本框 2">
            <a:extLst>
              <a:ext uri="{FF2B5EF4-FFF2-40B4-BE49-F238E27FC236}">
                <a16:creationId xmlns:a16="http://schemas.microsoft.com/office/drawing/2014/main" id="{5955FD38-F764-4CCA-BB76-8DA061895D82}"/>
              </a:ext>
            </a:extLst>
          </p:cNvPr>
          <p:cNvSpPr txBox="1"/>
          <p:nvPr/>
        </p:nvSpPr>
        <p:spPr>
          <a:xfrm>
            <a:off x="540370" y="1049036"/>
            <a:ext cx="8263801" cy="92333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A6A6A6"/>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A6A6A6"/>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A6A6A6"/>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5pPr>
          </a:lstStyle>
          <a:p>
            <a:pPr marL="0" indent="0">
              <a:spcBef>
                <a:spcPct val="0"/>
              </a:spcBef>
              <a:buNone/>
            </a:pPr>
            <a:r>
              <a:rPr lang="zh-CN" altLang="en-US" sz="1800">
                <a:solidFill>
                  <a:schemeClr val="bg1"/>
                </a:solidFill>
                <a:latin typeface="微软雅黑 Light" panose="020B0502040204020203" pitchFamily="34" charset="-122"/>
                <a:ea typeface="微软雅黑 Light" panose="020B0502040204020203" pitchFamily="34" charset="-122"/>
              </a:rPr>
              <a:t>死锁</a:t>
            </a:r>
            <a:endParaRPr lang="en-US" altLang="zh-CN" sz="1800">
              <a:solidFill>
                <a:schemeClr val="bg1"/>
              </a:solidFill>
              <a:latin typeface="微软雅黑 Light" panose="020B0502040204020203" pitchFamily="34" charset="-122"/>
              <a:ea typeface="微软雅黑 Light" panose="020B0502040204020203" pitchFamily="34" charset="-122"/>
            </a:endParaRPr>
          </a:p>
          <a:p>
            <a:pPr marL="0" indent="0">
              <a:spcBef>
                <a:spcPct val="0"/>
              </a:spcBef>
              <a:buNone/>
            </a:pPr>
            <a:r>
              <a:rPr lang="zh-CN" altLang="en-US" sz="1800">
                <a:solidFill>
                  <a:schemeClr val="bg1"/>
                </a:solidFill>
                <a:latin typeface="微软雅黑 Light" panose="020B0502040204020203" pitchFamily="34" charset="-122"/>
                <a:ea typeface="微软雅黑 Light" panose="020B0502040204020203" pitchFamily="34" charset="-122"/>
              </a:rPr>
              <a:t>死锁描述了这样一种情景，两个或多个线程永久阻塞，互相等待对方释放资源。</a:t>
            </a:r>
            <a:endParaRPr lang="en-US" altLang="zh-CN" sz="1800">
              <a:solidFill>
                <a:schemeClr val="bg1"/>
              </a:solidFill>
              <a:latin typeface="微软雅黑 Light" panose="020B0502040204020203" pitchFamily="34" charset="-122"/>
              <a:ea typeface="微软雅黑 Light" panose="020B0502040204020203" pitchFamily="34" charset="-122"/>
            </a:endParaRPr>
          </a:p>
          <a:p>
            <a:pPr marL="0" indent="0">
              <a:spcBef>
                <a:spcPct val="0"/>
              </a:spcBef>
              <a:buNone/>
            </a:pPr>
            <a:r>
              <a:rPr lang="en-US" altLang="zh-CN" sz="1800">
                <a:solidFill>
                  <a:schemeClr val="bg1"/>
                </a:solidFill>
                <a:latin typeface="微软雅黑 Light" panose="020B0502040204020203" pitchFamily="34" charset="-122"/>
                <a:ea typeface="微软雅黑 Light" panose="020B0502040204020203" pitchFamily="34" charset="-122"/>
              </a:rPr>
              <a:t>Jstack pid</a:t>
            </a:r>
          </a:p>
        </p:txBody>
      </p:sp>
    </p:spTree>
    <p:extLst>
      <p:ext uri="{BB962C8B-B14F-4D97-AF65-F5344CB8AC3E}">
        <p14:creationId xmlns:p14="http://schemas.microsoft.com/office/powerpoint/2010/main" val="4211014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217170" y="185420"/>
            <a:ext cx="1415772" cy="338554"/>
          </a:xfrm>
          <a:prstGeom prst="rect">
            <a:avLst/>
          </a:prstGeom>
          <a:noFill/>
          <a:ln w="9525">
            <a:noFill/>
          </a:ln>
        </p:spPr>
        <p:txBody>
          <a:bodyPr wrap="none">
            <a:spAutoFit/>
            <a:scene3d>
              <a:camera prst="orthographicFront"/>
              <a:lightRig rig="threePt" dir="t"/>
            </a:scene3d>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marR="0" lvl="0" indent="0" algn="l" defTabSz="914400" rtl="0" eaLnBrk="1" fontAlgn="base" latinLnBrk="0" hangingPunct="1">
              <a:lnSpc>
                <a:spcPct val="100000"/>
              </a:lnSpc>
              <a:spcBef>
                <a:spcPct val="0"/>
              </a:spcBef>
              <a:spcAft>
                <a:spcPct val="0"/>
              </a:spcAft>
              <a:buFont typeface="Arial" panose="020B0604020202020204" pitchFamily="34" charset="0"/>
              <a:buNone/>
            </a:pPr>
            <a:r>
              <a:rPr lang="zh-CN" altLang="en-US" sz="1600" b="1">
                <a:solidFill>
                  <a:srgbClr val="FFC000"/>
                </a:solidFill>
                <a:latin typeface="微软雅黑" panose="020B0503020204020204" pitchFamily="34" charset="-122"/>
                <a:ea typeface="微软雅黑" panose="020B0503020204020204" pitchFamily="34" charset="-122"/>
                <a:sym typeface="+mn-ea"/>
              </a:rPr>
              <a:t>计算机的组成</a:t>
            </a:r>
            <a:endParaRPr kumimoji="0" lang="zh-CN" altLang="en-US" sz="1600" b="0" i="0" u="none" strike="noStrike" kern="1200" cap="none" spc="0" normalizeH="0" baseline="0" noProof="1">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cxnSp>
        <p:nvCxnSpPr>
          <p:cNvPr id="3" name="直接连接符 2"/>
          <p:cNvCxnSpPr/>
          <p:nvPr/>
        </p:nvCxnSpPr>
        <p:spPr>
          <a:xfrm>
            <a:off x="376555" y="553720"/>
            <a:ext cx="704215" cy="0"/>
          </a:xfrm>
          <a:prstGeom prst="line">
            <a:avLst/>
          </a:prstGeom>
          <a:ln w="15875" cmpd="sng">
            <a:gradFill>
              <a:gsLst>
                <a:gs pos="0">
                  <a:schemeClr val="accent1">
                    <a:lumMod val="5000"/>
                    <a:lumOff val="95000"/>
                  </a:schemeClr>
                </a:gs>
                <a:gs pos="100000">
                  <a:schemeClr val="bg1">
                    <a:alpha val="14000"/>
                  </a:schemeClr>
                </a:gs>
                <a:gs pos="0">
                  <a:schemeClr val="bg1"/>
                </a:gs>
                <a:gs pos="100000">
                  <a:schemeClr val="accent1">
                    <a:lumMod val="30000"/>
                    <a:lumOff val="70000"/>
                  </a:schemeClr>
                </a:gs>
              </a:gsLst>
              <a:path path="circle">
                <a:fillToRect l="50000" t="50000" r="50000" b="50000"/>
              </a:path>
              <a:tileRect/>
            </a:gradFill>
            <a:prstDash val="solid"/>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9376D7BC-8587-4574-9F03-0C728A1DEE9E}"/>
              </a:ext>
            </a:extLst>
          </p:cNvPr>
          <p:cNvSpPr txBox="1"/>
          <p:nvPr/>
        </p:nvSpPr>
        <p:spPr>
          <a:xfrm>
            <a:off x="647021" y="5811520"/>
            <a:ext cx="184731" cy="369332"/>
          </a:xfrm>
          <a:prstGeom prst="rect">
            <a:avLst/>
          </a:prstGeom>
          <a:noFill/>
        </p:spPr>
        <p:txBody>
          <a:bodyPr wrap="none" rtlCol="0">
            <a:spAutoFit/>
          </a:bodyPr>
          <a:lstStyle/>
          <a:p>
            <a:endParaRPr lang="zh-CN" altLang="en-US"/>
          </a:p>
        </p:txBody>
      </p:sp>
      <p:pic>
        <p:nvPicPr>
          <p:cNvPr id="5" name="图片 4">
            <a:extLst>
              <a:ext uri="{FF2B5EF4-FFF2-40B4-BE49-F238E27FC236}">
                <a16:creationId xmlns:a16="http://schemas.microsoft.com/office/drawing/2014/main" id="{62F4B166-98DA-4A78-B7B3-14D4C531D349}"/>
              </a:ext>
            </a:extLst>
          </p:cNvPr>
          <p:cNvPicPr>
            <a:picLocks noChangeAspect="1"/>
          </p:cNvPicPr>
          <p:nvPr/>
        </p:nvPicPr>
        <p:blipFill>
          <a:blip r:embed="rId2"/>
          <a:stretch>
            <a:fillRect/>
          </a:stretch>
        </p:blipFill>
        <p:spPr>
          <a:xfrm>
            <a:off x="-719791" y="281059"/>
            <a:ext cx="11421716" cy="5710858"/>
          </a:xfrm>
          <a:prstGeom prst="rect">
            <a:avLst/>
          </a:prstGeom>
        </p:spPr>
      </p:pic>
    </p:spTree>
    <p:extLst>
      <p:ext uri="{BB962C8B-B14F-4D97-AF65-F5344CB8AC3E}">
        <p14:creationId xmlns:p14="http://schemas.microsoft.com/office/powerpoint/2010/main" val="276423491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4"/>
          <p:cNvSpPr txBox="1"/>
          <p:nvPr/>
        </p:nvSpPr>
        <p:spPr>
          <a:xfrm>
            <a:off x="317390" y="85503"/>
            <a:ext cx="1436612" cy="338554"/>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A6A6A6"/>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A6A6A6"/>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A6A6A6"/>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5pPr>
          </a:lstStyle>
          <a:p>
            <a:pPr marL="0" indent="0" eaLnBrk="1" hangingPunct="1">
              <a:spcBef>
                <a:spcPct val="0"/>
              </a:spcBef>
              <a:buNone/>
            </a:pPr>
            <a:r>
              <a:rPr lang="en-US" altLang="zh-CN" sz="1600" b="1">
                <a:solidFill>
                  <a:srgbClr val="FFC000"/>
                </a:solidFill>
                <a:latin typeface="微软雅黑" panose="020B0503020204020204" pitchFamily="34" charset="-122"/>
                <a:ea typeface="微软雅黑" panose="020B0503020204020204" pitchFamily="34" charset="-122"/>
                <a:sym typeface="+mn-ea"/>
              </a:rPr>
              <a:t>CPU</a:t>
            </a:r>
            <a:r>
              <a:rPr lang="zh-CN" altLang="en-US" sz="1600" b="1">
                <a:solidFill>
                  <a:srgbClr val="FFC000"/>
                </a:solidFill>
                <a:latin typeface="微软雅黑" panose="020B0503020204020204" pitchFamily="34" charset="-122"/>
                <a:ea typeface="微软雅黑" panose="020B0503020204020204" pitchFamily="34" charset="-122"/>
                <a:sym typeface="+mn-ea"/>
              </a:rPr>
              <a:t>缓存架构</a:t>
            </a:r>
            <a:endParaRPr lang="" altLang="en-US" sz="1600" b="1" dirty="0">
              <a:solidFill>
                <a:srgbClr val="FFC000"/>
              </a:solidFill>
              <a:latin typeface="微软雅黑" panose="020B0503020204020204" pitchFamily="34" charset="-122"/>
              <a:ea typeface="微软雅黑" panose="020B0503020204020204" pitchFamily="34" charset="-122"/>
              <a:sym typeface="+mn-ea"/>
            </a:endParaRPr>
          </a:p>
        </p:txBody>
      </p:sp>
      <p:sp>
        <p:nvSpPr>
          <p:cNvPr id="3" name="文本框 2">
            <a:extLst>
              <a:ext uri="{FF2B5EF4-FFF2-40B4-BE49-F238E27FC236}">
                <a16:creationId xmlns:a16="http://schemas.microsoft.com/office/drawing/2014/main" id="{8613E9D3-39FD-427C-B250-A9E3478BE054}"/>
              </a:ext>
            </a:extLst>
          </p:cNvPr>
          <p:cNvSpPr txBox="1"/>
          <p:nvPr/>
        </p:nvSpPr>
        <p:spPr>
          <a:xfrm>
            <a:off x="605123" y="615529"/>
            <a:ext cx="9205928" cy="1200330"/>
          </a:xfrm>
          <a:prstGeom prst="rect">
            <a:avLst/>
          </a:prstGeom>
          <a:noFill/>
        </p:spPr>
        <p:txBody>
          <a:bodyPr wrap="square" rtlCol="0">
            <a:spAutoFit/>
          </a:bodyPr>
          <a:lstStyle/>
          <a:p>
            <a:r>
              <a:rPr lang="en-US" altLang="zh-CN">
                <a:solidFill>
                  <a:schemeClr val="bg1"/>
                </a:solidFill>
              </a:rPr>
              <a:t>CPU</a:t>
            </a:r>
            <a:r>
              <a:rPr lang="zh-CN" altLang="en-US">
                <a:solidFill>
                  <a:schemeClr val="bg1"/>
                </a:solidFill>
              </a:rPr>
              <a:t>缓存即</a:t>
            </a:r>
            <a:r>
              <a:rPr lang="zh-CN" altLang="en-US">
                <a:solidFill>
                  <a:schemeClr val="bg1"/>
                </a:solidFill>
                <a:latin typeface="微软雅黑 Light" panose="020B0502040204020203" pitchFamily="34" charset="-122"/>
                <a:ea typeface="微软雅黑 Light" panose="020B0502040204020203" pitchFamily="34" charset="-122"/>
              </a:rPr>
              <a:t>高速缓冲存储器</a:t>
            </a:r>
            <a:r>
              <a:rPr lang="zh-CN" altLang="en-US">
                <a:solidFill>
                  <a:schemeClr val="bg1"/>
                </a:solidFill>
              </a:rPr>
              <a:t>，是位于</a:t>
            </a:r>
            <a:r>
              <a:rPr lang="en-US" altLang="zh-CN">
                <a:solidFill>
                  <a:schemeClr val="bg1"/>
                </a:solidFill>
              </a:rPr>
              <a:t>CPU</a:t>
            </a:r>
            <a:r>
              <a:rPr lang="zh-CN" altLang="en-US">
                <a:solidFill>
                  <a:schemeClr val="bg1"/>
                </a:solidFill>
              </a:rPr>
              <a:t>与主内存间的一种容量较小但速度很高的存储器。由于</a:t>
            </a:r>
            <a:r>
              <a:rPr lang="en-US" altLang="zh-CN">
                <a:solidFill>
                  <a:schemeClr val="bg1"/>
                </a:solidFill>
              </a:rPr>
              <a:t>CPU</a:t>
            </a:r>
            <a:r>
              <a:rPr lang="zh-CN" altLang="en-US">
                <a:solidFill>
                  <a:schemeClr val="bg1"/>
                </a:solidFill>
              </a:rPr>
              <a:t>的速度远高于主内存，</a:t>
            </a:r>
            <a:r>
              <a:rPr lang="en-US" altLang="zh-CN">
                <a:solidFill>
                  <a:schemeClr val="bg1"/>
                </a:solidFill>
              </a:rPr>
              <a:t>CPU</a:t>
            </a:r>
            <a:r>
              <a:rPr lang="zh-CN" altLang="en-US">
                <a:solidFill>
                  <a:schemeClr val="bg1"/>
                </a:solidFill>
              </a:rPr>
              <a:t>直接从内存中存取数据要等待一定时间周期，</a:t>
            </a:r>
            <a:r>
              <a:rPr lang="en-US" altLang="zh-CN">
                <a:solidFill>
                  <a:schemeClr val="bg1"/>
                </a:solidFill>
              </a:rPr>
              <a:t>Cache</a:t>
            </a:r>
            <a:r>
              <a:rPr lang="zh-CN" altLang="en-US">
                <a:solidFill>
                  <a:schemeClr val="bg1"/>
                </a:solidFill>
              </a:rPr>
              <a:t>中保存着</a:t>
            </a:r>
            <a:r>
              <a:rPr lang="en-US" altLang="zh-CN">
                <a:solidFill>
                  <a:schemeClr val="bg1"/>
                </a:solidFill>
              </a:rPr>
              <a:t>CPU</a:t>
            </a:r>
            <a:r>
              <a:rPr lang="zh-CN" altLang="en-US">
                <a:solidFill>
                  <a:schemeClr val="bg1"/>
                </a:solidFill>
              </a:rPr>
              <a:t>刚用过或循环使用的一部分数据，当</a:t>
            </a:r>
            <a:r>
              <a:rPr lang="en-US" altLang="zh-CN">
                <a:solidFill>
                  <a:schemeClr val="bg1"/>
                </a:solidFill>
              </a:rPr>
              <a:t>CPU</a:t>
            </a:r>
            <a:r>
              <a:rPr lang="zh-CN" altLang="en-US">
                <a:solidFill>
                  <a:schemeClr val="bg1"/>
                </a:solidFill>
              </a:rPr>
              <a:t>再次使用该部分数据时可从</a:t>
            </a:r>
            <a:r>
              <a:rPr lang="en-US" altLang="zh-CN">
                <a:solidFill>
                  <a:schemeClr val="bg1"/>
                </a:solidFill>
              </a:rPr>
              <a:t>Cache</a:t>
            </a:r>
            <a:r>
              <a:rPr lang="zh-CN" altLang="en-US">
                <a:solidFill>
                  <a:schemeClr val="bg1"/>
                </a:solidFill>
              </a:rPr>
              <a:t>中直接调用</a:t>
            </a:r>
            <a:r>
              <a:rPr lang="en-US" altLang="zh-CN">
                <a:solidFill>
                  <a:schemeClr val="bg1"/>
                </a:solidFill>
              </a:rPr>
              <a:t>,</a:t>
            </a:r>
            <a:r>
              <a:rPr lang="zh-CN" altLang="en-US">
                <a:solidFill>
                  <a:schemeClr val="bg1"/>
                </a:solidFill>
              </a:rPr>
              <a:t>减少</a:t>
            </a:r>
            <a:r>
              <a:rPr lang="en-US" altLang="zh-CN">
                <a:solidFill>
                  <a:schemeClr val="bg1"/>
                </a:solidFill>
              </a:rPr>
              <a:t>CPU</a:t>
            </a:r>
            <a:r>
              <a:rPr lang="zh-CN" altLang="en-US">
                <a:solidFill>
                  <a:schemeClr val="bg1"/>
                </a:solidFill>
              </a:rPr>
              <a:t>的等待时间，提高了系统的效率。</a:t>
            </a:r>
          </a:p>
        </p:txBody>
      </p:sp>
      <p:sp>
        <p:nvSpPr>
          <p:cNvPr id="14" name="文本框 13">
            <a:extLst>
              <a:ext uri="{FF2B5EF4-FFF2-40B4-BE49-F238E27FC236}">
                <a16:creationId xmlns:a16="http://schemas.microsoft.com/office/drawing/2014/main" id="{41BB9D42-413D-4670-9F69-4F6EF137AB93}"/>
              </a:ext>
            </a:extLst>
          </p:cNvPr>
          <p:cNvSpPr txBox="1"/>
          <p:nvPr/>
        </p:nvSpPr>
        <p:spPr>
          <a:xfrm>
            <a:off x="688638" y="5963096"/>
            <a:ext cx="7853067" cy="369332"/>
          </a:xfrm>
          <a:prstGeom prst="rect">
            <a:avLst/>
          </a:prstGeom>
          <a:noFill/>
        </p:spPr>
        <p:txBody>
          <a:bodyPr wrap="square" rtlCol="0">
            <a:spAutoFit/>
          </a:bodyPr>
          <a:lstStyle/>
          <a:p>
            <a:r>
              <a:rPr lang="en-US" altLang="zh-CN">
                <a:solidFill>
                  <a:schemeClr val="bg1"/>
                </a:solidFill>
              </a:rPr>
              <a:t>CPU</a:t>
            </a:r>
            <a:r>
              <a:rPr lang="zh-CN" altLang="en-US">
                <a:solidFill>
                  <a:schemeClr val="bg1"/>
                </a:solidFill>
              </a:rPr>
              <a:t>缓存延迟，单位是</a:t>
            </a:r>
            <a:r>
              <a:rPr lang="en-US" altLang="zh-CN">
                <a:solidFill>
                  <a:schemeClr val="bg1"/>
                </a:solidFill>
              </a:rPr>
              <a:t>CPU</a:t>
            </a:r>
            <a:r>
              <a:rPr lang="zh-CN" altLang="en-US">
                <a:solidFill>
                  <a:schemeClr val="bg1"/>
                </a:solidFill>
              </a:rPr>
              <a:t>时钟周期，可以理解为</a:t>
            </a:r>
            <a:r>
              <a:rPr lang="en-US" altLang="zh-CN">
                <a:solidFill>
                  <a:schemeClr val="bg1"/>
                </a:solidFill>
              </a:rPr>
              <a:t>CPU</a:t>
            </a:r>
            <a:r>
              <a:rPr lang="zh-CN" altLang="en-US">
                <a:solidFill>
                  <a:schemeClr val="bg1"/>
                </a:solidFill>
              </a:rPr>
              <a:t>执行一个指令的时间</a:t>
            </a:r>
          </a:p>
        </p:txBody>
      </p:sp>
      <p:sp>
        <p:nvSpPr>
          <p:cNvPr id="4" name="AutoShape 2">
            <a:extLst>
              <a:ext uri="{FF2B5EF4-FFF2-40B4-BE49-F238E27FC236}">
                <a16:creationId xmlns:a16="http://schemas.microsoft.com/office/drawing/2014/main" id="{094B0C8B-E59E-48CA-81DA-AA7280A8E75B}"/>
              </a:ext>
            </a:extLst>
          </p:cNvPr>
          <p:cNvSpPr>
            <a:spLocks noChangeAspect="1" noChangeArrowheads="1"/>
          </p:cNvSpPr>
          <p:nvPr/>
        </p:nvSpPr>
        <p:spPr bwMode="auto">
          <a:xfrm>
            <a:off x="5608638" y="30876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a:extLst>
              <a:ext uri="{FF2B5EF4-FFF2-40B4-BE49-F238E27FC236}">
                <a16:creationId xmlns:a16="http://schemas.microsoft.com/office/drawing/2014/main" id="{8E3C74C8-3601-46B5-8539-AAE917E4D5B7}"/>
              </a:ext>
            </a:extLst>
          </p:cNvPr>
          <p:cNvSpPr>
            <a:spLocks noChangeAspect="1" noChangeArrowheads="1"/>
          </p:cNvSpPr>
          <p:nvPr/>
        </p:nvSpPr>
        <p:spPr bwMode="auto">
          <a:xfrm>
            <a:off x="5761038" y="3240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a:extLst>
              <a:ext uri="{FF2B5EF4-FFF2-40B4-BE49-F238E27FC236}">
                <a16:creationId xmlns:a16="http://schemas.microsoft.com/office/drawing/2014/main" id="{CAA3B609-9F03-4A15-82A6-A2BAA8EAD5EA}"/>
              </a:ext>
            </a:extLst>
          </p:cNvPr>
          <p:cNvSpPr>
            <a:spLocks noChangeAspect="1" noChangeArrowheads="1"/>
          </p:cNvSpPr>
          <p:nvPr/>
        </p:nvSpPr>
        <p:spPr bwMode="auto">
          <a:xfrm>
            <a:off x="5913438" y="33924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a:extLst>
              <a:ext uri="{FF2B5EF4-FFF2-40B4-BE49-F238E27FC236}">
                <a16:creationId xmlns:a16="http://schemas.microsoft.com/office/drawing/2014/main" id="{CFD5F7AA-262F-4637-B07D-CF07F2207220}"/>
              </a:ext>
            </a:extLst>
          </p:cNvPr>
          <p:cNvSpPr>
            <a:spLocks noChangeAspect="1" noChangeArrowheads="1"/>
          </p:cNvSpPr>
          <p:nvPr/>
        </p:nvSpPr>
        <p:spPr bwMode="auto">
          <a:xfrm>
            <a:off x="6218238" y="36972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6" name="图片 15">
            <a:extLst>
              <a:ext uri="{FF2B5EF4-FFF2-40B4-BE49-F238E27FC236}">
                <a16:creationId xmlns:a16="http://schemas.microsoft.com/office/drawing/2014/main" id="{73F99FEA-39E1-4C16-BB4F-6A9FED49D817}"/>
              </a:ext>
            </a:extLst>
          </p:cNvPr>
          <p:cNvPicPr>
            <a:picLocks noChangeAspect="1"/>
          </p:cNvPicPr>
          <p:nvPr/>
        </p:nvPicPr>
        <p:blipFill>
          <a:blip r:embed="rId2"/>
          <a:stretch>
            <a:fillRect/>
          </a:stretch>
        </p:blipFill>
        <p:spPr>
          <a:xfrm>
            <a:off x="800415" y="1805094"/>
            <a:ext cx="7741290" cy="4089188"/>
          </a:xfrm>
          <a:prstGeom prst="rect">
            <a:avLst/>
          </a:prstGeom>
        </p:spPr>
      </p:pic>
    </p:spTree>
    <p:extLst>
      <p:ext uri="{BB962C8B-B14F-4D97-AF65-F5344CB8AC3E}">
        <p14:creationId xmlns:p14="http://schemas.microsoft.com/office/powerpoint/2010/main" val="162783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217170" y="185420"/>
            <a:ext cx="1436612" cy="338554"/>
          </a:xfrm>
          <a:prstGeom prst="rect">
            <a:avLst/>
          </a:prstGeom>
          <a:noFill/>
          <a:ln w="9525">
            <a:noFill/>
          </a:ln>
        </p:spPr>
        <p:txBody>
          <a:bodyPr wrap="none">
            <a:spAutoFit/>
            <a:scene3d>
              <a:camera prst="orthographicFront"/>
              <a:lightRig rig="threePt" dir="t"/>
            </a:scene3d>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marR="0" lvl="0" indent="0" algn="l" defTabSz="914400" rtl="0" eaLnBrk="1" fontAlgn="base" latinLnBrk="0" hangingPunct="1">
              <a:lnSpc>
                <a:spcPct val="100000"/>
              </a:lnSpc>
              <a:spcBef>
                <a:spcPct val="0"/>
              </a:spcBef>
              <a:spcAft>
                <a:spcPct val="0"/>
              </a:spcAft>
              <a:buFont typeface="Arial" panose="020B0604020202020204" pitchFamily="34" charset="0"/>
              <a:buNone/>
            </a:pPr>
            <a:r>
              <a:rPr lang="en-US" altLang="zh-CN" sz="1600" b="1">
                <a:solidFill>
                  <a:srgbClr val="FFC000"/>
                </a:solidFill>
                <a:latin typeface="微软雅黑" panose="020B0503020204020204" pitchFamily="34" charset="-122"/>
                <a:ea typeface="微软雅黑" panose="020B0503020204020204" pitchFamily="34" charset="-122"/>
                <a:sym typeface="+mn-ea"/>
              </a:rPr>
              <a:t>CPU</a:t>
            </a:r>
            <a:r>
              <a:rPr lang="zh-CN" altLang="en-US" sz="1600" b="1">
                <a:solidFill>
                  <a:srgbClr val="FFC000"/>
                </a:solidFill>
                <a:latin typeface="微软雅黑" panose="020B0503020204020204" pitchFamily="34" charset="-122"/>
                <a:ea typeface="微软雅黑" panose="020B0503020204020204" pitchFamily="34" charset="-122"/>
                <a:sym typeface="+mn-ea"/>
              </a:rPr>
              <a:t>缓存架构</a:t>
            </a:r>
            <a:endParaRPr kumimoji="0" lang="zh-CN" altLang="en-US" sz="1600" b="0" i="0" u="none" strike="noStrike" kern="1200" cap="none" spc="0" normalizeH="0" baseline="0" noProof="1">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cxnSp>
        <p:nvCxnSpPr>
          <p:cNvPr id="3" name="直接连接符 2"/>
          <p:cNvCxnSpPr/>
          <p:nvPr/>
        </p:nvCxnSpPr>
        <p:spPr>
          <a:xfrm>
            <a:off x="376555" y="553720"/>
            <a:ext cx="704215" cy="0"/>
          </a:xfrm>
          <a:prstGeom prst="line">
            <a:avLst/>
          </a:prstGeom>
          <a:ln w="15875" cmpd="sng">
            <a:gradFill>
              <a:gsLst>
                <a:gs pos="0">
                  <a:schemeClr val="accent1">
                    <a:lumMod val="5000"/>
                    <a:lumOff val="95000"/>
                  </a:schemeClr>
                </a:gs>
                <a:gs pos="100000">
                  <a:schemeClr val="bg1">
                    <a:alpha val="14000"/>
                  </a:schemeClr>
                </a:gs>
                <a:gs pos="0">
                  <a:schemeClr val="bg1"/>
                </a:gs>
                <a:gs pos="100000">
                  <a:schemeClr val="accent1">
                    <a:lumMod val="30000"/>
                    <a:lumOff val="70000"/>
                  </a:schemeClr>
                </a:gs>
              </a:gsLst>
              <a:path path="circle">
                <a:fillToRect l="50000" t="50000" r="50000" b="50000"/>
              </a:path>
              <a:tileRect/>
            </a:gradFill>
            <a:prstDash val="soli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195140CC-495D-498A-A775-5310A7959B17}"/>
              </a:ext>
            </a:extLst>
          </p:cNvPr>
          <p:cNvSpPr txBox="1"/>
          <p:nvPr/>
        </p:nvSpPr>
        <p:spPr>
          <a:xfrm>
            <a:off x="540370" y="762650"/>
            <a:ext cx="1728358" cy="369332"/>
          </a:xfrm>
          <a:prstGeom prst="rect">
            <a:avLst/>
          </a:prstGeom>
          <a:noFill/>
        </p:spPr>
        <p:txBody>
          <a:bodyPr wrap="none" rtlCol="0">
            <a:spAutoFit/>
          </a:bodyPr>
          <a:lstStyle/>
          <a:p>
            <a:r>
              <a:rPr lang="zh-CN" altLang="en-US">
                <a:solidFill>
                  <a:schemeClr val="bg1"/>
                </a:solidFill>
              </a:rPr>
              <a:t>多</a:t>
            </a:r>
            <a:r>
              <a:rPr lang="en-US" altLang="zh-CN">
                <a:solidFill>
                  <a:schemeClr val="bg1"/>
                </a:solidFill>
              </a:rPr>
              <a:t>CPU</a:t>
            </a:r>
            <a:r>
              <a:rPr lang="zh-CN" altLang="en-US">
                <a:solidFill>
                  <a:schemeClr val="bg1"/>
                </a:solidFill>
              </a:rPr>
              <a:t>多核架构</a:t>
            </a:r>
            <a:endParaRPr lang="en-US" altLang="zh-CN">
              <a:solidFill>
                <a:schemeClr val="bg1"/>
              </a:solidFill>
            </a:endParaRPr>
          </a:p>
        </p:txBody>
      </p:sp>
      <p:sp>
        <p:nvSpPr>
          <p:cNvPr id="4" name="文本框 3">
            <a:extLst>
              <a:ext uri="{FF2B5EF4-FFF2-40B4-BE49-F238E27FC236}">
                <a16:creationId xmlns:a16="http://schemas.microsoft.com/office/drawing/2014/main" id="{9376D7BC-8587-4574-9F03-0C728A1DEE9E}"/>
              </a:ext>
            </a:extLst>
          </p:cNvPr>
          <p:cNvSpPr txBox="1"/>
          <p:nvPr/>
        </p:nvSpPr>
        <p:spPr>
          <a:xfrm>
            <a:off x="647021" y="5811520"/>
            <a:ext cx="184731" cy="369332"/>
          </a:xfrm>
          <a:prstGeom prst="rect">
            <a:avLst/>
          </a:prstGeom>
          <a:noFill/>
        </p:spPr>
        <p:txBody>
          <a:bodyPr wrap="none" rtlCol="0">
            <a:spAutoFit/>
          </a:bodyPr>
          <a:lstStyle/>
          <a:p>
            <a:endParaRPr lang="zh-CN" altLang="en-US"/>
          </a:p>
        </p:txBody>
      </p:sp>
      <p:pic>
        <p:nvPicPr>
          <p:cNvPr id="5" name="图片 4">
            <a:extLst>
              <a:ext uri="{FF2B5EF4-FFF2-40B4-BE49-F238E27FC236}">
                <a16:creationId xmlns:a16="http://schemas.microsoft.com/office/drawing/2014/main" id="{2C8828A6-08D7-4880-A9A1-85D871D2A877}"/>
              </a:ext>
            </a:extLst>
          </p:cNvPr>
          <p:cNvPicPr>
            <a:picLocks noChangeAspect="1"/>
          </p:cNvPicPr>
          <p:nvPr/>
        </p:nvPicPr>
        <p:blipFill>
          <a:blip r:embed="rId2"/>
          <a:stretch>
            <a:fillRect/>
          </a:stretch>
        </p:blipFill>
        <p:spPr>
          <a:xfrm>
            <a:off x="585928" y="1384260"/>
            <a:ext cx="9365792" cy="41227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9602</TotalTime>
  <Words>2691</Words>
  <Application>Microsoft Office PowerPoint</Application>
  <PresentationFormat>自定义</PresentationFormat>
  <Paragraphs>154</Paragraphs>
  <Slides>25</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黑体</vt:lpstr>
      <vt:lpstr>宋体</vt:lpstr>
      <vt:lpstr>微软雅黑</vt:lpstr>
      <vt:lpstr>微软雅黑 Light</vt:lpstr>
      <vt:lpstr>Arial</vt:lpstr>
      <vt:lpstr>Calibri</vt:lpstr>
      <vt:lpstr>Courier New</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个人简历</dc:title>
  <dc:creator>第一PPT</dc:creator>
  <cp:keywords>www.1ppt.com</cp:keywords>
  <dc:description>www.1ppt.com</dc:description>
  <cp:lastModifiedBy>cl d</cp:lastModifiedBy>
  <cp:revision>509</cp:revision>
  <dcterms:created xsi:type="dcterms:W3CDTF">2017-02-16T02:06:00Z</dcterms:created>
  <dcterms:modified xsi:type="dcterms:W3CDTF">2020-09-16T05:29:02Z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2052-11.3.0.8742</vt:lpwstr>
  </property>
</Properties>
</file>