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3295650" cx="5854700"/>
  <p:notesSz cx="5854700" cy="3295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200bc2db_0_5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200bc2db_0_5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9200bc2db_0_10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9200bc2db_0_10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9200bc2db_0_15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9200bc2db_0_15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9200bc2db_0_20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9200bc2db_0_20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9200bc2db_0_25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9200bc2db_0_25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98349667f_0_0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98349667f_0_0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200bc2db_0_37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200bc2db_0_37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98349667f_0_21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98349667f_0_21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585450" y="1565425"/>
            <a:ext cx="4683750" cy="1483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975975" y="247150"/>
            <a:ext cx="3903325" cy="1235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9200bc2db_0_0:notes"/>
          <p:cNvSpPr/>
          <p:nvPr>
            <p:ph idx="2" type="sldImg"/>
          </p:nvPr>
        </p:nvSpPr>
        <p:spPr>
          <a:xfrm>
            <a:off x="975975" y="247150"/>
            <a:ext cx="3903300" cy="123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9200bc2db_0_0:notes"/>
          <p:cNvSpPr txBox="1"/>
          <p:nvPr>
            <p:ph idx="1" type="body"/>
          </p:nvPr>
        </p:nvSpPr>
        <p:spPr>
          <a:xfrm>
            <a:off x="585450" y="1565425"/>
            <a:ext cx="46839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2921364" y="8"/>
            <a:ext cx="2925445" cy="3288029"/>
          </a:xfrm>
          <a:custGeom>
            <a:rect b="b" l="l" r="r" t="t"/>
            <a:pathLst>
              <a:path extrusionOk="0" h="3288029" w="2925445">
                <a:moveTo>
                  <a:pt x="0" y="0"/>
                </a:moveTo>
                <a:lnTo>
                  <a:pt x="0" y="3287938"/>
                </a:lnTo>
                <a:lnTo>
                  <a:pt x="2925378" y="3287938"/>
                </a:lnTo>
                <a:lnTo>
                  <a:pt x="2925378" y="0"/>
                </a:lnTo>
                <a:lnTo>
                  <a:pt x="0" y="0"/>
                </a:lnTo>
                <a:close/>
              </a:path>
            </a:pathLst>
          </a:custGeom>
          <a:solidFill>
            <a:srgbClr val="74C4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1051960" y="610360"/>
            <a:ext cx="3750779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512" y="8"/>
            <a:ext cx="5845810" cy="3288029"/>
          </a:xfrm>
          <a:custGeom>
            <a:rect b="b" l="l" r="r" t="t"/>
            <a:pathLst>
              <a:path extrusionOk="0" h="3288029" w="5845810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1512" y="0"/>
            <a:ext cx="1026160" cy="846455"/>
          </a:xfrm>
          <a:custGeom>
            <a:rect b="b" l="l" r="r" t="t"/>
            <a:pathLst>
              <a:path extrusionOk="0" h="846455" w="1026160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6" y="832311"/>
                </a:lnTo>
                <a:lnTo>
                  <a:pt x="155921" y="839817"/>
                </a:lnTo>
                <a:lnTo>
                  <a:pt x="200258" y="844756"/>
                </a:lnTo>
                <a:lnTo>
                  <a:pt x="223782" y="845999"/>
                </a:lnTo>
                <a:lnTo>
                  <a:pt x="303056" y="845999"/>
                </a:lnTo>
                <a:lnTo>
                  <a:pt x="378799" y="838502"/>
                </a:lnTo>
                <a:lnTo>
                  <a:pt x="423127" y="830351"/>
                </a:lnTo>
                <a:lnTo>
                  <a:pt x="467088" y="819529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3"/>
                </a:lnTo>
                <a:lnTo>
                  <a:pt x="0" y="648390"/>
                </a:lnTo>
                <a:close/>
              </a:path>
              <a:path extrusionOk="0" h="846455" w="1026160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19"/>
                </a:lnTo>
                <a:lnTo>
                  <a:pt x="880542" y="158934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4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7"/>
                </a:lnTo>
                <a:lnTo>
                  <a:pt x="1016264" y="203183"/>
                </a:lnTo>
                <a:lnTo>
                  <a:pt x="1021943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810312" y="2364332"/>
            <a:ext cx="1036955" cy="923925"/>
          </a:xfrm>
          <a:custGeom>
            <a:rect b="b" l="l" r="r" t="t"/>
            <a:pathLst>
              <a:path extrusionOk="0" h="923925" w="1036954">
                <a:moveTo>
                  <a:pt x="998052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60" y="54012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6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5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2" y="0"/>
                </a:lnTo>
                <a:close/>
              </a:path>
              <a:path extrusionOk="0" h="923925" w="1036954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54103" y="243876"/>
            <a:ext cx="4940300" cy="2776855"/>
          </a:xfrm>
          <a:custGeom>
            <a:rect b="b" l="l" r="r" t="t"/>
            <a:pathLst>
              <a:path extrusionOk="0" h="2776855" w="4940300">
                <a:moveTo>
                  <a:pt x="4940033" y="0"/>
                </a:moveTo>
                <a:lnTo>
                  <a:pt x="0" y="0"/>
                </a:lnTo>
                <a:lnTo>
                  <a:pt x="0" y="2314038"/>
                </a:lnTo>
                <a:lnTo>
                  <a:pt x="2953" y="2366262"/>
                </a:lnTo>
                <a:lnTo>
                  <a:pt x="11690" y="2417417"/>
                </a:lnTo>
                <a:lnTo>
                  <a:pt x="26022" y="2467050"/>
                </a:lnTo>
                <a:lnTo>
                  <a:pt x="45761" y="2514708"/>
                </a:lnTo>
                <a:lnTo>
                  <a:pt x="70721" y="2559938"/>
                </a:lnTo>
                <a:lnTo>
                  <a:pt x="100714" y="2602288"/>
                </a:lnTo>
                <a:lnTo>
                  <a:pt x="135553" y="2641305"/>
                </a:lnTo>
                <a:lnTo>
                  <a:pt x="174570" y="2676144"/>
                </a:lnTo>
                <a:lnTo>
                  <a:pt x="216919" y="2706137"/>
                </a:lnTo>
                <a:lnTo>
                  <a:pt x="262149" y="2731096"/>
                </a:lnTo>
                <a:lnTo>
                  <a:pt x="309806" y="2750836"/>
                </a:lnTo>
                <a:lnTo>
                  <a:pt x="359436" y="2765167"/>
                </a:lnTo>
                <a:lnTo>
                  <a:pt x="410588" y="2773904"/>
                </a:lnTo>
                <a:lnTo>
                  <a:pt x="462808" y="2776858"/>
                </a:lnTo>
                <a:lnTo>
                  <a:pt x="4940033" y="2776858"/>
                </a:lnTo>
                <a:lnTo>
                  <a:pt x="4940033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853848" y="488417"/>
            <a:ext cx="543560" cy="1090295"/>
          </a:xfrm>
          <a:custGeom>
            <a:rect b="b" l="l" r="r" t="t"/>
            <a:pathLst>
              <a:path extrusionOk="0" h="1090295" w="543560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51960" y="610360"/>
            <a:ext cx="3750779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051960" y="610360"/>
            <a:ext cx="3750779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51960" y="610360"/>
            <a:ext cx="3750779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 u="none" cap="none" strike="noStrike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12" y="8"/>
            <a:ext cx="5845810" cy="3288029"/>
          </a:xfrm>
          <a:custGeom>
            <a:rect b="b" l="l" r="r" t="t"/>
            <a:pathLst>
              <a:path extrusionOk="0" h="3288029" w="5845810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512" y="0"/>
            <a:ext cx="5392879" cy="3040978"/>
            <a:chOff x="1512" y="0"/>
            <a:chExt cx="5392879" cy="3040978"/>
          </a:xfrm>
        </p:grpSpPr>
        <p:sp>
          <p:nvSpPr>
            <p:cNvPr id="51" name="Google Shape;51;p7"/>
            <p:cNvSpPr/>
            <p:nvPr/>
          </p:nvSpPr>
          <p:spPr>
            <a:xfrm>
              <a:off x="1512" y="0"/>
              <a:ext cx="1245870" cy="1192530"/>
            </a:xfrm>
            <a:custGeom>
              <a:rect b="b" l="l" r="r" t="t"/>
              <a:pathLst>
                <a:path extrusionOk="0" h="1192530" w="1245870">
                  <a:moveTo>
                    <a:pt x="0" y="1019645"/>
                  </a:moveTo>
                  <a:lnTo>
                    <a:pt x="0" y="1191080"/>
                  </a:lnTo>
                  <a:lnTo>
                    <a:pt x="15350" y="1192005"/>
                  </a:lnTo>
                  <a:lnTo>
                    <a:pt x="126631" y="1192005"/>
                  </a:lnTo>
                  <a:lnTo>
                    <a:pt x="173451" y="1188860"/>
                  </a:lnTo>
                  <a:lnTo>
                    <a:pt x="222741" y="1183451"/>
                  </a:lnTo>
                  <a:lnTo>
                    <a:pt x="271700" y="1175980"/>
                  </a:lnTo>
                  <a:lnTo>
                    <a:pt x="320260" y="1166463"/>
                  </a:lnTo>
                  <a:lnTo>
                    <a:pt x="368359" y="1154919"/>
                  </a:lnTo>
                  <a:lnTo>
                    <a:pt x="415929" y="1141363"/>
                  </a:lnTo>
                  <a:lnTo>
                    <a:pt x="462907" y="1125813"/>
                  </a:lnTo>
                  <a:lnTo>
                    <a:pt x="509227" y="1108286"/>
                  </a:lnTo>
                  <a:lnTo>
                    <a:pt x="554823" y="1088800"/>
                  </a:lnTo>
                  <a:lnTo>
                    <a:pt x="599631" y="1067371"/>
                  </a:lnTo>
                  <a:lnTo>
                    <a:pt x="643586" y="1044016"/>
                  </a:lnTo>
                  <a:lnTo>
                    <a:pt x="680777" y="1022184"/>
                  </a:lnTo>
                  <a:lnTo>
                    <a:pt x="57831" y="1022184"/>
                  </a:lnTo>
                  <a:lnTo>
                    <a:pt x="8429" y="1020372"/>
                  </a:lnTo>
                  <a:lnTo>
                    <a:pt x="0" y="1019645"/>
                  </a:lnTo>
                  <a:close/>
                </a:path>
                <a:path extrusionOk="0" h="1192530" w="1245870">
                  <a:moveTo>
                    <a:pt x="1245485" y="0"/>
                  </a:moveTo>
                  <a:lnTo>
                    <a:pt x="1074246" y="0"/>
                  </a:lnTo>
                  <a:lnTo>
                    <a:pt x="1074601" y="31003"/>
                  </a:lnTo>
                  <a:lnTo>
                    <a:pt x="1072711" y="80595"/>
                  </a:lnTo>
                  <a:lnTo>
                    <a:pt x="1068394" y="129841"/>
                  </a:lnTo>
                  <a:lnTo>
                    <a:pt x="1061683" y="178660"/>
                  </a:lnTo>
                  <a:lnTo>
                    <a:pt x="1052612" y="226967"/>
                  </a:lnTo>
                  <a:lnTo>
                    <a:pt x="1041212" y="274679"/>
                  </a:lnTo>
                  <a:lnTo>
                    <a:pt x="1027519" y="321715"/>
                  </a:lnTo>
                  <a:lnTo>
                    <a:pt x="1011564" y="367989"/>
                  </a:lnTo>
                  <a:lnTo>
                    <a:pt x="993382" y="413420"/>
                  </a:lnTo>
                  <a:lnTo>
                    <a:pt x="973005" y="457925"/>
                  </a:lnTo>
                  <a:lnTo>
                    <a:pt x="950467" y="501420"/>
                  </a:lnTo>
                  <a:lnTo>
                    <a:pt x="925801" y="543823"/>
                  </a:lnTo>
                  <a:lnTo>
                    <a:pt x="899039" y="585049"/>
                  </a:lnTo>
                  <a:lnTo>
                    <a:pt x="870216" y="625018"/>
                  </a:lnTo>
                  <a:lnTo>
                    <a:pt x="839365" y="663644"/>
                  </a:lnTo>
                  <a:lnTo>
                    <a:pt x="806518" y="700846"/>
                  </a:lnTo>
                  <a:lnTo>
                    <a:pt x="771710" y="736540"/>
                  </a:lnTo>
                  <a:lnTo>
                    <a:pt x="734973" y="770643"/>
                  </a:lnTo>
                  <a:lnTo>
                    <a:pt x="696583" y="802878"/>
                  </a:lnTo>
                  <a:lnTo>
                    <a:pt x="656855" y="833001"/>
                  </a:lnTo>
                  <a:lnTo>
                    <a:pt x="615873" y="860991"/>
                  </a:lnTo>
                  <a:lnTo>
                    <a:pt x="573724" y="886824"/>
                  </a:lnTo>
                  <a:lnTo>
                    <a:pt x="530496" y="910479"/>
                  </a:lnTo>
                  <a:lnTo>
                    <a:pt x="486274" y="931931"/>
                  </a:lnTo>
                  <a:lnTo>
                    <a:pt x="441145" y="951159"/>
                  </a:lnTo>
                  <a:lnTo>
                    <a:pt x="395195" y="968140"/>
                  </a:lnTo>
                  <a:lnTo>
                    <a:pt x="348511" y="982852"/>
                  </a:lnTo>
                  <a:lnTo>
                    <a:pt x="301179" y="995271"/>
                  </a:lnTo>
                  <a:lnTo>
                    <a:pt x="253286" y="1005374"/>
                  </a:lnTo>
                  <a:lnTo>
                    <a:pt x="204918" y="1013140"/>
                  </a:lnTo>
                  <a:lnTo>
                    <a:pt x="156162" y="1018546"/>
                  </a:lnTo>
                  <a:lnTo>
                    <a:pt x="107104" y="1021568"/>
                  </a:lnTo>
                  <a:lnTo>
                    <a:pt x="57831" y="1022184"/>
                  </a:lnTo>
                  <a:lnTo>
                    <a:pt x="680777" y="1022184"/>
                  </a:lnTo>
                  <a:lnTo>
                    <a:pt x="728673" y="991599"/>
                  </a:lnTo>
                  <a:lnTo>
                    <a:pt x="769676" y="962570"/>
                  </a:lnTo>
                  <a:lnTo>
                    <a:pt x="809564" y="931684"/>
                  </a:lnTo>
                  <a:lnTo>
                    <a:pt x="848273" y="898958"/>
                  </a:lnTo>
                  <a:lnTo>
                    <a:pt x="885537" y="864597"/>
                  </a:lnTo>
                  <a:lnTo>
                    <a:pt x="921121" y="828838"/>
                  </a:lnTo>
                  <a:lnTo>
                    <a:pt x="955001" y="791744"/>
                  </a:lnTo>
                  <a:lnTo>
                    <a:pt x="987151" y="753376"/>
                  </a:lnTo>
                  <a:lnTo>
                    <a:pt x="1017547" y="713798"/>
                  </a:lnTo>
                  <a:lnTo>
                    <a:pt x="1046162" y="673072"/>
                  </a:lnTo>
                  <a:lnTo>
                    <a:pt x="1072972" y="631261"/>
                  </a:lnTo>
                  <a:lnTo>
                    <a:pt x="1097953" y="588426"/>
                  </a:lnTo>
                  <a:lnTo>
                    <a:pt x="1121078" y="544632"/>
                  </a:lnTo>
                  <a:lnTo>
                    <a:pt x="1142324" y="499940"/>
                  </a:lnTo>
                  <a:lnTo>
                    <a:pt x="1161664" y="454413"/>
                  </a:lnTo>
                  <a:lnTo>
                    <a:pt x="1179074" y="408113"/>
                  </a:lnTo>
                  <a:lnTo>
                    <a:pt x="1194529" y="361103"/>
                  </a:lnTo>
                  <a:lnTo>
                    <a:pt x="1208003" y="313446"/>
                  </a:lnTo>
                  <a:lnTo>
                    <a:pt x="1219473" y="265204"/>
                  </a:lnTo>
                  <a:lnTo>
                    <a:pt x="1228911" y="216440"/>
                  </a:lnTo>
                  <a:lnTo>
                    <a:pt x="1236295" y="167217"/>
                  </a:lnTo>
                  <a:lnTo>
                    <a:pt x="1241597" y="117596"/>
                  </a:lnTo>
                  <a:lnTo>
                    <a:pt x="1244794" y="67640"/>
                  </a:lnTo>
                  <a:lnTo>
                    <a:pt x="1245861" y="17413"/>
                  </a:lnTo>
                  <a:lnTo>
                    <a:pt x="1245485" y="0"/>
                  </a:lnTo>
                  <a:close/>
                </a:path>
              </a:pathLst>
            </a:custGeom>
            <a:solidFill>
              <a:srgbClr val="FBBB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454091" y="255532"/>
              <a:ext cx="4940300" cy="2777490"/>
            </a:xfrm>
            <a:custGeom>
              <a:rect b="b" l="l" r="r" t="t"/>
              <a:pathLst>
                <a:path extrusionOk="0" h="2777490" w="4940300">
                  <a:moveTo>
                    <a:pt x="4940045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3" y="2467063"/>
                  </a:lnTo>
                  <a:lnTo>
                    <a:pt x="45763" y="2514722"/>
                  </a:lnTo>
                  <a:lnTo>
                    <a:pt x="70723" y="2559952"/>
                  </a:lnTo>
                  <a:lnTo>
                    <a:pt x="100715" y="2602301"/>
                  </a:lnTo>
                  <a:lnTo>
                    <a:pt x="135553" y="2641317"/>
                  </a:lnTo>
                  <a:lnTo>
                    <a:pt x="174570" y="2676156"/>
                  </a:lnTo>
                  <a:lnTo>
                    <a:pt x="216920" y="2706149"/>
                  </a:lnTo>
                  <a:lnTo>
                    <a:pt x="262150" y="2731109"/>
                  </a:lnTo>
                  <a:lnTo>
                    <a:pt x="309808" y="2750848"/>
                  </a:lnTo>
                  <a:lnTo>
                    <a:pt x="359441" y="2765180"/>
                  </a:lnTo>
                  <a:lnTo>
                    <a:pt x="410596" y="2773916"/>
                  </a:lnTo>
                  <a:lnTo>
                    <a:pt x="462820" y="2776870"/>
                  </a:lnTo>
                  <a:lnTo>
                    <a:pt x="4940045" y="2776870"/>
                  </a:lnTo>
                  <a:lnTo>
                    <a:pt x="49400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4157380" y="2497418"/>
              <a:ext cx="1090295" cy="543560"/>
            </a:xfrm>
            <a:custGeom>
              <a:rect b="b" l="l" r="r" t="t"/>
              <a:pathLst>
                <a:path extrusionOk="0" h="543560" w="1090295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1051960" y="487035"/>
            <a:ext cx="37509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0480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НА  СВЯЗИ: КАК P2P  ШИФРОВАНИЕ  ЗАЩИЩАЕТ ВАШИ  ДАННЫЕ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439152" y="203476"/>
            <a:ext cx="4976400" cy="815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Цезаря с генерацией ключа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735155" y="1141789"/>
            <a:ext cx="40983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Столь же не криптостойкий алгоритм, как и обычный шифр Цезаря. Из плюсов - случайная генерация ключа, что упрощает работу пользователю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336152" y="220651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Винжера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775205" y="1055964"/>
            <a:ext cx="4098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Представляет собой усложненный шифр цезаря с сдвигом по ключевому слову.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Содержит 26 алфавитов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ctrTitle"/>
          </p:nvPr>
        </p:nvSpPr>
        <p:spPr>
          <a:xfrm>
            <a:off x="439152" y="295026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A-Z</a:t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775205" y="1055964"/>
            <a:ext cx="4098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Представляет собой простой алгоритм замены: каждая буква заменяется на ее номер в алфавите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439152" y="306451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замены</a:t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75205" y="1055964"/>
            <a:ext cx="4098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Более криптостойкий алгоритм, чем предыдущие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Представляет собой замену каждой буквы на определенный символ из словаря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439152" y="306451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XOR(побитовый)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75205" y="1055964"/>
            <a:ext cx="4098300" cy="19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Является абсолютно криптостойким алгоритмом с случайной генерацией ключа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Представляет собой замену каждой буквы на случайное число на основе ключа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1565650" y="156400"/>
            <a:ext cx="2723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Кто чем занимался?</a:t>
            </a:r>
            <a:endParaRPr sz="1800">
              <a:solidFill>
                <a:srgbClr val="26306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07450" y="2233300"/>
            <a:ext cx="60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Verdana"/>
                <a:ea typeface="Verdana"/>
                <a:cs typeface="Verdana"/>
                <a:sym typeface="Verdana"/>
              </a:rPr>
              <a:t>Код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81300" y="957400"/>
            <a:ext cx="145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Verdana"/>
                <a:ea typeface="Verdana"/>
                <a:cs typeface="Verdana"/>
                <a:sym typeface="Verdana"/>
              </a:rPr>
              <a:t>Евгений Баранов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358925" y="2233300"/>
            <a:ext cx="6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Verdana"/>
                <a:ea typeface="Verdana"/>
                <a:cs typeface="Verdana"/>
                <a:sym typeface="Verdana"/>
              </a:rPr>
              <a:t>Flask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949925" y="788200"/>
            <a:ext cx="145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Verdana"/>
                <a:ea typeface="Verdana"/>
                <a:cs typeface="Verdana"/>
                <a:sym typeface="Verdana"/>
              </a:rPr>
              <a:t>Константинов Михаил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850" y="1266350"/>
            <a:ext cx="1058626" cy="105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708550" y="2233300"/>
            <a:ext cx="131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Verdana"/>
                <a:ea typeface="Verdana"/>
                <a:cs typeface="Verdana"/>
                <a:sym typeface="Verdana"/>
              </a:rPr>
              <a:t>Презентация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618550" y="957400"/>
            <a:ext cx="145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Verdana"/>
                <a:ea typeface="Verdana"/>
                <a:cs typeface="Verdana"/>
                <a:sym typeface="Verdana"/>
              </a:rPr>
              <a:t>Дорофеев Дамир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138" y="1231989"/>
            <a:ext cx="1058626" cy="105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74" y="1266360"/>
            <a:ext cx="1058626" cy="10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1512" y="8"/>
            <a:ext cx="5845810" cy="3288029"/>
          </a:xfrm>
          <a:custGeom>
            <a:rect b="b" l="l" r="r" t="t"/>
            <a:pathLst>
              <a:path extrusionOk="0" h="3288029" w="5845810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798293" y="2066621"/>
            <a:ext cx="1049020" cy="1221740"/>
          </a:xfrm>
          <a:custGeom>
            <a:rect b="b" l="l" r="r" t="t"/>
            <a:pathLst>
              <a:path extrusionOk="0" h="1221739" w="1049020">
                <a:moveTo>
                  <a:pt x="1048458" y="0"/>
                </a:moveTo>
                <a:lnTo>
                  <a:pt x="978146" y="11486"/>
                </a:lnTo>
                <a:lnTo>
                  <a:pt x="928940" y="22105"/>
                </a:lnTo>
                <a:lnTo>
                  <a:pt x="880317" y="34600"/>
                </a:lnTo>
                <a:lnTo>
                  <a:pt x="832336" y="48940"/>
                </a:lnTo>
                <a:lnTo>
                  <a:pt x="785059" y="65093"/>
                </a:lnTo>
                <a:lnTo>
                  <a:pt x="738546" y="83028"/>
                </a:lnTo>
                <a:lnTo>
                  <a:pt x="692857" y="102713"/>
                </a:lnTo>
                <a:lnTo>
                  <a:pt x="648051" y="124115"/>
                </a:lnTo>
                <a:lnTo>
                  <a:pt x="604190" y="147204"/>
                </a:lnTo>
                <a:lnTo>
                  <a:pt x="561334" y="171948"/>
                </a:lnTo>
                <a:lnTo>
                  <a:pt x="519542" y="198315"/>
                </a:lnTo>
                <a:lnTo>
                  <a:pt x="478875" y="226273"/>
                </a:lnTo>
                <a:lnTo>
                  <a:pt x="439394" y="255791"/>
                </a:lnTo>
                <a:lnTo>
                  <a:pt x="401158" y="286836"/>
                </a:lnTo>
                <a:lnTo>
                  <a:pt x="364228" y="319379"/>
                </a:lnTo>
                <a:lnTo>
                  <a:pt x="328663" y="353386"/>
                </a:lnTo>
                <a:lnTo>
                  <a:pt x="294525" y="388826"/>
                </a:lnTo>
                <a:lnTo>
                  <a:pt x="261874" y="425667"/>
                </a:lnTo>
                <a:lnTo>
                  <a:pt x="229247" y="465841"/>
                </a:lnTo>
                <a:lnTo>
                  <a:pt x="198692" y="507084"/>
                </a:lnTo>
                <a:lnTo>
                  <a:pt x="170230" y="549324"/>
                </a:lnTo>
                <a:lnTo>
                  <a:pt x="143884" y="592488"/>
                </a:lnTo>
                <a:lnTo>
                  <a:pt x="119676" y="636506"/>
                </a:lnTo>
                <a:lnTo>
                  <a:pt x="97627" y="681305"/>
                </a:lnTo>
                <a:lnTo>
                  <a:pt x="77760" y="726813"/>
                </a:lnTo>
                <a:lnTo>
                  <a:pt x="60096" y="772959"/>
                </a:lnTo>
                <a:lnTo>
                  <a:pt x="44658" y="819671"/>
                </a:lnTo>
                <a:lnTo>
                  <a:pt x="31467" y="866876"/>
                </a:lnTo>
                <a:lnTo>
                  <a:pt x="20546" y="914502"/>
                </a:lnTo>
                <a:lnTo>
                  <a:pt x="11917" y="962479"/>
                </a:lnTo>
                <a:lnTo>
                  <a:pt x="5602" y="1010734"/>
                </a:lnTo>
                <a:lnTo>
                  <a:pt x="1622" y="1059195"/>
                </a:lnTo>
                <a:lnTo>
                  <a:pt x="0" y="1107790"/>
                </a:lnTo>
                <a:lnTo>
                  <a:pt x="757" y="1156447"/>
                </a:lnTo>
                <a:lnTo>
                  <a:pt x="3916" y="1205095"/>
                </a:lnTo>
                <a:lnTo>
                  <a:pt x="5782" y="1221325"/>
                </a:lnTo>
                <a:lnTo>
                  <a:pt x="183337" y="1221325"/>
                </a:lnTo>
                <a:lnTo>
                  <a:pt x="178675" y="1176977"/>
                </a:lnTo>
                <a:lnTo>
                  <a:pt x="176506" y="1128290"/>
                </a:lnTo>
                <a:lnTo>
                  <a:pt x="177244" y="1079618"/>
                </a:lnTo>
                <a:lnTo>
                  <a:pt x="180857" y="1031064"/>
                </a:lnTo>
                <a:lnTo>
                  <a:pt x="187313" y="982730"/>
                </a:lnTo>
                <a:lnTo>
                  <a:pt x="196578" y="934721"/>
                </a:lnTo>
                <a:lnTo>
                  <a:pt x="208621" y="887139"/>
                </a:lnTo>
                <a:lnTo>
                  <a:pt x="223408" y="840087"/>
                </a:lnTo>
                <a:lnTo>
                  <a:pt x="240908" y="793668"/>
                </a:lnTo>
                <a:lnTo>
                  <a:pt x="261088" y="747985"/>
                </a:lnTo>
                <a:lnTo>
                  <a:pt x="283915" y="703141"/>
                </a:lnTo>
                <a:lnTo>
                  <a:pt x="309356" y="659239"/>
                </a:lnTo>
                <a:lnTo>
                  <a:pt x="337380" y="616382"/>
                </a:lnTo>
                <a:lnTo>
                  <a:pt x="367954" y="574673"/>
                </a:lnTo>
                <a:lnTo>
                  <a:pt x="401045" y="534215"/>
                </a:lnTo>
                <a:lnTo>
                  <a:pt x="434147" y="497713"/>
                </a:lnTo>
                <a:lnTo>
                  <a:pt x="468998" y="462851"/>
                </a:lnTo>
                <a:lnTo>
                  <a:pt x="505513" y="429674"/>
                </a:lnTo>
                <a:lnTo>
                  <a:pt x="543608" y="398226"/>
                </a:lnTo>
                <a:lnTo>
                  <a:pt x="583198" y="368553"/>
                </a:lnTo>
                <a:lnTo>
                  <a:pt x="624198" y="340698"/>
                </a:lnTo>
                <a:lnTo>
                  <a:pt x="666522" y="314706"/>
                </a:lnTo>
                <a:lnTo>
                  <a:pt x="710086" y="290622"/>
                </a:lnTo>
                <a:lnTo>
                  <a:pt x="754804" y="268490"/>
                </a:lnTo>
                <a:lnTo>
                  <a:pt x="800593" y="248354"/>
                </a:lnTo>
                <a:lnTo>
                  <a:pt x="847366" y="230259"/>
                </a:lnTo>
                <a:lnTo>
                  <a:pt x="895040" y="214249"/>
                </a:lnTo>
                <a:lnTo>
                  <a:pt x="943528" y="200369"/>
                </a:lnTo>
                <a:lnTo>
                  <a:pt x="992746" y="188664"/>
                </a:lnTo>
                <a:lnTo>
                  <a:pt x="1042609" y="179178"/>
                </a:lnTo>
                <a:lnTo>
                  <a:pt x="1048458" y="178340"/>
                </a:lnTo>
                <a:lnTo>
                  <a:pt x="1048458" y="0"/>
                </a:lnTo>
                <a:close/>
              </a:path>
            </a:pathLst>
          </a:custGeom>
          <a:solidFill>
            <a:srgbClr val="FBBB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22"/>
          <p:cNvGrpSpPr/>
          <p:nvPr/>
        </p:nvGrpSpPr>
        <p:grpSpPr>
          <a:xfrm>
            <a:off x="1512" y="0"/>
            <a:ext cx="5514372" cy="3033022"/>
            <a:chOff x="1512" y="0"/>
            <a:chExt cx="5514372" cy="3033022"/>
          </a:xfrm>
        </p:grpSpPr>
        <p:sp>
          <p:nvSpPr>
            <p:cNvPr id="162" name="Google Shape;162;p22"/>
            <p:cNvSpPr/>
            <p:nvPr/>
          </p:nvSpPr>
          <p:spPr>
            <a:xfrm>
              <a:off x="1512" y="0"/>
              <a:ext cx="603885" cy="512445"/>
            </a:xfrm>
            <a:custGeom>
              <a:rect b="b" l="l" r="r" t="t"/>
              <a:pathLst>
                <a:path extrusionOk="0" h="512445" w="603885">
                  <a:moveTo>
                    <a:pt x="0" y="273375"/>
                  </a:moveTo>
                  <a:lnTo>
                    <a:pt x="0" y="510303"/>
                  </a:lnTo>
                  <a:lnTo>
                    <a:pt x="28229" y="512444"/>
                  </a:lnTo>
                  <a:lnTo>
                    <a:pt x="94660" y="512444"/>
                  </a:lnTo>
                  <a:lnTo>
                    <a:pt x="135918" y="508417"/>
                  </a:lnTo>
                  <a:lnTo>
                    <a:pt x="181993" y="499873"/>
                  </a:lnTo>
                  <a:lnTo>
                    <a:pt x="227165" y="487407"/>
                  </a:lnTo>
                  <a:lnTo>
                    <a:pt x="271175" y="471077"/>
                  </a:lnTo>
                  <a:lnTo>
                    <a:pt x="313764" y="450943"/>
                  </a:lnTo>
                  <a:lnTo>
                    <a:pt x="354674" y="427064"/>
                  </a:lnTo>
                  <a:lnTo>
                    <a:pt x="393645" y="399501"/>
                  </a:lnTo>
                  <a:lnTo>
                    <a:pt x="430055" y="368638"/>
                  </a:lnTo>
                  <a:lnTo>
                    <a:pt x="463380" y="334978"/>
                  </a:lnTo>
                  <a:lnTo>
                    <a:pt x="493498" y="298757"/>
                  </a:lnTo>
                  <a:lnTo>
                    <a:pt x="506993" y="279339"/>
                  </a:lnTo>
                  <a:lnTo>
                    <a:pt x="49648" y="279339"/>
                  </a:lnTo>
                  <a:lnTo>
                    <a:pt x="0" y="273375"/>
                  </a:lnTo>
                  <a:close/>
                </a:path>
                <a:path extrusionOk="0" h="512445" w="603885">
                  <a:moveTo>
                    <a:pt x="603669" y="0"/>
                  </a:moveTo>
                  <a:lnTo>
                    <a:pt x="367910" y="0"/>
                  </a:lnTo>
                  <a:lnTo>
                    <a:pt x="363058" y="36417"/>
                  </a:lnTo>
                  <a:lnTo>
                    <a:pt x="346913" y="87509"/>
                  </a:lnTo>
                  <a:lnTo>
                    <a:pt x="322335" y="134912"/>
                  </a:lnTo>
                  <a:lnTo>
                    <a:pt x="289883" y="177547"/>
                  </a:lnTo>
                  <a:lnTo>
                    <a:pt x="250114" y="214335"/>
                  </a:lnTo>
                  <a:lnTo>
                    <a:pt x="204564" y="243668"/>
                  </a:lnTo>
                  <a:lnTo>
                    <a:pt x="155182" y="264462"/>
                  </a:lnTo>
                  <a:lnTo>
                    <a:pt x="103150" y="276443"/>
                  </a:lnTo>
                  <a:lnTo>
                    <a:pt x="49648" y="279339"/>
                  </a:lnTo>
                  <a:lnTo>
                    <a:pt x="506993" y="279339"/>
                  </a:lnTo>
                  <a:lnTo>
                    <a:pt x="543625" y="219574"/>
                  </a:lnTo>
                  <a:lnTo>
                    <a:pt x="563389" y="177086"/>
                  </a:lnTo>
                  <a:lnTo>
                    <a:pt x="579458" y="132980"/>
                  </a:lnTo>
                  <a:lnTo>
                    <a:pt x="591708" y="87494"/>
                  </a:lnTo>
                  <a:lnTo>
                    <a:pt x="600018" y="40863"/>
                  </a:lnTo>
                  <a:lnTo>
                    <a:pt x="603669" y="0"/>
                  </a:lnTo>
                  <a:close/>
                </a:path>
              </a:pathLst>
            </a:custGeom>
            <a:solidFill>
              <a:srgbClr val="8181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329839" y="255532"/>
              <a:ext cx="5186045" cy="2777490"/>
            </a:xfrm>
            <a:custGeom>
              <a:rect b="b" l="l" r="r" t="t"/>
              <a:pathLst>
                <a:path extrusionOk="0" h="2777490" w="5186045">
                  <a:moveTo>
                    <a:pt x="518551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2" y="2467063"/>
                  </a:lnTo>
                  <a:lnTo>
                    <a:pt x="45761" y="2514722"/>
                  </a:lnTo>
                  <a:lnTo>
                    <a:pt x="70721" y="2559952"/>
                  </a:lnTo>
                  <a:lnTo>
                    <a:pt x="100714" y="2602301"/>
                  </a:lnTo>
                  <a:lnTo>
                    <a:pt x="135553" y="2641317"/>
                  </a:lnTo>
                  <a:lnTo>
                    <a:pt x="174569" y="2676156"/>
                  </a:lnTo>
                  <a:lnTo>
                    <a:pt x="216918" y="2706149"/>
                  </a:lnTo>
                  <a:lnTo>
                    <a:pt x="262148" y="2731109"/>
                  </a:lnTo>
                  <a:lnTo>
                    <a:pt x="309806" y="2750848"/>
                  </a:lnTo>
                  <a:lnTo>
                    <a:pt x="359439" y="2765180"/>
                  </a:lnTo>
                  <a:lnTo>
                    <a:pt x="410595" y="2773916"/>
                  </a:lnTo>
                  <a:lnTo>
                    <a:pt x="462820" y="2776870"/>
                  </a:lnTo>
                  <a:lnTo>
                    <a:pt x="5185516" y="2776870"/>
                  </a:lnTo>
                  <a:lnTo>
                    <a:pt x="518551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22"/>
          <p:cNvSpPr txBox="1"/>
          <p:nvPr/>
        </p:nvSpPr>
        <p:spPr>
          <a:xfrm>
            <a:off x="1013294" y="877380"/>
            <a:ext cx="381762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ctr">
              <a:lnSpc>
                <a:spcPct val="11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P2P шифрование играет важную роль в  обеспечении безопасности нашей связи. Защита  данных становится все более актуальной в  современном мире, и P2P шифрование помогает  нам в этом.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2434410" y="514754"/>
            <a:ext cx="975360" cy="245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FBBB00"/>
                </a:solidFill>
              </a:rPr>
              <a:t>ВЫВОДЫ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5922" y="649317"/>
            <a:ext cx="4411228" cy="1186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/>
              <a:t>СПАСИБО ЗА ВНИМАНИЕ!!!!!!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568749" y="545193"/>
            <a:ext cx="196405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50">
                <a:solidFill>
                  <a:srgbClr val="FBBB00"/>
                </a:solidFill>
              </a:rPr>
              <a:t>ДОБРО ПОЖАЛОВАТЬ</a:t>
            </a:r>
            <a:endParaRPr sz="1250"/>
          </a:p>
        </p:txBody>
      </p:sp>
      <p:sp>
        <p:nvSpPr>
          <p:cNvPr id="60" name="Google Shape;60;p8"/>
          <p:cNvSpPr txBox="1"/>
          <p:nvPr/>
        </p:nvSpPr>
        <p:spPr>
          <a:xfrm>
            <a:off x="571683" y="1004897"/>
            <a:ext cx="1908175" cy="1459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Приветствую всех! Сегодня  мы поговорим о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P2P  шифровании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и как оно  обеспечивает безопасность  нашей связи. Узнаем, какие  данные можно защитить и  почему это важно для  каждого из нас.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950" y="123825"/>
            <a:ext cx="25336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71675" y="412575"/>
            <a:ext cx="1346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FBBB00"/>
                </a:solidFill>
              </a:rPr>
              <a:t>ЧТО ТАКОЕ P2P  ШИФРОВАНИЕ?</a:t>
            </a:r>
            <a:endParaRPr sz="1100"/>
          </a:p>
        </p:txBody>
      </p:sp>
      <p:sp>
        <p:nvSpPr>
          <p:cNvPr id="67" name="Google Shape;67;p9"/>
          <p:cNvSpPr txBox="1"/>
          <p:nvPr/>
        </p:nvSpPr>
        <p:spPr>
          <a:xfrm>
            <a:off x="571683" y="1004896"/>
            <a:ext cx="1953260" cy="163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P2P шифрование - это метод  защиты данных, при  котором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информация 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передается напрямую от  отправителя к получателю,  обходя посредников, и при  этом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шифруется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, чтобы  исключить доступ  посторонних к данным.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774950" y="14954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2927350" y="16478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079750" y="18002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950" y="276225"/>
            <a:ext cx="2533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68753" y="542149"/>
            <a:ext cx="1667510" cy="334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FBBB00"/>
                </a:solidFill>
              </a:rPr>
              <a:t>ПРЕИМУЩЕСТВА P2P  ШИФРОВАНИЯ</a:t>
            </a:r>
            <a:endParaRPr sz="1100"/>
          </a:p>
        </p:txBody>
      </p:sp>
      <p:sp>
        <p:nvSpPr>
          <p:cNvPr id="77" name="Google Shape;77;p10"/>
          <p:cNvSpPr txBox="1"/>
          <p:nvPr/>
        </p:nvSpPr>
        <p:spPr>
          <a:xfrm>
            <a:off x="571682" y="1004896"/>
            <a:ext cx="1963420" cy="163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P2P шифрование  обеспечивает 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конфиденциальность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и 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целостность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данных,  предотвращая их перехват и  изменение. Это также  обеспечивает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анонимность 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и </a:t>
            </a:r>
            <a:r>
              <a:rPr b="1"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безопасность </a:t>
            </a:r>
            <a:r>
              <a:rPr lang="ru-RU" sz="100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во время  связи.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950" y="318816"/>
            <a:ext cx="2505226" cy="265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0" y="-6804"/>
            <a:ext cx="772160" cy="755650"/>
          </a:xfrm>
          <a:custGeom>
            <a:rect b="b" l="l" r="r" t="t"/>
            <a:pathLst>
              <a:path extrusionOk="0" h="755650" w="772160">
                <a:moveTo>
                  <a:pt x="771565" y="0"/>
                </a:moveTo>
                <a:lnTo>
                  <a:pt x="635602" y="0"/>
                </a:lnTo>
                <a:lnTo>
                  <a:pt x="634265" y="39226"/>
                </a:lnTo>
                <a:lnTo>
                  <a:pt x="628557" y="88986"/>
                </a:lnTo>
                <a:lnTo>
                  <a:pt x="618951" y="137904"/>
                </a:lnTo>
                <a:lnTo>
                  <a:pt x="605537" y="185760"/>
                </a:lnTo>
                <a:lnTo>
                  <a:pt x="588405" y="232335"/>
                </a:lnTo>
                <a:lnTo>
                  <a:pt x="567647" y="277410"/>
                </a:lnTo>
                <a:lnTo>
                  <a:pt x="543353" y="320767"/>
                </a:lnTo>
                <a:lnTo>
                  <a:pt x="515614" y="362185"/>
                </a:lnTo>
                <a:lnTo>
                  <a:pt x="484521" y="401445"/>
                </a:lnTo>
                <a:lnTo>
                  <a:pt x="450164" y="438329"/>
                </a:lnTo>
                <a:lnTo>
                  <a:pt x="412956" y="472334"/>
                </a:lnTo>
                <a:lnTo>
                  <a:pt x="373402" y="503052"/>
                </a:lnTo>
                <a:lnTo>
                  <a:pt x="331722" y="530394"/>
                </a:lnTo>
                <a:lnTo>
                  <a:pt x="288137" y="554273"/>
                </a:lnTo>
                <a:lnTo>
                  <a:pt x="242867" y="574599"/>
                </a:lnTo>
                <a:lnTo>
                  <a:pt x="196133" y="591283"/>
                </a:lnTo>
                <a:lnTo>
                  <a:pt x="148154" y="604238"/>
                </a:lnTo>
                <a:lnTo>
                  <a:pt x="99151" y="613375"/>
                </a:lnTo>
                <a:lnTo>
                  <a:pt x="49343" y="618604"/>
                </a:lnTo>
                <a:lnTo>
                  <a:pt x="0" y="619812"/>
                </a:lnTo>
                <a:lnTo>
                  <a:pt x="0" y="755212"/>
                </a:lnTo>
                <a:lnTo>
                  <a:pt x="26317" y="755212"/>
                </a:lnTo>
                <a:lnTo>
                  <a:pt x="47954" y="754827"/>
                </a:lnTo>
                <a:lnTo>
                  <a:pt x="98626" y="750529"/>
                </a:lnTo>
                <a:lnTo>
                  <a:pt x="148680" y="742904"/>
                </a:lnTo>
                <a:lnTo>
                  <a:pt x="197962" y="732015"/>
                </a:lnTo>
                <a:lnTo>
                  <a:pt x="246316" y="717924"/>
                </a:lnTo>
                <a:lnTo>
                  <a:pt x="293588" y="700694"/>
                </a:lnTo>
                <a:lnTo>
                  <a:pt x="339623" y="680387"/>
                </a:lnTo>
                <a:lnTo>
                  <a:pt x="384265" y="657066"/>
                </a:lnTo>
                <a:lnTo>
                  <a:pt x="427359" y="630792"/>
                </a:lnTo>
                <a:lnTo>
                  <a:pt x="468750" y="601630"/>
                </a:lnTo>
                <a:lnTo>
                  <a:pt x="508284" y="569640"/>
                </a:lnTo>
                <a:lnTo>
                  <a:pt x="545805" y="534887"/>
                </a:lnTo>
                <a:lnTo>
                  <a:pt x="580914" y="497701"/>
                </a:lnTo>
                <a:lnTo>
                  <a:pt x="613278" y="458475"/>
                </a:lnTo>
                <a:lnTo>
                  <a:pt x="642833" y="417364"/>
                </a:lnTo>
                <a:lnTo>
                  <a:pt x="669516" y="374522"/>
                </a:lnTo>
                <a:lnTo>
                  <a:pt x="693262" y="330104"/>
                </a:lnTo>
                <a:lnTo>
                  <a:pt x="714008" y="284263"/>
                </a:lnTo>
                <a:lnTo>
                  <a:pt x="731689" y="237156"/>
                </a:lnTo>
                <a:lnTo>
                  <a:pt x="746242" y="188936"/>
                </a:lnTo>
                <a:lnTo>
                  <a:pt x="757603" y="139758"/>
                </a:lnTo>
                <a:lnTo>
                  <a:pt x="765707" y="89776"/>
                </a:lnTo>
                <a:lnTo>
                  <a:pt x="770492" y="39146"/>
                </a:lnTo>
                <a:lnTo>
                  <a:pt x="771565" y="0"/>
                </a:lnTo>
                <a:close/>
              </a:path>
            </a:pathLst>
          </a:custGeom>
          <a:solidFill>
            <a:srgbClr val="FBBB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3271344" y="990698"/>
            <a:ext cx="1936114" cy="159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P2P шифрование использует  </a:t>
            </a:r>
            <a:r>
              <a:rPr b="1" lang="ru-RU" sz="9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алгоритмы шифрования</a:t>
            </a:r>
            <a:r>
              <a:rPr lang="ru-RU" sz="9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,  которые переводят данные в  нечитаемый для  посторонних вид. Только  получатель с правильным  </a:t>
            </a:r>
            <a:r>
              <a:rPr b="1" lang="ru-RU" sz="9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ключом </a:t>
            </a:r>
            <a:r>
              <a:rPr lang="ru-RU" sz="950">
                <a:solidFill>
                  <a:srgbClr val="26306F"/>
                </a:solidFill>
                <a:latin typeface="Verdana"/>
                <a:ea typeface="Verdana"/>
                <a:cs typeface="Verdana"/>
                <a:sym typeface="Verdana"/>
              </a:rPr>
              <a:t>может  расшифровать данные и  прочитать их.</a:t>
            </a:r>
            <a:endParaRPr sz="9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3271338" y="414851"/>
            <a:ext cx="1865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/>
              <a:t>КАК P2P ШИФРОВАНИЕ  РАБОТАЕТ?</a:t>
            </a:r>
            <a:endParaRPr sz="1100"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99" y="352425"/>
            <a:ext cx="226882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450"/>
            <a:ext cx="5549901" cy="2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416202" y="140526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</a:t>
            </a:r>
            <a:endParaRPr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647500" y="998775"/>
            <a:ext cx="44571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Цель нашего проекта - создать библиотеку, содержащую несколько алгоритмов шифрования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00"/>
            <a:ext cx="5854700" cy="327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ctrTitle"/>
          </p:nvPr>
        </p:nvSpPr>
        <p:spPr>
          <a:xfrm>
            <a:off x="318952" y="118100"/>
            <a:ext cx="4976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Наша библиотека</a:t>
            </a:r>
            <a:endParaRPr/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878205" y="962025"/>
            <a:ext cx="409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Наша библиотека содержит 6 алгоритмов шифрования, отличающихся по сложности и методам.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439152" y="306451"/>
            <a:ext cx="49764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Шифр Цезаря</a:t>
            </a:r>
            <a:endParaRPr/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775205" y="1055964"/>
            <a:ext cx="4098300" cy="19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Является одним из самых известных, но абсолютно не криптостойким алгоритмом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Verdana"/>
                <a:ea typeface="Verdana"/>
                <a:cs typeface="Verdana"/>
                <a:sym typeface="Verdana"/>
              </a:rPr>
              <a:t>Представляет собой сдвиг каждой буквы на определенное расстояние по алфавиту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306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