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presProps" Target="pres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CFDE3CD3-6BC3-4610-B9CE-3242759FCA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20483" name="Rectangle 3">
              <a:extLst>
                <a:ext uri="{FF2B5EF4-FFF2-40B4-BE49-F238E27FC236}">
                  <a16:creationId xmlns:a16="http://schemas.microsoft.com/office/drawing/2014/main" id="{8F8628A6-AAF2-4ADA-BD05-57016589012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4" name="Rectangle 4">
              <a:extLst>
                <a:ext uri="{FF2B5EF4-FFF2-40B4-BE49-F238E27FC236}">
                  <a16:creationId xmlns:a16="http://schemas.microsoft.com/office/drawing/2014/main" id="{55A1A0FC-8719-444F-BBF6-DB7407BF8DF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576DB545-CD78-4E65-8361-97DF77D5236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55022AA2-4731-4A30-8D50-D42D1B74C41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0716FE69-1A63-4B14-8F6F-9FCB0A9426A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288DEA4C-FE7F-47D4-8C06-FD5F41244B1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2D78FCED-5739-4283-A5E1-821ECFB1BE6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3ADF21EB-0519-4422-ABA1-463B18FD5F8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Rectangle 11">
              <a:extLst>
                <a:ext uri="{FF2B5EF4-FFF2-40B4-BE49-F238E27FC236}">
                  <a16:creationId xmlns:a16="http://schemas.microsoft.com/office/drawing/2014/main" id="{74ABA906-68CB-400E-859D-A75FB2AEAAD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Rectangle 12">
              <a:extLst>
                <a:ext uri="{FF2B5EF4-FFF2-40B4-BE49-F238E27FC236}">
                  <a16:creationId xmlns:a16="http://schemas.microsoft.com/office/drawing/2014/main" id="{9199E6AF-9E17-4BF7-A1D3-4DA26128660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id="{69076BF4-46AA-44D0-A376-134F797A4DE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Rectangle 14">
              <a:extLst>
                <a:ext uri="{FF2B5EF4-FFF2-40B4-BE49-F238E27FC236}">
                  <a16:creationId xmlns:a16="http://schemas.microsoft.com/office/drawing/2014/main" id="{2E3B0E35-0CA5-42B5-A0F7-DC715635E8C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Rectangle 15">
              <a:extLst>
                <a:ext uri="{FF2B5EF4-FFF2-40B4-BE49-F238E27FC236}">
                  <a16:creationId xmlns:a16="http://schemas.microsoft.com/office/drawing/2014/main" id="{F6147CF4-817D-4769-9802-28C2B00FDD9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Rectangle 16">
              <a:extLst>
                <a:ext uri="{FF2B5EF4-FFF2-40B4-BE49-F238E27FC236}">
                  <a16:creationId xmlns:a16="http://schemas.microsoft.com/office/drawing/2014/main" id="{A73A9EE1-FBF0-4FE3-B3E5-75981A3ECDD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Rectangle 17">
              <a:extLst>
                <a:ext uri="{FF2B5EF4-FFF2-40B4-BE49-F238E27FC236}">
                  <a16:creationId xmlns:a16="http://schemas.microsoft.com/office/drawing/2014/main" id="{D4695747-3C28-486C-837E-21189C11DE7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Rectangle 18">
              <a:extLst>
                <a:ext uri="{FF2B5EF4-FFF2-40B4-BE49-F238E27FC236}">
                  <a16:creationId xmlns:a16="http://schemas.microsoft.com/office/drawing/2014/main" id="{70895CB8-3A79-41BE-9E5D-A6CBD5F206E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Rectangle 19">
              <a:extLst>
                <a:ext uri="{FF2B5EF4-FFF2-40B4-BE49-F238E27FC236}">
                  <a16:creationId xmlns:a16="http://schemas.microsoft.com/office/drawing/2014/main" id="{652C858D-FE79-46C2-9CA2-C4D5C59526C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Rectangle 20">
              <a:extLst>
                <a:ext uri="{FF2B5EF4-FFF2-40B4-BE49-F238E27FC236}">
                  <a16:creationId xmlns:a16="http://schemas.microsoft.com/office/drawing/2014/main" id="{807380CE-4FAF-455E-A278-07F28856044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Rectangle 21">
              <a:extLst>
                <a:ext uri="{FF2B5EF4-FFF2-40B4-BE49-F238E27FC236}">
                  <a16:creationId xmlns:a16="http://schemas.microsoft.com/office/drawing/2014/main" id="{F2BAC5CE-B7E1-4E7C-B8E6-B99F1A34DC0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Freeform 22">
              <a:extLst>
                <a:ext uri="{FF2B5EF4-FFF2-40B4-BE49-F238E27FC236}">
                  <a16:creationId xmlns:a16="http://schemas.microsoft.com/office/drawing/2014/main" id="{716F1645-F06D-49B9-AA6E-139BE7EE7C9D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3">
              <a:extLst>
                <a:ext uri="{FF2B5EF4-FFF2-40B4-BE49-F238E27FC236}">
                  <a16:creationId xmlns:a16="http://schemas.microsoft.com/office/drawing/2014/main" id="{DF00DB11-87CB-47DA-B423-CB243220C6CE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22BED1EB-A98E-47E5-B3F8-E6B5C278B745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E1AF2D00-F107-4520-BF65-320AD9A1E727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0506" name="Rectangle 26">
            <a:extLst>
              <a:ext uri="{FF2B5EF4-FFF2-40B4-BE49-F238E27FC236}">
                <a16:creationId xmlns:a16="http://schemas.microsoft.com/office/drawing/2014/main" id="{06391001-BA91-4C5F-B5D6-6A7DC33076CD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52617034-DC28-4887-8091-73CCE9085C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0508" name="Rectangle 28">
            <a:extLst>
              <a:ext uri="{FF2B5EF4-FFF2-40B4-BE49-F238E27FC236}">
                <a16:creationId xmlns:a16="http://schemas.microsoft.com/office/drawing/2014/main" id="{28497D25-D1BB-41C8-B672-D2F34DBA4C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946EB59-1140-4A4D-9BF0-882E3D5BEE5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3743-AB1B-4CBF-BCE5-6D1F3432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BB13-0AA7-4F62-82C3-4D0599BB0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CA25E-9240-4D6D-AF77-B3387E383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D33B-0413-4FE8-9424-955A06284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5D7F80-7B9B-4D48-BC8A-119803CB87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971875-7909-4C7F-9957-185B464D76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84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85A87-E5AA-4468-98D1-B630B631C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45C5A-E22B-42B1-99BE-1A5192C9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D7153-9C5F-4455-9F94-32595F11B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F1BE-7C0A-47B7-8CD0-6E284E0213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11C91C-FA7C-450F-B383-2159479C5B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C06CFB-BEED-4DC9-B759-DCAE7EB344C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80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5F02-BC36-443B-97C9-A68887D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AE82-56C4-44ED-B90B-8C73018E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0B57-26BD-4C8E-B9DA-D55332492F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2F136-78D3-46A0-8E55-C790691893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BE8F9-A2BE-4143-8B3D-5DF7306810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EBA149-2A0B-4F40-BE38-81FF636945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46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DE78-CDCD-4A70-87BB-7AB1CD9B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AE2D3-51C6-4036-936F-DFA4775F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1984-6382-4A2C-B88A-D595FA5DD1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0BB97-25DA-4939-97B1-6A4223C7D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B543FD-36F4-4472-9D39-5BCCC10417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6AFCFD-FDB7-46EE-B75E-FB675B37BFD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4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ABDD-CBCE-4BBF-A2EF-6DA9441C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01D3-051C-4168-88B7-8370C8A49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3FF4F-C09E-4C2B-AC22-5E0A12EB4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FEFE-0977-4523-AEDB-ECA75C7A7B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AFB-5556-4318-8939-162FE7F34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928EBB-0A2A-46E8-8C67-512CD73AF5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704B7-2DC3-4601-88FC-B1A4A00D582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7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AB97-78F1-41AE-AECA-50254635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C4553-6C02-4852-AD1F-9182E827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B174-E343-4653-A7E4-619B367A2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36FBC-4C16-4590-8C45-A0677549D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082CB-578B-4261-9B50-EA91ABAE1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EB2620-5468-4F06-988B-8AA1E3DB6A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85170E-0B45-4538-B907-69C4B3C686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2B826A-3CF8-4D97-B97C-9D92171674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64DC8B1-532E-4CBF-B12F-64E7B015BC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79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400C-172E-4503-98C7-37AD7131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1DE9A-2FC9-4655-8E0A-82637552F8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584EF-027E-418B-AD61-03C6693DB8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8B154E-5664-40CB-8FD0-F1FA407781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E05DF-3C38-4C2F-A44B-31E3B06937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8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CE0EB4-711E-45DA-94C5-9EF2B23C8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DCDB1-63FF-45FB-8E7B-DE9B169672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D22AD3-79FC-4701-A42C-0948FC897D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73A8-8001-44BD-87EC-694C69BB1AE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31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37ED-5D88-493A-84EF-55ADD8CB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B9C8-DA53-49BB-85DC-3CAD2CAF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4319F-EB0A-4A14-9254-A3290CB9B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B94A-4F8A-4C0F-8E54-8FBC08907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2AE6-54C4-4276-B3E9-BF0328E8A3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15776A-2D4C-4E2F-9FF4-4B3E808EEE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E0943-CD34-4548-8445-630DC88B2E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68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0B2B-D1CA-4235-B86F-523453ED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45315-C278-4F39-AE03-C25AA6176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01E9-4834-488D-8935-BDC1F1CF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DBA7-EC8B-42C3-8A11-B609853571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2EDF-926F-46F4-A6E8-660BEC0C0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585A85-BA25-4AFB-8414-41E983B07F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BA8DF-D82C-453B-952E-58CB5D1824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55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B331AF98-61FE-47B6-8846-4054D4999D1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19459" name="Rectangle 3">
              <a:extLst>
                <a:ext uri="{FF2B5EF4-FFF2-40B4-BE49-F238E27FC236}">
                  <a16:creationId xmlns:a16="http://schemas.microsoft.com/office/drawing/2014/main" id="{493BA2D7-B8A9-4A20-ACB9-1A8A4713378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55449352-730A-4D32-8B4B-A370D37EC7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09E9ACD5-462B-4603-9458-E79F6D976C8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2" name="Rectangle 6">
              <a:extLst>
                <a:ext uri="{FF2B5EF4-FFF2-40B4-BE49-F238E27FC236}">
                  <a16:creationId xmlns:a16="http://schemas.microsoft.com/office/drawing/2014/main" id="{F62F3B2D-0264-47E9-A509-AEF5DEAF9CB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Rectangle 7">
              <a:extLst>
                <a:ext uri="{FF2B5EF4-FFF2-40B4-BE49-F238E27FC236}">
                  <a16:creationId xmlns:a16="http://schemas.microsoft.com/office/drawing/2014/main" id="{4BFAAC65-9CE9-4F70-AF5D-10B9D5E6352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Rectangle 8">
              <a:extLst>
                <a:ext uri="{FF2B5EF4-FFF2-40B4-BE49-F238E27FC236}">
                  <a16:creationId xmlns:a16="http://schemas.microsoft.com/office/drawing/2014/main" id="{75C060EA-3F67-45B6-B692-74C13DEBFB3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Rectangle 9">
              <a:extLst>
                <a:ext uri="{FF2B5EF4-FFF2-40B4-BE49-F238E27FC236}">
                  <a16:creationId xmlns:a16="http://schemas.microsoft.com/office/drawing/2014/main" id="{E9CF9CE7-3F45-4D81-B0BF-F399E070027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0">
              <a:extLst>
                <a:ext uri="{FF2B5EF4-FFF2-40B4-BE49-F238E27FC236}">
                  <a16:creationId xmlns:a16="http://schemas.microsoft.com/office/drawing/2014/main" id="{9C8D6076-FEA6-41F2-B790-56C29FF0700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Rectangle 11">
              <a:extLst>
                <a:ext uri="{FF2B5EF4-FFF2-40B4-BE49-F238E27FC236}">
                  <a16:creationId xmlns:a16="http://schemas.microsoft.com/office/drawing/2014/main" id="{73B51A5C-537E-4C11-A43E-6AD40D296F8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Rectangle 12">
              <a:extLst>
                <a:ext uri="{FF2B5EF4-FFF2-40B4-BE49-F238E27FC236}">
                  <a16:creationId xmlns:a16="http://schemas.microsoft.com/office/drawing/2014/main" id="{CF1AA33A-1A67-42C2-9131-77619413B42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Rectangle 13">
              <a:extLst>
                <a:ext uri="{FF2B5EF4-FFF2-40B4-BE49-F238E27FC236}">
                  <a16:creationId xmlns:a16="http://schemas.microsoft.com/office/drawing/2014/main" id="{A887D401-1BE3-496B-B378-A2E4DE1BF68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Rectangle 14">
              <a:extLst>
                <a:ext uri="{FF2B5EF4-FFF2-40B4-BE49-F238E27FC236}">
                  <a16:creationId xmlns:a16="http://schemas.microsoft.com/office/drawing/2014/main" id="{6DAA0287-B631-430B-99EF-684121A643C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Rectangle 15">
              <a:extLst>
                <a:ext uri="{FF2B5EF4-FFF2-40B4-BE49-F238E27FC236}">
                  <a16:creationId xmlns:a16="http://schemas.microsoft.com/office/drawing/2014/main" id="{AC8047D4-2B9A-426D-BB55-12DB87ADA67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Rectangle 16">
              <a:extLst>
                <a:ext uri="{FF2B5EF4-FFF2-40B4-BE49-F238E27FC236}">
                  <a16:creationId xmlns:a16="http://schemas.microsoft.com/office/drawing/2014/main" id="{471426A0-B51D-40FA-BC44-51EDC20B24A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Rectangle 17">
              <a:extLst>
                <a:ext uri="{FF2B5EF4-FFF2-40B4-BE49-F238E27FC236}">
                  <a16:creationId xmlns:a16="http://schemas.microsoft.com/office/drawing/2014/main" id="{047C2B95-47DC-4153-8660-E8F6790F88E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8">
              <a:extLst>
                <a:ext uri="{FF2B5EF4-FFF2-40B4-BE49-F238E27FC236}">
                  <a16:creationId xmlns:a16="http://schemas.microsoft.com/office/drawing/2014/main" id="{A5096D6E-C787-4D2C-A47F-6108E45DC26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Rectangle 19">
              <a:extLst>
                <a:ext uri="{FF2B5EF4-FFF2-40B4-BE49-F238E27FC236}">
                  <a16:creationId xmlns:a16="http://schemas.microsoft.com/office/drawing/2014/main" id="{77C2E7FE-9C51-472F-AF50-EA36AF30A13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Rectangle 20">
              <a:extLst>
                <a:ext uri="{FF2B5EF4-FFF2-40B4-BE49-F238E27FC236}">
                  <a16:creationId xmlns:a16="http://schemas.microsoft.com/office/drawing/2014/main" id="{F3338922-6366-40D3-A54F-83FB0C3EE92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21">
              <a:extLst>
                <a:ext uri="{FF2B5EF4-FFF2-40B4-BE49-F238E27FC236}">
                  <a16:creationId xmlns:a16="http://schemas.microsoft.com/office/drawing/2014/main" id="{6C266BC0-EB09-4B7C-BC77-D52D0888F8E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Freeform 22">
              <a:extLst>
                <a:ext uri="{FF2B5EF4-FFF2-40B4-BE49-F238E27FC236}">
                  <a16:creationId xmlns:a16="http://schemas.microsoft.com/office/drawing/2014/main" id="{C1DB5793-676D-4E44-95BF-596AB17C1BE2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>
                <a:gd name="T0" fmla="*/ 5700 w 5760"/>
                <a:gd name="T1" fmla="*/ 86 h 445"/>
                <a:gd name="T2" fmla="*/ 5508 w 5760"/>
                <a:gd name="T3" fmla="*/ 86 h 445"/>
                <a:gd name="T4" fmla="*/ 5454 w 5760"/>
                <a:gd name="T5" fmla="*/ 76 h 445"/>
                <a:gd name="T6" fmla="*/ 5448 w 5760"/>
                <a:gd name="T7" fmla="*/ 65 h 445"/>
                <a:gd name="T8" fmla="*/ 5442 w 5760"/>
                <a:gd name="T9" fmla="*/ 44 h 445"/>
                <a:gd name="T10" fmla="*/ 5414 w 5760"/>
                <a:gd name="T11" fmla="*/ 18 h 445"/>
                <a:gd name="T12" fmla="*/ 5332 w 5760"/>
                <a:gd name="T13" fmla="*/ 7 h 445"/>
                <a:gd name="T14" fmla="*/ 5051 w 5760"/>
                <a:gd name="T15" fmla="*/ 22 h 445"/>
                <a:gd name="T16" fmla="*/ 4986 w 5760"/>
                <a:gd name="T17" fmla="*/ 55 h 445"/>
                <a:gd name="T18" fmla="*/ 4854 w 5760"/>
                <a:gd name="T19" fmla="*/ 102 h 445"/>
                <a:gd name="T20" fmla="*/ 4740 w 5760"/>
                <a:gd name="T21" fmla="*/ 112 h 445"/>
                <a:gd name="T22" fmla="*/ 4662 w 5760"/>
                <a:gd name="T23" fmla="*/ 91 h 445"/>
                <a:gd name="T24" fmla="*/ 4598 w 5760"/>
                <a:gd name="T25" fmla="*/ 25 h 445"/>
                <a:gd name="T26" fmla="*/ 4514 w 5760"/>
                <a:gd name="T27" fmla="*/ 9 h 445"/>
                <a:gd name="T28" fmla="*/ 4410 w 5760"/>
                <a:gd name="T29" fmla="*/ 39 h 445"/>
                <a:gd name="T30" fmla="*/ 4236 w 5760"/>
                <a:gd name="T31" fmla="*/ 81 h 445"/>
                <a:gd name="T32" fmla="*/ 4020 w 5760"/>
                <a:gd name="T33" fmla="*/ 102 h 445"/>
                <a:gd name="T34" fmla="*/ 3810 w 5760"/>
                <a:gd name="T35" fmla="*/ 102 h 445"/>
                <a:gd name="T36" fmla="*/ 3654 w 5760"/>
                <a:gd name="T37" fmla="*/ 76 h 445"/>
                <a:gd name="T38" fmla="*/ 3594 w 5760"/>
                <a:gd name="T39" fmla="*/ 50 h 445"/>
                <a:gd name="T40" fmla="*/ 3528 w 5760"/>
                <a:gd name="T41" fmla="*/ 44 h 445"/>
                <a:gd name="T42" fmla="*/ 3480 w 5760"/>
                <a:gd name="T43" fmla="*/ 55 h 445"/>
                <a:gd name="T44" fmla="*/ 3420 w 5760"/>
                <a:gd name="T45" fmla="*/ 76 h 445"/>
                <a:gd name="T46" fmla="*/ 3048 w 5760"/>
                <a:gd name="T47" fmla="*/ 112 h 445"/>
                <a:gd name="T48" fmla="*/ 2844 w 5760"/>
                <a:gd name="T49" fmla="*/ 128 h 445"/>
                <a:gd name="T50" fmla="*/ 2742 w 5760"/>
                <a:gd name="T51" fmla="*/ 117 h 445"/>
                <a:gd name="T52" fmla="*/ 2710 w 5760"/>
                <a:gd name="T53" fmla="*/ 56 h 445"/>
                <a:gd name="T54" fmla="*/ 2658 w 5760"/>
                <a:gd name="T55" fmla="*/ 50 h 445"/>
                <a:gd name="T56" fmla="*/ 2558 w 5760"/>
                <a:gd name="T57" fmla="*/ 95 h 445"/>
                <a:gd name="T58" fmla="*/ 2444 w 5760"/>
                <a:gd name="T59" fmla="*/ 109 h 445"/>
                <a:gd name="T60" fmla="*/ 2322 w 5760"/>
                <a:gd name="T61" fmla="*/ 91 h 445"/>
                <a:gd name="T62" fmla="*/ 2274 w 5760"/>
                <a:gd name="T63" fmla="*/ 70 h 445"/>
                <a:gd name="T64" fmla="*/ 2185 w 5760"/>
                <a:gd name="T65" fmla="*/ 3 h 445"/>
                <a:gd name="T66" fmla="*/ 2048 w 5760"/>
                <a:gd name="T67" fmla="*/ 64 h 445"/>
                <a:gd name="T68" fmla="*/ 1794 w 5760"/>
                <a:gd name="T69" fmla="*/ 102 h 445"/>
                <a:gd name="T70" fmla="*/ 1560 w 5760"/>
                <a:gd name="T71" fmla="*/ 91 h 445"/>
                <a:gd name="T72" fmla="*/ 1482 w 5760"/>
                <a:gd name="T73" fmla="*/ 76 h 445"/>
                <a:gd name="T74" fmla="*/ 1428 w 5760"/>
                <a:gd name="T75" fmla="*/ 50 h 445"/>
                <a:gd name="T76" fmla="*/ 1374 w 5760"/>
                <a:gd name="T77" fmla="*/ 44 h 445"/>
                <a:gd name="T78" fmla="*/ 1308 w 5760"/>
                <a:gd name="T79" fmla="*/ 55 h 445"/>
                <a:gd name="T80" fmla="*/ 1140 w 5760"/>
                <a:gd name="T81" fmla="*/ 107 h 445"/>
                <a:gd name="T82" fmla="*/ 948 w 5760"/>
                <a:gd name="T83" fmla="*/ 143 h 445"/>
                <a:gd name="T84" fmla="*/ 708 w 5760"/>
                <a:gd name="T85" fmla="*/ 138 h 445"/>
                <a:gd name="T86" fmla="*/ 534 w 5760"/>
                <a:gd name="T87" fmla="*/ 96 h 445"/>
                <a:gd name="T88" fmla="*/ 444 w 5760"/>
                <a:gd name="T89" fmla="*/ 55 h 445"/>
                <a:gd name="T90" fmla="*/ 396 w 5760"/>
                <a:gd name="T91" fmla="*/ 34 h 445"/>
                <a:gd name="T92" fmla="*/ 378 w 5760"/>
                <a:gd name="T93" fmla="*/ 39 h 445"/>
                <a:gd name="T94" fmla="*/ 342 w 5760"/>
                <a:gd name="T95" fmla="*/ 70 h 445"/>
                <a:gd name="T96" fmla="*/ 288 w 5760"/>
                <a:gd name="T97" fmla="*/ 96 h 445"/>
                <a:gd name="T98" fmla="*/ 192 w 5760"/>
                <a:gd name="T99" fmla="*/ 112 h 445"/>
                <a:gd name="T100" fmla="*/ 90 w 5760"/>
                <a:gd name="T101" fmla="*/ 112 h 445"/>
                <a:gd name="T102" fmla="*/ 0 w 5760"/>
                <a:gd name="T103" fmla="*/ 96 h 445"/>
                <a:gd name="T104" fmla="*/ 5760 w 5760"/>
                <a:gd name="T105" fmla="*/ 445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11E8C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Freeform 23">
              <a:extLst>
                <a:ext uri="{FF2B5EF4-FFF2-40B4-BE49-F238E27FC236}">
                  <a16:creationId xmlns:a16="http://schemas.microsoft.com/office/drawing/2014/main" id="{BCD11C9F-7217-452C-A948-11E9FFE5E0F2}"/>
                </a:ext>
              </a:extLst>
            </p:cNvPr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>
                <a:gd name="T0" fmla="*/ 4993 w 5770"/>
                <a:gd name="T1" fmla="*/ 66 h 174"/>
                <a:gd name="T2" fmla="*/ 4771 w 5770"/>
                <a:gd name="T3" fmla="*/ 132 h 174"/>
                <a:gd name="T4" fmla="*/ 4640 w 5770"/>
                <a:gd name="T5" fmla="*/ 96 h 174"/>
                <a:gd name="T6" fmla="*/ 4598 w 5770"/>
                <a:gd name="T7" fmla="*/ 36 h 174"/>
                <a:gd name="T8" fmla="*/ 4478 w 5770"/>
                <a:gd name="T9" fmla="*/ 30 h 174"/>
                <a:gd name="T10" fmla="*/ 4186 w 5770"/>
                <a:gd name="T11" fmla="*/ 108 h 174"/>
                <a:gd name="T12" fmla="*/ 3815 w 5770"/>
                <a:gd name="T13" fmla="*/ 120 h 174"/>
                <a:gd name="T14" fmla="*/ 3617 w 5770"/>
                <a:gd name="T15" fmla="*/ 72 h 174"/>
                <a:gd name="T16" fmla="*/ 3510 w 5770"/>
                <a:gd name="T17" fmla="*/ 60 h 174"/>
                <a:gd name="T18" fmla="*/ 3336 w 5770"/>
                <a:gd name="T19" fmla="*/ 96 h 174"/>
                <a:gd name="T20" fmla="*/ 2846 w 5770"/>
                <a:gd name="T21" fmla="*/ 150 h 174"/>
                <a:gd name="T22" fmla="*/ 2703 w 5770"/>
                <a:gd name="T23" fmla="*/ 96 h 174"/>
                <a:gd name="T24" fmla="*/ 2619 w 5770"/>
                <a:gd name="T25" fmla="*/ 90 h 174"/>
                <a:gd name="T26" fmla="*/ 2416 w 5770"/>
                <a:gd name="T27" fmla="*/ 132 h 174"/>
                <a:gd name="T28" fmla="*/ 2278 w 5770"/>
                <a:gd name="T29" fmla="*/ 84 h 174"/>
                <a:gd name="T30" fmla="*/ 2151 w 5770"/>
                <a:gd name="T31" fmla="*/ 36 h 174"/>
                <a:gd name="T32" fmla="*/ 1947 w 5770"/>
                <a:gd name="T33" fmla="*/ 120 h 174"/>
                <a:gd name="T34" fmla="*/ 1525 w 5770"/>
                <a:gd name="T35" fmla="*/ 102 h 174"/>
                <a:gd name="T36" fmla="*/ 1429 w 5770"/>
                <a:gd name="T37" fmla="*/ 60 h 174"/>
                <a:gd name="T38" fmla="*/ 1333 w 5770"/>
                <a:gd name="T39" fmla="*/ 60 h 174"/>
                <a:gd name="T40" fmla="*/ 1058 w 5770"/>
                <a:gd name="T41" fmla="*/ 150 h 174"/>
                <a:gd name="T42" fmla="*/ 652 w 5770"/>
                <a:gd name="T43" fmla="*/ 150 h 174"/>
                <a:gd name="T44" fmla="*/ 442 w 5770"/>
                <a:gd name="T45" fmla="*/ 66 h 174"/>
                <a:gd name="T46" fmla="*/ 377 w 5770"/>
                <a:gd name="T47" fmla="*/ 48 h 174"/>
                <a:gd name="T48" fmla="*/ 305 w 5770"/>
                <a:gd name="T49" fmla="*/ 108 h 174"/>
                <a:gd name="T50" fmla="*/ 144 w 5770"/>
                <a:gd name="T51" fmla="*/ 138 h 174"/>
                <a:gd name="T52" fmla="*/ 0 w 5770"/>
                <a:gd name="T53" fmla="*/ 96 h 174"/>
                <a:gd name="T54" fmla="*/ 167 w 5770"/>
                <a:gd name="T55" fmla="*/ 120 h 174"/>
                <a:gd name="T56" fmla="*/ 323 w 5770"/>
                <a:gd name="T57" fmla="*/ 84 h 174"/>
                <a:gd name="T58" fmla="*/ 383 w 5770"/>
                <a:gd name="T59" fmla="*/ 24 h 174"/>
                <a:gd name="T60" fmla="*/ 460 w 5770"/>
                <a:gd name="T61" fmla="*/ 60 h 174"/>
                <a:gd name="T62" fmla="*/ 706 w 5770"/>
                <a:gd name="T63" fmla="*/ 144 h 174"/>
                <a:gd name="T64" fmla="*/ 1100 w 5770"/>
                <a:gd name="T65" fmla="*/ 120 h 174"/>
                <a:gd name="T66" fmla="*/ 1345 w 5770"/>
                <a:gd name="T67" fmla="*/ 36 h 174"/>
                <a:gd name="T68" fmla="*/ 1441 w 5770"/>
                <a:gd name="T69" fmla="*/ 48 h 174"/>
                <a:gd name="T70" fmla="*/ 1561 w 5770"/>
                <a:gd name="T71" fmla="*/ 90 h 174"/>
                <a:gd name="T72" fmla="*/ 1971 w 5770"/>
                <a:gd name="T73" fmla="*/ 96 h 174"/>
                <a:gd name="T74" fmla="*/ 2235 w 5770"/>
                <a:gd name="T75" fmla="*/ 3 h 174"/>
                <a:gd name="T76" fmla="*/ 2350 w 5770"/>
                <a:gd name="T77" fmla="*/ 102 h 174"/>
                <a:gd name="T78" fmla="*/ 2559 w 5770"/>
                <a:gd name="T79" fmla="*/ 96 h 174"/>
                <a:gd name="T80" fmla="*/ 2715 w 5770"/>
                <a:gd name="T81" fmla="*/ 24 h 174"/>
                <a:gd name="T82" fmla="*/ 2792 w 5770"/>
                <a:gd name="T83" fmla="*/ 132 h 174"/>
                <a:gd name="T84" fmla="*/ 3127 w 5770"/>
                <a:gd name="T85" fmla="*/ 102 h 174"/>
                <a:gd name="T86" fmla="*/ 3486 w 5770"/>
                <a:gd name="T87" fmla="*/ 48 h 174"/>
                <a:gd name="T88" fmla="*/ 3582 w 5770"/>
                <a:gd name="T89" fmla="*/ 42 h 174"/>
                <a:gd name="T90" fmla="*/ 3731 w 5770"/>
                <a:gd name="T91" fmla="*/ 90 h 174"/>
                <a:gd name="T92" fmla="*/ 4078 w 5770"/>
                <a:gd name="T93" fmla="*/ 102 h 174"/>
                <a:gd name="T94" fmla="*/ 4419 w 5770"/>
                <a:gd name="T95" fmla="*/ 30 h 174"/>
                <a:gd name="T96" fmla="*/ 4574 w 5770"/>
                <a:gd name="T97" fmla="*/ 6 h 174"/>
                <a:gd name="T98" fmla="*/ 4628 w 5770"/>
                <a:gd name="T99" fmla="*/ 60 h 174"/>
                <a:gd name="T100" fmla="*/ 4724 w 5770"/>
                <a:gd name="T101" fmla="*/ 108 h 174"/>
                <a:gd name="T102" fmla="*/ 4927 w 5770"/>
                <a:gd name="T103" fmla="*/ 84 h 174"/>
                <a:gd name="T104" fmla="*/ 5118 w 5770"/>
                <a:gd name="T105" fmla="*/ 14 h 174"/>
                <a:gd name="T106" fmla="*/ 5280 w 5770"/>
                <a:gd name="T107" fmla="*/ 9 h 174"/>
                <a:gd name="T108" fmla="*/ 5453 w 5770"/>
                <a:gd name="T109" fmla="*/ 36 h 174"/>
                <a:gd name="T110" fmla="*/ 5465 w 5770"/>
                <a:gd name="T111" fmla="*/ 72 h 174"/>
                <a:gd name="T112" fmla="*/ 5656 w 5770"/>
                <a:gd name="T113" fmla="*/ 90 h 174"/>
                <a:gd name="T114" fmla="*/ 5710 w 5770"/>
                <a:gd name="T115" fmla="*/ 102 h 174"/>
                <a:gd name="T116" fmla="*/ 5477 w 5770"/>
                <a:gd name="T117" fmla="*/ 90 h 174"/>
                <a:gd name="T118" fmla="*/ 5453 w 5770"/>
                <a:gd name="T119" fmla="*/ 60 h 174"/>
                <a:gd name="T120" fmla="*/ 5393 w 5770"/>
                <a:gd name="T121" fmla="*/ 30 h 174"/>
                <a:gd name="T122" fmla="*/ 5219 w 5770"/>
                <a:gd name="T123" fmla="*/ 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0BB20845-68A8-42E6-A6CD-05C9A02BF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81" name="Rectangle 25">
            <a:extLst>
              <a:ext uri="{FF2B5EF4-FFF2-40B4-BE49-F238E27FC236}">
                <a16:creationId xmlns:a16="http://schemas.microsoft.com/office/drawing/2014/main" id="{F03EED85-E10A-4741-8411-D286544A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82" name="Rectangle 26">
            <a:extLst>
              <a:ext uri="{FF2B5EF4-FFF2-40B4-BE49-F238E27FC236}">
                <a16:creationId xmlns:a16="http://schemas.microsoft.com/office/drawing/2014/main" id="{547E1019-113E-41F4-B955-90E634A405E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1152EB9C-E94A-4253-B32A-C55DA77ABE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880FA82-687C-45BA-ABD1-DFA86D0E329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484" name="Rectangle 28">
            <a:extLst>
              <a:ext uri="{FF2B5EF4-FFF2-40B4-BE49-F238E27FC236}">
                <a16:creationId xmlns:a16="http://schemas.microsoft.com/office/drawing/2014/main" id="{5C4118F4-F118-4961-B313-BB30F34163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l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0BE1D09-3F0B-409C-8A4E-244D9798E1C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HUKUM PERIKATAN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9A580A9-92C2-4CC4-8DBE-3F693F412E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/>
              <a:t>TAUFIQ EL RAHMAN</a:t>
            </a:r>
          </a:p>
          <a:p>
            <a:r>
              <a:rPr lang="en-US" altLang="en-US" sz="2000"/>
              <a:t>BAGIAN HUKUM PERDATA</a:t>
            </a:r>
          </a:p>
          <a:p>
            <a:r>
              <a:rPr lang="en-US" altLang="en-US" sz="2000"/>
              <a:t>FAKULTAS HUKUM UGM - YOGYAKARTA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456118B-B938-48C2-86CD-8A6DED061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MACAM-MACAM PERIKATAN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926294E-70A0-4D9F-AD92-CCDBF3760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/>
              <a:t>Perikatan Bersyarat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ym typeface="Wingdings" panose="05000000000000000000" pitchFamily="2" charset="2"/>
              </a:rPr>
              <a:t> prikatanyang digantungkan pd suatu peristiwa tertentu yg </a:t>
            </a:r>
            <a:r>
              <a:rPr lang="en-US" altLang="en-US" sz="2800" u="sng">
                <a:sym typeface="Wingdings" panose="05000000000000000000" pitchFamily="2" charset="2"/>
              </a:rPr>
              <a:t>belum terjadi</a:t>
            </a:r>
            <a:r>
              <a:rPr lang="en-US" altLang="en-US" sz="2800">
                <a:sym typeface="Wingdings" panose="05000000000000000000" pitchFamily="2" charset="2"/>
              </a:rPr>
              <a:t> dan </a:t>
            </a:r>
            <a:r>
              <a:rPr lang="en-US" altLang="en-US" sz="2800" u="sng">
                <a:sym typeface="Wingdings" panose="05000000000000000000" pitchFamily="2" charset="2"/>
              </a:rPr>
              <a:t>belum tentu terjadi</a:t>
            </a:r>
            <a:endParaRPr lang="en-US" altLang="en-US" sz="2800">
              <a:sym typeface="Wingdings" panose="05000000000000000000" pitchFamily="2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1. perikatan dng syarat tangguh 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	 perikatan lahir dng terjadinya peristiwa yang diperjanjikan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2. perikatan dng syarat batal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	 perikatan justru berakhir dengan terjadinya peristiwa yg diperjanjikan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140A4FC-53DC-4FDE-B5B3-498481029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0BC3F6B-3917-44BA-A827-36C01CD0B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/>
              <a:t>b. Perikatan dengan ketetapan waktu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/>
              <a:t>   </a:t>
            </a:r>
            <a:r>
              <a:rPr lang="en-US" altLang="en-US" sz="2800">
                <a:sym typeface="Wingdings" panose="05000000000000000000" pitchFamily="2" charset="2"/>
              </a:rPr>
              <a:t> perikatan sudah lahir tetapi pelaksana-annya ditunda sampai waktu yang ditentukan dlm perjanjian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>
              <a:sym typeface="Wingdings" panose="05000000000000000000" pitchFamily="2" charset="2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c. Perikatan yg </a:t>
            </a:r>
            <a:r>
              <a:rPr lang="en-US" altLang="en-US" sz="2800" u="sng">
                <a:sym typeface="Wingdings" panose="05000000000000000000" pitchFamily="2" charset="2"/>
              </a:rPr>
              <a:t>dapat</a:t>
            </a:r>
            <a:r>
              <a:rPr lang="en-US" altLang="en-US" sz="2800">
                <a:sym typeface="Wingdings" panose="05000000000000000000" pitchFamily="2" charset="2"/>
              </a:rPr>
              <a:t> dan </a:t>
            </a:r>
            <a:r>
              <a:rPr lang="en-US" altLang="en-US" sz="2800" u="sng">
                <a:sym typeface="Wingdings" panose="05000000000000000000" pitchFamily="2" charset="2"/>
              </a:rPr>
              <a:t>tidak dapat</a:t>
            </a:r>
            <a:r>
              <a:rPr lang="en-US" altLang="en-US" sz="2800">
                <a:sym typeface="Wingdings" panose="05000000000000000000" pitchFamily="2" charset="2"/>
              </a:rPr>
              <a:t> dibagi-bagi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Tidak dapat dibagi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- krn sifat prestasinya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/>
              <a:t>	- krn ditentukan dlm perjanjian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4DB8F68-F80A-4593-9E7F-5BFD6C5B0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E274E8B-15EF-4145-A48C-A79F3F2EE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d. Perikatan tanggung renteng (tanggung menanggung)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- Kreditur tanggung renteng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  ada lebih dari satu kreditur thd 1 debitur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- Debitur tanggung renteng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  ada lebih dari satu debitur thd 1 kreditur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050F521-658D-4E53-A767-1E18E085C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6B49174-8C87-4641-8A13-C6FE0EDDD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e. Perikatan alternatif (manasuka)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 </a:t>
            </a:r>
            <a:r>
              <a:rPr lang="en-US" altLang="en-US">
                <a:sym typeface="Wingdings" panose="05000000000000000000" pitchFamily="2" charset="2"/>
              </a:rPr>
              <a:t> perikatan dimana debitur diminta memilih satu dari beberapa prestasi yang ditawarkan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f. Perikatan dengan ancaman hukuman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 debitur diwajibkan melakukan sesuatu jika tidak melaksanakan prestasi yg diperjanjiakn 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9B39C14-D8D3-4558-98BA-3C75D62D9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PERJANJIAN (KONTRAK)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CB7924E-9218-47A1-9B05-2AF3501D1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DEFINISI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Pasal 1313 KUHPerdata 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“suatu perbuatan dng mana satu orang atau lebih mengikatkan dirinya dengan satu orang atau lebih lainnya”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 b="1"/>
              <a:t>terlalu luas </a:t>
            </a:r>
            <a:r>
              <a:rPr lang="en-US" altLang="en-US"/>
              <a:t>sekaligus </a:t>
            </a:r>
            <a:r>
              <a:rPr lang="en-US" altLang="en-US" b="1"/>
              <a:t>tdk lengkap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D411970-6350-4643-A175-C9782CBF7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D5FC2-3BE7-49C0-9CDD-76CD6A33D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Terlalu luas </a:t>
            </a:r>
            <a:r>
              <a:rPr lang="en-US" altLang="en-US"/>
              <a:t>: hanya menyebut kata “perbuatan”, shg didalamnya termasuk pula “perbuatan melawan hukum” dan perbuatan-perbuatan lainnya.</a:t>
            </a:r>
          </a:p>
          <a:p>
            <a:endParaRPr lang="en-US" altLang="en-US"/>
          </a:p>
          <a:p>
            <a:r>
              <a:rPr lang="en-US" altLang="en-US" b="1"/>
              <a:t>Tidak lengkap </a:t>
            </a:r>
            <a:r>
              <a:rPr lang="en-US" altLang="en-US"/>
              <a:t>: hanya mengatur perjan-jian sepihak</a:t>
            </a:r>
            <a:endParaRPr lang="en-US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B9637BF-93B0-475C-BA9C-D055B4CD0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DEFINISI BERDASARKAN DOKTRIN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96086E8-D925-4D69-A825-8E6D7E548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KLASIK</a:t>
            </a:r>
          </a:p>
          <a:p>
            <a:pPr marL="609600" indent="-609600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Perjanjian adalah suatu </a:t>
            </a:r>
            <a:r>
              <a:rPr lang="en-US" altLang="en-US" u="sng">
                <a:sym typeface="Wingdings" panose="05000000000000000000" pitchFamily="2" charset="2"/>
              </a:rPr>
              <a:t>perbuatan hukum</a:t>
            </a:r>
            <a:r>
              <a:rPr lang="en-US" altLang="en-US">
                <a:sym typeface="Wingdings" panose="05000000000000000000" pitchFamily="2" charset="2"/>
              </a:rPr>
              <a:t> antara 2 orang atau lebih yang saling me-ngikatkan diri berdasarkan kata sepakat untukmenimbulkan akibat hukum.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6EE97A8-577F-4BA7-AABF-E72204ADE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7D9C04C-93A1-4D3C-A536-84D2B022E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BARU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Perjanjian dalah suatu </a:t>
            </a:r>
            <a:r>
              <a:rPr lang="en-US" altLang="en-US" u="sng">
                <a:sym typeface="Wingdings" panose="05000000000000000000" pitchFamily="2" charset="2"/>
              </a:rPr>
              <a:t>hubungan hukum</a:t>
            </a:r>
            <a:r>
              <a:rPr lang="en-US" altLang="en-US">
                <a:sym typeface="Wingdings" panose="05000000000000000000" pitchFamily="2" charset="2"/>
              </a:rPr>
              <a:t> antara 2 orang atau lebih yang saling me-ngikatkan diri berdasarkan kata sepakat untuk menimbulkan akibat hukum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688664C-FB8E-4A60-B9ED-E6EEF6349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LAHIRNYA PERJANJIAN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40A2032-9D8E-41E7-9BFC-59A17631A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Perjanjian lahir -</a:t>
            </a:r>
            <a:r>
              <a:rPr lang="en-US" altLang="en-US">
                <a:sym typeface="Wingdings" panose="05000000000000000000" pitchFamily="2" charset="2"/>
              </a:rPr>
              <a:t> dengan tercapainya KATA SEPAKAT atas suatu hal tertentu diantara para pihak.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Apakah “perjanjian” yang lahir tsb. SAH ? 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5B938DA-08EF-4027-A4BF-96F00845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SYARAT SAHNYA PERJANJIAN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BBC5635-18DE-49F1-BC2D-F5CC54060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Perjanjian sah jika memenuhi syarat :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Adanya kata sepakat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Kecakapan para pihak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Suatu hal tertentu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Sebab yang halal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EB5AEA6-A76D-460E-B523-D87A05AB4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ISTILAH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8A3823-FA90-4C92-96EC-5C17CFC5F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VERBINTENIS </a:t>
            </a:r>
            <a:r>
              <a:rPr lang="en-US" altLang="en-US">
                <a:sym typeface="Wingdings" panose="05000000000000000000" pitchFamily="2" charset="2"/>
              </a:rPr>
              <a:t> diterjemahkan dengan istilah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- PERIKATAN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- PERUTANGAN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BB05FCC-441A-4119-B29C-F487F4F9E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EB5CFBF-FE93-4C41-8449-2E5EF9D53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Syarat a dan b disebut </a:t>
            </a:r>
            <a:r>
              <a:rPr lang="en-US" altLang="en-US" b="1"/>
              <a:t>syarat subyektif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jika syarat ini tidak dipenuhi maka perjan-jian </a:t>
            </a:r>
            <a:r>
              <a:rPr lang="en-US" altLang="en-US" u="sng">
                <a:sym typeface="Wingdings" panose="05000000000000000000" pitchFamily="2" charset="2"/>
              </a:rPr>
              <a:t>dapat dibatalkan</a:t>
            </a:r>
            <a:r>
              <a:rPr lang="en-US" altLang="en-US">
                <a:sym typeface="Wingdings" panose="05000000000000000000" pitchFamily="2" charset="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/>
              <a:t>  </a:t>
            </a:r>
            <a:r>
              <a:rPr lang="en-US" altLang="en-US"/>
              <a:t>Syarat c dan d disebut </a:t>
            </a:r>
            <a:r>
              <a:rPr lang="en-US" altLang="en-US" b="1"/>
              <a:t>syarat obyektif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jika syarat ini tidak dipenuhi maka perjan-jian </a:t>
            </a:r>
            <a:r>
              <a:rPr lang="en-US" altLang="en-US" u="sng">
                <a:sym typeface="Wingdings" panose="05000000000000000000" pitchFamily="2" charset="2"/>
              </a:rPr>
              <a:t>batal demi hukum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5E29DD1-21DC-4130-82DA-99168BFEF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SYARAT SAH MENURUT </a:t>
            </a:r>
            <a:r>
              <a:rPr lang="en-US" altLang="en-US" sz="3200" i="1"/>
              <a:t>LAW OF CONTRACT</a:t>
            </a:r>
            <a:endParaRPr lang="en-US" altLang="en-US" sz="320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E46758D-8E8D-43AC-9334-329592C82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Meeting of mind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Competent legal parties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Legal subject matter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Consideration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Syarat a, b dan c = hk. perdata Indonesia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80A5961-4E84-449D-9230-8E94B0D0A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B857A6E-3DFF-47E3-A16F-E4948F317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Kata Sepakat (konsnsus)</a:t>
            </a:r>
          </a:p>
          <a:p>
            <a:pPr marL="609600" indent="-609600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persesuaian kehendak antara (bertemu-nya “penawaran” &amp; “penerimaan”)</a:t>
            </a:r>
          </a:p>
          <a:p>
            <a:pPr marL="609600" indent="-609600">
              <a:buFont typeface="Wingdings" panose="05000000000000000000" pitchFamily="2" charset="2"/>
              <a:buChar char="à"/>
            </a:pPr>
            <a:r>
              <a:rPr lang="en-US" altLang="en-US"/>
              <a:t>dianggap </a:t>
            </a:r>
            <a:r>
              <a:rPr lang="en-US" altLang="en-US" u="sng"/>
              <a:t>tdk terjadi</a:t>
            </a:r>
            <a:r>
              <a:rPr lang="en-US" altLang="en-US"/>
              <a:t> jika terdapat </a:t>
            </a:r>
            <a:r>
              <a:rPr lang="en-US" altLang="en-US" i="1"/>
              <a:t>cacat kehendak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898BEC6-1748-44D0-A327-AC37EA5EC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FAKTOR PENYEBAB CACAT KEHENDAK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0E0D68F-2980-4121-BB5C-5F033DA8B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Kekhilafan/kesesatan (</a:t>
            </a:r>
            <a:r>
              <a:rPr lang="en-US" altLang="en-US" i="1"/>
              <a:t>dwaling</a:t>
            </a:r>
            <a:r>
              <a:rPr lang="en-US" altLang="en-US"/>
              <a:t>)</a:t>
            </a:r>
          </a:p>
          <a:p>
            <a:r>
              <a:rPr lang="en-US" altLang="en-US"/>
              <a:t>Paksaan (</a:t>
            </a:r>
            <a:r>
              <a:rPr lang="en-US" altLang="en-US" i="1"/>
              <a:t>dwang</a:t>
            </a:r>
            <a:r>
              <a:rPr lang="en-US" altLang="en-US"/>
              <a:t>)</a:t>
            </a:r>
          </a:p>
          <a:p>
            <a:r>
              <a:rPr lang="en-US" altLang="en-US"/>
              <a:t>Penipuan (</a:t>
            </a:r>
            <a:r>
              <a:rPr lang="en-US" altLang="en-US" i="1"/>
              <a:t>bedrog</a:t>
            </a:r>
            <a:r>
              <a:rPr lang="en-US" altLang="en-US"/>
              <a:t>)</a:t>
            </a:r>
          </a:p>
          <a:p>
            <a:r>
              <a:rPr lang="en-US" altLang="en-US"/>
              <a:t>Penyalahgunaan keadaan (</a:t>
            </a:r>
            <a:r>
              <a:rPr lang="en-US" altLang="en-US" i="1"/>
              <a:t>misbruik van omstadigheden</a:t>
            </a:r>
            <a:r>
              <a:rPr lang="en-US" altLang="en-US"/>
              <a:t> / </a:t>
            </a:r>
            <a:r>
              <a:rPr lang="en-US" altLang="en-US" i="1"/>
              <a:t>undue influence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794E212-7E7B-477F-B7DE-274502981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2D8CF5-9369-4E58-862C-7929310B5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b. Kecakapan para pihak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Seseorang dikatakan cakap :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/>
              <a:t>dewasa (telah 21 tahun atau telah kawin)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/>
              <a:t>tidak dibawah pengampuan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 Badan Hukum selalu dianggap cakap unt melakukan perbuatan hukum</a:t>
            </a:r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7DA13F9-AE8E-4D09-BB89-E64A9A25A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AB12BD5-B593-4E30-82DD-180101422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c. Suatu hal tertentu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Merupakan </a:t>
            </a:r>
            <a:r>
              <a:rPr lang="en-US" altLang="en-US" u="sng">
                <a:sym typeface="Wingdings" panose="05000000000000000000" pitchFamily="2" charset="2"/>
              </a:rPr>
              <a:t>obyek perjanjian</a:t>
            </a:r>
            <a:r>
              <a:rPr lang="en-US" altLang="en-US">
                <a:sym typeface="Wingdings" panose="05000000000000000000" pitchFamily="2" charset="2"/>
              </a:rPr>
              <a:t> : </a:t>
            </a:r>
          </a:p>
          <a:p>
            <a:pPr>
              <a:buFontTx/>
              <a:buChar char="-"/>
            </a:pPr>
            <a:r>
              <a:rPr lang="en-US" altLang="en-US">
                <a:sym typeface="Wingdings" panose="05000000000000000000" pitchFamily="2" charset="2"/>
              </a:rPr>
              <a:t>tertentu atau dapat ditentukan</a:t>
            </a:r>
          </a:p>
          <a:p>
            <a:pPr>
              <a:buFontTx/>
              <a:buChar char="-"/>
            </a:pPr>
            <a:r>
              <a:rPr lang="en-US" altLang="en-US">
                <a:sym typeface="Wingdings" panose="05000000000000000000" pitchFamily="2" charset="2"/>
              </a:rPr>
              <a:t>tdk bertentangan dengan UU, kesusilaan dan ketertiban umum</a:t>
            </a:r>
          </a:p>
          <a:p>
            <a:pPr>
              <a:buFontTx/>
              <a:buChar char="-"/>
            </a:pPr>
            <a:r>
              <a:rPr lang="en-US" altLang="en-US">
                <a:sym typeface="Wingdings" panose="05000000000000000000" pitchFamily="2" charset="2"/>
              </a:rPr>
              <a:t>dimungkinkan 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80688A4-C078-4282-BDCF-B96776410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0458032-02F5-47AD-819C-2CA868DF1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d. Sebab yang halal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merupakan sebab/dasar dibuatnya suatu perjanjian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/>
              <a:t>Suatu sebab adalah halal jika tidak ber-tentangan dng UU, ketertiban umum dan kesusilaan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794C960-BFCF-4539-9876-F8C0B1A75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ASAS-ASAS HUKUM PERJANJIAN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B977871-098C-4A44-B6D2-B0F528D8E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/>
              <a:t>Asas konsensualisme </a:t>
            </a:r>
            <a:r>
              <a:rPr lang="en-US" altLang="en-US" sz="2800">
                <a:sym typeface="Wingdings" panose="05000000000000000000" pitchFamily="2" charset="2"/>
              </a:rPr>
              <a:t>berkaitan dengan </a:t>
            </a:r>
            <a:r>
              <a:rPr lang="en-US" altLang="en-US" sz="2800" u="sng">
                <a:sym typeface="Wingdings" panose="05000000000000000000" pitchFamily="2" charset="2"/>
              </a:rPr>
              <a:t>lahirnya</a:t>
            </a:r>
            <a:r>
              <a:rPr lang="en-US" altLang="en-US" sz="2800">
                <a:sym typeface="Wingdings" panose="05000000000000000000" pitchFamily="2" charset="2"/>
              </a:rPr>
              <a:t> perjanjian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/>
              <a:t>Asas kebebasan berkontrak </a:t>
            </a:r>
            <a:r>
              <a:rPr lang="en-US" altLang="en-US" sz="2800">
                <a:sym typeface="Wingdings" panose="05000000000000000000" pitchFamily="2" charset="2"/>
              </a:rPr>
              <a:t> berkaitan dengan </a:t>
            </a:r>
            <a:r>
              <a:rPr lang="en-US" altLang="en-US" sz="2800" u="sng">
                <a:sym typeface="Wingdings" panose="05000000000000000000" pitchFamily="2" charset="2"/>
              </a:rPr>
              <a:t>isi dan syarat</a:t>
            </a:r>
            <a:r>
              <a:rPr lang="en-US" altLang="en-US" sz="2800">
                <a:sym typeface="Wingdings" panose="05000000000000000000" pitchFamily="2" charset="2"/>
              </a:rPr>
              <a:t> perjanjian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>
                <a:sym typeface="Wingdings" panose="05000000000000000000" pitchFamily="2" charset="2"/>
              </a:rPr>
              <a:t>Asas pacta sunt servanda  berkaitan dengan </a:t>
            </a:r>
            <a:r>
              <a:rPr lang="en-US" altLang="en-US" sz="2800" u="sng">
                <a:sym typeface="Wingdings" panose="05000000000000000000" pitchFamily="2" charset="2"/>
              </a:rPr>
              <a:t>kekuatan mengikat</a:t>
            </a:r>
            <a:r>
              <a:rPr lang="en-US" altLang="en-US" sz="2800">
                <a:sym typeface="Wingdings" panose="05000000000000000000" pitchFamily="2" charset="2"/>
              </a:rPr>
              <a:t> perjanjian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>
                <a:sym typeface="Wingdings" panose="05000000000000000000" pitchFamily="2" charset="2"/>
              </a:rPr>
              <a:t>Asas kepribadian  berkaitan dengan </a:t>
            </a:r>
            <a:r>
              <a:rPr lang="en-US" altLang="en-US" sz="2800" u="sng">
                <a:sym typeface="Wingdings" panose="05000000000000000000" pitchFamily="2" charset="2"/>
              </a:rPr>
              <a:t>berlakunya</a:t>
            </a:r>
            <a:r>
              <a:rPr lang="en-US" altLang="en-US" sz="2800">
                <a:sym typeface="Wingdings" panose="05000000000000000000" pitchFamily="2" charset="2"/>
              </a:rPr>
              <a:t> perjanjian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>
                <a:sym typeface="Wingdings" panose="05000000000000000000" pitchFamily="2" charset="2"/>
              </a:rPr>
              <a:t>Asas itikad baik  berkaitan dengan </a:t>
            </a:r>
            <a:r>
              <a:rPr lang="en-US" altLang="en-US" sz="2800" u="sng">
                <a:sym typeface="Wingdings" panose="05000000000000000000" pitchFamily="2" charset="2"/>
              </a:rPr>
              <a:t>pelaksanaan</a:t>
            </a:r>
            <a:r>
              <a:rPr lang="en-US" altLang="en-US" sz="2800">
                <a:sym typeface="Wingdings" panose="05000000000000000000" pitchFamily="2" charset="2"/>
              </a:rPr>
              <a:t> perjanjian</a:t>
            </a:r>
            <a:endParaRPr lang="en-US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DC9D386-95FF-4381-B23C-9B8B654D5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ASAS KONSENSUALISME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322EB12-1E53-44C8-861F-5513648E3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suatu perjanjian lahir dengan tercapainya </a:t>
            </a:r>
            <a:r>
              <a:rPr lang="en-US" altLang="en-US" u="sng">
                <a:sym typeface="Wingdings" panose="05000000000000000000" pitchFamily="2" charset="2"/>
              </a:rPr>
              <a:t>kata sepakat</a:t>
            </a:r>
            <a:r>
              <a:rPr lang="en-US" altLang="en-US">
                <a:sym typeface="Wingdings" panose="05000000000000000000" pitchFamily="2" charset="2"/>
              </a:rPr>
              <a:t> diantara para pihak mengenai suatu hal tertentu.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PENGECUALIAN :</a:t>
            </a: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- Perjanjian </a:t>
            </a:r>
            <a:r>
              <a:rPr lang="en-US" altLang="en-US" b="1"/>
              <a:t>riil</a:t>
            </a:r>
            <a:r>
              <a:rPr lang="en-US" altLang="en-US"/>
              <a:t> : perjanjian lahir dengan diserahkannya obyek perjanjian.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- Perjanjian </a:t>
            </a:r>
            <a:r>
              <a:rPr lang="en-US" altLang="en-US" b="1"/>
              <a:t>formil</a:t>
            </a:r>
            <a:r>
              <a:rPr lang="en-US" altLang="en-US"/>
              <a:t> : perjanjian lahir dengan dipenuhinya formalitas tertentu.</a:t>
            </a:r>
            <a:endParaRPr lang="en-US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885C104-8BC0-442F-A883-E6B2AE51A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ASAS KEBEBASAN BERKONTRAK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42E65A6-344B-492F-B726-FDF1A5C3D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Setiap orang bebas untuk :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Membuat atau tidak membuat perjanjian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Membuat perjanjian dengan siapapun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Menentukan isi dan syarat perjanjian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Menentukan bentuk perjanjian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Menentukan pada hukum mana perjanjian tunduk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FCD9A8C-635B-4F03-84A7-1EE4E1936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DEFINISI PERIKATAN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FE921D3-D7A5-4EC9-9F65-CE5FBD03E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Adalah suatu hubungan hukum (dalam lapangan hukum harta kekayaan) antara DUA PIHAK yang menimbulkan HAK dan KEWAJIBAN atas suatu PRESTASI.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7EEDC96-ADA7-43F1-A4C2-4C7E9FB41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ASAS PACTA SUNT SERVANDA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5D40817-F26F-484D-BEBF-0767D05F4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Semua perjanjian yang dibuat secara </a:t>
            </a:r>
            <a:r>
              <a:rPr lang="en-US" altLang="en-US" u="sng">
                <a:sym typeface="Wingdings" panose="05000000000000000000" pitchFamily="2" charset="2"/>
              </a:rPr>
              <a:t>sah</a:t>
            </a:r>
            <a:r>
              <a:rPr lang="en-US" altLang="en-US">
                <a:sym typeface="Wingdings" panose="05000000000000000000" pitchFamily="2" charset="2"/>
              </a:rPr>
              <a:t> mengikat sebagai Undang-Undang bagi para pihak</a:t>
            </a: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A02DADD-EAD1-4016-AC71-D05362BEE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ASAS KEPRIBADIAN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7406856-D8CE-4367-84D8-097E58465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Perjanjian </a:t>
            </a:r>
            <a:r>
              <a:rPr lang="en-US" altLang="en-US" u="sng">
                <a:sym typeface="Wingdings" panose="05000000000000000000" pitchFamily="2" charset="2"/>
              </a:rPr>
              <a:t>hanya berlaku</a:t>
            </a:r>
            <a:r>
              <a:rPr lang="en-US" altLang="en-US">
                <a:sym typeface="Wingdings" panose="05000000000000000000" pitchFamily="2" charset="2"/>
              </a:rPr>
              <a:t> bagi para pihak yang membuatnya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PENGECUALIAN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 i="1">
                <a:sym typeface="Wingdings" panose="05000000000000000000" pitchFamily="2" charset="2"/>
              </a:rPr>
              <a:t>derden beding</a:t>
            </a:r>
            <a:r>
              <a:rPr lang="en-US" altLang="en-US">
                <a:sym typeface="Wingdings" panose="05000000000000000000" pitchFamily="2" charset="2"/>
              </a:rPr>
              <a:t> :perjanjian unt kepentingan pihak ketiga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 i="1"/>
              <a:t>Derden werking</a:t>
            </a:r>
            <a:r>
              <a:rPr lang="en-US" altLang="en-US"/>
              <a:t> : perjanjian yang berlaku bagi pihak ketiga</a:t>
            </a:r>
            <a:endParaRPr lang="en-US" altLang="en-US"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731BD9E-283E-4A7B-9F52-612959361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ASAS ITIKAD BAIK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03779DB-B4A6-47C5-AE21-D622FA29C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Suatu perjanjian harus dilaksanakan dng itikad baik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   ITIKAD BAIK =&gt; SIKAP BATIN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Penafsiran Itikad Baik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“</a:t>
            </a:r>
            <a:r>
              <a:rPr lang="en-US" altLang="en-US" i="1">
                <a:sym typeface="Wingdings" panose="05000000000000000000" pitchFamily="2" charset="2"/>
              </a:rPr>
              <a:t>volgens de eisen van redelijkheid en billijk-heid”</a:t>
            </a: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(memenuhi suatu syarat dari </a:t>
            </a:r>
            <a:r>
              <a:rPr lang="en-US" altLang="en-US" u="sng">
                <a:sym typeface="Wingdings" panose="05000000000000000000" pitchFamily="2" charset="2"/>
              </a:rPr>
              <a:t>kelayakan</a:t>
            </a:r>
            <a:r>
              <a:rPr lang="en-US" altLang="en-US">
                <a:sym typeface="Wingdings" panose="05000000000000000000" pitchFamily="2" charset="2"/>
              </a:rPr>
              <a:t> dan </a:t>
            </a:r>
            <a:r>
              <a:rPr lang="en-US" altLang="en-US" u="sng">
                <a:sym typeface="Wingdings" panose="05000000000000000000" pitchFamily="2" charset="2"/>
              </a:rPr>
              <a:t>kepatutan</a:t>
            </a:r>
            <a:r>
              <a:rPr lang="en-US" altLang="en-US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8CFDAC0-47FC-4781-8914-4B5EAEA2F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BENTUK PERJANJIAN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D38BE3B-88E3-436F-93B2-CA70F26E0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LISAN</a:t>
            </a:r>
          </a:p>
          <a:p>
            <a:r>
              <a:rPr lang="en-US" altLang="en-US" sz="2800"/>
              <a:t>TERTULIS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- Akta otentik : akta yg dibuat oleh atau dihadapan pejabat yg berwenang unt itu.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misal : akta notaris, akta PPAT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- Akta di bawah tangan : akta yg dibuat sendiri oleh para pihak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- perjanjian standar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		- perjanjian di bawah tangan biasa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BEBBC4D-EFF6-4DE4-88E7-214F5A7E4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BERAKHIRNYA PERJANJIAN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E331EC0D-A120-46CA-B739-442C3BD0E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Ditentukan oleh para pihak dlm perjanjian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Ditentukan waktunya oleh UU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Berdasarkan keputusan hakim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Kesepakatan para pihak </a:t>
            </a:r>
            <a:r>
              <a:rPr lang="en-US" altLang="en-US" sz="2800" i="1"/>
              <a:t>(herroeping)</a:t>
            </a:r>
            <a:endParaRPr lang="en-US" altLang="en-US" sz="2800"/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Tujuan perjanjian telah tercapai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Terjadinya suatu peristiwa tertentu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 sz="2800"/>
              <a:t>Pernyataan penghentian perjanjian </a:t>
            </a:r>
            <a:r>
              <a:rPr lang="en-US" altLang="en-US" sz="2800" i="1"/>
              <a:t>(opzegging)</a:t>
            </a:r>
            <a:endParaRPr lang="en-US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8753D0A3-57BB-4C56-94DD-D51ECC7D0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WANPRESTASI DAN OVERMACHT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2B0A560-2338-43C7-8D71-8FE8D1331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PRESTASI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- terlaksana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- tidak terlaksana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- WANPRESTASI  atau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- OVERMACHT / FORCE MAJEUR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9137E7E-ACCF-4D35-A355-314EAC869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WANPRESTASI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15E8C66-B4E4-4FD1-A065-076E2C488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tidak terlaksananya suatu prestasi karena </a:t>
            </a:r>
            <a:r>
              <a:rPr lang="en-US" altLang="en-US" b="1">
                <a:sym typeface="Wingdings" panose="05000000000000000000" pitchFamily="2" charset="2"/>
              </a:rPr>
              <a:t>kesalahan</a:t>
            </a:r>
            <a:r>
              <a:rPr lang="en-US" altLang="en-US">
                <a:sym typeface="Wingdings" panose="05000000000000000000" pitchFamily="2" charset="2"/>
              </a:rPr>
              <a:t> debitur, baik krn kesengajaan maupun kelalaian.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Mengakibatkan adanya tuntutan </a:t>
            </a:r>
            <a:r>
              <a:rPr lang="en-US" altLang="en-US" u="sng">
                <a:sym typeface="Wingdings" panose="05000000000000000000" pitchFamily="2" charset="2"/>
              </a:rPr>
              <a:t>ganti kerugian</a:t>
            </a: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CF09A1F-C70A-4613-8445-27F3CD20B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BENTUK-BENTUK WANPRESTASI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DA8335A-7628-4AFA-81C3-7950EE0BB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Debitur sama sekali tidak berprestasi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Debitur berprestasi tetapi tidak tepat waktu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Debitur berprestasi tetapi tidak sesuai dengan yang diperjanjikan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14389A5-97CF-4520-8C84-155DEC70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SOMASI / TEGURAN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51DBCE0-9445-4572-B421-06E64CFCB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Untuk menyatakan debitur wanprestasi, harus dilakukan SOMASI (TEGURAN) terlebih dahulu kepada debitur.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Bentuk SOMASI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- Suatu </a:t>
            </a:r>
            <a:r>
              <a:rPr lang="en-US" altLang="en-US" b="1"/>
              <a:t>akta</a:t>
            </a:r>
            <a:r>
              <a:rPr lang="en-US" altLang="en-US"/>
              <a:t> yang berisi peringatan agar debitur segera melaksanakan kewajiban-nya.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06C26AA-D59F-464C-9C5A-F95EC8D32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E860FD46-8FF1-4D89-B700-D86F0F230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SOMASI tidak diperlukan jika :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Adanya batas waktu (</a:t>
            </a:r>
            <a:r>
              <a:rPr lang="en-US" altLang="en-US" i="1"/>
              <a:t>fataal termijn</a:t>
            </a:r>
            <a:r>
              <a:rPr lang="en-US" altLang="en-US"/>
              <a:t>) dalam perjanjian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Prestasi yang diperjanjikan adalah “tidak berbuat sesuatu”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Debitur mengakui dirinya wanprestasi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A08E19A-A878-4BF3-A6AF-E0BFC72DF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UNSUR-UNSUR PERIKATAN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B0BA38-A8A1-4CC9-A0E3-8945A8148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Adanya hubungan hukum</a:t>
            </a:r>
          </a:p>
          <a:p>
            <a:r>
              <a:rPr lang="en-US" altLang="en-US"/>
              <a:t>Adanya 2 pihak 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-KREDITUR:pihak yang </a:t>
            </a:r>
            <a:r>
              <a:rPr lang="en-US" altLang="en-US" u="sng"/>
              <a:t>berhak</a:t>
            </a:r>
            <a:r>
              <a:rPr lang="en-US" altLang="en-US"/>
              <a:t> atas prestasi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-DEBITUR:pihak yang </a:t>
            </a:r>
            <a:r>
              <a:rPr lang="en-US" altLang="en-US" u="sng"/>
              <a:t>wajib</a:t>
            </a:r>
            <a:r>
              <a:rPr lang="en-US" altLang="en-US"/>
              <a:t> melaks prestasi </a:t>
            </a:r>
          </a:p>
          <a:p>
            <a:r>
              <a:rPr lang="en-US" altLang="en-US"/>
              <a:t>Hak dan Kewajiban</a:t>
            </a:r>
          </a:p>
          <a:p>
            <a:r>
              <a:rPr lang="en-US" altLang="en-US"/>
              <a:t>Prestasi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FF82CBA-4D22-4C24-B203-8B8F5DB14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TUNTUTAN KREDITUR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E1FB912-B045-469E-85C8-6070468D6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Pemenuhan perjanjian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Pemenuhan perjanjian disertai ganti rugi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Pemutusan perjanjian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Pemutusan perjanjian disertai ganti rugi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Ganti rugi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0C33672-3835-43C6-8EA1-EED0C990E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GANTI RUGI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B9A9ED5-4832-45C0-9A51-675773E72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Unsur-unsur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a. kerugian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b. biaya-biaya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c. bunga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54FEBCC-9307-49EC-97FA-CA64D4054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OVERMACHT / FORCE MAJEUR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811D36B-8467-48DD-A4BD-F106A09A40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Suatu keadaan tak terduga diluar ke-mampuan manusia yang menyebabkan debitur tidak dapat berpretasi, dan debitur tidak dapat dipersalahkan.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Akibat adanya overmacht =&gt; RISIKO</a:t>
            </a:r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A9E81B7-9DFC-4137-9058-9315BBC6A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MACAM-MACAM OVERMACHT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3758E6F-6F41-4FF5-AF3A-657076529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Overmacht absolut (obyektif)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ym typeface="Wingdings" panose="05000000000000000000" pitchFamily="2" charset="2"/>
              </a:rPr>
              <a:t> overmacht yang benar-benar tidak dapat diatasi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>
              <a:sym typeface="Wingdings" panose="05000000000000000000" pitchFamily="2" charset="2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b. Overmacht relatif (subyektif)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 overmacht yang sesungguhnya dapat diatasi, tetapi dengan pengorbanan yang besar</a:t>
            </a: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lphaLcPeriod"/>
            </a:pP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04C1243-71F0-41E7-9953-46CA2FF18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TEORI OVERMACHT RELATIF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9627794-5E60-48FF-8888-A90D2F404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INSPANNINGS THEORIE (TEORI UPAYA) dikemukakan oleh Houwing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“jika debitur telah berusaha sebaik mungkin sesuai dengan ukuran yang wajar dalam masyarkat, maka tidak dipenuhinya prestasi tidak dapat lagi di-persalahkan kepadanya”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Disini yang pokok adalah unsur </a:t>
            </a:r>
            <a:r>
              <a:rPr lang="en-US" altLang="en-US" b="1">
                <a:sym typeface="Wingdings" panose="05000000000000000000" pitchFamily="2" charset="2"/>
              </a:rPr>
              <a:t>ketidak-salahan</a:t>
            </a:r>
            <a:r>
              <a:rPr lang="en-US" altLang="en-US">
                <a:sym typeface="Wingdings" panose="05000000000000000000" pitchFamily="2" charset="2"/>
              </a:rPr>
              <a:t>, bukan ketidakmampuan. </a:t>
            </a:r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DBB42E7-8E0B-45FF-9DC2-D1207D1E2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RISIKO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71EA433-8BA3-4E9A-9267-9ACE065DB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siapa yang menanggung kerugian.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Asas umum RISIKO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/>
              <a:t>Perjanjian sepihak : risiko ditanggung oleh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kreditur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/>
              <a:t>Perjanjian timbal balik : risiko ditanggung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		oleh keduabelah pihak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894A226-63BF-4C27-9846-D7CF987E9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HAPUSNYA PERIKATAN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F909EB9-8776-4745-BCBE-7019FFBA2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/>
              <a:t>Pembayaran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/>
              <a:t>Penawaran pembayaran diikuti dengan penitipan (konsinyasi)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/>
              <a:t>Pembaruan hutang (novasi)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/>
              <a:t>Perjumpaan hutang (kompensasi)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/>
              <a:t>Percampuran hutang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/>
              <a:t>Pembebasan hutang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     ----------- 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E4A6E62-FAA6-450E-86B1-7457CF3F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CA9486F-5ABF-48A4-9E92-920D45BC0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/>
              <a:t>g. Musnahnya barang terutang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/>
              <a:t>h. Kebatalan dan pembatalan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/>
              <a:t>i.  Berlakunya syarat batal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/>
              <a:t>j.  Kadaluarsa (lewatnya waktu)</a:t>
            </a:r>
          </a:p>
          <a:p>
            <a:pPr marL="660400" indent="-660400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E5CD125-C5DC-4010-BB40-D5AF67533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sz="320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AD80B9C-2354-4F6A-94A8-5E4D2A81C9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Pembayaran</a:t>
            </a:r>
          </a:p>
          <a:p>
            <a:pPr marL="609600" indent="-609600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Tdk selalu berujud uang, tapi dapat pula berujud penyerahan benda tertentu atau dapat pula berupa pemenuhan jasa.</a:t>
            </a:r>
          </a:p>
          <a:p>
            <a:pPr marL="609600" indent="-609600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Wajib dilakukn oleh debitur, tapi dapat pula terjadi pembayaran dilakukan oleh pihak III yang berkepentingan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 SUBROGASI </a:t>
            </a: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F79CFE6-63A5-4654-A921-3BCA789E7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3992474-BD9F-493B-A426-A84370E5F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SUBROGASI 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Penggantian hak-hak kreditur oleh pihak ketiga yang membayar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Pembayaran dapat juga dilakkan oleh “penanggung” (</a:t>
            </a:r>
            <a:r>
              <a:rPr lang="en-US" altLang="en-US" i="1"/>
              <a:t>borgtocht</a:t>
            </a:r>
            <a:r>
              <a:rPr lang="en-US" altLang="en-US"/>
              <a:t>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56D2781-1E39-4F6B-A5CD-CE49C6B68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PRESTASI </a:t>
            </a:r>
            <a:r>
              <a:rPr lang="en-US" altLang="en-US" sz="3200">
                <a:sym typeface="Wingdings" panose="05000000000000000000" pitchFamily="2" charset="2"/>
              </a:rPr>
              <a:t> POKOK PERIKATAN</a:t>
            </a:r>
            <a:endParaRPr lang="en-US" altLang="en-US" sz="32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FFDBD57-7BBC-4366-9681-DD1F6D112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/>
              <a:t>BENTUK “PRESTASI” :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/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Berbuat sesuatu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Memberikan sesuatu</a:t>
            </a:r>
          </a:p>
          <a:p>
            <a:pPr marL="609600" indent="-609600">
              <a:buFont typeface="Wingdings" panose="05000000000000000000" pitchFamily="2" charset="2"/>
              <a:buAutoNum type="alphaLcPeriod"/>
            </a:pPr>
            <a:r>
              <a:rPr lang="en-US" altLang="en-US"/>
              <a:t>Tidak berbuat sesuatu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6FDB6AB-BB09-4789-8FD7-0F3BAE6EB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56173F4-4FD5-465A-B5E8-7810F5ED2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b. Konsinyasi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Dilakukan oleh debitur jika kreditur me-nolak menerima pembayaran debitur.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/>
              <a:t>Debitur dapat mengajukan permohonan ke PN agar penawaran pembayaran tsb dinyatakan sah, dan uang atau benda yg akan dibayarkan disimpan atau dititipkan di Kepaniteraan PN.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5D9BE83-6A2A-48E0-8209-D481FF049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3464186-858D-457B-A248-58FCB3B0B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c. Novasi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Kesepakatan para pihak untuk meng-hapus perjanjian yang sudah ada dan bersamaan dengan itu timbul perjanjian baru sebagai pengganti.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Ada tiga macam novasi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- novasi obyektif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- novasi subyektif pasif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	- novasi subyektif aktif </a:t>
            </a: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B5BBFF0-1A7C-469F-99A8-FCBD06A5E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0983D77-142C-4A0A-915E-9FF8B881B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Novasi obyektif : kreditur dan debitur me-ngadakan perjanjian baru sebagai peng-ganti perjanjian lama.</a:t>
            </a:r>
          </a:p>
          <a:p>
            <a:r>
              <a:rPr lang="en-US" altLang="en-US" sz="2800"/>
              <a:t>Novasi subyektif pasip : dalam perjanjian baru debitur lama digantikan oleh debitur baru, dan debitur lama dibebaskan dari kewajiban</a:t>
            </a:r>
          </a:p>
          <a:p>
            <a:r>
              <a:rPr lang="en-US" altLang="en-US" sz="2800"/>
              <a:t>Novasi subyektif aktif : dalam perjanjian baru kreditur lama digantikan oleh kreditur baru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C68C7A9-7739-4C97-97A4-1EB8BC406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A39EC9F-34D1-49D1-8826-1A5BD0EF0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d. Kompensasi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Terjadi jika antara kreditur dan debitur saling mempunyai hutang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e. Percampuran hutang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Terjadi jika kedudukan kreditur dan debitur ada pada satu orang  terjadi percampuran hutang demi hukum.</a:t>
            </a: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F6582D5-13ED-4C7F-8771-D7558DF738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A80AF559-01D4-4CC4-B8D5-7F59E0312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f. Pembebasan hutang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à"/>
            </a:pPr>
            <a:r>
              <a:rPr lang="en-US" altLang="en-US" sz="2800">
                <a:sym typeface="Wingdings" panose="05000000000000000000" pitchFamily="2" charset="2"/>
              </a:rPr>
              <a:t>Terjadi jika kreditur melepaskan haknya atas pemenuhan prestasi oleh debitur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g. Musnahnya barangterutang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à"/>
            </a:pPr>
            <a:r>
              <a:rPr lang="en-US" altLang="en-US" sz="2800">
                <a:sym typeface="Wingdings" panose="05000000000000000000" pitchFamily="2" charset="2"/>
              </a:rPr>
              <a:t>Terjadi bila benda yg menjadi obyek per-janjian, diluar kesalahan para pihak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- musnah atau tdk dpt lagi dperdagangkan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- hilang sedemikian rupa shg tdk diketahui apa-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kah barang itu masih ada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8CB73E4-86E2-4DC3-80F6-F6788D78F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197F8A5-ACCC-4132-8B45-A798E25D84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h. Kebatalan dan pembatalan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Kebatalan : perikatan yg timbul dari ke-jahatan atau pelanggaran atau tdk me-menuhi syarat obyektif perjanjian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Pembatalan : perkatan yang dibuat oleh orang belum dewasa/dibawah pengampu-an dan yg dibuat karena cacat kehendak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A728C7F-CC5B-487E-9BA8-AF277DB27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88D92DB-0C6E-46D4-8E0C-93A21FF3F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/>
              <a:t>i. Berlakunya syarat batal</a:t>
            </a:r>
          </a:p>
          <a:p>
            <a:pPr marL="660400" indent="-660400"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Terjadi jika suatu peristiwa tertentu yang diperjanjkan betu-betul terjadi</a:t>
            </a:r>
          </a:p>
          <a:p>
            <a:pPr marL="660400" indent="-660400">
              <a:buFont typeface="Wingdings" panose="05000000000000000000" pitchFamily="2" charset="2"/>
              <a:buNone/>
            </a:pPr>
            <a:endParaRPr lang="en-US" altLang="en-US"/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/>
              <a:t>h. Kadaluarsa (lewatnya waktu)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>
                <a:sym typeface="Wingdings" panose="05000000000000000000" pitchFamily="2" charset="2"/>
              </a:rPr>
              <a:t> Berdasarkan ketentuan UU segala tuntut-an hukum hapus karena lewatnya waktu 30 tahun</a:t>
            </a: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D3DF5CE-88FB-44FF-93A6-C7D2CD4A0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HUKUM JAMINAN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1BD0EE9-5078-4DB2-8133-B433B8424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“Jaminan” diperlukan agar ada kepastian bhw prestasi yang telah dilakukan oleh sa-lah satu pihak akan memperoleh ganti kontra prestasi jika pihak lain gagal memberikan prestasinya.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/>
              <a:t>“Jaminan” merupakan perbuatan hukum ikutan dari suatu perbuatan hukum sebelumnya.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/>
              <a:t>“Jaminan” tidak mungkin berdiri sendiri.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523F5D8-CE0B-42C8-9704-B99FEDF39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33FFF3F-2A0F-4E83-8F21-6FED9267F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Pemberian jaminan merupakan perbuat-an hukum yang bersifat accesoir terhadap perbuatan hukum yang mendahuluinya, yang merupakan prinsipal.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Contoh 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- Jaminan dalam perjanjian kredit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8765FDA-4564-4BCF-A32C-6EE17F08F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MACAM-MACAM JAMINAN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937C9EC-55E7-4F01-B9DE-C25CF266A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400"/>
              <a:t>Jaminan Umum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400"/>
              <a:t>Jaminan Khusus 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- Jaminan Perorangan </a:t>
            </a:r>
            <a:r>
              <a:rPr lang="en-US" altLang="en-US" sz="2400" i="1"/>
              <a:t>(personal   	guarantee)</a:t>
            </a:r>
            <a:r>
              <a:rPr lang="en-US" altLang="en-US" sz="2400"/>
              <a:t>/Penanggungan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- Jaminan Kebendaan 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* Jaminan benda tetap :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Hipotik  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      	Hak Tanggungan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* Jaminan Benda Bergerak 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Gadai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Fidusia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610DF82-97DC-4952-AE41-E701A6CE0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SYARAT PRESTASI :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8F21B9F-659A-4D1E-AEAB-3FE9A7987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Tertentu atau dapat ditentukan</a:t>
            </a:r>
          </a:p>
          <a:p>
            <a:r>
              <a:rPr lang="en-US" altLang="en-US"/>
              <a:t>Diperbolehkan</a:t>
            </a:r>
          </a:p>
          <a:p>
            <a:r>
              <a:rPr lang="en-US" altLang="en-US"/>
              <a:t>Dimungkinkan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  <a:r>
              <a:rPr lang="en-US" altLang="en-US">
                <a:sym typeface="Wingdings" panose="05000000000000000000" pitchFamily="2" charset="2"/>
              </a:rPr>
              <a:t> suatu prestasi yang tidak mungkin (dilaksanakan) disebut sebagai syarat potestatif  menyebabkan perjanjian batal demi hukum/</a:t>
            </a:r>
            <a:r>
              <a:rPr lang="en-US" altLang="en-US" i="1">
                <a:sym typeface="Wingdings" panose="05000000000000000000" pitchFamily="2" charset="2"/>
              </a:rPr>
              <a:t>null and void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210EF05C-32C9-4411-A9D4-BA0F32411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Jaminan Umum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9C85E51-2482-41DE-8B9A-C6E458776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altLang="en-US" sz="2800">
                <a:sym typeface="Wingdings" panose="05000000000000000000" pitchFamily="2" charset="2"/>
              </a:rPr>
              <a:t>“segala kebendaan milik debitur, baik yg bergerak maupun yg tdk bergerak, baik yang sudah ada maupun yg baru akan ada, menjadi tanggungan untuk segala perikatan debitur”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 sz="2800"/>
              <a:t>Semua harta debitur merupakan jaminan bagi pelunasan hutangnya walaupun tdk diperjanjikan.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 sz="2800"/>
              <a:t>Krediturnya merupakan kreditur Konkuren (kreditur bersaing)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8980DAA-9193-4369-BC6D-5DD8CC2982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Jaminan Khusus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60A6248-4F45-463C-9AAC-11F378150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benda-benda tertentu milik debitur yang dijadikan jaminan bagi pelunasan hutang-nya.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/>
              <a:t>Dibuat dalam suatu </a:t>
            </a:r>
            <a:r>
              <a:rPr lang="en-US" altLang="en-US" u="sng"/>
              <a:t>perjanjian jaminan</a:t>
            </a:r>
            <a:endParaRPr lang="en-US" altLang="en-US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en-US"/>
              <a:t>Krediturnya merupakan kreditur Preferen (kreditur yang diutamakan)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F2F9120-96D6-46E9-A135-AB5C4E9C7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Jaminan Perorangan/Personal Guarantee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A69A9FD-316D-4125-9E6C-6C96AC60D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>
                <a:sym typeface="Wingdings" panose="05000000000000000000" pitchFamily="2" charset="2"/>
              </a:rPr>
              <a:t>Perjanjian dimana seorang pihak ketiga, guna kepentingan kreditur, mengikatkan diri untuk memenuhi perikatan debitur manakala debitur tersebut tidak dapat memenuhi.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/>
              <a:t>Seseorang dapat menjadi “penanggung” hutang orang lain jika diperjanjikan.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/>
              <a:t>Penanggungan diperbolehkan hanya untuk sebagian saja hutang debitur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57EEECC-3053-4C42-9F7A-8B5C4BF4E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Jaminan Kebendaan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083ECD4-6E2B-4451-828F-FDC892E63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 benda tetap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- benda tetap berupa tanah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  </a:t>
            </a:r>
            <a:r>
              <a:rPr lang="en-US" altLang="en-US" sz="2800">
                <a:sym typeface="Wingdings" panose="05000000000000000000" pitchFamily="2" charset="2"/>
              </a:rPr>
              <a:t> jaminan dengan Hak Tanggungan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	 Hak Tanggungan harus dibuat dng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        Akta Notaris dan didaftarkan.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- benda tetap bukan tanah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   jaminan dengan Hipotik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        Hipotik harus dibuat dng Akta Notaris dan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     didaftarkan.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FD630DB-0E4A-45FE-87C6-C40644F7F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58B56C3-3D6C-4E86-95EE-84240CF31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Benda bergerak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- Gadai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- Fidusia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Perbedaan prinsip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-gadai : obyek dikuasai oleh penerima gadai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-fidusia : obyek tetap dikuasai oleh pemilik.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Penerima fidusia menerima hak milik atas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      obyek jaminan.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       ------------</a:t>
            </a:r>
            <a:r>
              <a:rPr lang="en-US" altLang="en-US" sz="2800">
                <a:sym typeface="Wingdings" panose="05000000000000000000" pitchFamily="2" charset="2"/>
              </a:rPr>
              <a:t></a:t>
            </a:r>
            <a:endParaRPr lang="en-US" altLang="en-US" sz="2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8C0CA3D-3234-4296-A3CA-63C4BDD79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20902DB-1D1E-4208-A935-30327F605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-gadai : bentuk perjanjian bebas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-fidusia : harus dengan Akta Notaris dan di-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daftarkan di Kantor Pendaftaran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          Fidusia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925F427-809F-4906-AD44-DAEEE8C6C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SUMBER-SUMBER PERIKATAN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342E89B-891A-498D-B493-DC7A81092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PERJANJIAN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sz="2400"/>
              <a:t>UNDANG-UNDANG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	- Undang-Undang </a:t>
            </a:r>
            <a:r>
              <a:rPr lang="en-US" altLang="en-US" sz="2400" i="1"/>
              <a:t>an sich</a:t>
            </a:r>
            <a:endParaRPr lang="en-US" altLang="en-US" sz="2400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	- Undang-Undang krn perbuatan manusia :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        * perbuatan menurut hukum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	  * perbuatan melawan hukum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400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3. PUTUSAN PENGADILAN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4. MORAL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44976F4-240E-4E12-AB52-9580E0FC4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PEMBEDAAN PERIKATAN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A285B50-8BCA-488A-A643-2BDBB727D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a. Obligatio Civilis/Perikatan Perdata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 </a:t>
            </a:r>
            <a:r>
              <a:rPr lang="en-US" altLang="en-US">
                <a:sym typeface="Wingdings" panose="05000000000000000000" pitchFamily="2" charset="2"/>
              </a:rPr>
              <a:t> perikatan yg mempunyai akibat hukum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 Obligatio Naturalis/Perikatan Alami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sym typeface="Wingdings" panose="05000000000000000000" pitchFamily="2" charset="2"/>
              </a:rPr>
              <a:t> perikatan yg tidak ada akibat hukum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7DDA2B-5AC7-4812-BB5A-D1220CC37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5D52D3-75D7-43F9-8FA3-18A8358A3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b. Inspanning verbintenis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ym typeface="Wingdings" panose="05000000000000000000" pitchFamily="2" charset="2"/>
              </a:rPr>
              <a:t> perikatan yg prestasinya berupa UPAYA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 Resuultaat Verbintenis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ym typeface="Wingdings" panose="05000000000000000000" pitchFamily="2" charset="2"/>
              </a:rPr>
              <a:t> perikatan yg prestasinya berupa HASIL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c. Perikatan Prinsipal (Perikatan Pokok)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 perikatan yang dapat berdiri sendiri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ym typeface="Wingdings" panose="05000000000000000000" pitchFamily="2" charset="2"/>
              </a:rPr>
              <a:t>	Perikatan Accesoir (Prikatan Pelengkap)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	</a:t>
            </a:r>
            <a:r>
              <a:rPr lang="en-US" altLang="en-US" sz="2800">
                <a:sym typeface="Wingdings" panose="05000000000000000000" pitchFamily="2" charset="2"/>
              </a:rPr>
              <a:t> perikatan yg tergantung pd perikatan pokok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340</TotalTime>
  <Words>1696</Words>
  <Application>Microsoft Office PowerPoint</Application>
  <PresentationFormat>Tampilan Layar (4:3)</PresentationFormat>
  <Paragraphs>368</Paragraphs>
  <Slides>65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65</vt:i4>
      </vt:variant>
    </vt:vector>
  </HeadingPairs>
  <TitlesOfParts>
    <vt:vector size="66" baseType="lpstr">
      <vt:lpstr>Curtain Call</vt:lpstr>
      <vt:lpstr>HUKUM PERIKATAN</vt:lpstr>
      <vt:lpstr>ISTILAH</vt:lpstr>
      <vt:lpstr>DEFINISI PERIKATAN </vt:lpstr>
      <vt:lpstr>UNSUR-UNSUR PERIKATAN</vt:lpstr>
      <vt:lpstr>PRESTASI  POKOK PERIKATAN</vt:lpstr>
      <vt:lpstr>SYARAT PRESTASI :</vt:lpstr>
      <vt:lpstr>SUMBER-SUMBER PERIKATAN</vt:lpstr>
      <vt:lpstr>PEMBEDAAN PERIKATAN</vt:lpstr>
      <vt:lpstr>Presentasi PowerPoint</vt:lpstr>
      <vt:lpstr>MACAM-MACAM PERIKATAN</vt:lpstr>
      <vt:lpstr>Presentasi PowerPoint</vt:lpstr>
      <vt:lpstr>Presentasi PowerPoint</vt:lpstr>
      <vt:lpstr>Presentasi PowerPoint</vt:lpstr>
      <vt:lpstr>PERJANJIAN (KONTRAK)</vt:lpstr>
      <vt:lpstr>Presentasi PowerPoint</vt:lpstr>
      <vt:lpstr>DEFINISI BERDASARKAN DOKTRIN</vt:lpstr>
      <vt:lpstr>Presentasi PowerPoint</vt:lpstr>
      <vt:lpstr>LAHIRNYA PERJANJIAN</vt:lpstr>
      <vt:lpstr>SYARAT SAHNYA PERJANJIAN</vt:lpstr>
      <vt:lpstr>Presentasi PowerPoint</vt:lpstr>
      <vt:lpstr>SYARAT SAH MENURUT LAW OF CONTRACT</vt:lpstr>
      <vt:lpstr>Presentasi PowerPoint</vt:lpstr>
      <vt:lpstr>FAKTOR PENYEBAB CACAT KEHENDAK</vt:lpstr>
      <vt:lpstr>Presentasi PowerPoint</vt:lpstr>
      <vt:lpstr>Presentasi PowerPoint</vt:lpstr>
      <vt:lpstr>Presentasi PowerPoint</vt:lpstr>
      <vt:lpstr>ASAS-ASAS HUKUM PERJANJIAN </vt:lpstr>
      <vt:lpstr>ASAS KONSENSUALISME</vt:lpstr>
      <vt:lpstr>ASAS KEBEBASAN BERKONTRAK</vt:lpstr>
      <vt:lpstr>ASAS PACTA SUNT SERVANDA</vt:lpstr>
      <vt:lpstr>ASAS KEPRIBADIAN</vt:lpstr>
      <vt:lpstr>ASAS ITIKAD BAIK</vt:lpstr>
      <vt:lpstr>BENTUK PERJANJIAN</vt:lpstr>
      <vt:lpstr>BERAKHIRNYA PERJANJIAN</vt:lpstr>
      <vt:lpstr>WANPRESTASI DAN OVERMACHT</vt:lpstr>
      <vt:lpstr>WANPRESTASI</vt:lpstr>
      <vt:lpstr>BENTUK-BENTUK WANPRESTASI</vt:lpstr>
      <vt:lpstr>SOMASI / TEGURAN</vt:lpstr>
      <vt:lpstr>Presentasi PowerPoint</vt:lpstr>
      <vt:lpstr>TUNTUTAN KREDITUR</vt:lpstr>
      <vt:lpstr>GANTI RUGI</vt:lpstr>
      <vt:lpstr>OVERMACHT / FORCE MAJEUR</vt:lpstr>
      <vt:lpstr>MACAM-MACAM OVERMACHT</vt:lpstr>
      <vt:lpstr>TEORI OVERMACHT RELATIF</vt:lpstr>
      <vt:lpstr>RISIKO</vt:lpstr>
      <vt:lpstr>HAPUSNYA PERIKATAN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HUKUM JAMINAN</vt:lpstr>
      <vt:lpstr>Presentasi PowerPoint</vt:lpstr>
      <vt:lpstr>MACAM-MACAM JAMINAN</vt:lpstr>
      <vt:lpstr>Jaminan Umum</vt:lpstr>
      <vt:lpstr>Jaminan Khusus</vt:lpstr>
      <vt:lpstr>Jaminan Perorangan/Personal Guarantee</vt:lpstr>
      <vt:lpstr>Jaminan Kebendaan</vt:lpstr>
      <vt:lpstr>Presentasi PowerPoint</vt:lpstr>
      <vt:lpstr>Presentasi PowerPoint</vt:lpstr>
    </vt:vector>
  </TitlesOfParts>
  <Company>mgnotariatugm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HUKUM PERIKATAN</dc:title>
  <dc:creator>My Computer</dc:creator>
  <cp:lastModifiedBy>Pengguna Tidak dikenal</cp:lastModifiedBy>
  <cp:revision>38</cp:revision>
  <dcterms:created xsi:type="dcterms:W3CDTF">2006-06-08T11:41:29Z</dcterms:created>
  <dcterms:modified xsi:type="dcterms:W3CDTF">2020-03-17T10:04:21Z</dcterms:modified>
</cp:coreProperties>
</file>