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57" r:id="rId4"/>
    <p:sldId id="274" r:id="rId5"/>
    <p:sldId id="276" r:id="rId6"/>
    <p:sldId id="279" r:id="rId7"/>
    <p:sldId id="277" r:id="rId8"/>
    <p:sldId id="280" r:id="rId9"/>
    <p:sldId id="278" r:id="rId10"/>
    <p:sldId id="275" r:id="rId11"/>
    <p:sldId id="281" r:id="rId12"/>
    <p:sldId id="282" r:id="rId13"/>
    <p:sldId id="273" r:id="rId14"/>
    <p:sldId id="270" r:id="rId15"/>
    <p:sldId id="268" r:id="rId16"/>
    <p:sldId id="269" r:id="rId17"/>
  </p:sldIdLst>
  <p:sldSz cx="10080625" cy="7559675"/>
  <p:notesSz cx="7559675" cy="10691813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686" y="7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hr-HR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hr-HR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hr-HR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hr-HR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2C57FB0-9A58-48B3-B35C-E8E02747524A}" type="slidenum">
              <a:rPr lang="hr-HR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</a:pPr>
            <a:fld id="{B1C96B37-5DA5-4CC0-A56F-495ED322D27C}" type="slidenum">
              <a:rPr lang="hr-HR" sz="1400" strike="noStrike">
                <a:solidFill>
                  <a:srgbClr val="000000"/>
                </a:solidFill>
                <a:latin typeface="Times New Roman"/>
                <a:ea typeface="Microsoft YaHei"/>
              </a:rPr>
              <a:pPr algn="r">
                <a:lnSpc>
                  <a:spcPct val="95000"/>
                </a:lnSpc>
              </a:pPr>
              <a:t>1</a:t>
            </a:fld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</a:pPr>
            <a:fld id="{CA94A3B6-8CA9-42A6-B936-A6183D5E2BC8}" type="slidenum">
              <a:rPr lang="hr-HR" sz="1400" strike="noStrike">
                <a:solidFill>
                  <a:srgbClr val="000000"/>
                </a:solidFill>
                <a:latin typeface="Times New Roman"/>
                <a:ea typeface="Microsoft YaHei"/>
              </a:rPr>
              <a:pPr algn="r">
                <a:lnSpc>
                  <a:spcPct val="95000"/>
                </a:lnSpc>
              </a:pPr>
              <a:t>10</a:t>
            </a:fld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7889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</a:pPr>
            <a:fld id="{CA94A3B6-8CA9-42A6-B936-A6183D5E2BC8}" type="slidenum">
              <a:rPr lang="hr-HR" sz="1400" strike="noStrike">
                <a:solidFill>
                  <a:srgbClr val="000000"/>
                </a:solidFill>
                <a:latin typeface="Times New Roman"/>
                <a:ea typeface="Microsoft YaHei"/>
              </a:rPr>
              <a:pPr algn="r">
                <a:lnSpc>
                  <a:spcPct val="95000"/>
                </a:lnSpc>
              </a:pPr>
              <a:t>11</a:t>
            </a:fld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9353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</a:pPr>
            <a:fld id="{CA94A3B6-8CA9-42A6-B936-A6183D5E2BC8}" type="slidenum">
              <a:rPr lang="hr-HR" sz="1400" strike="noStrike">
                <a:solidFill>
                  <a:srgbClr val="000000"/>
                </a:solidFill>
                <a:latin typeface="Times New Roman"/>
                <a:ea typeface="Microsoft YaHei"/>
              </a:rPr>
              <a:pPr algn="r">
                <a:lnSpc>
                  <a:spcPct val="95000"/>
                </a:lnSpc>
              </a:pPr>
              <a:t>12</a:t>
            </a:fld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</a:pPr>
            <a:fld id="{CA94A3B6-8CA9-42A6-B936-A6183D5E2BC8}" type="slidenum">
              <a:rPr lang="hr-HR" sz="1400" strike="noStrike">
                <a:solidFill>
                  <a:srgbClr val="000000"/>
                </a:solidFill>
                <a:latin typeface="Times New Roman"/>
                <a:ea typeface="Microsoft YaHei"/>
              </a:rPr>
              <a:pPr algn="r">
                <a:lnSpc>
                  <a:spcPct val="95000"/>
                </a:lnSpc>
              </a:pPr>
              <a:t>13</a:t>
            </a:fld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</a:pPr>
            <a:fld id="{D5A79D0E-A3EA-41D7-A715-19AA4E105982}" type="slidenum">
              <a:rPr lang="hr-HR" sz="1400" strike="noStrike">
                <a:solidFill>
                  <a:srgbClr val="000000"/>
                </a:solidFill>
                <a:latin typeface="Times New Roman"/>
                <a:ea typeface="Microsoft YaHei"/>
              </a:rPr>
              <a:pPr algn="r">
                <a:lnSpc>
                  <a:spcPct val="95000"/>
                </a:lnSpc>
              </a:pPr>
              <a:t>14</a:t>
            </a:fld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755280" y="5078520"/>
            <a:ext cx="6048000" cy="481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</a:pPr>
            <a:fld id="{CA94A3B6-8CA9-42A6-B936-A6183D5E2BC8}" type="slidenum">
              <a:rPr lang="hr-HR" sz="1400" strike="noStrike">
                <a:solidFill>
                  <a:srgbClr val="000000"/>
                </a:solidFill>
                <a:latin typeface="Times New Roman"/>
                <a:ea typeface="Microsoft YaHei"/>
              </a:rPr>
              <a:pPr algn="r">
                <a:lnSpc>
                  <a:spcPct val="95000"/>
                </a:lnSpc>
              </a:pPr>
              <a:t>2</a:t>
            </a:fld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</a:pPr>
            <a:fld id="{CA94A3B6-8CA9-42A6-B936-A6183D5E2BC8}" type="slidenum">
              <a:rPr lang="hr-HR" sz="1400" strike="noStrike">
                <a:solidFill>
                  <a:srgbClr val="000000"/>
                </a:solidFill>
                <a:latin typeface="Times New Roman"/>
                <a:ea typeface="Microsoft YaHei"/>
              </a:rPr>
              <a:pPr algn="r">
                <a:lnSpc>
                  <a:spcPct val="95000"/>
                </a:lnSpc>
              </a:pPr>
              <a:t>3</a:t>
            </a:fld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</a:pPr>
            <a:fld id="{CA94A3B6-8CA9-42A6-B936-A6183D5E2BC8}" type="slidenum">
              <a:rPr lang="hr-HR" sz="1400" strike="noStrike">
                <a:solidFill>
                  <a:srgbClr val="000000"/>
                </a:solidFill>
                <a:latin typeface="Times New Roman"/>
                <a:ea typeface="Microsoft YaHei"/>
              </a:rPr>
              <a:pPr algn="r">
                <a:lnSpc>
                  <a:spcPct val="95000"/>
                </a:lnSpc>
              </a:pPr>
              <a:t>4</a:t>
            </a:fld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</a:pPr>
            <a:fld id="{CA94A3B6-8CA9-42A6-B936-A6183D5E2BC8}" type="slidenum">
              <a:rPr lang="hr-HR" sz="1400" strike="noStrike">
                <a:solidFill>
                  <a:srgbClr val="000000"/>
                </a:solidFill>
                <a:latin typeface="Times New Roman"/>
                <a:ea typeface="Microsoft YaHei"/>
              </a:rPr>
              <a:pPr algn="r">
                <a:lnSpc>
                  <a:spcPct val="95000"/>
                </a:lnSpc>
              </a:pPr>
              <a:t>5</a:t>
            </a:fld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</a:pPr>
            <a:fld id="{CA94A3B6-8CA9-42A6-B936-A6183D5E2BC8}" type="slidenum">
              <a:rPr lang="hr-HR" sz="1400" strike="noStrike">
                <a:solidFill>
                  <a:srgbClr val="000000"/>
                </a:solidFill>
                <a:latin typeface="Times New Roman"/>
                <a:ea typeface="Microsoft YaHei"/>
              </a:rPr>
              <a:pPr algn="r">
                <a:lnSpc>
                  <a:spcPct val="95000"/>
                </a:lnSpc>
              </a:pPr>
              <a:t>6</a:t>
            </a:fld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</a:pPr>
            <a:fld id="{CA94A3B6-8CA9-42A6-B936-A6183D5E2BC8}" type="slidenum">
              <a:rPr lang="hr-HR" sz="1400" strike="noStrike">
                <a:solidFill>
                  <a:srgbClr val="000000"/>
                </a:solidFill>
                <a:latin typeface="Times New Roman"/>
                <a:ea typeface="Microsoft YaHei"/>
              </a:rPr>
              <a:pPr algn="r">
                <a:lnSpc>
                  <a:spcPct val="95000"/>
                </a:lnSpc>
              </a:pPr>
              <a:t>7</a:t>
            </a:fld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8604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</a:pPr>
            <a:fld id="{CA94A3B6-8CA9-42A6-B936-A6183D5E2BC8}" type="slidenum">
              <a:rPr lang="hr-HR" sz="1400" strike="noStrike">
                <a:solidFill>
                  <a:srgbClr val="000000"/>
                </a:solidFill>
                <a:latin typeface="Times New Roman"/>
                <a:ea typeface="Microsoft YaHei"/>
              </a:rPr>
              <a:pPr algn="r">
                <a:lnSpc>
                  <a:spcPct val="95000"/>
                </a:lnSpc>
              </a:pPr>
              <a:t>8</a:t>
            </a:fld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</a:pPr>
            <a:fld id="{CA94A3B6-8CA9-42A6-B936-A6183D5E2BC8}" type="slidenum">
              <a:rPr lang="hr-HR" sz="1400" strike="noStrike">
                <a:solidFill>
                  <a:srgbClr val="000000"/>
                </a:solidFill>
                <a:latin typeface="Times New Roman"/>
                <a:ea typeface="Microsoft YaHei"/>
              </a:rPr>
              <a:pPr algn="r">
                <a:lnSpc>
                  <a:spcPct val="95000"/>
                </a:lnSpc>
              </a:pPr>
              <a:t>9</a:t>
            </a:fld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280" y="302040"/>
            <a:ext cx="9061200" cy="124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1200" cy="237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280" y="4368600"/>
            <a:ext cx="9061200" cy="237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280" y="302040"/>
            <a:ext cx="9061200" cy="124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1520" cy="237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46200" y="1768320"/>
            <a:ext cx="4421520" cy="237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46200" y="4368600"/>
            <a:ext cx="4421520" cy="237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280" y="4368600"/>
            <a:ext cx="4421520" cy="237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280" y="302040"/>
            <a:ext cx="9061200" cy="124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1200" cy="4978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1200" cy="4978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 cstate="print"/>
          <a:stretch/>
        </p:blipFill>
        <p:spPr>
          <a:xfrm>
            <a:off x="1914120" y="1768320"/>
            <a:ext cx="6239160" cy="49780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 cstate="print"/>
          <a:stretch/>
        </p:blipFill>
        <p:spPr>
          <a:xfrm>
            <a:off x="1914120" y="1768320"/>
            <a:ext cx="6239160" cy="4978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3280" y="302040"/>
            <a:ext cx="9061200" cy="124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3280" y="1768320"/>
            <a:ext cx="9061200" cy="4978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3280" y="302040"/>
            <a:ext cx="9061200" cy="124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1200" cy="4978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3280" y="302040"/>
            <a:ext cx="9061200" cy="124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1520" cy="4978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146200" y="1768320"/>
            <a:ext cx="4421520" cy="4978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280" y="302040"/>
            <a:ext cx="9061200" cy="124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503280" y="302040"/>
            <a:ext cx="9061200" cy="5793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3280" y="302040"/>
            <a:ext cx="9061200" cy="124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1520" cy="237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03280" y="4368600"/>
            <a:ext cx="4421520" cy="237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5146200" y="1768320"/>
            <a:ext cx="4421520" cy="4978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280" y="302040"/>
            <a:ext cx="9061200" cy="124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280" y="1768320"/>
            <a:ext cx="9061200" cy="4978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3280" y="302040"/>
            <a:ext cx="9061200" cy="124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1520" cy="4978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46200" y="1768320"/>
            <a:ext cx="4421520" cy="237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46200" y="4368600"/>
            <a:ext cx="4421520" cy="237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3280" y="302040"/>
            <a:ext cx="9061200" cy="124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1520" cy="237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46200" y="1768320"/>
            <a:ext cx="4421520" cy="237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3280" y="4368600"/>
            <a:ext cx="9061200" cy="237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3280" y="302040"/>
            <a:ext cx="9061200" cy="124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1200" cy="237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3280" y="4368600"/>
            <a:ext cx="9061200" cy="237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3280" y="302040"/>
            <a:ext cx="9061200" cy="124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1520" cy="237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6200" y="1768320"/>
            <a:ext cx="4421520" cy="237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46200" y="4368600"/>
            <a:ext cx="4421520" cy="237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503280" y="4368600"/>
            <a:ext cx="4421520" cy="237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3280" y="302040"/>
            <a:ext cx="9061200" cy="124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1200" cy="4978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1200" cy="4978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3" name="Picture 72"/>
          <p:cNvPicPr/>
          <p:nvPr/>
        </p:nvPicPr>
        <p:blipFill>
          <a:blip r:embed="rId2" cstate="print"/>
          <a:stretch/>
        </p:blipFill>
        <p:spPr>
          <a:xfrm>
            <a:off x="1914120" y="1768320"/>
            <a:ext cx="6239160" cy="4978080"/>
          </a:xfrm>
          <a:prstGeom prst="rect">
            <a:avLst/>
          </a:prstGeom>
          <a:ln>
            <a:noFill/>
          </a:ln>
        </p:spPr>
      </p:pic>
      <p:pic>
        <p:nvPicPr>
          <p:cNvPr id="74" name="Picture 73"/>
          <p:cNvPicPr/>
          <p:nvPr/>
        </p:nvPicPr>
        <p:blipFill>
          <a:blip r:embed="rId2" cstate="print"/>
          <a:stretch/>
        </p:blipFill>
        <p:spPr>
          <a:xfrm>
            <a:off x="1914120" y="1768320"/>
            <a:ext cx="6239160" cy="4978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280" y="302040"/>
            <a:ext cx="9061200" cy="124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1200" cy="4978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280" y="302040"/>
            <a:ext cx="9061200" cy="124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1520" cy="4978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46200" y="1768320"/>
            <a:ext cx="4421520" cy="4978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280" y="302040"/>
            <a:ext cx="9061200" cy="124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280" y="302040"/>
            <a:ext cx="9061200" cy="5793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280" y="302040"/>
            <a:ext cx="9061200" cy="124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1520" cy="237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280" y="4368600"/>
            <a:ext cx="4421520" cy="237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46200" y="1768320"/>
            <a:ext cx="4421520" cy="4978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280" y="302040"/>
            <a:ext cx="9061200" cy="124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1520" cy="4978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46200" y="1768320"/>
            <a:ext cx="4421520" cy="237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46200" y="4368600"/>
            <a:ext cx="4421520" cy="237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280" y="302040"/>
            <a:ext cx="9061200" cy="124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1520" cy="237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46200" y="1768320"/>
            <a:ext cx="4421520" cy="237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280" y="4368600"/>
            <a:ext cx="9061200" cy="237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3000"/>
              </a:lnSpc>
            </a:pPr>
            <a:r>
              <a:rPr lang="en-GB" sz="4400" strike="noStrike">
                <a:solidFill>
                  <a:srgbClr val="000000"/>
                </a:solidFill>
                <a:latin typeface="Arial"/>
                <a:ea typeface="Microsoft YaHei"/>
              </a:rPr>
              <a:t>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503280" y="6886440"/>
            <a:ext cx="2346120" cy="518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93560" cy="518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46120" cy="51876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4BE1474A-498D-4BC1-A506-D8FBCEA9B35C}" type="slidenum">
              <a:rPr lang="hr-HR" sz="1400" strike="noStrike">
                <a:solidFill>
                  <a:srgbClr val="000000"/>
                </a:solidFill>
                <a:latin typeface="Times New Roman"/>
                <a:ea typeface="Microsoft YaHei"/>
              </a:rPr>
              <a:pPr algn="r"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3280" y="302040"/>
            <a:ext cx="9061200" cy="124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1200" cy="4978080"/>
          </a:xfrm>
          <a:prstGeom prst="rect">
            <a:avLst/>
          </a:prstGeom>
        </p:spPr>
        <p:txBody>
          <a:bodyPr lIns="0" tIns="25920" rIns="0" bIns="0"/>
          <a:lstStyle/>
          <a:p>
            <a:pPr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0152" y="1547589"/>
            <a:ext cx="2805659" cy="2596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" name="TextShape 1"/>
          <p:cNvSpPr txBox="1"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tIns="28080" rIns="0" bIns="0" anchor="ctr"/>
          <a:lstStyle/>
          <a:p>
            <a:pPr algn="ctr">
              <a:lnSpc>
                <a:spcPct val="100000"/>
              </a:lnSpc>
            </a:pPr>
            <a:r>
              <a:rPr lang="hr-HR" sz="3200" b="1" strike="noStrike" dirty="0">
                <a:solidFill>
                  <a:srgbClr val="FF0000"/>
                </a:solidFill>
                <a:latin typeface="Arial"/>
                <a:ea typeface="Microsoft YaHei"/>
              </a:rPr>
              <a:t>11</a:t>
            </a:r>
            <a:r>
              <a:rPr lang="en-GB" sz="3200" b="1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th</a:t>
            </a:r>
            <a:r>
              <a:rPr lang="en-GB" sz="3200" b="1" strike="noStrike" dirty="0">
                <a:solidFill>
                  <a:srgbClr val="FF0000"/>
                </a:solidFill>
                <a:latin typeface="Arial"/>
                <a:ea typeface="Microsoft YaHei"/>
              </a:rPr>
              <a:t> Annual </a:t>
            </a:r>
            <a:r>
              <a:rPr lang="en-GB" sz="3200" b="1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Baška</a:t>
            </a:r>
            <a:r>
              <a:rPr lang="en-GB" sz="3200" b="1" strike="noStrike" dirty="0">
                <a:solidFill>
                  <a:srgbClr val="FF0000"/>
                </a:solidFill>
                <a:latin typeface="Arial"/>
                <a:ea typeface="Microsoft YaHei"/>
              </a:rPr>
              <a:t> GNSS Conference
</a:t>
            </a:r>
            <a:r>
              <a:rPr lang="en-GB" sz="3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Baška</a:t>
            </a:r>
            <a:r>
              <a:rPr lang="en-GB" sz="3200" strike="noStrike" dirty="0">
                <a:solidFill>
                  <a:srgbClr val="FF0000"/>
                </a:solidFill>
                <a:latin typeface="Arial"/>
                <a:ea typeface="Microsoft YaHei"/>
              </a:rPr>
              <a:t>, </a:t>
            </a:r>
            <a:r>
              <a:rPr lang="en-GB" sz="3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Krk</a:t>
            </a:r>
            <a:r>
              <a:rPr lang="en-GB" sz="3200" strike="noStrike" dirty="0">
                <a:solidFill>
                  <a:srgbClr val="FF0000"/>
                </a:solidFill>
                <a:latin typeface="Arial"/>
                <a:ea typeface="Microsoft YaHei"/>
              </a:rPr>
              <a:t> Island, Croatia
</a:t>
            </a:r>
            <a:r>
              <a:rPr lang="hr-HR" sz="3200" strike="noStrike" dirty="0">
                <a:solidFill>
                  <a:srgbClr val="FF0000"/>
                </a:solidFill>
                <a:latin typeface="Arial"/>
                <a:ea typeface="Microsoft YaHei"/>
              </a:rPr>
              <a:t>7 – 9 </a:t>
            </a:r>
            <a:r>
              <a:rPr lang="en-GB" sz="3200" strike="noStrike" dirty="0">
                <a:solidFill>
                  <a:srgbClr val="FF0000"/>
                </a:solidFill>
                <a:latin typeface="Arial"/>
                <a:ea typeface="Microsoft YaHei"/>
              </a:rPr>
              <a:t>May, 201</a:t>
            </a:r>
            <a:r>
              <a:rPr lang="hr-HR" sz="3200" strike="noStrike" dirty="0">
                <a:solidFill>
                  <a:srgbClr val="FF0000"/>
                </a:solidFill>
                <a:latin typeface="Arial"/>
                <a:ea typeface="Microsoft YaHei"/>
              </a:rPr>
              <a:t>7</a:t>
            </a:r>
            <a:endParaRPr dirty="0"/>
          </a:p>
        </p:txBody>
      </p:sp>
      <p:sp>
        <p:nvSpPr>
          <p:cNvPr id="81" name="TextShape 2"/>
          <p:cNvSpPr txBox="1"/>
          <p:nvPr/>
        </p:nvSpPr>
        <p:spPr>
          <a:xfrm>
            <a:off x="503280" y="1768320"/>
            <a:ext cx="9070560" cy="4989240"/>
          </a:xfrm>
          <a:prstGeom prst="rect">
            <a:avLst/>
          </a:prstGeom>
          <a:noFill/>
          <a:ln>
            <a:noFill/>
          </a:ln>
        </p:spPr>
        <p:txBody>
          <a:bodyPr lIns="0" tIns="28080" rIns="0" bIns="0" anchor="ctr"/>
          <a:lstStyle/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lang="hr-HR" sz="3200" b="1" strike="noStrike" dirty="0">
              <a:solidFill>
                <a:srgbClr val="FF0000"/>
              </a:solidFill>
              <a:latin typeface="Arial"/>
              <a:ea typeface="Microsoft YaHei"/>
            </a:endParaRPr>
          </a:p>
          <a:p>
            <a:pPr algn="ctr">
              <a:lnSpc>
                <a:spcPct val="100000"/>
              </a:lnSpc>
            </a:pPr>
            <a:endParaRPr lang="hr-HR" sz="3200" b="1" dirty="0">
              <a:solidFill>
                <a:srgbClr val="FF0000"/>
              </a:solidFill>
              <a:latin typeface="Arial"/>
              <a:ea typeface="Microsoft YaHei"/>
            </a:endParaRPr>
          </a:p>
          <a:p>
            <a:pPr algn="ctr">
              <a:lnSpc>
                <a:spcPct val="100000"/>
              </a:lnSpc>
            </a:pPr>
            <a:r>
              <a:rPr lang="hr-HR" sz="3200" b="1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Improvement</a:t>
            </a:r>
            <a:r>
              <a:rPr lang="hr-HR" sz="3200" b="1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3200" b="1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of</a:t>
            </a:r>
            <a:r>
              <a:rPr lang="hr-HR" sz="3200" b="1" strike="noStrike" dirty="0">
                <a:solidFill>
                  <a:srgbClr val="FF0000"/>
                </a:solidFill>
                <a:latin typeface="Arial"/>
                <a:ea typeface="Microsoft YaHei"/>
              </a:rPr>
              <a:t> standard GPS </a:t>
            </a:r>
            <a:r>
              <a:rPr lang="hr-HR" sz="3200" b="1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position</a:t>
            </a:r>
            <a:r>
              <a:rPr lang="hr-HR" sz="3200" b="1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3200" b="1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estimation</a:t>
            </a:r>
            <a:r>
              <a:rPr lang="hr-HR" sz="3200" b="1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3200" b="1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algorithm</a:t>
            </a:r>
            <a:r>
              <a:rPr lang="hr-HR" sz="3200" b="1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3200" b="1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through</a:t>
            </a:r>
            <a:r>
              <a:rPr lang="hr-HR" sz="3200" b="1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3200" b="1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utilisation</a:t>
            </a:r>
            <a:r>
              <a:rPr lang="hr-HR" sz="3200" b="1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3200" b="1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of</a:t>
            </a:r>
            <a:r>
              <a:rPr lang="hr-HR" sz="3200" b="1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3200" b="1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Weighted</a:t>
            </a:r>
            <a:r>
              <a:rPr lang="hr-HR" sz="3200" b="1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3200" b="1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Least</a:t>
            </a:r>
            <a:r>
              <a:rPr lang="hr-HR" sz="3200" b="1" strike="noStrike" dirty="0">
                <a:solidFill>
                  <a:srgbClr val="FF0000"/>
                </a:solidFill>
                <a:latin typeface="Arial"/>
                <a:ea typeface="Microsoft YaHei"/>
              </a:rPr>
              <a:t>-</a:t>
            </a:r>
            <a:r>
              <a:rPr lang="hr-HR" sz="3200" b="1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Square</a:t>
            </a:r>
            <a:r>
              <a:rPr lang="hr-HR" sz="3200" b="1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3200" b="1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approach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hr-HR" sz="3600" strike="noStrike" dirty="0">
                <a:solidFill>
                  <a:srgbClr val="FF0000"/>
                </a:solidFill>
                <a:latin typeface="Arial"/>
                <a:ea typeface="Microsoft YaHei"/>
              </a:rPr>
              <a:t>
 </a:t>
            </a:r>
            <a:r>
              <a:rPr lang="hr-HR" sz="2000" strike="no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Microsoft YaHei"/>
              </a:rPr>
              <a:t>Mia</a:t>
            </a:r>
            <a:r>
              <a:rPr lang="hr-HR" sz="2000" strike="no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Microsoft YaHei"/>
              </a:rPr>
              <a:t> Filić, </a:t>
            </a:r>
            <a:r>
              <a:rPr lang="hr-HR" sz="2000" u="sng" strike="no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Microsoft YaHei"/>
              </a:rPr>
              <a:t>Luka Grubišić</a:t>
            </a:r>
            <a:endParaRPr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00000"/>
              </a:lnSpc>
            </a:pPr>
            <a:r>
              <a:rPr lang="hr-HR" sz="2000" strike="no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Microsoft YaHei"/>
              </a:rPr>
              <a:t>Faculty</a:t>
            </a:r>
            <a:r>
              <a:rPr lang="hr-HR" sz="2000" strike="no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Microsoft YaHei"/>
              </a:rPr>
              <a:t> </a:t>
            </a:r>
            <a:r>
              <a:rPr lang="hr-HR" sz="2000" strike="no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Microsoft YaHei"/>
              </a:rPr>
              <a:t>of</a:t>
            </a:r>
            <a:r>
              <a:rPr lang="hr-HR" sz="2000" strike="no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Microsoft YaHei"/>
              </a:rPr>
              <a:t> </a:t>
            </a:r>
            <a:r>
              <a:rPr lang="hr-HR" sz="2000" strike="no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Microsoft YaHei"/>
              </a:rPr>
              <a:t>Science</a:t>
            </a:r>
            <a:r>
              <a:rPr lang="hr-HR" sz="2000" strike="no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Microsoft YaHei"/>
              </a:rPr>
              <a:t>, </a:t>
            </a:r>
            <a:r>
              <a:rPr lang="hr-HR" sz="2000" strike="no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Microsoft YaHei"/>
              </a:rPr>
              <a:t>University</a:t>
            </a:r>
            <a:r>
              <a:rPr lang="hr-HR" sz="2000" strike="no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Microsoft YaHei"/>
              </a:rPr>
              <a:t> </a:t>
            </a:r>
            <a:r>
              <a:rPr lang="hr-HR" sz="2000" strike="no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Microsoft YaHei"/>
              </a:rPr>
              <a:t>of</a:t>
            </a:r>
            <a:r>
              <a:rPr lang="hr-HR" sz="2000" strike="no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Microsoft YaHei"/>
              </a:rPr>
              <a:t> Zagreb, Croatia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tIns="24840" rIns="0" bIns="0" anchor="ctr"/>
          <a:lstStyle/>
          <a:p>
            <a:pPr algn="ctr">
              <a:lnSpc>
                <a:spcPct val="100000"/>
              </a:lnSpc>
            </a:pPr>
            <a:r>
              <a:rPr lang="hr-HR" sz="2800" strike="noStrike" dirty="0">
                <a:solidFill>
                  <a:srgbClr val="FF0000"/>
                </a:solidFill>
                <a:latin typeface="Arial"/>
                <a:ea typeface="Microsoft YaHei"/>
              </a:rPr>
              <a:t>11</a:t>
            </a:r>
            <a:r>
              <a:rPr lang="en-GB" sz="28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th</a:t>
            </a:r>
            <a:r>
              <a:rPr lang="en-GB" sz="2800" strike="noStrike" dirty="0">
                <a:solidFill>
                  <a:srgbClr val="FF0000"/>
                </a:solidFill>
                <a:latin typeface="Arial"/>
                <a:ea typeface="Microsoft YaHei"/>
              </a:rPr>
              <a:t> Annual </a:t>
            </a:r>
            <a:r>
              <a:rPr lang="en-GB" sz="28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Baška</a:t>
            </a:r>
            <a:r>
              <a:rPr lang="en-GB" sz="2800" strike="noStrike" dirty="0">
                <a:solidFill>
                  <a:srgbClr val="FF0000"/>
                </a:solidFill>
                <a:latin typeface="Arial"/>
                <a:ea typeface="Microsoft YaHei"/>
              </a:rPr>
              <a:t> GNSS Conference
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Improvement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of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GPS standard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position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algorithm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through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WLS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approach</a:t>
            </a:r>
            <a:r>
              <a:rPr lang="en-GB" sz="2800" strike="noStrike" dirty="0">
                <a:solidFill>
                  <a:srgbClr val="FF0000"/>
                </a:solidFill>
                <a:latin typeface="Arial"/>
                <a:ea typeface="Microsoft YaHei"/>
              </a:rPr>
              <a:t>
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Mia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Filić, Luka Grubišić,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Faculty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of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Science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,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University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of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Zagreb, Croatia</a:t>
            </a:r>
            <a:endParaRPr dirty="0"/>
          </a:p>
        </p:txBody>
      </p:sp>
      <p:sp>
        <p:nvSpPr>
          <p:cNvPr id="83" name="TextShape 2"/>
          <p:cNvSpPr txBox="1"/>
          <p:nvPr/>
        </p:nvSpPr>
        <p:spPr>
          <a:xfrm>
            <a:off x="493560" y="1547640"/>
            <a:ext cx="9070560" cy="4989240"/>
          </a:xfrm>
          <a:prstGeom prst="rect">
            <a:avLst/>
          </a:prstGeom>
          <a:noFill/>
          <a:ln>
            <a:noFill/>
          </a:ln>
        </p:spPr>
        <p:txBody>
          <a:bodyPr lIns="0" tIns="28080" rIns="0" bIns="0"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hr-HR" sz="3200" b="1" strike="noStrike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3200" b="1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Concept</a:t>
            </a:r>
            <a:r>
              <a:rPr lang="hr-HR" sz="3200" b="1" strike="noStrike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3200" b="1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validation</a:t>
            </a:r>
            <a:r>
              <a:rPr lang="hr-HR" sz="3200" b="1" strike="noStrike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3200" b="1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results</a:t>
            </a:r>
            <a:endParaRPr lang="hr-HR" sz="3200" b="1" strike="noStrike" dirty="0">
              <a:solidFill>
                <a:srgbClr val="000000"/>
              </a:solidFill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hr-HR" sz="3200" b="1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400" b="1" dirty="0">
                <a:solidFill>
                  <a:srgbClr val="000000"/>
                </a:solidFill>
                <a:latin typeface="Arial"/>
                <a:ea typeface="Microsoft YaHei"/>
              </a:rPr>
              <a:t>Red -&gt; dx, Green -&gt; </a:t>
            </a:r>
            <a:r>
              <a:rPr lang="hr-HR" sz="2400" b="1" dirty="0" err="1">
                <a:solidFill>
                  <a:srgbClr val="000000"/>
                </a:solidFill>
                <a:latin typeface="Arial"/>
                <a:ea typeface="Microsoft YaHei"/>
              </a:rPr>
              <a:t>dy</a:t>
            </a:r>
            <a:r>
              <a:rPr lang="hr-HR" sz="2400" b="1" dirty="0">
                <a:solidFill>
                  <a:srgbClr val="000000"/>
                </a:solidFill>
                <a:latin typeface="Arial"/>
                <a:ea typeface="Microsoft YaHei"/>
              </a:rPr>
              <a:t>, Blue -&gt; </a:t>
            </a:r>
            <a:r>
              <a:rPr lang="hr-HR" sz="2400" b="1" dirty="0" err="1">
                <a:solidFill>
                  <a:srgbClr val="000000"/>
                </a:solidFill>
                <a:latin typeface="Arial"/>
                <a:ea typeface="Microsoft YaHei"/>
              </a:rPr>
              <a:t>dz</a:t>
            </a:r>
            <a:endParaRPr dirty="0"/>
          </a:p>
          <a:p>
            <a:pPr>
              <a:lnSpc>
                <a:spcPct val="100000"/>
              </a:lnSpc>
            </a:pPr>
            <a:endParaRPr lang="hr-HR" sz="2400" strike="noStrike" dirty="0">
              <a:solidFill>
                <a:srgbClr val="000000"/>
              </a:solidFill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lang="hr-HR" sz="24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88362"/>
            <a:ext cx="4896296" cy="37422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328" y="3848674"/>
            <a:ext cx="4751462" cy="368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47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tIns="24840" rIns="0" bIns="0" anchor="ctr"/>
          <a:lstStyle/>
          <a:p>
            <a:pPr algn="ctr">
              <a:lnSpc>
                <a:spcPct val="100000"/>
              </a:lnSpc>
            </a:pPr>
            <a:r>
              <a:rPr lang="hr-HR" sz="2800" strike="noStrike" dirty="0">
                <a:solidFill>
                  <a:srgbClr val="FF0000"/>
                </a:solidFill>
                <a:latin typeface="Arial"/>
                <a:ea typeface="Microsoft YaHei"/>
              </a:rPr>
              <a:t>11</a:t>
            </a:r>
            <a:r>
              <a:rPr lang="en-GB" sz="28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th</a:t>
            </a:r>
            <a:r>
              <a:rPr lang="en-GB" sz="2800" strike="noStrike" dirty="0">
                <a:solidFill>
                  <a:srgbClr val="FF0000"/>
                </a:solidFill>
                <a:latin typeface="Arial"/>
                <a:ea typeface="Microsoft YaHei"/>
              </a:rPr>
              <a:t> Annual </a:t>
            </a:r>
            <a:r>
              <a:rPr lang="en-GB" sz="28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Baška</a:t>
            </a:r>
            <a:r>
              <a:rPr lang="en-GB" sz="2800" strike="noStrike" dirty="0">
                <a:solidFill>
                  <a:srgbClr val="FF0000"/>
                </a:solidFill>
                <a:latin typeface="Arial"/>
                <a:ea typeface="Microsoft YaHei"/>
              </a:rPr>
              <a:t> GNSS Conference
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Improvement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of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GPS standard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position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algorithm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through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WLS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approach</a:t>
            </a:r>
            <a:r>
              <a:rPr lang="en-GB" sz="2800" strike="noStrike" dirty="0">
                <a:solidFill>
                  <a:srgbClr val="FF0000"/>
                </a:solidFill>
                <a:latin typeface="Arial"/>
                <a:ea typeface="Microsoft YaHei"/>
              </a:rPr>
              <a:t>
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Mia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Filić, Luka Grubišić,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Faculty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of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Science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,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University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of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Zagreb, Croatia</a:t>
            </a:r>
            <a:endParaRPr dirty="0"/>
          </a:p>
        </p:txBody>
      </p:sp>
      <p:sp>
        <p:nvSpPr>
          <p:cNvPr id="83" name="TextShape 2"/>
          <p:cNvSpPr txBox="1"/>
          <p:nvPr/>
        </p:nvSpPr>
        <p:spPr>
          <a:xfrm>
            <a:off x="493560" y="1547640"/>
            <a:ext cx="9070560" cy="4989240"/>
          </a:xfrm>
          <a:prstGeom prst="rect">
            <a:avLst/>
          </a:prstGeom>
          <a:noFill/>
          <a:ln>
            <a:noFill/>
          </a:ln>
        </p:spPr>
        <p:txBody>
          <a:bodyPr lIns="0" tIns="28080" rIns="0" bIns="0"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hr-HR" sz="3200" b="1" strike="noStrike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3200" b="1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Concept</a:t>
            </a:r>
            <a:r>
              <a:rPr lang="hr-HR" sz="3200" b="1" strike="noStrike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3200" b="1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validation</a:t>
            </a:r>
            <a:r>
              <a:rPr lang="hr-HR" sz="3200" b="1" strike="noStrike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3200" b="1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results</a:t>
            </a:r>
            <a:endParaRPr lang="hr-HR" sz="3200" b="1" strike="noStrike" dirty="0">
              <a:solidFill>
                <a:srgbClr val="000000"/>
              </a:solidFill>
              <a:latin typeface="Arial"/>
              <a:ea typeface="Microsoft YaHei"/>
            </a:endParaRPr>
          </a:p>
          <a:p>
            <a:pPr>
              <a:buFont typeface="Wingdings" charset="2"/>
              <a:buChar char=""/>
            </a:pPr>
            <a:r>
              <a:rPr lang="hr-HR" sz="3200" b="1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en-GB" b="1" dirty="0">
                <a:solidFill>
                  <a:srgbClr val="000000"/>
                </a:solidFill>
                <a:ea typeface="Microsoft YaHei"/>
              </a:rPr>
              <a:t>Red -&gt; x, Green -&gt; </a:t>
            </a:r>
            <a:r>
              <a:rPr lang="hr-HR" b="1" dirty="0">
                <a:solidFill>
                  <a:srgbClr val="000000"/>
                </a:solidFill>
                <a:ea typeface="Microsoft YaHei"/>
              </a:rPr>
              <a:t>y</a:t>
            </a:r>
            <a:r>
              <a:rPr lang="en-GB" b="1" dirty="0">
                <a:solidFill>
                  <a:srgbClr val="000000"/>
                </a:solidFill>
                <a:ea typeface="Microsoft YaHei"/>
              </a:rPr>
              <a:t>, Blue -&gt; z</a:t>
            </a:r>
            <a:endParaRPr lang="en-GB" dirty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dirty="0"/>
          </a:p>
          <a:p>
            <a:pPr>
              <a:lnSpc>
                <a:spcPct val="100000"/>
              </a:lnSpc>
            </a:pPr>
            <a:endParaRPr lang="hr-HR" sz="2400" strike="noStrike" dirty="0">
              <a:solidFill>
                <a:srgbClr val="000000"/>
              </a:solidFill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lang="hr-HR" sz="24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855334"/>
            <a:ext cx="4752280" cy="37043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368" y="3923853"/>
            <a:ext cx="4710409" cy="363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667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tIns="24840" rIns="0" bIns="0" anchor="ctr"/>
          <a:lstStyle/>
          <a:p>
            <a:pPr algn="ctr">
              <a:lnSpc>
                <a:spcPct val="100000"/>
              </a:lnSpc>
            </a:pPr>
            <a:r>
              <a:rPr lang="hr-HR" sz="2800" strike="noStrike" dirty="0">
                <a:solidFill>
                  <a:srgbClr val="FF0000"/>
                </a:solidFill>
                <a:latin typeface="Arial"/>
                <a:ea typeface="Microsoft YaHei"/>
              </a:rPr>
              <a:t>11</a:t>
            </a:r>
            <a:r>
              <a:rPr lang="en-GB" sz="28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th</a:t>
            </a:r>
            <a:r>
              <a:rPr lang="en-GB" sz="2800" strike="noStrike" dirty="0">
                <a:solidFill>
                  <a:srgbClr val="FF0000"/>
                </a:solidFill>
                <a:latin typeface="Arial"/>
                <a:ea typeface="Microsoft YaHei"/>
              </a:rPr>
              <a:t> Annual </a:t>
            </a:r>
            <a:r>
              <a:rPr lang="en-GB" sz="28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Baška</a:t>
            </a:r>
            <a:r>
              <a:rPr lang="en-GB" sz="2800" strike="noStrike" dirty="0">
                <a:solidFill>
                  <a:srgbClr val="FF0000"/>
                </a:solidFill>
                <a:latin typeface="Arial"/>
                <a:ea typeface="Microsoft YaHei"/>
              </a:rPr>
              <a:t> GNSS Conference
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Improvement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of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GPS standard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position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algorithm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through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WLS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approach</a:t>
            </a:r>
            <a:r>
              <a:rPr lang="en-GB" sz="2800" strike="noStrike" dirty="0">
                <a:solidFill>
                  <a:srgbClr val="FF0000"/>
                </a:solidFill>
                <a:latin typeface="Arial"/>
                <a:ea typeface="Microsoft YaHei"/>
              </a:rPr>
              <a:t>
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Mia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Filić, Luka Grubišić,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Faculty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of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Science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,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University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of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Zagreb, Croatia</a:t>
            </a:r>
            <a:endParaRPr dirty="0"/>
          </a:p>
        </p:txBody>
      </p:sp>
      <p:sp>
        <p:nvSpPr>
          <p:cNvPr id="83" name="TextShape 2"/>
          <p:cNvSpPr txBox="1"/>
          <p:nvPr/>
        </p:nvSpPr>
        <p:spPr>
          <a:xfrm>
            <a:off x="493560" y="1547640"/>
            <a:ext cx="9070560" cy="4989240"/>
          </a:xfrm>
          <a:prstGeom prst="rect">
            <a:avLst/>
          </a:prstGeom>
          <a:noFill/>
          <a:ln>
            <a:noFill/>
          </a:ln>
        </p:spPr>
        <p:txBody>
          <a:bodyPr lIns="0" tIns="28080" rIns="0" bIns="0"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hr-HR" sz="3200" b="1" strike="noStrike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3200" b="1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Discussion</a:t>
            </a:r>
            <a:endParaRPr dirty="0"/>
          </a:p>
          <a:p>
            <a:pPr>
              <a:lnSpc>
                <a:spcPct val="100000"/>
              </a:lnSpc>
            </a:pPr>
            <a:r>
              <a:rPr lang="hr-HR" sz="2400" strike="noStrike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hr-HR" sz="2800" strike="noStrike" dirty="0">
                <a:solidFill>
                  <a:srgbClr val="000000"/>
                </a:solidFill>
                <a:latin typeface="Arial"/>
                <a:ea typeface="Microsoft YaHei"/>
              </a:rPr>
              <a:t> WLSA </a:t>
            </a:r>
            <a:r>
              <a:rPr lang="hr-HR" sz="2800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introduced</a:t>
            </a:r>
            <a:r>
              <a:rPr lang="hr-HR" sz="2800" strike="noStrike" dirty="0">
                <a:solidFill>
                  <a:srgbClr val="000000"/>
                </a:solidFill>
                <a:latin typeface="Arial"/>
                <a:ea typeface="Microsoft YaHei"/>
              </a:rPr>
              <a:t>, </a:t>
            </a:r>
            <a:r>
              <a:rPr lang="hr-HR" sz="2800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based</a:t>
            </a:r>
            <a:r>
              <a:rPr lang="hr-HR" sz="2800" strike="noStrike" dirty="0">
                <a:solidFill>
                  <a:srgbClr val="000000"/>
                </a:solidFill>
                <a:latin typeface="Arial"/>
                <a:ea typeface="Microsoft YaHei"/>
              </a:rPr>
              <a:t> on </a:t>
            </a:r>
            <a:r>
              <a:rPr lang="hr-HR" sz="2800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relation</a:t>
            </a:r>
            <a:r>
              <a:rPr lang="hr-HR" sz="2800" strike="noStrike" dirty="0">
                <a:solidFill>
                  <a:srgbClr val="000000"/>
                </a:solidFill>
                <a:latin typeface="Arial"/>
                <a:ea typeface="Microsoft YaHei"/>
              </a:rPr>
              <a:t> to </a:t>
            </a:r>
            <a:r>
              <a:rPr lang="hr-HR" sz="2800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satellite</a:t>
            </a:r>
            <a:r>
              <a:rPr lang="hr-HR" sz="2800" strike="noStrike" dirty="0">
                <a:solidFill>
                  <a:srgbClr val="000000"/>
                </a:solidFill>
                <a:latin typeface="Arial"/>
                <a:ea typeface="Microsoft YaHei"/>
              </a:rPr>
              <a:t> ray </a:t>
            </a:r>
            <a:r>
              <a:rPr lang="hr-HR" sz="2800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elevation</a:t>
            </a:r>
            <a:r>
              <a:rPr lang="hr-HR" sz="2800" strike="noStrike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angle</a:t>
            </a:r>
            <a:endParaRPr lang="hr-HR" sz="2800" strike="noStrike" dirty="0">
              <a:solidFill>
                <a:srgbClr val="000000"/>
              </a:solidFill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Non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-WLSA-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based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algorithm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(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traditional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): 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fast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iteration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convergence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, 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worse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positioning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quality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with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un-compensated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pseudoranges</a:t>
            </a:r>
            <a:endParaRPr lang="hr-HR" sz="2800" dirty="0">
              <a:solidFill>
                <a:srgbClr val="000000"/>
              </a:solidFill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hr-HR" sz="2800" strike="noStrike" dirty="0">
                <a:solidFill>
                  <a:srgbClr val="000000"/>
                </a:solidFill>
                <a:latin typeface="Arial"/>
                <a:ea typeface="Microsoft YaHei"/>
              </a:rPr>
              <a:t> WLSA-</a:t>
            </a:r>
            <a:r>
              <a:rPr lang="hr-HR" sz="2800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based</a:t>
            </a:r>
            <a:r>
              <a:rPr lang="hr-HR" sz="2800" strike="noStrike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algorithm</a:t>
            </a:r>
            <a:r>
              <a:rPr lang="hr-HR" sz="2800" strike="noStrike" dirty="0">
                <a:solidFill>
                  <a:srgbClr val="000000"/>
                </a:solidFill>
                <a:latin typeface="Arial"/>
                <a:ea typeface="Microsoft YaHei"/>
              </a:rPr>
              <a:t>: </a:t>
            </a:r>
            <a:r>
              <a:rPr lang="hr-HR" sz="2800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slower</a:t>
            </a:r>
            <a:r>
              <a:rPr lang="hr-HR" sz="2800" strike="noStrike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iteration</a:t>
            </a:r>
            <a:r>
              <a:rPr lang="hr-HR" sz="2800" strike="noStrike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convergence</a:t>
            </a:r>
            <a:r>
              <a:rPr lang="hr-HR" sz="2800" strike="noStrike" dirty="0">
                <a:solidFill>
                  <a:srgbClr val="000000"/>
                </a:solidFill>
                <a:latin typeface="Arial"/>
                <a:ea typeface="Microsoft YaHei"/>
              </a:rPr>
              <a:t>, </a:t>
            </a:r>
            <a:r>
              <a:rPr lang="hr-HR" sz="2800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improved</a:t>
            </a:r>
            <a:r>
              <a:rPr lang="hr-HR" sz="2800" strike="noStrike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positioning</a:t>
            </a:r>
            <a:r>
              <a:rPr lang="hr-HR" sz="2800" strike="noStrike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quality</a:t>
            </a:r>
            <a:r>
              <a:rPr lang="hr-HR" sz="2800" strike="noStrike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with</a:t>
            </a:r>
            <a:r>
              <a:rPr lang="hr-HR" sz="2800" strike="noStrike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un-compensated</a:t>
            </a:r>
            <a:r>
              <a:rPr lang="hr-HR" sz="2800" strike="noStrike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pseudoranges</a:t>
            </a:r>
            <a:endParaRPr lang="hr-HR" sz="2800" strike="noStrike" dirty="0">
              <a:solidFill>
                <a:srgbClr val="000000"/>
              </a:solidFill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Challenges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of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R 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implementation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: 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inverse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matrix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calculation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(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performed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through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deplyoment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of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Choleski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matrix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decomposition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method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) </a:t>
            </a:r>
            <a:endParaRPr lang="hr-HR" sz="2400" strike="noStrike" dirty="0">
              <a:solidFill>
                <a:srgbClr val="000000"/>
              </a:solidFill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lang="hr-HR" sz="24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tIns="24840" rIns="0" bIns="0" anchor="ctr"/>
          <a:lstStyle/>
          <a:p>
            <a:pPr algn="ctr">
              <a:lnSpc>
                <a:spcPct val="100000"/>
              </a:lnSpc>
            </a:pPr>
            <a:r>
              <a:rPr lang="hr-HR" sz="2800" strike="noStrike" dirty="0">
                <a:solidFill>
                  <a:srgbClr val="FF0000"/>
                </a:solidFill>
                <a:latin typeface="Arial"/>
                <a:ea typeface="Microsoft YaHei"/>
              </a:rPr>
              <a:t>11</a:t>
            </a:r>
            <a:r>
              <a:rPr lang="en-GB" sz="28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th</a:t>
            </a:r>
            <a:r>
              <a:rPr lang="en-GB" sz="2800" strike="noStrike" dirty="0">
                <a:solidFill>
                  <a:srgbClr val="FF0000"/>
                </a:solidFill>
                <a:latin typeface="Arial"/>
                <a:ea typeface="Microsoft YaHei"/>
              </a:rPr>
              <a:t> Annual </a:t>
            </a:r>
            <a:r>
              <a:rPr lang="en-GB" sz="28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Baška</a:t>
            </a:r>
            <a:r>
              <a:rPr lang="en-GB" sz="2800" strike="noStrike" dirty="0">
                <a:solidFill>
                  <a:srgbClr val="FF0000"/>
                </a:solidFill>
                <a:latin typeface="Arial"/>
                <a:ea typeface="Microsoft YaHei"/>
              </a:rPr>
              <a:t> GNSS Conference
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Improvement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of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GPS standard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position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algorithm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through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WLS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approach</a:t>
            </a:r>
            <a:r>
              <a:rPr lang="en-GB" sz="2800" strike="noStrike" dirty="0">
                <a:solidFill>
                  <a:srgbClr val="FF0000"/>
                </a:solidFill>
                <a:latin typeface="Arial"/>
                <a:ea typeface="Microsoft YaHei"/>
              </a:rPr>
              <a:t>
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Mia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Filić, Luka Grubišić,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Faculty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of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Science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,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University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of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Zagreb, Croatia</a:t>
            </a:r>
            <a:endParaRPr dirty="0"/>
          </a:p>
        </p:txBody>
      </p:sp>
      <p:sp>
        <p:nvSpPr>
          <p:cNvPr id="83" name="TextShape 2"/>
          <p:cNvSpPr txBox="1"/>
          <p:nvPr/>
        </p:nvSpPr>
        <p:spPr>
          <a:xfrm>
            <a:off x="493560" y="1547640"/>
            <a:ext cx="9070560" cy="4989240"/>
          </a:xfrm>
          <a:prstGeom prst="rect">
            <a:avLst/>
          </a:prstGeom>
          <a:noFill/>
          <a:ln>
            <a:noFill/>
          </a:ln>
        </p:spPr>
        <p:txBody>
          <a:bodyPr lIns="0" tIns="28080" rIns="0" bIns="0"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hr-HR" sz="3200" b="1" strike="noStrike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3200" b="1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Conclusion</a:t>
            </a:r>
            <a:endParaRPr lang="hr-HR" sz="3200" b="1" strike="noStrike" dirty="0">
              <a:solidFill>
                <a:srgbClr val="000000"/>
              </a:solidFill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hr-HR" sz="2400" strike="noStrike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400" dirty="0" err="1">
                <a:solidFill>
                  <a:srgbClr val="000000"/>
                </a:solidFill>
                <a:latin typeface="Arial"/>
                <a:ea typeface="Microsoft YaHei"/>
              </a:rPr>
              <a:t>Navigation</a:t>
            </a:r>
            <a:r>
              <a:rPr lang="hr-HR" sz="2400" dirty="0">
                <a:solidFill>
                  <a:srgbClr val="000000"/>
                </a:solidFill>
                <a:latin typeface="Arial"/>
                <a:ea typeface="Microsoft YaHei"/>
              </a:rPr>
              <a:t>/</a:t>
            </a:r>
            <a:r>
              <a:rPr lang="hr-HR" sz="2400" dirty="0" err="1">
                <a:solidFill>
                  <a:srgbClr val="000000"/>
                </a:solidFill>
                <a:latin typeface="Arial"/>
                <a:ea typeface="Microsoft YaHei"/>
              </a:rPr>
              <a:t>position</a:t>
            </a:r>
            <a:r>
              <a:rPr lang="hr-HR" sz="24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400" dirty="0" err="1">
                <a:solidFill>
                  <a:srgbClr val="000000"/>
                </a:solidFill>
                <a:latin typeface="Arial"/>
                <a:ea typeface="Microsoft YaHei"/>
              </a:rPr>
              <a:t>estimation</a:t>
            </a:r>
            <a:r>
              <a:rPr lang="hr-HR" sz="24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400" dirty="0" err="1">
                <a:solidFill>
                  <a:srgbClr val="000000"/>
                </a:solidFill>
                <a:latin typeface="Arial"/>
                <a:ea typeface="Microsoft YaHei"/>
              </a:rPr>
              <a:t>algorithms</a:t>
            </a:r>
            <a:r>
              <a:rPr lang="hr-HR" sz="2400" dirty="0">
                <a:solidFill>
                  <a:srgbClr val="000000"/>
                </a:solidFill>
                <a:latin typeface="Arial"/>
                <a:ea typeface="Microsoft YaHei"/>
              </a:rPr>
              <a:t> (</a:t>
            </a:r>
            <a:r>
              <a:rPr lang="hr-HR" sz="2400" dirty="0" err="1">
                <a:solidFill>
                  <a:srgbClr val="000000"/>
                </a:solidFill>
                <a:latin typeface="Arial"/>
                <a:ea typeface="Microsoft YaHei"/>
              </a:rPr>
              <a:t>traditional</a:t>
            </a:r>
            <a:r>
              <a:rPr lang="hr-HR" sz="24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400" dirty="0" err="1">
                <a:solidFill>
                  <a:srgbClr val="000000"/>
                </a:solidFill>
                <a:latin typeface="Arial"/>
                <a:ea typeface="Microsoft YaHei"/>
              </a:rPr>
              <a:t>non</a:t>
            </a:r>
            <a:r>
              <a:rPr lang="hr-HR" sz="2400" dirty="0">
                <a:solidFill>
                  <a:srgbClr val="000000"/>
                </a:solidFill>
                <a:latin typeface="Arial"/>
                <a:ea typeface="Microsoft YaHei"/>
              </a:rPr>
              <a:t>-WLSA vs WLSA </a:t>
            </a:r>
            <a:r>
              <a:rPr lang="hr-HR" sz="2400" dirty="0" err="1">
                <a:solidFill>
                  <a:srgbClr val="000000"/>
                </a:solidFill>
                <a:latin typeface="Arial"/>
                <a:ea typeface="Microsoft YaHei"/>
              </a:rPr>
              <a:t>based</a:t>
            </a:r>
            <a:r>
              <a:rPr lang="hr-HR" sz="2400" dirty="0">
                <a:solidFill>
                  <a:srgbClr val="000000"/>
                </a:solidFill>
                <a:latin typeface="Arial"/>
                <a:ea typeface="Microsoft YaHei"/>
              </a:rPr>
              <a:t> on </a:t>
            </a:r>
            <a:r>
              <a:rPr lang="hr-HR" sz="2400" dirty="0" err="1">
                <a:solidFill>
                  <a:srgbClr val="000000"/>
                </a:solidFill>
                <a:latin typeface="Arial"/>
                <a:ea typeface="Microsoft YaHei"/>
              </a:rPr>
              <a:t>satellite</a:t>
            </a:r>
            <a:r>
              <a:rPr lang="hr-HR" sz="2400" dirty="0">
                <a:solidFill>
                  <a:srgbClr val="000000"/>
                </a:solidFill>
                <a:latin typeface="Arial"/>
                <a:ea typeface="Microsoft YaHei"/>
              </a:rPr>
              <a:t> ray </a:t>
            </a:r>
            <a:r>
              <a:rPr lang="hr-HR" sz="2400" dirty="0" err="1">
                <a:solidFill>
                  <a:srgbClr val="000000"/>
                </a:solidFill>
                <a:latin typeface="Arial"/>
                <a:ea typeface="Microsoft YaHei"/>
              </a:rPr>
              <a:t>elevation</a:t>
            </a:r>
            <a:r>
              <a:rPr lang="hr-HR" sz="24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400" dirty="0" err="1">
                <a:solidFill>
                  <a:srgbClr val="000000"/>
                </a:solidFill>
                <a:latin typeface="Arial"/>
                <a:ea typeface="Microsoft YaHei"/>
              </a:rPr>
              <a:t>angle</a:t>
            </a:r>
            <a:r>
              <a:rPr lang="hr-HR" sz="2400" dirty="0">
                <a:solidFill>
                  <a:srgbClr val="000000"/>
                </a:solidFill>
                <a:latin typeface="Arial"/>
                <a:ea typeface="Microsoft YaHei"/>
              </a:rPr>
              <a:t>) </a:t>
            </a:r>
            <a:r>
              <a:rPr lang="hr-HR" sz="2400" dirty="0" err="1">
                <a:solidFill>
                  <a:srgbClr val="000000"/>
                </a:solidFill>
                <a:latin typeface="Arial"/>
                <a:ea typeface="Microsoft YaHei"/>
              </a:rPr>
              <a:t>comparison</a:t>
            </a:r>
            <a:r>
              <a:rPr lang="hr-HR" sz="24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400" dirty="0" err="1">
                <a:solidFill>
                  <a:srgbClr val="000000"/>
                </a:solidFill>
                <a:latin typeface="Arial"/>
                <a:ea typeface="Microsoft YaHei"/>
              </a:rPr>
              <a:t>with</a:t>
            </a:r>
            <a:r>
              <a:rPr lang="hr-HR" sz="2400" dirty="0">
                <a:solidFill>
                  <a:srgbClr val="000000"/>
                </a:solidFill>
                <a:latin typeface="Arial"/>
                <a:ea typeface="Microsoft YaHei"/>
              </a:rPr>
              <a:t> software </a:t>
            </a:r>
            <a:r>
              <a:rPr lang="hr-HR" sz="2400" dirty="0" err="1">
                <a:solidFill>
                  <a:srgbClr val="000000"/>
                </a:solidFill>
                <a:latin typeface="Arial"/>
                <a:ea typeface="Microsoft YaHei"/>
              </a:rPr>
              <a:t>deployment</a:t>
            </a:r>
            <a:r>
              <a:rPr lang="hr-HR" sz="24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400" dirty="0" err="1">
                <a:solidFill>
                  <a:srgbClr val="000000"/>
                </a:solidFill>
                <a:latin typeface="Arial"/>
                <a:ea typeface="Microsoft YaHei"/>
              </a:rPr>
              <a:t>in</a:t>
            </a:r>
            <a:r>
              <a:rPr lang="hr-HR" sz="2400" dirty="0">
                <a:solidFill>
                  <a:srgbClr val="000000"/>
                </a:solidFill>
                <a:latin typeface="Arial"/>
                <a:ea typeface="Microsoft YaHei"/>
              </a:rPr>
              <a:t> R </a:t>
            </a:r>
            <a:r>
              <a:rPr lang="hr-HR" sz="2400" dirty="0" err="1">
                <a:solidFill>
                  <a:srgbClr val="000000"/>
                </a:solidFill>
                <a:latin typeface="Arial"/>
                <a:ea typeface="Microsoft YaHei"/>
              </a:rPr>
              <a:t>framework</a:t>
            </a:r>
            <a:r>
              <a:rPr lang="hr-HR" sz="2400" dirty="0">
                <a:solidFill>
                  <a:srgbClr val="000000"/>
                </a:solidFill>
                <a:latin typeface="Arial"/>
                <a:ea typeface="Microsoft YaHei"/>
              </a:rPr>
              <a:t> for </a:t>
            </a:r>
            <a:r>
              <a:rPr lang="hr-HR" sz="2400" dirty="0" err="1">
                <a:solidFill>
                  <a:srgbClr val="000000"/>
                </a:solidFill>
                <a:latin typeface="Arial"/>
                <a:ea typeface="Microsoft YaHei"/>
              </a:rPr>
              <a:t>statistical</a:t>
            </a:r>
            <a:r>
              <a:rPr lang="hr-HR" sz="24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400" dirty="0" err="1">
                <a:solidFill>
                  <a:srgbClr val="000000"/>
                </a:solidFill>
                <a:latin typeface="Arial"/>
                <a:ea typeface="Microsoft YaHei"/>
              </a:rPr>
              <a:t>computing</a:t>
            </a:r>
            <a:endParaRPr lang="hr-HR" sz="2400" dirty="0">
              <a:solidFill>
                <a:srgbClr val="000000"/>
              </a:solidFill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lang="hr-HR" sz="2400" dirty="0">
              <a:solidFill>
                <a:srgbClr val="000000"/>
              </a:solidFill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hr-HR" sz="24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400" dirty="0" err="1">
                <a:solidFill>
                  <a:srgbClr val="000000"/>
                </a:solidFill>
                <a:latin typeface="Arial"/>
                <a:ea typeface="Microsoft YaHei"/>
              </a:rPr>
              <a:t>Non</a:t>
            </a:r>
            <a:r>
              <a:rPr lang="hr-HR" sz="2400" dirty="0">
                <a:solidFill>
                  <a:srgbClr val="000000"/>
                </a:solidFill>
                <a:latin typeface="Arial"/>
                <a:ea typeface="Microsoft YaHei"/>
              </a:rPr>
              <a:t>-WLSA </a:t>
            </a:r>
            <a:r>
              <a:rPr lang="hr-HR" sz="2400" dirty="0" err="1">
                <a:solidFill>
                  <a:srgbClr val="000000"/>
                </a:solidFill>
                <a:latin typeface="Arial"/>
                <a:ea typeface="Microsoft YaHei"/>
              </a:rPr>
              <a:t>faster</a:t>
            </a:r>
            <a:r>
              <a:rPr lang="hr-HR" sz="2400" dirty="0">
                <a:solidFill>
                  <a:srgbClr val="000000"/>
                </a:solidFill>
                <a:latin typeface="Arial"/>
                <a:ea typeface="Microsoft YaHei"/>
              </a:rPr>
              <a:t>, but </a:t>
            </a:r>
            <a:r>
              <a:rPr lang="hr-HR" sz="2400" dirty="0" err="1">
                <a:solidFill>
                  <a:srgbClr val="000000"/>
                </a:solidFill>
                <a:latin typeface="Arial"/>
                <a:ea typeface="Microsoft YaHei"/>
              </a:rPr>
              <a:t>of</a:t>
            </a:r>
            <a:r>
              <a:rPr lang="hr-HR" sz="24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400" dirty="0" err="1">
                <a:solidFill>
                  <a:srgbClr val="000000"/>
                </a:solidFill>
                <a:latin typeface="Arial"/>
                <a:ea typeface="Microsoft YaHei"/>
              </a:rPr>
              <a:t>lower</a:t>
            </a:r>
            <a:r>
              <a:rPr lang="hr-HR" sz="24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400" dirty="0" err="1">
                <a:solidFill>
                  <a:srgbClr val="000000"/>
                </a:solidFill>
                <a:ea typeface="Microsoft YaHei"/>
              </a:rPr>
              <a:t>quality</a:t>
            </a:r>
            <a:r>
              <a:rPr lang="hr-HR" sz="2400" dirty="0">
                <a:solidFill>
                  <a:srgbClr val="000000"/>
                </a:solidFill>
                <a:ea typeface="Microsoft YaHei"/>
              </a:rPr>
              <a:t> </a:t>
            </a:r>
            <a:r>
              <a:rPr lang="hr-HR" sz="2400" dirty="0" err="1">
                <a:solidFill>
                  <a:srgbClr val="000000"/>
                </a:solidFill>
                <a:ea typeface="Microsoft YaHei"/>
              </a:rPr>
              <a:t>of</a:t>
            </a:r>
            <a:r>
              <a:rPr lang="hr-HR" sz="2400" dirty="0">
                <a:solidFill>
                  <a:srgbClr val="000000"/>
                </a:solidFill>
                <a:ea typeface="Microsoft YaHei"/>
              </a:rPr>
              <a:t> </a:t>
            </a:r>
            <a:r>
              <a:rPr lang="hr-HR" sz="2400" dirty="0" err="1">
                <a:solidFill>
                  <a:srgbClr val="000000"/>
                </a:solidFill>
                <a:ea typeface="Microsoft YaHei"/>
              </a:rPr>
              <a:t>position</a:t>
            </a:r>
            <a:r>
              <a:rPr lang="hr-HR" sz="2400" dirty="0">
                <a:solidFill>
                  <a:srgbClr val="000000"/>
                </a:solidFill>
                <a:ea typeface="Microsoft YaHei"/>
              </a:rPr>
              <a:t> </a:t>
            </a:r>
            <a:r>
              <a:rPr lang="hr-HR" sz="2400" dirty="0" err="1">
                <a:solidFill>
                  <a:srgbClr val="000000"/>
                </a:solidFill>
                <a:ea typeface="Microsoft YaHei"/>
              </a:rPr>
              <a:t>estmation</a:t>
            </a:r>
            <a:r>
              <a:rPr lang="hr-HR" sz="2400" dirty="0">
                <a:solidFill>
                  <a:srgbClr val="000000"/>
                </a:solidFill>
                <a:ea typeface="Microsoft YaHei"/>
              </a:rPr>
              <a:t> </a:t>
            </a:r>
            <a:r>
              <a:rPr lang="hr-HR" sz="2400" dirty="0" err="1">
                <a:solidFill>
                  <a:srgbClr val="000000"/>
                </a:solidFill>
                <a:ea typeface="Microsoft YaHei"/>
              </a:rPr>
              <a:t>based</a:t>
            </a:r>
            <a:r>
              <a:rPr lang="hr-HR" sz="2400" dirty="0">
                <a:solidFill>
                  <a:srgbClr val="000000"/>
                </a:solidFill>
                <a:ea typeface="Microsoft YaHei"/>
              </a:rPr>
              <a:t> on </a:t>
            </a:r>
            <a:r>
              <a:rPr lang="hr-HR" sz="2400" dirty="0" err="1">
                <a:solidFill>
                  <a:srgbClr val="000000"/>
                </a:solidFill>
                <a:ea typeface="Microsoft YaHei"/>
              </a:rPr>
              <a:t>un-compensated</a:t>
            </a:r>
            <a:r>
              <a:rPr lang="hr-HR" sz="2400" dirty="0">
                <a:solidFill>
                  <a:srgbClr val="000000"/>
                </a:solidFill>
                <a:ea typeface="Microsoft YaHei"/>
              </a:rPr>
              <a:t> </a:t>
            </a:r>
            <a:r>
              <a:rPr lang="hr-HR" sz="2400" dirty="0" err="1">
                <a:solidFill>
                  <a:srgbClr val="000000"/>
                </a:solidFill>
                <a:ea typeface="Microsoft YaHei"/>
              </a:rPr>
              <a:t>or</a:t>
            </a:r>
            <a:r>
              <a:rPr lang="hr-HR" sz="2400" dirty="0">
                <a:solidFill>
                  <a:srgbClr val="000000"/>
                </a:solidFill>
                <a:ea typeface="Microsoft YaHei"/>
              </a:rPr>
              <a:t> </a:t>
            </a:r>
            <a:r>
              <a:rPr lang="hr-HR" sz="2400" dirty="0" err="1">
                <a:solidFill>
                  <a:srgbClr val="000000"/>
                </a:solidFill>
                <a:ea typeface="Microsoft YaHei"/>
              </a:rPr>
              <a:t>partially</a:t>
            </a:r>
            <a:r>
              <a:rPr lang="hr-HR" sz="2400" dirty="0">
                <a:solidFill>
                  <a:srgbClr val="000000"/>
                </a:solidFill>
                <a:ea typeface="Microsoft YaHei"/>
              </a:rPr>
              <a:t> </a:t>
            </a:r>
            <a:r>
              <a:rPr lang="hr-HR" sz="2400" dirty="0" err="1">
                <a:solidFill>
                  <a:srgbClr val="000000"/>
                </a:solidFill>
                <a:ea typeface="Microsoft YaHei"/>
              </a:rPr>
              <a:t>compensated</a:t>
            </a:r>
            <a:r>
              <a:rPr lang="hr-HR" sz="2400" dirty="0">
                <a:solidFill>
                  <a:srgbClr val="000000"/>
                </a:solidFill>
                <a:ea typeface="Microsoft YaHei"/>
              </a:rPr>
              <a:t> </a:t>
            </a:r>
            <a:r>
              <a:rPr lang="hr-HR" sz="2400" dirty="0" err="1">
                <a:solidFill>
                  <a:srgbClr val="000000"/>
                </a:solidFill>
                <a:ea typeface="Microsoft YaHei"/>
              </a:rPr>
              <a:t>pseudoranges</a:t>
            </a:r>
            <a:endParaRPr lang="hr-HR" sz="2400" dirty="0">
              <a:solidFill>
                <a:srgbClr val="000000"/>
              </a:solidFill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lang="hr-HR" sz="2400" dirty="0">
              <a:solidFill>
                <a:srgbClr val="000000"/>
              </a:solidFill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hr-HR" sz="2400" dirty="0">
                <a:solidFill>
                  <a:srgbClr val="000000"/>
                </a:solidFill>
                <a:latin typeface="Arial"/>
                <a:ea typeface="Microsoft YaHei"/>
              </a:rPr>
              <a:t> WLSA </a:t>
            </a:r>
            <a:r>
              <a:rPr lang="hr-HR" sz="2400" dirty="0" err="1">
                <a:solidFill>
                  <a:srgbClr val="000000"/>
                </a:solidFill>
                <a:latin typeface="Arial"/>
                <a:ea typeface="Microsoft YaHei"/>
              </a:rPr>
              <a:t>slower</a:t>
            </a:r>
            <a:r>
              <a:rPr lang="hr-HR" sz="2400" dirty="0">
                <a:solidFill>
                  <a:srgbClr val="000000"/>
                </a:solidFill>
                <a:latin typeface="Arial"/>
                <a:ea typeface="Microsoft YaHei"/>
              </a:rPr>
              <a:t>, but </a:t>
            </a:r>
            <a:r>
              <a:rPr lang="hr-HR" sz="2400" dirty="0" err="1">
                <a:solidFill>
                  <a:srgbClr val="000000"/>
                </a:solidFill>
                <a:latin typeface="Arial"/>
                <a:ea typeface="Microsoft YaHei"/>
              </a:rPr>
              <a:t>improved</a:t>
            </a:r>
            <a:r>
              <a:rPr lang="hr-HR" sz="24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400" dirty="0" err="1">
                <a:solidFill>
                  <a:srgbClr val="000000"/>
                </a:solidFill>
                <a:latin typeface="Arial"/>
                <a:ea typeface="Microsoft YaHei"/>
              </a:rPr>
              <a:t>quality</a:t>
            </a:r>
            <a:r>
              <a:rPr lang="hr-HR" sz="24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400" dirty="0" err="1">
                <a:solidFill>
                  <a:srgbClr val="000000"/>
                </a:solidFill>
                <a:latin typeface="Arial"/>
                <a:ea typeface="Microsoft YaHei"/>
              </a:rPr>
              <a:t>of</a:t>
            </a:r>
            <a:r>
              <a:rPr lang="hr-HR" sz="24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400" dirty="0" err="1">
                <a:solidFill>
                  <a:srgbClr val="000000"/>
                </a:solidFill>
                <a:latin typeface="Arial"/>
                <a:ea typeface="Microsoft YaHei"/>
              </a:rPr>
              <a:t>position</a:t>
            </a:r>
            <a:r>
              <a:rPr lang="hr-HR" sz="24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400" dirty="0" err="1">
                <a:solidFill>
                  <a:srgbClr val="000000"/>
                </a:solidFill>
                <a:latin typeface="Arial"/>
                <a:ea typeface="Microsoft YaHei"/>
              </a:rPr>
              <a:t>estmation</a:t>
            </a:r>
            <a:r>
              <a:rPr lang="hr-HR" sz="24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400" dirty="0" err="1">
                <a:solidFill>
                  <a:srgbClr val="000000"/>
                </a:solidFill>
                <a:latin typeface="Arial"/>
                <a:ea typeface="Microsoft YaHei"/>
              </a:rPr>
              <a:t>based</a:t>
            </a:r>
            <a:r>
              <a:rPr lang="hr-HR" sz="2400" dirty="0">
                <a:solidFill>
                  <a:srgbClr val="000000"/>
                </a:solidFill>
                <a:latin typeface="Arial"/>
                <a:ea typeface="Microsoft YaHei"/>
              </a:rPr>
              <a:t> on </a:t>
            </a:r>
            <a:r>
              <a:rPr lang="hr-HR" sz="2400" dirty="0" err="1">
                <a:solidFill>
                  <a:srgbClr val="000000"/>
                </a:solidFill>
                <a:latin typeface="Arial"/>
                <a:ea typeface="Microsoft YaHei"/>
              </a:rPr>
              <a:t>un-compensated</a:t>
            </a:r>
            <a:r>
              <a:rPr lang="hr-HR" sz="24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400" dirty="0" err="1">
                <a:solidFill>
                  <a:srgbClr val="000000"/>
                </a:solidFill>
                <a:latin typeface="Arial"/>
                <a:ea typeface="Microsoft YaHei"/>
              </a:rPr>
              <a:t>or</a:t>
            </a:r>
            <a:r>
              <a:rPr lang="hr-HR" sz="24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400" dirty="0" err="1">
                <a:solidFill>
                  <a:srgbClr val="000000"/>
                </a:solidFill>
                <a:latin typeface="Arial"/>
                <a:ea typeface="Microsoft YaHei"/>
              </a:rPr>
              <a:t>partially</a:t>
            </a:r>
            <a:r>
              <a:rPr lang="hr-HR" sz="24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400" dirty="0" err="1">
                <a:solidFill>
                  <a:srgbClr val="000000"/>
                </a:solidFill>
                <a:latin typeface="Arial"/>
                <a:ea typeface="Microsoft YaHei"/>
              </a:rPr>
              <a:t>compensated</a:t>
            </a:r>
            <a:r>
              <a:rPr lang="hr-HR" sz="24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400" dirty="0" err="1">
                <a:solidFill>
                  <a:srgbClr val="000000"/>
                </a:solidFill>
                <a:latin typeface="Arial"/>
                <a:ea typeface="Microsoft YaHei"/>
              </a:rPr>
              <a:t>pseudoranges</a:t>
            </a:r>
            <a:endParaRPr lang="hr-HR" sz="2400" dirty="0">
              <a:solidFill>
                <a:srgbClr val="000000"/>
              </a:solidFill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lang="hr-HR" sz="2400" dirty="0">
              <a:solidFill>
                <a:srgbClr val="000000"/>
              </a:solidFill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hr-HR" sz="2400" dirty="0">
                <a:solidFill>
                  <a:srgbClr val="000000"/>
                </a:solidFill>
                <a:latin typeface="Arial"/>
                <a:ea typeface="Microsoft YaHei"/>
              </a:rPr>
              <a:t> Future </a:t>
            </a:r>
            <a:r>
              <a:rPr lang="hr-HR" sz="2400" dirty="0" err="1">
                <a:solidFill>
                  <a:srgbClr val="000000"/>
                </a:solidFill>
                <a:latin typeface="Arial"/>
                <a:ea typeface="Microsoft YaHei"/>
              </a:rPr>
              <a:t>research</a:t>
            </a:r>
            <a:r>
              <a:rPr lang="hr-HR" sz="2400" dirty="0">
                <a:solidFill>
                  <a:srgbClr val="000000"/>
                </a:solidFill>
                <a:latin typeface="Arial"/>
                <a:ea typeface="Microsoft YaHei"/>
              </a:rPr>
              <a:t>: </a:t>
            </a:r>
            <a:r>
              <a:rPr lang="hr-HR" sz="2400" dirty="0" err="1">
                <a:solidFill>
                  <a:srgbClr val="000000"/>
                </a:solidFill>
                <a:latin typeface="Arial"/>
                <a:ea typeface="Microsoft YaHei"/>
              </a:rPr>
              <a:t>different</a:t>
            </a:r>
            <a:r>
              <a:rPr lang="hr-HR" sz="24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400" dirty="0" err="1">
                <a:solidFill>
                  <a:srgbClr val="000000"/>
                </a:solidFill>
                <a:latin typeface="Arial"/>
                <a:ea typeface="Microsoft YaHei"/>
              </a:rPr>
              <a:t>weights</a:t>
            </a:r>
            <a:r>
              <a:rPr lang="hr-HR" sz="2400" dirty="0">
                <a:solidFill>
                  <a:srgbClr val="000000"/>
                </a:solidFill>
                <a:latin typeface="Arial"/>
                <a:ea typeface="Microsoft YaHei"/>
              </a:rPr>
              <a:t>, </a:t>
            </a:r>
            <a:r>
              <a:rPr lang="hr-HR" sz="2400" dirty="0" err="1">
                <a:solidFill>
                  <a:srgbClr val="000000"/>
                </a:solidFill>
                <a:latin typeface="Arial"/>
                <a:ea typeface="Microsoft YaHei"/>
              </a:rPr>
              <a:t>utilisation</a:t>
            </a:r>
            <a:r>
              <a:rPr lang="hr-HR" sz="24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400" dirty="0" err="1">
                <a:solidFill>
                  <a:srgbClr val="000000"/>
                </a:solidFill>
                <a:latin typeface="Arial"/>
                <a:ea typeface="Microsoft YaHei"/>
              </a:rPr>
              <a:t>of</a:t>
            </a:r>
            <a:r>
              <a:rPr lang="hr-HR" sz="24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400" dirty="0" err="1">
                <a:solidFill>
                  <a:srgbClr val="000000"/>
                </a:solidFill>
                <a:latin typeface="Arial"/>
                <a:ea typeface="Microsoft YaHei"/>
              </a:rPr>
              <a:t>neural</a:t>
            </a:r>
            <a:r>
              <a:rPr lang="hr-HR" sz="24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400" dirty="0" err="1">
                <a:solidFill>
                  <a:srgbClr val="000000"/>
                </a:solidFill>
                <a:latin typeface="Arial"/>
                <a:ea typeface="Microsoft YaHei"/>
              </a:rPr>
              <a:t>networks</a:t>
            </a:r>
            <a:r>
              <a:rPr lang="hr-HR" sz="2400" dirty="0">
                <a:solidFill>
                  <a:srgbClr val="000000"/>
                </a:solidFill>
                <a:latin typeface="Arial"/>
                <a:ea typeface="Microsoft YaHei"/>
              </a:rPr>
              <a:t> for </a:t>
            </a:r>
            <a:r>
              <a:rPr lang="hr-HR" sz="2400" dirty="0" err="1">
                <a:solidFill>
                  <a:srgbClr val="000000"/>
                </a:solidFill>
                <a:latin typeface="Arial"/>
                <a:ea typeface="Microsoft YaHei"/>
              </a:rPr>
              <a:t>taming</a:t>
            </a:r>
            <a:r>
              <a:rPr lang="hr-HR" sz="24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400" dirty="0" err="1">
                <a:solidFill>
                  <a:srgbClr val="000000"/>
                </a:solidFill>
                <a:latin typeface="Arial"/>
                <a:ea typeface="Microsoft YaHei"/>
              </a:rPr>
              <a:t>stochastic</a:t>
            </a:r>
            <a:r>
              <a:rPr lang="hr-HR" sz="24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400" dirty="0" err="1">
                <a:solidFill>
                  <a:srgbClr val="000000"/>
                </a:solidFill>
                <a:latin typeface="Arial"/>
                <a:ea typeface="Microsoft YaHei"/>
              </a:rPr>
              <a:t>non-Gaussian</a:t>
            </a:r>
            <a:r>
              <a:rPr lang="hr-HR" sz="2400" dirty="0">
                <a:solidFill>
                  <a:srgbClr val="000000"/>
                </a:solidFill>
                <a:latin typeface="Arial"/>
                <a:ea typeface="Microsoft YaHei"/>
              </a:rPr>
              <a:t> GPS </a:t>
            </a:r>
            <a:r>
              <a:rPr lang="hr-HR" sz="2400" dirty="0" err="1">
                <a:solidFill>
                  <a:srgbClr val="000000"/>
                </a:solidFill>
                <a:latin typeface="Arial"/>
                <a:ea typeface="Microsoft YaHei"/>
              </a:rPr>
              <a:t>position</a:t>
            </a:r>
            <a:r>
              <a:rPr lang="hr-HR" sz="24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400" dirty="0" err="1">
                <a:solidFill>
                  <a:srgbClr val="000000"/>
                </a:solidFill>
                <a:latin typeface="Arial"/>
                <a:ea typeface="Microsoft YaHei"/>
              </a:rPr>
              <a:t>estimation</a:t>
            </a:r>
            <a:r>
              <a:rPr lang="hr-HR" sz="24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400" dirty="0" err="1">
                <a:solidFill>
                  <a:srgbClr val="000000"/>
                </a:solidFill>
                <a:latin typeface="Arial"/>
                <a:ea typeface="Microsoft YaHei"/>
              </a:rPr>
              <a:t>errors</a:t>
            </a:r>
            <a:endParaRPr lang="hr-HR" sz="24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tIns="2484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FF0000"/>
                </a:solidFill>
                <a:ea typeface="Microsoft YaHei"/>
              </a:rPr>
              <a:t>11th Annual </a:t>
            </a:r>
            <a:r>
              <a:rPr lang="en-US" sz="3200" dirty="0" err="1">
                <a:solidFill>
                  <a:srgbClr val="FF0000"/>
                </a:solidFill>
                <a:ea typeface="Microsoft YaHei"/>
              </a:rPr>
              <a:t>Baška</a:t>
            </a:r>
            <a:r>
              <a:rPr lang="en-US" sz="3200" dirty="0">
                <a:solidFill>
                  <a:srgbClr val="FF0000"/>
                </a:solidFill>
                <a:ea typeface="Microsoft YaHei"/>
              </a:rPr>
              <a:t> GNSS Conference
</a:t>
            </a:r>
            <a:r>
              <a:rPr lang="en-US" sz="2200" dirty="0">
                <a:solidFill>
                  <a:srgbClr val="FF0000"/>
                </a:solidFill>
                <a:ea typeface="Microsoft YaHei"/>
              </a:rPr>
              <a:t>Improvement of GPS standard position algorithm through WLS approach</a:t>
            </a:r>
            <a:r>
              <a:rPr lang="en-US" sz="3200" dirty="0">
                <a:solidFill>
                  <a:srgbClr val="FF0000"/>
                </a:solidFill>
                <a:ea typeface="Microsoft YaHei"/>
              </a:rPr>
              <a:t>
 </a:t>
            </a:r>
            <a:r>
              <a:rPr lang="en-US" sz="2000" dirty="0">
                <a:solidFill>
                  <a:srgbClr val="FF0000"/>
                </a:solidFill>
                <a:ea typeface="Microsoft YaHei"/>
              </a:rPr>
              <a:t>Mia </a:t>
            </a:r>
            <a:r>
              <a:rPr lang="en-US" sz="2000" dirty="0" err="1">
                <a:solidFill>
                  <a:srgbClr val="FF0000"/>
                </a:solidFill>
                <a:ea typeface="Microsoft YaHei"/>
              </a:rPr>
              <a:t>Filić</a:t>
            </a:r>
            <a:r>
              <a:rPr lang="en-US" sz="2000" dirty="0">
                <a:solidFill>
                  <a:srgbClr val="FF0000"/>
                </a:solidFill>
                <a:ea typeface="Microsoft YaHei"/>
              </a:rPr>
              <a:t>, Luka </a:t>
            </a:r>
            <a:r>
              <a:rPr lang="en-US" sz="2000" dirty="0" err="1">
                <a:solidFill>
                  <a:srgbClr val="FF0000"/>
                </a:solidFill>
                <a:ea typeface="Microsoft YaHei"/>
              </a:rPr>
              <a:t>Grubišić</a:t>
            </a:r>
            <a:r>
              <a:rPr lang="en-US" sz="2000" dirty="0">
                <a:solidFill>
                  <a:srgbClr val="FF0000"/>
                </a:solidFill>
                <a:ea typeface="Microsoft YaHei"/>
              </a:rPr>
              <a:t>, Faculty of Science, University of Zagreb, Croatia</a:t>
            </a:r>
            <a:endParaRPr lang="en-US" sz="2000" dirty="0"/>
          </a:p>
        </p:txBody>
      </p:sp>
      <p:sp>
        <p:nvSpPr>
          <p:cNvPr id="117" name="TextShape 2"/>
          <p:cNvSpPr txBox="1"/>
          <p:nvPr/>
        </p:nvSpPr>
        <p:spPr>
          <a:xfrm>
            <a:off x="359792" y="1763613"/>
            <a:ext cx="9505056" cy="4989240"/>
          </a:xfrm>
          <a:prstGeom prst="rect">
            <a:avLst/>
          </a:prstGeom>
          <a:noFill/>
          <a:ln>
            <a:noFill/>
          </a:ln>
        </p:spPr>
        <p:txBody>
          <a:bodyPr lIns="0" tIns="28080" rIns="0" bIns="0"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hr-HR" sz="3200" strike="noStrike" dirty="0">
                <a:solidFill>
                  <a:srgbClr val="000000"/>
                </a:solidFill>
                <a:latin typeface="Arial"/>
                <a:ea typeface="Microsoft YaHei"/>
              </a:rPr>
              <a:t> Reference</a:t>
            </a:r>
          </a:p>
          <a:p>
            <a:pPr>
              <a:lnSpc>
                <a:spcPct val="100000"/>
              </a:lnSpc>
            </a:pPr>
            <a:r>
              <a:rPr lang="hr-HR" sz="3200" strike="noStrike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r>
              <a:rPr lang="hr-HR" sz="1600" dirty="0">
                <a:solidFill>
                  <a:srgbClr val="000000"/>
                </a:solidFill>
                <a:ea typeface="Microsoft YaHei"/>
              </a:rPr>
              <a:t>[1] </a:t>
            </a:r>
            <a:r>
              <a:rPr lang="hr-HR" sz="1600" dirty="0" err="1">
                <a:solidFill>
                  <a:srgbClr val="000000"/>
                </a:solidFill>
                <a:ea typeface="Microsoft YaHei"/>
              </a:rPr>
              <a:t>Gustafsson</a:t>
            </a:r>
            <a:r>
              <a:rPr lang="hr-HR" sz="1600" dirty="0">
                <a:solidFill>
                  <a:srgbClr val="000000"/>
                </a:solidFill>
                <a:ea typeface="Microsoft YaHei"/>
              </a:rPr>
              <a:t>, F. (2010). </a:t>
            </a:r>
            <a:r>
              <a:rPr lang="hr-HR" sz="1600" dirty="0" err="1">
                <a:solidFill>
                  <a:srgbClr val="000000"/>
                </a:solidFill>
                <a:ea typeface="Microsoft YaHei"/>
              </a:rPr>
              <a:t>Statistical</a:t>
            </a:r>
            <a:r>
              <a:rPr lang="hr-HR" sz="1600" dirty="0">
                <a:solidFill>
                  <a:srgbClr val="000000"/>
                </a:solidFill>
                <a:ea typeface="Microsoft YaHei"/>
              </a:rPr>
              <a:t> </a:t>
            </a:r>
            <a:r>
              <a:rPr lang="hr-HR" sz="1600" dirty="0" err="1">
                <a:solidFill>
                  <a:srgbClr val="000000"/>
                </a:solidFill>
                <a:ea typeface="Microsoft YaHei"/>
              </a:rPr>
              <a:t>Sensor</a:t>
            </a:r>
            <a:r>
              <a:rPr lang="hr-HR" sz="1600" dirty="0">
                <a:solidFill>
                  <a:srgbClr val="000000"/>
                </a:solidFill>
                <a:ea typeface="Microsoft YaHei"/>
              </a:rPr>
              <a:t> </a:t>
            </a:r>
            <a:r>
              <a:rPr lang="hr-HR" sz="1600" dirty="0" err="1">
                <a:solidFill>
                  <a:srgbClr val="000000"/>
                </a:solidFill>
                <a:ea typeface="Microsoft YaHei"/>
              </a:rPr>
              <a:t>Fusion</a:t>
            </a:r>
            <a:r>
              <a:rPr lang="hr-HR" sz="1600" dirty="0">
                <a:solidFill>
                  <a:srgbClr val="000000"/>
                </a:solidFill>
                <a:ea typeface="Microsoft YaHei"/>
              </a:rPr>
              <a:t>. </a:t>
            </a:r>
            <a:r>
              <a:rPr lang="hr-HR" sz="1600" dirty="0" err="1">
                <a:solidFill>
                  <a:srgbClr val="000000"/>
                </a:solidFill>
                <a:ea typeface="Microsoft YaHei"/>
              </a:rPr>
              <a:t>Studentlitteratur</a:t>
            </a:r>
            <a:r>
              <a:rPr lang="hr-HR" sz="1600" dirty="0">
                <a:solidFill>
                  <a:srgbClr val="000000"/>
                </a:solidFill>
                <a:ea typeface="Microsoft YaHei"/>
              </a:rPr>
              <a:t>. </a:t>
            </a:r>
            <a:r>
              <a:rPr lang="hr-HR" sz="1600" dirty="0" err="1">
                <a:solidFill>
                  <a:srgbClr val="000000"/>
                </a:solidFill>
                <a:ea typeface="Microsoft YaHei"/>
              </a:rPr>
              <a:t>Linkoeping</a:t>
            </a:r>
            <a:r>
              <a:rPr lang="hr-HR" sz="1600" dirty="0">
                <a:solidFill>
                  <a:srgbClr val="000000"/>
                </a:solidFill>
                <a:ea typeface="Microsoft YaHei"/>
              </a:rPr>
              <a:t> University. </a:t>
            </a:r>
            <a:r>
              <a:rPr lang="hr-HR" sz="1600" dirty="0" err="1">
                <a:solidFill>
                  <a:srgbClr val="000000"/>
                </a:solidFill>
                <a:ea typeface="Microsoft YaHei"/>
              </a:rPr>
              <a:t>Linkoeping</a:t>
            </a:r>
            <a:r>
              <a:rPr lang="hr-HR" sz="1600" dirty="0">
                <a:solidFill>
                  <a:srgbClr val="000000"/>
                </a:solidFill>
                <a:ea typeface="Microsoft YaHei"/>
              </a:rPr>
              <a:t>, </a:t>
            </a:r>
            <a:r>
              <a:rPr lang="hr-HR" sz="1600" dirty="0" err="1">
                <a:solidFill>
                  <a:srgbClr val="000000"/>
                </a:solidFill>
                <a:ea typeface="Microsoft YaHei"/>
              </a:rPr>
              <a:t>Sweden</a:t>
            </a:r>
            <a:r>
              <a:rPr lang="hr-HR" sz="1600" dirty="0">
                <a:solidFill>
                  <a:srgbClr val="000000"/>
                </a:solidFill>
                <a:ea typeface="Microsoft YaHei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hr-HR" sz="1600" dirty="0">
                <a:solidFill>
                  <a:srgbClr val="000000"/>
                </a:solidFill>
                <a:ea typeface="Microsoft YaHei"/>
              </a:rPr>
              <a:t>[2] </a:t>
            </a:r>
            <a:r>
              <a:rPr lang="hr-HR" sz="1600" dirty="0" err="1">
                <a:solidFill>
                  <a:srgbClr val="000000"/>
                </a:solidFill>
                <a:ea typeface="Microsoft YaHei"/>
              </a:rPr>
              <a:t>Sanz</a:t>
            </a:r>
            <a:r>
              <a:rPr lang="hr-HR" sz="1600" dirty="0">
                <a:solidFill>
                  <a:srgbClr val="000000"/>
                </a:solidFill>
                <a:ea typeface="Microsoft YaHei"/>
              </a:rPr>
              <a:t> </a:t>
            </a:r>
            <a:r>
              <a:rPr lang="hr-HR" sz="1600" dirty="0" err="1">
                <a:solidFill>
                  <a:srgbClr val="000000"/>
                </a:solidFill>
                <a:ea typeface="Microsoft YaHei"/>
              </a:rPr>
              <a:t>Subirana</a:t>
            </a:r>
            <a:r>
              <a:rPr lang="hr-HR" sz="1600" dirty="0">
                <a:solidFill>
                  <a:srgbClr val="000000"/>
                </a:solidFill>
                <a:ea typeface="Microsoft YaHei"/>
              </a:rPr>
              <a:t>, J et al. (2013). GNSS Data </a:t>
            </a:r>
            <a:r>
              <a:rPr lang="hr-HR" sz="1600" dirty="0" err="1">
                <a:solidFill>
                  <a:srgbClr val="000000"/>
                </a:solidFill>
                <a:ea typeface="Microsoft YaHei"/>
              </a:rPr>
              <a:t>Processing</a:t>
            </a:r>
            <a:r>
              <a:rPr lang="hr-HR" sz="1600" dirty="0">
                <a:solidFill>
                  <a:srgbClr val="000000"/>
                </a:solidFill>
                <a:ea typeface="Microsoft YaHei"/>
              </a:rPr>
              <a:t> – Vol. I: Fundamentals </a:t>
            </a:r>
            <a:r>
              <a:rPr lang="hr-HR" sz="1600" dirty="0" err="1">
                <a:solidFill>
                  <a:srgbClr val="000000"/>
                </a:solidFill>
                <a:ea typeface="Microsoft YaHei"/>
              </a:rPr>
              <a:t>and</a:t>
            </a:r>
            <a:r>
              <a:rPr lang="hr-HR" sz="1600" dirty="0">
                <a:solidFill>
                  <a:srgbClr val="000000"/>
                </a:solidFill>
                <a:ea typeface="Microsoft YaHei"/>
              </a:rPr>
              <a:t> </a:t>
            </a:r>
            <a:r>
              <a:rPr lang="hr-HR" sz="1600" dirty="0" err="1">
                <a:solidFill>
                  <a:srgbClr val="000000"/>
                </a:solidFill>
                <a:ea typeface="Microsoft YaHei"/>
              </a:rPr>
              <a:t>Algorithms</a:t>
            </a:r>
            <a:r>
              <a:rPr lang="hr-HR" sz="1600" dirty="0">
                <a:solidFill>
                  <a:srgbClr val="000000"/>
                </a:solidFill>
                <a:ea typeface="Microsoft YaHei"/>
              </a:rPr>
              <a:t>. </a:t>
            </a:r>
            <a:r>
              <a:rPr lang="hr-HR" sz="1600" dirty="0" err="1">
                <a:solidFill>
                  <a:srgbClr val="000000"/>
                </a:solidFill>
                <a:ea typeface="Microsoft YaHei"/>
              </a:rPr>
              <a:t>European</a:t>
            </a:r>
            <a:r>
              <a:rPr lang="hr-HR" sz="1600" dirty="0">
                <a:solidFill>
                  <a:srgbClr val="000000"/>
                </a:solidFill>
                <a:ea typeface="Microsoft YaHei"/>
              </a:rPr>
              <a:t> </a:t>
            </a:r>
            <a:r>
              <a:rPr lang="hr-HR" sz="1600" dirty="0" err="1">
                <a:solidFill>
                  <a:srgbClr val="000000"/>
                </a:solidFill>
                <a:ea typeface="Microsoft YaHei"/>
              </a:rPr>
              <a:t>Space</a:t>
            </a:r>
            <a:r>
              <a:rPr lang="hr-HR" sz="1600" dirty="0">
                <a:solidFill>
                  <a:srgbClr val="000000"/>
                </a:solidFill>
                <a:ea typeface="Microsoft YaHei"/>
              </a:rPr>
              <a:t> </a:t>
            </a:r>
            <a:r>
              <a:rPr lang="hr-HR" sz="1600" dirty="0" err="1">
                <a:solidFill>
                  <a:srgbClr val="000000"/>
                </a:solidFill>
                <a:ea typeface="Microsoft YaHei"/>
              </a:rPr>
              <a:t>Agency</a:t>
            </a:r>
            <a:r>
              <a:rPr lang="hr-HR" sz="1600" dirty="0">
                <a:solidFill>
                  <a:srgbClr val="000000"/>
                </a:solidFill>
                <a:ea typeface="Microsoft YaHei"/>
              </a:rPr>
              <a:t> (ESA). </a:t>
            </a:r>
            <a:r>
              <a:rPr lang="hr-HR" sz="1600" dirty="0" err="1">
                <a:solidFill>
                  <a:srgbClr val="000000"/>
                </a:solidFill>
                <a:ea typeface="Microsoft YaHei"/>
              </a:rPr>
              <a:t>Nordwijk</a:t>
            </a:r>
            <a:r>
              <a:rPr lang="hr-HR" sz="1600" dirty="0">
                <a:solidFill>
                  <a:srgbClr val="000000"/>
                </a:solidFill>
                <a:ea typeface="Microsoft YaHei"/>
              </a:rPr>
              <a:t>, </a:t>
            </a:r>
            <a:r>
              <a:rPr lang="hr-HR" sz="1600" dirty="0" err="1">
                <a:solidFill>
                  <a:srgbClr val="000000"/>
                </a:solidFill>
                <a:ea typeface="Microsoft YaHei"/>
              </a:rPr>
              <a:t>The</a:t>
            </a:r>
            <a:r>
              <a:rPr lang="hr-HR" sz="1600" dirty="0">
                <a:solidFill>
                  <a:srgbClr val="000000"/>
                </a:solidFill>
                <a:ea typeface="Microsoft YaHei"/>
              </a:rPr>
              <a:t> </a:t>
            </a:r>
            <a:r>
              <a:rPr lang="hr-HR" sz="1600" dirty="0" err="1">
                <a:solidFill>
                  <a:srgbClr val="000000"/>
                </a:solidFill>
                <a:ea typeface="Microsoft YaHei"/>
              </a:rPr>
              <a:t>Netherlands</a:t>
            </a:r>
            <a:r>
              <a:rPr lang="hr-HR" sz="1600" dirty="0">
                <a:solidFill>
                  <a:srgbClr val="000000"/>
                </a:solidFill>
                <a:ea typeface="Microsoft YaHei"/>
              </a:rPr>
              <a:t>. </a:t>
            </a:r>
            <a:r>
              <a:rPr lang="hr-HR" sz="1600" dirty="0" err="1">
                <a:solidFill>
                  <a:srgbClr val="000000"/>
                </a:solidFill>
                <a:ea typeface="Microsoft YaHei"/>
              </a:rPr>
              <a:t>Available</a:t>
            </a:r>
            <a:r>
              <a:rPr lang="hr-HR" sz="1600" dirty="0">
                <a:solidFill>
                  <a:srgbClr val="000000"/>
                </a:solidFill>
                <a:ea typeface="Microsoft YaHei"/>
              </a:rPr>
              <a:t> at: http://bit.ly/1QV4KAL, </a:t>
            </a:r>
            <a:r>
              <a:rPr lang="hr-HR" sz="1600" dirty="0" err="1">
                <a:solidFill>
                  <a:srgbClr val="000000"/>
                </a:solidFill>
                <a:ea typeface="Microsoft YaHei"/>
              </a:rPr>
              <a:t>accessed</a:t>
            </a:r>
            <a:r>
              <a:rPr lang="hr-HR" sz="1600" dirty="0">
                <a:solidFill>
                  <a:srgbClr val="000000"/>
                </a:solidFill>
                <a:ea typeface="Microsoft YaHei"/>
              </a:rPr>
              <a:t> on 5 </a:t>
            </a:r>
            <a:r>
              <a:rPr lang="hr-HR" sz="1600" dirty="0" err="1">
                <a:solidFill>
                  <a:srgbClr val="000000"/>
                </a:solidFill>
                <a:ea typeface="Microsoft YaHei"/>
              </a:rPr>
              <a:t>February</a:t>
            </a:r>
            <a:r>
              <a:rPr lang="hr-HR" sz="1600" dirty="0">
                <a:solidFill>
                  <a:srgbClr val="000000"/>
                </a:solidFill>
                <a:ea typeface="Microsoft YaHei"/>
              </a:rPr>
              <a:t>, 2017.</a:t>
            </a:r>
          </a:p>
          <a:p>
            <a:pPr>
              <a:lnSpc>
                <a:spcPct val="100000"/>
              </a:lnSpc>
            </a:pPr>
            <a:r>
              <a:rPr lang="hr-HR" sz="1600" dirty="0">
                <a:solidFill>
                  <a:srgbClr val="000000"/>
                </a:solidFill>
              </a:rPr>
              <a:t>[3] </a:t>
            </a:r>
            <a:r>
              <a:rPr lang="hr-HR" sz="1600" dirty="0" err="1">
                <a:solidFill>
                  <a:srgbClr val="000000"/>
                </a:solidFill>
              </a:rPr>
              <a:t>Farrell</a:t>
            </a:r>
            <a:r>
              <a:rPr lang="hr-HR" sz="1600" dirty="0">
                <a:solidFill>
                  <a:srgbClr val="000000"/>
                </a:solidFill>
              </a:rPr>
              <a:t>, J A. (2009). </a:t>
            </a:r>
            <a:r>
              <a:rPr lang="hr-HR" sz="1600" dirty="0" err="1">
                <a:solidFill>
                  <a:srgbClr val="000000"/>
                </a:solidFill>
              </a:rPr>
              <a:t>Aided</a:t>
            </a:r>
            <a:r>
              <a:rPr lang="hr-HR" sz="1600" dirty="0">
                <a:solidFill>
                  <a:srgbClr val="000000"/>
                </a:solidFill>
              </a:rPr>
              <a:t> </a:t>
            </a:r>
            <a:r>
              <a:rPr lang="hr-HR" sz="1600" dirty="0" err="1">
                <a:solidFill>
                  <a:srgbClr val="000000"/>
                </a:solidFill>
              </a:rPr>
              <a:t>Navigation</a:t>
            </a:r>
            <a:r>
              <a:rPr lang="hr-HR" sz="1600" dirty="0">
                <a:solidFill>
                  <a:srgbClr val="000000"/>
                </a:solidFill>
              </a:rPr>
              <a:t>: GPS </a:t>
            </a:r>
            <a:r>
              <a:rPr lang="hr-HR" sz="1600" dirty="0" err="1">
                <a:solidFill>
                  <a:srgbClr val="000000"/>
                </a:solidFill>
              </a:rPr>
              <a:t>with</a:t>
            </a:r>
            <a:r>
              <a:rPr lang="hr-HR" sz="1600" dirty="0">
                <a:solidFill>
                  <a:srgbClr val="000000"/>
                </a:solidFill>
              </a:rPr>
              <a:t> </a:t>
            </a:r>
            <a:r>
              <a:rPr lang="hr-HR" sz="1600" dirty="0" err="1">
                <a:solidFill>
                  <a:srgbClr val="000000"/>
                </a:solidFill>
              </a:rPr>
              <a:t>High</a:t>
            </a:r>
            <a:r>
              <a:rPr lang="hr-HR" sz="1600" dirty="0">
                <a:solidFill>
                  <a:srgbClr val="000000"/>
                </a:solidFill>
              </a:rPr>
              <a:t>  Rate </a:t>
            </a:r>
            <a:r>
              <a:rPr lang="hr-HR" sz="1600" dirty="0" err="1">
                <a:solidFill>
                  <a:srgbClr val="000000"/>
                </a:solidFill>
              </a:rPr>
              <a:t>Sensors</a:t>
            </a:r>
            <a:r>
              <a:rPr lang="hr-HR" sz="1600" dirty="0">
                <a:solidFill>
                  <a:srgbClr val="000000"/>
                </a:solidFill>
              </a:rPr>
              <a:t>. </a:t>
            </a:r>
            <a:r>
              <a:rPr lang="hr-HR" sz="1600" dirty="0" err="1">
                <a:solidFill>
                  <a:srgbClr val="000000"/>
                </a:solidFill>
              </a:rPr>
              <a:t>McGraw</a:t>
            </a:r>
            <a:r>
              <a:rPr lang="hr-HR" sz="1600" dirty="0">
                <a:solidFill>
                  <a:srgbClr val="000000"/>
                </a:solidFill>
              </a:rPr>
              <a:t>-</a:t>
            </a:r>
            <a:r>
              <a:rPr lang="hr-HR" sz="1600" dirty="0" err="1">
                <a:solidFill>
                  <a:srgbClr val="000000"/>
                </a:solidFill>
              </a:rPr>
              <a:t>Hill</a:t>
            </a:r>
            <a:r>
              <a:rPr lang="hr-HR" sz="1600" dirty="0">
                <a:solidFill>
                  <a:srgbClr val="000000"/>
                </a:solidFill>
              </a:rPr>
              <a:t>. New York, NY.</a:t>
            </a:r>
          </a:p>
          <a:p>
            <a:pPr>
              <a:lnSpc>
                <a:spcPct val="100000"/>
              </a:lnSpc>
            </a:pPr>
            <a:r>
              <a:rPr lang="hr-HR" sz="1600" dirty="0">
                <a:solidFill>
                  <a:srgbClr val="000000"/>
                </a:solidFill>
              </a:rPr>
              <a:t>[4] </a:t>
            </a:r>
            <a:r>
              <a:rPr lang="hr-HR" sz="1600" dirty="0" err="1">
                <a:solidFill>
                  <a:srgbClr val="000000"/>
                </a:solidFill>
              </a:rPr>
              <a:t>Fornberg</a:t>
            </a:r>
            <a:r>
              <a:rPr lang="hr-HR" sz="1600" dirty="0">
                <a:solidFill>
                  <a:srgbClr val="000000"/>
                </a:solidFill>
              </a:rPr>
              <a:t>, B, </a:t>
            </a:r>
            <a:r>
              <a:rPr lang="hr-HR" sz="1600" dirty="0" err="1">
                <a:solidFill>
                  <a:srgbClr val="000000"/>
                </a:solidFill>
              </a:rPr>
              <a:t>and</a:t>
            </a:r>
            <a:r>
              <a:rPr lang="hr-HR" sz="1600" dirty="0">
                <a:solidFill>
                  <a:srgbClr val="000000"/>
                </a:solidFill>
              </a:rPr>
              <a:t> </a:t>
            </a:r>
            <a:r>
              <a:rPr lang="hr-HR" sz="1600" dirty="0" err="1">
                <a:solidFill>
                  <a:srgbClr val="000000"/>
                </a:solidFill>
              </a:rPr>
              <a:t>Herbst</a:t>
            </a:r>
            <a:r>
              <a:rPr lang="hr-HR" sz="1600" dirty="0">
                <a:solidFill>
                  <a:srgbClr val="000000"/>
                </a:solidFill>
              </a:rPr>
              <a:t>, B. (2010). </a:t>
            </a:r>
            <a:r>
              <a:rPr lang="hr-HR" sz="1600" dirty="0" err="1">
                <a:solidFill>
                  <a:srgbClr val="000000"/>
                </a:solidFill>
              </a:rPr>
              <a:t>Modelling</a:t>
            </a:r>
            <a:r>
              <a:rPr lang="hr-HR" sz="1600" dirty="0">
                <a:solidFill>
                  <a:srgbClr val="000000"/>
                </a:solidFill>
              </a:rPr>
              <a:t> </a:t>
            </a:r>
            <a:r>
              <a:rPr lang="hr-HR" sz="1600" dirty="0" err="1">
                <a:solidFill>
                  <a:srgbClr val="000000"/>
                </a:solidFill>
              </a:rPr>
              <a:t>in</a:t>
            </a:r>
            <a:r>
              <a:rPr lang="hr-HR" sz="1600" dirty="0">
                <a:solidFill>
                  <a:srgbClr val="000000"/>
                </a:solidFill>
              </a:rPr>
              <a:t> Applied </a:t>
            </a:r>
            <a:r>
              <a:rPr lang="hr-HR" sz="1600" dirty="0" err="1">
                <a:solidFill>
                  <a:srgbClr val="000000"/>
                </a:solidFill>
              </a:rPr>
              <a:t>Mathematics</a:t>
            </a:r>
            <a:r>
              <a:rPr lang="hr-HR" sz="1600" dirty="0">
                <a:solidFill>
                  <a:srgbClr val="000000"/>
                </a:solidFill>
              </a:rPr>
              <a:t>. </a:t>
            </a:r>
            <a:r>
              <a:rPr lang="hr-HR" sz="1600" dirty="0" err="1">
                <a:solidFill>
                  <a:srgbClr val="000000"/>
                </a:solidFill>
              </a:rPr>
              <a:t>Stellenbosch</a:t>
            </a:r>
            <a:r>
              <a:rPr lang="hr-HR" sz="1600" dirty="0">
                <a:solidFill>
                  <a:srgbClr val="000000"/>
                </a:solidFill>
              </a:rPr>
              <a:t> University. </a:t>
            </a:r>
            <a:r>
              <a:rPr lang="hr-HR" sz="1600" dirty="0" err="1">
                <a:solidFill>
                  <a:srgbClr val="000000"/>
                </a:solidFill>
              </a:rPr>
              <a:t>Matieland</a:t>
            </a:r>
            <a:r>
              <a:rPr lang="hr-HR" sz="1600" dirty="0">
                <a:solidFill>
                  <a:srgbClr val="000000"/>
                </a:solidFill>
              </a:rPr>
              <a:t>, </a:t>
            </a:r>
            <a:r>
              <a:rPr lang="hr-HR" sz="1600" dirty="0" err="1">
                <a:solidFill>
                  <a:srgbClr val="000000"/>
                </a:solidFill>
              </a:rPr>
              <a:t>South</a:t>
            </a:r>
            <a:r>
              <a:rPr lang="hr-HR" sz="1600" dirty="0">
                <a:solidFill>
                  <a:srgbClr val="000000"/>
                </a:solidFill>
              </a:rPr>
              <a:t> </a:t>
            </a:r>
            <a:r>
              <a:rPr lang="hr-HR" sz="1600" dirty="0" err="1">
                <a:solidFill>
                  <a:srgbClr val="000000"/>
                </a:solidFill>
              </a:rPr>
              <a:t>Africa</a:t>
            </a:r>
            <a:r>
              <a:rPr lang="hr-HR" sz="1600" dirty="0">
                <a:solidFill>
                  <a:srgbClr val="000000"/>
                </a:solidFill>
              </a:rPr>
              <a:t>. </a:t>
            </a:r>
            <a:r>
              <a:rPr lang="hr-HR" sz="1600" dirty="0" err="1">
                <a:solidFill>
                  <a:srgbClr val="000000"/>
                </a:solidFill>
              </a:rPr>
              <a:t>Available</a:t>
            </a:r>
            <a:r>
              <a:rPr lang="hr-HR" sz="1600" dirty="0">
                <a:solidFill>
                  <a:srgbClr val="000000"/>
                </a:solidFill>
              </a:rPr>
              <a:t> at: http://bit.ly/2pQVpSj, </a:t>
            </a:r>
            <a:r>
              <a:rPr lang="hr-HR" sz="1600" dirty="0" err="1">
                <a:solidFill>
                  <a:srgbClr val="000000"/>
                </a:solidFill>
              </a:rPr>
              <a:t>accessed</a:t>
            </a:r>
            <a:r>
              <a:rPr lang="hr-HR" sz="1600" dirty="0">
                <a:solidFill>
                  <a:srgbClr val="000000"/>
                </a:solidFill>
              </a:rPr>
              <a:t> on 10 April, 2017.</a:t>
            </a:r>
          </a:p>
          <a:p>
            <a:pPr>
              <a:lnSpc>
                <a:spcPct val="100000"/>
              </a:lnSpc>
            </a:pPr>
            <a:r>
              <a:rPr lang="hr-HR" sz="1600" dirty="0">
                <a:solidFill>
                  <a:srgbClr val="000000"/>
                </a:solidFill>
              </a:rPr>
              <a:t>[5] </a:t>
            </a:r>
            <a:r>
              <a:rPr lang="hr-HR" sz="1600" dirty="0" err="1">
                <a:solidFill>
                  <a:srgbClr val="000000"/>
                </a:solidFill>
              </a:rPr>
              <a:t>Tian</a:t>
            </a:r>
            <a:r>
              <a:rPr lang="hr-HR" sz="1600" dirty="0">
                <a:solidFill>
                  <a:srgbClr val="000000"/>
                </a:solidFill>
              </a:rPr>
              <a:t>, A </a:t>
            </a:r>
            <a:r>
              <a:rPr lang="hr-HR" sz="1600" dirty="0" err="1">
                <a:solidFill>
                  <a:srgbClr val="000000"/>
                </a:solidFill>
              </a:rPr>
              <a:t>et</a:t>
            </a:r>
            <a:r>
              <a:rPr lang="hr-HR" sz="1600" dirty="0">
                <a:solidFill>
                  <a:srgbClr val="000000"/>
                </a:solidFill>
              </a:rPr>
              <a:t> </a:t>
            </a:r>
            <a:r>
              <a:rPr lang="hr-HR" sz="1600" dirty="0" err="1">
                <a:solidFill>
                  <a:srgbClr val="000000"/>
                </a:solidFill>
              </a:rPr>
              <a:t>al</a:t>
            </a:r>
            <a:r>
              <a:rPr lang="hr-HR" sz="1600" dirty="0">
                <a:solidFill>
                  <a:srgbClr val="000000"/>
                </a:solidFill>
              </a:rPr>
              <a:t>. (2013). GPS Single </a:t>
            </a:r>
            <a:r>
              <a:rPr lang="hr-HR" sz="1600" dirty="0" err="1">
                <a:solidFill>
                  <a:srgbClr val="000000"/>
                </a:solidFill>
              </a:rPr>
              <a:t>Point</a:t>
            </a:r>
            <a:r>
              <a:rPr lang="hr-HR" sz="1600" dirty="0">
                <a:solidFill>
                  <a:srgbClr val="000000"/>
                </a:solidFill>
              </a:rPr>
              <a:t> </a:t>
            </a:r>
            <a:r>
              <a:rPr lang="hr-HR" sz="1600" dirty="0" err="1">
                <a:solidFill>
                  <a:srgbClr val="000000"/>
                </a:solidFill>
              </a:rPr>
              <a:t>Positioning</a:t>
            </a:r>
            <a:r>
              <a:rPr lang="hr-HR" sz="1600" dirty="0">
                <a:solidFill>
                  <a:srgbClr val="000000"/>
                </a:solidFill>
              </a:rPr>
              <a:t> </a:t>
            </a:r>
            <a:r>
              <a:rPr lang="hr-HR" sz="1600" dirty="0" err="1">
                <a:solidFill>
                  <a:srgbClr val="000000"/>
                </a:solidFill>
              </a:rPr>
              <a:t>Algorithm</a:t>
            </a:r>
            <a:r>
              <a:rPr lang="hr-HR" sz="1600" dirty="0">
                <a:solidFill>
                  <a:srgbClr val="000000"/>
                </a:solidFill>
              </a:rPr>
              <a:t> </a:t>
            </a:r>
            <a:r>
              <a:rPr lang="hr-HR" sz="1600" dirty="0" err="1">
                <a:solidFill>
                  <a:srgbClr val="000000"/>
                </a:solidFill>
              </a:rPr>
              <a:t>Based</a:t>
            </a:r>
            <a:r>
              <a:rPr lang="hr-HR" sz="1600" dirty="0">
                <a:solidFill>
                  <a:srgbClr val="000000"/>
                </a:solidFill>
              </a:rPr>
              <a:t> on </a:t>
            </a:r>
            <a:r>
              <a:rPr lang="hr-HR" sz="1600" dirty="0" err="1">
                <a:solidFill>
                  <a:srgbClr val="000000"/>
                </a:solidFill>
              </a:rPr>
              <a:t>Least</a:t>
            </a:r>
            <a:r>
              <a:rPr lang="hr-HR" sz="1600" dirty="0">
                <a:solidFill>
                  <a:srgbClr val="000000"/>
                </a:solidFill>
              </a:rPr>
              <a:t> </a:t>
            </a:r>
            <a:r>
              <a:rPr lang="hr-HR" sz="1600" dirty="0" err="1">
                <a:solidFill>
                  <a:srgbClr val="000000"/>
                </a:solidFill>
              </a:rPr>
              <a:t>Sqauers</a:t>
            </a:r>
            <a:r>
              <a:rPr lang="hr-HR" sz="1600" dirty="0">
                <a:solidFill>
                  <a:srgbClr val="000000"/>
                </a:solidFill>
              </a:rPr>
              <a:t>. </a:t>
            </a:r>
            <a:r>
              <a:rPr lang="hr-HR" sz="1600" dirty="0" err="1">
                <a:solidFill>
                  <a:srgbClr val="000000"/>
                </a:solidFill>
              </a:rPr>
              <a:t>Proc</a:t>
            </a:r>
            <a:r>
              <a:rPr lang="hr-HR" sz="1600" dirty="0">
                <a:solidFill>
                  <a:srgbClr val="000000"/>
                </a:solidFill>
              </a:rPr>
              <a:t> </a:t>
            </a:r>
            <a:r>
              <a:rPr lang="hr-HR" sz="1600" dirty="0" err="1">
                <a:solidFill>
                  <a:srgbClr val="000000"/>
                </a:solidFill>
              </a:rPr>
              <a:t>of</a:t>
            </a:r>
            <a:r>
              <a:rPr lang="hr-HR" sz="1600" dirty="0">
                <a:solidFill>
                  <a:srgbClr val="000000"/>
                </a:solidFill>
              </a:rPr>
              <a:t> </a:t>
            </a:r>
            <a:r>
              <a:rPr lang="hr-HR" sz="1600" dirty="0" err="1">
                <a:solidFill>
                  <a:srgbClr val="000000"/>
                </a:solidFill>
              </a:rPr>
              <a:t>sixth</a:t>
            </a:r>
            <a:r>
              <a:rPr lang="hr-HR" sz="1600" dirty="0">
                <a:solidFill>
                  <a:srgbClr val="000000"/>
                </a:solidFill>
              </a:rPr>
              <a:t> International </a:t>
            </a:r>
            <a:r>
              <a:rPr lang="hr-HR" sz="1600" dirty="0" err="1">
                <a:solidFill>
                  <a:srgbClr val="000000"/>
                </a:solidFill>
              </a:rPr>
              <a:t>Symposium</a:t>
            </a:r>
            <a:r>
              <a:rPr lang="hr-HR" sz="1600" dirty="0">
                <a:solidFill>
                  <a:srgbClr val="000000"/>
                </a:solidFill>
              </a:rPr>
              <a:t> on </a:t>
            </a:r>
            <a:r>
              <a:rPr lang="hr-HR" sz="1600" dirty="0" err="1">
                <a:solidFill>
                  <a:srgbClr val="000000"/>
                </a:solidFill>
              </a:rPr>
              <a:t>Computational</a:t>
            </a:r>
            <a:r>
              <a:rPr lang="hr-HR" sz="1600" dirty="0">
                <a:solidFill>
                  <a:srgbClr val="000000"/>
                </a:solidFill>
              </a:rPr>
              <a:t> </a:t>
            </a:r>
            <a:r>
              <a:rPr lang="hr-HR" sz="1600" dirty="0" err="1">
                <a:solidFill>
                  <a:srgbClr val="000000"/>
                </a:solidFill>
              </a:rPr>
              <a:t>Intelligence</a:t>
            </a:r>
            <a:r>
              <a:rPr lang="hr-HR" sz="1600" dirty="0">
                <a:solidFill>
                  <a:srgbClr val="000000"/>
                </a:solidFill>
              </a:rPr>
              <a:t> </a:t>
            </a:r>
            <a:r>
              <a:rPr lang="hr-HR" sz="1600" dirty="0" err="1">
                <a:solidFill>
                  <a:srgbClr val="000000"/>
                </a:solidFill>
              </a:rPr>
              <a:t>and</a:t>
            </a:r>
            <a:r>
              <a:rPr lang="hr-HR" sz="1600" dirty="0">
                <a:solidFill>
                  <a:srgbClr val="000000"/>
                </a:solidFill>
              </a:rPr>
              <a:t> Design. Hangzhou, China.</a:t>
            </a:r>
          </a:p>
          <a:p>
            <a:pPr>
              <a:lnSpc>
                <a:spcPct val="100000"/>
              </a:lnSpc>
            </a:pPr>
            <a:r>
              <a:rPr lang="hr-HR" sz="1600" dirty="0">
                <a:solidFill>
                  <a:srgbClr val="000000"/>
                </a:solidFill>
              </a:rPr>
              <a:t>[6] </a:t>
            </a:r>
            <a:r>
              <a:rPr lang="hr-HR" sz="1600" dirty="0" err="1">
                <a:solidFill>
                  <a:srgbClr val="000000"/>
                </a:solidFill>
              </a:rPr>
              <a:t>Nielsen</a:t>
            </a:r>
            <a:r>
              <a:rPr lang="hr-HR" sz="1600" dirty="0">
                <a:solidFill>
                  <a:srgbClr val="000000"/>
                </a:solidFill>
              </a:rPr>
              <a:t>, A </a:t>
            </a:r>
            <a:r>
              <a:rPr lang="hr-HR" sz="1600" dirty="0" err="1">
                <a:solidFill>
                  <a:srgbClr val="000000"/>
                </a:solidFill>
              </a:rPr>
              <a:t>A</a:t>
            </a:r>
            <a:r>
              <a:rPr lang="hr-HR" sz="1600" dirty="0">
                <a:solidFill>
                  <a:srgbClr val="000000"/>
                </a:solidFill>
              </a:rPr>
              <a:t>. (2013). </a:t>
            </a:r>
            <a:r>
              <a:rPr lang="hr-HR" sz="1600" dirty="0" err="1">
                <a:solidFill>
                  <a:srgbClr val="000000"/>
                </a:solidFill>
              </a:rPr>
              <a:t>Least</a:t>
            </a:r>
            <a:r>
              <a:rPr lang="hr-HR" sz="1600" dirty="0">
                <a:solidFill>
                  <a:srgbClr val="000000"/>
                </a:solidFill>
              </a:rPr>
              <a:t> </a:t>
            </a:r>
            <a:r>
              <a:rPr lang="hr-HR" sz="1600" dirty="0" err="1">
                <a:solidFill>
                  <a:srgbClr val="000000"/>
                </a:solidFill>
              </a:rPr>
              <a:t>Squares</a:t>
            </a:r>
            <a:r>
              <a:rPr lang="hr-HR" sz="1600" dirty="0">
                <a:solidFill>
                  <a:srgbClr val="000000"/>
                </a:solidFill>
              </a:rPr>
              <a:t> </a:t>
            </a:r>
            <a:r>
              <a:rPr lang="hr-HR" sz="1600" dirty="0" err="1">
                <a:solidFill>
                  <a:srgbClr val="000000"/>
                </a:solidFill>
              </a:rPr>
              <a:t>Adjustment</a:t>
            </a:r>
            <a:r>
              <a:rPr lang="hr-HR" sz="1600" dirty="0">
                <a:solidFill>
                  <a:srgbClr val="000000"/>
                </a:solidFill>
              </a:rPr>
              <a:t>: </a:t>
            </a:r>
            <a:r>
              <a:rPr lang="hr-HR" sz="1600" dirty="0" err="1">
                <a:solidFill>
                  <a:srgbClr val="000000"/>
                </a:solidFill>
              </a:rPr>
              <a:t>Linear</a:t>
            </a:r>
            <a:r>
              <a:rPr lang="hr-HR" sz="1600" dirty="0">
                <a:solidFill>
                  <a:srgbClr val="000000"/>
                </a:solidFill>
              </a:rPr>
              <a:t> </a:t>
            </a:r>
            <a:r>
              <a:rPr lang="hr-HR" sz="1600" dirty="0" err="1">
                <a:solidFill>
                  <a:srgbClr val="000000"/>
                </a:solidFill>
              </a:rPr>
              <a:t>and</a:t>
            </a:r>
            <a:r>
              <a:rPr lang="hr-HR" sz="1600" dirty="0">
                <a:solidFill>
                  <a:srgbClr val="000000"/>
                </a:solidFill>
              </a:rPr>
              <a:t> </a:t>
            </a:r>
            <a:r>
              <a:rPr lang="hr-HR" sz="1600" dirty="0" err="1">
                <a:solidFill>
                  <a:srgbClr val="000000"/>
                </a:solidFill>
              </a:rPr>
              <a:t>Nonlinear</a:t>
            </a:r>
            <a:r>
              <a:rPr lang="hr-HR" sz="1600" dirty="0">
                <a:solidFill>
                  <a:srgbClr val="000000"/>
                </a:solidFill>
              </a:rPr>
              <a:t> </a:t>
            </a:r>
            <a:r>
              <a:rPr lang="hr-HR" sz="1600" dirty="0" err="1">
                <a:solidFill>
                  <a:srgbClr val="000000"/>
                </a:solidFill>
              </a:rPr>
              <a:t>Weighted</a:t>
            </a:r>
            <a:r>
              <a:rPr lang="hr-HR" sz="1600" dirty="0">
                <a:solidFill>
                  <a:srgbClr val="000000"/>
                </a:solidFill>
              </a:rPr>
              <a:t> </a:t>
            </a:r>
            <a:r>
              <a:rPr lang="hr-HR" sz="1600" dirty="0" err="1">
                <a:solidFill>
                  <a:srgbClr val="000000"/>
                </a:solidFill>
              </a:rPr>
              <a:t>Regression</a:t>
            </a:r>
            <a:r>
              <a:rPr lang="hr-HR" sz="1600" dirty="0">
                <a:solidFill>
                  <a:srgbClr val="000000"/>
                </a:solidFill>
              </a:rPr>
              <a:t> </a:t>
            </a:r>
            <a:r>
              <a:rPr lang="hr-HR" sz="1600" dirty="0" err="1">
                <a:solidFill>
                  <a:srgbClr val="000000"/>
                </a:solidFill>
              </a:rPr>
              <a:t>Analysis</a:t>
            </a:r>
            <a:r>
              <a:rPr lang="hr-HR" sz="1600" dirty="0">
                <a:solidFill>
                  <a:srgbClr val="000000"/>
                </a:solidFill>
              </a:rPr>
              <a:t> (</a:t>
            </a:r>
            <a:r>
              <a:rPr lang="hr-HR" sz="1600" dirty="0" err="1">
                <a:solidFill>
                  <a:srgbClr val="000000"/>
                </a:solidFill>
              </a:rPr>
              <a:t>technical</a:t>
            </a:r>
            <a:r>
              <a:rPr lang="hr-HR" sz="1600" dirty="0">
                <a:solidFill>
                  <a:srgbClr val="000000"/>
                </a:solidFill>
              </a:rPr>
              <a:t> note). </a:t>
            </a:r>
            <a:r>
              <a:rPr lang="hr-HR" sz="1600" dirty="0" err="1">
                <a:solidFill>
                  <a:srgbClr val="000000"/>
                </a:solidFill>
              </a:rPr>
              <a:t>Technical</a:t>
            </a:r>
            <a:r>
              <a:rPr lang="hr-HR" sz="1600" dirty="0">
                <a:solidFill>
                  <a:srgbClr val="000000"/>
                </a:solidFill>
              </a:rPr>
              <a:t> University </a:t>
            </a:r>
            <a:r>
              <a:rPr lang="hr-HR" sz="1600" dirty="0" err="1">
                <a:solidFill>
                  <a:srgbClr val="000000"/>
                </a:solidFill>
              </a:rPr>
              <a:t>of</a:t>
            </a:r>
            <a:r>
              <a:rPr lang="hr-HR" sz="1600" dirty="0">
                <a:solidFill>
                  <a:srgbClr val="000000"/>
                </a:solidFill>
              </a:rPr>
              <a:t> </a:t>
            </a:r>
            <a:r>
              <a:rPr lang="hr-HR" sz="1600" dirty="0" err="1">
                <a:solidFill>
                  <a:srgbClr val="000000"/>
                </a:solidFill>
              </a:rPr>
              <a:t>Denmark</a:t>
            </a:r>
            <a:r>
              <a:rPr lang="hr-HR" sz="1600" dirty="0">
                <a:solidFill>
                  <a:srgbClr val="000000"/>
                </a:solidFill>
              </a:rPr>
              <a:t>. </a:t>
            </a:r>
            <a:r>
              <a:rPr lang="hr-HR" sz="1600" dirty="0" err="1">
                <a:solidFill>
                  <a:srgbClr val="000000"/>
                </a:solidFill>
              </a:rPr>
              <a:t>Lyngby</a:t>
            </a:r>
            <a:r>
              <a:rPr lang="hr-HR" sz="1600" dirty="0">
                <a:solidFill>
                  <a:srgbClr val="000000"/>
                </a:solidFill>
              </a:rPr>
              <a:t>, </a:t>
            </a:r>
            <a:r>
              <a:rPr lang="hr-HR" sz="1600" dirty="0" err="1">
                <a:solidFill>
                  <a:srgbClr val="000000"/>
                </a:solidFill>
              </a:rPr>
              <a:t>Denmark</a:t>
            </a:r>
            <a:r>
              <a:rPr lang="hr-HR" sz="16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hr-HR" sz="1600" dirty="0">
                <a:solidFill>
                  <a:srgbClr val="000000"/>
                </a:solidFill>
              </a:rPr>
              <a:t>[7] </a:t>
            </a:r>
            <a:r>
              <a:rPr lang="hr-HR" sz="1600" dirty="0" err="1">
                <a:solidFill>
                  <a:srgbClr val="000000"/>
                </a:solidFill>
              </a:rPr>
              <a:t>Rahman</a:t>
            </a:r>
            <a:r>
              <a:rPr lang="hr-HR" sz="1600" dirty="0">
                <a:solidFill>
                  <a:srgbClr val="000000"/>
                </a:solidFill>
              </a:rPr>
              <a:t>, M Z. </a:t>
            </a:r>
            <a:r>
              <a:rPr lang="hr-HR" sz="1600" dirty="0" err="1">
                <a:solidFill>
                  <a:srgbClr val="000000"/>
                </a:solidFill>
              </a:rPr>
              <a:t>Beyond</a:t>
            </a:r>
            <a:r>
              <a:rPr lang="hr-HR" sz="1600" dirty="0">
                <a:solidFill>
                  <a:srgbClr val="000000"/>
                </a:solidFill>
              </a:rPr>
              <a:t> </a:t>
            </a:r>
            <a:r>
              <a:rPr lang="hr-HR" sz="1600" dirty="0" err="1">
                <a:solidFill>
                  <a:srgbClr val="000000"/>
                </a:solidFill>
              </a:rPr>
              <a:t>Trilateration</a:t>
            </a:r>
            <a:r>
              <a:rPr lang="hr-HR" sz="1600" dirty="0">
                <a:solidFill>
                  <a:srgbClr val="000000"/>
                </a:solidFill>
              </a:rPr>
              <a:t>: GPS </a:t>
            </a:r>
            <a:r>
              <a:rPr lang="hr-HR" sz="1600" dirty="0" err="1">
                <a:solidFill>
                  <a:srgbClr val="000000"/>
                </a:solidFill>
              </a:rPr>
              <a:t>Positioning</a:t>
            </a:r>
            <a:r>
              <a:rPr lang="hr-HR" sz="1600" dirty="0">
                <a:solidFill>
                  <a:srgbClr val="000000"/>
                </a:solidFill>
              </a:rPr>
              <a:t> </a:t>
            </a:r>
            <a:r>
              <a:rPr lang="hr-HR" sz="1600" dirty="0" err="1">
                <a:solidFill>
                  <a:srgbClr val="000000"/>
                </a:solidFill>
              </a:rPr>
              <a:t>Geometry</a:t>
            </a:r>
            <a:r>
              <a:rPr lang="hr-HR" sz="1600" dirty="0">
                <a:solidFill>
                  <a:srgbClr val="000000"/>
                </a:solidFill>
              </a:rPr>
              <a:t> </a:t>
            </a:r>
            <a:r>
              <a:rPr lang="hr-HR" sz="1600" dirty="0" err="1">
                <a:solidFill>
                  <a:srgbClr val="000000"/>
                </a:solidFill>
              </a:rPr>
              <a:t>and</a:t>
            </a:r>
            <a:r>
              <a:rPr lang="hr-HR" sz="1600" dirty="0">
                <a:solidFill>
                  <a:srgbClr val="000000"/>
                </a:solidFill>
              </a:rPr>
              <a:t> </a:t>
            </a:r>
            <a:r>
              <a:rPr lang="hr-HR" sz="1600" dirty="0" err="1">
                <a:solidFill>
                  <a:srgbClr val="000000"/>
                </a:solidFill>
              </a:rPr>
              <a:t>Analytical</a:t>
            </a:r>
            <a:r>
              <a:rPr lang="hr-HR" sz="1600" dirty="0">
                <a:solidFill>
                  <a:srgbClr val="000000"/>
                </a:solidFill>
              </a:rPr>
              <a:t> </a:t>
            </a:r>
            <a:r>
              <a:rPr lang="hr-HR" sz="1600" dirty="0" err="1">
                <a:solidFill>
                  <a:srgbClr val="000000"/>
                </a:solidFill>
              </a:rPr>
              <a:t>Accuracy</a:t>
            </a:r>
            <a:r>
              <a:rPr lang="hr-HR" sz="1600" dirty="0">
                <a:solidFill>
                  <a:srgbClr val="000000"/>
                </a:solidFill>
              </a:rPr>
              <a:t>. </a:t>
            </a:r>
            <a:r>
              <a:rPr lang="hr-HR" sz="1600" dirty="0" err="1">
                <a:solidFill>
                  <a:srgbClr val="000000"/>
                </a:solidFill>
              </a:rPr>
              <a:t>Chapter</a:t>
            </a:r>
            <a:r>
              <a:rPr lang="hr-HR" sz="1600" dirty="0">
                <a:solidFill>
                  <a:srgbClr val="000000"/>
                </a:solidFill>
              </a:rPr>
              <a:t> 10 </a:t>
            </a:r>
            <a:r>
              <a:rPr lang="hr-HR" sz="1600" dirty="0" err="1">
                <a:solidFill>
                  <a:srgbClr val="000000"/>
                </a:solidFill>
              </a:rPr>
              <a:t>in</a:t>
            </a:r>
            <a:r>
              <a:rPr lang="hr-HR" sz="1600" dirty="0">
                <a:solidFill>
                  <a:srgbClr val="000000"/>
                </a:solidFill>
              </a:rPr>
              <a:t>: Jin, S. (2012). Global </a:t>
            </a:r>
            <a:r>
              <a:rPr lang="hr-HR" sz="1600" dirty="0" err="1">
                <a:solidFill>
                  <a:srgbClr val="000000"/>
                </a:solidFill>
              </a:rPr>
              <a:t>Navigation</a:t>
            </a:r>
            <a:r>
              <a:rPr lang="hr-HR" sz="1600" dirty="0">
                <a:solidFill>
                  <a:srgbClr val="000000"/>
                </a:solidFill>
              </a:rPr>
              <a:t> </a:t>
            </a:r>
            <a:r>
              <a:rPr lang="hr-HR" sz="1600" dirty="0" err="1">
                <a:solidFill>
                  <a:srgbClr val="000000"/>
                </a:solidFill>
              </a:rPr>
              <a:t>Satellite</a:t>
            </a:r>
            <a:r>
              <a:rPr lang="hr-HR" sz="1600" dirty="0">
                <a:solidFill>
                  <a:srgbClr val="000000"/>
                </a:solidFill>
              </a:rPr>
              <a:t> Systems – </a:t>
            </a:r>
            <a:r>
              <a:rPr lang="hr-HR" sz="1600" dirty="0" err="1">
                <a:solidFill>
                  <a:srgbClr val="000000"/>
                </a:solidFill>
              </a:rPr>
              <a:t>Signals</a:t>
            </a:r>
            <a:r>
              <a:rPr lang="hr-HR" sz="1600" dirty="0">
                <a:solidFill>
                  <a:srgbClr val="000000"/>
                </a:solidFill>
              </a:rPr>
              <a:t>, </a:t>
            </a:r>
            <a:r>
              <a:rPr lang="hr-HR" sz="1600" dirty="0" err="1">
                <a:solidFill>
                  <a:srgbClr val="000000"/>
                </a:solidFill>
              </a:rPr>
              <a:t>Theory</a:t>
            </a:r>
            <a:r>
              <a:rPr lang="hr-HR" sz="1600" dirty="0">
                <a:solidFill>
                  <a:srgbClr val="000000"/>
                </a:solidFill>
              </a:rPr>
              <a:t> </a:t>
            </a:r>
            <a:r>
              <a:rPr lang="hr-HR" sz="1600" dirty="0" err="1">
                <a:solidFill>
                  <a:srgbClr val="000000"/>
                </a:solidFill>
              </a:rPr>
              <a:t>and</a:t>
            </a:r>
            <a:r>
              <a:rPr lang="hr-HR" sz="1600" dirty="0">
                <a:solidFill>
                  <a:srgbClr val="000000"/>
                </a:solidFill>
              </a:rPr>
              <a:t> </a:t>
            </a:r>
            <a:r>
              <a:rPr lang="hr-HR" sz="1600" dirty="0" err="1">
                <a:solidFill>
                  <a:srgbClr val="000000"/>
                </a:solidFill>
              </a:rPr>
              <a:t>Applications</a:t>
            </a:r>
            <a:r>
              <a:rPr lang="hr-HR" sz="1600" dirty="0">
                <a:solidFill>
                  <a:srgbClr val="000000"/>
                </a:solidFill>
              </a:rPr>
              <a:t>. </a:t>
            </a:r>
            <a:r>
              <a:rPr lang="hr-HR" sz="1600" dirty="0" err="1">
                <a:solidFill>
                  <a:srgbClr val="000000"/>
                </a:solidFill>
              </a:rPr>
              <a:t>Intechopen</a:t>
            </a:r>
            <a:r>
              <a:rPr lang="hr-HR" sz="1600" dirty="0">
                <a:solidFill>
                  <a:srgbClr val="000000"/>
                </a:solidFill>
              </a:rPr>
              <a:t>. Rijeka, Croatia.</a:t>
            </a:r>
          </a:p>
          <a:p>
            <a:pPr>
              <a:lnSpc>
                <a:spcPct val="100000"/>
              </a:lnSpc>
            </a:pPr>
            <a:r>
              <a:rPr lang="hr-HR" sz="1600" dirty="0">
                <a:solidFill>
                  <a:srgbClr val="000000"/>
                </a:solidFill>
              </a:rPr>
              <a:t>[8] </a:t>
            </a:r>
            <a:r>
              <a:rPr lang="hr-HR" sz="1600" dirty="0" err="1">
                <a:solidFill>
                  <a:srgbClr val="000000"/>
                </a:solidFill>
              </a:rPr>
              <a:t>Rahemi</a:t>
            </a:r>
            <a:r>
              <a:rPr lang="hr-HR" sz="1600" dirty="0">
                <a:solidFill>
                  <a:srgbClr val="000000"/>
                </a:solidFill>
              </a:rPr>
              <a:t>, N </a:t>
            </a:r>
            <a:r>
              <a:rPr lang="hr-HR" sz="1600" dirty="0" err="1">
                <a:solidFill>
                  <a:srgbClr val="000000"/>
                </a:solidFill>
              </a:rPr>
              <a:t>et</a:t>
            </a:r>
            <a:r>
              <a:rPr lang="hr-HR" sz="1600" dirty="0">
                <a:solidFill>
                  <a:srgbClr val="000000"/>
                </a:solidFill>
              </a:rPr>
              <a:t> </a:t>
            </a:r>
            <a:r>
              <a:rPr lang="hr-HR" sz="1600" dirty="0" err="1">
                <a:solidFill>
                  <a:srgbClr val="000000"/>
                </a:solidFill>
              </a:rPr>
              <a:t>al</a:t>
            </a:r>
            <a:r>
              <a:rPr lang="hr-HR" sz="1600" dirty="0">
                <a:solidFill>
                  <a:srgbClr val="000000"/>
                </a:solidFill>
              </a:rPr>
              <a:t>. (2014). </a:t>
            </a:r>
            <a:r>
              <a:rPr lang="hr-HR" sz="1600" dirty="0" err="1">
                <a:solidFill>
                  <a:srgbClr val="000000"/>
                </a:solidFill>
              </a:rPr>
              <a:t>Accurate</a:t>
            </a:r>
            <a:r>
              <a:rPr lang="hr-HR" sz="1600" dirty="0">
                <a:solidFill>
                  <a:srgbClr val="000000"/>
                </a:solidFill>
              </a:rPr>
              <a:t> </a:t>
            </a:r>
            <a:r>
              <a:rPr lang="hr-HR" sz="1600" dirty="0" err="1">
                <a:solidFill>
                  <a:srgbClr val="000000"/>
                </a:solidFill>
              </a:rPr>
              <a:t>Solution</a:t>
            </a:r>
            <a:r>
              <a:rPr lang="hr-HR" sz="1600" dirty="0">
                <a:solidFill>
                  <a:srgbClr val="000000"/>
                </a:solidFill>
              </a:rPr>
              <a:t> </a:t>
            </a:r>
            <a:r>
              <a:rPr lang="hr-HR" sz="1600" dirty="0" err="1">
                <a:solidFill>
                  <a:srgbClr val="000000"/>
                </a:solidFill>
              </a:rPr>
              <a:t>of</a:t>
            </a:r>
            <a:r>
              <a:rPr lang="hr-HR" sz="1600" dirty="0">
                <a:solidFill>
                  <a:srgbClr val="000000"/>
                </a:solidFill>
              </a:rPr>
              <a:t> </a:t>
            </a:r>
            <a:r>
              <a:rPr lang="hr-HR" sz="1600" dirty="0" err="1">
                <a:solidFill>
                  <a:srgbClr val="000000"/>
                </a:solidFill>
              </a:rPr>
              <a:t>Navigation</a:t>
            </a:r>
            <a:r>
              <a:rPr lang="hr-HR" sz="1600" dirty="0">
                <a:solidFill>
                  <a:srgbClr val="000000"/>
                </a:solidFill>
              </a:rPr>
              <a:t> </a:t>
            </a:r>
            <a:r>
              <a:rPr lang="hr-HR" sz="1600" dirty="0" err="1">
                <a:solidFill>
                  <a:srgbClr val="000000"/>
                </a:solidFill>
              </a:rPr>
              <a:t>Equiations</a:t>
            </a:r>
            <a:r>
              <a:rPr lang="hr-HR" sz="1600" dirty="0">
                <a:solidFill>
                  <a:srgbClr val="000000"/>
                </a:solidFill>
              </a:rPr>
              <a:t> </a:t>
            </a:r>
            <a:r>
              <a:rPr lang="hr-HR" sz="1600" dirty="0" err="1">
                <a:solidFill>
                  <a:srgbClr val="000000"/>
                </a:solidFill>
              </a:rPr>
              <a:t>in</a:t>
            </a:r>
            <a:r>
              <a:rPr lang="hr-HR" sz="1600" dirty="0">
                <a:solidFill>
                  <a:srgbClr val="000000"/>
                </a:solidFill>
              </a:rPr>
              <a:t> GPS </a:t>
            </a:r>
            <a:r>
              <a:rPr lang="hr-HR" sz="1600" dirty="0" err="1">
                <a:solidFill>
                  <a:srgbClr val="000000"/>
                </a:solidFill>
              </a:rPr>
              <a:t>Receivers</a:t>
            </a:r>
            <a:r>
              <a:rPr lang="hr-HR" sz="1600" dirty="0">
                <a:solidFill>
                  <a:srgbClr val="000000"/>
                </a:solidFill>
              </a:rPr>
              <a:t> for </a:t>
            </a:r>
            <a:r>
              <a:rPr lang="hr-HR" sz="1600" dirty="0" err="1">
                <a:solidFill>
                  <a:srgbClr val="000000"/>
                </a:solidFill>
              </a:rPr>
              <a:t>Very</a:t>
            </a:r>
            <a:r>
              <a:rPr lang="hr-HR" sz="1600" dirty="0">
                <a:solidFill>
                  <a:srgbClr val="000000"/>
                </a:solidFill>
              </a:rPr>
              <a:t> </a:t>
            </a:r>
            <a:r>
              <a:rPr lang="hr-HR" sz="1600" dirty="0" err="1">
                <a:solidFill>
                  <a:srgbClr val="000000"/>
                </a:solidFill>
              </a:rPr>
              <a:t>High</a:t>
            </a:r>
            <a:r>
              <a:rPr lang="hr-HR" sz="1600" dirty="0">
                <a:solidFill>
                  <a:srgbClr val="000000"/>
                </a:solidFill>
              </a:rPr>
              <a:t> </a:t>
            </a:r>
            <a:r>
              <a:rPr lang="hr-HR" sz="1600" dirty="0" err="1">
                <a:solidFill>
                  <a:srgbClr val="000000"/>
                </a:solidFill>
              </a:rPr>
              <a:t>Velocities</a:t>
            </a:r>
            <a:r>
              <a:rPr lang="hr-HR" sz="1600" dirty="0">
                <a:solidFill>
                  <a:srgbClr val="000000"/>
                </a:solidFill>
              </a:rPr>
              <a:t> </a:t>
            </a:r>
            <a:r>
              <a:rPr lang="hr-HR" sz="1600" dirty="0" err="1">
                <a:solidFill>
                  <a:srgbClr val="000000"/>
                </a:solidFill>
              </a:rPr>
              <a:t>Using</a:t>
            </a:r>
            <a:r>
              <a:rPr lang="hr-HR" sz="1600" dirty="0">
                <a:solidFill>
                  <a:srgbClr val="000000"/>
                </a:solidFill>
              </a:rPr>
              <a:t> </a:t>
            </a:r>
            <a:r>
              <a:rPr lang="hr-HR" sz="1600" dirty="0" err="1">
                <a:solidFill>
                  <a:srgbClr val="000000"/>
                </a:solidFill>
              </a:rPr>
              <a:t>Pseudorange</a:t>
            </a:r>
            <a:r>
              <a:rPr lang="hr-HR" sz="1600" dirty="0">
                <a:solidFill>
                  <a:srgbClr val="000000"/>
                </a:solidFill>
              </a:rPr>
              <a:t> </a:t>
            </a:r>
            <a:r>
              <a:rPr lang="hr-HR" sz="1600" dirty="0" err="1">
                <a:solidFill>
                  <a:srgbClr val="000000"/>
                </a:solidFill>
              </a:rPr>
              <a:t>Measurements</a:t>
            </a:r>
            <a:r>
              <a:rPr lang="hr-HR" sz="1600" dirty="0">
                <a:solidFill>
                  <a:srgbClr val="000000"/>
                </a:solidFill>
              </a:rPr>
              <a:t>. </a:t>
            </a:r>
            <a:r>
              <a:rPr lang="hr-HR" sz="1600" dirty="0" err="1">
                <a:solidFill>
                  <a:srgbClr val="000000"/>
                </a:solidFill>
              </a:rPr>
              <a:t>Adv</a:t>
            </a:r>
            <a:r>
              <a:rPr lang="hr-HR" sz="1600" dirty="0">
                <a:solidFill>
                  <a:srgbClr val="000000"/>
                </a:solidFill>
              </a:rPr>
              <a:t> </a:t>
            </a:r>
            <a:r>
              <a:rPr lang="hr-HR" sz="1600" dirty="0" err="1">
                <a:solidFill>
                  <a:srgbClr val="000000"/>
                </a:solidFill>
              </a:rPr>
              <a:t>in</a:t>
            </a:r>
            <a:r>
              <a:rPr lang="hr-HR" sz="1600" dirty="0">
                <a:solidFill>
                  <a:srgbClr val="000000"/>
                </a:solidFill>
              </a:rPr>
              <a:t> </a:t>
            </a:r>
            <a:r>
              <a:rPr lang="hr-HR" sz="1600" dirty="0" err="1">
                <a:solidFill>
                  <a:srgbClr val="000000"/>
                </a:solidFill>
              </a:rPr>
              <a:t>Aerospace</a:t>
            </a:r>
            <a:r>
              <a:rPr lang="hr-HR" sz="1600" dirty="0">
                <a:solidFill>
                  <a:srgbClr val="000000"/>
                </a:solidFill>
              </a:rPr>
              <a:t> </a:t>
            </a:r>
            <a:r>
              <a:rPr lang="hr-HR" sz="1600" dirty="0" err="1">
                <a:solidFill>
                  <a:srgbClr val="000000"/>
                </a:solidFill>
              </a:rPr>
              <a:t>Engineering</a:t>
            </a:r>
            <a:r>
              <a:rPr lang="hr-HR" sz="1600" dirty="0">
                <a:solidFill>
                  <a:srgbClr val="000000"/>
                </a:solidFill>
              </a:rPr>
              <a:t>, 2014, </a:t>
            </a:r>
            <a:r>
              <a:rPr lang="hr-HR" sz="1600" dirty="0" err="1">
                <a:solidFill>
                  <a:srgbClr val="000000"/>
                </a:solidFill>
              </a:rPr>
              <a:t>Article</a:t>
            </a:r>
            <a:r>
              <a:rPr lang="hr-HR" sz="1600" dirty="0">
                <a:solidFill>
                  <a:srgbClr val="000000"/>
                </a:solidFill>
              </a:rPr>
              <a:t> ID 435891, 8 </a:t>
            </a:r>
            <a:r>
              <a:rPr lang="hr-HR" sz="1600" dirty="0" err="1">
                <a:solidFill>
                  <a:srgbClr val="000000"/>
                </a:solidFill>
              </a:rPr>
              <a:t>pages</a:t>
            </a:r>
            <a:r>
              <a:rPr lang="hr-HR" sz="1600" dirty="0">
                <a:solidFill>
                  <a:srgbClr val="000000"/>
                </a:solidFill>
              </a:rPr>
              <a:t>. Doi.org/10.1155/2014/435891. </a:t>
            </a:r>
            <a:r>
              <a:rPr lang="hr-HR" sz="1600" dirty="0" err="1">
                <a:solidFill>
                  <a:srgbClr val="000000"/>
                </a:solidFill>
              </a:rPr>
              <a:t>Available</a:t>
            </a:r>
            <a:r>
              <a:rPr lang="hr-HR" sz="1600" dirty="0">
                <a:solidFill>
                  <a:srgbClr val="000000"/>
                </a:solidFill>
              </a:rPr>
              <a:t> at: http://bit.ly/2oNr7QN</a:t>
            </a:r>
          </a:p>
          <a:p>
            <a:pPr>
              <a:lnSpc>
                <a:spcPct val="100000"/>
              </a:lnSpc>
            </a:pPr>
            <a:r>
              <a:rPr lang="hr-HR" sz="2000" dirty="0">
                <a:solidFill>
                  <a:srgbClr val="000000"/>
                </a:solidFill>
              </a:rPr>
              <a:t>  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77"/>
          <p:cNvPicPr/>
          <p:nvPr/>
        </p:nvPicPr>
        <p:blipFill>
          <a:blip r:embed="rId3" cstate="print"/>
          <a:stretch/>
        </p:blipFill>
        <p:spPr>
          <a:xfrm>
            <a:off x="577800" y="1800"/>
            <a:ext cx="8959320" cy="7559640"/>
          </a:xfrm>
          <a:prstGeom prst="rect">
            <a:avLst/>
          </a:prstGeom>
          <a:ln>
            <a:noFill/>
          </a:ln>
        </p:spPr>
      </p:pic>
      <p:sp>
        <p:nvSpPr>
          <p:cNvPr id="119" name="CustomShape 1"/>
          <p:cNvSpPr/>
          <p:nvPr/>
        </p:nvSpPr>
        <p:spPr>
          <a:xfrm>
            <a:off x="1493280" y="420480"/>
            <a:ext cx="7317720" cy="116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7920" tIns="48960" rIns="97920" bIns="48960"/>
          <a:lstStyle/>
          <a:p>
            <a:pPr algn="ctr">
              <a:lnSpc>
                <a:spcPct val="100000"/>
              </a:lnSpc>
            </a:pPr>
            <a:r>
              <a:rPr lang="hr-HR" sz="3500" b="1" strike="noStrike">
                <a:solidFill>
                  <a:srgbClr val="FF0000"/>
                </a:solidFill>
                <a:latin typeface="Arial"/>
                <a:ea typeface="DejaVu Sans"/>
              </a:rPr>
              <a:t>THANK YOU FOR YOUR ATTENTION !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895680" y="4872600"/>
            <a:ext cx="8287200" cy="284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7920" tIns="48960" rIns="97920" bIns="48960"/>
          <a:lstStyle/>
          <a:p>
            <a:pPr algn="ctr">
              <a:lnSpc>
                <a:spcPct val="100000"/>
              </a:lnSpc>
            </a:pPr>
            <a:r>
              <a:rPr lang="hr-HR" sz="2800" b="1" strike="noStrike" dirty="0" err="1">
                <a:solidFill>
                  <a:srgbClr val="FFFF00"/>
                </a:solidFill>
                <a:latin typeface="Arial"/>
                <a:ea typeface="DejaVu Sans"/>
              </a:rPr>
              <a:t>Mia</a:t>
            </a:r>
            <a:r>
              <a:rPr lang="hr-HR" sz="2800" b="1" strike="noStrike" dirty="0">
                <a:solidFill>
                  <a:srgbClr val="FFFF00"/>
                </a:solidFill>
                <a:latin typeface="Arial"/>
                <a:ea typeface="DejaVu Sans"/>
              </a:rPr>
              <a:t> Filić, MRIN,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hr-HR" sz="2400" b="1" strike="noStrike" dirty="0">
                <a:solidFill>
                  <a:srgbClr val="FFFF00"/>
                </a:solidFill>
                <a:latin typeface="Arial"/>
                <a:ea typeface="DejaVu Sans"/>
              </a:rPr>
              <a:t>Department for </a:t>
            </a:r>
            <a:r>
              <a:rPr lang="hr-HR" sz="2400" b="1" strike="noStrike" dirty="0" err="1">
                <a:solidFill>
                  <a:srgbClr val="FFFF00"/>
                </a:solidFill>
                <a:latin typeface="Arial"/>
                <a:ea typeface="DejaVu Sans"/>
              </a:rPr>
              <a:t>Mathematics</a:t>
            </a:r>
            <a:r>
              <a:rPr lang="hr-HR" sz="2400" b="1" strike="noStrike" dirty="0">
                <a:solidFill>
                  <a:srgbClr val="FFFF00"/>
                </a:solidFill>
                <a:latin typeface="Arial"/>
                <a:ea typeface="DejaVu Sans"/>
              </a:rPr>
              <a:t>,</a:t>
            </a:r>
          </a:p>
          <a:p>
            <a:pPr algn="ctr">
              <a:lnSpc>
                <a:spcPct val="100000"/>
              </a:lnSpc>
            </a:pPr>
            <a:r>
              <a:rPr lang="hr-HR" sz="2400" b="1" dirty="0" err="1">
                <a:solidFill>
                  <a:srgbClr val="FFFF00"/>
                </a:solidFill>
                <a:latin typeface="Arial"/>
                <a:ea typeface="DejaVu Sans"/>
              </a:rPr>
              <a:t>Faculty</a:t>
            </a:r>
            <a:r>
              <a:rPr lang="hr-HR" sz="2400" b="1" dirty="0">
                <a:solidFill>
                  <a:srgbClr val="FFFF00"/>
                </a:solidFill>
                <a:latin typeface="Arial"/>
                <a:ea typeface="DejaVu Sans"/>
              </a:rPr>
              <a:t> </a:t>
            </a:r>
            <a:r>
              <a:rPr lang="hr-HR" sz="2400" b="1" dirty="0" err="1">
                <a:solidFill>
                  <a:srgbClr val="FFFF00"/>
                </a:solidFill>
                <a:latin typeface="Arial"/>
                <a:ea typeface="DejaVu Sans"/>
              </a:rPr>
              <a:t>of</a:t>
            </a:r>
            <a:r>
              <a:rPr lang="hr-HR" sz="2400" b="1" dirty="0">
                <a:solidFill>
                  <a:srgbClr val="FFFF00"/>
                </a:solidFill>
                <a:latin typeface="Arial"/>
                <a:ea typeface="DejaVu Sans"/>
              </a:rPr>
              <a:t> </a:t>
            </a:r>
            <a:r>
              <a:rPr lang="hr-HR" sz="2400" b="1" dirty="0" err="1">
                <a:solidFill>
                  <a:srgbClr val="FFFF00"/>
                </a:solidFill>
                <a:latin typeface="Arial"/>
                <a:ea typeface="DejaVu Sans"/>
              </a:rPr>
              <a:t>Science</a:t>
            </a:r>
            <a:r>
              <a:rPr lang="hr-HR" sz="2400" b="1" dirty="0">
                <a:solidFill>
                  <a:srgbClr val="FFFF00"/>
                </a:solidFill>
                <a:latin typeface="Arial"/>
                <a:ea typeface="DejaVu Sans"/>
              </a:rPr>
              <a:t>,</a:t>
            </a:r>
            <a:r>
              <a:rPr lang="hr-HR" sz="2400" b="1" strike="noStrike" dirty="0">
                <a:solidFill>
                  <a:srgbClr val="FFFF00"/>
                </a:solidFill>
                <a:latin typeface="Arial"/>
                <a:ea typeface="DejaVu Sans"/>
              </a:rPr>
              <a:t>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hr-HR" sz="2400" b="1" strike="noStrike" dirty="0" err="1">
                <a:solidFill>
                  <a:srgbClr val="FFFF00"/>
                </a:solidFill>
                <a:latin typeface="Arial"/>
                <a:ea typeface="DejaVu Sans"/>
              </a:rPr>
              <a:t>University</a:t>
            </a:r>
            <a:r>
              <a:rPr lang="hr-HR" sz="2400" b="1" strike="noStrike" dirty="0">
                <a:solidFill>
                  <a:srgbClr val="FFFF00"/>
                </a:solidFill>
                <a:latin typeface="Arial"/>
                <a:ea typeface="DejaVu Sans"/>
              </a:rPr>
              <a:t> </a:t>
            </a:r>
            <a:r>
              <a:rPr lang="hr-HR" sz="2400" b="1" strike="noStrike" dirty="0" err="1">
                <a:solidFill>
                  <a:srgbClr val="FFFF00"/>
                </a:solidFill>
                <a:latin typeface="Arial"/>
                <a:ea typeface="DejaVu Sans"/>
              </a:rPr>
              <a:t>of</a:t>
            </a:r>
            <a:r>
              <a:rPr lang="hr-HR" sz="2400" b="1" strike="noStrike" dirty="0">
                <a:solidFill>
                  <a:srgbClr val="FFFF00"/>
                </a:solidFill>
                <a:latin typeface="Arial"/>
                <a:ea typeface="DejaVu Sans"/>
              </a:rPr>
              <a:t> Zagreb, Croatia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hr-HR" sz="2800" b="1" strike="noStrike" dirty="0">
                <a:solidFill>
                  <a:srgbClr val="FFFF00"/>
                </a:solidFill>
                <a:latin typeface="Arial"/>
                <a:ea typeface="DejaVu Sans"/>
              </a:rPr>
              <a:t>E-mail: filicmia@gmail.com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608" y="1648060"/>
            <a:ext cx="2371588" cy="1857042"/>
          </a:xfrm>
          <a:prstGeom prst="rect">
            <a:avLst/>
          </a:prstGeom>
        </p:spPr>
      </p:pic>
      <p:sp>
        <p:nvSpPr>
          <p:cNvPr id="82" name="TextShape 1"/>
          <p:cNvSpPr txBox="1"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tIns="24840" rIns="0" bIns="0" anchor="ctr"/>
          <a:lstStyle/>
          <a:p>
            <a:pPr algn="ctr">
              <a:lnSpc>
                <a:spcPct val="100000"/>
              </a:lnSpc>
            </a:pPr>
            <a:r>
              <a:rPr lang="hr-HR" sz="2800" strike="noStrike" dirty="0">
                <a:solidFill>
                  <a:srgbClr val="FF0000"/>
                </a:solidFill>
                <a:latin typeface="Arial"/>
                <a:ea typeface="Microsoft YaHei"/>
              </a:rPr>
              <a:t>11</a:t>
            </a:r>
            <a:r>
              <a:rPr lang="en-GB" sz="28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th</a:t>
            </a:r>
            <a:r>
              <a:rPr lang="en-GB" sz="2800" strike="noStrike" dirty="0">
                <a:solidFill>
                  <a:srgbClr val="FF0000"/>
                </a:solidFill>
                <a:latin typeface="Arial"/>
                <a:ea typeface="Microsoft YaHei"/>
              </a:rPr>
              <a:t> Annual </a:t>
            </a:r>
            <a:r>
              <a:rPr lang="en-GB" sz="28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Baška</a:t>
            </a:r>
            <a:r>
              <a:rPr lang="en-GB" sz="2800" strike="noStrike" dirty="0">
                <a:solidFill>
                  <a:srgbClr val="FF0000"/>
                </a:solidFill>
                <a:latin typeface="Arial"/>
                <a:ea typeface="Microsoft YaHei"/>
              </a:rPr>
              <a:t> GNSS Conference
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Improvement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of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GPS standard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position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algorithm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through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WLS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approach</a:t>
            </a:r>
            <a:r>
              <a:rPr lang="en-GB" sz="2800" strike="noStrike" dirty="0">
                <a:solidFill>
                  <a:srgbClr val="FF0000"/>
                </a:solidFill>
                <a:latin typeface="Arial"/>
                <a:ea typeface="Microsoft YaHei"/>
              </a:rPr>
              <a:t>
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Mia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Filić, Luka Grubišić,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Faculty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of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Science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,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University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of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Zagreb, Croatia</a:t>
            </a:r>
            <a:endParaRPr dirty="0"/>
          </a:p>
        </p:txBody>
      </p:sp>
      <p:sp>
        <p:nvSpPr>
          <p:cNvPr id="83" name="TextShape 2"/>
          <p:cNvSpPr txBox="1"/>
          <p:nvPr/>
        </p:nvSpPr>
        <p:spPr>
          <a:xfrm>
            <a:off x="493560" y="1547640"/>
            <a:ext cx="9070560" cy="4989240"/>
          </a:xfrm>
          <a:prstGeom prst="rect">
            <a:avLst/>
          </a:prstGeom>
          <a:noFill/>
          <a:ln>
            <a:noFill/>
          </a:ln>
        </p:spPr>
        <p:txBody>
          <a:bodyPr lIns="0" tIns="28080" rIns="0" bIns="0"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hr-HR" sz="3200" b="1" strike="noStrike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3200" b="1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Content</a:t>
            </a:r>
            <a:r>
              <a:rPr lang="hr-HR" sz="3200" b="1" strike="noStrike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3200" b="1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of</a:t>
            </a:r>
            <a:r>
              <a:rPr lang="hr-HR" sz="3200" b="1" strike="noStrike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3200" b="1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the</a:t>
            </a:r>
            <a:r>
              <a:rPr lang="hr-HR" sz="3200" b="1" strike="noStrike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3200" b="1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presentation</a:t>
            </a:r>
            <a:endParaRPr lang="hr-HR" sz="3200" b="1" strike="noStrike" dirty="0">
              <a:solidFill>
                <a:srgbClr val="000000"/>
              </a:solidFill>
              <a:latin typeface="Arial"/>
              <a:ea typeface="Microsoft YaHei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hr-HR" sz="2400" strike="noStrike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Introduction</a:t>
            </a:r>
            <a:endParaRPr lang="hr-HR" sz="2800" strike="noStrike" dirty="0">
              <a:solidFill>
                <a:srgbClr val="000000"/>
              </a:solidFill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lang="hr-HR" sz="2800" strike="noStrike" dirty="0">
              <a:solidFill>
                <a:srgbClr val="000000"/>
              </a:solidFill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Problem 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description</a:t>
            </a:r>
            <a:endParaRPr lang="hr-HR" sz="2800" dirty="0">
              <a:solidFill>
                <a:srgbClr val="000000"/>
              </a:solidFill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lang="hr-HR" sz="2800" dirty="0">
              <a:solidFill>
                <a:srgbClr val="000000"/>
              </a:solidFill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hr-HR" sz="2800" strike="noStrike" dirty="0">
                <a:solidFill>
                  <a:srgbClr val="000000"/>
                </a:solidFill>
                <a:latin typeface="Arial"/>
                <a:ea typeface="Microsoft YaHei"/>
              </a:rPr>
              <a:t> WLSA-</a:t>
            </a:r>
            <a:r>
              <a:rPr lang="hr-HR" sz="2800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improved</a:t>
            </a:r>
            <a:r>
              <a:rPr lang="hr-HR" sz="2800" strike="noStrike" dirty="0">
                <a:solidFill>
                  <a:srgbClr val="000000"/>
                </a:solidFill>
                <a:latin typeface="Arial"/>
                <a:ea typeface="Microsoft YaHei"/>
              </a:rPr>
              <a:t> GPS </a:t>
            </a:r>
            <a:r>
              <a:rPr lang="hr-HR" sz="2800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position</a:t>
            </a:r>
            <a:r>
              <a:rPr lang="hr-HR" sz="2800" strike="noStrike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estimation</a:t>
            </a:r>
            <a:endParaRPr lang="hr-HR" sz="2800" strike="noStrike" dirty="0">
              <a:solidFill>
                <a:srgbClr val="000000"/>
              </a:solidFill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Concept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validation</a:t>
            </a:r>
            <a:endParaRPr lang="hr-HR" sz="2800" dirty="0">
              <a:solidFill>
                <a:srgbClr val="000000"/>
              </a:solidFill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lang="hr-HR" sz="2800" dirty="0">
              <a:solidFill>
                <a:srgbClr val="000000"/>
              </a:solidFill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hr-HR" sz="2800" strike="noStrike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Discussion</a:t>
            </a:r>
            <a:endParaRPr lang="hr-HR" sz="2800" strike="noStrike" dirty="0">
              <a:solidFill>
                <a:srgbClr val="000000"/>
              </a:solidFill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lang="hr-HR" sz="2800" strike="noStrike" dirty="0">
              <a:solidFill>
                <a:srgbClr val="000000"/>
              </a:solidFill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Conclusion</a:t>
            </a:r>
            <a:endParaRPr lang="hr-HR" sz="2800" dirty="0">
              <a:solidFill>
                <a:srgbClr val="000000"/>
              </a:solidFill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lang="hr-HR" sz="2800" dirty="0">
              <a:solidFill>
                <a:srgbClr val="000000"/>
              </a:solidFill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hr-HR" sz="2800" strike="noStrike" dirty="0">
                <a:solidFill>
                  <a:srgbClr val="000000"/>
                </a:solidFill>
                <a:latin typeface="Arial"/>
                <a:ea typeface="Microsoft YaHei"/>
              </a:rPr>
              <a:t> Reference</a:t>
            </a:r>
            <a:r>
              <a:rPr lang="hr-HR" sz="2400" strike="noStrike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lang="hr-HR" sz="24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1998" y="5541224"/>
            <a:ext cx="4010769" cy="19913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3400" y="3434486"/>
            <a:ext cx="4467225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tIns="24840" rIns="0" bIns="0" anchor="ctr"/>
          <a:lstStyle/>
          <a:p>
            <a:pPr algn="ctr">
              <a:lnSpc>
                <a:spcPct val="100000"/>
              </a:lnSpc>
            </a:pPr>
            <a:r>
              <a:rPr lang="hr-HR" sz="2800" strike="noStrike" dirty="0">
                <a:solidFill>
                  <a:srgbClr val="FF0000"/>
                </a:solidFill>
                <a:latin typeface="Arial"/>
                <a:ea typeface="Microsoft YaHei"/>
              </a:rPr>
              <a:t>11</a:t>
            </a:r>
            <a:r>
              <a:rPr lang="en-GB" sz="28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th</a:t>
            </a:r>
            <a:r>
              <a:rPr lang="en-GB" sz="2800" strike="noStrike" dirty="0">
                <a:solidFill>
                  <a:srgbClr val="FF0000"/>
                </a:solidFill>
                <a:latin typeface="Arial"/>
                <a:ea typeface="Microsoft YaHei"/>
              </a:rPr>
              <a:t> Annual </a:t>
            </a:r>
            <a:r>
              <a:rPr lang="en-GB" sz="28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Baška</a:t>
            </a:r>
            <a:r>
              <a:rPr lang="en-GB" sz="2800" strike="noStrike" dirty="0">
                <a:solidFill>
                  <a:srgbClr val="FF0000"/>
                </a:solidFill>
                <a:latin typeface="Arial"/>
                <a:ea typeface="Microsoft YaHei"/>
              </a:rPr>
              <a:t> GNSS Conference
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Improvement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of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GPS standard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position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algorithm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through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WLS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approach</a:t>
            </a:r>
            <a:r>
              <a:rPr lang="en-GB" sz="2800" strike="noStrike" dirty="0">
                <a:solidFill>
                  <a:srgbClr val="FF0000"/>
                </a:solidFill>
                <a:latin typeface="Arial"/>
                <a:ea typeface="Microsoft YaHei"/>
              </a:rPr>
              <a:t>
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Mia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Filić, Luka Grubišić,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Faculty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of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Science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,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University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of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Zagreb, Croatia</a:t>
            </a:r>
            <a:endParaRPr dirty="0"/>
          </a:p>
        </p:txBody>
      </p:sp>
      <p:sp>
        <p:nvSpPr>
          <p:cNvPr id="83" name="TextShape 2"/>
          <p:cNvSpPr txBox="1"/>
          <p:nvPr/>
        </p:nvSpPr>
        <p:spPr>
          <a:xfrm>
            <a:off x="493560" y="1547640"/>
            <a:ext cx="9070560" cy="4989240"/>
          </a:xfrm>
          <a:prstGeom prst="rect">
            <a:avLst/>
          </a:prstGeom>
          <a:noFill/>
          <a:ln>
            <a:noFill/>
          </a:ln>
        </p:spPr>
        <p:txBody>
          <a:bodyPr lIns="0" tIns="28080" rIns="0" bIns="0"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hr-HR" sz="3200" b="1" strike="noStrike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3200" b="1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Introduction</a:t>
            </a:r>
            <a:endParaRPr dirty="0"/>
          </a:p>
          <a:p>
            <a:pPr>
              <a:lnSpc>
                <a:spcPct val="100000"/>
              </a:lnSpc>
            </a:pPr>
            <a:endParaRPr lang="hr-HR" sz="2800" strike="noStrike" dirty="0">
              <a:solidFill>
                <a:srgbClr val="000000"/>
              </a:solidFill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GPS 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position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process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is 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based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on 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measurements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-&gt; 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imperfect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position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estimates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corrupted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with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the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effects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of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error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sources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lang="hr-HR" sz="2400" strike="noStrike" dirty="0">
              <a:solidFill>
                <a:srgbClr val="000000"/>
              </a:solidFill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lang="hr-HR" sz="24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776" y="6372125"/>
            <a:ext cx="9673212" cy="754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19060" y="3419797"/>
            <a:ext cx="4390149" cy="307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tIns="24840" rIns="0" bIns="0" anchor="ctr"/>
          <a:lstStyle/>
          <a:p>
            <a:pPr algn="ctr">
              <a:lnSpc>
                <a:spcPct val="100000"/>
              </a:lnSpc>
            </a:pPr>
            <a:r>
              <a:rPr lang="hr-HR" sz="2800" strike="noStrike" dirty="0">
                <a:solidFill>
                  <a:srgbClr val="FF0000"/>
                </a:solidFill>
                <a:latin typeface="Arial"/>
                <a:ea typeface="Microsoft YaHei"/>
              </a:rPr>
              <a:t>11</a:t>
            </a:r>
            <a:r>
              <a:rPr lang="en-GB" sz="28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th</a:t>
            </a:r>
            <a:r>
              <a:rPr lang="en-GB" sz="2800" strike="noStrike" dirty="0">
                <a:solidFill>
                  <a:srgbClr val="FF0000"/>
                </a:solidFill>
                <a:latin typeface="Arial"/>
                <a:ea typeface="Microsoft YaHei"/>
              </a:rPr>
              <a:t> Annual </a:t>
            </a:r>
            <a:r>
              <a:rPr lang="en-GB" sz="28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Baška</a:t>
            </a:r>
            <a:r>
              <a:rPr lang="en-GB" sz="2800" strike="noStrike" dirty="0">
                <a:solidFill>
                  <a:srgbClr val="FF0000"/>
                </a:solidFill>
                <a:latin typeface="Arial"/>
                <a:ea typeface="Microsoft YaHei"/>
              </a:rPr>
              <a:t> GNSS Conference
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Improvement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of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GPS standard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position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algorithm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through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WLS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approach</a:t>
            </a:r>
            <a:r>
              <a:rPr lang="en-GB" sz="2800" strike="noStrike" dirty="0">
                <a:solidFill>
                  <a:srgbClr val="FF0000"/>
                </a:solidFill>
                <a:latin typeface="Arial"/>
                <a:ea typeface="Microsoft YaHei"/>
              </a:rPr>
              <a:t>
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Mia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Filić, Luka Grubišić,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Faculty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of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Science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,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University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of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Zagreb, Croatia</a:t>
            </a:r>
            <a:endParaRPr dirty="0"/>
          </a:p>
        </p:txBody>
      </p:sp>
      <p:sp>
        <p:nvSpPr>
          <p:cNvPr id="83" name="TextShape 2"/>
          <p:cNvSpPr txBox="1"/>
          <p:nvPr/>
        </p:nvSpPr>
        <p:spPr>
          <a:xfrm>
            <a:off x="493560" y="1547640"/>
            <a:ext cx="9070560" cy="4989240"/>
          </a:xfrm>
          <a:prstGeom prst="rect">
            <a:avLst/>
          </a:prstGeom>
          <a:noFill/>
          <a:ln>
            <a:noFill/>
          </a:ln>
        </p:spPr>
        <p:txBody>
          <a:bodyPr lIns="0" tIns="28080" rIns="0" bIns="0"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hr-HR" sz="3200" b="1" strike="noStrike" dirty="0">
                <a:solidFill>
                  <a:srgbClr val="000000"/>
                </a:solidFill>
                <a:latin typeface="Arial"/>
                <a:ea typeface="Microsoft YaHei"/>
              </a:rPr>
              <a:t> Problem </a:t>
            </a:r>
            <a:r>
              <a:rPr lang="hr-HR" sz="3200" b="1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description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hr-HR" sz="2400" strike="noStrike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Single-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frequency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code-based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single-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point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GPS 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position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estimation</a:t>
            </a:r>
            <a:endParaRPr lang="hr-HR" sz="2800" dirty="0">
              <a:solidFill>
                <a:srgbClr val="000000"/>
              </a:solidFill>
              <a:latin typeface="Arial"/>
              <a:ea typeface="Microsoft YaHei"/>
            </a:endParaRPr>
          </a:p>
          <a:p>
            <a:pPr>
              <a:lnSpc>
                <a:spcPct val="100000"/>
              </a:lnSpc>
            </a:pPr>
            <a:endParaRPr lang="hr-HR" sz="24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733860"/>
              </p:ext>
            </p:extLst>
          </p:nvPr>
        </p:nvGraphicFramePr>
        <p:xfrm>
          <a:off x="575816" y="2855966"/>
          <a:ext cx="9073008" cy="4176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88232">
                <a:tc>
                  <a:txBody>
                    <a:bodyPr/>
                    <a:lstStyle/>
                    <a:p>
                      <a:pPr algn="ctr"/>
                      <a:r>
                        <a:rPr lang="hr-HR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All</a:t>
                      </a:r>
                      <a:r>
                        <a:rPr lang="hr-HR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hr-HR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the</a:t>
                      </a:r>
                      <a:r>
                        <a:rPr lang="hr-HR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hr-HR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errors</a:t>
                      </a:r>
                      <a:r>
                        <a:rPr lang="hr-HR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hr-HR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compensated</a:t>
                      </a:r>
                      <a:endParaRPr lang="hr-HR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endParaRPr lang="hr-HR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hr-HR" sz="24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y = G x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>
                          <a:solidFill>
                            <a:srgbClr val="C00000"/>
                          </a:solidFill>
                        </a:rPr>
                        <a:t>Un-</a:t>
                      </a:r>
                      <a:r>
                        <a:rPr lang="hr-HR" dirty="0" err="1">
                          <a:solidFill>
                            <a:srgbClr val="C00000"/>
                          </a:solidFill>
                        </a:rPr>
                        <a:t>compensated</a:t>
                      </a:r>
                      <a:r>
                        <a:rPr lang="hr-HR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hr-HR" dirty="0" err="1">
                          <a:solidFill>
                            <a:srgbClr val="C00000"/>
                          </a:solidFill>
                        </a:rPr>
                        <a:t>errors</a:t>
                      </a:r>
                      <a:r>
                        <a:rPr lang="hr-HR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hr-HR" dirty="0" err="1">
                          <a:solidFill>
                            <a:srgbClr val="C00000"/>
                          </a:solidFill>
                        </a:rPr>
                        <a:t>remain</a:t>
                      </a:r>
                      <a:endParaRPr lang="hr-HR" dirty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endParaRPr lang="hr-HR" dirty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hr-HR" sz="2400" dirty="0">
                          <a:solidFill>
                            <a:srgbClr val="C00000"/>
                          </a:solidFill>
                        </a:rPr>
                        <a:t>Y = G X + </a:t>
                      </a:r>
                      <a:r>
                        <a:rPr lang="el-GR" sz="32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cs typeface="Times New Roman"/>
                        </a:rPr>
                        <a:t>ε</a:t>
                      </a:r>
                      <a:endParaRPr lang="hr-HR" sz="32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8232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hr-HR" sz="8000" b="1" i="0" baseline="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816" y="5075981"/>
            <a:ext cx="4525721" cy="2157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4089" y="1115541"/>
            <a:ext cx="6840760" cy="6125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" name="TextShape 1"/>
          <p:cNvSpPr txBox="1"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tIns="24840" rIns="0" bIns="0" anchor="ctr"/>
          <a:lstStyle/>
          <a:p>
            <a:pPr algn="ctr">
              <a:lnSpc>
                <a:spcPct val="100000"/>
              </a:lnSpc>
            </a:pPr>
            <a:r>
              <a:rPr lang="hr-HR" sz="2800" strike="noStrike" dirty="0">
                <a:solidFill>
                  <a:srgbClr val="FF0000"/>
                </a:solidFill>
                <a:latin typeface="Arial"/>
                <a:ea typeface="Microsoft YaHei"/>
              </a:rPr>
              <a:t>11</a:t>
            </a:r>
            <a:r>
              <a:rPr lang="en-GB" sz="28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th</a:t>
            </a:r>
            <a:r>
              <a:rPr lang="en-GB" sz="2800" strike="noStrike" dirty="0">
                <a:solidFill>
                  <a:srgbClr val="FF0000"/>
                </a:solidFill>
                <a:latin typeface="Arial"/>
                <a:ea typeface="Microsoft YaHei"/>
              </a:rPr>
              <a:t> Annual </a:t>
            </a:r>
            <a:r>
              <a:rPr lang="en-GB" sz="28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Baška</a:t>
            </a:r>
            <a:r>
              <a:rPr lang="en-GB" sz="2800" strike="noStrike" dirty="0">
                <a:solidFill>
                  <a:srgbClr val="FF0000"/>
                </a:solidFill>
                <a:latin typeface="Arial"/>
                <a:ea typeface="Microsoft YaHei"/>
              </a:rPr>
              <a:t> GNSS Conference
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Improvement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of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GPS standard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position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algorithm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through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WLS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approach</a:t>
            </a:r>
            <a:r>
              <a:rPr lang="en-GB" sz="2800" strike="noStrike" dirty="0">
                <a:solidFill>
                  <a:srgbClr val="FF0000"/>
                </a:solidFill>
                <a:latin typeface="Arial"/>
                <a:ea typeface="Microsoft YaHei"/>
              </a:rPr>
              <a:t>
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Mia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Filić, Luka Grubišić,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Faculty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of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Science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,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University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of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Zagreb, Croatia</a:t>
            </a:r>
            <a:endParaRPr dirty="0"/>
          </a:p>
        </p:txBody>
      </p:sp>
      <p:sp>
        <p:nvSpPr>
          <p:cNvPr id="83" name="TextShape 2"/>
          <p:cNvSpPr txBox="1"/>
          <p:nvPr/>
        </p:nvSpPr>
        <p:spPr>
          <a:xfrm>
            <a:off x="493560" y="1547640"/>
            <a:ext cx="4186712" cy="4989240"/>
          </a:xfrm>
          <a:prstGeom prst="rect">
            <a:avLst/>
          </a:prstGeom>
          <a:noFill/>
          <a:ln>
            <a:noFill/>
          </a:ln>
        </p:spPr>
        <p:txBody>
          <a:bodyPr lIns="0" tIns="28080" rIns="0" bIns="0"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hr-HR" sz="3200" b="1" strike="noStrike" dirty="0">
                <a:solidFill>
                  <a:srgbClr val="000000"/>
                </a:solidFill>
                <a:latin typeface="Arial"/>
                <a:ea typeface="Microsoft YaHei"/>
              </a:rPr>
              <a:t> Problem </a:t>
            </a:r>
            <a:r>
              <a:rPr lang="hr-HR" sz="3200" b="1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description</a:t>
            </a:r>
            <a:endParaRPr lang="hr-HR" sz="3200" b="1" strike="noStrike" dirty="0">
              <a:solidFill>
                <a:srgbClr val="000000"/>
              </a:solidFill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hr-HR" sz="2400" strike="noStrike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Single-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frequency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code-based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single-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point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GPS 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position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estimation</a:t>
            </a:r>
            <a:endParaRPr lang="hr-HR" sz="2800" dirty="0">
              <a:solidFill>
                <a:srgbClr val="000000"/>
              </a:solidFill>
              <a:latin typeface="Arial"/>
              <a:ea typeface="Microsoft YaHei"/>
            </a:endParaRPr>
          </a:p>
          <a:p>
            <a:pPr>
              <a:lnSpc>
                <a:spcPct val="100000"/>
              </a:lnSpc>
            </a:pPr>
            <a:endParaRPr lang="hr-HR" sz="24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tIns="24840" rIns="0" bIns="0" anchor="ctr"/>
          <a:lstStyle/>
          <a:p>
            <a:pPr algn="ctr">
              <a:lnSpc>
                <a:spcPct val="100000"/>
              </a:lnSpc>
            </a:pPr>
            <a:r>
              <a:rPr lang="hr-HR" sz="2800" strike="noStrike" dirty="0">
                <a:solidFill>
                  <a:srgbClr val="FF0000"/>
                </a:solidFill>
                <a:latin typeface="Arial"/>
                <a:ea typeface="Microsoft YaHei"/>
              </a:rPr>
              <a:t>11</a:t>
            </a:r>
            <a:r>
              <a:rPr lang="en-GB" sz="28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th</a:t>
            </a:r>
            <a:r>
              <a:rPr lang="en-GB" sz="2800" strike="noStrike" dirty="0">
                <a:solidFill>
                  <a:srgbClr val="FF0000"/>
                </a:solidFill>
                <a:latin typeface="Arial"/>
                <a:ea typeface="Microsoft YaHei"/>
              </a:rPr>
              <a:t> Annual </a:t>
            </a:r>
            <a:r>
              <a:rPr lang="en-GB" sz="28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Baška</a:t>
            </a:r>
            <a:r>
              <a:rPr lang="en-GB" sz="2800" strike="noStrike" dirty="0">
                <a:solidFill>
                  <a:srgbClr val="FF0000"/>
                </a:solidFill>
                <a:latin typeface="Arial"/>
                <a:ea typeface="Microsoft YaHei"/>
              </a:rPr>
              <a:t> GNSS Conference
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Improvement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of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GPS standard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position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algorithm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through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WLS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approach</a:t>
            </a:r>
            <a:r>
              <a:rPr lang="en-GB" sz="2800" strike="noStrike" dirty="0">
                <a:solidFill>
                  <a:srgbClr val="FF0000"/>
                </a:solidFill>
                <a:latin typeface="Arial"/>
                <a:ea typeface="Microsoft YaHei"/>
              </a:rPr>
              <a:t>
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Mia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Filić, Luka Grubišić,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Faculty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of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Science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,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University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of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Zagreb, Croatia</a:t>
            </a:r>
            <a:endParaRPr dirty="0"/>
          </a:p>
        </p:txBody>
      </p:sp>
      <p:sp>
        <p:nvSpPr>
          <p:cNvPr id="83" name="TextShape 2"/>
          <p:cNvSpPr txBox="1"/>
          <p:nvPr/>
        </p:nvSpPr>
        <p:spPr>
          <a:xfrm>
            <a:off x="493560" y="1547640"/>
            <a:ext cx="9070560" cy="4989240"/>
          </a:xfrm>
          <a:prstGeom prst="rect">
            <a:avLst/>
          </a:prstGeom>
          <a:noFill/>
          <a:ln>
            <a:noFill/>
          </a:ln>
        </p:spPr>
        <p:txBody>
          <a:bodyPr lIns="0" tIns="28080" rIns="0" bIns="0"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hr-HR" sz="3200" b="1" strike="noStrike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3200" dirty="0">
                <a:solidFill>
                  <a:srgbClr val="000000"/>
                </a:solidFill>
                <a:ea typeface="Microsoft YaHei"/>
              </a:rPr>
              <a:t>WLSA-</a:t>
            </a:r>
            <a:r>
              <a:rPr lang="hr-HR" sz="3200" dirty="0" err="1">
                <a:solidFill>
                  <a:srgbClr val="000000"/>
                </a:solidFill>
                <a:ea typeface="Microsoft YaHei"/>
              </a:rPr>
              <a:t>improved</a:t>
            </a:r>
            <a:r>
              <a:rPr lang="hr-HR" sz="3200" dirty="0">
                <a:solidFill>
                  <a:srgbClr val="000000"/>
                </a:solidFill>
                <a:ea typeface="Microsoft YaHei"/>
              </a:rPr>
              <a:t> GPS </a:t>
            </a:r>
            <a:r>
              <a:rPr lang="hr-HR" sz="3200" dirty="0" err="1">
                <a:solidFill>
                  <a:srgbClr val="000000"/>
                </a:solidFill>
                <a:ea typeface="Microsoft YaHei"/>
              </a:rPr>
              <a:t>position</a:t>
            </a:r>
            <a:r>
              <a:rPr lang="hr-HR" sz="3200" dirty="0">
                <a:solidFill>
                  <a:srgbClr val="000000"/>
                </a:solidFill>
                <a:ea typeface="Microsoft YaHei"/>
              </a:rPr>
              <a:t> </a:t>
            </a:r>
            <a:r>
              <a:rPr lang="hr-HR" sz="3200" dirty="0" err="1">
                <a:solidFill>
                  <a:srgbClr val="000000"/>
                </a:solidFill>
                <a:ea typeface="Microsoft YaHei"/>
              </a:rPr>
              <a:t>estimation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hr-HR" sz="2400" strike="noStrike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Single-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frequency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code-based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single-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point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GPS 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position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estimation</a:t>
            </a:r>
            <a:endParaRPr lang="hr-HR" sz="2800" dirty="0">
              <a:solidFill>
                <a:srgbClr val="000000"/>
              </a:solidFill>
              <a:latin typeface="Arial"/>
              <a:ea typeface="Microsoft YaHei"/>
            </a:endParaRPr>
          </a:p>
          <a:p>
            <a:pPr>
              <a:lnSpc>
                <a:spcPct val="100000"/>
              </a:lnSpc>
            </a:pPr>
            <a:endParaRPr lang="hr-HR" sz="24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5816" y="3059757"/>
          <a:ext cx="9073008" cy="4221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88232">
                <a:tc>
                  <a:txBody>
                    <a:bodyPr/>
                    <a:lstStyle/>
                    <a:p>
                      <a:pPr algn="ctr"/>
                      <a:r>
                        <a:rPr lang="hr-HR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All</a:t>
                      </a:r>
                      <a:r>
                        <a:rPr lang="hr-HR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hr-HR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the</a:t>
                      </a:r>
                      <a:r>
                        <a:rPr lang="hr-HR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hr-HR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errors</a:t>
                      </a:r>
                      <a:r>
                        <a:rPr lang="hr-HR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hr-HR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compensated</a:t>
                      </a:r>
                      <a:endParaRPr lang="hr-HR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endParaRPr lang="hr-HR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hr-HR" sz="24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y = G x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>
                          <a:solidFill>
                            <a:srgbClr val="C00000"/>
                          </a:solidFill>
                        </a:rPr>
                        <a:t>Un-</a:t>
                      </a:r>
                      <a:r>
                        <a:rPr lang="hr-HR" dirty="0" err="1">
                          <a:solidFill>
                            <a:srgbClr val="C00000"/>
                          </a:solidFill>
                        </a:rPr>
                        <a:t>compensated</a:t>
                      </a:r>
                      <a:r>
                        <a:rPr lang="hr-HR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hr-HR" dirty="0" err="1">
                          <a:solidFill>
                            <a:srgbClr val="C00000"/>
                          </a:solidFill>
                        </a:rPr>
                        <a:t>errors</a:t>
                      </a:r>
                      <a:r>
                        <a:rPr lang="hr-HR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hr-HR" dirty="0" err="1">
                          <a:solidFill>
                            <a:srgbClr val="C00000"/>
                          </a:solidFill>
                        </a:rPr>
                        <a:t>remain</a:t>
                      </a:r>
                      <a:endParaRPr lang="hr-HR" dirty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endParaRPr lang="hr-HR" dirty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hr-HR" sz="2400" dirty="0">
                          <a:solidFill>
                            <a:srgbClr val="C00000"/>
                          </a:solidFill>
                        </a:rPr>
                        <a:t>Y = G X + </a:t>
                      </a:r>
                      <a:r>
                        <a:rPr lang="el-GR" sz="32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cs typeface="Times New Roman"/>
                        </a:rPr>
                        <a:t>ε</a:t>
                      </a:r>
                      <a:endParaRPr lang="hr-HR" sz="32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8232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hr-HR" dirty="0" err="1"/>
                        <a:t>Weighted</a:t>
                      </a:r>
                      <a:r>
                        <a:rPr lang="hr-HR" dirty="0"/>
                        <a:t> </a:t>
                      </a:r>
                      <a:r>
                        <a:rPr lang="hr-HR" dirty="0" err="1"/>
                        <a:t>Least</a:t>
                      </a:r>
                      <a:r>
                        <a:rPr lang="hr-HR" dirty="0"/>
                        <a:t>-</a:t>
                      </a:r>
                      <a:r>
                        <a:rPr lang="hr-HR" dirty="0" err="1"/>
                        <a:t>Square</a:t>
                      </a:r>
                      <a:r>
                        <a:rPr lang="hr-HR" dirty="0"/>
                        <a:t> </a:t>
                      </a:r>
                      <a:r>
                        <a:rPr lang="hr-HR" dirty="0" err="1"/>
                        <a:t>Solution</a:t>
                      </a:r>
                      <a:endParaRPr lang="hr-HR" dirty="0"/>
                    </a:p>
                    <a:p>
                      <a:pPr>
                        <a:buFontTx/>
                        <a:buNone/>
                      </a:pPr>
                      <a:r>
                        <a:rPr lang="hr-HR" dirty="0"/>
                        <a:t>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hr-HR" dirty="0" err="1"/>
                        <a:t>Optimisation</a:t>
                      </a:r>
                      <a:r>
                        <a:rPr lang="hr-HR" dirty="0"/>
                        <a:t>: min</a:t>
                      </a:r>
                      <a:r>
                        <a:rPr lang="hr-HR" dirty="0">
                          <a:latin typeface="Times New Roman"/>
                          <a:cs typeface="Times New Roman"/>
                        </a:rPr>
                        <a:t>║y - ^y║</a:t>
                      </a:r>
                      <a:r>
                        <a:rPr lang="hr-HR" baseline="300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lang="hr-HR" baseline="-25000" dirty="0">
                          <a:latin typeface="Times New Roman"/>
                          <a:cs typeface="Times New Roman"/>
                        </a:rPr>
                        <a:t>W</a:t>
                      </a:r>
                    </a:p>
                    <a:p>
                      <a:pPr>
                        <a:buFontTx/>
                        <a:buChar char="-"/>
                      </a:pPr>
                      <a:endParaRPr lang="hr-HR" baseline="-25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hr-HR" baseline="-25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hr-HR" sz="2400" baseline="0" dirty="0">
                          <a:latin typeface="Times New Roman"/>
                          <a:cs typeface="Times New Roman"/>
                        </a:rPr>
                        <a:t>x^</a:t>
                      </a:r>
                      <a:r>
                        <a:rPr lang="hr-HR" sz="2400" baseline="-2500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lang="hr-HR" sz="2400" baseline="0" dirty="0">
                          <a:latin typeface="Times New Roman"/>
                          <a:cs typeface="Times New Roman"/>
                        </a:rPr>
                        <a:t> = (G</a:t>
                      </a:r>
                      <a:r>
                        <a:rPr lang="hr-HR" sz="2400" baseline="300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lang="hr-HR" sz="2400" baseline="0" dirty="0">
                          <a:latin typeface="Times New Roman"/>
                          <a:cs typeface="Times New Roman"/>
                        </a:rPr>
                        <a:t>WG) </a:t>
                      </a:r>
                      <a:r>
                        <a:rPr lang="hr-HR" sz="2400" baseline="30000" dirty="0">
                          <a:latin typeface="Times New Roman"/>
                          <a:cs typeface="Times New Roman"/>
                        </a:rPr>
                        <a:t>-1</a:t>
                      </a:r>
                      <a:r>
                        <a:rPr lang="hr-HR" sz="2400" baseline="0" dirty="0">
                          <a:latin typeface="Times New Roman"/>
                          <a:cs typeface="Times New Roman"/>
                        </a:rPr>
                        <a:t> G</a:t>
                      </a:r>
                      <a:r>
                        <a:rPr lang="hr-HR" sz="2400" baseline="300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lang="hr-HR" sz="2400" baseline="0" dirty="0">
                          <a:latin typeface="Times New Roman"/>
                          <a:cs typeface="Times New Roman"/>
                        </a:rPr>
                        <a:t> W y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hr-HR" sz="2400" baseline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hr-HR" sz="2000" b="1" baseline="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lang="hr-HR" sz="2000" baseline="0" dirty="0">
                          <a:latin typeface="Times New Roman"/>
                          <a:cs typeface="Times New Roman"/>
                        </a:rPr>
                        <a:t> – </a:t>
                      </a:r>
                      <a:r>
                        <a:rPr lang="hr-HR" sz="2000" baseline="0" dirty="0" err="1">
                          <a:latin typeface="Times New Roman"/>
                          <a:cs typeface="Times New Roman"/>
                        </a:rPr>
                        <a:t>diagonal</a:t>
                      </a:r>
                      <a:r>
                        <a:rPr lang="hr-HR" sz="2000" baseline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hr-HR" sz="2000" baseline="0" dirty="0" err="1">
                          <a:latin typeface="Times New Roman"/>
                          <a:cs typeface="Times New Roman"/>
                        </a:rPr>
                        <a:t>matrix</a:t>
                      </a:r>
                      <a:r>
                        <a:rPr lang="hr-HR" sz="2000" baseline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hr-HR" sz="2000" baseline="0" dirty="0" err="1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lang="hr-HR" sz="2000" baseline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hr-HR" sz="2000" baseline="0" dirty="0" err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lang="hr-HR" sz="2000" baseline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hr-HR" sz="2000" baseline="0" dirty="0" err="1">
                          <a:latin typeface="Times New Roman"/>
                          <a:cs typeface="Times New Roman"/>
                        </a:rPr>
                        <a:t>elements</a:t>
                      </a:r>
                      <a:r>
                        <a:rPr lang="hr-HR" sz="2000" baseline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hr-HR" sz="2000" baseline="0" dirty="0" err="1">
                          <a:latin typeface="Times New Roman"/>
                          <a:cs typeface="Times New Roman"/>
                        </a:rPr>
                        <a:t>related</a:t>
                      </a:r>
                      <a:r>
                        <a:rPr lang="hr-HR" sz="2000" baseline="0" dirty="0">
                          <a:latin typeface="Times New Roman"/>
                          <a:cs typeface="Times New Roman"/>
                        </a:rPr>
                        <a:t> to </a:t>
                      </a:r>
                      <a:r>
                        <a:rPr lang="hr-HR" sz="2000" baseline="0" dirty="0" err="1">
                          <a:latin typeface="Times New Roman"/>
                          <a:cs typeface="Times New Roman"/>
                        </a:rPr>
                        <a:t>satellite</a:t>
                      </a:r>
                      <a:r>
                        <a:rPr lang="hr-HR" sz="2000" baseline="0" dirty="0">
                          <a:latin typeface="Times New Roman"/>
                          <a:cs typeface="Times New Roman"/>
                        </a:rPr>
                        <a:t>’s </a:t>
                      </a:r>
                      <a:r>
                        <a:rPr lang="hr-HR" sz="2000" baseline="0" dirty="0" err="1">
                          <a:latin typeface="Times New Roman"/>
                          <a:cs typeface="Times New Roman"/>
                        </a:rPr>
                        <a:t>azimuth</a:t>
                      </a:r>
                      <a:r>
                        <a:rPr lang="hr-HR" sz="2000" baseline="0" dirty="0">
                          <a:latin typeface="Times New Roman"/>
                          <a:cs typeface="Times New Roman"/>
                        </a:rPr>
                        <a:t> </a:t>
                      </a:r>
                      <a:endParaRPr lang="hr-HR" sz="2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816" y="5075981"/>
            <a:ext cx="4525721" cy="2157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896" y="3995861"/>
            <a:ext cx="2690700" cy="1021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tIns="24840" rIns="0" bIns="0" anchor="ctr"/>
          <a:lstStyle/>
          <a:p>
            <a:pPr algn="ctr">
              <a:lnSpc>
                <a:spcPct val="100000"/>
              </a:lnSpc>
            </a:pPr>
            <a:r>
              <a:rPr lang="hr-HR" sz="2800" strike="noStrike" dirty="0">
                <a:solidFill>
                  <a:srgbClr val="FF0000"/>
                </a:solidFill>
                <a:latin typeface="Arial"/>
                <a:ea typeface="Microsoft YaHei"/>
              </a:rPr>
              <a:t>11</a:t>
            </a:r>
            <a:r>
              <a:rPr lang="en-GB" sz="28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th</a:t>
            </a:r>
            <a:r>
              <a:rPr lang="en-GB" sz="2800" strike="noStrike" dirty="0">
                <a:solidFill>
                  <a:srgbClr val="FF0000"/>
                </a:solidFill>
                <a:latin typeface="Arial"/>
                <a:ea typeface="Microsoft YaHei"/>
              </a:rPr>
              <a:t> Annual </a:t>
            </a:r>
            <a:r>
              <a:rPr lang="en-GB" sz="28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Baška</a:t>
            </a:r>
            <a:r>
              <a:rPr lang="en-GB" sz="2800" strike="noStrike" dirty="0">
                <a:solidFill>
                  <a:srgbClr val="FF0000"/>
                </a:solidFill>
                <a:latin typeface="Arial"/>
                <a:ea typeface="Microsoft YaHei"/>
              </a:rPr>
              <a:t> GNSS Conference
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Improvement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of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GPS standard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position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algorithm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through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WLS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approach</a:t>
            </a:r>
            <a:r>
              <a:rPr lang="en-GB" sz="2800" strike="noStrike" dirty="0">
                <a:solidFill>
                  <a:srgbClr val="FF0000"/>
                </a:solidFill>
                <a:latin typeface="Arial"/>
                <a:ea typeface="Microsoft YaHei"/>
              </a:rPr>
              <a:t>
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Mia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Filić, Luka Grubišić,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Faculty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of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Science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,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University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of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Zagreb, Croatia</a:t>
            </a:r>
            <a:endParaRPr dirty="0"/>
          </a:p>
        </p:txBody>
      </p:sp>
      <p:sp>
        <p:nvSpPr>
          <p:cNvPr id="83" name="TextShape 2"/>
          <p:cNvSpPr txBox="1"/>
          <p:nvPr/>
        </p:nvSpPr>
        <p:spPr>
          <a:xfrm>
            <a:off x="493560" y="1547640"/>
            <a:ext cx="9070560" cy="4989240"/>
          </a:xfrm>
          <a:prstGeom prst="rect">
            <a:avLst/>
          </a:prstGeom>
          <a:noFill/>
          <a:ln>
            <a:noFill/>
          </a:ln>
        </p:spPr>
        <p:txBody>
          <a:bodyPr lIns="0" tIns="28080" rIns="0" bIns="0"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hr-HR" sz="3200" b="1" strike="noStrike" dirty="0">
                <a:solidFill>
                  <a:srgbClr val="000000"/>
                </a:solidFill>
                <a:latin typeface="Arial"/>
                <a:ea typeface="Microsoft YaHei"/>
              </a:rPr>
              <a:t> Problem </a:t>
            </a:r>
            <a:r>
              <a:rPr lang="hr-HR" sz="3200" b="1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description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hr-HR" sz="2400" strike="noStrike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Single-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frequency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code-based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single-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point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GPS 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position</a:t>
            </a:r>
            <a:r>
              <a:rPr lang="hr-HR" sz="28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dirty="0" err="1">
                <a:solidFill>
                  <a:srgbClr val="000000"/>
                </a:solidFill>
                <a:latin typeface="Arial"/>
                <a:ea typeface="Microsoft YaHei"/>
              </a:rPr>
              <a:t>estimation</a:t>
            </a:r>
            <a:endParaRPr lang="hr-HR" sz="2800" dirty="0">
              <a:solidFill>
                <a:srgbClr val="000000"/>
              </a:solidFill>
              <a:latin typeface="Arial"/>
              <a:ea typeface="Microsoft YaHei"/>
            </a:endParaRPr>
          </a:p>
          <a:p>
            <a:pPr>
              <a:lnSpc>
                <a:spcPct val="100000"/>
              </a:lnSpc>
            </a:pPr>
            <a:endParaRPr lang="hr-HR" sz="24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575816" y="2855966"/>
              <a:ext cx="9073008" cy="47050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365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365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0882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err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All</a:t>
                          </a:r>
                          <a:r>
                            <a:rPr lang="hr-HR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 </a:t>
                          </a:r>
                          <a:r>
                            <a:rPr lang="hr-HR" dirty="0" err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the</a:t>
                          </a:r>
                          <a:r>
                            <a:rPr lang="hr-HR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 </a:t>
                          </a:r>
                          <a:r>
                            <a:rPr lang="hr-HR" dirty="0" err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errors</a:t>
                          </a:r>
                          <a:r>
                            <a:rPr lang="hr-HR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 </a:t>
                          </a:r>
                          <a:r>
                            <a:rPr lang="hr-HR" dirty="0" err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compensated</a:t>
                          </a:r>
                          <a:endParaRPr lang="hr-HR" dirty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  <a:p>
                          <a:pPr algn="ctr"/>
                          <a:endParaRPr lang="hr-HR" dirty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  <a:p>
                          <a:pPr algn="ctr"/>
                          <a:r>
                            <a:rPr lang="hr-HR" sz="2400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y = G x</a:t>
                          </a: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>
                              <a:solidFill>
                                <a:srgbClr val="C00000"/>
                              </a:solidFill>
                            </a:rPr>
                            <a:t>Un-</a:t>
                          </a:r>
                          <a:r>
                            <a:rPr lang="hr-HR" dirty="0" err="1">
                              <a:solidFill>
                                <a:srgbClr val="C00000"/>
                              </a:solidFill>
                            </a:rPr>
                            <a:t>compensated</a:t>
                          </a:r>
                          <a:r>
                            <a:rPr lang="hr-HR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hr-HR" dirty="0" err="1">
                              <a:solidFill>
                                <a:srgbClr val="C00000"/>
                              </a:solidFill>
                            </a:rPr>
                            <a:t>errors</a:t>
                          </a:r>
                          <a:r>
                            <a:rPr lang="hr-HR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hr-HR" dirty="0" err="1">
                              <a:solidFill>
                                <a:srgbClr val="C00000"/>
                              </a:solidFill>
                            </a:rPr>
                            <a:t>remain</a:t>
                          </a:r>
                          <a:endParaRPr lang="hr-HR" dirty="0">
                            <a:solidFill>
                              <a:srgbClr val="C00000"/>
                            </a:solidFill>
                          </a:endParaRPr>
                        </a:p>
                        <a:p>
                          <a:pPr algn="ctr"/>
                          <a:endParaRPr lang="hr-HR" dirty="0">
                            <a:solidFill>
                              <a:srgbClr val="C00000"/>
                            </a:solidFill>
                          </a:endParaRPr>
                        </a:p>
                        <a:p>
                          <a:pPr algn="ctr"/>
                          <a:r>
                            <a:rPr lang="hr-HR" sz="2400" dirty="0">
                              <a:solidFill>
                                <a:srgbClr val="C00000"/>
                              </a:solidFill>
                            </a:rPr>
                            <a:t>Y = G X + </a:t>
                          </a:r>
                          <a:r>
                            <a:rPr lang="el-GR" sz="3200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/>
                              <a:cs typeface="Times New Roman"/>
                            </a:rPr>
                            <a:t>ε</a:t>
                          </a:r>
                          <a:endParaRPr lang="hr-HR" sz="3200" dirty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88232">
                    <a:tc>
                      <a:txBody>
                        <a:bodyPr/>
                        <a:lstStyle/>
                        <a:p>
                          <a:endParaRPr lang="hr-HR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Font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r-HR" sz="3200" b="1" i="1" baseline="0" smtClean="0">
                                    <a:latin typeface="Cambria Math" panose="02040503050406030204" pitchFamily="18" charset="0"/>
                                  </a:rPr>
                                  <m:t>𝒅𝒙</m:t>
                                </m:r>
                                <m:r>
                                  <a:rPr lang="hr-HR" sz="3200" b="0" i="1" baseline="0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sSup>
                                  <m:sSupPr>
                                    <m:ctrlPr>
                                      <a:rPr lang="hr-HR" sz="3200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hr-HR" sz="3200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hr-HR" sz="32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hr-HR" sz="3200" b="1" i="1" baseline="0" smtClean="0">
                                                <a:latin typeface="Cambria Math" panose="02040503050406030204" pitchFamily="18" charset="0"/>
                                              </a:rPr>
                                              <m:t>𝑮</m:t>
                                            </m:r>
                                          </m:e>
                                          <m:sup>
                                            <m:r>
                                              <a:rPr lang="hr-HR" sz="3200" b="0" i="1" baseline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</m:sup>
                                        </m:sSup>
                                        <m:r>
                                          <a:rPr lang="hr-HR" sz="3200" b="1" i="1" baseline="0" smtClean="0">
                                            <a:latin typeface="Cambria Math" panose="02040503050406030204" pitchFamily="18" charset="0"/>
                                          </a:rPr>
                                          <m:t>𝑪𝑮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hr-HR" sz="3200" b="0" i="1" baseline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hr-HR" sz="3200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r-HR" sz="3200" b="1" i="1" baseline="0" smtClean="0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p>
                                    <m:r>
                                      <a:rPr lang="hr-HR" sz="3200" b="0" i="1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p>
                                <m:r>
                                  <a:rPr lang="hr-HR" sz="3200" b="1" i="1" baseline="0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r>
                                  <a:rPr lang="hr-HR" sz="3200" b="1" i="1" baseline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r-HR" sz="3200" b="1" i="1" baseline="0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hr-HR" sz="3200" b="1" i="1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𝝆</m:t>
                                </m:r>
                              </m:oMath>
                            </m:oMathPara>
                          </a14:m>
                          <a:endParaRPr lang="hr-HR" sz="3200" b="1" i="1" baseline="0" dirty="0"/>
                        </a:p>
                        <a:p>
                          <a:pPr algn="ctr">
                            <a:buFont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r-HR" sz="3200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r-HR" sz="3200" b="1" i="1" baseline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hr-HR" sz="3200" b="0" i="1" baseline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hr-HR" sz="3200" b="0" i="1" baseline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hr-HR" sz="3200" b="0" i="1" baseline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hr-HR" sz="3200" b="1" i="1" baseline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hr-HR" sz="3200" b="1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r-HR" sz="3200" b="1" i="1" baseline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hr-HR" sz="3200" b="0" i="1" baseline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hr-HR" sz="3200" b="1" i="1" baseline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hr-HR" sz="3200" b="1" i="1" baseline="0" smtClean="0">
                                    <a:latin typeface="Cambria Math" panose="02040503050406030204" pitchFamily="18" charset="0"/>
                                  </a:rPr>
                                  <m:t>𝒅𝒙</m:t>
                                </m:r>
                                <m:r>
                                  <a:rPr lang="hr-HR" sz="3200" b="0" i="1" baseline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hr-HR" sz="3200" b="1" i="1" baseline="0" dirty="0"/>
                        </a:p>
                        <a:p>
                          <a:pPr algn="ctr">
                            <a:buFont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r-HR" sz="3200" b="1" i="1" baseline="0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r>
                                  <a:rPr lang="hr-HR" sz="3200" b="1" i="1" baseline="0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hr-HR" sz="3200" b="1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hr-HR" sz="3200" b="1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hr-HR" sz="3200" b="1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hr-HR" sz="3200" b="1" i="1" baseline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𝝈</m:t>
                                              </m:r>
                                            </m:e>
                                            <m:sub>
                                              <m:r>
                                                <a:rPr lang="hr-HR" sz="3200" b="1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  <m:sup>
                                              <m:r>
                                                <a:rPr lang="hr-HR" sz="3200" b="1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r>
                                            <a:rPr lang="hr-HR" sz="3200" b="1" i="1" baseline="0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r>
                                            <a:rPr lang="hr-HR" sz="3200" b="1" i="1" baseline="0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hr-HR" sz="3200" b="1" i="1" baseline="0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r>
                                            <a:rPr lang="hr-HR" sz="3200" b="1" i="1" baseline="0" smtClean="0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r>
                                            <a:rPr lang="hr-HR" sz="3200" b="1" i="1" baseline="0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hr-HR" sz="3200" b="1" i="1" baseline="0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r>
                                            <a:rPr lang="hr-HR" sz="3200" b="1" i="1" baseline="0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hr-HR" sz="3200" b="1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hr-HR" sz="3200" b="1" i="1" baseline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𝝈</m:t>
                                              </m:r>
                                            </m:e>
                                            <m:sub>
                                              <m:r>
                                                <a:rPr lang="hr-HR" sz="3200" b="1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sub>
                                            <m:sup>
                                              <m:r>
                                                <a:rPr lang="hr-HR" sz="3200" b="1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hr-HR" sz="3200" b="1" i="1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575816" y="2855966"/>
              <a:ext cx="9073008" cy="47050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365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365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0882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err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All</a:t>
                          </a:r>
                          <a:r>
                            <a:rPr lang="hr-HR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 </a:t>
                          </a:r>
                          <a:r>
                            <a:rPr lang="hr-HR" dirty="0" err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the</a:t>
                          </a:r>
                          <a:r>
                            <a:rPr lang="hr-HR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 </a:t>
                          </a:r>
                          <a:r>
                            <a:rPr lang="hr-HR" dirty="0" err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errors</a:t>
                          </a:r>
                          <a:r>
                            <a:rPr lang="hr-HR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 </a:t>
                          </a:r>
                          <a:r>
                            <a:rPr lang="hr-HR" dirty="0" err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compensated</a:t>
                          </a:r>
                          <a:endParaRPr lang="hr-HR" dirty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  <a:p>
                          <a:pPr algn="ctr"/>
                          <a:endParaRPr lang="hr-HR" dirty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  <a:p>
                          <a:pPr algn="ctr"/>
                          <a:r>
                            <a:rPr lang="hr-HR" sz="2400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y = G x</a:t>
                          </a: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>
                              <a:solidFill>
                                <a:srgbClr val="C00000"/>
                              </a:solidFill>
                            </a:rPr>
                            <a:t>Un-</a:t>
                          </a:r>
                          <a:r>
                            <a:rPr lang="hr-HR" dirty="0" err="1">
                              <a:solidFill>
                                <a:srgbClr val="C00000"/>
                              </a:solidFill>
                            </a:rPr>
                            <a:t>compensated</a:t>
                          </a:r>
                          <a:r>
                            <a:rPr lang="hr-HR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hr-HR" dirty="0" err="1">
                              <a:solidFill>
                                <a:srgbClr val="C00000"/>
                              </a:solidFill>
                            </a:rPr>
                            <a:t>errors</a:t>
                          </a:r>
                          <a:r>
                            <a:rPr lang="hr-HR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hr-HR" dirty="0" err="1">
                              <a:solidFill>
                                <a:srgbClr val="C00000"/>
                              </a:solidFill>
                            </a:rPr>
                            <a:t>remain</a:t>
                          </a:r>
                          <a:endParaRPr lang="hr-HR" dirty="0">
                            <a:solidFill>
                              <a:srgbClr val="C00000"/>
                            </a:solidFill>
                          </a:endParaRPr>
                        </a:p>
                        <a:p>
                          <a:pPr algn="ctr"/>
                          <a:endParaRPr lang="hr-HR" dirty="0">
                            <a:solidFill>
                              <a:srgbClr val="C00000"/>
                            </a:solidFill>
                          </a:endParaRPr>
                        </a:p>
                        <a:p>
                          <a:pPr algn="ctr"/>
                          <a:r>
                            <a:rPr lang="hr-HR" sz="2400" dirty="0">
                              <a:solidFill>
                                <a:srgbClr val="C00000"/>
                              </a:solidFill>
                            </a:rPr>
                            <a:t>Y = G X + </a:t>
                          </a:r>
                          <a:r>
                            <a:rPr lang="el-GR" sz="3200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/>
                              <a:cs typeface="Times New Roman"/>
                            </a:rPr>
                            <a:t>ε</a:t>
                          </a:r>
                          <a:endParaRPr lang="hr-HR" sz="3200" dirty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16835">
                    <a:tc>
                      <a:txBody>
                        <a:bodyPr/>
                        <a:lstStyle/>
                        <a:p>
                          <a:endParaRPr lang="hr-HR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69" t="-81163" r="-538" b="-4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5816" y="5075981"/>
            <a:ext cx="4525721" cy="2157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31843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9139" y="4149725"/>
            <a:ext cx="3883554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Shape 2"/>
              <p:cNvSpPr txBox="1"/>
              <p:nvPr/>
            </p:nvSpPr>
            <p:spPr>
              <a:xfrm>
                <a:off x="493560" y="1547640"/>
                <a:ext cx="9070560" cy="49892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28080" rIns="0" bIns="0"/>
              <a:lstStyle/>
              <a:p>
                <a:pPr>
                  <a:lnSpc>
                    <a:spcPct val="100000"/>
                  </a:lnSpc>
                  <a:buFont typeface="Wingdings" charset="2"/>
                  <a:buChar char=""/>
                </a:pPr>
                <a:r>
                  <a:rPr lang="hr-HR" sz="3200" b="1" strike="noStrike" dirty="0">
                    <a:solidFill>
                      <a:srgbClr val="000000"/>
                    </a:solidFill>
                    <a:latin typeface="Arial"/>
                    <a:ea typeface="Microsoft YaHei"/>
                  </a:rPr>
                  <a:t> </a:t>
                </a:r>
                <a:r>
                  <a:rPr lang="hr-HR" sz="3200" dirty="0">
                    <a:solidFill>
                      <a:srgbClr val="000000"/>
                    </a:solidFill>
                    <a:ea typeface="Microsoft YaHei"/>
                  </a:rPr>
                  <a:t>WLSA-</a:t>
                </a:r>
                <a:r>
                  <a:rPr lang="hr-HR" sz="3200" dirty="0" err="1">
                    <a:solidFill>
                      <a:srgbClr val="000000"/>
                    </a:solidFill>
                    <a:ea typeface="Microsoft YaHei"/>
                  </a:rPr>
                  <a:t>improved</a:t>
                </a:r>
                <a:r>
                  <a:rPr lang="hr-HR" sz="3200" dirty="0">
                    <a:solidFill>
                      <a:srgbClr val="000000"/>
                    </a:solidFill>
                    <a:ea typeface="Microsoft YaHei"/>
                  </a:rPr>
                  <a:t> GPS </a:t>
                </a:r>
                <a:r>
                  <a:rPr lang="hr-HR" sz="3200" dirty="0" err="1">
                    <a:solidFill>
                      <a:srgbClr val="000000"/>
                    </a:solidFill>
                    <a:ea typeface="Microsoft YaHei"/>
                  </a:rPr>
                  <a:t>position</a:t>
                </a:r>
                <a:r>
                  <a:rPr lang="hr-HR" sz="3200" dirty="0">
                    <a:solidFill>
                      <a:srgbClr val="000000"/>
                    </a:solidFill>
                    <a:ea typeface="Microsoft YaHei"/>
                  </a:rPr>
                  <a:t> </a:t>
                </a:r>
                <a:r>
                  <a:rPr lang="hr-HR" sz="3200" dirty="0" err="1">
                    <a:solidFill>
                      <a:srgbClr val="000000"/>
                    </a:solidFill>
                    <a:ea typeface="Microsoft YaHei"/>
                  </a:rPr>
                  <a:t>estimation</a:t>
                </a:r>
                <a:endParaRPr lang="hr-HR" dirty="0"/>
              </a:p>
              <a:p>
                <a:pPr>
                  <a:lnSpc>
                    <a:spcPct val="100000"/>
                  </a:lnSpc>
                  <a:buFont typeface="Wingdings" charset="2"/>
                  <a:buChar char=""/>
                </a:pPr>
                <a:r>
                  <a:rPr lang="hr-HR" sz="2400" strike="noStrike" dirty="0">
                    <a:solidFill>
                      <a:srgbClr val="000000"/>
                    </a:solidFill>
                    <a:latin typeface="Arial"/>
                    <a:ea typeface="Microsoft YaHei"/>
                  </a:rPr>
                  <a:t> </a:t>
                </a:r>
                <a:r>
                  <a:rPr lang="hr-HR" sz="2800" dirty="0">
                    <a:solidFill>
                      <a:srgbClr val="000000"/>
                    </a:solidFill>
                    <a:latin typeface="Arial"/>
                    <a:ea typeface="Microsoft YaHei"/>
                  </a:rPr>
                  <a:t> Single-</a:t>
                </a:r>
                <a:r>
                  <a:rPr lang="hr-HR" sz="2800" dirty="0" err="1">
                    <a:solidFill>
                      <a:srgbClr val="000000"/>
                    </a:solidFill>
                    <a:latin typeface="Arial"/>
                    <a:ea typeface="Microsoft YaHei"/>
                  </a:rPr>
                  <a:t>frequency</a:t>
                </a:r>
                <a:r>
                  <a:rPr lang="hr-HR" sz="2800" dirty="0">
                    <a:solidFill>
                      <a:srgbClr val="000000"/>
                    </a:solidFill>
                    <a:latin typeface="Arial"/>
                    <a:ea typeface="Microsoft YaHei"/>
                  </a:rPr>
                  <a:t> </a:t>
                </a:r>
                <a:r>
                  <a:rPr lang="hr-HR" sz="2800" dirty="0" err="1">
                    <a:solidFill>
                      <a:srgbClr val="000000"/>
                    </a:solidFill>
                    <a:latin typeface="Arial"/>
                    <a:ea typeface="Microsoft YaHei"/>
                  </a:rPr>
                  <a:t>code-based</a:t>
                </a:r>
                <a:r>
                  <a:rPr lang="hr-HR" sz="2800" dirty="0">
                    <a:solidFill>
                      <a:srgbClr val="000000"/>
                    </a:solidFill>
                    <a:latin typeface="Arial"/>
                    <a:ea typeface="Microsoft YaHei"/>
                  </a:rPr>
                  <a:t> single-</a:t>
                </a:r>
                <a:r>
                  <a:rPr lang="hr-HR" sz="2800" dirty="0" err="1">
                    <a:solidFill>
                      <a:srgbClr val="000000"/>
                    </a:solidFill>
                    <a:latin typeface="Arial"/>
                    <a:ea typeface="Microsoft YaHei"/>
                  </a:rPr>
                  <a:t>point</a:t>
                </a:r>
                <a:r>
                  <a:rPr lang="hr-HR" sz="2800" dirty="0">
                    <a:solidFill>
                      <a:srgbClr val="000000"/>
                    </a:solidFill>
                    <a:latin typeface="Arial"/>
                    <a:ea typeface="Microsoft YaHei"/>
                  </a:rPr>
                  <a:t> GPS </a:t>
                </a:r>
                <a:r>
                  <a:rPr lang="hr-HR" sz="2800" dirty="0" err="1">
                    <a:solidFill>
                      <a:srgbClr val="000000"/>
                    </a:solidFill>
                    <a:latin typeface="Arial"/>
                    <a:ea typeface="Microsoft YaHei"/>
                  </a:rPr>
                  <a:t>position</a:t>
                </a:r>
                <a:r>
                  <a:rPr lang="hr-HR" sz="2800" dirty="0">
                    <a:solidFill>
                      <a:srgbClr val="000000"/>
                    </a:solidFill>
                    <a:latin typeface="Arial"/>
                    <a:ea typeface="Microsoft YaHei"/>
                  </a:rPr>
                  <a:t> </a:t>
                </a:r>
                <a:r>
                  <a:rPr lang="hr-HR" sz="2800" dirty="0" err="1">
                    <a:solidFill>
                      <a:srgbClr val="000000"/>
                    </a:solidFill>
                    <a:latin typeface="Arial"/>
                    <a:ea typeface="Microsoft YaHei"/>
                  </a:rPr>
                  <a:t>estimation</a:t>
                </a:r>
                <a:endParaRPr lang="hr-HR" sz="2800" dirty="0">
                  <a:solidFill>
                    <a:srgbClr val="000000"/>
                  </a:solidFill>
                  <a:latin typeface="Arial"/>
                  <a:ea typeface="Microsoft YaHei"/>
                </a:endParaRPr>
              </a:p>
              <a:p>
                <a:pPr>
                  <a:lnSpc>
                    <a:spcPct val="100000"/>
                  </a:lnSpc>
                  <a:buFont typeface="Wingdings" charset="2"/>
                  <a:buChar char=""/>
                </a:pPr>
                <a:r>
                  <a:rPr lang="hr-HR" sz="2800" dirty="0">
                    <a:solidFill>
                      <a:srgbClr val="000000"/>
                    </a:solidFill>
                    <a:latin typeface="Arial"/>
                    <a:ea typeface="Microsoft YaHei"/>
                  </a:rPr>
                  <a:t> </a:t>
                </a:r>
                <a:r>
                  <a:rPr lang="hr-HR" sz="2800" dirty="0" err="1">
                    <a:solidFill>
                      <a:srgbClr val="000000"/>
                    </a:solidFill>
                    <a:latin typeface="Arial"/>
                    <a:ea typeface="Microsoft YaHei"/>
                  </a:rPr>
                  <a:t>Weights</a:t>
                </a:r>
                <a:r>
                  <a:rPr lang="hr-HR" sz="2800" dirty="0">
                    <a:solidFill>
                      <a:srgbClr val="000000"/>
                    </a:solidFill>
                    <a:latin typeface="Arial"/>
                    <a:ea typeface="Microsoft YaHei"/>
                  </a:rPr>
                  <a:t> </a:t>
                </a:r>
                <a:r>
                  <a:rPr lang="hr-HR" sz="2800" dirty="0" err="1">
                    <a:solidFill>
                      <a:srgbClr val="000000"/>
                    </a:solidFill>
                    <a:latin typeface="Arial"/>
                    <a:ea typeface="Microsoft YaHei"/>
                  </a:rPr>
                  <a:t>related</a:t>
                </a:r>
                <a:r>
                  <a:rPr lang="hr-HR" sz="2800" dirty="0">
                    <a:solidFill>
                      <a:srgbClr val="000000"/>
                    </a:solidFill>
                    <a:latin typeface="Arial"/>
                    <a:ea typeface="Microsoft YaHei"/>
                  </a:rPr>
                  <a:t> to </a:t>
                </a:r>
                <a:r>
                  <a:rPr lang="hr-HR" sz="2800" dirty="0" err="1">
                    <a:solidFill>
                      <a:srgbClr val="000000"/>
                    </a:solidFill>
                    <a:latin typeface="Arial"/>
                    <a:ea typeface="Microsoft YaHei"/>
                  </a:rPr>
                  <a:t>satellite</a:t>
                </a:r>
                <a:r>
                  <a:rPr lang="hr-HR" sz="2800" dirty="0">
                    <a:solidFill>
                      <a:srgbClr val="000000"/>
                    </a:solidFill>
                    <a:latin typeface="Arial"/>
                    <a:ea typeface="Microsoft YaHei"/>
                  </a:rPr>
                  <a:t> ray </a:t>
                </a:r>
                <a:r>
                  <a:rPr lang="hr-HR" sz="2800" dirty="0" err="1">
                    <a:solidFill>
                      <a:srgbClr val="000000"/>
                    </a:solidFill>
                    <a:latin typeface="Arial"/>
                    <a:ea typeface="Microsoft YaHei"/>
                  </a:rPr>
                  <a:t>elevation</a:t>
                </a:r>
                <a:r>
                  <a:rPr lang="hr-HR" sz="2800" dirty="0">
                    <a:solidFill>
                      <a:srgbClr val="000000"/>
                    </a:solidFill>
                    <a:latin typeface="Arial"/>
                    <a:ea typeface="Microsoft YaHei"/>
                  </a:rPr>
                  <a:t> </a:t>
                </a:r>
                <a:r>
                  <a:rPr lang="hr-HR" sz="2800" dirty="0" err="1">
                    <a:solidFill>
                      <a:srgbClr val="000000"/>
                    </a:solidFill>
                    <a:latin typeface="Arial"/>
                    <a:ea typeface="Microsoft YaHei"/>
                  </a:rPr>
                  <a:t>angle</a:t>
                </a:r>
                <a:endParaRPr lang="hr-HR" sz="2800" dirty="0">
                  <a:solidFill>
                    <a:srgbClr val="000000"/>
                  </a:solidFill>
                  <a:latin typeface="Arial"/>
                  <a:ea typeface="Microsoft YaHei"/>
                </a:endParaRP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hr-H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hr-H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hr-H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hr-H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hr-HR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hr-HR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hr-HR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r-HR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r-HR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hr-HR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hr-HR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hr-HR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hr-HR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ar-AE" sz="2400" dirty="0">
                  <a:solidFill>
                    <a:srgbClr val="000000"/>
                  </a:solidFill>
                  <a:latin typeface="Arial"/>
                </a:endParaRPr>
              </a:p>
              <a:p>
                <a:pPr>
                  <a:lnSpc>
                    <a:spcPct val="100000"/>
                  </a:lnSpc>
                  <a:buFont typeface="Wingdings" charset="2"/>
                  <a:buChar char=""/>
                </a:pPr>
                <a:endParaRPr dirty="0"/>
              </a:p>
            </p:txBody>
          </p:sp>
        </mc:Choice>
        <mc:Fallback>
          <p:sp>
            <p:nvSpPr>
              <p:cNvPr id="83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60" y="1547640"/>
                <a:ext cx="9070560" cy="4989240"/>
              </a:xfrm>
              <a:prstGeom prst="rect">
                <a:avLst/>
              </a:prstGeom>
              <a:blipFill>
                <a:blip r:embed="rId4"/>
                <a:stretch>
                  <a:fillRect l="-2554" t="-1956" r="-20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Shape 1"/>
          <p:cNvSpPr txBox="1"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tIns="24840" rIns="0" bIns="0" anchor="ctr"/>
          <a:lstStyle/>
          <a:p>
            <a:pPr algn="ctr">
              <a:lnSpc>
                <a:spcPct val="100000"/>
              </a:lnSpc>
            </a:pPr>
            <a:r>
              <a:rPr lang="hr-HR" sz="2800" strike="noStrike" dirty="0">
                <a:solidFill>
                  <a:srgbClr val="FF0000"/>
                </a:solidFill>
                <a:latin typeface="Arial"/>
                <a:ea typeface="Microsoft YaHei"/>
              </a:rPr>
              <a:t>11</a:t>
            </a:r>
            <a:r>
              <a:rPr lang="en-GB" sz="28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th</a:t>
            </a:r>
            <a:r>
              <a:rPr lang="en-GB" sz="2800" strike="noStrike" dirty="0">
                <a:solidFill>
                  <a:srgbClr val="FF0000"/>
                </a:solidFill>
                <a:latin typeface="Arial"/>
                <a:ea typeface="Microsoft YaHei"/>
              </a:rPr>
              <a:t> Annual </a:t>
            </a:r>
            <a:r>
              <a:rPr lang="en-GB" sz="28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Baška</a:t>
            </a:r>
            <a:r>
              <a:rPr lang="en-GB" sz="2800" strike="noStrike" dirty="0">
                <a:solidFill>
                  <a:srgbClr val="FF0000"/>
                </a:solidFill>
                <a:latin typeface="Arial"/>
                <a:ea typeface="Microsoft YaHei"/>
              </a:rPr>
              <a:t> GNSS Conference
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Improvement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of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GPS standard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position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algorithm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through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WLS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approach</a:t>
            </a:r>
            <a:r>
              <a:rPr lang="en-GB" sz="2800" strike="noStrike" dirty="0">
                <a:solidFill>
                  <a:srgbClr val="FF0000"/>
                </a:solidFill>
                <a:latin typeface="Arial"/>
                <a:ea typeface="Microsoft YaHei"/>
              </a:rPr>
              <a:t>
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Mia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Filić, Luka Grubišić,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Faculty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of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Science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,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University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of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Zagreb, Croatia</a:t>
            </a:r>
            <a:endParaRPr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7784" y="4149725"/>
            <a:ext cx="390525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tIns="24840" rIns="0" bIns="0" anchor="ctr"/>
          <a:lstStyle/>
          <a:p>
            <a:pPr algn="ctr">
              <a:lnSpc>
                <a:spcPct val="100000"/>
              </a:lnSpc>
            </a:pPr>
            <a:r>
              <a:rPr lang="hr-HR" sz="2800" strike="noStrike" dirty="0">
                <a:solidFill>
                  <a:srgbClr val="FF0000"/>
                </a:solidFill>
                <a:latin typeface="Arial"/>
                <a:ea typeface="Microsoft YaHei"/>
              </a:rPr>
              <a:t>11</a:t>
            </a:r>
            <a:r>
              <a:rPr lang="en-GB" sz="28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th</a:t>
            </a:r>
            <a:r>
              <a:rPr lang="en-GB" sz="2800" strike="noStrike" dirty="0">
                <a:solidFill>
                  <a:srgbClr val="FF0000"/>
                </a:solidFill>
                <a:latin typeface="Arial"/>
                <a:ea typeface="Microsoft YaHei"/>
              </a:rPr>
              <a:t> Annual </a:t>
            </a:r>
            <a:r>
              <a:rPr lang="en-GB" sz="28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Baška</a:t>
            </a:r>
            <a:r>
              <a:rPr lang="en-GB" sz="2800" strike="noStrike" dirty="0">
                <a:solidFill>
                  <a:srgbClr val="FF0000"/>
                </a:solidFill>
                <a:latin typeface="Arial"/>
                <a:ea typeface="Microsoft YaHei"/>
              </a:rPr>
              <a:t> GNSS Conference
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Improvement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of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GPS standard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position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algorithm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through</a:t>
            </a:r>
            <a:r>
              <a:rPr lang="hr-HR" sz="2200" strike="noStrike" dirty="0">
                <a:solidFill>
                  <a:srgbClr val="FF0000"/>
                </a:solidFill>
                <a:latin typeface="Arial"/>
                <a:ea typeface="Microsoft YaHei"/>
              </a:rPr>
              <a:t> WLS </a:t>
            </a:r>
            <a:r>
              <a:rPr lang="hr-HR" sz="22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approach</a:t>
            </a:r>
            <a:r>
              <a:rPr lang="en-GB" sz="2800" strike="noStrike" dirty="0">
                <a:solidFill>
                  <a:srgbClr val="FF0000"/>
                </a:solidFill>
                <a:latin typeface="Arial"/>
                <a:ea typeface="Microsoft YaHei"/>
              </a:rPr>
              <a:t>
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Mia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Filić, Luka Grubišić,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Faculty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of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Science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,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University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hr-HR" sz="2000" strike="noStrike" dirty="0" err="1">
                <a:solidFill>
                  <a:srgbClr val="FF0000"/>
                </a:solidFill>
                <a:latin typeface="Arial"/>
                <a:ea typeface="Microsoft YaHei"/>
              </a:rPr>
              <a:t>of</a:t>
            </a:r>
            <a:r>
              <a:rPr lang="hr-HR" sz="2000" strike="noStrike" dirty="0">
                <a:solidFill>
                  <a:srgbClr val="FF0000"/>
                </a:solidFill>
                <a:latin typeface="Arial"/>
                <a:ea typeface="Microsoft YaHei"/>
              </a:rPr>
              <a:t> Zagreb, Croatia</a:t>
            </a:r>
            <a:endParaRPr dirty="0"/>
          </a:p>
        </p:txBody>
      </p:sp>
      <p:sp>
        <p:nvSpPr>
          <p:cNvPr id="83" name="TextShape 2"/>
          <p:cNvSpPr txBox="1"/>
          <p:nvPr/>
        </p:nvSpPr>
        <p:spPr>
          <a:xfrm>
            <a:off x="493560" y="1547640"/>
            <a:ext cx="9070560" cy="4989240"/>
          </a:xfrm>
          <a:prstGeom prst="rect">
            <a:avLst/>
          </a:prstGeom>
          <a:noFill/>
          <a:ln>
            <a:noFill/>
          </a:ln>
        </p:spPr>
        <p:txBody>
          <a:bodyPr lIns="0" tIns="28080" rIns="0" bIns="0"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hr-HR" sz="3200" b="1" strike="noStrike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3200" b="1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Concept</a:t>
            </a:r>
            <a:r>
              <a:rPr lang="hr-HR" sz="3200" b="1" strike="noStrike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3200" b="1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validation</a:t>
            </a:r>
            <a:endParaRPr dirty="0"/>
          </a:p>
          <a:p>
            <a:pPr>
              <a:lnSpc>
                <a:spcPct val="100000"/>
              </a:lnSpc>
            </a:pPr>
            <a:endParaRPr lang="hr-HR" sz="2400" strike="noStrike" dirty="0">
              <a:solidFill>
                <a:srgbClr val="000000"/>
              </a:solidFill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hr-HR" sz="2400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Simulation-based</a:t>
            </a:r>
            <a:r>
              <a:rPr lang="hr-HR" sz="2800" strike="noStrike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approach</a:t>
            </a:r>
            <a:r>
              <a:rPr lang="hr-HR" sz="2800" strike="noStrike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with</a:t>
            </a:r>
            <a:r>
              <a:rPr lang="hr-HR" sz="2800" strike="noStrike" dirty="0">
                <a:solidFill>
                  <a:srgbClr val="000000"/>
                </a:solidFill>
                <a:latin typeface="Arial"/>
                <a:ea typeface="Microsoft YaHei"/>
              </a:rPr>
              <a:t> real GPS </a:t>
            </a:r>
            <a:r>
              <a:rPr lang="hr-HR" sz="2800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observations</a:t>
            </a:r>
            <a:r>
              <a:rPr lang="hr-HR" sz="2800" strike="noStrike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processed</a:t>
            </a:r>
            <a:r>
              <a:rPr lang="hr-HR" sz="2800" strike="noStrike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with</a:t>
            </a:r>
            <a:r>
              <a:rPr lang="hr-HR" sz="2800" strike="noStrike" dirty="0">
                <a:solidFill>
                  <a:srgbClr val="000000"/>
                </a:solidFill>
                <a:latin typeface="Arial"/>
                <a:ea typeface="Microsoft YaHei"/>
              </a:rPr>
              <a:t> R-</a:t>
            </a:r>
            <a:r>
              <a:rPr lang="hr-HR" sz="2800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based</a:t>
            </a:r>
            <a:r>
              <a:rPr lang="hr-HR" sz="2800" strike="noStrike" dirty="0">
                <a:solidFill>
                  <a:srgbClr val="000000"/>
                </a:solidFill>
                <a:latin typeface="Arial"/>
                <a:ea typeface="Microsoft YaHei"/>
              </a:rPr>
              <a:t> software</a:t>
            </a:r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lang="hr-HR" sz="2800" dirty="0">
              <a:solidFill>
                <a:srgbClr val="000000"/>
              </a:solidFill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hr-HR" sz="2800" strike="noStrike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Non</a:t>
            </a:r>
            <a:r>
              <a:rPr lang="hr-HR" sz="2800" strike="noStrike" dirty="0">
                <a:solidFill>
                  <a:srgbClr val="000000"/>
                </a:solidFill>
                <a:latin typeface="Arial"/>
                <a:ea typeface="Microsoft YaHei"/>
              </a:rPr>
              <a:t>-WLSA (standard </a:t>
            </a:r>
            <a:r>
              <a:rPr lang="hr-HR" sz="2800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approach</a:t>
            </a:r>
            <a:r>
              <a:rPr lang="hr-HR" sz="2800" strike="noStrike" dirty="0">
                <a:solidFill>
                  <a:srgbClr val="000000"/>
                </a:solidFill>
                <a:latin typeface="Arial"/>
                <a:ea typeface="Microsoft YaHei"/>
              </a:rPr>
              <a:t>, </a:t>
            </a:r>
            <a:r>
              <a:rPr lang="hr-HR" sz="2800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assuming</a:t>
            </a:r>
            <a:r>
              <a:rPr lang="hr-HR" sz="2800" strike="noStrike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all</a:t>
            </a:r>
            <a:r>
              <a:rPr lang="hr-HR" sz="2800" strike="noStrike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errors</a:t>
            </a:r>
            <a:r>
              <a:rPr lang="hr-HR" sz="2800" strike="noStrike" dirty="0">
                <a:solidFill>
                  <a:srgbClr val="000000"/>
                </a:solidFill>
                <a:latin typeface="Arial"/>
                <a:ea typeface="Microsoft YaHei"/>
              </a:rPr>
              <a:t> are </a:t>
            </a:r>
            <a:r>
              <a:rPr lang="hr-HR" sz="2800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compensated</a:t>
            </a:r>
            <a:r>
              <a:rPr lang="hr-HR" sz="2800" strike="noStrike" dirty="0">
                <a:solidFill>
                  <a:srgbClr val="000000"/>
                </a:solidFill>
                <a:latin typeface="Arial"/>
                <a:ea typeface="Microsoft YaHei"/>
              </a:rPr>
              <a:t>, </a:t>
            </a:r>
            <a:r>
              <a:rPr lang="hr-HR" sz="2800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or</a:t>
            </a:r>
            <a:r>
              <a:rPr lang="hr-HR" sz="2800" strike="noStrike" dirty="0">
                <a:solidFill>
                  <a:srgbClr val="000000"/>
                </a:solidFill>
                <a:latin typeface="Arial"/>
                <a:ea typeface="Microsoft YaHei"/>
              </a:rPr>
              <a:t> do </a:t>
            </a:r>
            <a:r>
              <a:rPr lang="hr-HR" sz="2800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nothing</a:t>
            </a:r>
            <a:r>
              <a:rPr lang="hr-HR" sz="2800" strike="noStrike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with</a:t>
            </a:r>
            <a:r>
              <a:rPr lang="hr-HR" sz="2800" strike="noStrike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the</a:t>
            </a:r>
            <a:r>
              <a:rPr lang="hr-HR" sz="2800" strike="noStrike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errors</a:t>
            </a:r>
            <a:r>
              <a:rPr lang="hr-HR" sz="2800" strike="noStrike" dirty="0">
                <a:solidFill>
                  <a:srgbClr val="000000"/>
                </a:solidFill>
                <a:latin typeface="Arial"/>
                <a:ea typeface="Microsoft YaHei"/>
              </a:rPr>
              <a:t>)</a:t>
            </a:r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lang="hr-HR" sz="2800" dirty="0">
              <a:solidFill>
                <a:srgbClr val="000000"/>
              </a:solidFill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hr-HR" sz="2800" strike="noStrike" dirty="0">
                <a:solidFill>
                  <a:srgbClr val="000000"/>
                </a:solidFill>
                <a:latin typeface="Arial"/>
                <a:ea typeface="Microsoft YaHei"/>
              </a:rPr>
              <a:t>WLSA (</a:t>
            </a:r>
            <a:r>
              <a:rPr lang="hr-HR" sz="2800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Weghted</a:t>
            </a:r>
            <a:r>
              <a:rPr lang="hr-HR" sz="2800" strike="noStrike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Least-Square</a:t>
            </a:r>
            <a:r>
              <a:rPr lang="hr-HR" sz="2800" strike="noStrike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hr-HR" sz="2800" strike="noStrike" dirty="0" err="1">
                <a:solidFill>
                  <a:srgbClr val="000000"/>
                </a:solidFill>
                <a:latin typeface="Arial"/>
                <a:ea typeface="Microsoft YaHei"/>
              </a:rPr>
              <a:t>Adjustment</a:t>
            </a:r>
            <a:r>
              <a:rPr lang="hr-HR" sz="2800" strike="noStrike" dirty="0">
                <a:solidFill>
                  <a:srgbClr val="000000"/>
                </a:solidFill>
                <a:latin typeface="Arial"/>
                <a:ea typeface="Microsoft YaHei"/>
              </a:rPr>
              <a:t>)</a:t>
            </a:r>
            <a:endParaRPr lang="hr-HR" sz="2400" strike="noStrike" dirty="0">
              <a:solidFill>
                <a:srgbClr val="000000"/>
              </a:solidFill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lang="hr-HR" sz="24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749" y="5546961"/>
            <a:ext cx="2282876" cy="2012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5" y="5673551"/>
            <a:ext cx="7479006" cy="1886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865</Words>
  <Application>Microsoft Office PowerPoint</Application>
  <PresentationFormat>Custom</PresentationFormat>
  <Paragraphs>145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Microsoft YaHei</vt:lpstr>
      <vt:lpstr>Arial</vt:lpstr>
      <vt:lpstr>Cambria Math</vt:lpstr>
      <vt:lpstr>DejaVu Sans</vt:lpstr>
      <vt:lpstr>StarSymbol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TEHNIČKI FAKULTET SVEUČILIŠTA U RIJECI Predmetni nastavnik: izv. prof. dr. sc. Renato Filjar, dipl. ing. el.</dc:title>
  <dc:creator>Renato Filjar</dc:creator>
  <cp:lastModifiedBy>Renato Filjar</cp:lastModifiedBy>
  <cp:revision>130</cp:revision>
  <cp:lastPrinted>2015-04-14T09:00:50Z</cp:lastPrinted>
  <dcterms:created xsi:type="dcterms:W3CDTF">2013-09-10T11:36:23Z</dcterms:created>
  <dcterms:modified xsi:type="dcterms:W3CDTF">2017-04-21T06:30:50Z</dcterms:modified>
  <dc:language>hr-HR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