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8" r:id="rId2"/>
    <p:sldId id="256" r:id="rId3"/>
    <p:sldId id="264" r:id="rId4"/>
    <p:sldId id="259" r:id="rId5"/>
    <p:sldId id="311" r:id="rId6"/>
    <p:sldId id="298" r:id="rId7"/>
    <p:sldId id="297" r:id="rId8"/>
    <p:sldId id="261" r:id="rId9"/>
    <p:sldId id="299" r:id="rId10"/>
    <p:sldId id="302" r:id="rId11"/>
    <p:sldId id="303" r:id="rId12"/>
    <p:sldId id="262" r:id="rId13"/>
    <p:sldId id="304" r:id="rId14"/>
    <p:sldId id="305" r:id="rId15"/>
    <p:sldId id="267" r:id="rId16"/>
    <p:sldId id="263" r:id="rId17"/>
    <p:sldId id="301" r:id="rId18"/>
    <p:sldId id="314" r:id="rId19"/>
    <p:sldId id="307" r:id="rId20"/>
    <p:sldId id="308" r:id="rId21"/>
    <p:sldId id="309" r:id="rId22"/>
    <p:sldId id="313" r:id="rId23"/>
    <p:sldId id="315" r:id="rId24"/>
    <p:sldId id="312" r:id="rId25"/>
    <p:sldId id="282" r:id="rId26"/>
    <p:sldId id="310" r:id="rId27"/>
    <p:sldId id="274" r:id="rId28"/>
  </p:sldIdLst>
  <p:sldSz cx="9144000" cy="5143500" type="screen16x9"/>
  <p:notesSz cx="6858000" cy="9144000"/>
  <p:embeddedFontLst>
    <p:embeddedFont>
      <p:font typeface="Lora" charset="0"/>
      <p:regular r:id="rId30"/>
      <p:bold r:id="rId31"/>
      <p:italic r:id="rId32"/>
      <p:boldItalic r:id="rId33"/>
    </p:embeddedFont>
    <p:embeddedFont>
      <p:font typeface="Quattrocento Sans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B2B2B"/>
    <a:srgbClr val="FFCD00"/>
    <a:srgbClr val="FF9600"/>
  </p:clrMru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kapec/delta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677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i="1" smtClean="0">
                <a:latin typeface="Lora"/>
                <a:ea typeface="Lora"/>
                <a:cs typeface="Lora"/>
                <a:sym typeface="Lora"/>
              </a:rPr>
              <a:t>Prva tehnicka skola </a:t>
            </a:r>
            <a:r>
              <a:rPr lang="en" sz="3200" b="1" i="1" smtClean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Kragujevac</a:t>
            </a:r>
            <a:endParaRPr sz="3200" b="1" i="1" smtClean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800" smtClean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sr-Latn-RS" sz="1800" smtClean="0">
                <a:solidFill>
                  <a:schemeClr val="dk1"/>
                </a:solidFill>
              </a:rPr>
              <a:t>Mi smo:</a:t>
            </a:r>
            <a:endParaRPr lang="en-GB" sz="180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800" err="1" smtClean="0">
                <a:highlight>
                  <a:schemeClr val="accent1"/>
                </a:highlight>
              </a:rPr>
              <a:t>Filip</a:t>
            </a:r>
            <a:r>
              <a:rPr lang="en-GB" sz="1800" err="1" smtClean="0">
                <a:solidFill>
                  <a:srgbClr val="FFCD00"/>
                </a:solidFill>
                <a:highlight>
                  <a:schemeClr val="accent1"/>
                </a:highlight>
              </a:rPr>
              <a:t>s</a:t>
            </a:r>
            <a:r>
              <a:rPr lang="en-GB" sz="1800" err="1" smtClean="0">
                <a:highlight>
                  <a:schemeClr val="accent1"/>
                </a:highlight>
              </a:rPr>
              <a:t>Filipovic</a:t>
            </a:r>
            <a:r>
              <a:rPr lang="en-GB" sz="1800" smtClean="0">
                <a:highlight>
                  <a:schemeClr val="accent1"/>
                </a:highlight>
              </a:rPr>
              <a:t> </a:t>
            </a:r>
            <a:r>
              <a:rPr lang="en-GB" sz="1800" smtClean="0"/>
              <a:t>IV4e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800" err="1" smtClean="0">
                <a:highlight>
                  <a:schemeClr val="accent1"/>
                </a:highlight>
              </a:rPr>
              <a:t>Aleksa</a:t>
            </a:r>
            <a:r>
              <a:rPr lang="en-GB" sz="1800" err="1" smtClean="0">
                <a:solidFill>
                  <a:srgbClr val="FFCD00"/>
                </a:solidFill>
                <a:highlight>
                  <a:schemeClr val="accent1"/>
                </a:highlight>
              </a:rPr>
              <a:t>s</a:t>
            </a:r>
            <a:r>
              <a:rPr lang="en-GB" sz="1800" err="1" smtClean="0">
                <a:highlight>
                  <a:schemeClr val="accent1"/>
                </a:highlight>
              </a:rPr>
              <a:t>Rakic</a:t>
            </a:r>
            <a:r>
              <a:rPr lang="en-GB" sz="1800" smtClean="0">
                <a:highlight>
                  <a:schemeClr val="accent1"/>
                </a:highlight>
              </a:rPr>
              <a:t> </a:t>
            </a:r>
            <a:r>
              <a:rPr lang="en-GB" sz="1800" smtClean="0"/>
              <a:t>IV4e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800" smtClean="0"/>
              <a:t>P</a:t>
            </a:r>
            <a:r>
              <a:rPr lang="sr-Latn-RS" sz="1800" smtClean="0"/>
              <a:t>rof. </a:t>
            </a:r>
            <a:r>
              <a:rPr lang="sr-Latn-RS" sz="1800" smtClean="0">
                <a:highlight>
                  <a:schemeClr val="accent1"/>
                </a:highlight>
              </a:rPr>
              <a:t>Nemanja</a:t>
            </a:r>
            <a:r>
              <a:rPr lang="en-GB" sz="1800" smtClean="0">
                <a:solidFill>
                  <a:srgbClr val="FFCD00"/>
                </a:solidFill>
                <a:highlight>
                  <a:schemeClr val="accent1"/>
                </a:highlight>
              </a:rPr>
              <a:t>s</a:t>
            </a:r>
            <a:r>
              <a:rPr lang="sr-Latn-RS" sz="1800" smtClean="0">
                <a:highlight>
                  <a:schemeClr val="accent1"/>
                </a:highlight>
              </a:rPr>
              <a:t>Joksimovic</a:t>
            </a:r>
            <a:r>
              <a:rPr lang="en-GB" sz="1800" smtClean="0">
                <a:highlight>
                  <a:schemeClr val="accent1"/>
                </a:highlight>
              </a:rPr>
              <a:t> </a:t>
            </a:r>
            <a:r>
              <a:rPr lang="sr-Latn-RS" sz="1800" smtClean="0"/>
              <a:t>Mentor</a:t>
            </a:r>
            <a:endParaRPr lang="en-GB" sz="1800" smtClean="0">
              <a:highlight>
                <a:schemeClr val="accent1"/>
              </a:highlight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mtClean="0"/>
              <a:t>Dobar dan!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6588224" y="1428750"/>
            <a:ext cx="255567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77826" name="Picture 2" descr="Прва техничка школа | Крагујевац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843558"/>
            <a:ext cx="885644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RTENOTI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347614"/>
            <a:ext cx="2749805" cy="2808312"/>
          </a:xfrm>
          <a:prstGeom prst="rect">
            <a:avLst/>
          </a:prstGeom>
          <a:noFill/>
        </p:spPr>
      </p:pic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1005682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sr-Latn-RS" sz="2000" b="1" smtClean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Vertikalno-linearni</a:t>
            </a:r>
            <a:r>
              <a:rPr lang="sr-Latn-RS" sz="2000" b="1" smtClean="0">
                <a:latin typeface="Lora"/>
                <a:ea typeface="Lora"/>
                <a:cs typeface="Lora"/>
                <a:sym typeface="Lora"/>
              </a:rPr>
              <a:t> Delta Roboti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sr-Latn-RS" sz="2000" b="1" smtClean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sr-Latn-RS" sz="1800" smtClean="0"/>
              <a:t>Prednost linearnih Delta robota je veca snaga zbog linearnog vodjenja, slobodno vertikalno kretanje i cena...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sr-Latn-RS" sz="1800" smtClean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sr-Latn-RS" sz="1800" smtClean="0"/>
              <a:t>Mana su same linearne vodjice zbog svoje brzine i smetaju i ogranicavaju radni prostor...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08546" name="AutoShape 2" descr="DELTA parallel robot with linear actuators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irect Discount 3kg Omron Mini System Motion Controller Delta Robot Factory  From China - Buy Delta Robot 3kg Omron,Mini Delta Robot System,Motion  Controller Delta Robot Product on Alibaba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203598"/>
            <a:ext cx="3312368" cy="3312368"/>
          </a:xfrm>
          <a:prstGeom prst="ellipse">
            <a:avLst/>
          </a:prstGeom>
          <a:noFill/>
        </p:spPr>
      </p:pic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1005682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sr-Latn-RS" sz="2000" b="1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Prednosti i mane tradicionalnih </a:t>
            </a:r>
            <a:r>
              <a:rPr lang="sr-Latn-RS" sz="2000" b="1" smtClean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Delta Robota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buNone/>
            </a:pPr>
            <a:r>
              <a:rPr lang="sr-Latn-RS" sz="1800" smtClean="0"/>
              <a:t>Prednost su brzina, širina i sloboda radnog prostora...</a:t>
            </a:r>
          </a:p>
          <a:p>
            <a:pPr marL="0" lvl="0" indent="0">
              <a:buNone/>
            </a:pPr>
            <a:endParaRPr lang="sr-Latn-RS" sz="1800" smtClean="0"/>
          </a:p>
          <a:p>
            <a:pPr marL="0" lvl="0" indent="0">
              <a:buNone/>
            </a:pPr>
            <a:r>
              <a:rPr lang="sr-Latn-RS" sz="1800" smtClean="0"/>
              <a:t>Mane su cena konstrukcije zbog reduktora, mala snaga...</a:t>
            </a:r>
            <a:endParaRPr sz="18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800" smtClean="0">
                <a:highlight>
                  <a:schemeClr val="accent1"/>
                </a:highlight>
              </a:rPr>
              <a:t>Inventivnost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800" smtClean="0"/>
              <a:t>Sta je novitet naseg projekta?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D:\Projekti\Delta\cela del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23478"/>
            <a:ext cx="5002627" cy="3579862"/>
          </a:xfrm>
          <a:prstGeom prst="rect">
            <a:avLst/>
          </a:prstGeom>
          <a:noFill/>
        </p:spPr>
      </p:pic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smtClean="0">
                <a:highlight>
                  <a:schemeClr val="accent1"/>
                </a:highlight>
              </a:rPr>
              <a:t>DELTAF</a:t>
            </a:r>
            <a:endParaRPr sz="1800" i="1">
              <a:highlight>
                <a:schemeClr val="accent1"/>
              </a:highlight>
            </a:endParaRPr>
          </a:p>
        </p:txBody>
      </p:sp>
      <p:grpSp>
        <p:nvGrpSpPr>
          <p:cNvPr id="2" name="Google Shape;1188;p48"/>
          <p:cNvGrpSpPr/>
          <p:nvPr/>
        </p:nvGrpSpPr>
        <p:grpSpPr>
          <a:xfrm>
            <a:off x="4427984" y="4391493"/>
            <a:ext cx="288032" cy="276300"/>
            <a:chOff x="5233525" y="4954450"/>
            <a:chExt cx="538275" cy="516350"/>
          </a:xfrm>
        </p:grpSpPr>
        <p:sp>
          <p:nvSpPr>
            <p:cNvPr id="6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1005682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sr-Latn-RS" sz="2000" b="1" smtClean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DELTA F</a:t>
            </a:r>
            <a:r>
              <a:rPr lang="sr-Latn-RS" sz="2000" b="1" smtClean="0">
                <a:latin typeface="Lora"/>
                <a:ea typeface="Lora"/>
                <a:cs typeface="Lora"/>
                <a:sym typeface="Lora"/>
              </a:rPr>
              <a:t> Robot</a:t>
            </a:r>
            <a:endParaRPr lang="sr-Latn-RS" sz="2000" b="1" smtClean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buNone/>
            </a:pPr>
            <a:r>
              <a:rPr lang="sr-Latn-RS" sz="1800" smtClean="0"/>
              <a:t>Dizajn sa kombinacijom poznatih verzija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116739" name="Picture 3" descr="D:\Projekti\Delta\cela delta.PNG"/>
          <p:cNvPicPr>
            <a:picLocks noChangeAspect="1" noChangeArrowheads="1"/>
          </p:cNvPicPr>
          <p:nvPr/>
        </p:nvPicPr>
        <p:blipFill>
          <a:blip r:embed="rId3"/>
          <a:srcRect l="3868" r="5232"/>
          <a:stretch>
            <a:fillRect/>
          </a:stretch>
        </p:blipFill>
        <p:spPr bwMode="auto">
          <a:xfrm>
            <a:off x="395536" y="1635646"/>
            <a:ext cx="3384376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98862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Savrsen spoj dve poznate verzije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smtClean="0">
                <a:latin typeface="Quattrocento Sans"/>
                <a:ea typeface="Quattrocento Sans"/>
                <a:cs typeface="Quattrocento Sans"/>
                <a:sym typeface="Quattrocento Sans"/>
              </a:rPr>
              <a:t>Nase resenje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smtClean="0">
                <a:latin typeface="Quattrocento Sans"/>
                <a:ea typeface="Quattrocento Sans"/>
                <a:cs typeface="Quattrocento Sans"/>
                <a:sym typeface="Quattrocento Sans"/>
              </a:rPr>
              <a:t>Tradicionalne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smtClean="0">
                <a:latin typeface="Quattrocento Sans"/>
                <a:ea typeface="Quattrocento Sans"/>
                <a:cs typeface="Quattrocento Sans"/>
                <a:sym typeface="Quattrocento Sans"/>
              </a:rPr>
              <a:t>Linearne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smtClean="0">
                <a:highlight>
                  <a:schemeClr val="accent1"/>
                </a:highlight>
              </a:rPr>
              <a:t>Tradicionalni</a:t>
            </a:r>
          </a:p>
          <a:p>
            <a:pPr lvl="0" indent="-381000">
              <a:buClr>
                <a:srgbClr val="FFCD00"/>
              </a:buClr>
              <a:buSzPts val="2400"/>
            </a:pPr>
            <a:r>
              <a:rPr lang="en-GB" smtClean="0">
                <a:solidFill>
                  <a:srgbClr val="000000"/>
                </a:solidFill>
              </a:rPr>
              <a:t>Daleko </a:t>
            </a:r>
            <a:r>
              <a:rPr lang="sr-Latn-RS" smtClean="0">
                <a:solidFill>
                  <a:srgbClr val="000000"/>
                </a:solidFill>
              </a:rPr>
              <a:t>viša </a:t>
            </a:r>
            <a:r>
              <a:rPr lang="en-GB" smtClean="0">
                <a:solidFill>
                  <a:srgbClr val="000000"/>
                </a:solidFill>
              </a:rPr>
              <a:t>preciznost</a:t>
            </a:r>
            <a:endParaRPr lang="sr-Latn-RS" smtClean="0">
              <a:solidFill>
                <a:srgbClr val="000000"/>
              </a:solidFill>
            </a:endParaRPr>
          </a:p>
          <a:p>
            <a:pPr indent="-381000">
              <a:buClr>
                <a:srgbClr val="FFCD00"/>
              </a:buClr>
              <a:buSzPts val="2400"/>
            </a:pPr>
            <a:r>
              <a:rPr lang="sr-Latn-RS" smtClean="0"/>
              <a:t>Sloboda radnog prostora</a:t>
            </a:r>
          </a:p>
          <a:p>
            <a:pPr indent="-381000">
              <a:buClr>
                <a:srgbClr val="FFCD00"/>
              </a:buClr>
              <a:buSzPts val="2400"/>
            </a:pPr>
            <a:r>
              <a:rPr lang="sr-Latn-RS" smtClean="0"/>
              <a:t>Širina radnog prostora</a:t>
            </a: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846934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Prenešene prednosti poznazih verzija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smtClean="0">
                <a:highlight>
                  <a:schemeClr val="accent1"/>
                </a:highlight>
              </a:rPr>
              <a:t>Linearni</a:t>
            </a:r>
          </a:p>
          <a:p>
            <a:pPr lvl="0" indent="-381000">
              <a:buClr>
                <a:srgbClr val="FFCD00"/>
              </a:buClr>
              <a:buSzPts val="2400"/>
            </a:pPr>
            <a:r>
              <a:rPr lang="sr-Latn-RS" smtClean="0">
                <a:solidFill>
                  <a:srgbClr val="000000"/>
                </a:solidFill>
              </a:rPr>
              <a:t>Snaga</a:t>
            </a:r>
          </a:p>
          <a:p>
            <a:pPr lvl="0" indent="-381000">
              <a:buClr>
                <a:srgbClr val="FFCD00"/>
              </a:buClr>
              <a:buSzPts val="2400"/>
            </a:pPr>
            <a:r>
              <a:rPr lang="sr-Latn-RS" smtClean="0">
                <a:solidFill>
                  <a:srgbClr val="000000"/>
                </a:solidFill>
              </a:rPr>
              <a:t>Sila</a:t>
            </a:r>
          </a:p>
          <a:p>
            <a:pPr lvl="0" indent="-381000">
              <a:buClr>
                <a:srgbClr val="FFCD00"/>
              </a:buClr>
              <a:buSzPts val="2400"/>
            </a:pPr>
            <a:r>
              <a:rPr lang="sr-Latn-RS" smtClean="0">
                <a:solidFill>
                  <a:srgbClr val="000000"/>
                </a:solidFill>
              </a:rPr>
              <a:t>Cena</a:t>
            </a: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Neki</a:t>
            </a:r>
            <a:r>
              <a:rPr lang="en" smtClean="0"/>
              <a:t> </a:t>
            </a:r>
            <a:r>
              <a:rPr lang="sr-Latn-RS" smtClean="0">
                <a:highlight>
                  <a:schemeClr val="accent1"/>
                </a:highlight>
              </a:rPr>
              <a:t>podaci</a:t>
            </a:r>
            <a:endParaRPr>
              <a:highlight>
                <a:schemeClr val="accent1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979712" y="1563638"/>
          <a:ext cx="4068000" cy="281243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692000"/>
                <a:gridCol w="1188000"/>
                <a:gridCol w="1188000"/>
              </a:tblGrid>
              <a:tr h="4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100" b="1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DELTA</a:t>
                      </a:r>
                      <a:r>
                        <a:rPr lang="sr-Latn-RS" sz="1100" b="1" baseline="0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 F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1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Kawasaki YF03N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Domet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≈500mm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650mm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Ponovljivost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≈±1mm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±0.1mm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Brzina skupljanja</a:t>
                      </a:r>
                      <a:r>
                        <a:rPr lang="en-GB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(kom/s)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Maksimalna</a:t>
                      </a:r>
                      <a:r>
                        <a:rPr lang="sr-Latn-RS" sz="1100" baseline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brzina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0.15m/s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0.45m/s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Nosivost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1kg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3kg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Realizacija projekta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oogle Shape;50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" name="Google Shape;51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" name="Google Shape;51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" name="Google Shape;51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" name="Google Shape;52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" name="Google Shape;52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Dizajniranje robota, delova i simulacija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Postavljanje komponenti i povezivanje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Postavljanje kamere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Izrada delova i sklapanje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Pisanje programa za Arduino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Pisanje Computer Vision programa i objedinjavanje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" name="Google Shape;533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mtClean="0">
                <a:highlight>
                  <a:schemeClr val="accent1"/>
                </a:highlight>
              </a:rPr>
              <a:t>Upotrebljena</a:t>
            </a:r>
            <a:r>
              <a:rPr lang="en-GB" smtClean="0"/>
              <a:t> oprema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187624" y="1616470"/>
            <a:ext cx="5134966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sr-Latn-RS" sz="2000" smtClean="0"/>
              <a:t>Koristili smo: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sr-Latn-RS" sz="2000" smtClean="0"/>
              <a:t>Arduino Nano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sr-Latn-RS" sz="2000" smtClean="0"/>
              <a:t>CNC Shield V4</a:t>
            </a:r>
          </a:p>
          <a:p>
            <a:pPr>
              <a:buClr>
                <a:schemeClr val="accent1"/>
              </a:buClr>
            </a:pPr>
            <a:r>
              <a:rPr lang="sr-Latn-RS" sz="2000" smtClean="0"/>
              <a:t>Koracni motori </a:t>
            </a:r>
            <a:r>
              <a:rPr lang="en-GB" sz="2000" smtClean="0"/>
              <a:t>PX245 (Unipolarni)</a:t>
            </a:r>
          </a:p>
          <a:p>
            <a:pPr>
              <a:buClr>
                <a:schemeClr val="accent1"/>
              </a:buClr>
            </a:pPr>
            <a:r>
              <a:rPr lang="en-GB" sz="2000" smtClean="0"/>
              <a:t>Elektromagnet</a:t>
            </a:r>
          </a:p>
          <a:p>
            <a:pPr>
              <a:buClr>
                <a:schemeClr val="accent1"/>
              </a:buClr>
            </a:pPr>
            <a:r>
              <a:rPr lang="en-GB" sz="2000" smtClean="0"/>
              <a:t>Nextion HMI 3.2”</a:t>
            </a:r>
          </a:p>
          <a:p>
            <a:pPr>
              <a:buClr>
                <a:schemeClr val="accent1"/>
              </a:buClr>
            </a:pPr>
            <a:r>
              <a:rPr lang="sr-Latn-RS" sz="2000" smtClean="0"/>
              <a:t>Web </a:t>
            </a:r>
            <a:r>
              <a:rPr lang="sr-Latn-RS" sz="2000" smtClean="0"/>
              <a:t>kamera...</a:t>
            </a:r>
          </a:p>
        </p:txBody>
      </p:sp>
      <p:grpSp>
        <p:nvGrpSpPr>
          <p:cNvPr id="2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10" name="Google Shape;125;p17"/>
          <p:cNvSpPr txBox="1">
            <a:spLocks/>
          </p:cNvSpPr>
          <p:nvPr/>
        </p:nvSpPr>
        <p:spPr>
          <a:xfrm>
            <a:off x="5417546" y="161979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  <a:tabLst/>
              <a:defRPr/>
            </a:pPr>
            <a:endParaRPr kumimoji="0" lang="sr-Latn-RS" sz="20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15954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mtClean="0">
                <a:highlight>
                  <a:schemeClr val="accent1"/>
                </a:highlight>
              </a:rPr>
              <a:t>DELTA</a:t>
            </a:r>
            <a:r>
              <a:rPr lang="en" smtClean="0"/>
              <a:t> </a:t>
            </a:r>
            <a:r>
              <a:rPr lang="en" smtClean="0"/>
              <a:t>ROBOT SA </a:t>
            </a:r>
            <a:r>
              <a:rPr lang="en-GB" smtClean="0">
                <a:highlight>
                  <a:schemeClr val="accent1"/>
                </a:highlight>
              </a:rPr>
              <a:t>VISION</a:t>
            </a:r>
            <a:r>
              <a:rPr lang="en" smtClean="0"/>
              <a:t> SISTEMOM</a:t>
            </a:r>
            <a:endParaRPr lang="en-GB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smtClean="0">
                <a:highlight>
                  <a:schemeClr val="accent1"/>
                </a:highlight>
              </a:rPr>
              <a:t>&gt;200</a:t>
            </a:r>
            <a:r>
              <a:rPr lang="sr-Latn-RS" sz="9600" smtClean="0">
                <a:highlight>
                  <a:schemeClr val="accent1"/>
                </a:highlight>
              </a:rPr>
              <a:t>€</a:t>
            </a:r>
            <a:endParaRPr sz="960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800" smtClean="0"/>
              <a:t>Ukupna cena svih delova našeg projekta</a:t>
            </a:r>
            <a:endParaRPr sz="1800"/>
          </a:p>
        </p:txBody>
      </p:sp>
      <p:grpSp>
        <p:nvGrpSpPr>
          <p:cNvPr id="2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4395788" y="1890713"/>
            <a:ext cx="3652837" cy="2390775"/>
          </a:xfrm>
          <a:custGeom>
            <a:avLst/>
            <a:gdLst>
              <a:gd name="connsiteX0" fmla="*/ 4762 w 3652837"/>
              <a:gd name="connsiteY0" fmla="*/ 0 h 2390775"/>
              <a:gd name="connsiteX1" fmla="*/ 3629025 w 3652837"/>
              <a:gd name="connsiteY1" fmla="*/ 4762 h 2390775"/>
              <a:gd name="connsiteX2" fmla="*/ 3652837 w 3652837"/>
              <a:gd name="connsiteY2" fmla="*/ 2386012 h 2390775"/>
              <a:gd name="connsiteX3" fmla="*/ 0 w 3652837"/>
              <a:gd name="connsiteY3" fmla="*/ 2390775 h 2390775"/>
              <a:gd name="connsiteX4" fmla="*/ 4762 w 3652837"/>
              <a:gd name="connsiteY4" fmla="*/ 0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2837" h="2390775">
                <a:moveTo>
                  <a:pt x="4762" y="0"/>
                </a:moveTo>
                <a:lnTo>
                  <a:pt x="3629025" y="4762"/>
                </a:lnTo>
                <a:lnTo>
                  <a:pt x="3652837" y="2386012"/>
                </a:lnTo>
                <a:lnTo>
                  <a:pt x="0" y="2390775"/>
                </a:lnTo>
                <a:cubicBezTo>
                  <a:pt x="4762" y="1593850"/>
                  <a:pt x="9525" y="796925"/>
                  <a:pt x="476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6143078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smtClean="0"/>
              <a:t>Desktop Upravljačka Aplikacija </a:t>
            </a:r>
            <a:r>
              <a:rPr lang="sr-Latn-RS" smtClean="0">
                <a:highlight>
                  <a:schemeClr val="accent1"/>
                </a:highlight>
              </a:rPr>
              <a:t>DeltaF Controller</a:t>
            </a: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283071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000" smtClean="0"/>
              <a:t>Naša aplikacija za upravljanje DeltaF Sistemom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000" smtClean="0"/>
              <a:t>Prepoznaje predmete sa kamere i preracunava poziciju istih</a:t>
            </a:r>
            <a:endParaRPr sz="2000"/>
          </a:p>
        </p:txBody>
      </p:sp>
      <p:grpSp>
        <p:nvGrpSpPr>
          <p:cNvPr id="2" name="Google Shape;41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11" name="Google Shape;411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118788" name="Picture 4" descr="https://github.com/Filikapec/deltaf/raw/main/slika_programa_17122022_02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2139702"/>
            <a:ext cx="3446863" cy="1904431"/>
          </a:xfrm>
          <a:prstGeom prst="rect">
            <a:avLst/>
          </a:prstGeom>
          <a:noFill/>
        </p:spPr>
      </p:pic>
      <p:grpSp>
        <p:nvGrpSpPr>
          <p:cNvPr id="3" name="Google Shape;414;p35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415" name="Google Shape;41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mtClean="0"/>
              <a:t>Princip </a:t>
            </a:r>
            <a:r>
              <a:rPr lang="en" smtClean="0">
                <a:highlight>
                  <a:schemeClr val="accent1"/>
                </a:highlight>
              </a:rPr>
              <a:t>rada</a:t>
            </a:r>
            <a:r>
              <a:rPr lang="en" smtClean="0"/>
              <a:t> DeltaF robota</a:t>
            </a:r>
            <a:endParaRPr/>
          </a:p>
        </p:txBody>
      </p:sp>
      <p:grpSp>
        <p:nvGrpSpPr>
          <p:cNvPr id="2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smtClean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OBRADA I IZVRSENJE</a:t>
              </a: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smtClean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DeltaF robot date koordinate pretvara u pozicije klizaca i izvrsava skupljanje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smtClean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DETEKTOVANJE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smtClean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DeltaF Controller program detektuje predmete i njihove pozicije u prostoru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smtClean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KOMUNIKACIJA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b="1" smtClean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DeltaF Controller program salje koordinate robotu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smtClean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Ciklus rada DeltaF robota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Formula</a:t>
            </a:r>
            <a:endParaRPr/>
          </a:p>
        </p:txBody>
      </p:sp>
      <p:grpSp>
        <p:nvGrpSpPr>
          <p:cNvPr id="2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10" name="image5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475656" y="1995686"/>
            <a:ext cx="4554375" cy="1536752"/>
          </a:xfrm>
          <a:prstGeom prst="rect">
            <a:avLst/>
          </a:prstGeom>
          <a:ln/>
        </p:spPr>
      </p:pic>
      <p:cxnSp>
        <p:nvCxnSpPr>
          <p:cNvPr id="11" name="Google Shape;185;p21"/>
          <p:cNvCxnSpPr/>
          <p:nvPr/>
        </p:nvCxnSpPr>
        <p:spPr>
          <a:xfrm>
            <a:off x="2699792" y="1131590"/>
            <a:ext cx="6444358" cy="13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mtClean="0">
                <a:highlight>
                  <a:schemeClr val="accent1"/>
                </a:highlight>
              </a:rPr>
              <a:t>Primena</a:t>
            </a:r>
            <a:r>
              <a:rPr lang="sr-Latn-RS" smtClean="0"/>
              <a:t> </a:t>
            </a:r>
            <a:r>
              <a:rPr lang="sr-Latn-RS" smtClean="0"/>
              <a:t>Delta Robota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2000" smtClean="0"/>
              <a:t>Delta roboti pronalaze primenu u mnogih granama idustrije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2000" smtClean="0"/>
              <a:t>od kojih su samo neke:</a:t>
            </a:r>
          </a:p>
          <a:p>
            <a:pPr lvl="0">
              <a:buClr>
                <a:schemeClr val="accent1"/>
              </a:buClr>
            </a:pPr>
            <a:r>
              <a:rPr lang="en-GB" sz="2000" smtClean="0"/>
              <a:t>Pakovanje </a:t>
            </a:r>
            <a:r>
              <a:rPr lang="en-GB" sz="2000" smtClean="0"/>
              <a:t>proizvoda </a:t>
            </a:r>
            <a:r>
              <a:rPr lang="en-GB" sz="2000" smtClean="0"/>
              <a:t>u </a:t>
            </a:r>
            <a:r>
              <a:rPr lang="en-GB" sz="2000" smtClean="0"/>
              <a:t>kutije</a:t>
            </a:r>
          </a:p>
          <a:p>
            <a:pPr lvl="0">
              <a:buClr>
                <a:schemeClr val="accent1"/>
              </a:buClr>
            </a:pPr>
            <a:r>
              <a:rPr lang="en-GB" sz="2000" smtClean="0"/>
              <a:t>Sortiranje </a:t>
            </a:r>
            <a:r>
              <a:rPr lang="en-GB" sz="2000" smtClean="0"/>
              <a:t>proizvoda</a:t>
            </a:r>
          </a:p>
          <a:p>
            <a:pPr lvl="0">
              <a:buClr>
                <a:schemeClr val="accent1"/>
              </a:buClr>
            </a:pPr>
            <a:r>
              <a:rPr lang="en-GB" sz="2000" smtClean="0"/>
              <a:t>Montaza</a:t>
            </a:r>
          </a:p>
          <a:p>
            <a:pPr lvl="0">
              <a:buClr>
                <a:schemeClr val="accent1"/>
              </a:buClr>
            </a:pPr>
            <a:r>
              <a:rPr lang="en-GB" sz="2000" smtClean="0"/>
              <a:t>Manipulacija </a:t>
            </a:r>
            <a:r>
              <a:rPr lang="en-GB" sz="2000" smtClean="0"/>
              <a:t>materijala</a:t>
            </a:r>
          </a:p>
          <a:p>
            <a:pPr lvl="0">
              <a:buClr>
                <a:schemeClr val="accent1"/>
              </a:buClr>
            </a:pPr>
            <a:r>
              <a:rPr lang="en-GB" sz="2000" smtClean="0"/>
              <a:t>Kontrola </a:t>
            </a:r>
            <a:r>
              <a:rPr lang="en-GB" sz="2000" smtClean="0"/>
              <a:t>kvaliteta...</a:t>
            </a:r>
            <a:endParaRPr sz="2000"/>
          </a:p>
        </p:txBody>
      </p:sp>
      <p:grpSp>
        <p:nvGrpSpPr>
          <p:cNvPr id="2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205960" cy="1159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sr-Latn-RS" smtClean="0"/>
              <a:t>Saznajte više na linku</a:t>
            </a:r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mtClean="0">
                <a:hlinkClick r:id="rId3"/>
              </a:rPr>
              <a:t>https://github.com/Filikapec/deltaf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Google Shape;943;p48"/>
          <p:cNvGrpSpPr/>
          <p:nvPr/>
        </p:nvGrpSpPr>
        <p:grpSpPr>
          <a:xfrm>
            <a:off x="1259632" y="2427734"/>
            <a:ext cx="288032" cy="294068"/>
            <a:chOff x="3951850" y="2985350"/>
            <a:chExt cx="407950" cy="416500"/>
          </a:xfrm>
        </p:grpSpPr>
        <p:sp>
          <p:nvSpPr>
            <p:cNvPr id="6" name="Google Shape;944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5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6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7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674" name="Picture 2" descr="D:\Projekti\Delta\ikonice neke\qr kod za githu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4208" y="2787774"/>
            <a:ext cx="2267744" cy="2267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Zahvalnice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2000" smtClean="0"/>
              <a:t>Iskreno se zahvaljajemo svima koji su nam neizmerno pomogli u izradi ovog projekta</a:t>
            </a:r>
            <a:r>
              <a:rPr lang="sr-Latn-RS" sz="2000" smtClean="0"/>
              <a:t>.</a:t>
            </a:r>
            <a:endParaRPr lang="en-GB" sz="200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sr-Latn-RS" sz="2000" smtClean="0"/>
              <a:t>P</a:t>
            </a:r>
            <a:r>
              <a:rPr lang="en-GB" sz="2000" smtClean="0"/>
              <a:t>osebno našem mentoru Nemanji Joksimovi</a:t>
            </a:r>
            <a:r>
              <a:rPr lang="sr-Latn-RS" sz="2000" smtClean="0"/>
              <a:t>c</a:t>
            </a:r>
            <a:r>
              <a:rPr lang="en-GB" sz="2000" smtClean="0"/>
              <a:t>u, Tomislavu Markovi</a:t>
            </a:r>
            <a:r>
              <a:rPr lang="sr-Latn-RS" sz="2000" smtClean="0"/>
              <a:t>c</a:t>
            </a:r>
            <a:r>
              <a:rPr lang="en-GB" sz="2000" smtClean="0"/>
              <a:t>u direktoru firme</a:t>
            </a:r>
            <a:r>
              <a:rPr lang="sr-Latn-RS" sz="2000" smtClean="0"/>
              <a:t> </a:t>
            </a:r>
            <a:r>
              <a:rPr lang="en-GB" sz="2000" smtClean="0"/>
              <a:t>Euro Heat , Stefanu Peci</a:t>
            </a:r>
            <a:r>
              <a:rPr lang="sr-Latn-RS" sz="2000" smtClean="0"/>
              <a:t>c</a:t>
            </a:r>
            <a:r>
              <a:rPr lang="en-GB" sz="2000" smtClean="0"/>
              <a:t> vlasniku fime P</a:t>
            </a:r>
            <a:r>
              <a:rPr lang="sr-Latn-RS" sz="2000" smtClean="0"/>
              <a:t>&amp;M</a:t>
            </a:r>
            <a:r>
              <a:rPr lang="en-GB" sz="2000" smtClean="0"/>
              <a:t> Tools Construction, profesorki Vesni</a:t>
            </a:r>
            <a:r>
              <a:rPr lang="sr-Latn-RS" sz="2000" smtClean="0"/>
              <a:t> </a:t>
            </a:r>
            <a:r>
              <a:rPr lang="en-GB" sz="2000" smtClean="0"/>
              <a:t>Mihailovi</a:t>
            </a:r>
            <a:r>
              <a:rPr lang="sr-Latn-RS" sz="2000" smtClean="0"/>
              <a:t>c</a:t>
            </a:r>
            <a:r>
              <a:rPr lang="en-GB" sz="2000" smtClean="0"/>
              <a:t>, profesoru Danku Andrijani</a:t>
            </a:r>
            <a:r>
              <a:rPr lang="sr-Latn-RS" sz="2000" smtClean="0"/>
              <a:t>c</a:t>
            </a:r>
            <a:r>
              <a:rPr lang="en-GB" sz="2000" smtClean="0"/>
              <a:t>u, profesoru Vladimiru Vuleticu, kao i svojim porodicama na velikoj podrsci</a:t>
            </a:r>
            <a:endParaRPr sz="2000"/>
          </a:p>
        </p:txBody>
      </p:sp>
      <p:grpSp>
        <p:nvGrpSpPr>
          <p:cNvPr id="2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600" b="1" i="1" smtClean="0">
                <a:latin typeface="Lora"/>
                <a:ea typeface="Lora"/>
                <a:cs typeface="Lora"/>
                <a:sym typeface="Lora"/>
              </a:rPr>
              <a:t>Bilo kakva </a:t>
            </a:r>
            <a:r>
              <a:rPr lang="sr-Latn-RS" sz="3600" b="1" i="1" smtClean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pitanja</a:t>
            </a:r>
            <a:r>
              <a:rPr lang="en" sz="3600" b="1" i="1" smtClean="0">
                <a:latin typeface="Lora"/>
                <a:ea typeface="Lora"/>
                <a:cs typeface="Lora"/>
                <a:sym typeface="Lora"/>
              </a:rPr>
              <a:t>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800" smtClean="0">
                <a:solidFill>
                  <a:schemeClr val="dk1"/>
                </a:solidFill>
              </a:rPr>
              <a:t>Prva tehnicka skola Kragujevac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800" b="1" smtClean="0"/>
              <a:t>Filip Filipovic IV4e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800" b="1" smtClean="0"/>
              <a:t>Aleksa Rakic IV4e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800" b="1" smtClean="0"/>
              <a:t>prof. Nemanja Joksimovic</a:t>
            </a:r>
            <a:endParaRPr b="1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4" y="816550"/>
            <a:ext cx="6016800" cy="1159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mtClean="0"/>
              <a:t>Hvala na pa</a:t>
            </a:r>
            <a:r>
              <a:rPr lang="sr-Latn-RS" sz="6000" smtClean="0"/>
              <a:t>žnji</a:t>
            </a:r>
            <a:r>
              <a:rPr lang="en" sz="6000" smtClean="0"/>
              <a:t>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8316416" y="1428750"/>
            <a:ext cx="827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Upoznajmo neke termine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smtClean="0">
                <a:highlight>
                  <a:schemeClr val="accent1"/>
                </a:highlight>
              </a:rPr>
              <a:t>Kinematicki lanac</a:t>
            </a:r>
            <a:endParaRPr b="1">
              <a:highlight>
                <a:schemeClr val="accent1"/>
              </a:highlight>
            </a:endParaRPr>
          </a:p>
          <a:p>
            <a:pPr marL="0" lvl="0" indent="0">
              <a:buNone/>
            </a:pPr>
            <a:r>
              <a:rPr lang="en-GB" err="1" smtClean="0"/>
              <a:t>Kinemati</a:t>
            </a:r>
            <a:r>
              <a:rPr lang="sr-Latn-RS" smtClean="0"/>
              <a:t>c</a:t>
            </a:r>
            <a:r>
              <a:rPr lang="en-GB" err="1" smtClean="0"/>
              <a:t>ki</a:t>
            </a:r>
            <a:r>
              <a:rPr lang="en-GB" smtClean="0"/>
              <a:t> </a:t>
            </a:r>
            <a:r>
              <a:rPr lang="en-GB" err="1" smtClean="0"/>
              <a:t>lanac</a:t>
            </a:r>
            <a:r>
              <a:rPr lang="en-GB" smtClean="0"/>
              <a:t> je </a:t>
            </a:r>
            <a:r>
              <a:rPr lang="en-GB" err="1" smtClean="0"/>
              <a:t>sklop</a:t>
            </a:r>
            <a:r>
              <a:rPr lang="en-GB" smtClean="0"/>
              <a:t> </a:t>
            </a:r>
            <a:r>
              <a:rPr lang="en-GB" err="1" smtClean="0"/>
              <a:t>krutih</a:t>
            </a:r>
            <a:r>
              <a:rPr lang="en-GB" smtClean="0"/>
              <a:t> </a:t>
            </a:r>
            <a:r>
              <a:rPr lang="en-GB" err="1" smtClean="0"/>
              <a:t>tela</a:t>
            </a:r>
            <a:r>
              <a:rPr lang="en-GB" smtClean="0"/>
              <a:t> </a:t>
            </a:r>
            <a:r>
              <a:rPr lang="en-GB" err="1" smtClean="0"/>
              <a:t>povezanih</a:t>
            </a:r>
            <a:r>
              <a:rPr lang="en-GB" smtClean="0"/>
              <a:t> </a:t>
            </a:r>
            <a:r>
              <a:rPr lang="en-GB" err="1" smtClean="0"/>
              <a:t>zglobovima</a:t>
            </a:r>
            <a:r>
              <a:rPr lang="en-GB" smtClean="0"/>
              <a:t> </a:t>
            </a:r>
            <a:r>
              <a:rPr lang="sr-Latn-RS" smtClean="0"/>
              <a:t>radi </a:t>
            </a:r>
            <a:r>
              <a:rPr lang="en-GB" smtClean="0"/>
              <a:t>ograni</a:t>
            </a:r>
            <a:r>
              <a:rPr lang="sr-Latn-RS" smtClean="0"/>
              <a:t>c</a:t>
            </a:r>
            <a:r>
              <a:rPr lang="en-GB" smtClean="0"/>
              <a:t>eno</a:t>
            </a:r>
            <a:r>
              <a:rPr lang="sr-Latn-RS" smtClean="0"/>
              <a:t>g </a:t>
            </a:r>
            <a:r>
              <a:rPr lang="en-GB" smtClean="0"/>
              <a:t>ili željeno</a:t>
            </a:r>
            <a:r>
              <a:rPr lang="sr-Latn-RS" smtClean="0"/>
              <a:t>g</a:t>
            </a:r>
            <a:r>
              <a:rPr lang="en-GB" smtClean="0"/>
              <a:t> kretanj</a:t>
            </a:r>
            <a:r>
              <a:rPr lang="sr-Latn-RS" smtClean="0"/>
              <a:t>a.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smtClean="0">
                <a:highlight>
                  <a:schemeClr val="accent1"/>
                </a:highlight>
              </a:rPr>
              <a:t>Paralelni robot</a:t>
            </a:r>
            <a:endParaRPr b="1">
              <a:highlight>
                <a:schemeClr val="accent1"/>
              </a:highlight>
            </a:endParaRPr>
          </a:p>
          <a:p>
            <a:pPr marL="0" lvl="0" indent="0">
              <a:buNone/>
            </a:pPr>
            <a:r>
              <a:rPr lang="en-GB" smtClean="0"/>
              <a:t>Paralelni robot se sastoji od </a:t>
            </a:r>
            <a:r>
              <a:rPr lang="sr-Latn-RS" smtClean="0"/>
              <a:t>pokretne </a:t>
            </a:r>
            <a:r>
              <a:rPr lang="en-GB" smtClean="0"/>
              <a:t>platforme povezane sa fiksnom bazom skupom paralelnih kinemati</a:t>
            </a:r>
            <a:r>
              <a:rPr lang="sr-Latn-RS" smtClean="0"/>
              <a:t>c</a:t>
            </a:r>
            <a:r>
              <a:rPr lang="en-GB" smtClean="0"/>
              <a:t>kih lanaca</a:t>
            </a:r>
            <a:r>
              <a:rPr lang="sr-Latn-RS" smtClean="0"/>
              <a:t>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smtClean="0">
                <a:highlight>
                  <a:schemeClr val="accent1"/>
                </a:highlight>
              </a:rPr>
              <a:t>Paralelogram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mtClean="0"/>
              <a:t>Paralelogram je cetvorougao sa dva para jednakih stanica.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Delta Roboti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Šta, kako i zašto Delta Roboti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827484" y="2238000"/>
            <a:ext cx="7488932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mtClean="0"/>
              <a:t>” </a:t>
            </a:r>
            <a:r>
              <a:rPr lang="en-GB" smtClean="0">
                <a:highlight>
                  <a:schemeClr val="accent1"/>
                </a:highlight>
              </a:rPr>
              <a:t>Delta roboti</a:t>
            </a:r>
            <a:r>
              <a:rPr lang="sr-Latn-RS" smtClean="0"/>
              <a:t> </a:t>
            </a:r>
            <a:r>
              <a:rPr lang="en-GB" smtClean="0"/>
              <a:t>su </a:t>
            </a:r>
            <a:r>
              <a:rPr lang="en-GB" smtClean="0"/>
              <a:t>vrsta pralelnih robota, koje karakterišu tri ruke pričvršćene za bazu robota. Ključna tačka dizajna delta robota je korišćenje </a:t>
            </a:r>
            <a:r>
              <a:rPr lang="en-GB" smtClean="0"/>
              <a:t>paralelogramskih </a:t>
            </a:r>
            <a:r>
              <a:rPr lang="en-GB" smtClean="0"/>
              <a:t>veza pri podešavanju pozicije krajnjeg efektora”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Yichuan Wang: 6-DOF Stewart Platform"/>
          <p:cNvPicPr>
            <a:picLocks noChangeAspect="1" noChangeArrowheads="1"/>
          </p:cNvPicPr>
          <p:nvPr/>
        </p:nvPicPr>
        <p:blipFill>
          <a:blip r:embed="rId3"/>
          <a:srcRect l="24390" t="2353" r="25451"/>
          <a:stretch>
            <a:fillRect/>
          </a:stretch>
        </p:blipFill>
        <p:spPr bwMode="auto">
          <a:xfrm>
            <a:off x="683568" y="1275606"/>
            <a:ext cx="3024336" cy="2987992"/>
          </a:xfrm>
          <a:prstGeom prst="ellipse">
            <a:avLst/>
          </a:prstGeom>
          <a:noFill/>
        </p:spPr>
      </p:pic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1005682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sr-Latn-RS" sz="2000" b="1" smtClean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Paralelni</a:t>
            </a:r>
            <a:r>
              <a:rPr lang="sr-Latn-RS" sz="2000" b="1" smtClean="0">
                <a:latin typeface="Lora"/>
                <a:ea typeface="Lora"/>
                <a:cs typeface="Lora"/>
                <a:sym typeface="Lora"/>
              </a:rPr>
              <a:t> robot</a:t>
            </a:r>
            <a:endParaRPr lang="sr-Latn-RS" sz="2000" b="1" smtClean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 b="1" smtClean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800" smtClean="0"/>
              <a:t>Primer takozvane Stewartove platforme</a:t>
            </a:r>
            <a:endParaRPr sz="18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 descr="D:\Projekti\Delta\ikonice neke\delta_abb-removebg-preview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683568" y="1203598"/>
            <a:ext cx="3023366" cy="3066035"/>
          </a:xfrm>
          <a:prstGeom prst="rect">
            <a:avLst/>
          </a:prstGeom>
          <a:noFill/>
        </p:spPr>
      </p:pic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1005682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sr-Latn-RS" sz="2000" b="1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Tradicionalni </a:t>
            </a:r>
            <a:r>
              <a:rPr lang="sr-Latn-RS" sz="2000" b="1" smtClean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Delta Roboti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buNone/>
            </a:pPr>
            <a:r>
              <a:rPr lang="en" sz="1800" smtClean="0"/>
              <a:t>A</a:t>
            </a:r>
            <a:r>
              <a:rPr lang="sr-Latn-RS" sz="1800" smtClean="0"/>
              <a:t> Delta robot je </a:t>
            </a:r>
            <a:r>
              <a:rPr lang="sr-Latn-RS" sz="1800" smtClean="0">
                <a:highlight>
                  <a:schemeClr val="accent1"/>
                </a:highlight>
              </a:rPr>
              <a:t>paralelni robot</a:t>
            </a:r>
            <a:r>
              <a:rPr lang="en" sz="1800" smtClean="0"/>
              <a:t>.</a:t>
            </a:r>
            <a:endParaRPr lang="sr-Latn-RS" sz="1800" smtClean="0"/>
          </a:p>
          <a:p>
            <a:pPr marL="0" lvl="0" indent="0">
              <a:buNone/>
            </a:pPr>
            <a:r>
              <a:rPr lang="sr-Latn-RS" sz="1800" smtClean="0"/>
              <a:t>Sastoji se iz više </a:t>
            </a:r>
            <a:r>
              <a:rPr lang="sr-Latn-RS" sz="1800" smtClean="0">
                <a:highlight>
                  <a:schemeClr val="accent1"/>
                </a:highlight>
              </a:rPr>
              <a:t>kinematickih lanaca</a:t>
            </a:r>
            <a:r>
              <a:rPr lang="sr-Latn-RS" sz="1800" smtClean="0"/>
              <a:t> koji spajaju bazu sa krajnim alatom.</a:t>
            </a:r>
          </a:p>
          <a:p>
            <a:pPr marL="0" indent="0">
              <a:buNone/>
            </a:pPr>
            <a:r>
              <a:rPr lang="sr-Latn-RS" sz="1800" smtClean="0"/>
              <a:t>Kljucni koncept </a:t>
            </a:r>
            <a:r>
              <a:rPr lang="en-GB" sz="1800" smtClean="0"/>
              <a:t>delta robota je upotreba </a:t>
            </a:r>
            <a:r>
              <a:rPr lang="sr-Latn-RS" sz="1800" smtClean="0">
                <a:highlight>
                  <a:schemeClr val="accent1"/>
                </a:highlight>
              </a:rPr>
              <a:t>paralelograma</a:t>
            </a:r>
            <a:r>
              <a:rPr lang="sr-Latn-RS" sz="1800" smtClean="0"/>
              <a:t> </a:t>
            </a:r>
            <a:r>
              <a:rPr lang="en-GB" sz="1800" smtClean="0"/>
              <a:t>koji ograni</a:t>
            </a:r>
            <a:r>
              <a:rPr lang="sr-Latn-RS" sz="1800" smtClean="0"/>
              <a:t>c</a:t>
            </a:r>
            <a:r>
              <a:rPr lang="en-GB" sz="1800" smtClean="0"/>
              <a:t>avaju kretanje platforme bez rotacije.</a:t>
            </a:r>
            <a:endParaRPr sz="18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4" name="Freeform 13"/>
          <p:cNvSpPr/>
          <p:nvPr/>
        </p:nvSpPr>
        <p:spPr>
          <a:xfrm>
            <a:off x="1470660" y="2697480"/>
            <a:ext cx="693420" cy="1516380"/>
          </a:xfrm>
          <a:custGeom>
            <a:avLst/>
            <a:gdLst>
              <a:gd name="connsiteX0" fmla="*/ 0 w 693420"/>
              <a:gd name="connsiteY0" fmla="*/ 0 h 1516380"/>
              <a:gd name="connsiteX1" fmla="*/ 441960 w 693420"/>
              <a:gd name="connsiteY1" fmla="*/ 1493520 h 1516380"/>
              <a:gd name="connsiteX2" fmla="*/ 693420 w 693420"/>
              <a:gd name="connsiteY2" fmla="*/ 1516380 h 1516380"/>
              <a:gd name="connsiteX3" fmla="*/ 327660 w 693420"/>
              <a:gd name="connsiteY3" fmla="*/ 7620 h 1516380"/>
              <a:gd name="connsiteX4" fmla="*/ 0 w 693420"/>
              <a:gd name="connsiteY4" fmla="*/ 0 h 151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420" h="1516380">
                <a:moveTo>
                  <a:pt x="0" y="0"/>
                </a:moveTo>
                <a:lnTo>
                  <a:pt x="441960" y="1493520"/>
                </a:lnTo>
                <a:lnTo>
                  <a:pt x="693420" y="1516380"/>
                </a:lnTo>
                <a:lnTo>
                  <a:pt x="327660" y="762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CD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84693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smtClean="0">
                <a:highlight>
                  <a:schemeClr val="accent1"/>
                </a:highlight>
              </a:rPr>
              <a:t>Prednosti</a:t>
            </a:r>
            <a:r>
              <a:rPr lang="sr-Latn-RS" smtClean="0"/>
              <a:t> i </a:t>
            </a:r>
            <a:r>
              <a:rPr lang="sr-Latn-RS" smtClean="0">
                <a:highlight>
                  <a:schemeClr val="accent1"/>
                </a:highlight>
              </a:rPr>
              <a:t>Mane</a:t>
            </a:r>
            <a:r>
              <a:rPr lang="sr-Latn-RS" smtClean="0"/>
              <a:t> Delta Robota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3406774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sr-Latn-RS" smtClean="0"/>
              <a:t>Prednosti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sr-Latn-RS" smtClean="0"/>
              <a:t>Brzina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sr-Latn-RS" smtClean="0"/>
              <a:t>Preciznost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sr-Latn-RS" smtClean="0"/>
              <a:t>Efikasnost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0" name="Google Shape;125;p17"/>
          <p:cNvSpPr txBox="1">
            <a:spLocks/>
          </p:cNvSpPr>
          <p:nvPr/>
        </p:nvSpPr>
        <p:spPr>
          <a:xfrm>
            <a:off x="4139952" y="1619790"/>
            <a:ext cx="468052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Mane</a:t>
            </a: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Quattrocento Sans"/>
              <a:buChar char="◉"/>
              <a:tabLst/>
              <a:defRPr/>
            </a:pPr>
            <a:r>
              <a:rPr lang="en-GB" sz="24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Kompleksnost </a:t>
            </a:r>
            <a:r>
              <a:rPr lang="sr-Latn-RS" sz="24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konstrukcije</a:t>
            </a:r>
            <a:endParaRPr lang="sr-Latn-RS" sz="2400" smtClean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Quattrocento Sans"/>
              <a:buChar char="◉"/>
              <a:tabLst/>
              <a:defRPr/>
            </a:pPr>
            <a:r>
              <a:rPr lang="sr-Latn-RS" sz="2400" noProof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Ogranicen radni prostor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Quattrocento Sans"/>
              <a:buChar char="◉"/>
              <a:tabLst/>
              <a:defRPr/>
            </a:pPr>
            <a:r>
              <a:rPr lang="sr-Latn-RS" sz="24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Manja nosivost i snaga</a:t>
            </a:r>
            <a:endParaRPr lang="sr-Latn-RS" sz="2400" noProof="0" smtClean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smtClean="0">
                <a:highlight>
                  <a:schemeClr val="accent1"/>
                </a:highlight>
              </a:rPr>
              <a:t>Izvedbe</a:t>
            </a:r>
            <a:r>
              <a:rPr lang="sr-Latn-RS" smtClean="0"/>
              <a:t> Delta Robota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sr-Latn-RS" smtClean="0"/>
              <a:t>Postoje razlicite vrste delta robota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sr-Latn-RS" smtClean="0"/>
              <a:t>Tradicionalne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sr-Latn-RS" smtClean="0"/>
              <a:t>Vertikalno-linearne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mtClean="0"/>
              <a:t>Obe verzije imaju svoje prednosti i mane</a:t>
            </a:r>
            <a:endParaRPr/>
          </a:p>
        </p:txBody>
      </p:sp>
      <p:grpSp>
        <p:nvGrpSpPr>
          <p:cNvPr id="2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610</Words>
  <Application>Microsoft Office PowerPoint</Application>
  <PresentationFormat>On-screen Show (16:9)</PresentationFormat>
  <Paragraphs>171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Lora</vt:lpstr>
      <vt:lpstr>Quattrocento Sans</vt:lpstr>
      <vt:lpstr>Calibri</vt:lpstr>
      <vt:lpstr>Viola template</vt:lpstr>
      <vt:lpstr>Dobar dan!</vt:lpstr>
      <vt:lpstr>DELTA ROBOT SA VISION SISTEMOM</vt:lpstr>
      <vt:lpstr>Upoznajmo neke termine</vt:lpstr>
      <vt:lpstr>Delta Roboti</vt:lpstr>
      <vt:lpstr>Slide 5</vt:lpstr>
      <vt:lpstr>Slide 6</vt:lpstr>
      <vt:lpstr>Slide 7</vt:lpstr>
      <vt:lpstr>Prednosti i Mane Delta Robota</vt:lpstr>
      <vt:lpstr>Izvedbe Delta Robota</vt:lpstr>
      <vt:lpstr>Slide 10</vt:lpstr>
      <vt:lpstr>Slide 11</vt:lpstr>
      <vt:lpstr>Inventivnost</vt:lpstr>
      <vt:lpstr>DELTAF</vt:lpstr>
      <vt:lpstr>Slide 14</vt:lpstr>
      <vt:lpstr>Savrsen spoj dve poznate verzije</vt:lpstr>
      <vt:lpstr>Prenešene prednosti poznazih verzija</vt:lpstr>
      <vt:lpstr>Neki podaci</vt:lpstr>
      <vt:lpstr>Realizacija projekta</vt:lpstr>
      <vt:lpstr>Upotrebljena oprema</vt:lpstr>
      <vt:lpstr>&gt;200€</vt:lpstr>
      <vt:lpstr>Desktop Upravljačka Aplikacija DeltaF Controller</vt:lpstr>
      <vt:lpstr>Princip rada DeltaF robota</vt:lpstr>
      <vt:lpstr>Formula</vt:lpstr>
      <vt:lpstr>Primena Delta Robota</vt:lpstr>
      <vt:lpstr> Saznajte više na linku</vt:lpstr>
      <vt:lpstr>Zahvalnice</vt:lpstr>
      <vt:lpstr>Hvala na pažnji!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ROBOT </dc:title>
  <dc:creator>Pera Pipi</dc:creator>
  <cp:lastModifiedBy>Pera Pipi</cp:lastModifiedBy>
  <cp:revision>9</cp:revision>
  <dcterms:modified xsi:type="dcterms:W3CDTF">2023-03-24T20:25:26Z</dcterms:modified>
</cp:coreProperties>
</file>