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1" r:id="rId29"/>
    <p:sldId id="285" r:id="rId30"/>
    <p:sldId id="288" r:id="rId31"/>
    <p:sldId id="289" r:id="rId32"/>
    <p:sldId id="287" r:id="rId33"/>
    <p:sldId id="286" r:id="rId34"/>
    <p:sldId id="290" r:id="rId35"/>
    <p:sldId id="284" r:id="rId3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6703" autoAdjust="0"/>
  </p:normalViewPr>
  <p:slideViewPr>
    <p:cSldViewPr>
      <p:cViewPr varScale="1">
        <p:scale>
          <a:sx n="95" d="100"/>
          <a:sy n="95" d="100"/>
        </p:scale>
        <p:origin x="88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5869" y="2826901"/>
            <a:ext cx="4860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mk-MK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Филип Димовски, 131056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mk-MK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Филип Илиоски,  131073</a:t>
            </a:r>
            <a:r>
              <a:rPr kumimoji="0"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45868" y="1727731"/>
            <a:ext cx="48600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k-MK" altLang="ko-KR" sz="2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ДИГИТАЛНО ПРОЦЕСИРАЊЕ НА СИГНАЛИ</a:t>
            </a:r>
            <a:endParaRPr lang="en-US" altLang="ko-KR" sz="24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26" name="Picture 2" descr="C:\Users\Filip\Desktop\Logo_FINKI_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5" y="248694"/>
            <a:ext cx="1728192" cy="3230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00151"/>
            <a:ext cx="6707088" cy="3394472"/>
          </a:xfrm>
        </p:spPr>
        <p:txBody>
          <a:bodyPr/>
          <a:lstStyle/>
          <a:p>
            <a:pPr>
              <a:buNone/>
            </a:pPr>
            <a:r>
              <a:rPr lang="mk-MK" b="1" dirty="0" smtClean="0"/>
              <a:t>Земен е примерок број 3:</a:t>
            </a:r>
          </a:p>
          <a:p>
            <a:pPr>
              <a:buNone/>
            </a:pPr>
            <a:r>
              <a:rPr lang="mk-MK" dirty="0" smtClean="0">
                <a:latin typeface="Arial" pitchFamily="34" charset="0"/>
                <a:cs typeface="Arial" pitchFamily="34" charset="0"/>
              </a:rPr>
              <a:t>25 годишна бела жена, непушач, скоро конузмирала кафе,</a:t>
            </a:r>
          </a:p>
          <a:p>
            <a:pPr>
              <a:buNone/>
            </a:pPr>
            <a:r>
              <a:rPr lang="mk-MK" dirty="0" smtClean="0">
                <a:latin typeface="Arial" pitchFamily="34" charset="0"/>
                <a:cs typeface="Arial" pitchFamily="34" charset="0"/>
              </a:rPr>
              <a:t> неактивен живот. </a:t>
            </a:r>
          </a:p>
          <a:p>
            <a:pPr>
              <a:buNone/>
            </a:pPr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7216"/>
            <a:ext cx="7452320" cy="857250"/>
          </a:xfrm>
        </p:spPr>
        <p:txBody>
          <a:bodyPr/>
          <a:lstStyle/>
          <a:p>
            <a:r>
              <a:rPr lang="mk-MK" dirty="0" smtClean="0"/>
              <a:t>Пред слушање музика</a:t>
            </a:r>
            <a:endParaRPr lang="mk-MK" dirty="0"/>
          </a:p>
        </p:txBody>
      </p:sp>
      <p:pic>
        <p:nvPicPr>
          <p:cNvPr id="6146" name="Picture 2" descr="C:\Users\Filip\Desktop\Proekt\grafici-vreme\Ib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915566"/>
            <a:ext cx="7668344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Filip\Desktop\Proekt\grafici-vreme\IIb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1450"/>
            <a:ext cx="7596336" cy="47765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Filip\Desktop\Proekt\grafici-vreme\RESPb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9184" y="555526"/>
            <a:ext cx="7344816" cy="29317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Filip\Desktop\Proekt\grafici-vreme\SCGb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5486"/>
            <a:ext cx="7416824" cy="4608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7216"/>
            <a:ext cx="7524328" cy="857250"/>
          </a:xfrm>
        </p:spPr>
        <p:txBody>
          <a:bodyPr/>
          <a:lstStyle/>
          <a:p>
            <a:r>
              <a:rPr lang="mk-MK" dirty="0" smtClean="0"/>
              <a:t>За време на слушање на музика</a:t>
            </a:r>
            <a:endParaRPr lang="mk-MK" dirty="0"/>
          </a:p>
        </p:txBody>
      </p:sp>
      <p:pic>
        <p:nvPicPr>
          <p:cNvPr id="9218" name="Picture 2" descr="C:\Users\Filip\Desktop\Proekt\grafici-vreme\Im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699542"/>
            <a:ext cx="7200800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Filip\Desktop\Proekt\grafici-vreme\IIm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627534"/>
            <a:ext cx="7344816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Filip\Desktop\Proekt\grafici-vreme\RES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0"/>
            <a:ext cx="7120830" cy="53406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Filip\Desktop\Proekt\grafici-vreme\SCGm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27534"/>
            <a:ext cx="7596336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/>
          <a:lstStyle/>
          <a:p>
            <a:r>
              <a:rPr lang="mk-MK" dirty="0" smtClean="0"/>
              <a:t>По слушање на музика</a:t>
            </a:r>
            <a:endParaRPr lang="mk-MK" dirty="0"/>
          </a:p>
        </p:txBody>
      </p:sp>
      <p:pic>
        <p:nvPicPr>
          <p:cNvPr id="13314" name="Picture 2" descr="C:\Users\Filip\Desktop\Proekt\grafici-vreme\after\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843558"/>
            <a:ext cx="7452320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779662"/>
            <a:ext cx="7596336" cy="857250"/>
          </a:xfrm>
        </p:spPr>
        <p:txBody>
          <a:bodyPr>
            <a:normAutofit fontScale="90000"/>
          </a:bodyPr>
          <a:lstStyle/>
          <a:p>
            <a:r>
              <a:rPr lang="en-US" altLang="ko-KR" sz="4000" dirty="0" smtClean="0"/>
              <a:t> </a:t>
            </a:r>
            <a:r>
              <a:rPr lang="mk-MK" altLang="ko-KR" sz="4000" dirty="0" smtClean="0"/>
              <a:t>Комбинирани мерења од  ЕКГ, дишење и сеизмокардиограм( </a:t>
            </a:r>
            <a:r>
              <a:rPr lang="en-US" altLang="ko-KR" sz="4000" dirty="0" smtClean="0"/>
              <a:t>CEBS </a:t>
            </a:r>
            <a:r>
              <a:rPr lang="mk-MK" altLang="ko-KR" sz="4000" dirty="0" smtClean="0"/>
              <a:t>база)</a:t>
            </a:r>
            <a:r>
              <a:rPr lang="en-US" altLang="ko-KR" sz="4000" dirty="0" smtClean="0"/>
              <a:t>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Filip\Desktop\Proekt\grafici-vreme\after\I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15566"/>
            <a:ext cx="7596336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Filip\Desktop\Proekt\grafici-vreme\after\RES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627534"/>
            <a:ext cx="7668344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Filip\Desktop\Proekt\grafici-vreme\after\SC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771550"/>
            <a:ext cx="7596336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283718"/>
            <a:ext cx="7596336" cy="857250"/>
          </a:xfrm>
        </p:spPr>
        <p:txBody>
          <a:bodyPr/>
          <a:lstStyle/>
          <a:p>
            <a:pPr algn="r"/>
            <a:r>
              <a:rPr lang="mk-MK" dirty="0" smtClean="0"/>
              <a:t>Фуриева трансформација</a:t>
            </a:r>
            <a:endParaRPr lang="mk-MK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/>
          <a:lstStyle/>
          <a:p>
            <a:pPr algn="r"/>
            <a:r>
              <a:rPr lang="mk-MK" dirty="0" smtClean="0"/>
              <a:t>Пред слушање на музика</a:t>
            </a:r>
            <a:endParaRPr lang="mk-MK" dirty="0"/>
          </a:p>
        </p:txBody>
      </p:sp>
      <p:pic>
        <p:nvPicPr>
          <p:cNvPr id="17410" name="Picture 2" descr="C:\Users\Filip\Desktop\Proekt\Graphs\b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15566"/>
            <a:ext cx="3456384" cy="1800199"/>
          </a:xfrm>
          <a:prstGeom prst="rect">
            <a:avLst/>
          </a:prstGeom>
          <a:noFill/>
        </p:spPr>
      </p:pic>
      <p:pic>
        <p:nvPicPr>
          <p:cNvPr id="17411" name="Picture 3" descr="C:\Users\Filip\Desktop\Proekt\Graphs\bmI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987574"/>
            <a:ext cx="3528392" cy="1728192"/>
          </a:xfrm>
          <a:prstGeom prst="rect">
            <a:avLst/>
          </a:prstGeom>
          <a:noFill/>
        </p:spPr>
      </p:pic>
      <p:pic>
        <p:nvPicPr>
          <p:cNvPr id="17412" name="Picture 4" descr="C:\Users\Filip\Desktop\Proekt\Graphs\bmRES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2931790"/>
            <a:ext cx="3384376" cy="1944215"/>
          </a:xfrm>
          <a:prstGeom prst="rect">
            <a:avLst/>
          </a:prstGeom>
          <a:noFill/>
        </p:spPr>
      </p:pic>
      <p:pic>
        <p:nvPicPr>
          <p:cNvPr id="17413" name="Picture 5" descr="C:\Users\Filip\Desktop\Proekt\Graphs\bmSC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2931790"/>
            <a:ext cx="3851920" cy="18989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mk-MK" dirty="0" smtClean="0"/>
              <a:t>За време на слушање на музика</a:t>
            </a:r>
            <a:endParaRPr lang="mk-MK" dirty="0"/>
          </a:p>
        </p:txBody>
      </p:sp>
      <p:pic>
        <p:nvPicPr>
          <p:cNvPr id="18434" name="Picture 2" descr="C:\Users\Filip\Desktop\Proekt\Graphs\d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771550"/>
            <a:ext cx="3028950" cy="2271713"/>
          </a:xfrm>
          <a:prstGeom prst="rect">
            <a:avLst/>
          </a:prstGeom>
          <a:noFill/>
        </p:spPr>
      </p:pic>
      <p:pic>
        <p:nvPicPr>
          <p:cNvPr id="18435" name="Picture 3" descr="C:\Users\Filip\Desktop\Proekt\Graphs\dmI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843558"/>
            <a:ext cx="3722712" cy="2160240"/>
          </a:xfrm>
          <a:prstGeom prst="rect">
            <a:avLst/>
          </a:prstGeom>
          <a:noFill/>
        </p:spPr>
      </p:pic>
      <p:pic>
        <p:nvPicPr>
          <p:cNvPr id="18436" name="Picture 4" descr="C:\Users\Filip\Desktop\Proekt\Graphs\dmRES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3075806"/>
            <a:ext cx="3168352" cy="1944216"/>
          </a:xfrm>
          <a:prstGeom prst="rect">
            <a:avLst/>
          </a:prstGeom>
          <a:noFill/>
        </p:spPr>
      </p:pic>
      <p:pic>
        <p:nvPicPr>
          <p:cNvPr id="18437" name="Picture 5" descr="C:\Users\Filip\Desktop\Proekt\Graphs\dmSC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2999538"/>
            <a:ext cx="3528392" cy="2143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mk-MK" dirty="0" smtClean="0"/>
              <a:t>По слушање на музика</a:t>
            </a:r>
            <a:endParaRPr lang="mk-MK" dirty="0"/>
          </a:p>
        </p:txBody>
      </p:sp>
      <p:pic>
        <p:nvPicPr>
          <p:cNvPr id="19458" name="Picture 2" descr="C:\Users\Filip\Desktop\Proekt\Graphs\a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15566"/>
            <a:ext cx="3528392" cy="2193410"/>
          </a:xfrm>
          <a:prstGeom prst="rect">
            <a:avLst/>
          </a:prstGeom>
          <a:noFill/>
        </p:spPr>
      </p:pic>
      <p:pic>
        <p:nvPicPr>
          <p:cNvPr id="19459" name="Picture 3" descr="C:\Users\Filip\Desktop\Proekt\Graphs\amI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843558"/>
            <a:ext cx="3923928" cy="2304256"/>
          </a:xfrm>
          <a:prstGeom prst="rect">
            <a:avLst/>
          </a:prstGeom>
          <a:noFill/>
        </p:spPr>
      </p:pic>
      <p:pic>
        <p:nvPicPr>
          <p:cNvPr id="19460" name="Picture 4" descr="C:\Users\Filip\Desktop\Proekt\Graphs\amRES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3199284"/>
            <a:ext cx="3456384" cy="1944216"/>
          </a:xfrm>
          <a:prstGeom prst="rect">
            <a:avLst/>
          </a:prstGeom>
          <a:noFill/>
        </p:spPr>
      </p:pic>
      <p:pic>
        <p:nvPicPr>
          <p:cNvPr id="19461" name="Picture 5" descr="C:\Users\Filip\Desktop\Proekt\Graphs\amSC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3219822"/>
            <a:ext cx="3707904" cy="17821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563238"/>
          <a:ext cx="9144000" cy="458026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092804"/>
                <a:gridCol w="1224137"/>
                <a:gridCol w="2423089"/>
                <a:gridCol w="1067913"/>
                <a:gridCol w="974470"/>
                <a:gridCol w="1361587"/>
              </a:tblGrid>
              <a:tr h="366586">
                <a:tc gridSpan="6">
                  <a:txBody>
                    <a:bodyPr/>
                    <a:lstStyle/>
                    <a:p>
                      <a:r>
                        <a:rPr lang="mk-MK" dirty="0" smtClean="0"/>
                        <a:t>Максимална фреквенција:</a:t>
                      </a:r>
                      <a:endParaRPr lang="mk-M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k-M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</a:tr>
              <a:tr h="366586">
                <a:tc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SCG</a:t>
                      </a:r>
                      <a:endParaRPr lang="mk-MK" dirty="0"/>
                    </a:p>
                  </a:txBody>
                  <a:tcPr/>
                </a:tc>
              </a:tr>
              <a:tr h="641526">
                <a:tc rowSpan="2"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Пред</a:t>
                      </a:r>
                      <a:r>
                        <a:rPr lang="mk-MK" baseline="0" dirty="0" smtClean="0"/>
                        <a:t> музика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1750.76,207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5961.06,1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15684.38,17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89484.82,17</a:t>
                      </a:r>
                      <a:endParaRPr lang="mk-MK" dirty="0"/>
                    </a:p>
                  </a:txBody>
                  <a:tcPr/>
                </a:tc>
              </a:tr>
              <a:tr h="641526">
                <a:tc vMerge="1"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k-MK" dirty="0" smtClean="0"/>
                        <a:t>4116.06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4125.5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13608.06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288.52</a:t>
                      </a:r>
                      <a:endParaRPr lang="mk-MK" dirty="0"/>
                    </a:p>
                  </a:txBody>
                  <a:tcPr/>
                </a:tc>
              </a:tr>
              <a:tr h="641526">
                <a:tc rowSpan="2">
                  <a:txBody>
                    <a:bodyPr/>
                    <a:lstStyle/>
                    <a:p>
                      <a:r>
                        <a:rPr lang="mk-MK" sz="1600" dirty="0" smtClean="0"/>
                        <a:t>За</a:t>
                      </a:r>
                      <a:r>
                        <a:rPr lang="mk-MK" sz="1600" baseline="0" dirty="0" smtClean="0"/>
                        <a:t> време на </a:t>
                      </a:r>
                      <a:r>
                        <a:rPr lang="mk-MK" sz="1600" dirty="0" smtClean="0"/>
                        <a:t> </a:t>
                      </a:r>
                      <a:endParaRPr lang="en-US" sz="1600" dirty="0" smtClean="0"/>
                    </a:p>
                    <a:p>
                      <a:r>
                        <a:rPr lang="mk-MK" sz="1600" dirty="0" smtClean="0"/>
                        <a:t>музика</a:t>
                      </a:r>
                      <a:endParaRPr lang="mk-MK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368.22,45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739.55,</a:t>
                      </a:r>
                      <a:r>
                        <a:rPr lang="mk-MK" baseline="0" dirty="0" smtClean="0"/>
                        <a:t> 45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1497.55, 3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9996.78, 3</a:t>
                      </a:r>
                      <a:endParaRPr lang="mk-MK" dirty="0"/>
                    </a:p>
                  </a:txBody>
                  <a:tcPr/>
                </a:tc>
              </a:tr>
              <a:tr h="366586">
                <a:tc vMerge="1"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k-MK" dirty="0" smtClean="0"/>
                        <a:t>43048.33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43170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153050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2254.34</a:t>
                      </a:r>
                      <a:endParaRPr lang="mk-MK" dirty="0"/>
                    </a:p>
                  </a:txBody>
                  <a:tcPr/>
                </a:tc>
              </a:tr>
              <a:tr h="366586">
                <a:tc rowSpan="2">
                  <a:txBody>
                    <a:bodyPr/>
                    <a:lstStyle/>
                    <a:p>
                      <a:r>
                        <a:rPr lang="mk-MK" dirty="0" smtClean="0"/>
                        <a:t>После музика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1742.95,207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k-MK" dirty="0" smtClean="0"/>
                        <a:t>3290.42, 207</a:t>
                      </a:r>
                    </a:p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k-MK" dirty="0" smtClean="0"/>
                        <a:t>14136.39, 17</a:t>
                      </a:r>
                    </a:p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97964.76,17</a:t>
                      </a:r>
                      <a:endParaRPr lang="mk-MK" dirty="0"/>
                    </a:p>
                  </a:txBody>
                  <a:tcPr/>
                </a:tc>
              </a:tr>
              <a:tr h="641526">
                <a:tc vMerge="1"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k-MK" dirty="0" smtClean="0"/>
                        <a:t>4115.8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4131.89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13934.06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215.04</a:t>
                      </a:r>
                      <a:endParaRPr lang="mk-MK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57250"/>
          </a:xfrm>
        </p:spPr>
        <p:txBody>
          <a:bodyPr/>
          <a:lstStyle/>
          <a:p>
            <a:r>
              <a:rPr lang="mk-MK" dirty="0" smtClean="0"/>
              <a:t>Резултати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1200151"/>
            <a:ext cx="6923112" cy="3394472"/>
          </a:xfrm>
        </p:spPr>
        <p:txBody>
          <a:bodyPr>
            <a:normAutofit fontScale="625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10.46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10.46</a:t>
            </a:r>
          </a:p>
          <a:p>
            <a:pPr>
              <a:buFont typeface="Courier New" pitchFamily="49" charset="0"/>
              <a:buChar char="o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IIm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IIb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10.46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IIm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IIp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10.45</a:t>
            </a:r>
          </a:p>
          <a:p>
            <a:pPr>
              <a:buFont typeface="Courier New" pitchFamily="49" charset="0"/>
              <a:buChar char="o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11.25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10.98</a:t>
            </a:r>
          </a:p>
          <a:p>
            <a:pPr>
              <a:buFont typeface="Courier New" pitchFamily="49" charset="0"/>
              <a:buChar char="o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SCGm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SCGb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7.85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SCGm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SCGp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10.53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200151"/>
            <a:ext cx="6851104" cy="3394472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mk-MK" b="1" dirty="0" smtClean="0">
                <a:latin typeface="Arial" pitchFamily="34" charset="0"/>
                <a:cs typeface="Arial" pitchFamily="34" charset="0"/>
              </a:rPr>
              <a:t>Земен примерок 7:</a:t>
            </a:r>
          </a:p>
          <a:p>
            <a:pPr>
              <a:buNone/>
            </a:pPr>
            <a:r>
              <a:rPr lang="mk-MK" dirty="0" smtClean="0">
                <a:latin typeface="Arial" pitchFamily="34" charset="0"/>
                <a:cs typeface="Arial" pitchFamily="34" charset="0"/>
              </a:rPr>
              <a:t>30 годишен бел маж, непушач, </a:t>
            </a:r>
          </a:p>
          <a:p>
            <a:pPr>
              <a:buNone/>
            </a:pPr>
            <a:r>
              <a:rPr lang="mk-MK" dirty="0" smtClean="0">
                <a:latin typeface="Arial" pitchFamily="34" charset="0"/>
                <a:cs typeface="Arial" pitchFamily="34" charset="0"/>
              </a:rPr>
              <a:t> не пиел скоро кафе, здрав живот</a:t>
            </a:r>
          </a:p>
          <a:p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059582"/>
            <a:ext cx="7596336" cy="857250"/>
          </a:xfrm>
        </p:spPr>
        <p:txBody>
          <a:bodyPr>
            <a:normAutofit fontScale="90000"/>
          </a:bodyPr>
          <a:lstStyle/>
          <a:p>
            <a:pPr marL="514350" indent="-514350">
              <a:buFont typeface="Courier New" pitchFamily="49" charset="0"/>
              <a:buChar char="o"/>
            </a:pPr>
            <a:r>
              <a:rPr lang="mk-MK" altLang="ko-KR" sz="2200" b="0" dirty="0" smtClean="0"/>
              <a:t>Срцето е мускул кој постојано работи. Природниот електричен систем предизвикува срцето да се „згрчува“, т.е. крвта да се пренесе до белите дробови и остатокот на телото.</a:t>
            </a:r>
            <a:r>
              <a:rPr lang="mk-MK" altLang="ko-KR" sz="2800" dirty="0" smtClean="0"/>
              <a:t/>
            </a:r>
            <a:br>
              <a:rPr lang="mk-MK" altLang="ko-KR" sz="2800" dirty="0" smtClean="0"/>
            </a:br>
            <a:r>
              <a:rPr lang="mk-MK" altLang="ko-KR" sz="2800" dirty="0" smtClean="0"/>
              <a:t> </a:t>
            </a:r>
            <a:br>
              <a:rPr lang="mk-MK" altLang="ko-KR" sz="2800" dirty="0" smtClean="0"/>
            </a:br>
            <a:r>
              <a:rPr lang="mk-MK" altLang="ko-KR" sz="2800" dirty="0" smtClean="0"/>
              <a:t/>
            </a:r>
            <a:br>
              <a:rPr lang="mk-MK" altLang="ko-KR" sz="2800" dirty="0" smtClean="0"/>
            </a:br>
            <a:endParaRPr lang="ko-KR" altLang="en-US" sz="2800" dirty="0"/>
          </a:p>
        </p:txBody>
      </p:sp>
      <p:pic>
        <p:nvPicPr>
          <p:cNvPr id="2050" name="Picture 2" descr="C:\Users\Filip\Desktop\Proekt\EC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787774"/>
            <a:ext cx="6984776" cy="2020069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47664" y="1779662"/>
            <a:ext cx="759633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47664" y="1851670"/>
            <a:ext cx="759633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>
              <a:spcBef>
                <a:spcPct val="0"/>
              </a:spcBef>
              <a:buFont typeface="Courier New" pitchFamily="49" charset="0"/>
              <a:buChar char="o"/>
            </a:pPr>
            <a:r>
              <a:rPr lang="mk-MK" altLang="ko-KR" sz="2000" dirty="0" smtClean="0">
                <a:latin typeface="Arial" pitchFamily="34" charset="0"/>
                <a:cs typeface="Arial" pitchFamily="34" charset="0"/>
              </a:rPr>
              <a:t>ЕКГ е тест кој ги покажува електричните активности на срцето како линија на хартија наречена бран</a:t>
            </a:r>
            <a:r>
              <a:rPr lang="mk-MK" altLang="ko-KR" sz="2000" dirty="0" smtClean="0"/>
              <a:t>.</a:t>
            </a:r>
            <a:r>
              <a:rPr kumimoji="0" lang="mk-MK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mk-MK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mk-MK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mk-MK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563238"/>
          <a:ext cx="9144000" cy="458026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092804"/>
                <a:gridCol w="1224137"/>
                <a:gridCol w="2423089"/>
                <a:gridCol w="1067913"/>
                <a:gridCol w="974470"/>
                <a:gridCol w="1361587"/>
              </a:tblGrid>
              <a:tr h="366586">
                <a:tc gridSpan="6">
                  <a:txBody>
                    <a:bodyPr/>
                    <a:lstStyle/>
                    <a:p>
                      <a:r>
                        <a:rPr lang="mk-MK" dirty="0" smtClean="0"/>
                        <a:t>Максимална фреквенција:</a:t>
                      </a:r>
                      <a:endParaRPr lang="mk-M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k-M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</a:tr>
              <a:tr h="366586">
                <a:tc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SCG</a:t>
                      </a:r>
                      <a:endParaRPr lang="mk-MK" dirty="0"/>
                    </a:p>
                  </a:txBody>
                  <a:tcPr/>
                </a:tc>
              </a:tr>
              <a:tr h="641526">
                <a:tc rowSpan="2"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Пред</a:t>
                      </a:r>
                      <a:r>
                        <a:rPr lang="mk-MK" baseline="0" dirty="0" smtClean="0"/>
                        <a:t> музика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15214.07,</a:t>
                      </a:r>
                      <a:r>
                        <a:rPr lang="mk-MK" baseline="0" dirty="0" smtClean="0"/>
                        <a:t> 1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4351.42,1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207188,1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1204425.43,1</a:t>
                      </a:r>
                      <a:endParaRPr lang="mk-MK" dirty="0"/>
                    </a:p>
                  </a:txBody>
                  <a:tcPr/>
                </a:tc>
              </a:tr>
              <a:tr h="641526">
                <a:tc vMerge="1"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k-MK" dirty="0" smtClean="0"/>
                        <a:t>4513.24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5438.15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10878.29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4988.05</a:t>
                      </a:r>
                      <a:endParaRPr lang="mk-MK" dirty="0"/>
                    </a:p>
                  </a:txBody>
                  <a:tcPr/>
                </a:tc>
              </a:tr>
              <a:tr h="641526">
                <a:tc rowSpan="2">
                  <a:txBody>
                    <a:bodyPr/>
                    <a:lstStyle/>
                    <a:p>
                      <a:r>
                        <a:rPr lang="mk-MK" sz="1600" dirty="0" smtClean="0"/>
                        <a:t>За</a:t>
                      </a:r>
                      <a:r>
                        <a:rPr lang="mk-MK" sz="1600" baseline="0" dirty="0" smtClean="0"/>
                        <a:t> време на </a:t>
                      </a:r>
                      <a:r>
                        <a:rPr lang="mk-MK" sz="1600" dirty="0" smtClean="0"/>
                        <a:t> </a:t>
                      </a:r>
                      <a:endParaRPr lang="en-US" sz="1600" dirty="0" smtClean="0"/>
                    </a:p>
                    <a:p>
                      <a:r>
                        <a:rPr lang="mk-MK" sz="1600" dirty="0" smtClean="0"/>
                        <a:t>музика</a:t>
                      </a:r>
                      <a:endParaRPr lang="mk-MK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1152.16,1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262.56, 12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897.12, 3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17916.22, 37</a:t>
                      </a:r>
                      <a:endParaRPr lang="mk-MK" dirty="0"/>
                    </a:p>
                  </a:txBody>
                  <a:tcPr/>
                </a:tc>
              </a:tr>
              <a:tr h="366586">
                <a:tc vMerge="1"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k-MK" dirty="0" smtClean="0"/>
                        <a:t>54340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53410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127180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21011</a:t>
                      </a:r>
                      <a:endParaRPr lang="mk-MK" dirty="0"/>
                    </a:p>
                  </a:txBody>
                  <a:tcPr/>
                </a:tc>
              </a:tr>
              <a:tr h="366586">
                <a:tc rowSpan="2">
                  <a:txBody>
                    <a:bodyPr/>
                    <a:lstStyle/>
                    <a:p>
                      <a:r>
                        <a:rPr lang="mk-MK" dirty="0" smtClean="0"/>
                        <a:t>После музика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6089.19,55</a:t>
                      </a:r>
                      <a:endParaRPr lang="mk-MK" dirty="0" smtClean="0"/>
                    </a:p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2559.53, 109</a:t>
                      </a:r>
                      <a:endParaRPr lang="mk-MK" dirty="0" smtClean="0"/>
                    </a:p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24217.83, 16</a:t>
                      </a:r>
                      <a:endParaRPr lang="mk-MK" dirty="0" smtClean="0"/>
                    </a:p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69945.54,378</a:t>
                      </a:r>
                      <a:endParaRPr lang="mk-MK" dirty="0"/>
                    </a:p>
                  </a:txBody>
                  <a:tcPr/>
                </a:tc>
              </a:tr>
              <a:tr h="641526">
                <a:tc vMerge="1"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k-MK" dirty="0" smtClean="0"/>
                        <a:t>5517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5434.42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11111.86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3323.88</a:t>
                      </a:r>
                      <a:endParaRPr lang="mk-MK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7216"/>
            <a:ext cx="7452320" cy="857250"/>
          </a:xfrm>
        </p:spPr>
        <p:txBody>
          <a:bodyPr/>
          <a:lstStyle/>
          <a:p>
            <a:r>
              <a:rPr lang="mk-MK" dirty="0" smtClean="0"/>
              <a:t>Резултат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1200151"/>
            <a:ext cx="6995120" cy="3394472"/>
          </a:xfrm>
        </p:spPr>
        <p:txBody>
          <a:bodyPr>
            <a:normAutofit fontScale="625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12.04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9.85</a:t>
            </a:r>
          </a:p>
          <a:p>
            <a:pPr>
              <a:buFont typeface="Courier New" pitchFamily="49" charset="0"/>
              <a:buChar char="o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IIm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IIb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9.82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IIm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IIp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9.83</a:t>
            </a:r>
          </a:p>
          <a:p>
            <a:pPr>
              <a:buFont typeface="Courier New" pitchFamily="49" charset="0"/>
              <a:buChar char="o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11.69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11.45</a:t>
            </a:r>
          </a:p>
          <a:p>
            <a:pPr>
              <a:buFont typeface="Courier New" pitchFamily="49" charset="0"/>
              <a:buChar char="o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SCGm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SCGb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4.21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SCGm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SCGp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6.32</a:t>
            </a:r>
          </a:p>
          <a:p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200151"/>
            <a:ext cx="6851104" cy="3394472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mk-MK" b="1" dirty="0" smtClean="0">
                <a:latin typeface="Arial" pitchFamily="34" charset="0"/>
                <a:cs typeface="Arial" pitchFamily="34" charset="0"/>
              </a:rPr>
              <a:t>Земен примерок 19:</a:t>
            </a:r>
          </a:p>
          <a:p>
            <a:pPr>
              <a:buNone/>
            </a:pPr>
            <a:r>
              <a:rPr lang="mk-MK" dirty="0" smtClean="0">
                <a:latin typeface="Arial" pitchFamily="34" charset="0"/>
                <a:cs typeface="Arial" pitchFamily="34" charset="0"/>
              </a:rPr>
              <a:t>26 годишна бела жена, пушач, </a:t>
            </a:r>
          </a:p>
          <a:p>
            <a:pPr>
              <a:buNone/>
            </a:pPr>
            <a:r>
              <a:rPr lang="mk-MK" dirty="0" smtClean="0">
                <a:latin typeface="Arial" pitchFamily="34" charset="0"/>
                <a:cs typeface="Arial" pitchFamily="34" charset="0"/>
              </a:rPr>
              <a:t>скоро пиела кафе, неактивен</a:t>
            </a:r>
          </a:p>
          <a:p>
            <a:pPr>
              <a:buNone/>
            </a:pPr>
            <a:r>
              <a:rPr lang="mk-MK" dirty="0" smtClean="0">
                <a:latin typeface="Arial" pitchFamily="34" charset="0"/>
                <a:cs typeface="Arial" pitchFamily="34" charset="0"/>
              </a:rPr>
              <a:t> живот</a:t>
            </a:r>
          </a:p>
          <a:p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563238"/>
          <a:ext cx="9144000" cy="458026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092804"/>
                <a:gridCol w="1224137"/>
                <a:gridCol w="2423089"/>
                <a:gridCol w="1067913"/>
                <a:gridCol w="974470"/>
                <a:gridCol w="1361587"/>
              </a:tblGrid>
              <a:tr h="366586">
                <a:tc gridSpan="6">
                  <a:txBody>
                    <a:bodyPr/>
                    <a:lstStyle/>
                    <a:p>
                      <a:r>
                        <a:rPr lang="mk-MK" dirty="0" smtClean="0"/>
                        <a:t>Максимална фреквенција:</a:t>
                      </a:r>
                      <a:endParaRPr lang="mk-M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k-M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</a:tr>
              <a:tr h="366586">
                <a:tc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SCG</a:t>
                      </a:r>
                      <a:endParaRPr lang="mk-MK" dirty="0"/>
                    </a:p>
                  </a:txBody>
                  <a:tcPr/>
                </a:tc>
              </a:tr>
              <a:tr h="641526">
                <a:tc rowSpan="2"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Пред</a:t>
                      </a:r>
                      <a:r>
                        <a:rPr lang="mk-MK" baseline="0" dirty="0" smtClean="0"/>
                        <a:t> музика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3885.75,65.00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4537.55,65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121987.43,23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678091.48</a:t>
                      </a:r>
                      <a:endParaRPr lang="mk-MK" dirty="0"/>
                    </a:p>
                  </a:txBody>
                  <a:tcPr/>
                </a:tc>
              </a:tr>
              <a:tr h="641526">
                <a:tc vMerge="1"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k-MK" dirty="0" smtClean="0"/>
                        <a:t>4167.5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4685.15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9774.33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2057.49</a:t>
                      </a:r>
                      <a:endParaRPr lang="mk-MK" dirty="0"/>
                    </a:p>
                  </a:txBody>
                  <a:tcPr/>
                </a:tc>
              </a:tr>
              <a:tr h="641526">
                <a:tc rowSpan="2">
                  <a:txBody>
                    <a:bodyPr/>
                    <a:lstStyle/>
                    <a:p>
                      <a:r>
                        <a:rPr lang="mk-MK" sz="1600" dirty="0" smtClean="0"/>
                        <a:t>За</a:t>
                      </a:r>
                      <a:r>
                        <a:rPr lang="mk-MK" sz="1600" baseline="0" dirty="0" smtClean="0"/>
                        <a:t> време на </a:t>
                      </a:r>
                      <a:r>
                        <a:rPr lang="mk-MK" sz="1600" dirty="0" smtClean="0"/>
                        <a:t> </a:t>
                      </a:r>
                      <a:endParaRPr lang="en-US" sz="1600" dirty="0" smtClean="0"/>
                    </a:p>
                    <a:p>
                      <a:r>
                        <a:rPr lang="mk-MK" sz="1600" dirty="0" smtClean="0"/>
                        <a:t>музика</a:t>
                      </a:r>
                      <a:endParaRPr lang="mk-MK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563.17,14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756.41,21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12682.29,3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13986.39,128</a:t>
                      </a:r>
                      <a:endParaRPr lang="mk-MK" dirty="0"/>
                    </a:p>
                  </a:txBody>
                  <a:tcPr/>
                </a:tc>
              </a:tr>
              <a:tr h="366586">
                <a:tc vMerge="1"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k-MK" dirty="0" smtClean="0"/>
                        <a:t>446600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44520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111720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14158.5</a:t>
                      </a:r>
                      <a:endParaRPr lang="mk-MK" dirty="0"/>
                    </a:p>
                  </a:txBody>
                  <a:tcPr/>
                </a:tc>
              </a:tr>
              <a:tr h="366586">
                <a:tc rowSpan="2">
                  <a:txBody>
                    <a:bodyPr/>
                    <a:lstStyle/>
                    <a:p>
                      <a:r>
                        <a:rPr lang="mk-MK" dirty="0" smtClean="0"/>
                        <a:t>После музика</a:t>
                      </a:r>
                      <a:endParaRPr lang="mk-M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3711.71,65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k-MK" dirty="0" smtClean="0"/>
                        <a:t>4207.94,65</a:t>
                      </a:r>
                    </a:p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k-MK" dirty="0" smtClean="0"/>
                        <a:t>124309.82,23</a:t>
                      </a:r>
                    </a:p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69805.96,23</a:t>
                      </a:r>
                      <a:endParaRPr lang="mk-MK" dirty="0"/>
                    </a:p>
                  </a:txBody>
                  <a:tcPr/>
                </a:tc>
              </a:tr>
              <a:tr h="641526">
                <a:tc vMerge="1">
                  <a:txBody>
                    <a:bodyPr/>
                    <a:lstStyle/>
                    <a:p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k-MK" dirty="0" smtClean="0"/>
                        <a:t>4543.28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4675.29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9753.9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 smtClean="0"/>
                        <a:t>1395.17</a:t>
                      </a:r>
                      <a:endParaRPr lang="mk-M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7216"/>
            <a:ext cx="7524328" cy="857250"/>
          </a:xfrm>
        </p:spPr>
        <p:txBody>
          <a:bodyPr/>
          <a:lstStyle/>
          <a:p>
            <a:r>
              <a:rPr lang="mk-MK" dirty="0" smtClean="0"/>
              <a:t>Резултати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1200151"/>
            <a:ext cx="6923112" cy="3394472"/>
          </a:xfrm>
        </p:spPr>
        <p:txBody>
          <a:bodyPr>
            <a:normAutofit fontScale="625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10.72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9.83</a:t>
            </a:r>
          </a:p>
          <a:p>
            <a:pPr>
              <a:buFont typeface="Courier New" pitchFamily="49" charset="0"/>
              <a:buChar char="o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IIm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IIb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9.50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IIm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IIp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9.52</a:t>
            </a:r>
          </a:p>
          <a:p>
            <a:pPr>
              <a:buFont typeface="Courier New" pitchFamily="49" charset="0"/>
              <a:buChar char="o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11.43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11.45</a:t>
            </a:r>
          </a:p>
          <a:p>
            <a:pPr>
              <a:buFont typeface="Courier New" pitchFamily="49" charset="0"/>
              <a:buChar char="o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SCGm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SCGb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6.88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SCGm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SCGp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10.15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             Заклучок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200151"/>
            <a:ext cx="6851104" cy="3394472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mk-MK" sz="2800" dirty="0" smtClean="0"/>
              <a:t>Од добиените резултати може да се заклучи дека кај тројцата волонтери отчукувањето на срцето и дишењето се одвива околу 10 пати поспоро за време на слушање на музика во однос на времето додека не се слуша музика.</a:t>
            </a:r>
            <a:endParaRPr lang="mk-M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411510"/>
            <a:ext cx="7596336" cy="2225402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mk-MK" altLang="ko-KR" sz="2000" b="0" dirty="0" smtClean="0"/>
              <a:t> Сеизмокардиографија  е едноставен метод за  снимање на срцевите активности преку движењето на телото кое е предизвикано од пумпањето на крвта. </a:t>
            </a:r>
            <a:endParaRPr lang="ko-KR" altLang="en-US" sz="2000" b="0" dirty="0"/>
          </a:p>
        </p:txBody>
      </p:sp>
      <p:pic>
        <p:nvPicPr>
          <p:cNvPr id="3074" name="Picture 2" descr="C:\Users\Filip\Desktop\Proekt\Figure-8-A-typical-SCG-and-ECG-cardiac-cycle-and-matching-events-Salerno-et-al-19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355726"/>
            <a:ext cx="6656040" cy="2228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7216"/>
            <a:ext cx="7092280" cy="857250"/>
          </a:xfrm>
        </p:spPr>
        <p:txBody>
          <a:bodyPr/>
          <a:lstStyle/>
          <a:p>
            <a:r>
              <a:rPr lang="mk-MK" dirty="0" smtClean="0"/>
              <a:t>Објаснување на проектот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1200151"/>
            <a:ext cx="7596336" cy="3394472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mk-MK" sz="2000" dirty="0" smtClean="0">
                <a:latin typeface="Arial" pitchFamily="34" charset="0"/>
                <a:cs typeface="Arial" pitchFamily="34" charset="0"/>
              </a:rPr>
              <a:t>За конструкција на базата, мерени се 20 здрави волонтери.</a:t>
            </a:r>
          </a:p>
          <a:p>
            <a:pPr>
              <a:buFont typeface="Courier New" pitchFamily="49" charset="0"/>
              <a:buChar char="o"/>
            </a:pPr>
            <a:r>
              <a:rPr lang="mk-MK" sz="2000" dirty="0" smtClean="0">
                <a:latin typeface="Arial" pitchFamily="34" charset="0"/>
                <a:cs typeface="Arial" pitchFamily="34" charset="0"/>
              </a:rPr>
              <a:t>За време на мерењето, волонтерите се поставени во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mk-MK" sz="2000" dirty="0" smtClean="0">
                <a:latin typeface="Arial" pitchFamily="34" charset="0"/>
                <a:cs typeface="Arial" pitchFamily="34" charset="0"/>
              </a:rPr>
              <a:t> мирна и удобна позиција на кревет и се разбудени.</a:t>
            </a:r>
          </a:p>
          <a:p>
            <a:pPr>
              <a:buFont typeface="Courier New" pitchFamily="49" charset="0"/>
              <a:buChar char="o"/>
            </a:pPr>
            <a:r>
              <a:rPr lang="mk-MK" sz="2000" dirty="0" smtClean="0">
                <a:latin typeface="Arial" pitchFamily="34" charset="0"/>
                <a:cs typeface="Arial" pitchFamily="34" charset="0"/>
              </a:rPr>
              <a:t>Волонтерите се мерени три пати: пред слушање на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mk-MK" sz="2000" dirty="0" smtClean="0">
                <a:latin typeface="Arial" pitchFamily="34" charset="0"/>
                <a:cs typeface="Arial" pitchFamily="34" charset="0"/>
              </a:rPr>
              <a:t> класична музика, за време на слушање на класична музика и по слушање на музика.</a:t>
            </a:r>
          </a:p>
          <a:p>
            <a:pPr>
              <a:buFont typeface="Courier New" pitchFamily="49" charset="0"/>
              <a:buChar char="o"/>
            </a:pPr>
            <a:r>
              <a:rPr lang="mk-MK" sz="2000" dirty="0" smtClean="0">
                <a:latin typeface="Arial" pitchFamily="34" charset="0"/>
                <a:cs typeface="Arial" pitchFamily="34" charset="0"/>
              </a:rPr>
              <a:t>Користена опрема: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Biopac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MP36 data acquisition system</a:t>
            </a:r>
            <a:r>
              <a:rPr lang="mk-MK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mk-MK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339502"/>
            <a:ext cx="6995120" cy="4255121"/>
          </a:xfrm>
        </p:spPr>
        <p:txBody>
          <a:bodyPr>
            <a:normAutofit fontScale="92500"/>
          </a:bodyPr>
          <a:lstStyle/>
          <a:p>
            <a:pPr>
              <a:buFont typeface="Courier New" pitchFamily="49" charset="0"/>
              <a:buChar char="o"/>
            </a:pPr>
            <a:r>
              <a:rPr lang="mk-MK" sz="2000" dirty="0" smtClean="0">
                <a:latin typeface="Arial" pitchFamily="34" charset="0"/>
                <a:cs typeface="Arial" pitchFamily="34" charset="0"/>
              </a:rPr>
              <a:t>При мерење на ЕКГ се поставувааат електроди на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mk-MK" sz="2000" dirty="0" smtClean="0">
                <a:latin typeface="Arial" pitchFamily="34" charset="0"/>
                <a:cs typeface="Arial" pitchFamily="34" charset="0"/>
              </a:rPr>
              <a:t>определени точки на површината на телото. </a:t>
            </a:r>
          </a:p>
          <a:p>
            <a:pPr>
              <a:buFont typeface="Courier New" pitchFamily="49" charset="0"/>
              <a:buChar char="o"/>
            </a:pPr>
            <a:r>
              <a:rPr lang="mk-MK" sz="2000" dirty="0" smtClean="0">
                <a:latin typeface="Arial" pitchFamily="34" charset="0"/>
                <a:cs typeface="Arial" pitchFamily="34" charset="0"/>
              </a:rPr>
              <a:t>Постојат 12 одводи во ЕКГ кои  ги регистрираат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mk-MK" sz="2000" dirty="0" smtClean="0">
                <a:latin typeface="Arial" pitchFamily="34" charset="0"/>
                <a:cs typeface="Arial" pitchFamily="34" charset="0"/>
              </a:rPr>
              <a:t>разликите во потенцијалите  меѓу соодветните електроди.</a:t>
            </a:r>
          </a:p>
          <a:p>
            <a:pPr>
              <a:buFont typeface="Courier New" pitchFamily="49" charset="0"/>
              <a:buChar char="o"/>
            </a:pPr>
            <a:r>
              <a:rPr lang="mk-MK" sz="2000" dirty="0" smtClean="0">
                <a:latin typeface="Arial" pitchFamily="34" charset="0"/>
                <a:cs typeface="Arial" pitchFamily="34" charset="0"/>
              </a:rPr>
              <a:t>Во овој проект се земени првите два одводи. Тие се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mk-MK" sz="2000" dirty="0" smtClean="0">
                <a:latin typeface="Arial" pitchFamily="34" charset="0"/>
                <a:cs typeface="Arial" pitchFamily="34" charset="0"/>
              </a:rPr>
              <a:t>дел од биполарните стандардни одводи и тука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mk-MK" sz="2000" dirty="0" smtClean="0">
                <a:latin typeface="Arial" pitchFamily="34" charset="0"/>
                <a:cs typeface="Arial" pitchFamily="34" charset="0"/>
              </a:rPr>
              <a:t>електродите се поставени на екстремитетите на телото.</a:t>
            </a:r>
          </a:p>
          <a:p>
            <a:pPr>
              <a:buFont typeface="Courier New" pitchFamily="49" charset="0"/>
              <a:buChar char="o"/>
            </a:pPr>
            <a:r>
              <a:rPr lang="mk-MK" sz="2000" dirty="0" smtClean="0">
                <a:latin typeface="Arial" pitchFamily="34" charset="0"/>
                <a:cs typeface="Arial" pitchFamily="34" charset="0"/>
              </a:rPr>
              <a:t>Првиот одвод е поставен од десната рака до левата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mk-MK" sz="2000" dirty="0" smtClean="0">
                <a:latin typeface="Arial" pitchFamily="34" charset="0"/>
                <a:cs typeface="Arial" pitchFamily="34" charset="0"/>
              </a:rPr>
              <a:t>рака.</a:t>
            </a:r>
          </a:p>
          <a:p>
            <a:pPr>
              <a:buFont typeface="Courier New" pitchFamily="49" charset="0"/>
              <a:buChar char="o"/>
            </a:pPr>
            <a:r>
              <a:rPr lang="mk-MK" sz="2000" dirty="0" smtClean="0">
                <a:latin typeface="Arial" pitchFamily="34" charset="0"/>
                <a:cs typeface="Arial" pitchFamily="34" charset="0"/>
              </a:rPr>
              <a:t>Вториот одвод е поставен од десната рака до левата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mk-MK" sz="2000" dirty="0" smtClean="0">
                <a:latin typeface="Arial" pitchFamily="34" charset="0"/>
                <a:cs typeface="Arial" pitchFamily="34" charset="0"/>
              </a:rPr>
              <a:t>нога.</a:t>
            </a:r>
          </a:p>
          <a:p>
            <a:pPr>
              <a:buFont typeface="Courier New" pitchFamily="49" charset="0"/>
              <a:buChar char="o"/>
            </a:pPr>
            <a:r>
              <a:rPr lang="mk-MK" sz="2000" dirty="0" smtClean="0">
                <a:latin typeface="Arial" pitchFamily="34" charset="0"/>
                <a:cs typeface="Arial" pitchFamily="34" charset="0"/>
              </a:rPr>
              <a:t>Опсег од 0.05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Hz </a:t>
            </a:r>
            <a:r>
              <a:rPr lang="mk-MK" sz="2000" dirty="0" smtClean="0">
                <a:latin typeface="Arial" pitchFamily="34" charset="0"/>
                <a:cs typeface="Arial" pitchFamily="34" charset="0"/>
              </a:rPr>
              <a:t>– 150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Hz</a:t>
            </a:r>
            <a:endParaRPr lang="mk-MK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mk-MK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Filip\Desktop\Proekt\ecg_53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7494"/>
            <a:ext cx="5238750" cy="4410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131590"/>
            <a:ext cx="7067128" cy="3463033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mk-MK" sz="2000" dirty="0" smtClean="0">
                <a:latin typeface="Arial" pitchFamily="34" charset="0"/>
                <a:cs typeface="Arial" pitchFamily="34" charset="0"/>
              </a:rPr>
              <a:t>Третиот канал е за мерење на респираторниот сигнал.</a:t>
            </a:r>
          </a:p>
          <a:p>
            <a:pPr>
              <a:buFont typeface="Courier New" pitchFamily="49" charset="0"/>
              <a:buChar char="o"/>
            </a:pPr>
            <a:r>
              <a:rPr lang="mk-MK" sz="2000" dirty="0" smtClean="0">
                <a:latin typeface="Arial" pitchFamily="34" charset="0"/>
                <a:cs typeface="Arial" pitchFamily="34" charset="0"/>
              </a:rPr>
              <a:t>Добиен е од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thoracic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piezoresistive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band </a:t>
            </a:r>
            <a:r>
              <a:rPr lang="mk-MK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SS5LB </a:t>
            </a:r>
            <a:r>
              <a:rPr lang="mk-MK" sz="2000" dirty="0" smtClean="0">
                <a:latin typeface="Arial" pitchFamily="34" charset="0"/>
                <a:cs typeface="Arial" pitchFamily="34" charset="0"/>
              </a:rPr>
              <a:t>сензор од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Biopac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mk-MK" sz="2000" dirty="0" smtClean="0">
                <a:latin typeface="Arial" pitchFamily="34" charset="0"/>
                <a:cs typeface="Arial" pitchFamily="34" charset="0"/>
              </a:rPr>
              <a:t>со опсег од 0.05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Hz </a:t>
            </a:r>
            <a:r>
              <a:rPr lang="mk-MK" sz="2000" dirty="0" smtClean="0">
                <a:latin typeface="Arial" pitchFamily="34" charset="0"/>
                <a:cs typeface="Arial" pitchFamily="34" charset="0"/>
              </a:rPr>
              <a:t>и 10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Hz.</a:t>
            </a:r>
          </a:p>
          <a:p>
            <a:pPr>
              <a:buFont typeface="Courier New" pitchFamily="49" charset="0"/>
              <a:buChar char="o"/>
            </a:pPr>
            <a:r>
              <a:rPr lang="mk-MK" sz="2000" dirty="0" smtClean="0">
                <a:latin typeface="Arial" pitchFamily="34" charset="0"/>
                <a:cs typeface="Arial" pitchFamily="34" charset="0"/>
              </a:rPr>
              <a:t>Четвртиот канал е за мерење на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SCG</a:t>
            </a:r>
            <a:r>
              <a:rPr lang="mk-MK" sz="2000" dirty="0" smtClean="0">
                <a:latin typeface="Arial" pitchFamily="34" charset="0"/>
                <a:cs typeface="Arial" pitchFamily="34" charset="0"/>
              </a:rPr>
              <a:t> со користење на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triaxial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accelerometer (LIS3444ALH, ST Microelectronics) </a:t>
            </a:r>
            <a:r>
              <a:rPr lang="mk-MK" sz="2000" dirty="0" smtClean="0">
                <a:latin typeface="Arial" pitchFamily="34" charset="0"/>
                <a:cs typeface="Arial" pitchFamily="34" charset="0"/>
              </a:rPr>
              <a:t>и со опсег помеѓу 0.5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Hz</a:t>
            </a:r>
            <a:r>
              <a:rPr lang="mk-MK" sz="2000" dirty="0" smtClean="0">
                <a:latin typeface="Arial" pitchFamily="34" charset="0"/>
                <a:cs typeface="Arial" pitchFamily="34" charset="0"/>
              </a:rPr>
              <a:t> и 100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Hz</a:t>
            </a:r>
            <a:r>
              <a:rPr lang="mk-MK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mk-MK" sz="2000" dirty="0" smtClean="0">
              <a:latin typeface="Arial" pitchFamily="34" charset="0"/>
              <a:cs typeface="Arial" pitchFamily="34" charset="0"/>
            </a:endParaRPr>
          </a:p>
          <a:p>
            <a:endParaRPr lang="mk-MK" sz="2000" dirty="0" smtClean="0">
              <a:latin typeface="Arial" pitchFamily="34" charset="0"/>
              <a:cs typeface="Arial" pitchFamily="34" charset="0"/>
            </a:endParaRPr>
          </a:p>
          <a:p>
            <a:endParaRPr lang="mk-MK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Filip\Desktop\Proekt\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0"/>
            <a:ext cx="7524328" cy="404133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491880" y="4299942"/>
            <a:ext cx="370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 smtClean="0"/>
              <a:t>График на временска зависност</a:t>
            </a:r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733</Words>
  <Application>Microsoft Office PowerPoint</Application>
  <PresentationFormat>On-screen Show (16:9)</PresentationFormat>
  <Paragraphs>194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Courier New</vt:lpstr>
      <vt:lpstr>Office Theme</vt:lpstr>
      <vt:lpstr>PowerPoint Presentation</vt:lpstr>
      <vt:lpstr> Комбинирани мерења од  ЕКГ, дишење и сеизмокардиограм( CEBS база) </vt:lpstr>
      <vt:lpstr>Срцето е мускул кој постојано работи. Природниот електричен систем предизвикува срцето да се „згрчува“, т.е. крвта да се пренесе до белите дробови и остатокот на телото.    </vt:lpstr>
      <vt:lpstr> Сеизмокардиографија  е едноставен метод за  снимање на срцевите активности преку движењето на телото кое е предизвикано од пумпањето на крвта. </vt:lpstr>
      <vt:lpstr>Објаснување на проектот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Пред слушање музика</vt:lpstr>
      <vt:lpstr>PowerPoint Presentation</vt:lpstr>
      <vt:lpstr>PowerPoint Presentation</vt:lpstr>
      <vt:lpstr>PowerPoint Presentation</vt:lpstr>
      <vt:lpstr>За време на слушање на музика</vt:lpstr>
      <vt:lpstr>PowerPoint Presentation</vt:lpstr>
      <vt:lpstr>PowerPoint Presentation</vt:lpstr>
      <vt:lpstr>PowerPoint Presentation</vt:lpstr>
      <vt:lpstr>По слушање на музика</vt:lpstr>
      <vt:lpstr>PowerPoint Presentation</vt:lpstr>
      <vt:lpstr>PowerPoint Presentation</vt:lpstr>
      <vt:lpstr>PowerPoint Presentation</vt:lpstr>
      <vt:lpstr>Фуриева трансформација</vt:lpstr>
      <vt:lpstr>Пред слушање на музика</vt:lpstr>
      <vt:lpstr>За време на слушање на музика</vt:lpstr>
      <vt:lpstr>По слушање на музика</vt:lpstr>
      <vt:lpstr>PowerPoint Presentation</vt:lpstr>
      <vt:lpstr>Резултати</vt:lpstr>
      <vt:lpstr>PowerPoint Presentation</vt:lpstr>
      <vt:lpstr>PowerPoint Presentation</vt:lpstr>
      <vt:lpstr>Резултат</vt:lpstr>
      <vt:lpstr>PowerPoint Presentation</vt:lpstr>
      <vt:lpstr>PowerPoint Presentation</vt:lpstr>
      <vt:lpstr>Резултати</vt:lpstr>
      <vt:lpstr>             Заклучок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Filip Ilioski</cp:lastModifiedBy>
  <cp:revision>41</cp:revision>
  <dcterms:created xsi:type="dcterms:W3CDTF">2014-04-01T16:27:38Z</dcterms:created>
  <dcterms:modified xsi:type="dcterms:W3CDTF">2017-02-10T01:04:18Z</dcterms:modified>
</cp:coreProperties>
</file>