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70" r:id="rId8"/>
    <p:sldId id="271" r:id="rId9"/>
    <p:sldId id="269" r:id="rId10"/>
    <p:sldId id="263" r:id="rId11"/>
  </p:sldIdLst>
  <p:sldSz cx="24387175" cy="13716000"/>
  <p:notesSz cx="24387175" cy="13716000"/>
  <p:embeddedFontLst>
    <p:embeddedFont>
      <p:font typeface="Montserrat" panose="00000500000000000000" pitchFamily="2" charset="-52"/>
      <p:regular r:id="rId12"/>
      <p:bold r:id="rId13"/>
      <p:italic r:id="rId14"/>
      <p:boldItalic r:id="rId15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13986">
          <p15:clr>
            <a:srgbClr val="A4A3A4"/>
          </p15:clr>
        </p15:guide>
        <p15:guide id="2" orient="horz" pos="4297">
          <p15:clr>
            <a:srgbClr val="A4A3A4"/>
          </p15:clr>
        </p15:guide>
        <p15:guide id="3" orient="horz" pos="839">
          <p15:clr>
            <a:srgbClr val="A4A3A4"/>
          </p15:clr>
        </p15:guide>
        <p15:guide id="4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3" d="100"/>
          <a:sy n="53" d="100"/>
        </p:scale>
        <p:origin x="138" y="144"/>
      </p:cViewPr>
      <p:guideLst>
        <p:guide pos="13986"/>
        <p:guide orient="horz" pos="4297"/>
        <p:guide orient="horz" pos="839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Титульный слайд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ctrTitle"/>
          </p:nvPr>
        </p:nvSpPr>
        <p:spPr bwMode="auto">
          <a:xfrm>
            <a:off x="3048397" y="2244726"/>
            <a:ext cx="18290381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1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 bwMode="auto">
          <a:xfrm>
            <a:off x="3048397" y="7204076"/>
            <a:ext cx="18290381" cy="33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 bwMode="auto"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 bwMode="auto"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 bwMode="auto"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0_Custom Layout" userDrawn="1">
  <p:cSld name="30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>
            <a:spLocks noGrp="1"/>
          </p:cNvSpPr>
          <p:nvPr>
            <p:ph type="pic" idx="2"/>
          </p:nvPr>
        </p:nvSpPr>
        <p:spPr bwMode="auto">
          <a:xfrm>
            <a:off x="2" y="0"/>
            <a:ext cx="24820027" cy="137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_Custom Layout" userDrawn="1">
  <p:cSld name="5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_Custom Layout" userDrawn="1">
  <p:cSld name="4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>
            <a:spLocks noGrp="1"/>
          </p:cNvSpPr>
          <p:nvPr>
            <p:ph type="pic" idx="2"/>
          </p:nvPr>
        </p:nvSpPr>
        <p:spPr bwMode="auto">
          <a:xfrm>
            <a:off x="6849367" y="7258048"/>
            <a:ext cx="5344220" cy="534352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24" name="Google Shape;24;p15"/>
          <p:cNvSpPr>
            <a:spLocks noGrp="1"/>
          </p:cNvSpPr>
          <p:nvPr>
            <p:ph type="pic" idx="3"/>
          </p:nvPr>
        </p:nvSpPr>
        <p:spPr bwMode="auto">
          <a:xfrm>
            <a:off x="1505147" y="1200150"/>
            <a:ext cx="5344220" cy="534352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9_Custom Layout" userDrawn="1">
  <p:cSld name="39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>
            <a:spLocks noGrp="1"/>
          </p:cNvSpPr>
          <p:nvPr>
            <p:ph type="pic" idx="2"/>
          </p:nvPr>
        </p:nvSpPr>
        <p:spPr bwMode="auto">
          <a:xfrm>
            <a:off x="12193587" y="1838325"/>
            <a:ext cx="10040657" cy="1003935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40_Custom Layout" userDrawn="1">
  <p:cSld name="40_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>
            <a:spLocks noGrp="1"/>
          </p:cNvSpPr>
          <p:nvPr>
            <p:ph type="pic" idx="2"/>
          </p:nvPr>
        </p:nvSpPr>
        <p:spPr bwMode="auto">
          <a:xfrm>
            <a:off x="1505147" y="3319463"/>
            <a:ext cx="7077995" cy="707707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29" name="Google Shape;29;p17"/>
          <p:cNvSpPr>
            <a:spLocks noGrp="1"/>
          </p:cNvSpPr>
          <p:nvPr>
            <p:ph type="pic" idx="3"/>
          </p:nvPr>
        </p:nvSpPr>
        <p:spPr bwMode="auto">
          <a:xfrm>
            <a:off x="9269032" y="3319461"/>
            <a:ext cx="7077995" cy="707707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 bwMode="auto">
          <a:xfrm>
            <a:off x="23343391" y="12723679"/>
            <a:ext cx="9337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/>
            </a:pPr>
            <a:fld id="{00000000-1234-1234-1234-123412341234}" type="slidenum">
              <a:rPr lang="ru-RU"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</a:rPr>
              <a:t>‹#›</a:t>
            </a:fld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" name="Google Shape;11;p9"/>
          <p:cNvPicPr/>
          <p:nvPr/>
        </p:nvPicPr>
        <p:blipFill>
          <a:blip r:embed="rId8">
            <a:alphaModFix/>
          </a:blip>
          <a:srcRect/>
          <a:stretch/>
        </p:blipFill>
        <p:spPr bwMode="auto">
          <a:xfrm>
            <a:off x="18705563" y="685800"/>
            <a:ext cx="4865637" cy="773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9"/>
          <p:cNvPicPr/>
          <p:nvPr/>
        </p:nvPicPr>
        <p:blipFill>
          <a:blip r:embed="rId9">
            <a:alphaModFix/>
          </a:blip>
          <a:srcRect/>
          <a:stretch/>
        </p:blipFill>
        <p:spPr bwMode="auto">
          <a:xfrm>
            <a:off x="704103" y="685799"/>
            <a:ext cx="831850" cy="7849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 bwMode="auto">
          <a:xfrm>
            <a:off x="18543181" y="498905"/>
            <a:ext cx="5231219" cy="11810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5" name="Google Shape;35;p1"/>
          <p:cNvSpPr txBox="1"/>
          <p:nvPr/>
        </p:nvSpPr>
        <p:spPr bwMode="auto">
          <a:xfrm>
            <a:off x="8807675" y="5042350"/>
            <a:ext cx="139794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  <a:defRPr/>
            </a:pPr>
            <a:r>
              <a:rPr lang="ru-RU" sz="8800" b="1" dirty="0">
                <a:solidFill>
                  <a:srgbClr val="FF9300"/>
                </a:solidFill>
              </a:rPr>
              <a:t>РЕШЕНИЯ ДЛЯ ЭЛЕКТРОЭНЕРГЕТИКИ</a:t>
            </a:r>
            <a:endParaRPr sz="6600" b="1" i="0" u="none" strike="noStrike" cap="none" dirty="0">
              <a:solidFill>
                <a:srgbClr val="FF93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" name="Google Shape;36;p1"/>
          <p:cNvSpPr txBox="1"/>
          <p:nvPr/>
        </p:nvSpPr>
        <p:spPr bwMode="auto">
          <a:xfrm>
            <a:off x="8807675" y="11742001"/>
            <a:ext cx="7739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/>
            </a:pPr>
            <a:r>
              <a:rPr lang="ru-RU" sz="4800" dirty="0">
                <a:solidFill>
                  <a:srgbClr val="011C44"/>
                </a:solidFill>
              </a:rPr>
              <a:t>04.11.2024</a:t>
            </a:r>
            <a:endParaRPr lang="ru-RU" sz="5400" i="0" u="none" strike="noStrike" cap="none" dirty="0">
              <a:solidFill>
                <a:srgbClr val="011C44"/>
              </a:solidFill>
            </a:endParaRPr>
          </a:p>
        </p:txBody>
      </p:sp>
      <p:grpSp>
        <p:nvGrpSpPr>
          <p:cNvPr id="37" name="Google Shape;37;p1"/>
          <p:cNvGrpSpPr/>
          <p:nvPr/>
        </p:nvGrpSpPr>
        <p:grpSpPr bwMode="auto">
          <a:xfrm>
            <a:off x="8807675" y="1146750"/>
            <a:ext cx="9537000" cy="1364100"/>
            <a:chOff x="10407875" y="1130950"/>
            <a:chExt cx="9537000" cy="1364100"/>
          </a:xfrm>
        </p:grpSpPr>
        <p:sp>
          <p:nvSpPr>
            <p:cNvPr id="38" name="Google Shape;38;p1"/>
            <p:cNvSpPr txBox="1"/>
            <p:nvPr/>
          </p:nvSpPr>
          <p:spPr bwMode="auto">
            <a:xfrm>
              <a:off x="10407875" y="1130950"/>
              <a:ext cx="9537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  <a:defRPr/>
              </a:pPr>
              <a:r>
                <a:rPr lang="ru-RU" sz="4800" dirty="0">
                  <a:solidFill>
                    <a:srgbClr val="00254F"/>
                  </a:solidFill>
                </a:rPr>
                <a:t>команда</a:t>
              </a:r>
              <a:r>
                <a:rPr lang="ru-RU" sz="4800" b="0" i="0" u="none" strike="noStrike" cap="none" dirty="0">
                  <a:solidFill>
                    <a:srgbClr val="00254F"/>
                  </a:solidFill>
                  <a:latin typeface="Arial"/>
                  <a:ea typeface="Arial"/>
                  <a:cs typeface="Arial"/>
                </a:rPr>
                <a:t>:</a:t>
              </a:r>
              <a:endParaRPr sz="48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9" name="Google Shape;39;p1"/>
            <p:cNvSpPr txBox="1"/>
            <p:nvPr/>
          </p:nvSpPr>
          <p:spPr bwMode="auto">
            <a:xfrm>
              <a:off x="10407875" y="1756150"/>
              <a:ext cx="9537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  <a:defRPr/>
              </a:pPr>
              <a:r>
                <a:rPr lang="en-US" sz="4800" b="1" i="0" u="none" strike="noStrike" cap="none" dirty="0">
                  <a:solidFill>
                    <a:srgbClr val="00254F"/>
                  </a:solidFill>
                  <a:latin typeface="Arial"/>
                  <a:ea typeface="Arial"/>
                  <a:cs typeface="Arial"/>
                </a:rPr>
                <a:t>Black mouse</a:t>
              </a:r>
            </a:p>
          </p:txBody>
        </p:sp>
      </p:grpSp>
      <p:sp>
        <p:nvSpPr>
          <p:cNvPr id="2" name="Google Shape;38;p1">
            <a:extLst>
              <a:ext uri="{FF2B5EF4-FFF2-40B4-BE49-F238E27FC236}">
                <a16:creationId xmlns:a16="http://schemas.microsoft.com/office/drawing/2014/main" id="{0EE98C80-1537-9A35-D11E-1D69FC9181E8}"/>
              </a:ext>
            </a:extLst>
          </p:cNvPr>
          <p:cNvSpPr txBox="1"/>
          <p:nvPr/>
        </p:nvSpPr>
        <p:spPr bwMode="auto">
          <a:xfrm>
            <a:off x="8940679" y="8506286"/>
            <a:ext cx="1397940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4800"/>
              <a:defRPr/>
            </a:pPr>
            <a:r>
              <a:rPr lang="ru-RU" sz="4800" dirty="0">
                <a:solidFill>
                  <a:srgbClr val="00254F"/>
                </a:solidFill>
              </a:rPr>
              <a:t>Цифровой ассистент - система "вопрос\ответ" для быстрого поиска ответов во внутренней документации компании</a:t>
            </a:r>
            <a:endParaRPr lang="ru-RU" sz="4800" b="0" i="0" u="none" strike="noStrike" cap="none" dirty="0">
              <a:solidFill>
                <a:srgbClr val="00254F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" name="Google Shape;148;g30e32645b11_0_333"/>
          <p:cNvSpPr txBox="1"/>
          <p:nvPr/>
        </p:nvSpPr>
        <p:spPr bwMode="auto">
          <a:xfrm>
            <a:off x="4591055" y="4476575"/>
            <a:ext cx="160797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pPr>
            <a:r>
              <a:rPr lang="ru-RU" sz="11000" b="1">
                <a:solidFill>
                  <a:srgbClr val="FF9300"/>
                </a:solidFill>
              </a:rPr>
              <a:t>СПАСИБО</a:t>
            </a:r>
            <a:br>
              <a:rPr lang="ru-RU" sz="11000" b="1">
                <a:solidFill>
                  <a:srgbClr val="FF9300"/>
                </a:solidFill>
              </a:rPr>
            </a:br>
            <a:r>
              <a:rPr lang="ru-RU" sz="11000" b="1">
                <a:solidFill>
                  <a:srgbClr val="FF9300"/>
                </a:solidFill>
              </a:rPr>
              <a:t>ЗА ВНИМАНИЕ</a:t>
            </a:r>
            <a:endParaRPr sz="11000" b="1" i="0" u="none" strike="noStrike" cap="none">
              <a:solidFill>
                <a:srgbClr val="FF9300"/>
              </a:solidFill>
            </a:endParaRPr>
          </a:p>
        </p:txBody>
      </p:sp>
      <p:cxnSp>
        <p:nvCxnSpPr>
          <p:cNvPr id="149" name="Google Shape;149;g30e32645b11_0_333"/>
          <p:cNvCxnSpPr>
            <a:cxnSpLocks/>
          </p:cNvCxnSpPr>
          <p:nvPr/>
        </p:nvCxnSpPr>
        <p:spPr bwMode="auto">
          <a:xfrm>
            <a:off x="5564600" y="3828550"/>
            <a:ext cx="14412900" cy="0"/>
          </a:xfrm>
          <a:prstGeom prst="straightConnector1">
            <a:avLst/>
          </a:prstGeom>
          <a:noFill/>
          <a:ln w="3810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g30e32645b11_0_333"/>
          <p:cNvCxnSpPr>
            <a:cxnSpLocks/>
          </p:cNvCxnSpPr>
          <p:nvPr/>
        </p:nvCxnSpPr>
        <p:spPr bwMode="auto">
          <a:xfrm>
            <a:off x="5564600" y="8515850"/>
            <a:ext cx="14412900" cy="0"/>
          </a:xfrm>
          <a:prstGeom prst="straightConnector1">
            <a:avLst/>
          </a:prstGeom>
          <a:noFill/>
          <a:ln w="38100" cap="flat" cmpd="sng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4" name="Google Shape;44;g30e32645b11_0_110"/>
          <p:cNvPicPr/>
          <p:nvPr/>
        </p:nvPicPr>
        <p:blipFill>
          <a:blip r:embed="rId2">
            <a:alphaModFix/>
          </a:blip>
          <a:srcRect l="19022" t="7105" r="71652" b="498"/>
          <a:stretch/>
        </p:blipFill>
        <p:spPr bwMode="auto">
          <a:xfrm>
            <a:off x="14645" y="-36512"/>
            <a:ext cx="1970840" cy="1375251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30e32645b11_0_110"/>
          <p:cNvSpPr/>
          <p:nvPr/>
        </p:nvSpPr>
        <p:spPr bwMode="auto">
          <a:xfrm rot="-5400000" flipH="1">
            <a:off x="1358171" y="12399708"/>
            <a:ext cx="1254600" cy="13779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6" name="Google Shape;46;g30e32645b11_0_110"/>
          <p:cNvSpPr txBox="1"/>
          <p:nvPr/>
        </p:nvSpPr>
        <p:spPr bwMode="auto">
          <a:xfrm>
            <a:off x="4955505" y="685800"/>
            <a:ext cx="16079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pPr>
            <a:r>
              <a:rPr lang="en-US" sz="5400" b="1" dirty="0">
                <a:solidFill>
                  <a:srgbClr val="FF9300"/>
                </a:solidFill>
              </a:rPr>
              <a:t>Black mouse</a:t>
            </a:r>
          </a:p>
        </p:txBody>
      </p:sp>
      <p:pic>
        <p:nvPicPr>
          <p:cNvPr id="47" name="Google Shape;47;g30e32645b11_0_110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10" y="-2262"/>
            <a:ext cx="3300464" cy="266881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30e32645b11_0_110"/>
          <p:cNvSpPr/>
          <p:nvPr/>
        </p:nvSpPr>
        <p:spPr bwMode="auto">
          <a:xfrm>
            <a:off x="7036740" y="3933013"/>
            <a:ext cx="43626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9" name="Google Shape;49;g30e32645b11_0_110"/>
          <p:cNvSpPr/>
          <p:nvPr/>
        </p:nvSpPr>
        <p:spPr bwMode="auto">
          <a:xfrm>
            <a:off x="7036739" y="8679188"/>
            <a:ext cx="4362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600"/>
              <a:buFont typeface="Montserrat"/>
              <a:buNone/>
              <a:defRPr/>
            </a:pPr>
            <a:r>
              <a:rPr lang="ru-RU" sz="2600" b="1" i="0" u="none" strike="noStrike" cap="none" dirty="0">
                <a:solidFill>
                  <a:srgbClr val="26534B"/>
                </a:solidFill>
              </a:rPr>
              <a:t>Владимир Бойко</a:t>
            </a:r>
            <a:endParaRPr sz="26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50" name="Google Shape;50;g30e32645b11_0_110"/>
          <p:cNvSpPr/>
          <p:nvPr/>
        </p:nvSpPr>
        <p:spPr bwMode="auto">
          <a:xfrm>
            <a:off x="7036740" y="9149085"/>
            <a:ext cx="44472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000"/>
              <a:buFont typeface="Montserrat"/>
              <a:buNone/>
              <a:defRPr/>
            </a:pPr>
            <a:r>
              <a:rPr lang="en-US" sz="2000" i="0" u="none" strike="noStrike" cap="none" dirty="0">
                <a:solidFill>
                  <a:srgbClr val="26534B"/>
                </a:solidFill>
              </a:rPr>
              <a:t>Frontend-</a:t>
            </a:r>
            <a:r>
              <a:rPr lang="ru-RU" sz="2000" i="0" u="none" strike="noStrike" cap="none" dirty="0">
                <a:solidFill>
                  <a:srgbClr val="26534B"/>
                </a:solidFill>
              </a:rPr>
              <a:t>разработчик</a:t>
            </a:r>
          </a:p>
          <a:p>
            <a:pPr marL="0" marR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000"/>
              <a:buFont typeface="Montserrat"/>
              <a:buNone/>
              <a:defRPr/>
            </a:pPr>
            <a:r>
              <a:rPr lang="ru-RU" sz="2000" i="0" u="none" strike="noStrike" cap="none" dirty="0">
                <a:solidFill>
                  <a:srgbClr val="26534B"/>
                </a:solidFill>
              </a:rPr>
              <a:t> </a:t>
            </a:r>
            <a:endParaRPr sz="2000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7" name="Рисунок 6" descr="Изображение выглядит как Человеческое лицо, одежда, человек, куртка&#10;&#10;Автоматически созданное описание">
            <a:extLst>
              <a:ext uri="{FF2B5EF4-FFF2-40B4-BE49-F238E27FC236}">
                <a16:creationId xmlns:a16="http://schemas.microsoft.com/office/drawing/2014/main" id="{88576C49-CC1F-0082-83C3-7907030992C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1713" r="1713"/>
          <a:stretch>
            <a:fillRect/>
          </a:stretch>
        </p:blipFill>
        <p:spPr bwMode="auto">
          <a:xfrm>
            <a:off x="7037388" y="4414838"/>
            <a:ext cx="3827462" cy="407511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52" name="Google Shape;52;g30e32645b11_0_110"/>
          <p:cNvSpPr/>
          <p:nvPr/>
        </p:nvSpPr>
        <p:spPr bwMode="auto">
          <a:xfrm>
            <a:off x="11182015" y="3933013"/>
            <a:ext cx="43626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3" name="Google Shape;53;g30e32645b11_0_110"/>
          <p:cNvSpPr/>
          <p:nvPr/>
        </p:nvSpPr>
        <p:spPr bwMode="auto">
          <a:xfrm>
            <a:off x="11182014" y="8679188"/>
            <a:ext cx="4362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600"/>
              <a:buFont typeface="Montserrat"/>
              <a:buNone/>
              <a:defRPr/>
            </a:pPr>
            <a:r>
              <a:rPr lang="ru-RU" sz="2600" b="1" i="0" u="none" strike="noStrike" cap="none" dirty="0">
                <a:solidFill>
                  <a:srgbClr val="26534B"/>
                </a:solidFill>
              </a:rPr>
              <a:t>Филипп Жук </a:t>
            </a:r>
            <a:endParaRPr sz="26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54" name="Google Shape;54;g30e32645b11_0_110"/>
          <p:cNvSpPr/>
          <p:nvPr/>
        </p:nvSpPr>
        <p:spPr bwMode="auto">
          <a:xfrm>
            <a:off x="11182015" y="9149085"/>
            <a:ext cx="44472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000"/>
              <a:buFont typeface="Montserrat"/>
              <a:buNone/>
              <a:defRPr/>
            </a:pPr>
            <a:r>
              <a:rPr lang="en-US" sz="2000" i="0" u="none" strike="noStrike" cap="none" dirty="0">
                <a:solidFill>
                  <a:srgbClr val="26534B"/>
                </a:solidFill>
              </a:rPr>
              <a:t>ML-</a:t>
            </a:r>
            <a:r>
              <a:rPr lang="ru-RU" sz="2000" i="0" u="none" strike="noStrike" cap="none" dirty="0">
                <a:solidFill>
                  <a:srgbClr val="26534B"/>
                </a:solidFill>
              </a:rPr>
              <a:t>специалист</a:t>
            </a:r>
            <a:endParaRPr sz="2000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9" name="Рисунок 8" descr="Изображение выглядит как Человеческое лицо, человек, Подбородок, Лоб&#10;&#10;Автоматически созданное описание">
            <a:extLst>
              <a:ext uri="{FF2B5EF4-FFF2-40B4-BE49-F238E27FC236}">
                <a16:creationId xmlns:a16="http://schemas.microsoft.com/office/drawing/2014/main" id="{6AA30631-A139-8E41-DF28-D635A6BFFDE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5"/>
          <a:srcRect t="10074" b="10074"/>
          <a:stretch>
            <a:fillRect/>
          </a:stretch>
        </p:blipFill>
        <p:spPr bwMode="auto">
          <a:xfrm>
            <a:off x="11182350" y="4414838"/>
            <a:ext cx="3827463" cy="407511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56" name="Google Shape;56;g30e32645b11_0_110"/>
          <p:cNvSpPr/>
          <p:nvPr/>
        </p:nvSpPr>
        <p:spPr bwMode="auto">
          <a:xfrm>
            <a:off x="15350164" y="3933013"/>
            <a:ext cx="43626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" name="Google Shape;57;g30e32645b11_0_110"/>
          <p:cNvSpPr/>
          <p:nvPr/>
        </p:nvSpPr>
        <p:spPr bwMode="auto">
          <a:xfrm>
            <a:off x="15350164" y="8679188"/>
            <a:ext cx="43626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600"/>
              <a:buFont typeface="Montserrat"/>
              <a:buNone/>
              <a:defRPr/>
            </a:pPr>
            <a:r>
              <a:rPr lang="ru-RU" sz="2600" b="1" i="0" u="none" strike="noStrike" cap="none" dirty="0">
                <a:solidFill>
                  <a:srgbClr val="26534B"/>
                </a:solidFill>
              </a:rPr>
              <a:t>Сергей </a:t>
            </a:r>
            <a:r>
              <a:rPr lang="ru-RU" sz="2600" b="1" i="0" u="none" strike="noStrike" cap="none" dirty="0" err="1">
                <a:solidFill>
                  <a:srgbClr val="26534B"/>
                </a:solidFill>
              </a:rPr>
              <a:t>Коробенко</a:t>
            </a:r>
            <a:endParaRPr sz="26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58" name="Google Shape;58;g30e32645b11_0_110"/>
          <p:cNvSpPr/>
          <p:nvPr/>
        </p:nvSpPr>
        <p:spPr bwMode="auto">
          <a:xfrm>
            <a:off x="15350164" y="9149085"/>
            <a:ext cx="44472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534B"/>
              </a:buClr>
              <a:buSzPts val="2000"/>
              <a:buFont typeface="Montserrat"/>
              <a:buNone/>
              <a:defRPr/>
            </a:pPr>
            <a:r>
              <a:rPr lang="en-US" sz="2000" i="0" u="none" strike="noStrike" cap="none" dirty="0">
                <a:solidFill>
                  <a:srgbClr val="26534B"/>
                </a:solidFill>
              </a:rPr>
              <a:t>ML-</a:t>
            </a:r>
            <a:r>
              <a:rPr lang="ru-RU" sz="2000" i="0" u="none" strike="noStrike" cap="none" dirty="0">
                <a:solidFill>
                  <a:srgbClr val="26534B"/>
                </a:solidFill>
              </a:rPr>
              <a:t>специалист</a:t>
            </a:r>
            <a:endParaRPr sz="2000" i="0" u="none" strike="noStrike" cap="none" dirty="0">
              <a:solidFill>
                <a:schemeClr val="dk1"/>
              </a:solidFill>
            </a:endParaRPr>
          </a:p>
        </p:txBody>
      </p:sp>
      <p:sp>
        <p:nvSpPr>
          <p:cNvPr id="59" name="Google Shape;59;g30e32645b11_0_110"/>
          <p:cNvSpPr>
            <a:spLocks noGrp="1"/>
          </p:cNvSpPr>
          <p:nvPr>
            <p:ph type="pic" idx="4"/>
          </p:nvPr>
        </p:nvSpPr>
        <p:spPr bwMode="auto">
          <a:xfrm>
            <a:off x="15350174" y="4414223"/>
            <a:ext cx="3828300" cy="4075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/>
          <a:lstStyle/>
          <a:p>
            <a:endParaRPr lang="ru-RU"/>
          </a:p>
        </p:txBody>
      </p:sp>
      <p:sp>
        <p:nvSpPr>
          <p:cNvPr id="60" name="Google Shape;60;g30e32645b11_0_110"/>
          <p:cNvSpPr/>
          <p:nvPr/>
        </p:nvSpPr>
        <p:spPr bwMode="auto">
          <a:xfrm>
            <a:off x="15434764" y="4202713"/>
            <a:ext cx="43626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4" name="Google Shape;64;g30e32645b11_0_110"/>
          <p:cNvSpPr/>
          <p:nvPr/>
        </p:nvSpPr>
        <p:spPr bwMode="auto">
          <a:xfrm>
            <a:off x="19602914" y="4067863"/>
            <a:ext cx="4362600" cy="54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Google Shape;85;g30e32645b11_0_311">
            <a:extLst>
              <a:ext uri="{FF2B5EF4-FFF2-40B4-BE49-F238E27FC236}">
                <a16:creationId xmlns:a16="http://schemas.microsoft.com/office/drawing/2014/main" id="{D84E2921-1DC8-D2D0-11BD-961CE212A969}"/>
              </a:ext>
            </a:extLst>
          </p:cNvPr>
          <p:cNvSpPr/>
          <p:nvPr/>
        </p:nvSpPr>
        <p:spPr bwMode="auto">
          <a:xfrm>
            <a:off x="9661478" y="796293"/>
            <a:ext cx="6252601" cy="775500"/>
          </a:xfrm>
          <a:prstGeom prst="roundRect">
            <a:avLst>
              <a:gd name="adj" fmla="val 0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72" name="Google Shape;72;g30e32645b11_0_298"/>
          <p:cNvPicPr/>
          <p:nvPr/>
        </p:nvPicPr>
        <p:blipFill>
          <a:blip r:embed="rId2">
            <a:alphaModFix/>
          </a:blip>
          <a:srcRect l="19022" t="7105" r="71652" b="498"/>
          <a:stretch/>
        </p:blipFill>
        <p:spPr bwMode="auto">
          <a:xfrm>
            <a:off x="14650" y="0"/>
            <a:ext cx="197082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30e32645b11_0_298"/>
          <p:cNvSpPr/>
          <p:nvPr/>
        </p:nvSpPr>
        <p:spPr bwMode="auto">
          <a:xfrm rot="-5400000" flipH="1">
            <a:off x="1358171" y="12399708"/>
            <a:ext cx="1254600" cy="13779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4" name="Google Shape;74;g30e32645b11_0_298"/>
          <p:cNvSpPr txBox="1"/>
          <p:nvPr/>
        </p:nvSpPr>
        <p:spPr bwMode="auto">
          <a:xfrm>
            <a:off x="4955505" y="685800"/>
            <a:ext cx="16079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pPr>
            <a:r>
              <a:rPr lang="ru-RU" sz="5400" b="1" dirty="0">
                <a:solidFill>
                  <a:schemeClr val="bg1"/>
                </a:solidFill>
              </a:rPr>
              <a:t>Проблема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5" name="Google Shape;75;g30e32645b11_0_298"/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10" y="-2262"/>
            <a:ext cx="3300464" cy="26688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8;p1">
            <a:extLst>
              <a:ext uri="{FF2B5EF4-FFF2-40B4-BE49-F238E27FC236}">
                <a16:creationId xmlns:a16="http://schemas.microsoft.com/office/drawing/2014/main" id="{60D1BFF6-8B6C-3F46-1E71-276D16F56F8F}"/>
              </a:ext>
            </a:extLst>
          </p:cNvPr>
          <p:cNvSpPr txBox="1"/>
          <p:nvPr/>
        </p:nvSpPr>
        <p:spPr bwMode="auto">
          <a:xfrm>
            <a:off x="2802288" y="3164681"/>
            <a:ext cx="20386134" cy="738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685800" algn="just">
              <a:buSzPts val="4800"/>
              <a:buFont typeface="Arial" panose="020B0604020202020204" pitchFamily="34" charset="0"/>
              <a:buChar char="•"/>
              <a:defRPr/>
            </a:pPr>
            <a:r>
              <a:rPr lang="ru-RU" sz="6000" dirty="0">
                <a:solidFill>
                  <a:srgbClr val="00254F"/>
                </a:solidFill>
              </a:rPr>
              <a:t>Поиск информации во внутренней документации компании</a:t>
            </a:r>
            <a:r>
              <a:rPr lang="en-US" sz="6000" dirty="0">
                <a:solidFill>
                  <a:srgbClr val="00254F"/>
                </a:solidFill>
              </a:rPr>
              <a:t>;</a:t>
            </a:r>
          </a:p>
          <a:p>
            <a:pPr lvl="0" algn="just">
              <a:buSzPts val="4800"/>
              <a:defRPr/>
            </a:pPr>
            <a:endParaRPr lang="en-US" sz="6000" dirty="0">
              <a:solidFill>
                <a:srgbClr val="00254F"/>
              </a:solidFill>
            </a:endParaRPr>
          </a:p>
          <a:p>
            <a:pPr marL="685800" lvl="0" indent="-685800" algn="just">
              <a:buSzPts val="4800"/>
              <a:buFont typeface="Arial" panose="020B0604020202020204" pitchFamily="34" charset="0"/>
              <a:buChar char="•"/>
              <a:defRPr/>
            </a:pPr>
            <a:r>
              <a:rPr lang="ru-RU" sz="6000" dirty="0">
                <a:solidFill>
                  <a:srgbClr val="00254F"/>
                </a:solidFill>
              </a:rPr>
              <a:t>Решение данной задачи соблюдая принципы технологической и информационной безопасности</a:t>
            </a:r>
            <a:r>
              <a:rPr lang="en-US" sz="6000" dirty="0">
                <a:solidFill>
                  <a:srgbClr val="00254F"/>
                </a:solidFill>
              </a:rPr>
              <a:t>;</a:t>
            </a:r>
          </a:p>
          <a:p>
            <a:pPr lvl="0" algn="just">
              <a:buSzPts val="4800"/>
              <a:defRPr/>
            </a:pPr>
            <a:endParaRPr lang="en-US" sz="6000" b="0" i="0" u="none" strike="noStrike" cap="none" dirty="0">
              <a:solidFill>
                <a:srgbClr val="00254F"/>
              </a:solidFill>
              <a:latin typeface="Arial"/>
              <a:ea typeface="Arial"/>
              <a:cs typeface="Arial"/>
            </a:endParaRPr>
          </a:p>
          <a:p>
            <a:pPr marL="685800" lvl="0" indent="-685800" algn="just">
              <a:buSzPts val="4800"/>
              <a:buFont typeface="Arial" panose="020B0604020202020204" pitchFamily="34" charset="0"/>
              <a:buChar char="•"/>
              <a:defRPr/>
            </a:pP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Оптимизирован</a:t>
            </a:r>
            <a:r>
              <a:rPr lang="ru-RU" sz="6000" dirty="0">
                <a:solidFill>
                  <a:srgbClr val="00254F"/>
                </a:solidFill>
              </a:rPr>
              <a:t>н</a:t>
            </a: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ый расход ресурсных возможностей оборудования</a:t>
            </a:r>
            <a:r>
              <a:rPr lang="en-US" sz="6000" dirty="0">
                <a:solidFill>
                  <a:srgbClr val="00254F"/>
                </a:solidFill>
              </a:rPr>
              <a:t>;</a:t>
            </a:r>
            <a:endParaRPr lang="ru-RU" sz="6000" b="0" i="0" u="none" strike="noStrike" cap="none" dirty="0">
              <a:solidFill>
                <a:srgbClr val="00254F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40EF3-A82C-74FA-2E68-CCBD1634D7E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Google Shape;85;g30e32645b11_0_311">
            <a:extLst>
              <a:ext uri="{FF2B5EF4-FFF2-40B4-BE49-F238E27FC236}">
                <a16:creationId xmlns:a16="http://schemas.microsoft.com/office/drawing/2014/main" id="{C6225F5B-8F46-A93F-FB33-4C9887C9CF21}"/>
              </a:ext>
            </a:extLst>
          </p:cNvPr>
          <p:cNvSpPr/>
          <p:nvPr/>
        </p:nvSpPr>
        <p:spPr bwMode="auto">
          <a:xfrm>
            <a:off x="7506391" y="796292"/>
            <a:ext cx="14180791" cy="952995"/>
          </a:xfrm>
          <a:prstGeom prst="roundRect">
            <a:avLst>
              <a:gd name="adj" fmla="val 0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72" name="Google Shape;72;g30e32645b11_0_298">
            <a:extLst>
              <a:ext uri="{FF2B5EF4-FFF2-40B4-BE49-F238E27FC236}">
                <a16:creationId xmlns:a16="http://schemas.microsoft.com/office/drawing/2014/main" id="{D5F5A499-3BB6-A616-0BD9-64702D789E84}"/>
              </a:ext>
            </a:extLst>
          </p:cNvPr>
          <p:cNvPicPr/>
          <p:nvPr/>
        </p:nvPicPr>
        <p:blipFill>
          <a:blip r:embed="rId2">
            <a:alphaModFix/>
          </a:blip>
          <a:srcRect l="19022" t="7105" r="71652" b="498"/>
          <a:stretch/>
        </p:blipFill>
        <p:spPr bwMode="auto">
          <a:xfrm>
            <a:off x="14650" y="0"/>
            <a:ext cx="197082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30e32645b11_0_298">
            <a:extLst>
              <a:ext uri="{FF2B5EF4-FFF2-40B4-BE49-F238E27FC236}">
                <a16:creationId xmlns:a16="http://schemas.microsoft.com/office/drawing/2014/main" id="{C6AF3E4D-FD53-CDAE-6652-F8661A3729F9}"/>
              </a:ext>
            </a:extLst>
          </p:cNvPr>
          <p:cNvSpPr/>
          <p:nvPr/>
        </p:nvSpPr>
        <p:spPr bwMode="auto">
          <a:xfrm rot="-5400000" flipH="1">
            <a:off x="1358171" y="12399708"/>
            <a:ext cx="1254600" cy="13779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4" name="Google Shape;74;g30e32645b11_0_298">
            <a:extLst>
              <a:ext uri="{FF2B5EF4-FFF2-40B4-BE49-F238E27FC236}">
                <a16:creationId xmlns:a16="http://schemas.microsoft.com/office/drawing/2014/main" id="{BFABAF7B-5DFC-1982-6A30-DEB0A99BE5D9}"/>
              </a:ext>
            </a:extLst>
          </p:cNvPr>
          <p:cNvSpPr txBox="1"/>
          <p:nvPr/>
        </p:nvSpPr>
        <p:spPr bwMode="auto">
          <a:xfrm>
            <a:off x="7692886" y="648393"/>
            <a:ext cx="1399429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pPr>
            <a:r>
              <a:rPr lang="ru-RU" sz="5400" b="1" dirty="0">
                <a:solidFill>
                  <a:schemeClr val="bg1"/>
                </a:solidFill>
              </a:rPr>
              <a:t>Гипотеза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5" name="Google Shape;75;g30e32645b11_0_298">
            <a:extLst>
              <a:ext uri="{FF2B5EF4-FFF2-40B4-BE49-F238E27FC236}">
                <a16:creationId xmlns:a16="http://schemas.microsoft.com/office/drawing/2014/main" id="{133CF62A-DFF0-1BFD-8F1A-482F57E08357}"/>
              </a:ext>
            </a:extLst>
          </p:cNvPr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10" y="-2262"/>
            <a:ext cx="3300464" cy="2668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270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0BBD41-F4A6-B30D-36A8-B2F9E5DBBAD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Google Shape;85;g30e32645b11_0_311">
            <a:extLst>
              <a:ext uri="{FF2B5EF4-FFF2-40B4-BE49-F238E27FC236}">
                <a16:creationId xmlns:a16="http://schemas.microsoft.com/office/drawing/2014/main" id="{A1C013BE-A22B-5301-2E96-4A192CEA4BAC}"/>
              </a:ext>
            </a:extLst>
          </p:cNvPr>
          <p:cNvSpPr/>
          <p:nvPr/>
        </p:nvSpPr>
        <p:spPr bwMode="auto">
          <a:xfrm>
            <a:off x="9185564" y="796293"/>
            <a:ext cx="7298574" cy="775500"/>
          </a:xfrm>
          <a:prstGeom prst="roundRect">
            <a:avLst>
              <a:gd name="adj" fmla="val 0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72" name="Google Shape;72;g30e32645b11_0_298">
            <a:extLst>
              <a:ext uri="{FF2B5EF4-FFF2-40B4-BE49-F238E27FC236}">
                <a16:creationId xmlns:a16="http://schemas.microsoft.com/office/drawing/2014/main" id="{FE88C499-57B3-F151-27A5-0FC5EA0A0EAE}"/>
              </a:ext>
            </a:extLst>
          </p:cNvPr>
          <p:cNvPicPr/>
          <p:nvPr/>
        </p:nvPicPr>
        <p:blipFill>
          <a:blip r:embed="rId2">
            <a:alphaModFix/>
          </a:blip>
          <a:srcRect l="19022" t="7105" r="71652" b="498"/>
          <a:stretch/>
        </p:blipFill>
        <p:spPr bwMode="auto">
          <a:xfrm>
            <a:off x="14650" y="0"/>
            <a:ext cx="197082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30e32645b11_0_298">
            <a:extLst>
              <a:ext uri="{FF2B5EF4-FFF2-40B4-BE49-F238E27FC236}">
                <a16:creationId xmlns:a16="http://schemas.microsoft.com/office/drawing/2014/main" id="{69A4A4A6-A2A3-D72E-897D-3765564F0A1A}"/>
              </a:ext>
            </a:extLst>
          </p:cNvPr>
          <p:cNvSpPr/>
          <p:nvPr/>
        </p:nvSpPr>
        <p:spPr bwMode="auto">
          <a:xfrm rot="-5400000" flipH="1">
            <a:off x="1358171" y="12399708"/>
            <a:ext cx="1254600" cy="13779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4" name="Google Shape;74;g30e32645b11_0_298">
            <a:extLst>
              <a:ext uri="{FF2B5EF4-FFF2-40B4-BE49-F238E27FC236}">
                <a16:creationId xmlns:a16="http://schemas.microsoft.com/office/drawing/2014/main" id="{3F83D141-F6BA-88C6-7967-258948EE5A19}"/>
              </a:ext>
            </a:extLst>
          </p:cNvPr>
          <p:cNvSpPr txBox="1"/>
          <p:nvPr/>
        </p:nvSpPr>
        <p:spPr bwMode="auto">
          <a:xfrm>
            <a:off x="9185564" y="722398"/>
            <a:ext cx="747410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pPr>
            <a:r>
              <a:rPr lang="ru-RU" sz="54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</a:rPr>
              <a:t>Исходные данные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5" name="Google Shape;75;g30e32645b11_0_298">
            <a:extLst>
              <a:ext uri="{FF2B5EF4-FFF2-40B4-BE49-F238E27FC236}">
                <a16:creationId xmlns:a16="http://schemas.microsoft.com/office/drawing/2014/main" id="{6183C837-94C5-40EB-36D5-30001E919830}"/>
              </a:ext>
            </a:extLst>
          </p:cNvPr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10" y="-2262"/>
            <a:ext cx="3300464" cy="26688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8;p1">
            <a:extLst>
              <a:ext uri="{FF2B5EF4-FFF2-40B4-BE49-F238E27FC236}">
                <a16:creationId xmlns:a16="http://schemas.microsoft.com/office/drawing/2014/main" id="{A24A21B9-73F4-5100-146E-EBADEE573D9C}"/>
              </a:ext>
            </a:extLst>
          </p:cNvPr>
          <p:cNvSpPr txBox="1"/>
          <p:nvPr/>
        </p:nvSpPr>
        <p:spPr bwMode="auto">
          <a:xfrm>
            <a:off x="2729551" y="3626346"/>
            <a:ext cx="20386134" cy="830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4800"/>
              <a:defRPr/>
            </a:pP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	В качестве исходных данных проект поддерживает следующие типы: </a:t>
            </a:r>
          </a:p>
          <a:p>
            <a:pPr marL="857250" lvl="3" indent="-857250" algn="just">
              <a:buSzPts val="4800"/>
              <a:buFont typeface="Arial" panose="020B0604020202020204" pitchFamily="34" charset="0"/>
              <a:buChar char="•"/>
              <a:defRPr/>
            </a:pP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	*</a:t>
            </a:r>
            <a:r>
              <a:rPr lang="ru-RU" sz="6000" dirty="0">
                <a:solidFill>
                  <a:srgbClr val="00254F"/>
                </a:solidFill>
              </a:rPr>
              <a:t>.</a:t>
            </a:r>
            <a:r>
              <a:rPr lang="ru-RU" sz="6000" b="0" i="0" u="none" strike="noStrike" cap="none" dirty="0" err="1">
                <a:solidFill>
                  <a:srgbClr val="00254F"/>
                </a:solidFill>
                <a:latin typeface="Arial"/>
                <a:ea typeface="Arial"/>
                <a:cs typeface="Arial"/>
              </a:rPr>
              <a:t>pdf</a:t>
            </a: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marL="857250" lvl="2" indent="-857250" algn="just">
              <a:buSzPts val="4800"/>
              <a:buFont typeface="Arial" panose="020B0604020202020204" pitchFamily="34" charset="0"/>
              <a:buChar char="•"/>
              <a:defRPr/>
            </a:pP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*</a:t>
            </a:r>
            <a:r>
              <a:rPr lang="ru-RU" sz="6000" dirty="0">
                <a:solidFill>
                  <a:srgbClr val="00254F"/>
                </a:solidFill>
              </a:rPr>
              <a:t>.</a:t>
            </a:r>
            <a:r>
              <a:rPr lang="ru-RU" sz="6000" b="0" i="0" u="none" strike="noStrike" cap="none" dirty="0" err="1">
                <a:solidFill>
                  <a:srgbClr val="00254F"/>
                </a:solidFill>
                <a:latin typeface="Arial"/>
                <a:ea typeface="Arial"/>
                <a:cs typeface="Arial"/>
              </a:rPr>
              <a:t>doc</a:t>
            </a: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marL="857250" lvl="2" indent="-857250" algn="just">
              <a:buSzPts val="4800"/>
              <a:buFont typeface="Arial" panose="020B0604020202020204" pitchFamily="34" charset="0"/>
              <a:buChar char="•"/>
              <a:defRPr/>
            </a:pP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*</a:t>
            </a:r>
            <a:r>
              <a:rPr lang="ru-RU" sz="6000" dirty="0">
                <a:solidFill>
                  <a:srgbClr val="00254F"/>
                </a:solidFill>
              </a:rPr>
              <a:t>.</a:t>
            </a:r>
            <a:r>
              <a:rPr lang="ru-RU" sz="6000" b="0" i="0" u="none" strike="noStrike" cap="none" dirty="0" err="1">
                <a:solidFill>
                  <a:srgbClr val="00254F"/>
                </a:solidFill>
                <a:latin typeface="Arial"/>
                <a:ea typeface="Arial"/>
                <a:cs typeface="Arial"/>
              </a:rPr>
              <a:t>docx</a:t>
            </a: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 marL="857250" lvl="2" indent="-857250" algn="just">
              <a:buSzPts val="4800"/>
              <a:buFont typeface="Arial" panose="020B0604020202020204" pitchFamily="34" charset="0"/>
              <a:buChar char="•"/>
              <a:defRPr/>
            </a:pPr>
            <a:endParaRPr lang="ru-RU" sz="6000" dirty="0">
              <a:solidFill>
                <a:srgbClr val="00254F"/>
              </a:solidFill>
            </a:endParaRPr>
          </a:p>
          <a:p>
            <a:pPr marL="857250" lvl="2" indent="-857250" algn="just">
              <a:buSzPts val="4800"/>
              <a:buFont typeface="Arial" panose="020B0604020202020204" pitchFamily="34" charset="0"/>
              <a:buChar char="•"/>
              <a:defRPr/>
            </a:pPr>
            <a:r>
              <a:rPr lang="ru-RU" sz="6000" dirty="0">
                <a:solidFill>
                  <a:srgbClr val="00254F"/>
                </a:solidFill>
              </a:rPr>
              <a:t>Программа обучается данных формата </a:t>
            </a:r>
            <a:r>
              <a:rPr lang="en-US" sz="6000" dirty="0">
                <a:solidFill>
                  <a:srgbClr val="00254F"/>
                </a:solidFill>
              </a:rPr>
              <a:t>*.pdf</a:t>
            </a:r>
            <a:r>
              <a:rPr lang="ru-RU" sz="6000" dirty="0">
                <a:solidFill>
                  <a:srgbClr val="00254F"/>
                </a:solidFill>
              </a:rPr>
              <a:t> , а  </a:t>
            </a: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*</a:t>
            </a:r>
            <a:r>
              <a:rPr lang="ru-RU" sz="6000" dirty="0">
                <a:solidFill>
                  <a:srgbClr val="00254F"/>
                </a:solidFill>
              </a:rPr>
              <a:t>.</a:t>
            </a:r>
            <a:r>
              <a:rPr lang="ru-RU" sz="6000" b="0" i="0" u="none" strike="noStrike" cap="none" dirty="0" err="1">
                <a:solidFill>
                  <a:srgbClr val="00254F"/>
                </a:solidFill>
                <a:latin typeface="Arial"/>
                <a:ea typeface="Arial"/>
                <a:cs typeface="Arial"/>
              </a:rPr>
              <a:t>doc</a:t>
            </a: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  </a:t>
            </a:r>
            <a:r>
              <a:rPr lang="ru-RU" sz="6000" dirty="0">
                <a:solidFill>
                  <a:srgbClr val="00254F"/>
                </a:solidFill>
              </a:rPr>
              <a:t>и </a:t>
            </a: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*</a:t>
            </a:r>
            <a:r>
              <a:rPr lang="ru-RU" sz="6000" dirty="0">
                <a:solidFill>
                  <a:srgbClr val="00254F"/>
                </a:solidFill>
              </a:rPr>
              <a:t>.</a:t>
            </a:r>
            <a:r>
              <a:rPr lang="ru-RU" sz="6000" b="0" i="0" u="none" strike="noStrike" cap="none" dirty="0" err="1">
                <a:solidFill>
                  <a:srgbClr val="00254F"/>
                </a:solidFill>
                <a:latin typeface="Arial"/>
                <a:ea typeface="Arial"/>
                <a:cs typeface="Arial"/>
              </a:rPr>
              <a:t>docx</a:t>
            </a: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 конвертируются в </a:t>
            </a:r>
            <a:r>
              <a:rPr lang="en-US" sz="6000" dirty="0">
                <a:solidFill>
                  <a:srgbClr val="00254F"/>
                </a:solidFill>
              </a:rPr>
              <a:t>*.pdf</a:t>
            </a:r>
            <a:r>
              <a:rPr lang="ru-RU" sz="6000" dirty="0">
                <a:solidFill>
                  <a:srgbClr val="00254F"/>
                </a:solidFill>
              </a:rPr>
              <a:t> </a:t>
            </a:r>
            <a:endParaRPr lang="ru-RU" sz="6000" b="0" i="0" u="none" strike="noStrike" cap="none" dirty="0">
              <a:solidFill>
                <a:srgbClr val="00254F"/>
              </a:solidFill>
              <a:latin typeface="Arial"/>
              <a:ea typeface="Arial"/>
              <a:cs typeface="Arial"/>
            </a:endParaRPr>
          </a:p>
          <a:p>
            <a:pPr lvl="2" algn="just">
              <a:buSzPts val="4800"/>
              <a:defRPr/>
            </a:pP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96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4BAFE9-80DA-B9DA-A8E3-4E71D6C0547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Google Shape;85;g30e32645b11_0_311">
            <a:extLst>
              <a:ext uri="{FF2B5EF4-FFF2-40B4-BE49-F238E27FC236}">
                <a16:creationId xmlns:a16="http://schemas.microsoft.com/office/drawing/2014/main" id="{962CF4AD-37D6-C49A-0186-6FB7173746F1}"/>
              </a:ext>
            </a:extLst>
          </p:cNvPr>
          <p:cNvSpPr/>
          <p:nvPr/>
        </p:nvSpPr>
        <p:spPr bwMode="auto">
          <a:xfrm>
            <a:off x="6741042" y="729791"/>
            <a:ext cx="11305890" cy="2906544"/>
          </a:xfrm>
          <a:prstGeom prst="roundRect">
            <a:avLst>
              <a:gd name="adj" fmla="val 0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72" name="Google Shape;72;g30e32645b11_0_298">
            <a:extLst>
              <a:ext uri="{FF2B5EF4-FFF2-40B4-BE49-F238E27FC236}">
                <a16:creationId xmlns:a16="http://schemas.microsoft.com/office/drawing/2014/main" id="{0FFCAB3F-629F-C9CC-E5BC-5A47CDADAD3F}"/>
              </a:ext>
            </a:extLst>
          </p:cNvPr>
          <p:cNvPicPr/>
          <p:nvPr/>
        </p:nvPicPr>
        <p:blipFill>
          <a:blip r:embed="rId2">
            <a:alphaModFix/>
          </a:blip>
          <a:srcRect l="19022" t="7105" r="71652" b="498"/>
          <a:stretch/>
        </p:blipFill>
        <p:spPr bwMode="auto">
          <a:xfrm>
            <a:off x="14650" y="0"/>
            <a:ext cx="197082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30e32645b11_0_298">
            <a:extLst>
              <a:ext uri="{FF2B5EF4-FFF2-40B4-BE49-F238E27FC236}">
                <a16:creationId xmlns:a16="http://schemas.microsoft.com/office/drawing/2014/main" id="{1758850F-5075-9D01-20D9-C817F2E6D0B3}"/>
              </a:ext>
            </a:extLst>
          </p:cNvPr>
          <p:cNvSpPr/>
          <p:nvPr/>
        </p:nvSpPr>
        <p:spPr bwMode="auto">
          <a:xfrm rot="-5400000" flipH="1">
            <a:off x="1358171" y="12399708"/>
            <a:ext cx="1254600" cy="13779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4" name="Google Shape;74;g30e32645b11_0_298">
            <a:extLst>
              <a:ext uri="{FF2B5EF4-FFF2-40B4-BE49-F238E27FC236}">
                <a16:creationId xmlns:a16="http://schemas.microsoft.com/office/drawing/2014/main" id="{E3ADB7E1-2C31-6176-5421-5906DDCF0DEA}"/>
              </a:ext>
            </a:extLst>
          </p:cNvPr>
          <p:cNvSpPr txBox="1"/>
          <p:nvPr/>
        </p:nvSpPr>
        <p:spPr bwMode="auto">
          <a:xfrm>
            <a:off x="7756645" y="890421"/>
            <a:ext cx="1150481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ru-RU" sz="5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АПРОБИРОВАННЫЕ ПОДХОДЫ (АЛГОРИТМЫ/МОДЕЛИ)</a:t>
            </a:r>
          </a:p>
        </p:txBody>
      </p:sp>
      <p:pic>
        <p:nvPicPr>
          <p:cNvPr id="75" name="Google Shape;75;g30e32645b11_0_298">
            <a:extLst>
              <a:ext uri="{FF2B5EF4-FFF2-40B4-BE49-F238E27FC236}">
                <a16:creationId xmlns:a16="http://schemas.microsoft.com/office/drawing/2014/main" id="{B3E90EC9-C8B9-50DC-8993-4789B51A8166}"/>
              </a:ext>
            </a:extLst>
          </p:cNvPr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10" y="-2262"/>
            <a:ext cx="3300464" cy="26688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8;p1">
            <a:extLst>
              <a:ext uri="{FF2B5EF4-FFF2-40B4-BE49-F238E27FC236}">
                <a16:creationId xmlns:a16="http://schemas.microsoft.com/office/drawing/2014/main" id="{A03D2F71-6A34-EC1F-1633-B7A2B1518708}"/>
              </a:ext>
            </a:extLst>
          </p:cNvPr>
          <p:cNvSpPr txBox="1"/>
          <p:nvPr/>
        </p:nvSpPr>
        <p:spPr bwMode="auto">
          <a:xfrm>
            <a:off x="2674421" y="4497957"/>
            <a:ext cx="20386134" cy="646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4800"/>
              <a:defRPr/>
            </a:pPr>
            <a:r>
              <a:rPr lang="ru-RU" sz="6000" dirty="0">
                <a:solidFill>
                  <a:srgbClr val="00254F"/>
                </a:solidFill>
              </a:rPr>
              <a:t>В качестве модели для генерации ответов была выбрана </a:t>
            </a:r>
            <a:r>
              <a:rPr lang="en-US" sz="6000" dirty="0">
                <a:solidFill>
                  <a:srgbClr val="00254F"/>
                </a:solidFill>
              </a:rPr>
              <a:t>Hermes-3-Llama-3.1</a:t>
            </a:r>
            <a:endParaRPr lang="ru-RU" sz="6000" dirty="0">
              <a:solidFill>
                <a:srgbClr val="00254F"/>
              </a:solidFill>
            </a:endParaRPr>
          </a:p>
          <a:p>
            <a:pPr lvl="0" algn="just">
              <a:buSzPts val="4800"/>
              <a:defRPr/>
            </a:pPr>
            <a:endParaRPr lang="ru-RU" sz="6000" b="0" i="0" u="none" strike="noStrike" cap="none" dirty="0">
              <a:solidFill>
                <a:srgbClr val="00254F"/>
              </a:solidFill>
              <a:latin typeface="Arial"/>
              <a:ea typeface="Arial"/>
              <a:cs typeface="Arial"/>
            </a:endParaRPr>
          </a:p>
          <a:p>
            <a:pPr lvl="0" algn="just">
              <a:buSzPts val="4800"/>
              <a:defRPr/>
            </a:pPr>
            <a:r>
              <a:rPr lang="en-US" sz="6000" dirty="0">
                <a:solidFill>
                  <a:srgbClr val="00254F"/>
                </a:solidFill>
              </a:rPr>
              <a:t>Embeddings </a:t>
            </a:r>
            <a:r>
              <a:rPr lang="ru-RU" sz="6000" dirty="0">
                <a:solidFill>
                  <a:srgbClr val="00254F"/>
                </a:solidFill>
              </a:rPr>
              <a:t>проходит за счет модели </a:t>
            </a:r>
            <a:r>
              <a:rPr lang="en-US" sz="6000" dirty="0">
                <a:solidFill>
                  <a:srgbClr val="00254F"/>
                </a:solidFill>
              </a:rPr>
              <a:t>nomic-embed-text-v1.5</a:t>
            </a:r>
            <a:endParaRPr lang="ru-RU" sz="6000" dirty="0">
              <a:solidFill>
                <a:srgbClr val="00254F"/>
              </a:solidFill>
            </a:endParaRPr>
          </a:p>
          <a:p>
            <a:pPr lvl="0" algn="just">
              <a:buSzPts val="4800"/>
              <a:defRPr/>
            </a:pPr>
            <a:endParaRPr lang="ru-RU" sz="6000" b="0" i="0" u="none" strike="noStrike" cap="none" dirty="0">
              <a:solidFill>
                <a:srgbClr val="00254F"/>
              </a:solidFill>
              <a:latin typeface="Arial"/>
              <a:ea typeface="Arial"/>
              <a:cs typeface="Arial"/>
            </a:endParaRPr>
          </a:p>
          <a:p>
            <a:pPr lvl="0" algn="just">
              <a:buSzPts val="4800"/>
              <a:defRPr/>
            </a:pP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Данные модели </a:t>
            </a:r>
            <a:r>
              <a:rPr lang="ru-RU" sz="6000" dirty="0">
                <a:solidFill>
                  <a:srgbClr val="00254F"/>
                </a:solidFill>
              </a:rPr>
              <a:t>были выбраны исходе из тестов.</a:t>
            </a:r>
            <a:endParaRPr lang="ru-RU" sz="6000" b="0" i="0" u="none" strike="noStrike" cap="none" dirty="0">
              <a:solidFill>
                <a:srgbClr val="00254F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560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5818C-CAFE-D2CD-456A-A2F1DED9484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Google Shape;85;g30e32645b11_0_311">
            <a:extLst>
              <a:ext uri="{FF2B5EF4-FFF2-40B4-BE49-F238E27FC236}">
                <a16:creationId xmlns:a16="http://schemas.microsoft.com/office/drawing/2014/main" id="{8D7664FE-C2B3-15F9-3219-1DD38B3FEBCB}"/>
              </a:ext>
            </a:extLst>
          </p:cNvPr>
          <p:cNvSpPr/>
          <p:nvPr/>
        </p:nvSpPr>
        <p:spPr bwMode="auto">
          <a:xfrm>
            <a:off x="5735781" y="729791"/>
            <a:ext cx="14962909" cy="775500"/>
          </a:xfrm>
          <a:prstGeom prst="roundRect">
            <a:avLst>
              <a:gd name="adj" fmla="val 0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72" name="Google Shape;72;g30e32645b11_0_298">
            <a:extLst>
              <a:ext uri="{FF2B5EF4-FFF2-40B4-BE49-F238E27FC236}">
                <a16:creationId xmlns:a16="http://schemas.microsoft.com/office/drawing/2014/main" id="{68269653-9A51-AE59-6291-3E30E0E073F2}"/>
              </a:ext>
            </a:extLst>
          </p:cNvPr>
          <p:cNvPicPr/>
          <p:nvPr/>
        </p:nvPicPr>
        <p:blipFill>
          <a:blip r:embed="rId2">
            <a:alphaModFix/>
          </a:blip>
          <a:srcRect l="19022" t="7105" r="71652" b="498"/>
          <a:stretch/>
        </p:blipFill>
        <p:spPr bwMode="auto">
          <a:xfrm>
            <a:off x="14650" y="0"/>
            <a:ext cx="197082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30e32645b11_0_298">
            <a:extLst>
              <a:ext uri="{FF2B5EF4-FFF2-40B4-BE49-F238E27FC236}">
                <a16:creationId xmlns:a16="http://schemas.microsoft.com/office/drawing/2014/main" id="{B09C930A-224A-605E-CB59-28CA8B6CCCBC}"/>
              </a:ext>
            </a:extLst>
          </p:cNvPr>
          <p:cNvSpPr/>
          <p:nvPr/>
        </p:nvSpPr>
        <p:spPr bwMode="auto">
          <a:xfrm rot="-5400000" flipH="1">
            <a:off x="1358171" y="12399708"/>
            <a:ext cx="1254600" cy="13779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4" name="Google Shape;74;g30e32645b11_0_298">
            <a:extLst>
              <a:ext uri="{FF2B5EF4-FFF2-40B4-BE49-F238E27FC236}">
                <a16:creationId xmlns:a16="http://schemas.microsoft.com/office/drawing/2014/main" id="{1E630C4B-B64C-9E8D-71D6-37A725643B3D}"/>
              </a:ext>
            </a:extLst>
          </p:cNvPr>
          <p:cNvSpPr txBox="1"/>
          <p:nvPr/>
        </p:nvSpPr>
        <p:spPr bwMode="auto">
          <a:xfrm>
            <a:off x="6097385" y="655896"/>
            <a:ext cx="142397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ru-RU" sz="5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Описание финального решения</a:t>
            </a:r>
          </a:p>
        </p:txBody>
      </p:sp>
      <p:pic>
        <p:nvPicPr>
          <p:cNvPr id="75" name="Google Shape;75;g30e32645b11_0_298">
            <a:extLst>
              <a:ext uri="{FF2B5EF4-FFF2-40B4-BE49-F238E27FC236}">
                <a16:creationId xmlns:a16="http://schemas.microsoft.com/office/drawing/2014/main" id="{0DCFBC7D-6286-F76B-5FC7-3D7E51A1397A}"/>
              </a:ext>
            </a:extLst>
          </p:cNvPr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10" y="-2262"/>
            <a:ext cx="3300464" cy="2668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 descr="Изображение выглядит как текст, снимок экрана, диаграмм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2847EFA4-61BA-3755-B137-BEF524380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112" y="2911366"/>
            <a:ext cx="17312088" cy="8730239"/>
          </a:xfrm>
          <a:prstGeom prst="rect">
            <a:avLst/>
          </a:prstGeom>
        </p:spPr>
      </p:pic>
      <p:sp>
        <p:nvSpPr>
          <p:cNvPr id="7" name="Google Shape;38;p1">
            <a:extLst>
              <a:ext uri="{FF2B5EF4-FFF2-40B4-BE49-F238E27FC236}">
                <a16:creationId xmlns:a16="http://schemas.microsoft.com/office/drawing/2014/main" id="{3122EDE2-EEB2-677D-680A-EF3D7B4257D2}"/>
              </a:ext>
            </a:extLst>
          </p:cNvPr>
          <p:cNvSpPr txBox="1"/>
          <p:nvPr/>
        </p:nvSpPr>
        <p:spPr bwMode="auto">
          <a:xfrm>
            <a:off x="4228901" y="2449701"/>
            <a:ext cx="2038613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just">
              <a:buSzPts val="4800"/>
              <a:defRPr/>
            </a:pP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Обучение реализовано на принципе </a:t>
            </a:r>
            <a:r>
              <a:rPr lang="en-US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rag</a:t>
            </a: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 обучения</a:t>
            </a:r>
            <a:r>
              <a:rPr lang="en-US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:</a:t>
            </a:r>
            <a:r>
              <a:rPr lang="ru-RU" sz="6000" b="0" i="0" u="none" strike="noStrike" cap="none" dirty="0">
                <a:solidFill>
                  <a:srgbClr val="00254F"/>
                </a:solidFill>
                <a:latin typeface="Arial"/>
                <a:ea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7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6F095-A841-BA6E-D0B6-21751287F7F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Google Shape;85;g30e32645b11_0_311">
            <a:extLst>
              <a:ext uri="{FF2B5EF4-FFF2-40B4-BE49-F238E27FC236}">
                <a16:creationId xmlns:a16="http://schemas.microsoft.com/office/drawing/2014/main" id="{F49D6765-1374-CA9F-249E-54F4BF6BE97B}"/>
              </a:ext>
            </a:extLst>
          </p:cNvPr>
          <p:cNvSpPr/>
          <p:nvPr/>
        </p:nvSpPr>
        <p:spPr bwMode="auto">
          <a:xfrm>
            <a:off x="8204662" y="796293"/>
            <a:ext cx="9193876" cy="1754286"/>
          </a:xfrm>
          <a:prstGeom prst="roundRect">
            <a:avLst>
              <a:gd name="adj" fmla="val 0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72" name="Google Shape;72;g30e32645b11_0_298">
            <a:extLst>
              <a:ext uri="{FF2B5EF4-FFF2-40B4-BE49-F238E27FC236}">
                <a16:creationId xmlns:a16="http://schemas.microsoft.com/office/drawing/2014/main" id="{13C92382-1D96-6901-D1E0-618255152023}"/>
              </a:ext>
            </a:extLst>
          </p:cNvPr>
          <p:cNvPicPr/>
          <p:nvPr/>
        </p:nvPicPr>
        <p:blipFill>
          <a:blip r:embed="rId2">
            <a:alphaModFix/>
          </a:blip>
          <a:srcRect l="19022" t="7105" r="71652" b="498"/>
          <a:stretch/>
        </p:blipFill>
        <p:spPr bwMode="auto">
          <a:xfrm>
            <a:off x="14650" y="0"/>
            <a:ext cx="197082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30e32645b11_0_298">
            <a:extLst>
              <a:ext uri="{FF2B5EF4-FFF2-40B4-BE49-F238E27FC236}">
                <a16:creationId xmlns:a16="http://schemas.microsoft.com/office/drawing/2014/main" id="{CB3D1764-91C6-0FFB-4C75-44C838E2A587}"/>
              </a:ext>
            </a:extLst>
          </p:cNvPr>
          <p:cNvSpPr/>
          <p:nvPr/>
        </p:nvSpPr>
        <p:spPr bwMode="auto">
          <a:xfrm rot="-5400000" flipH="1">
            <a:off x="1358171" y="12399708"/>
            <a:ext cx="1254600" cy="13779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4" name="Google Shape;74;g30e32645b11_0_298">
            <a:extLst>
              <a:ext uri="{FF2B5EF4-FFF2-40B4-BE49-F238E27FC236}">
                <a16:creationId xmlns:a16="http://schemas.microsoft.com/office/drawing/2014/main" id="{65E9C780-1B54-67AD-5E84-C38C4A00E537}"/>
              </a:ext>
            </a:extLst>
          </p:cNvPr>
          <p:cNvSpPr txBox="1"/>
          <p:nvPr/>
        </p:nvSpPr>
        <p:spPr bwMode="auto">
          <a:xfrm>
            <a:off x="9185562" y="722398"/>
            <a:ext cx="758120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ru-RU" sz="5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ПОЛУЧЕННЫЕ РЕЗУЛЬТАТЫ</a:t>
            </a:r>
          </a:p>
        </p:txBody>
      </p:sp>
      <p:pic>
        <p:nvPicPr>
          <p:cNvPr id="75" name="Google Shape;75;g30e32645b11_0_298">
            <a:extLst>
              <a:ext uri="{FF2B5EF4-FFF2-40B4-BE49-F238E27FC236}">
                <a16:creationId xmlns:a16="http://schemas.microsoft.com/office/drawing/2014/main" id="{AE1C1509-97DA-322C-FADC-21EE7004086A}"/>
              </a:ext>
            </a:extLst>
          </p:cNvPr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10" y="-2262"/>
            <a:ext cx="3300464" cy="2668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44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4C5878-3FA8-C213-9023-C446FB0223F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Google Shape;85;g30e32645b11_0_311">
            <a:extLst>
              <a:ext uri="{FF2B5EF4-FFF2-40B4-BE49-F238E27FC236}">
                <a16:creationId xmlns:a16="http://schemas.microsoft.com/office/drawing/2014/main" id="{9EEC3CBF-3E8A-3687-21AD-69FCBBE1E5FB}"/>
              </a:ext>
            </a:extLst>
          </p:cNvPr>
          <p:cNvSpPr/>
          <p:nvPr/>
        </p:nvSpPr>
        <p:spPr bwMode="auto">
          <a:xfrm>
            <a:off x="5469775" y="556645"/>
            <a:ext cx="14356080" cy="775500"/>
          </a:xfrm>
          <a:prstGeom prst="roundRect">
            <a:avLst>
              <a:gd name="adj" fmla="val 0"/>
            </a:avLst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72" name="Google Shape;72;g30e32645b11_0_298">
            <a:extLst>
              <a:ext uri="{FF2B5EF4-FFF2-40B4-BE49-F238E27FC236}">
                <a16:creationId xmlns:a16="http://schemas.microsoft.com/office/drawing/2014/main" id="{4C207256-FDA6-D17E-DDE5-248C3A51C99A}"/>
              </a:ext>
            </a:extLst>
          </p:cNvPr>
          <p:cNvPicPr/>
          <p:nvPr/>
        </p:nvPicPr>
        <p:blipFill>
          <a:blip r:embed="rId2">
            <a:alphaModFix/>
          </a:blip>
          <a:srcRect l="19022" t="7105" r="71652" b="498"/>
          <a:stretch/>
        </p:blipFill>
        <p:spPr bwMode="auto">
          <a:xfrm>
            <a:off x="14650" y="0"/>
            <a:ext cx="197082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30e32645b11_0_298">
            <a:extLst>
              <a:ext uri="{FF2B5EF4-FFF2-40B4-BE49-F238E27FC236}">
                <a16:creationId xmlns:a16="http://schemas.microsoft.com/office/drawing/2014/main" id="{0899E60F-E828-D4D9-06F6-C886032EAAF3}"/>
              </a:ext>
            </a:extLst>
          </p:cNvPr>
          <p:cNvSpPr/>
          <p:nvPr/>
        </p:nvSpPr>
        <p:spPr bwMode="auto">
          <a:xfrm rot="-5400000" flipH="1">
            <a:off x="1358171" y="12399708"/>
            <a:ext cx="1254600" cy="13779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4" name="Google Shape;74;g30e32645b11_0_298">
            <a:extLst>
              <a:ext uri="{FF2B5EF4-FFF2-40B4-BE49-F238E27FC236}">
                <a16:creationId xmlns:a16="http://schemas.microsoft.com/office/drawing/2014/main" id="{8E890348-6912-2F88-133B-650E33FDC903}"/>
              </a:ext>
            </a:extLst>
          </p:cNvPr>
          <p:cNvSpPr txBox="1"/>
          <p:nvPr/>
        </p:nvSpPr>
        <p:spPr bwMode="auto">
          <a:xfrm>
            <a:off x="5867602" y="482750"/>
            <a:ext cx="1370055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/>
            </a:pPr>
            <a:r>
              <a:rPr lang="ru-RU" sz="5400" b="1" dirty="0">
                <a:solidFill>
                  <a:schemeClr val="bg1"/>
                </a:solidFill>
              </a:rPr>
              <a:t>Демонстрация продукта и его функций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5" name="Google Shape;75;g30e32645b11_0_298">
            <a:extLst>
              <a:ext uri="{FF2B5EF4-FFF2-40B4-BE49-F238E27FC236}">
                <a16:creationId xmlns:a16="http://schemas.microsoft.com/office/drawing/2014/main" id="{B6347E3F-3418-D082-9D28-A15A35475A9B}"/>
              </a:ext>
            </a:extLst>
          </p:cNvPr>
          <p:cNvPicPr/>
          <p:nvPr/>
        </p:nvPicPr>
        <p:blipFill>
          <a:blip r:embed="rId3">
            <a:alphaModFix/>
          </a:blip>
          <a:srcRect/>
          <a:stretch/>
        </p:blipFill>
        <p:spPr bwMode="auto">
          <a:xfrm>
            <a:off x="10" y="-2262"/>
            <a:ext cx="3300464" cy="2668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741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Другая 44">
      <a:dk1>
        <a:srgbClr val="172144"/>
      </a:dk1>
      <a:lt1>
        <a:srgbClr val="FFFFFF"/>
      </a:lt1>
      <a:dk2>
        <a:srgbClr val="172144"/>
      </a:dk2>
      <a:lt2>
        <a:srgbClr val="FC7300"/>
      </a:lt2>
      <a:accent1>
        <a:srgbClr val="0042C7"/>
      </a:accent1>
      <a:accent2>
        <a:srgbClr val="FF8A15"/>
      </a:accent2>
      <a:accent3>
        <a:srgbClr val="FC7300"/>
      </a:accent3>
      <a:accent4>
        <a:srgbClr val="FF6F0D"/>
      </a:accent4>
      <a:accent5>
        <a:srgbClr val="FB6700"/>
      </a:accent5>
      <a:accent6>
        <a:srgbClr val="FD7F00"/>
      </a:accent6>
      <a:hlink>
        <a:srgbClr val="FFC197"/>
      </a:hlink>
      <a:folHlink>
        <a:srgbClr val="FFD198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153</Words>
  <Application>Microsoft Office PowerPoint</Application>
  <PresentationFormat>Произвольный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Arial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ArtMonkiz</dc:creator>
  <cp:keywords/>
  <dc:description/>
  <cp:lastModifiedBy>Филипп Жук</cp:lastModifiedBy>
  <cp:revision>13</cp:revision>
  <dcterms:created xsi:type="dcterms:W3CDTF">2017-10-27T02:31:07Z</dcterms:created>
  <dcterms:modified xsi:type="dcterms:W3CDTF">2024-11-04T08:57:22Z</dcterms:modified>
  <cp:category/>
  <dc:identifier/>
  <cp:contentStatus/>
  <dc:language/>
  <cp:version/>
</cp:coreProperties>
</file>