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3"/>
  </p:notesMasterIdLst>
  <p:sldIdLst>
    <p:sldId id="256" r:id="rId2"/>
    <p:sldId id="258" r:id="rId3"/>
    <p:sldId id="257" r:id="rId4"/>
    <p:sldId id="347" r:id="rId5"/>
    <p:sldId id="349" r:id="rId6"/>
    <p:sldId id="350" r:id="rId7"/>
    <p:sldId id="351" r:id="rId8"/>
    <p:sldId id="353" r:id="rId9"/>
    <p:sldId id="354" r:id="rId10"/>
    <p:sldId id="355" r:id="rId11"/>
    <p:sldId id="356" r:id="rId12"/>
    <p:sldId id="357" r:id="rId13"/>
    <p:sldId id="360" r:id="rId14"/>
    <p:sldId id="358" r:id="rId15"/>
    <p:sldId id="359" r:id="rId16"/>
    <p:sldId id="361" r:id="rId17"/>
    <p:sldId id="362" r:id="rId18"/>
    <p:sldId id="363" r:id="rId19"/>
    <p:sldId id="364" r:id="rId20"/>
    <p:sldId id="352" r:id="rId21"/>
    <p:sldId id="261" r:id="rId22"/>
  </p:sldIdLst>
  <p:sldSz cx="9144000" cy="5143500" type="screen16x9"/>
  <p:notesSz cx="6858000" cy="9144000"/>
  <p:embeddedFontLst>
    <p:embeddedFont>
      <p:font typeface="Josefin Sans" pitchFamily="2" charset="-18"/>
      <p:regular r:id="rId24"/>
    </p:embeddedFont>
    <p:embeddedFont>
      <p:font typeface="Lato" panose="020F0502020204030203" pitchFamily="34" charset="0"/>
      <p:regular r:id="rId25"/>
    </p:embeddedFont>
    <p:embeddedFont>
      <p:font typeface="Merriweather Light" panose="00000400000000000000" pitchFamily="2" charset="-18"/>
      <p:regular r:id="rId26"/>
    </p:embeddedFont>
    <p:embeddedFont>
      <p:font typeface="Montserrat" panose="00000500000000000000" pitchFamily="2" charset="-18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</p:embeddedFont>
    <p:embeddedFont>
      <p:font typeface="Open Sans SemiBold" panose="020B0706030804020204" pitchFamily="34" charset="0"/>
      <p:bold r:id="rId32"/>
    </p:embeddedFont>
    <p:embeddedFont>
      <p:font typeface="Vidaloka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2CDB4-D518-142D-DB26-F031AFC198B2}" v="1" dt="2024-05-27T07:39:59.535"/>
    <p1510:client id="{761E4CA1-CEDF-72C9-249F-FCDD75EB05C2}" v="784" dt="2024-05-26T16:04:10.786"/>
    <p1510:client id="{78B250E5-B6B7-D2FD-148A-BC07FAC3A80A}" v="140" dt="2024-05-26T15:09:00.275"/>
    <p1510:client id="{B15440A9-6C08-584C-B681-C39BB84C8483}" v="33" dt="2024-05-26T14:10:08.708"/>
    <p1510:client id="{B2837A1C-5022-4E2A-BA20-C24DB512AD90}" v="2906" dt="2024-05-26T17:01:52.242"/>
    <p1510:client id="{B8E57B1A-8545-738A-5148-30D5D6D596EF}" v="212" dt="2024-05-26T15:05:42.455"/>
    <p1510:client id="{C81E59FE-6C40-A525-A8E6-9D95C2543D33}" v="42" dt="2024-05-26T21:21:04.456"/>
    <p1510:client id="{D08C4AFE-8F53-0837-9D25-8026CC2CB406}" v="225" dt="2024-05-26T20:08:26.751"/>
    <p1510:client id="{D63E317D-2364-7F9B-0826-001535758B91}" v="86" dt="2024-05-26T20:41:10.122"/>
    <p1510:client id="{FD5B3660-1B45-13F6-0C51-C8BBD3903824}" v="72" dt="2024-05-26T13:00:26.224"/>
  </p1510:revLst>
</p1510:revInfo>
</file>

<file path=ppt/tableStyles.xml><?xml version="1.0" encoding="utf-8"?>
<a:tblStyleLst xmlns:a="http://schemas.openxmlformats.org/drawingml/2006/main" def="{D6287003-DCBD-4B5B-A02E-5F6D590278A7}">
  <a:tblStyle styleId="{D6287003-DCBD-4B5B-A02E-5F6D590278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54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7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21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41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396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-vz.netlify.app/" TargetMode="External"/><Relationship Id="rId2" Type="http://schemas.openxmlformats.org/officeDocument/2006/relationships/hyperlink" Target="https://www.youtube.com/watch?v=PMMc4VsIacU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-Rak/Pathfinding_Visuliz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Algorytmy Szukania Trasy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7137D-1140-943A-91CE-159870E4B678}"/>
              </a:ext>
            </a:extLst>
          </p:cNvPr>
          <p:cNvSpPr txBox="1"/>
          <p:nvPr/>
        </p:nvSpPr>
        <p:spPr>
          <a:xfrm>
            <a:off x="1039925" y="3377100"/>
            <a:ext cx="70641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600" i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Kazachstan</a:t>
            </a:r>
            <a:r>
              <a:rPr lang="en-GB" sz="1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Kosmo Klub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1AC56B-7A22-44D8-680D-DFD5ADB0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831" y="1182870"/>
            <a:ext cx="5050241" cy="375766"/>
          </a:xfrm>
        </p:spPr>
        <p:txBody>
          <a:bodyPr/>
          <a:lstStyle/>
          <a:p>
            <a:pPr marL="114300" indent="0">
              <a:buNone/>
            </a:pPr>
            <a:r>
              <a:rPr lang="pl-PL" sz="1600" b="1"/>
              <a:t>Inicjalizacja oraz główna pętla algorytmu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4F149C7B-0476-2082-14D0-603E49BC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444500"/>
            <a:ext cx="4711700" cy="573088"/>
          </a:xfrm>
        </p:spPr>
        <p:txBody>
          <a:bodyPr/>
          <a:lstStyle/>
          <a:p>
            <a:r>
              <a:rPr lang="pl-PL"/>
              <a:t>Algorytm Dijkstry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0590A6-DAAB-4D5A-FD4C-10BF4891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9" y="1757156"/>
            <a:ext cx="91581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l-PL" sz="1200" b="1">
                <a:latin typeface="Montserrat" panose="00000500000000000000" pitchFamily="2" charset="0"/>
              </a:rPr>
              <a:t>Inicjalizacja: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>
                <a:latin typeface="Montserrat" panose="00000500000000000000" pitchFamily="2" charset="0"/>
              </a:rPr>
              <a:t> </a:t>
            </a:r>
            <a:r>
              <a:rPr lang="pl-PL" sz="1200">
                <a:latin typeface="Montserrat" panose="00000500000000000000" pitchFamily="2" charset="0"/>
              </a:rPr>
              <a:t>Ustawienie odległości wszystkich węzłów na nieskończoność (MAX_VALUE), oprócz początkowego węzła </a:t>
            </a:r>
          </a:p>
          <a:p>
            <a:pPr lvl="1"/>
            <a:r>
              <a:rPr lang="pl-PL" sz="1200">
                <a:latin typeface="Montserrat" panose="00000500000000000000" pitchFamily="2" charset="0"/>
              </a:rPr>
              <a:t>(ORIGIN), który jest ustawiony na 0.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Dodanie węzła początkowego do kolejki priorytetowej.</a:t>
            </a:r>
          </a:p>
          <a:p>
            <a:r>
              <a:rPr lang="pl-PL" sz="1200" b="1">
                <a:latin typeface="Montserrat" panose="00000500000000000000" pitchFamily="2" charset="0"/>
              </a:rPr>
              <a:t>Główna Pętla:</a:t>
            </a:r>
            <a:endParaRPr lang="pl-PL" sz="1200">
              <a:latin typeface="Montserrat" panose="00000500000000000000" pitchFamily="2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Pobranie węzła o najniższym koszcie z kolejki priorytetowej.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Oznaczenie go jako odwiedzonego (VISITED).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Sprawdzenie wszystkich sąsiadów węzła. Jeśli nowa ścieżka do sąsiada jest krótsza, zaktualizowanie </a:t>
            </a:r>
          </a:p>
          <a:p>
            <a:pPr lvl="1"/>
            <a:r>
              <a:rPr lang="pl-PL" sz="1200">
                <a:latin typeface="Montserrat" panose="00000500000000000000" pitchFamily="2" charset="0"/>
              </a:rPr>
              <a:t>odległości i dodanie sąsiada do kolejki priorytetowej.</a:t>
            </a:r>
          </a:p>
          <a:p>
            <a:r>
              <a:rPr lang="pl-PL" sz="1200" b="1">
                <a:latin typeface="Montserrat" panose="00000500000000000000" pitchFamily="2" charset="0"/>
              </a:rPr>
              <a:t>Dodatkowe uwagi: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Jeśli węzeł jest celem (DESTINATION), algorytm kończy działanie.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Węzły poza granicami siatki lub będące przeszkodami są pomijane.</a:t>
            </a:r>
          </a:p>
        </p:txBody>
      </p:sp>
    </p:spTree>
    <p:extLst>
      <p:ext uri="{BB962C8B-B14F-4D97-AF65-F5344CB8AC3E}">
        <p14:creationId xmlns:p14="http://schemas.microsoft.com/office/powerpoint/2010/main" val="308539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1AC56B-7A22-44D8-680D-DFD5ADB0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831" y="1182870"/>
            <a:ext cx="5341187" cy="375766"/>
          </a:xfrm>
        </p:spPr>
        <p:txBody>
          <a:bodyPr/>
          <a:lstStyle/>
          <a:p>
            <a:pPr marL="114300" indent="0">
              <a:buNone/>
            </a:pPr>
            <a:r>
              <a:rPr lang="pl-PL" sz="1600" b="1"/>
              <a:t>Śledzenie najkrótszej ścieżki oraz zakończenie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4F149C7B-0476-2082-14D0-603E49BC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444500"/>
            <a:ext cx="4711700" cy="573088"/>
          </a:xfrm>
        </p:spPr>
        <p:txBody>
          <a:bodyPr/>
          <a:lstStyle/>
          <a:p>
            <a:r>
              <a:rPr lang="pl-PL"/>
              <a:t>Algorytm Dijkstry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3543E76-C34A-CE4C-E8BB-417784791B19}"/>
              </a:ext>
            </a:extLst>
          </p:cNvPr>
          <p:cNvSpPr txBox="1"/>
          <p:nvPr/>
        </p:nvSpPr>
        <p:spPr>
          <a:xfrm>
            <a:off x="712788" y="1953490"/>
            <a:ext cx="78139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>
                <a:latin typeface="Montserrat" panose="00000500000000000000" pitchFamily="2" charset="0"/>
              </a:rPr>
              <a:t>Śledzenie Najkrótszej Ścieżki: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Po osiągnięciu węzła końcowego (DESTINATION), algorytm śledzi najkrótszą ścieżkę wstecz do węzła początkowego (ORIGIN) przy użyciu zaktualizowanych odległości.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Każdy węzeł na ścieżce jest oznaczany jako PATH.</a:t>
            </a:r>
          </a:p>
          <a:p>
            <a:r>
              <a:rPr lang="pl-PL" sz="1200" b="1">
                <a:latin typeface="Montserrat" panose="00000500000000000000" pitchFamily="2" charset="0"/>
              </a:rPr>
              <a:t>Zakończenie: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Jeśli nie znaleziono ścieżki, wyświetlany jest odpowiedni komunikat.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>
                <a:latin typeface="Montserrat" panose="00000500000000000000" pitchFamily="2" charset="0"/>
              </a:rPr>
              <a:t>Algorytm kończy działanie, aktualizując stany węzłów i odświeżając siatkę.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66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6BFB-C7A8-6B87-2735-FCFE4629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Algorytm DFS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BF0A6-E4CB-F955-E84C-9BB95967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140796"/>
            <a:ext cx="7925228" cy="572700"/>
          </a:xfrm>
        </p:spPr>
        <p:txBody>
          <a:bodyPr/>
          <a:lstStyle/>
          <a:p>
            <a:r>
              <a:rPr lang="pl-PL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(Depth-First </a:t>
            </a:r>
            <a:r>
              <a:rPr lang="pl-PL" sz="12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pl-PL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l-PL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1200"/>
              <a:t>jest jednym z podstawowych algorytmów przeszukiwania grafu, który można wykorzystać do rozwiązywania problemów </a:t>
            </a:r>
            <a:r>
              <a:rPr lang="pl-PL" sz="1200" err="1"/>
              <a:t>pathfinding’u</a:t>
            </a:r>
            <a:r>
              <a:rPr lang="pl-PL" sz="1200"/>
              <a:t> (znajdowania ścieżki)</a:t>
            </a:r>
          </a:p>
          <a:p>
            <a:endParaRPr lang="pl-PL"/>
          </a:p>
          <a:p>
            <a:pPr>
              <a:buFont typeface="Wingdings" panose="05000000000000000000" pitchFamily="2" charset="2"/>
              <a:buChar char="§"/>
            </a:pP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C77F0-560C-26EE-05FD-FBC327CB73D7}"/>
              </a:ext>
            </a:extLst>
          </p:cNvPr>
          <p:cNvSpPr txBox="1"/>
          <p:nvPr/>
        </p:nvSpPr>
        <p:spPr>
          <a:xfrm>
            <a:off x="713225" y="1633031"/>
            <a:ext cx="792525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400">
                <a:latin typeface="Vidaloka"/>
              </a:rPr>
              <a:t> Działanie</a:t>
            </a:r>
            <a:endParaRPr lang="pl-PL">
              <a:latin typeface="Vidaloka"/>
            </a:endParaRPr>
          </a:p>
          <a:p>
            <a:endParaRPr lang="pl-PL" sz="120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</a:rPr>
              <a:t>Rekurencyjność/Stos:</a:t>
            </a:r>
            <a:r>
              <a:rPr lang="pl-PL" sz="1200">
                <a:latin typeface="Montserrat"/>
              </a:rPr>
              <a:t> Algorytm DFS działa, używając rekurencji lub stosu, aby śledzić węzły do odwiedzenia. Zaczyna od węzła startowego i eksploruje jak najgłębiej jedną ścieżkę przed przejściem do kolejnej.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</a:rPr>
              <a:t>Wybór Sąsiadów:</a:t>
            </a:r>
            <a:r>
              <a:rPr lang="pl-PL" sz="1200">
                <a:latin typeface="Montserrat"/>
              </a:rPr>
              <a:t> DFS wybiera pierwszego nieodwiedzonego sąsiada węzła i podąża tą ścieżką do końca, zanim wróci i sprawdzi pozostałych sąsiadów.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</a:rPr>
              <a:t>Backtracking</a:t>
            </a:r>
            <a:r>
              <a:rPr lang="pl-PL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</a:rPr>
              <a:t>:</a:t>
            </a:r>
            <a:r>
              <a:rPr lang="pl-PL" sz="1200">
                <a:latin typeface="Montserrat"/>
              </a:rPr>
              <a:t> Jeśli DFS napotka na ślepą uliczkę (brak dalszych nieodwiedzonych sąsiadów), cofa się do poprzedniego węzła i próbuje inną ścieżkę.</a:t>
            </a:r>
            <a:endParaRPr lang="en-GB" sz="1200">
              <a:latin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A2A0B-9B9C-F810-6E3D-686DCF6B9FED}"/>
              </a:ext>
            </a:extLst>
          </p:cNvPr>
          <p:cNvSpPr txBox="1"/>
          <p:nvPr/>
        </p:nvSpPr>
        <p:spPr>
          <a:xfrm>
            <a:off x="312019" y="3679537"/>
            <a:ext cx="872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>
                <a:latin typeface="Montserrat" panose="00000500000000000000" pitchFamily="2" charset="0"/>
              </a:rPr>
              <a:t>Poza pathfinding’iem algorytm jest stosowany do </a:t>
            </a:r>
            <a:r>
              <a:rPr lang="pl-PL" sz="1200" b="1" i="1">
                <a:latin typeface="Montserrat" panose="00000500000000000000" pitchFamily="2" charset="0"/>
              </a:rPr>
              <a:t>znajdowania komponentów spójnych </a:t>
            </a:r>
            <a:r>
              <a:rPr lang="pl-PL" sz="1200" i="1">
                <a:latin typeface="Montserrat" panose="00000500000000000000" pitchFamily="2" charset="0"/>
              </a:rPr>
              <a:t>(segmentacja sieci w celu znalezienia autonomicznych fragmentów), </a:t>
            </a:r>
            <a:r>
              <a:rPr lang="pl-PL" sz="1200" b="1" i="1">
                <a:latin typeface="Montserrat" panose="00000500000000000000" pitchFamily="2" charset="0"/>
              </a:rPr>
              <a:t>sortowania topologicznego </a:t>
            </a:r>
            <a:r>
              <a:rPr lang="pl-PL" sz="1200" i="1">
                <a:latin typeface="Montserrat" panose="00000500000000000000" pitchFamily="2" charset="0"/>
              </a:rPr>
              <a:t>(instalacja pakietów w systemach unixowych) i </a:t>
            </a:r>
            <a:r>
              <a:rPr lang="pl-PL" sz="1200" b="1" i="1">
                <a:latin typeface="Montserrat" panose="00000500000000000000" pitchFamily="2" charset="0"/>
              </a:rPr>
              <a:t>budowania labiryntów </a:t>
            </a:r>
            <a:r>
              <a:rPr lang="pl-PL" sz="1200" i="1">
                <a:latin typeface="Montserrat" panose="00000500000000000000" pitchFamily="2" charset="0"/>
              </a:rPr>
              <a:t>(Nie tylko ich rozwiązywania)</a:t>
            </a:r>
            <a:endParaRPr lang="en-GB" sz="1200" i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5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EF0F-30C4-E294-DD67-807E104D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5024039" cy="572700"/>
          </a:xfrm>
        </p:spPr>
        <p:txBody>
          <a:bodyPr/>
          <a:lstStyle/>
          <a:p>
            <a:r>
              <a:rPr lang="pl-PL"/>
              <a:t>Algorytm DFS Część Wspólna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B04D6-C0A5-E83A-5206-5A4ACC20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25" y="3600947"/>
            <a:ext cx="4313713" cy="581176"/>
          </a:xfrm>
        </p:spPr>
        <p:txBody>
          <a:bodyPr/>
          <a:lstStyle/>
          <a:p>
            <a:r>
              <a:rPr lang="en-GB" sz="1200" err="1"/>
              <a:t>Algorytm</a:t>
            </a:r>
            <a:r>
              <a:rPr lang="en-GB" sz="1200"/>
              <a:t> </a:t>
            </a:r>
            <a:r>
              <a:rPr lang="en-GB" sz="1200" err="1"/>
              <a:t>wyznaczania</a:t>
            </a:r>
            <a:r>
              <a:rPr lang="en-GB" sz="1200"/>
              <a:t> </a:t>
            </a:r>
            <a:r>
              <a:rPr lang="en-GB" sz="1200" err="1"/>
              <a:t>najkrótszej</a:t>
            </a:r>
            <a:r>
              <a:rPr lang="en-GB" sz="1200"/>
              <a:t> </a:t>
            </a:r>
            <a:r>
              <a:rPr lang="en-GB" sz="1200" err="1"/>
              <a:t>trasy</a:t>
            </a:r>
            <a:endParaRPr lang="en-GB" sz="1200"/>
          </a:p>
        </p:txBody>
      </p:sp>
      <p:pic>
        <p:nvPicPr>
          <p:cNvPr id="6" name="Obraz 5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3A64FF38-CBD4-3457-8252-E552CC5E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2" y="1282793"/>
            <a:ext cx="4318188" cy="2208121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53EF33F8-F58F-1514-0020-0D02EDAB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307" y="1281951"/>
            <a:ext cx="4825254" cy="220980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71F859E-91F0-A1D6-A651-D50A1416553D}"/>
              </a:ext>
            </a:extLst>
          </p:cNvPr>
          <p:cNvSpPr txBox="1">
            <a:spLocks/>
          </p:cNvSpPr>
          <p:nvPr/>
        </p:nvSpPr>
        <p:spPr>
          <a:xfrm>
            <a:off x="4311460" y="3602068"/>
            <a:ext cx="4700315" cy="58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200" err="1"/>
              <a:t>Algorytm</a:t>
            </a:r>
            <a:r>
              <a:rPr lang="en-GB" sz="1200"/>
              <a:t> </a:t>
            </a:r>
            <a:r>
              <a:rPr lang="en-GB" sz="1200" err="1"/>
              <a:t>wyznaczania</a:t>
            </a:r>
            <a:r>
              <a:rPr lang="en-GB" sz="1200"/>
              <a:t> </a:t>
            </a:r>
            <a:r>
              <a:rPr lang="en-GB" sz="1200" err="1"/>
              <a:t>sąsiadów</a:t>
            </a:r>
            <a:r>
              <a:rPr lang="en-GB" sz="1200"/>
              <a:t> </a:t>
            </a:r>
            <a:r>
              <a:rPr lang="en-GB" sz="1200" err="1"/>
              <a:t>danego</a:t>
            </a:r>
            <a:r>
              <a:rPr lang="en-GB" sz="1200"/>
              <a:t> </a:t>
            </a:r>
            <a:r>
              <a:rPr lang="en-GB" sz="1200" err="1"/>
              <a:t>pola</a:t>
            </a:r>
            <a:endParaRPr lang="en-GB" sz="12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13951A-FA82-CED7-A750-92231B26483E}"/>
              </a:ext>
            </a:extLst>
          </p:cNvPr>
          <p:cNvSpPr txBox="1">
            <a:spLocks/>
          </p:cNvSpPr>
          <p:nvPr/>
        </p:nvSpPr>
        <p:spPr>
          <a:xfrm>
            <a:off x="-8407" y="4190377"/>
            <a:ext cx="9154652" cy="58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l-PL" sz="1200"/>
              <a:t>Złożoność obliczeniowa obu algorytmów to O( V + E ), gdzie V to ilość wierzchołków, a E to ilość brzegów</a:t>
            </a:r>
          </a:p>
        </p:txBody>
      </p:sp>
    </p:spTree>
    <p:extLst>
      <p:ext uri="{BB962C8B-B14F-4D97-AF65-F5344CB8AC3E}">
        <p14:creationId xmlns:p14="http://schemas.microsoft.com/office/powerpoint/2010/main" val="54247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B2F-B7AD-A0FF-3627-93D9F8BD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85" y="302150"/>
            <a:ext cx="4711500" cy="572700"/>
          </a:xfrm>
        </p:spPr>
        <p:txBody>
          <a:bodyPr/>
          <a:lstStyle/>
          <a:p>
            <a:r>
              <a:rPr lang="pl-PL"/>
              <a:t>Algorytm DFS Iteracyjnie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2211-E62C-1DE2-7A05-8A636A92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4157" y="870563"/>
            <a:ext cx="2258831" cy="3287396"/>
          </a:xfrm>
        </p:spPr>
        <p:txBody>
          <a:bodyPr/>
          <a:lstStyle/>
          <a:p>
            <a:r>
              <a:rPr lang="pl-PL"/>
              <a:t>Rozpoczynamy od umieszczenia wierzchołka startowego na stosie.</a:t>
            </a:r>
          </a:p>
          <a:p>
            <a:r>
              <a:rPr lang="pl-PL"/>
              <a:t>Dopóki stos nie jest pusty, zdejmujemy wierzchołek ze stosu.</a:t>
            </a:r>
          </a:p>
          <a:p>
            <a:r>
              <a:rPr lang="pl-PL"/>
              <a:t>Jeśli wierzchołek nie był odwiedzony, oznaczamy go jako odwiedzony.</a:t>
            </a:r>
          </a:p>
          <a:p>
            <a:r>
              <a:rPr lang="pl-PL"/>
              <a:t>Dodajemy sąsiadów wierzchołka do stosu, jeśli nie byli jeszcze odwiedzeni.</a:t>
            </a:r>
          </a:p>
          <a:p>
            <a:r>
              <a:rPr lang="pl-PL">
                <a:cs typeface="Arial"/>
              </a:rPr>
              <a:t>Przetwarza sąsiadów w kolejności prawo,   lewo, dół, góra  (z powodu stosu LIFO)  powoduje, że algorytm najpierw przeszukuje wierszami.</a:t>
            </a:r>
            <a:endParaRPr lang="pl-PL"/>
          </a:p>
          <a:p>
            <a:endParaRPr lang="pl-PL"/>
          </a:p>
        </p:txBody>
      </p:sp>
      <p:pic>
        <p:nvPicPr>
          <p:cNvPr id="4" name="Obraz 3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E8A96358-F43F-7A41-A8CA-42800A53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92" y="0"/>
            <a:ext cx="4830684" cy="5143500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1A299CA1-0A30-CADD-C128-B00B06CD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1453963"/>
            <a:ext cx="2268516" cy="22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6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7803-5014-02B9-323D-F51A6284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1" y="243319"/>
            <a:ext cx="4996199" cy="572700"/>
          </a:xfrm>
        </p:spPr>
        <p:txBody>
          <a:bodyPr/>
          <a:lstStyle/>
          <a:p>
            <a:r>
              <a:rPr lang="pl-PL"/>
              <a:t>Algorytm DFS Rekurencyjnie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EA5D-594A-C031-B92A-504F2E99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25" y="816986"/>
            <a:ext cx="2850294" cy="4082137"/>
          </a:xfrm>
        </p:spPr>
        <p:txBody>
          <a:bodyPr/>
          <a:lstStyle/>
          <a:p>
            <a:r>
              <a:rPr lang="pl-PL"/>
              <a:t>Rozpoczynamy od odwiedzenia wierzchołka startowego.</a:t>
            </a:r>
          </a:p>
          <a:p>
            <a:r>
              <a:rPr lang="pl-PL"/>
              <a:t>Każdy odwiedzony wierzchołek wywołuje funkcję rekurencyjną dla swoich sąsiadów, jeśli nie byli jeszcze odwiedzeni.</a:t>
            </a:r>
          </a:p>
          <a:p>
            <a:r>
              <a:rPr lang="pl-PL">
                <a:solidFill>
                  <a:srgbClr val="000000"/>
                </a:solidFill>
              </a:rPr>
              <a:t>Algorytm zawiera dodatkowo pętlę ustawiającą wszystkim nieodwiedzonym sąsiadom stan 'FRONTIER' w celu ładnej wizualizacji.</a:t>
            </a:r>
          </a:p>
          <a:p>
            <a:r>
              <a:rPr lang="pl-PL" err="1"/>
              <a:t>Backtracking</a:t>
            </a:r>
            <a:r>
              <a:rPr lang="pl-PL"/>
              <a:t> w tej implementacji pozwala na łatwe oznaczenie 'ślepej uliczki', co umożliwia szybsze określenie poprawnej drogi.</a:t>
            </a:r>
          </a:p>
          <a:p>
            <a:r>
              <a:rPr lang="pl-PL">
                <a:cs typeface="Arial"/>
              </a:rPr>
              <a:t>Przetwarzanie sąsiadów następuje w kolejności góra, dół, lewo, prawo, co powoduje, że  algorytm najpierw przeszukuje kolumnami</a:t>
            </a:r>
            <a:endParaRPr lang="pl-PL"/>
          </a:p>
          <a:p>
            <a:endParaRPr lang="pl-PL"/>
          </a:p>
        </p:txBody>
      </p:sp>
      <p:pic>
        <p:nvPicPr>
          <p:cNvPr id="4" name="Obraz 3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243F2410-6094-EBF5-82B7-90719A23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209" y="0"/>
            <a:ext cx="4258949" cy="5143500"/>
          </a:xfrm>
          <a:prstGeom prst="rect">
            <a:avLst/>
          </a:prstGeom>
        </p:spPr>
      </p:pic>
      <p:pic>
        <p:nvPicPr>
          <p:cNvPr id="5" name="Obraz 4" descr="Obraz zawierający tekst, Czcionka, zrzut ekranu, design&#10;&#10;Opis wygenerowany automatycznie">
            <a:extLst>
              <a:ext uri="{FF2B5EF4-FFF2-40B4-BE49-F238E27FC236}">
                <a16:creationId xmlns:a16="http://schemas.microsoft.com/office/drawing/2014/main" id="{57DC8B0F-C30B-1114-EE0A-F4BB05BDC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832" y="1764681"/>
            <a:ext cx="2207559" cy="16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8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7AF998-0E5B-3235-6A60-3FB614A2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5072889" cy="572700"/>
          </a:xfrm>
        </p:spPr>
        <p:txBody>
          <a:bodyPr/>
          <a:lstStyle/>
          <a:p>
            <a:r>
              <a:rPr lang="pl-PL"/>
              <a:t>Algorytm DFS Podsumowanie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81E669-B2DE-7F99-B7AC-27F2411F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008" y="4076321"/>
            <a:ext cx="7717500" cy="742435"/>
          </a:xfrm>
        </p:spPr>
        <p:txBody>
          <a:bodyPr/>
          <a:lstStyle/>
          <a:p>
            <a:pPr marL="114300" indent="0">
              <a:buNone/>
            </a:pPr>
            <a:r>
              <a:rPr lang="pl-PL" sz="1200" b="1"/>
              <a:t>Materiały</a:t>
            </a:r>
          </a:p>
          <a:p>
            <a:r>
              <a:rPr lang="pl-PL">
                <a:hlinkClick r:id="rId2"/>
              </a:rPr>
              <a:t>https://www.youtube.com/watch?v=PMMc4VsIacU</a:t>
            </a:r>
            <a:endParaRPr lang="pl-PL"/>
          </a:p>
          <a:p>
            <a:r>
              <a:rPr lang="pl-PL">
                <a:hlinkClick r:id="rId3"/>
              </a:rPr>
              <a:t>https://algo-vz.netlify.app/</a:t>
            </a:r>
            <a:r>
              <a:rPr lang="pl-PL"/>
              <a:t>#</a:t>
            </a:r>
          </a:p>
          <a:p>
            <a:pPr marL="114300" indent="0">
              <a:buNone/>
            </a:pPr>
            <a:endParaRPr lang="pl-PL"/>
          </a:p>
        </p:txBody>
      </p:sp>
      <p:sp>
        <p:nvSpPr>
          <p:cNvPr id="10" name="Symbol zastępczy tekstu 2">
            <a:extLst>
              <a:ext uri="{FF2B5EF4-FFF2-40B4-BE49-F238E27FC236}">
                <a16:creationId xmlns:a16="http://schemas.microsoft.com/office/drawing/2014/main" id="{567C44CA-6A45-D66F-D0F1-D16A13144AD1}"/>
              </a:ext>
            </a:extLst>
          </p:cNvPr>
          <p:cNvSpPr txBox="1">
            <a:spLocks/>
          </p:cNvSpPr>
          <p:nvPr/>
        </p:nvSpPr>
        <p:spPr>
          <a:xfrm>
            <a:off x="250027" y="1016660"/>
            <a:ext cx="8889914" cy="315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pl-PL" sz="1200" b="1">
                <a:cs typeface="Arial"/>
              </a:rPr>
              <a:t>Zalety</a:t>
            </a:r>
            <a:r>
              <a:rPr lang="pl-PL" b="1">
                <a:cs typeface="Arial"/>
              </a:rPr>
              <a:t>:</a:t>
            </a:r>
            <a:endParaRPr lang="pl-PL">
              <a:cs typeface="Arial"/>
            </a:endParaRPr>
          </a:p>
          <a:p>
            <a:pPr marL="285750" indent="-285750"/>
            <a:r>
              <a:rPr lang="pl-PL" b="1">
                <a:cs typeface="Arial"/>
              </a:rPr>
              <a:t>Prostota implementacji</a:t>
            </a:r>
            <a:r>
              <a:rPr lang="pl-PL">
                <a:cs typeface="Arial"/>
              </a:rPr>
              <a:t>: DFS jest stosunkowo łatwy do zaimplementowania zarówno w wersji iteracyjnej (przy użyciu stosu), jak i rekurencyjnej (dzięki naturalnemu podziałowi problemu na mniejsze części).</a:t>
            </a:r>
          </a:p>
          <a:p>
            <a:pPr marL="285750" indent="-285750"/>
            <a:r>
              <a:rPr lang="pl-PL" b="1">
                <a:cs typeface="Arial"/>
              </a:rPr>
              <a:t>Efektywność pamięciowa w pewnych przypadkach</a:t>
            </a:r>
            <a:r>
              <a:rPr lang="pl-PL">
                <a:cs typeface="Arial"/>
              </a:rPr>
              <a:t>: DFS w wersji iteracyjnej zużywa mniej pamięci niż BFS, ponieważ przechowuje tylko ścieżkę do aktualnie przetwarzanego wierzchołka. Rekurencyjny DFS może być efektywny pamięciowo w płytkich grafach, gdzie głębokość rekurencji nie jest zbyt duża.</a:t>
            </a:r>
          </a:p>
          <a:p>
            <a:pPr marL="285750" indent="-285750"/>
            <a:r>
              <a:rPr lang="pl-PL" b="1">
                <a:cs typeface="Arial"/>
              </a:rPr>
              <a:t>Efektywność dla głębokich drzew</a:t>
            </a:r>
            <a:r>
              <a:rPr lang="pl-PL">
                <a:cs typeface="Arial"/>
              </a:rPr>
              <a:t>: DFS efektywnie przeszukuje głębokie drzewa, co może być korzystne w niektórych aplikacjach, takich jak znajdowanie głęboko zakorzenionych wierzchołków.</a:t>
            </a:r>
            <a:endParaRPr lang="en-US">
              <a:cs typeface="Arial"/>
            </a:endParaRPr>
          </a:p>
          <a:p>
            <a:pPr>
              <a:buNone/>
            </a:pPr>
            <a:r>
              <a:rPr lang="pl-PL" sz="1200" b="1"/>
              <a:t>Wady:</a:t>
            </a:r>
            <a:endParaRPr lang="pl-PL" sz="1200"/>
          </a:p>
          <a:p>
            <a:pPr marL="285750" indent="-285750"/>
            <a:r>
              <a:rPr lang="pl-PL" b="1"/>
              <a:t>Możliwość utknięcia</a:t>
            </a:r>
            <a:r>
              <a:rPr lang="pl-PL"/>
              <a:t>: DFS, zarówno w wersji iteracyjnej, jak i rekurencyjnej, może utknąć w głębokim poddrzewie, co jest problematyczne w nieskończonych lub bardzo głębokich grafach. W wersji rekurencyjnej może to prowadzić do przepełnienia stosu </a:t>
            </a:r>
            <a:r>
              <a:rPr lang="pl-PL" err="1"/>
              <a:t>wywołań</a:t>
            </a:r>
            <a:r>
              <a:rPr lang="pl-PL"/>
              <a:t>.</a:t>
            </a:r>
          </a:p>
          <a:p>
            <a:pPr marL="285750" indent="-285750"/>
            <a:r>
              <a:rPr lang="pl-PL" b="1"/>
              <a:t>Nieoptymalne ścieżki</a:t>
            </a:r>
            <a:r>
              <a:rPr lang="pl-PL"/>
              <a:t>: DFS, w obu wersjach, nie gwarantuje znalezienia najkrótszej ścieżki, ponieważ eksploruje jedną gałąź do końca przed przejściem do innej.</a:t>
            </a:r>
          </a:p>
          <a:p>
            <a:pPr marL="285750" indent="-285750"/>
            <a:r>
              <a:rPr lang="pl-PL" b="1"/>
              <a:t>Wysokie zużycie pamięci</a:t>
            </a:r>
            <a:r>
              <a:rPr lang="pl-PL"/>
              <a:t>: Wersja rekurencyjna może prowadzić do przepełnienia stosu w przypadku bardzo głębokich grafów, natomiast wersja iteracyjna może zużywać znaczną ilość pamięci, jeśli graf jest bardzo głęboki.</a:t>
            </a:r>
          </a:p>
          <a:p>
            <a:pPr marL="0" indent="0">
              <a:buNone/>
            </a:pPr>
            <a:endParaRPr lang="pl-PL"/>
          </a:p>
          <a:p>
            <a:pPr marL="11430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89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DCC9D0-29D9-4C17-9755-C3D77B49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Algorytm GFS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C18385-D561-EA38-8EB0-FF387ECC8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sz="1600" b="1"/>
              <a:t>Geneza algorytmu </a:t>
            </a:r>
            <a:r>
              <a:rPr lang="pl-PL" sz="1600" b="1" u="sng"/>
              <a:t>G</a:t>
            </a:r>
            <a:r>
              <a:rPr lang="pl-PL" sz="1600" b="1"/>
              <a:t>ready </a:t>
            </a:r>
            <a:r>
              <a:rPr lang="pl-PL" sz="1600" b="1" u="sng"/>
              <a:t>F</a:t>
            </a:r>
            <a:r>
              <a:rPr lang="pl-PL" sz="1600" b="1"/>
              <a:t>irst </a:t>
            </a:r>
            <a:r>
              <a:rPr lang="pl-PL" sz="1600" b="1" u="sng"/>
              <a:t>S</a:t>
            </a:r>
            <a:r>
              <a:rPr lang="pl-PL" sz="1600" b="1"/>
              <a:t>earch:</a:t>
            </a:r>
          </a:p>
          <a:p>
            <a:pPr marL="114300" indent="0">
              <a:buNone/>
            </a:pPr>
            <a:endParaRPr lang="pl-PL" sz="1600"/>
          </a:p>
          <a:p>
            <a:pPr algn="just"/>
            <a:r>
              <a:rPr lang="pl-PL" sz="1400"/>
              <a:t>Algorytm wyszukiwania, posiadający informacje o pozycji szukanego punktu</a:t>
            </a:r>
          </a:p>
          <a:p>
            <a:pPr marL="114300" indent="0" algn="just">
              <a:buNone/>
            </a:pPr>
            <a:endParaRPr lang="pl-PL" sz="1400"/>
          </a:p>
          <a:p>
            <a:pPr algn="just"/>
            <a:r>
              <a:rPr lang="pl-PL" sz="1400"/>
              <a:t>Podczas działania algorytmu każdy punkt (</a:t>
            </a:r>
            <a:r>
              <a:rPr lang="pl-PL" sz="1400" err="1"/>
              <a:t>Node</a:t>
            </a:r>
            <a:r>
              <a:rPr lang="pl-PL" sz="1400"/>
              <a:t>) jest oceniany względem celu</a:t>
            </a:r>
          </a:p>
          <a:p>
            <a:pPr marL="114300" indent="0" algn="just">
              <a:buNone/>
            </a:pPr>
            <a:endParaRPr lang="pl-PL" sz="1400"/>
          </a:p>
          <a:p>
            <a:pPr algn="just"/>
            <a:r>
              <a:rPr lang="pl-PL" sz="1400"/>
              <a:t>Algorytm ocenia na podstawie danej funkcji heurystycznej – metody szukania przybliżenia rozwiązania</a:t>
            </a:r>
          </a:p>
          <a:p>
            <a:pPr algn="just"/>
            <a:endParaRPr lang="pl-PL" sz="1400"/>
          </a:p>
          <a:p>
            <a:pPr algn="just"/>
            <a:r>
              <a:rPr lang="pl-PL" sz="1400"/>
              <a:t>Prosty, ale nie ma zbytnio sensu go implementować, bo A* jest tylko o stopień bardziej złożony.</a:t>
            </a:r>
          </a:p>
        </p:txBody>
      </p:sp>
    </p:spTree>
    <p:extLst>
      <p:ext uri="{BB962C8B-B14F-4D97-AF65-F5344CB8AC3E}">
        <p14:creationId xmlns:p14="http://schemas.microsoft.com/office/powerpoint/2010/main" val="45996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DCC9D0-29D9-4C17-9755-C3D77B49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Algorytm A*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C18385-D561-EA38-8EB0-FF387ECC8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sz="1600" b="1"/>
              <a:t>Geneza algorytmu </a:t>
            </a:r>
            <a:r>
              <a:rPr lang="pl-PL" sz="1600" b="1" u="sng"/>
              <a:t>A*</a:t>
            </a:r>
            <a:r>
              <a:rPr lang="pl-PL" sz="1600" b="1"/>
              <a:t>:</a:t>
            </a:r>
          </a:p>
          <a:p>
            <a:pPr marL="114300" indent="0">
              <a:buNone/>
            </a:pPr>
            <a:endParaRPr lang="pl-PL" sz="1600"/>
          </a:p>
          <a:p>
            <a:pPr algn="just"/>
            <a:r>
              <a:rPr lang="pl-PL" sz="1200"/>
              <a:t>Algorytm wyszukiwania, posiadający informacje o pozycji szukanego punktu</a:t>
            </a:r>
          </a:p>
          <a:p>
            <a:pPr marL="114300" indent="0" algn="just">
              <a:buNone/>
            </a:pPr>
            <a:endParaRPr lang="pl-PL" sz="1200"/>
          </a:p>
          <a:p>
            <a:pPr algn="just"/>
            <a:r>
              <a:rPr lang="pl-PL" sz="1200"/>
              <a:t>Podczas działania algorytmu każdy punkt (</a:t>
            </a:r>
            <a:r>
              <a:rPr lang="pl-PL" sz="1200" err="1"/>
              <a:t>Node</a:t>
            </a:r>
            <a:r>
              <a:rPr lang="pl-PL" sz="1200"/>
              <a:t>) jest oceniany względem celu oraz odległości od poprzednika</a:t>
            </a:r>
          </a:p>
          <a:p>
            <a:pPr algn="just"/>
            <a:endParaRPr lang="pl-PL" sz="1200"/>
          </a:p>
          <a:p>
            <a:pPr algn="just"/>
            <a:r>
              <a:rPr lang="pl-PL" sz="1200"/>
              <a:t>Algorytm ocenia na podstawie sumy dwóch funkcji: heurystycznej – szacowany koszt względem miejsca docelowego oraz kulminacyjny kosztu przejścia od danego punktu do następnika (w naszym przypadku koszt inkrementowany o stałą wartość)</a:t>
            </a:r>
          </a:p>
          <a:p>
            <a:pPr algn="just"/>
            <a:endParaRPr lang="pl-PL" sz="1200"/>
          </a:p>
          <a:p>
            <a:pPr algn="just"/>
            <a:r>
              <a:rPr lang="pl-PL" sz="1200"/>
              <a:t>Stała wartość w tym przypadku określona została jako wartość 0,5, ze względu na użytą funkcje h, gdzie wartość bliska bądź równa 1 powoduje działanie algorytmu jak w przypadku algorytmu Dijkstry (szukaną bądź gorszą)</a:t>
            </a:r>
          </a:p>
          <a:p>
            <a:pPr algn="just"/>
            <a:endParaRPr lang="pl-PL" sz="1200"/>
          </a:p>
          <a:p>
            <a:pPr algn="just"/>
            <a:r>
              <a:rPr lang="pl-PL" sz="1200"/>
              <a:t>Jeden z najpowszechniej używanych algorytmów (gry komputerowe), ale dający jedynie drogę z jednego punktu do drugiego (i wszystkich znajdujących się na ścieżce), zmiana celu oznacza ponowne wyznaczanie ścieżki praktycznie od zera.</a:t>
            </a:r>
          </a:p>
        </p:txBody>
      </p:sp>
    </p:spTree>
    <p:extLst>
      <p:ext uri="{BB962C8B-B14F-4D97-AF65-F5344CB8AC3E}">
        <p14:creationId xmlns:p14="http://schemas.microsoft.com/office/powerpoint/2010/main" val="280682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476E9-4CE8-DF13-40AB-C1FAF03A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Funkcja </a:t>
            </a:r>
            <a:r>
              <a:rPr lang="pl-PL" sz="3200"/>
              <a:t>heurystyczna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C85CB3-618F-2DC5-F6A7-5C2CBDAC3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l-PL" sz="1400"/>
              <a:t>Funkcja heurystyczna pozwala nam na określenie szacowanego kosztu najkrótszej drogi z danego punktu do celu.</a:t>
            </a:r>
          </a:p>
          <a:p>
            <a:pPr marL="114300" indent="0" algn="just">
              <a:buNone/>
            </a:pPr>
            <a:endParaRPr lang="pl-PL" sz="1400"/>
          </a:p>
          <a:p>
            <a:pPr marL="114300" indent="0" algn="just">
              <a:buNone/>
            </a:pPr>
            <a:r>
              <a:rPr lang="pl-PL" sz="1200"/>
              <a:t>W przypadku</a:t>
            </a:r>
            <a:r>
              <a:rPr lang="pl-PL" sz="1200" b="1"/>
              <a:t> GFS </a:t>
            </a:r>
            <a:r>
              <a:rPr lang="pl-PL" sz="1200"/>
              <a:t>funkcja ta jest jedynym wyznacznikiem szukanej ścieżki. Funkcja ta tutaj przybiera wartość odległości kartezjańskiej punktu </a:t>
            </a:r>
            <a:r>
              <a:rPr lang="pl-PL" sz="1200" i="1"/>
              <a:t>a</a:t>
            </a:r>
            <a:r>
              <a:rPr lang="pl-PL" sz="1200"/>
              <a:t> do punktu </a:t>
            </a:r>
            <a:r>
              <a:rPr lang="pl-PL" sz="1200" i="1"/>
              <a:t>b, </a:t>
            </a:r>
            <a:r>
              <a:rPr lang="pl-PL" sz="1200"/>
              <a:t>dodatkowo podzielona przez o skalar odległości początku i końca, aby uzyskać efekt wydłużonych schodków.</a:t>
            </a:r>
          </a:p>
          <a:p>
            <a:pPr marL="114300" indent="0" algn="just">
              <a:buNone/>
            </a:pPr>
            <a:endParaRPr lang="pl-PL" sz="1400"/>
          </a:p>
          <a:p>
            <a:pPr marL="114300" indent="0" algn="just">
              <a:buNone/>
            </a:pPr>
            <a:endParaRPr lang="pl-PL" sz="1400" i="1"/>
          </a:p>
          <a:p>
            <a:pPr marL="114300" indent="0" algn="just">
              <a:buNone/>
            </a:pPr>
            <a:endParaRPr lang="pl-PL" sz="1200"/>
          </a:p>
          <a:p>
            <a:pPr marL="114300" indent="0" algn="just">
              <a:buNone/>
            </a:pPr>
            <a:r>
              <a:rPr lang="pl-PL" sz="1200"/>
              <a:t>Natomiast w przypadku </a:t>
            </a:r>
            <a:r>
              <a:rPr lang="pl-PL" sz="1200" b="1"/>
              <a:t>A*</a:t>
            </a:r>
            <a:r>
              <a:rPr lang="pl-PL" sz="1200"/>
              <a:t> funkcja ta przyjmuje wartość metody Manhattańskiej, czyli bezwzględną odległość punktu do celu po osi x + po osi y.</a:t>
            </a:r>
          </a:p>
          <a:p>
            <a:pPr marL="114300" indent="0">
              <a:buNone/>
            </a:pPr>
            <a:endParaRPr lang="pl-PL" sz="12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5A3E0F-7AD2-997D-BAE0-C5508987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2637080"/>
            <a:ext cx="7717500" cy="40573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492B7B7-8CA0-5A2E-E98E-6E6F0161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25" y="3618439"/>
            <a:ext cx="6210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3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Autorzy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589885" y="1449439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Filip Rak</a:t>
            </a:r>
            <a:endParaRPr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4757470" y="1454707"/>
            <a:ext cx="2842529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Wojciech Szewczyk</a:t>
            </a:r>
            <a:endParaRPr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4935685" y="1761614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Algorytm Dijkstry</a:t>
            </a:r>
            <a:endParaRPr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589885" y="1761614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Koncept, UI, Framework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4935685" y="2687121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Rafał Zabłotni</a:t>
            </a:r>
            <a:endParaRPr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4935685" y="2999296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l-PL"/>
              <a:t>Algorytm DFS 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rekurencyjnie i iteracyjnie</a:t>
            </a:r>
            <a:endParaRPr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589885" y="2687121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Arkadiusz Sala</a:t>
            </a:r>
            <a:endParaRPr dirty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1589935" y="2999296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Algorytmy: A*, GFB</a:t>
            </a:r>
            <a:endParaRPr dirty="0"/>
          </a:p>
        </p:txBody>
      </p:sp>
      <p:sp>
        <p:nvSpPr>
          <p:cNvPr id="3" name="Google Shape;501;p61">
            <a:extLst>
              <a:ext uri="{FF2B5EF4-FFF2-40B4-BE49-F238E27FC236}">
                <a16:creationId xmlns:a16="http://schemas.microsoft.com/office/drawing/2014/main" id="{3502C432-26C4-A7FF-6CC9-C42B577B7753}"/>
              </a:ext>
            </a:extLst>
          </p:cNvPr>
          <p:cNvSpPr txBox="1">
            <a:spLocks/>
          </p:cNvSpPr>
          <p:nvPr/>
        </p:nvSpPr>
        <p:spPr>
          <a:xfrm>
            <a:off x="1477711" y="3921173"/>
            <a:ext cx="5868485" cy="50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GB" sz="1800" dirty="0">
                <a:hlinkClick r:id="rId3"/>
              </a:rPr>
              <a:t>Link do </a:t>
            </a:r>
            <a:r>
              <a:rPr lang="en-GB" sz="1800" dirty="0" err="1">
                <a:hlinkClick r:id="rId3"/>
              </a:rPr>
              <a:t>repozytorium</a:t>
            </a:r>
            <a:r>
              <a:rPr lang="en-GB" sz="1800" dirty="0">
                <a:hlinkClick r:id="rId3"/>
              </a:rPr>
              <a:t> </a:t>
            </a:r>
            <a:r>
              <a:rPr lang="en-GB" sz="1800" dirty="0" err="1">
                <a:hlinkClick r:id="rId3"/>
              </a:rPr>
              <a:t>projektu</a:t>
            </a:r>
            <a:endParaRPr lang="pl-PL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16E1A3-16BD-4259-B700-F11E24B6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Statystyki Projektu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341C39-C668-1E24-7E48-6A3A0DD1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272925"/>
            <a:ext cx="7717500" cy="1602011"/>
          </a:xfrm>
        </p:spPr>
        <p:txBody>
          <a:bodyPr/>
          <a:lstStyle/>
          <a:p>
            <a:pPr>
              <a:buSzPct val="80000"/>
            </a:pPr>
            <a:r>
              <a:rPr lang="pl-PL" sz="1600" dirty="0"/>
              <a:t>Pliki z kodem: 19</a:t>
            </a:r>
          </a:p>
          <a:p>
            <a:pPr>
              <a:buSzPct val="80000"/>
            </a:pPr>
            <a:r>
              <a:rPr lang="pl-PL" sz="1600" dirty="0"/>
              <a:t>Linijki kodu: 2610</a:t>
            </a:r>
          </a:p>
          <a:p>
            <a:pPr>
              <a:buSzPct val="80000"/>
            </a:pPr>
            <a:r>
              <a:rPr lang="pl-PL" sz="1600" dirty="0"/>
              <a:t>Przygotowane sceny: 7</a:t>
            </a:r>
          </a:p>
          <a:p>
            <a:pPr>
              <a:buSzPct val="80000"/>
            </a:pPr>
            <a:r>
              <a:rPr lang="pl-PL" sz="1600" dirty="0"/>
              <a:t>Przygotowane algorytmy: 5</a:t>
            </a:r>
          </a:p>
          <a:p>
            <a:pPr>
              <a:buSzPct val="80000"/>
            </a:pPr>
            <a:r>
              <a:rPr lang="pl-PL" sz="1600" dirty="0" err="1"/>
              <a:t>Commity</a:t>
            </a:r>
            <a:r>
              <a:rPr lang="pl-PL" sz="1600" dirty="0"/>
              <a:t> na GitHubie: 62</a:t>
            </a:r>
          </a:p>
          <a:p>
            <a:pPr>
              <a:buSzPct val="80000"/>
            </a:pPr>
            <a:r>
              <a:rPr lang="pl-PL" sz="1600" dirty="0"/>
              <a:t>Czas trwania: od 12 maja do 26 maja - 14 dni</a:t>
            </a:r>
          </a:p>
          <a:p>
            <a:pPr marL="114300" indent="0">
              <a:buSzPct val="80000"/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41617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-1976481" y="2731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i="1"/>
              <a:t>~Bartosz Walaszek</a:t>
            </a:r>
            <a:endParaRPr lang="en-US" sz="1200" i="1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27972" y="895824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pl-PL"/>
          </a:p>
          <a:p>
            <a:pPr marL="0" indent="0">
              <a:spcAft>
                <a:spcPts val="1200"/>
              </a:spcAft>
              <a:buNone/>
            </a:pPr>
            <a:endParaRPr lang="pl-PL"/>
          </a:p>
          <a:p>
            <a:pPr marL="0" indent="0">
              <a:spcAft>
                <a:spcPts val="1200"/>
              </a:spcAft>
              <a:buNone/>
            </a:pPr>
            <a:endParaRPr lang="pl-PL"/>
          </a:p>
          <a:p>
            <a:pPr marL="0" indent="0" algn="ctr">
              <a:spcAft>
                <a:spcPts val="1200"/>
              </a:spcAft>
              <a:buNone/>
            </a:pPr>
            <a:r>
              <a:rPr lang="pl-PL"/>
              <a:t>„Może i ukąszenie świni boli bardziej, za to rany po leszczynie goją się dłużej”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E538-C8CD-35ED-1AD0-C68ED73E285F}"/>
              </a:ext>
            </a:extLst>
          </p:cNvPr>
          <p:cNvSpPr txBox="1"/>
          <p:nvPr/>
        </p:nvSpPr>
        <p:spPr>
          <a:xfrm>
            <a:off x="524023" y="731520"/>
            <a:ext cx="1017269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latin typeface="Vidaloka"/>
              </a:rPr>
              <a:t>Cytat </a:t>
            </a:r>
            <a:r>
              <a:rPr lang="en-US" sz="3000" err="1">
                <a:latin typeface="Vidaloka"/>
              </a:rPr>
              <a:t>motywacyjny</a:t>
            </a:r>
            <a:r>
              <a:rPr lang="en-US" sz="3000">
                <a:latin typeface="Vidaloka"/>
              </a:rPr>
              <a:t> </a:t>
            </a:r>
            <a:r>
              <a:rPr lang="en-US" sz="3000" err="1">
                <a:latin typeface="Vidaloka"/>
              </a:rPr>
              <a:t>podczas</a:t>
            </a:r>
            <a:r>
              <a:rPr lang="en-US" sz="3000">
                <a:latin typeface="Vidaloka"/>
              </a:rPr>
              <a:t> </a:t>
            </a:r>
            <a:r>
              <a:rPr lang="en-US" sz="3000" err="1">
                <a:latin typeface="Vidaloka"/>
              </a:rPr>
              <a:t>tworzenia</a:t>
            </a:r>
            <a:r>
              <a:rPr lang="en-US" sz="3000">
                <a:latin typeface="Vidaloka"/>
              </a:rPr>
              <a:t> </a:t>
            </a:r>
            <a:r>
              <a:rPr lang="en-US" sz="3000" err="1">
                <a:latin typeface="Vidaloka"/>
              </a:rPr>
              <a:t>projektu</a:t>
            </a:r>
            <a:endParaRPr lang="en-US" sz="3000">
              <a:latin typeface="Vidaloka"/>
            </a:endParaRPr>
          </a:p>
        </p:txBody>
      </p:sp>
      <p:pic>
        <p:nvPicPr>
          <p:cNvPr id="5" name="Picture 4" descr="A cartoon of a bug&#10;&#10;Description automatically generated">
            <a:extLst>
              <a:ext uri="{FF2B5EF4-FFF2-40B4-BE49-F238E27FC236}">
                <a16:creationId xmlns:a16="http://schemas.microsoft.com/office/drawing/2014/main" id="{B8EF33EC-BDBE-A94B-9FA6-CDDCA82D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343" y="1287749"/>
            <a:ext cx="400050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Założenia projektu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37625" y="1104400"/>
            <a:ext cx="7668750" cy="1667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  <a:buSzPts val="1100"/>
              <a:buNone/>
            </a:pPr>
            <a:r>
              <a:rPr lang="en-GB" sz="1400" b="1">
                <a:solidFill>
                  <a:schemeClr val="dk1"/>
                </a:solidFill>
              </a:rPr>
              <a:t>Funkcjonalność:</a:t>
            </a:r>
            <a:endParaRPr lang="en-GB" sz="1400">
              <a:solidFill>
                <a:schemeClr val="dk1"/>
              </a:solidFill>
            </a:endParaRPr>
          </a:p>
          <a:p>
            <a:pPr marL="171450" indent="-171450">
              <a:buSzPts val="1100"/>
            </a:pPr>
            <a:r>
              <a:rPr lang="pl-PL" sz="1200">
                <a:solidFill>
                  <a:schemeClr val="dk1"/>
                </a:solidFill>
              </a:rPr>
              <a:t>Wizualizacja pracy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pl-PL" sz="1200">
                <a:solidFill>
                  <a:schemeClr val="dk1"/>
                </a:solidFill>
              </a:rPr>
              <a:t>algorytmów wyszukiwani</a:t>
            </a:r>
            <a:r>
              <a:rPr lang="en-GB" sz="1200">
                <a:solidFill>
                  <a:schemeClr val="dk1"/>
                </a:solidFill>
              </a:rPr>
              <a:t>a</a:t>
            </a:r>
            <a:r>
              <a:rPr lang="pl-PL" sz="1200">
                <a:solidFill>
                  <a:schemeClr val="dk1"/>
                </a:solidFill>
              </a:rPr>
              <a:t> trasy (pathfinding)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pl-PL" sz="1200">
                <a:solidFill>
                  <a:schemeClr val="dk1"/>
                </a:solidFill>
              </a:rPr>
              <a:t>na siatce stworzonej z kwadratów</a:t>
            </a:r>
            <a:r>
              <a:rPr lang="en-GB" sz="120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SzPts val="1100"/>
            </a:pPr>
            <a:r>
              <a:rPr lang="en-GB" sz="1200">
                <a:solidFill>
                  <a:schemeClr val="dk1"/>
                </a:solidFill>
              </a:rPr>
              <a:t>M</a:t>
            </a:r>
            <a:r>
              <a:rPr lang="pl-PL" sz="1200" err="1">
                <a:solidFill>
                  <a:schemeClr val="dk1"/>
                </a:solidFill>
              </a:rPr>
              <a:t>odyfikacj</a:t>
            </a:r>
            <a:r>
              <a:rPr lang="en-GB" sz="1200">
                <a:solidFill>
                  <a:schemeClr val="dk1"/>
                </a:solidFill>
              </a:rPr>
              <a:t>a</a:t>
            </a:r>
            <a:r>
              <a:rPr lang="pl-PL" sz="1200">
                <a:solidFill>
                  <a:schemeClr val="dk1"/>
                </a:solidFill>
              </a:rPr>
              <a:t> prędkości </a:t>
            </a:r>
            <a:r>
              <a:rPr lang="en-GB" sz="1200" err="1">
                <a:solidFill>
                  <a:schemeClr val="dk1"/>
                </a:solidFill>
              </a:rPr>
              <a:t>algorytmu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pl-PL" sz="1200">
                <a:solidFill>
                  <a:schemeClr val="dk1"/>
                </a:solidFill>
              </a:rPr>
              <a:t>oraz pauzowanie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lang="pl-PL" sz="1200">
              <a:solidFill>
                <a:schemeClr val="dk1"/>
              </a:solidFill>
            </a:endParaRPr>
          </a:p>
          <a:p>
            <a:pPr marL="171450" indent="-171450">
              <a:buSzPts val="1100"/>
            </a:pPr>
            <a:r>
              <a:rPr lang="en-GB" sz="1200" err="1">
                <a:solidFill>
                  <a:schemeClr val="dk1"/>
                </a:solidFill>
              </a:rPr>
              <a:t>Edycja</a:t>
            </a:r>
            <a:r>
              <a:rPr lang="pl-PL" sz="1200">
                <a:solidFill>
                  <a:schemeClr val="dk1"/>
                </a:solidFill>
              </a:rPr>
              <a:t> mapy / sceny / labiryntu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lang="pl-PL" sz="1200">
              <a:solidFill>
                <a:schemeClr val="dk1"/>
              </a:solidFill>
            </a:endParaRPr>
          </a:p>
          <a:p>
            <a:pPr marL="171450" indent="-171450">
              <a:buSzPts val="1100"/>
            </a:pPr>
            <a:r>
              <a:rPr lang="en-GB" sz="1200" err="1">
                <a:solidFill>
                  <a:schemeClr val="dk1"/>
                </a:solidFill>
              </a:rPr>
              <a:t>Wybór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pl-PL" sz="1200">
                <a:solidFill>
                  <a:schemeClr val="dk1"/>
                </a:solidFill>
              </a:rPr>
              <a:t>spośród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err="1">
                <a:solidFill>
                  <a:schemeClr val="dk1"/>
                </a:solidFill>
              </a:rPr>
              <a:t>trzech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err="1">
                <a:solidFill>
                  <a:schemeClr val="dk1"/>
                </a:solidFill>
              </a:rPr>
              <a:t>algorytmów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lang="pl-PL" sz="1200">
              <a:solidFill>
                <a:schemeClr val="dk1"/>
              </a:solidFill>
            </a:endParaRPr>
          </a:p>
        </p:txBody>
      </p:sp>
      <p:sp>
        <p:nvSpPr>
          <p:cNvPr id="6" name="Google Shape;489;p60">
            <a:extLst>
              <a:ext uri="{FF2B5EF4-FFF2-40B4-BE49-F238E27FC236}">
                <a16:creationId xmlns:a16="http://schemas.microsoft.com/office/drawing/2014/main" id="{39D75189-E16A-8841-7FFB-A319C521B329}"/>
              </a:ext>
            </a:extLst>
          </p:cNvPr>
          <p:cNvSpPr txBox="1">
            <a:spLocks/>
          </p:cNvSpPr>
          <p:nvPr/>
        </p:nvSpPr>
        <p:spPr>
          <a:xfrm>
            <a:off x="713225" y="2679201"/>
            <a:ext cx="7668750" cy="1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600"/>
              </a:spcAft>
              <a:buSzPts val="1100"/>
              <a:buNone/>
            </a:pPr>
            <a:r>
              <a:rPr lang="en-GB" sz="1400" b="1" err="1">
                <a:solidFill>
                  <a:schemeClr val="dk1"/>
                </a:solidFill>
              </a:rPr>
              <a:t>Infrastruktura</a:t>
            </a:r>
            <a:r>
              <a:rPr lang="en-GB" sz="1400" b="1">
                <a:solidFill>
                  <a:schemeClr val="dk1"/>
                </a:solidFill>
              </a:rPr>
              <a:t>:</a:t>
            </a:r>
          </a:p>
          <a:p>
            <a:pPr marL="171450" indent="-171450">
              <a:spcAft>
                <a:spcPts val="600"/>
              </a:spcAft>
              <a:buSzPts val="1100"/>
            </a:pPr>
            <a:r>
              <a:rPr lang="en-GB" sz="1200" err="1">
                <a:solidFill>
                  <a:schemeClr val="dk1"/>
                </a:solidFill>
              </a:rPr>
              <a:t>Język</a:t>
            </a:r>
            <a:r>
              <a:rPr lang="en-GB" sz="1200">
                <a:solidFill>
                  <a:schemeClr val="dk1"/>
                </a:solidFill>
              </a:rPr>
              <a:t>: Java.</a:t>
            </a:r>
          </a:p>
          <a:p>
            <a:pPr marL="171450" indent="-171450">
              <a:spcAft>
                <a:spcPts val="600"/>
              </a:spcAft>
              <a:buSzPts val="1100"/>
            </a:pPr>
            <a:r>
              <a:rPr lang="en-GB" sz="1200" err="1">
                <a:solidFill>
                  <a:schemeClr val="dk1"/>
                </a:solidFill>
              </a:rPr>
              <a:t>Grafika</a:t>
            </a:r>
            <a:r>
              <a:rPr lang="en-GB" sz="1200">
                <a:solidFill>
                  <a:schemeClr val="dk1"/>
                </a:solidFill>
              </a:rPr>
              <a:t>: JavaFX.</a:t>
            </a:r>
          </a:p>
          <a:p>
            <a:pPr marL="171450" indent="-171450">
              <a:spcAft>
                <a:spcPts val="600"/>
              </a:spcAft>
              <a:buSzPts val="1100"/>
            </a:pPr>
            <a:r>
              <a:rPr lang="en-GB" sz="1200" err="1">
                <a:solidFill>
                  <a:schemeClr val="dk1"/>
                </a:solidFill>
              </a:rPr>
              <a:t>Wizualizacja</a:t>
            </a:r>
            <a:r>
              <a:rPr lang="en-GB" sz="1200">
                <a:solidFill>
                  <a:schemeClr val="dk1"/>
                </a:solidFill>
              </a:rPr>
              <a:t> w </a:t>
            </a:r>
            <a:r>
              <a:rPr lang="en-GB" sz="1200" err="1">
                <a:solidFill>
                  <a:schemeClr val="dk1"/>
                </a:solidFill>
              </a:rPr>
              <a:t>czasie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err="1">
                <a:solidFill>
                  <a:schemeClr val="dk1"/>
                </a:solidFill>
              </a:rPr>
              <a:t>rzeczywistym</a:t>
            </a:r>
            <a:r>
              <a:rPr lang="en-GB" sz="1200">
                <a:solidFill>
                  <a:schemeClr val="dk1"/>
                </a:solidFill>
              </a:rPr>
              <a:t> - </a:t>
            </a:r>
            <a:r>
              <a:rPr lang="en-GB" sz="1200" err="1">
                <a:solidFill>
                  <a:schemeClr val="dk1"/>
                </a:solidFill>
              </a:rPr>
              <a:t>algorytmy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err="1">
                <a:solidFill>
                  <a:schemeClr val="dk1"/>
                </a:solidFill>
              </a:rPr>
              <a:t>pracują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err="1">
                <a:solidFill>
                  <a:schemeClr val="dk1"/>
                </a:solidFill>
              </a:rPr>
              <a:t>na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err="1">
                <a:solidFill>
                  <a:schemeClr val="dk1"/>
                </a:solidFill>
              </a:rPr>
              <a:t>osobnym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err="1">
                <a:solidFill>
                  <a:schemeClr val="dk1"/>
                </a:solidFill>
              </a:rPr>
              <a:t>wątku</a:t>
            </a:r>
            <a:r>
              <a:rPr lang="en-GB" sz="1200">
                <a:solidFill>
                  <a:schemeClr val="dk1"/>
                </a:solidFill>
              </a:rPr>
              <a:t>. </a:t>
            </a:r>
          </a:p>
          <a:p>
            <a:pPr marL="171450" indent="-171450">
              <a:spcAft>
                <a:spcPts val="600"/>
              </a:spcAft>
              <a:buSzPts val="1100"/>
            </a:pPr>
            <a:r>
              <a:rPr lang="en-GB" sz="1200" err="1">
                <a:solidFill>
                  <a:schemeClr val="dk1"/>
                </a:solidFill>
              </a:rPr>
              <a:t>Repozytorium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err="1">
                <a:solidFill>
                  <a:schemeClr val="dk1"/>
                </a:solidFill>
              </a:rPr>
              <a:t>na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err="1">
                <a:solidFill>
                  <a:schemeClr val="dk1"/>
                </a:solidFill>
              </a:rPr>
              <a:t>GitHubie</a:t>
            </a:r>
            <a:r>
              <a:rPr lang="en-GB" sz="1200">
                <a:solidFill>
                  <a:schemeClr val="dk1"/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SzPts val="1100"/>
              <a:buNone/>
            </a:pPr>
            <a:endParaRPr lang="en-GB"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26996" y="278110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Koncept</a:t>
            </a:r>
            <a:endParaRPr/>
          </a:p>
        </p:txBody>
      </p:sp>
      <p:pic>
        <p:nvPicPr>
          <p:cNvPr id="5" name="Obraz 4" descr="Obraz zawierający tekst, zrzut ekranu, krzyżówka, kwadrat&#10;&#10;Opis wygenerowany automatycznie">
            <a:extLst>
              <a:ext uri="{FF2B5EF4-FFF2-40B4-BE49-F238E27FC236}">
                <a16:creationId xmlns:a16="http://schemas.microsoft.com/office/drawing/2014/main" id="{B1C0421D-F790-15B9-D709-23F0D5A4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84" y="986926"/>
            <a:ext cx="7529431" cy="37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6939853" y="341348"/>
            <a:ext cx="2204147" cy="1616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Efekt końcowy</a:t>
            </a:r>
            <a:endParaRPr/>
          </a:p>
        </p:txBody>
      </p:sp>
      <p:pic>
        <p:nvPicPr>
          <p:cNvPr id="3" name="Obraz 2" descr="Obraz zawierający tekst, krzyżówka, zrzut ekranu, kwadrat&#10;&#10;Opis wygenerowany automatycznie">
            <a:extLst>
              <a:ext uri="{FF2B5EF4-FFF2-40B4-BE49-F238E27FC236}">
                <a16:creationId xmlns:a16="http://schemas.microsoft.com/office/drawing/2014/main" id="{6667357B-59A3-93DD-F0AF-3DA3FF79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68" y="341348"/>
            <a:ext cx="6656646" cy="44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48892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Zmiany względem konceptu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37625" y="1104401"/>
            <a:ext cx="7668750" cy="1370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  <a:buSzPts val="1100"/>
              <a:buNone/>
            </a:pPr>
            <a:r>
              <a:rPr lang="en-GB" sz="1600" b="1" dirty="0" err="1">
                <a:solidFill>
                  <a:schemeClr val="dk1"/>
                </a:solidFill>
              </a:rPr>
              <a:t>Funkcjonalność</a:t>
            </a:r>
            <a:r>
              <a:rPr lang="en-GB" sz="1600" b="1" dirty="0">
                <a:solidFill>
                  <a:schemeClr val="dk1"/>
                </a:solidFill>
              </a:rPr>
              <a:t>:</a:t>
            </a:r>
            <a:endParaRPr lang="en-GB" sz="1600" dirty="0">
              <a:solidFill>
                <a:schemeClr val="dk1"/>
              </a:solidFill>
            </a:endParaRPr>
          </a:p>
          <a:p>
            <a:pPr marL="171450" indent="-171450">
              <a:buSzPts val="1100"/>
            </a:pPr>
            <a:r>
              <a:rPr lang="en-GB" sz="1400" dirty="0" err="1">
                <a:solidFill>
                  <a:schemeClr val="dk1"/>
                </a:solidFill>
              </a:rPr>
              <a:t>Dodanie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konsoli</a:t>
            </a:r>
            <a:r>
              <a:rPr lang="en-GB" sz="1400" dirty="0">
                <a:solidFill>
                  <a:schemeClr val="dk1"/>
                </a:solidFill>
              </a:rPr>
              <a:t> / </a:t>
            </a:r>
            <a:r>
              <a:rPr lang="en-GB" sz="1400" dirty="0" err="1">
                <a:solidFill>
                  <a:schemeClr val="dk1"/>
                </a:solidFill>
              </a:rPr>
              <a:t>okienka</a:t>
            </a:r>
            <a:r>
              <a:rPr lang="en-GB" sz="1400" dirty="0">
                <a:solidFill>
                  <a:schemeClr val="dk1"/>
                </a:solidFill>
              </a:rPr>
              <a:t> z </a:t>
            </a:r>
            <a:r>
              <a:rPr lang="en-GB" sz="1400" dirty="0" err="1">
                <a:solidFill>
                  <a:schemeClr val="dk1"/>
                </a:solidFill>
              </a:rPr>
              <a:t>informacjami</a:t>
            </a:r>
            <a:r>
              <a:rPr lang="en-GB" sz="1400" dirty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SzPts val="1100"/>
            </a:pPr>
            <a:r>
              <a:rPr lang="en-GB" sz="1400" dirty="0" err="1">
                <a:solidFill>
                  <a:schemeClr val="dk1"/>
                </a:solidFill>
              </a:rPr>
              <a:t>Dodanie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wczytywania</a:t>
            </a:r>
            <a:r>
              <a:rPr lang="en-GB" sz="1400" dirty="0">
                <a:solidFill>
                  <a:schemeClr val="dk1"/>
                </a:solidFill>
              </a:rPr>
              <a:t> / </a:t>
            </a:r>
            <a:r>
              <a:rPr lang="en-GB" sz="1400" dirty="0" err="1">
                <a:solidFill>
                  <a:schemeClr val="dk1"/>
                </a:solidFill>
              </a:rPr>
              <a:t>zapisywania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i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aktualizacji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scen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na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dysku</a:t>
            </a:r>
            <a:r>
              <a:rPr lang="en-GB" sz="1400" dirty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SzPts val="1100"/>
            </a:pPr>
            <a:r>
              <a:rPr lang="en-GB" sz="1400" dirty="0" err="1">
                <a:solidFill>
                  <a:schemeClr val="dk1"/>
                </a:solidFill>
              </a:rPr>
              <a:t>Dodanie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danych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statystycznych</a:t>
            </a:r>
            <a:r>
              <a:rPr lang="en-GB" sz="1400" dirty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SzPts val="1100"/>
            </a:pPr>
            <a:r>
              <a:rPr lang="en-GB" sz="1400" dirty="0" err="1">
                <a:solidFill>
                  <a:schemeClr val="dk1"/>
                </a:solidFill>
              </a:rPr>
              <a:t>Pieć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algorytmów</a:t>
            </a:r>
            <a:endParaRPr lang="pl-PL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127355" y="408740"/>
            <a:ext cx="48892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37625" y="981440"/>
            <a:ext cx="7668750" cy="2683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  <a:buSzPts val="1100"/>
              <a:buNone/>
            </a:pPr>
            <a:r>
              <a:rPr lang="pl-PL" sz="1400" b="1">
                <a:solidFill>
                  <a:schemeClr val="dk1"/>
                </a:solidFill>
              </a:rPr>
              <a:t>Klasa</a:t>
            </a:r>
            <a:r>
              <a:rPr lang="pl-PL" sz="1400">
                <a:solidFill>
                  <a:schemeClr val="dk1"/>
                </a:solidFill>
              </a:rPr>
              <a:t> – reprezentacja algorytmu.</a:t>
            </a:r>
          </a:p>
          <a:p>
            <a:pPr marL="0" indent="0">
              <a:spcAft>
                <a:spcPts val="600"/>
              </a:spcAft>
              <a:buSzPts val="1100"/>
              <a:buNone/>
            </a:pPr>
            <a:r>
              <a:rPr lang="pl-PL" sz="1200">
                <a:solidFill>
                  <a:schemeClr val="dk1"/>
                </a:solidFill>
              </a:rPr>
              <a:t>- Argumentem jest tablica dwuwymiarowa obiektów </a:t>
            </a:r>
            <a:r>
              <a:rPr lang="en-GB" sz="1200">
                <a:solidFill>
                  <a:schemeClr val="dk1"/>
                </a:solidFill>
              </a:rPr>
              <a:t>GridSquare</a:t>
            </a:r>
            <a:r>
              <a:rPr lang="pl-PL" sz="1200">
                <a:solidFill>
                  <a:schemeClr val="dk1"/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</a:rPr>
              <a:t>- </a:t>
            </a:r>
            <a:r>
              <a:rPr lang="pl-PL" sz="1200">
                <a:solidFill>
                  <a:schemeClr val="dk1"/>
                </a:solidFill>
              </a:rPr>
              <a:t>Implementuje interfejs </a:t>
            </a:r>
            <a:r>
              <a:rPr lang="en-GB" sz="1200">
                <a:solidFill>
                  <a:schemeClr val="dk1"/>
                </a:solidFill>
              </a:rPr>
              <a:t>Runnable</a:t>
            </a:r>
            <a:r>
              <a:rPr lang="pl-PL" sz="1200">
                <a:solidFill>
                  <a:schemeClr val="dk1"/>
                </a:solidFill>
              </a:rPr>
              <a:t> oraz metodę run().</a:t>
            </a:r>
          </a:p>
          <a:p>
            <a:pPr marL="628650" lvl="1" indent="-171450">
              <a:spcAft>
                <a:spcPts val="600"/>
              </a:spcAft>
              <a:buSzPts val="1100"/>
              <a:buFontTx/>
              <a:buChar char="-"/>
            </a:pPr>
            <a:r>
              <a:rPr lang="pl-PL" sz="1200">
                <a:solidFill>
                  <a:schemeClr val="dk1"/>
                </a:solidFill>
              </a:rPr>
              <a:t>Logika algorytmu wykonuje się w tejże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pl-PL" sz="1200">
                <a:solidFill>
                  <a:schemeClr val="dk1"/>
                </a:solidFill>
              </a:rPr>
              <a:t>metodzie</a:t>
            </a:r>
            <a:r>
              <a:rPr lang="en-GB" sz="1200">
                <a:solidFill>
                  <a:schemeClr val="dk1"/>
                </a:solidFill>
              </a:rPr>
              <a:t>.</a:t>
            </a:r>
          </a:p>
          <a:p>
            <a:pPr marL="628650" lvl="1" indent="-171450">
              <a:spcAft>
                <a:spcPts val="600"/>
              </a:spcAft>
              <a:buSzPts val="1100"/>
              <a:buFontTx/>
              <a:buChar char="-"/>
            </a:pPr>
            <a:r>
              <a:rPr lang="pl-PL" sz="1200">
                <a:solidFill>
                  <a:schemeClr val="dk1"/>
                </a:solidFill>
              </a:rPr>
              <a:t>Na początku metody jest ustawiony punkt początkowy, na końcu punkt końcowy.</a:t>
            </a:r>
          </a:p>
          <a:p>
            <a:pPr marL="628650" lvl="1" indent="-171450">
              <a:spcAft>
                <a:spcPts val="600"/>
              </a:spcAft>
              <a:buSzPts val="1100"/>
              <a:buFontTx/>
              <a:buChar char="-"/>
            </a:pPr>
            <a:r>
              <a:rPr lang="pl-PL" sz="1200">
                <a:solidFill>
                  <a:schemeClr val="dk1"/>
                </a:solidFill>
              </a:rPr>
              <a:t>Metoda wait() zajmuje się kontrolą prędkości, pauzami itp.</a:t>
            </a:r>
          </a:p>
          <a:p>
            <a:pPr marL="628650" lvl="1" indent="-171450">
              <a:spcAft>
                <a:spcPts val="600"/>
              </a:spcAft>
              <a:buSzPts val="1100"/>
              <a:buFontTx/>
              <a:buChar char="-"/>
            </a:pPr>
            <a:r>
              <a:rPr lang="pl-PL" sz="1200">
                <a:solidFill>
                  <a:schemeClr val="dk1"/>
                </a:solidFill>
              </a:rPr>
              <a:t>Zmiana stanu kwadratu (w tym reprezentacji graficznej) poprzez jedną metodę.</a:t>
            </a:r>
          </a:p>
          <a:p>
            <a:pPr marL="0" indent="0">
              <a:spcAft>
                <a:spcPts val="600"/>
              </a:spcAft>
              <a:buSzPts val="1100"/>
              <a:buNone/>
            </a:pPr>
            <a:endParaRPr lang="pl-PL" sz="1400">
              <a:solidFill>
                <a:schemeClr val="dk1"/>
              </a:solidFill>
            </a:endParaRPr>
          </a:p>
          <a:p>
            <a:pPr marL="0" indent="0">
              <a:spcAft>
                <a:spcPts val="600"/>
              </a:spcAft>
              <a:buSzPts val="1100"/>
              <a:buNone/>
            </a:pPr>
            <a:r>
              <a:rPr lang="pl-PL" sz="1400" b="1">
                <a:solidFill>
                  <a:schemeClr val="dk1"/>
                </a:solidFill>
              </a:rPr>
              <a:t>Algorithm</a:t>
            </a:r>
            <a:r>
              <a:rPr lang="pl-PL" sz="1400">
                <a:solidFill>
                  <a:schemeClr val="dk1"/>
                </a:solidFill>
              </a:rPr>
              <a:t> – enum przechowujący algorytm</a:t>
            </a:r>
            <a:r>
              <a:rPr lang="en-GB" sz="1400">
                <a:solidFill>
                  <a:schemeClr val="dk1"/>
                </a:solidFill>
              </a:rPr>
              <a:t>y</a:t>
            </a:r>
            <a:endParaRPr lang="pl-PL" sz="1400">
              <a:solidFill>
                <a:schemeClr val="dk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3507105-905B-08D9-39F6-61D164D0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67" y="3665268"/>
            <a:ext cx="421063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6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F0B299-4AD1-E834-895E-5C900B88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Algorytm Dijkstry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EDABFB-A404-3253-F83B-B8C6BDCB0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3953" y="1159751"/>
            <a:ext cx="8877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Jak działa algorytm Dijkstry?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0B75A9F-5B31-9221-F69A-29891A3566C9}"/>
              </a:ext>
            </a:extLst>
          </p:cNvPr>
          <p:cNvSpPr txBox="1"/>
          <p:nvPr/>
        </p:nvSpPr>
        <p:spPr>
          <a:xfrm>
            <a:off x="180109" y="1928654"/>
            <a:ext cx="43918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>
                <a:latin typeface="Montserrat" panose="00000500000000000000" pitchFamily="2" charset="0"/>
              </a:rPr>
              <a:t>Zastosowanie w programie:</a:t>
            </a:r>
            <a:r>
              <a:rPr lang="pl-PL" sz="1200">
                <a:latin typeface="Montserrat" panose="00000500000000000000" pitchFamily="2" charset="0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pl-PL" sz="1200">
                <a:latin typeface="Montserrat" panose="00000500000000000000" pitchFamily="2" charset="0"/>
              </a:rPr>
              <a:t>Algorytm przechodzi przez węzły siatki, obliczając najkrótsze odległości, uwzględniając przeszkody (OBSTACLE).</a:t>
            </a:r>
          </a:p>
          <a:p>
            <a:pPr marL="171450" indent="-171450">
              <a:buFontTx/>
              <a:buChar char="-"/>
            </a:pPr>
            <a:r>
              <a:rPr lang="pl-PL" sz="1200">
                <a:latin typeface="Montserrat" panose="00000500000000000000" pitchFamily="2" charset="0"/>
              </a:rPr>
              <a:t>Używa grafu z węzłami (</a:t>
            </a:r>
            <a:r>
              <a:rPr lang="pl-PL" sz="1200" err="1">
                <a:latin typeface="Montserrat" panose="00000500000000000000" pitchFamily="2" charset="0"/>
              </a:rPr>
              <a:t>node</a:t>
            </a:r>
            <a:r>
              <a:rPr lang="pl-PL" sz="1200">
                <a:latin typeface="Montserrat" panose="00000500000000000000" pitchFamily="2" charset="0"/>
              </a:rPr>
              <a:t>) i krawędziami z nieujemnymi wagami.</a:t>
            </a:r>
          </a:p>
          <a:p>
            <a:r>
              <a:rPr lang="pl-PL" sz="1200">
                <a:latin typeface="Montserrat" panose="00000500000000000000" pitchFamily="2" charset="0"/>
              </a:rPr>
              <a:t>- Znajduje najkrótszą ścieżkę od wybranego węzła początkowego do wszystkich innych węzłów.</a:t>
            </a:r>
          </a:p>
          <a:p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350D1A6-649B-98B6-41C8-4B925154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161" y="1433945"/>
            <a:ext cx="4147223" cy="27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3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1AC56B-7A22-44D8-680D-DFD5ADB0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832" y="1182870"/>
            <a:ext cx="2348605" cy="375766"/>
          </a:xfrm>
        </p:spPr>
        <p:txBody>
          <a:bodyPr/>
          <a:lstStyle/>
          <a:p>
            <a:pPr marL="114300" indent="0">
              <a:buNone/>
            </a:pPr>
            <a:r>
              <a:rPr lang="pl-PL" sz="1600" b="1"/>
              <a:t>Struktury danych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4F149C7B-0476-2082-14D0-603E49BC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444500"/>
            <a:ext cx="4711700" cy="573088"/>
          </a:xfrm>
        </p:spPr>
        <p:txBody>
          <a:bodyPr/>
          <a:lstStyle/>
          <a:p>
            <a:r>
              <a:rPr lang="pl-PL"/>
              <a:t>Algorytm Dijkstry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0590A6-DAAB-4D5A-FD4C-10BF4891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068" y="1663867"/>
            <a:ext cx="943468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dist</a:t>
            </a: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[]: Tablica przechowująca najkrótszą odległość do każdego węzła.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visited</a:t>
            </a: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[]: Tablica oznaczająca odwiedzone węzły.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PriorityQueue</a:t>
            </a: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Kolejka priorytetowa do wyboru węzła o najniższej koszcie w każdej iteracji</a:t>
            </a: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l-PL" altLang="pl-P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DE318E1-EC23-3306-AB79-92119288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95" y="2937075"/>
            <a:ext cx="705901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5785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1363</Words>
  <Application>Microsoft Office PowerPoint</Application>
  <PresentationFormat>Pokaz na ekranie (16:9)</PresentationFormat>
  <Paragraphs>155</Paragraphs>
  <Slides>21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12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34" baseType="lpstr">
      <vt:lpstr>Arial</vt:lpstr>
      <vt:lpstr>Mako</vt:lpstr>
      <vt:lpstr>Vidaloka</vt:lpstr>
      <vt:lpstr>Wingdings</vt:lpstr>
      <vt:lpstr>Crimson Text</vt:lpstr>
      <vt:lpstr>Montserrat</vt:lpstr>
      <vt:lpstr>Lato</vt:lpstr>
      <vt:lpstr>Open Sans</vt:lpstr>
      <vt:lpstr>Josefin Sans</vt:lpstr>
      <vt:lpstr>Open Sans SemiBold</vt:lpstr>
      <vt:lpstr>Russo One</vt:lpstr>
      <vt:lpstr>Merriweather Light</vt:lpstr>
      <vt:lpstr>Minimalist Business Slides XL by Slidesgo</vt:lpstr>
      <vt:lpstr>Algorytmy Szukania Trasy</vt:lpstr>
      <vt:lpstr>Autorzy</vt:lpstr>
      <vt:lpstr>Założenia projektu</vt:lpstr>
      <vt:lpstr>Koncept</vt:lpstr>
      <vt:lpstr>Efekt końcowy</vt:lpstr>
      <vt:lpstr>Zmiany względem konceptu</vt:lpstr>
      <vt:lpstr>Framework</vt:lpstr>
      <vt:lpstr>Algorytm Dijkstry</vt:lpstr>
      <vt:lpstr>Algorytm Dijkstry</vt:lpstr>
      <vt:lpstr>Algorytm Dijkstry</vt:lpstr>
      <vt:lpstr>Algorytm Dijkstry</vt:lpstr>
      <vt:lpstr>Algorytm DFS</vt:lpstr>
      <vt:lpstr>Algorytm DFS Część Wspólna</vt:lpstr>
      <vt:lpstr>Algorytm DFS Iteracyjnie</vt:lpstr>
      <vt:lpstr>Algorytm DFS Rekurencyjnie</vt:lpstr>
      <vt:lpstr>Algorytm DFS Podsumowanie</vt:lpstr>
      <vt:lpstr>Algorytm GFS</vt:lpstr>
      <vt:lpstr>Algorytm A*</vt:lpstr>
      <vt:lpstr>Funkcja heurystyczna</vt:lpstr>
      <vt:lpstr>Statystyki Projektu</vt:lpstr>
      <vt:lpstr>~Bartosz Walaszek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Algorytmy Szukania Trasy</dc:title>
  <cp:lastModifiedBy>Filip Rak</cp:lastModifiedBy>
  <cp:revision>9</cp:revision>
  <dcterms:modified xsi:type="dcterms:W3CDTF">2024-05-27T08:34:40Z</dcterms:modified>
</cp:coreProperties>
</file>