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03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4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C4B2B62-C1B3-422F-8752-2049295EE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957715"/>
            <a:ext cx="5452530" cy="2750419"/>
          </a:xfrm>
        </p:spPr>
        <p:txBody>
          <a:bodyPr>
            <a:normAutofit/>
          </a:bodyPr>
          <a:lstStyle/>
          <a:p>
            <a:r>
              <a:rPr lang="cs-CZ" dirty="0" err="1"/>
              <a:t>Coursera</a:t>
            </a:r>
            <a:r>
              <a:rPr lang="cs-CZ" dirty="0"/>
              <a:t> </a:t>
            </a:r>
            <a:r>
              <a:rPr lang="cs-CZ" dirty="0" err="1"/>
              <a:t>Capstone</a:t>
            </a:r>
            <a:r>
              <a:rPr lang="cs-CZ" dirty="0"/>
              <a:t> </a:t>
            </a:r>
            <a:r>
              <a:rPr lang="cs-CZ" dirty="0" err="1"/>
              <a:t>project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2958072-3AE7-4F55-B972-068FF0344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702" y="4221949"/>
            <a:ext cx="10174033" cy="1330154"/>
          </a:xfrm>
        </p:spPr>
        <p:txBody>
          <a:bodyPr>
            <a:normAutofit/>
          </a:bodyPr>
          <a:lstStyle/>
          <a:p>
            <a:pPr lvl="8" algn="l"/>
            <a:r>
              <a:rPr lang="cs-CZ" b="1" dirty="0" err="1"/>
              <a:t>Comparsion</a:t>
            </a:r>
            <a:r>
              <a:rPr lang="cs-CZ" b="1" dirty="0"/>
              <a:t> </a:t>
            </a:r>
            <a:r>
              <a:rPr lang="cs-CZ" b="1" dirty="0" err="1"/>
              <a:t>of</a:t>
            </a:r>
            <a:r>
              <a:rPr lang="cs-CZ" b="1" dirty="0"/>
              <a:t> Prague and Bratislava </a:t>
            </a:r>
            <a:r>
              <a:rPr lang="cs-CZ" b="1" dirty="0" err="1"/>
              <a:t>trough</a:t>
            </a:r>
            <a:r>
              <a:rPr lang="cs-CZ" b="1" dirty="0"/>
              <a:t> </a:t>
            </a:r>
            <a:r>
              <a:rPr lang="cs-CZ" b="1" dirty="0" err="1"/>
              <a:t>Foursquere</a:t>
            </a:r>
            <a:r>
              <a:rPr lang="cs-CZ" b="1" dirty="0"/>
              <a:t> data</a:t>
            </a:r>
          </a:p>
          <a:p>
            <a:pPr marL="3943350" lvl="8" indent="-285750" algn="l">
              <a:buFont typeface="Arial" panose="020B0604020202020204" pitchFamily="34" charset="0"/>
              <a:buChar char="•"/>
            </a:pPr>
            <a:r>
              <a:rPr lang="cs-CZ" dirty="0"/>
              <a:t>IBM Data Science </a:t>
            </a:r>
            <a:r>
              <a:rPr lang="cs-CZ" dirty="0" err="1"/>
              <a:t>Specialization</a:t>
            </a:r>
            <a:endParaRPr lang="cs-CZ" dirty="0"/>
          </a:p>
          <a:p>
            <a:pPr marL="3943350" lvl="8" indent="-285750" algn="l">
              <a:buFont typeface="Arial" panose="020B0604020202020204" pitchFamily="34" charset="0"/>
              <a:buChar char="•"/>
            </a:pPr>
            <a:r>
              <a:rPr lang="cs-CZ" dirty="0" err="1"/>
              <a:t>January</a:t>
            </a:r>
            <a:r>
              <a:rPr lang="cs-CZ" dirty="0"/>
              <a:t> 2021</a:t>
            </a:r>
          </a:p>
          <a:p>
            <a:pPr marL="3943350" lvl="8" indent="-285750" algn="l">
              <a:buFont typeface="Arial" panose="020B0604020202020204" pitchFamily="34" charset="0"/>
              <a:buChar char="•"/>
            </a:pPr>
            <a:r>
              <a:rPr lang="cs-CZ" dirty="0"/>
              <a:t>Filip Förstl</a:t>
            </a: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E69B1506-CFC5-4283-887A-2F2580818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7320"/>
            <a:ext cx="4710223" cy="3583360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60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A435DA-3EF1-44B6-A1F1-2D40A60B2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491" y="385894"/>
            <a:ext cx="9144000" cy="540260"/>
          </a:xfrm>
        </p:spPr>
        <p:txBody>
          <a:bodyPr>
            <a:noAutofit/>
          </a:bodyPr>
          <a:lstStyle/>
          <a:p>
            <a:pPr algn="l"/>
            <a:r>
              <a:rPr lang="cs-CZ" sz="2800" b="1" dirty="0" err="1"/>
              <a:t>Introduction</a:t>
            </a:r>
            <a:r>
              <a:rPr lang="cs-CZ" sz="2800" b="1" dirty="0"/>
              <a:t> and </a:t>
            </a:r>
            <a:r>
              <a:rPr lang="cs-CZ" sz="2800" b="1" dirty="0" err="1"/>
              <a:t>resreach</a:t>
            </a:r>
            <a:r>
              <a:rPr lang="cs-CZ" sz="2800" b="1" dirty="0"/>
              <a:t> </a:t>
            </a:r>
            <a:r>
              <a:rPr lang="cs-CZ" sz="2800" b="1" dirty="0" err="1"/>
              <a:t>question</a:t>
            </a:r>
            <a:endParaRPr lang="cs-CZ" sz="2800" b="1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C86CCB3-45DC-4695-B2D8-D758D9679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491" y="1295066"/>
            <a:ext cx="9144000" cy="5177040"/>
          </a:xfrm>
        </p:spPr>
        <p:txBody>
          <a:bodyPr>
            <a:normAutofit/>
          </a:bodyPr>
          <a:lstStyle/>
          <a:p>
            <a:pPr algn="l"/>
            <a:r>
              <a:rPr lang="cs-CZ" dirty="0"/>
              <a:t>I</a:t>
            </a:r>
            <a:r>
              <a:rPr lang="en-US" dirty="0" err="1"/>
              <a:t>dea</a:t>
            </a:r>
            <a:r>
              <a:rPr lang="en-US" dirty="0"/>
              <a:t> for this project is to compare two cities</a:t>
            </a:r>
            <a:r>
              <a:rPr lang="cs-CZ" dirty="0"/>
              <a:t> </a:t>
            </a:r>
            <a:r>
              <a:rPr lang="en-US" dirty="0"/>
              <a:t>– Prague and Bratislava. </a:t>
            </a:r>
            <a:endParaRPr lang="cs-CZ" dirty="0"/>
          </a:p>
          <a:p>
            <a:pPr algn="l"/>
            <a:r>
              <a:rPr lang="en-US" dirty="0"/>
              <a:t>Both of them, are capitals of their countries, multicultural spots, administrative base and the most important financial hubs. I think, that would be interesting to compare their town districts with using of </a:t>
            </a:r>
            <a:r>
              <a:rPr lang="en-US" b="1" dirty="0" err="1"/>
              <a:t>Foursquere</a:t>
            </a:r>
            <a:r>
              <a:rPr lang="en-US" b="1" dirty="0"/>
              <a:t> data</a:t>
            </a:r>
            <a:r>
              <a:rPr lang="en-US" dirty="0"/>
              <a:t>.</a:t>
            </a:r>
            <a:endParaRPr lang="cs-CZ" dirty="0"/>
          </a:p>
          <a:p>
            <a:pPr algn="l"/>
            <a:r>
              <a:rPr lang="cs-CZ" dirty="0" err="1"/>
              <a:t>For</a:t>
            </a:r>
            <a:r>
              <a:rPr lang="cs-CZ" dirty="0"/>
              <a:t> Prague I </a:t>
            </a:r>
            <a:r>
              <a:rPr lang="cs-CZ" dirty="0" err="1"/>
              <a:t>have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Administative</a:t>
            </a:r>
            <a:r>
              <a:rPr lang="cs-CZ" dirty="0"/>
              <a:t> </a:t>
            </a:r>
            <a:r>
              <a:rPr lang="cs-CZ" dirty="0" err="1"/>
              <a:t>Districts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Bratislava I </a:t>
            </a:r>
            <a:r>
              <a:rPr lang="cs-CZ" dirty="0" err="1"/>
              <a:t>have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cadastral</a:t>
            </a:r>
            <a:r>
              <a:rPr lang="cs-CZ" dirty="0"/>
              <a:t> </a:t>
            </a:r>
            <a:r>
              <a:rPr lang="cs-CZ" dirty="0" err="1"/>
              <a:t>districts</a:t>
            </a:r>
            <a:endParaRPr lang="cs-CZ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Are there any big difference between Prague and Bratislava based on foursquare location data? </a:t>
            </a:r>
            <a:endParaRPr lang="cs-CZ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Which city is “richer” on venue’s categories according to foursquare data? </a:t>
            </a:r>
            <a:endParaRPr lang="cs-CZ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Can we see some similarities between Prague administrative districts and Bratislava cadastral districts? </a:t>
            </a:r>
            <a:endParaRPr lang="cs-CZ" sz="2000" dirty="0"/>
          </a:p>
          <a:p>
            <a:pPr algn="l"/>
            <a:endParaRPr lang="cs-CZ" dirty="0"/>
          </a:p>
          <a:p>
            <a:pPr algn="l"/>
            <a:endParaRPr lang="cs-CZ" dirty="0"/>
          </a:p>
          <a:p>
            <a:pPr algn="l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2968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A435DA-3EF1-44B6-A1F1-2D40A60B2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491" y="385894"/>
            <a:ext cx="9144000" cy="540260"/>
          </a:xfrm>
        </p:spPr>
        <p:txBody>
          <a:bodyPr>
            <a:noAutofit/>
          </a:bodyPr>
          <a:lstStyle/>
          <a:p>
            <a:pPr algn="l"/>
            <a:r>
              <a:rPr lang="cs-CZ" sz="2800" b="1" dirty="0"/>
              <a:t>Data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C86CCB3-45DC-4695-B2D8-D758D9679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491" y="1012774"/>
            <a:ext cx="5740865" cy="2133934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dirty="0" err="1"/>
              <a:t>Coordinates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cadastral</a:t>
            </a:r>
            <a:r>
              <a:rPr lang="cs-CZ" dirty="0"/>
              <a:t> </a:t>
            </a:r>
            <a:r>
              <a:rPr lang="cs-CZ" dirty="0" err="1"/>
              <a:t>districts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both</a:t>
            </a:r>
            <a:r>
              <a:rPr lang="cs-CZ" dirty="0"/>
              <a:t> </a:t>
            </a:r>
            <a:r>
              <a:rPr lang="cs-CZ" dirty="0" err="1"/>
              <a:t>cities</a:t>
            </a:r>
            <a:r>
              <a:rPr lang="cs-CZ" dirty="0"/>
              <a:t>, </a:t>
            </a:r>
            <a:r>
              <a:rPr lang="cs-CZ" dirty="0" err="1"/>
              <a:t>which</a:t>
            </a:r>
            <a:r>
              <a:rPr lang="cs-CZ" dirty="0"/>
              <a:t> I </a:t>
            </a:r>
            <a:r>
              <a:rPr lang="cs-CZ" dirty="0" err="1"/>
              <a:t>got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open </a:t>
            </a:r>
            <a:r>
              <a:rPr lang="cs-CZ" dirty="0" err="1"/>
              <a:t>sources</a:t>
            </a:r>
            <a:r>
              <a:rPr lang="cs-CZ" dirty="0"/>
              <a:t> database. </a:t>
            </a:r>
            <a:r>
              <a:rPr lang="cs-CZ" dirty="0" err="1"/>
              <a:t>Those</a:t>
            </a:r>
            <a:r>
              <a:rPr lang="cs-CZ" dirty="0"/>
              <a:t> </a:t>
            </a:r>
            <a:r>
              <a:rPr lang="cs-CZ" dirty="0" err="1"/>
              <a:t>databases</a:t>
            </a:r>
            <a:r>
              <a:rPr lang="cs-CZ" dirty="0"/>
              <a:t> </a:t>
            </a:r>
            <a:r>
              <a:rPr lang="cs-CZ" dirty="0" err="1"/>
              <a:t>offering</a:t>
            </a:r>
            <a:r>
              <a:rPr lang="cs-CZ" dirty="0"/>
              <a:t> </a:t>
            </a:r>
            <a:r>
              <a:rPr lang="cs-CZ" dirty="0" err="1"/>
              <a:t>both</a:t>
            </a:r>
            <a:r>
              <a:rPr lang="cs-CZ" dirty="0"/>
              <a:t> </a:t>
            </a:r>
            <a:r>
              <a:rPr lang="cs-CZ" dirty="0" err="1"/>
              <a:t>cities</a:t>
            </a:r>
            <a:r>
              <a:rPr lang="cs-CZ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dirty="0"/>
              <a:t>Data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Foursquere</a:t>
            </a:r>
            <a:r>
              <a:rPr lang="cs-CZ" dirty="0"/>
              <a:t> </a:t>
            </a:r>
            <a:r>
              <a:rPr lang="cs-CZ" dirty="0" err="1"/>
              <a:t>got</a:t>
            </a:r>
            <a:r>
              <a:rPr lang="cs-CZ" dirty="0"/>
              <a:t> by python </a:t>
            </a:r>
            <a:r>
              <a:rPr lang="cs-CZ" dirty="0" err="1"/>
              <a:t>scraping</a:t>
            </a:r>
            <a:r>
              <a:rPr lang="cs-CZ" dirty="0"/>
              <a:t> </a:t>
            </a:r>
            <a:r>
              <a:rPr lang="cs-CZ" dirty="0" err="1"/>
              <a:t>method</a:t>
            </a:r>
            <a:r>
              <a:rPr lang="cs-CZ" dirty="0"/>
              <a:t> </a:t>
            </a:r>
            <a:r>
              <a:rPr lang="cs-CZ" dirty="0" err="1"/>
              <a:t>together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developer API.</a:t>
            </a:r>
          </a:p>
          <a:p>
            <a:pPr algn="l"/>
            <a:endParaRPr lang="cs-CZ" dirty="0"/>
          </a:p>
          <a:p>
            <a:pPr algn="l"/>
            <a:endParaRPr lang="cs-CZ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A6198B4C-A3B2-4880-A7F7-BB7C80592BB5}"/>
              </a:ext>
            </a:extLst>
          </p:cNvPr>
          <p:cNvSpPr txBox="1">
            <a:spLocks/>
          </p:cNvSpPr>
          <p:nvPr/>
        </p:nvSpPr>
        <p:spPr>
          <a:xfrm>
            <a:off x="693491" y="3429000"/>
            <a:ext cx="9144000" cy="5402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2800" b="1" dirty="0" err="1"/>
              <a:t>Methodology</a:t>
            </a:r>
            <a:endParaRPr lang="cs-CZ" sz="2800" b="1" dirty="0"/>
          </a:p>
        </p:txBody>
      </p:sp>
      <p:sp>
        <p:nvSpPr>
          <p:cNvPr id="5" name="Podnadpis 2">
            <a:extLst>
              <a:ext uri="{FF2B5EF4-FFF2-40B4-BE49-F238E27FC236}">
                <a16:creationId xmlns:a16="http://schemas.microsoft.com/office/drawing/2014/main" id="{FFB7A949-4943-42EF-B8B1-896FBC0C11B9}"/>
              </a:ext>
            </a:extLst>
          </p:cNvPr>
          <p:cNvSpPr txBox="1">
            <a:spLocks/>
          </p:cNvSpPr>
          <p:nvPr/>
        </p:nvSpPr>
        <p:spPr>
          <a:xfrm>
            <a:off x="693491" y="4068041"/>
            <a:ext cx="9144000" cy="2542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cs-CZ" dirty="0"/>
          </a:p>
          <a:p>
            <a:pPr algn="l"/>
            <a:endParaRPr lang="cs-CZ" dirty="0"/>
          </a:p>
        </p:txBody>
      </p:sp>
      <p:sp>
        <p:nvSpPr>
          <p:cNvPr id="6" name="Podnadpis 2">
            <a:extLst>
              <a:ext uri="{FF2B5EF4-FFF2-40B4-BE49-F238E27FC236}">
                <a16:creationId xmlns:a16="http://schemas.microsoft.com/office/drawing/2014/main" id="{72CF3CE9-5E65-4A42-AEB3-48E528DD5B39}"/>
              </a:ext>
            </a:extLst>
          </p:cNvPr>
          <p:cNvSpPr txBox="1">
            <a:spLocks/>
          </p:cNvSpPr>
          <p:nvPr/>
        </p:nvSpPr>
        <p:spPr>
          <a:xfrm>
            <a:off x="707471" y="3990161"/>
            <a:ext cx="11017540" cy="2347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dirty="0" err="1"/>
              <a:t>Trasform</a:t>
            </a:r>
            <a:r>
              <a:rPr lang="cs-CZ" dirty="0"/>
              <a:t> </a:t>
            </a:r>
            <a:r>
              <a:rPr lang="cs-CZ" dirty="0" err="1"/>
              <a:t>csv</a:t>
            </a:r>
            <a:r>
              <a:rPr lang="cs-CZ" dirty="0"/>
              <a:t> </a:t>
            </a:r>
            <a:r>
              <a:rPr lang="cs-CZ" dirty="0" err="1"/>
              <a:t>files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location</a:t>
            </a:r>
            <a:r>
              <a:rPr lang="cs-CZ" dirty="0"/>
              <a:t> data </a:t>
            </a:r>
            <a:r>
              <a:rPr lang="cs-CZ" dirty="0" err="1"/>
              <a:t>into</a:t>
            </a:r>
            <a:r>
              <a:rPr lang="cs-CZ" dirty="0"/>
              <a:t> </a:t>
            </a:r>
            <a:r>
              <a:rPr lang="cs-CZ" dirty="0" err="1"/>
              <a:t>dataframes</a:t>
            </a:r>
            <a:endParaRPr lang="cs-CZ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dirty="0" err="1"/>
              <a:t>Using</a:t>
            </a:r>
            <a:r>
              <a:rPr lang="cs-CZ" dirty="0"/>
              <a:t> python </a:t>
            </a:r>
            <a:r>
              <a:rPr lang="cs-CZ" dirty="0" err="1"/>
              <a:t>scraping</a:t>
            </a:r>
            <a:r>
              <a:rPr lang="cs-CZ" dirty="0"/>
              <a:t> and </a:t>
            </a:r>
            <a:r>
              <a:rPr lang="cs-CZ" dirty="0" err="1"/>
              <a:t>Foursquere</a:t>
            </a:r>
            <a:r>
              <a:rPr lang="cs-CZ" dirty="0"/>
              <a:t> API to </a:t>
            </a:r>
            <a:r>
              <a:rPr lang="cs-CZ" dirty="0" err="1"/>
              <a:t>get</a:t>
            </a:r>
            <a:r>
              <a:rPr lang="cs-CZ" dirty="0"/>
              <a:t> </a:t>
            </a:r>
            <a:r>
              <a:rPr lang="cs-CZ" dirty="0" err="1"/>
              <a:t>venues</a:t>
            </a:r>
            <a:endParaRPr lang="cs-CZ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dirty="0"/>
              <a:t>Use basic </a:t>
            </a:r>
            <a:r>
              <a:rPr lang="cs-CZ" dirty="0" err="1"/>
              <a:t>pandas</a:t>
            </a:r>
            <a:r>
              <a:rPr lang="cs-CZ" dirty="0"/>
              <a:t> </a:t>
            </a:r>
            <a:r>
              <a:rPr lang="cs-CZ" dirty="0" err="1"/>
              <a:t>functions</a:t>
            </a:r>
            <a:r>
              <a:rPr lang="cs-CZ" dirty="0"/>
              <a:t> to </a:t>
            </a:r>
            <a:r>
              <a:rPr lang="cs-CZ" dirty="0" err="1"/>
              <a:t>clean</a:t>
            </a:r>
            <a:r>
              <a:rPr lang="cs-CZ" dirty="0"/>
              <a:t> and </a:t>
            </a:r>
            <a:r>
              <a:rPr lang="cs-CZ" dirty="0" err="1"/>
              <a:t>fromat</a:t>
            </a:r>
            <a:r>
              <a:rPr lang="cs-CZ" dirty="0"/>
              <a:t> </a:t>
            </a:r>
            <a:r>
              <a:rPr lang="cs-CZ" dirty="0" err="1"/>
              <a:t>dataset</a:t>
            </a:r>
            <a:r>
              <a:rPr lang="cs-CZ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dirty="0" err="1"/>
              <a:t>Perform</a:t>
            </a:r>
            <a:r>
              <a:rPr lang="cs-CZ" dirty="0"/>
              <a:t> k </a:t>
            </a:r>
            <a:r>
              <a:rPr lang="cs-CZ" dirty="0" err="1"/>
              <a:t>means</a:t>
            </a:r>
            <a:r>
              <a:rPr lang="cs-CZ" dirty="0"/>
              <a:t> </a:t>
            </a:r>
            <a:r>
              <a:rPr lang="cs-CZ" dirty="0" err="1"/>
              <a:t>clustering</a:t>
            </a:r>
            <a:endParaRPr lang="cs-CZ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dirty="0" err="1"/>
              <a:t>Visualize</a:t>
            </a:r>
            <a:r>
              <a:rPr lang="cs-CZ" dirty="0"/>
              <a:t> </a:t>
            </a:r>
            <a:r>
              <a:rPr lang="cs-CZ" dirty="0" err="1"/>
              <a:t>results</a:t>
            </a:r>
            <a:r>
              <a:rPr lang="cs-CZ" dirty="0"/>
              <a:t> in map</a:t>
            </a:r>
          </a:p>
          <a:p>
            <a:pPr algn="l"/>
            <a:endParaRPr lang="cs-CZ" dirty="0"/>
          </a:p>
          <a:p>
            <a:pPr algn="l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34DFB9E2-8E82-49A1-9D9F-1326D2EABE93}"/>
              </a:ext>
            </a:extLst>
          </p:cNvPr>
          <p:cNvSpPr txBox="1">
            <a:spLocks/>
          </p:cNvSpPr>
          <p:nvPr/>
        </p:nvSpPr>
        <p:spPr>
          <a:xfrm>
            <a:off x="6510557" y="463774"/>
            <a:ext cx="3050095" cy="5402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2800" b="1" dirty="0"/>
              <a:t>Target audience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DE24CA17-4277-4C50-88CF-2A2D51766494}"/>
              </a:ext>
            </a:extLst>
          </p:cNvPr>
          <p:cNvSpPr txBox="1">
            <a:spLocks/>
          </p:cNvSpPr>
          <p:nvPr/>
        </p:nvSpPr>
        <p:spPr>
          <a:xfrm>
            <a:off x="6216241" y="955234"/>
            <a:ext cx="5740865" cy="2133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cs-CZ" dirty="0"/>
          </a:p>
          <a:p>
            <a:pPr algn="l"/>
            <a:endParaRPr lang="cs-CZ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1D990041-F340-4906-9BE7-11CE8783B614}"/>
              </a:ext>
            </a:extLst>
          </p:cNvPr>
          <p:cNvSpPr/>
          <p:nvPr/>
        </p:nvSpPr>
        <p:spPr>
          <a:xfrm>
            <a:off x="6481895" y="1024935"/>
            <a:ext cx="4935522" cy="161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200" dirty="0"/>
              <a:t>Administrative officials</a:t>
            </a:r>
            <a:endParaRPr lang="cs-CZ" sz="2200" dirty="0"/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200" dirty="0" err="1"/>
              <a:t>Bussiness</a:t>
            </a:r>
            <a:r>
              <a:rPr lang="en-US" sz="2200" dirty="0"/>
              <a:t> developers</a:t>
            </a:r>
            <a:endParaRPr lang="cs-CZ" sz="2200" dirty="0"/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200" dirty="0"/>
              <a:t>Travelers, who planning to go to middle of Europe</a:t>
            </a:r>
            <a:endParaRPr lang="cs-CZ" sz="2200" dirty="0"/>
          </a:p>
        </p:txBody>
      </p:sp>
    </p:spTree>
    <p:extLst>
      <p:ext uri="{BB962C8B-B14F-4D97-AF65-F5344CB8AC3E}">
        <p14:creationId xmlns:p14="http://schemas.microsoft.com/office/powerpoint/2010/main" val="219397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A435DA-3EF1-44B6-A1F1-2D40A60B2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491" y="385894"/>
            <a:ext cx="9144000" cy="540260"/>
          </a:xfrm>
        </p:spPr>
        <p:txBody>
          <a:bodyPr>
            <a:noAutofit/>
          </a:bodyPr>
          <a:lstStyle/>
          <a:p>
            <a:pPr algn="l"/>
            <a:r>
              <a:rPr lang="cs-CZ" sz="2800" b="1" dirty="0" err="1"/>
              <a:t>Results</a:t>
            </a:r>
            <a:endParaRPr lang="cs-CZ" sz="2800" b="1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A6198B4C-A3B2-4880-A7F7-BB7C80592BB5}"/>
              </a:ext>
            </a:extLst>
          </p:cNvPr>
          <p:cNvSpPr txBox="1">
            <a:spLocks/>
          </p:cNvSpPr>
          <p:nvPr/>
        </p:nvSpPr>
        <p:spPr>
          <a:xfrm>
            <a:off x="707472" y="3101055"/>
            <a:ext cx="9144000" cy="5402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cs-CZ" sz="2800" b="1" dirty="0"/>
          </a:p>
        </p:txBody>
      </p:sp>
      <p:sp>
        <p:nvSpPr>
          <p:cNvPr id="5" name="Podnadpis 2">
            <a:extLst>
              <a:ext uri="{FF2B5EF4-FFF2-40B4-BE49-F238E27FC236}">
                <a16:creationId xmlns:a16="http://schemas.microsoft.com/office/drawing/2014/main" id="{FFB7A949-4943-42EF-B8B1-896FBC0C11B9}"/>
              </a:ext>
            </a:extLst>
          </p:cNvPr>
          <p:cNvSpPr txBox="1">
            <a:spLocks/>
          </p:cNvSpPr>
          <p:nvPr/>
        </p:nvSpPr>
        <p:spPr>
          <a:xfrm>
            <a:off x="693491" y="4068041"/>
            <a:ext cx="9144000" cy="2542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cs-CZ" dirty="0"/>
          </a:p>
          <a:p>
            <a:pPr algn="l"/>
            <a:endParaRPr lang="cs-CZ" dirty="0"/>
          </a:p>
        </p:txBody>
      </p:sp>
      <p:sp>
        <p:nvSpPr>
          <p:cNvPr id="6" name="Podnadpis 2">
            <a:extLst>
              <a:ext uri="{FF2B5EF4-FFF2-40B4-BE49-F238E27FC236}">
                <a16:creationId xmlns:a16="http://schemas.microsoft.com/office/drawing/2014/main" id="{72CF3CE9-5E65-4A42-AEB3-48E528DD5B39}"/>
              </a:ext>
            </a:extLst>
          </p:cNvPr>
          <p:cNvSpPr txBox="1">
            <a:spLocks/>
          </p:cNvSpPr>
          <p:nvPr/>
        </p:nvSpPr>
        <p:spPr>
          <a:xfrm>
            <a:off x="707472" y="3730102"/>
            <a:ext cx="11017540" cy="2347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cs-CZ" dirty="0"/>
          </a:p>
          <a:p>
            <a:pPr algn="l"/>
            <a:endParaRPr lang="cs-CZ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4A53FCE9-EFDE-4316-924D-3691405DDF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1222" y="1352880"/>
            <a:ext cx="5760720" cy="4110990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973AC620-72D6-400B-89A3-4515FA54E0D6}"/>
              </a:ext>
            </a:extLst>
          </p:cNvPr>
          <p:cNvSpPr txBox="1"/>
          <p:nvPr/>
        </p:nvSpPr>
        <p:spPr>
          <a:xfrm>
            <a:off x="707472" y="976114"/>
            <a:ext cx="24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Prague</a:t>
            </a: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E68A9482-CD1D-44DB-803D-FA44E36B946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80196" y="1345446"/>
            <a:ext cx="4838700" cy="4295775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AB72380A-E491-4706-8244-9168AF036B82}"/>
              </a:ext>
            </a:extLst>
          </p:cNvPr>
          <p:cNvSpPr txBox="1"/>
          <p:nvPr/>
        </p:nvSpPr>
        <p:spPr>
          <a:xfrm>
            <a:off x="6880196" y="931721"/>
            <a:ext cx="24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Bratislava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1F8AE109-C04A-424F-B67F-45E1B67C50C6}"/>
              </a:ext>
            </a:extLst>
          </p:cNvPr>
          <p:cNvSpPr txBox="1"/>
          <p:nvPr/>
        </p:nvSpPr>
        <p:spPr>
          <a:xfrm>
            <a:off x="693491" y="5617143"/>
            <a:ext cx="1101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both</a:t>
            </a:r>
            <a:r>
              <a:rPr lang="cs-CZ" dirty="0"/>
              <a:t> </a:t>
            </a:r>
            <a:r>
              <a:rPr lang="cs-CZ" dirty="0" err="1"/>
              <a:t>cities</a:t>
            </a:r>
            <a:r>
              <a:rPr lang="cs-CZ" dirty="0"/>
              <a:t> </a:t>
            </a:r>
            <a:r>
              <a:rPr lang="cs-CZ" dirty="0" err="1"/>
              <a:t>were</a:t>
            </a:r>
            <a:r>
              <a:rPr lang="cs-CZ" dirty="0"/>
              <a:t> </a:t>
            </a:r>
            <a:r>
              <a:rPr lang="cs-CZ" dirty="0" err="1"/>
              <a:t>defined</a:t>
            </a:r>
            <a:r>
              <a:rPr lang="cs-CZ" dirty="0"/>
              <a:t> 5 </a:t>
            </a:r>
            <a:r>
              <a:rPr lang="cs-CZ" dirty="0" err="1"/>
              <a:t>clusters</a:t>
            </a:r>
            <a:r>
              <a:rPr lang="cs-CZ" dirty="0"/>
              <a:t> </a:t>
            </a:r>
            <a:r>
              <a:rPr lang="cs-CZ" dirty="0" err="1"/>
              <a:t>which</a:t>
            </a:r>
            <a:r>
              <a:rPr lang="cs-CZ" dirty="0"/>
              <a:t> </a:t>
            </a:r>
            <a:r>
              <a:rPr lang="cs-CZ" dirty="0" err="1"/>
              <a:t>segments</a:t>
            </a:r>
            <a:r>
              <a:rPr lang="cs-CZ" dirty="0"/>
              <a:t> </a:t>
            </a:r>
            <a:r>
              <a:rPr lang="cs-CZ" dirty="0" err="1"/>
              <a:t>districts</a:t>
            </a:r>
            <a:r>
              <a:rPr lang="cs-CZ" dirty="0"/>
              <a:t> </a:t>
            </a:r>
            <a:r>
              <a:rPr lang="cs-CZ" dirty="0" err="1"/>
              <a:t>based</a:t>
            </a:r>
            <a:r>
              <a:rPr lang="cs-CZ" dirty="0"/>
              <a:t> on </a:t>
            </a:r>
            <a:r>
              <a:rPr lang="cs-CZ" dirty="0" err="1"/>
              <a:t>similar</a:t>
            </a:r>
            <a:r>
              <a:rPr lang="cs-CZ" dirty="0"/>
              <a:t> </a:t>
            </a:r>
            <a:r>
              <a:rPr lang="cs-CZ" dirty="0" err="1"/>
              <a:t>composition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venues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7162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A435DA-3EF1-44B6-A1F1-2D40A60B2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491" y="385894"/>
            <a:ext cx="9144000" cy="540260"/>
          </a:xfrm>
        </p:spPr>
        <p:txBody>
          <a:bodyPr>
            <a:noAutofit/>
          </a:bodyPr>
          <a:lstStyle/>
          <a:p>
            <a:pPr algn="l"/>
            <a:r>
              <a:rPr lang="cs-CZ" sz="2800" b="1" dirty="0" err="1"/>
              <a:t>Discussion</a:t>
            </a:r>
            <a:r>
              <a:rPr lang="cs-CZ" sz="2800" b="1" dirty="0"/>
              <a:t>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C86CCB3-45DC-4695-B2D8-D758D9679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491" y="1012774"/>
            <a:ext cx="9144000" cy="5186690"/>
          </a:xfrm>
        </p:spPr>
        <p:txBody>
          <a:bodyPr>
            <a:normAutofit/>
          </a:bodyPr>
          <a:lstStyle/>
          <a:p>
            <a:pPr algn="l"/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observation</a:t>
            </a:r>
            <a:r>
              <a:rPr lang="cs-CZ" dirty="0"/>
              <a:t> </a:t>
            </a:r>
            <a:r>
              <a:rPr lang="cs-CZ" dirty="0" err="1"/>
              <a:t>leaded</a:t>
            </a:r>
            <a:r>
              <a:rPr lang="cs-CZ" dirty="0"/>
              <a:t> </a:t>
            </a:r>
            <a:r>
              <a:rPr lang="cs-CZ" dirty="0" err="1"/>
              <a:t>into</a:t>
            </a:r>
            <a:r>
              <a:rPr lang="cs-CZ" dirty="0"/>
              <a:t> </a:t>
            </a:r>
            <a:r>
              <a:rPr lang="cs-CZ" dirty="0" err="1"/>
              <a:t>answers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questions</a:t>
            </a:r>
            <a:r>
              <a:rPr lang="cs-CZ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dirty="0" err="1"/>
              <a:t>There</a:t>
            </a:r>
            <a:r>
              <a:rPr lang="cs-CZ" dirty="0"/>
              <a:t> are big </a:t>
            </a:r>
            <a:r>
              <a:rPr lang="cs-CZ" dirty="0" err="1"/>
              <a:t>differences</a:t>
            </a:r>
            <a:r>
              <a:rPr lang="cs-CZ" dirty="0"/>
              <a:t> in </a:t>
            </a:r>
            <a:r>
              <a:rPr lang="cs-CZ" dirty="0" err="1"/>
              <a:t>amounts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categories</a:t>
            </a:r>
            <a:r>
              <a:rPr lang="cs-CZ" dirty="0"/>
              <a:t> </a:t>
            </a:r>
            <a:r>
              <a:rPr lang="cs-CZ" dirty="0" err="1"/>
              <a:t>between</a:t>
            </a:r>
            <a:r>
              <a:rPr lang="cs-CZ" dirty="0"/>
              <a:t> </a:t>
            </a:r>
            <a:r>
              <a:rPr lang="cs-CZ" dirty="0" err="1"/>
              <a:t>cities</a:t>
            </a:r>
            <a:r>
              <a:rPr lang="cs-CZ" dirty="0"/>
              <a:t> – </a:t>
            </a:r>
            <a:r>
              <a:rPr lang="cs-CZ" b="1" dirty="0"/>
              <a:t>Prague has 285 </a:t>
            </a:r>
            <a:r>
              <a:rPr lang="cs-CZ" b="1" dirty="0" err="1"/>
              <a:t>unique</a:t>
            </a:r>
            <a:r>
              <a:rPr lang="cs-CZ" b="1" dirty="0"/>
              <a:t> </a:t>
            </a:r>
            <a:r>
              <a:rPr lang="cs-CZ" b="1" dirty="0" err="1"/>
              <a:t>categories</a:t>
            </a:r>
            <a:r>
              <a:rPr lang="cs-CZ" b="1" dirty="0"/>
              <a:t>, Bratislava has 77 </a:t>
            </a:r>
            <a:r>
              <a:rPr lang="cs-CZ" b="1" dirty="0" err="1"/>
              <a:t>unique</a:t>
            </a:r>
            <a:r>
              <a:rPr lang="cs-CZ" b="1" dirty="0"/>
              <a:t> </a:t>
            </a:r>
            <a:r>
              <a:rPr lang="cs-CZ" b="1" dirty="0" err="1"/>
              <a:t>categories</a:t>
            </a:r>
            <a:r>
              <a:rPr lang="cs-CZ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dirty="0" err="1"/>
              <a:t>Similarity</a:t>
            </a:r>
            <a:r>
              <a:rPr lang="cs-CZ" dirty="0"/>
              <a:t> in </a:t>
            </a:r>
            <a:r>
              <a:rPr lang="cs-CZ" dirty="0" err="1"/>
              <a:t>composition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restaurants</a:t>
            </a:r>
            <a:r>
              <a:rPr lang="cs-CZ" dirty="0"/>
              <a:t> </a:t>
            </a:r>
            <a:r>
              <a:rPr lang="cs-CZ" dirty="0" err="1"/>
              <a:t>potential</a:t>
            </a:r>
            <a:r>
              <a:rPr lang="cs-CZ" dirty="0"/>
              <a:t> </a:t>
            </a:r>
            <a:r>
              <a:rPr lang="cs-CZ" dirty="0" err="1"/>
              <a:t>represented</a:t>
            </a:r>
            <a:r>
              <a:rPr lang="cs-CZ" dirty="0"/>
              <a:t> by </a:t>
            </a:r>
            <a:r>
              <a:rPr lang="cs-CZ" dirty="0" err="1"/>
              <a:t>world</a:t>
            </a:r>
            <a:r>
              <a:rPr lang="cs-CZ" dirty="0"/>
              <a:t> </a:t>
            </a:r>
            <a:r>
              <a:rPr lang="cs-CZ" dirty="0" err="1"/>
              <a:t>countries</a:t>
            </a:r>
            <a:r>
              <a:rPr lang="cs-CZ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case of Bratislava is visible the border impact with Hungary and Czechia, so </a:t>
            </a:r>
            <a:r>
              <a:rPr lang="cs-CZ" dirty="0"/>
              <a:t>many </a:t>
            </a:r>
            <a:r>
              <a:rPr lang="en-US" dirty="0"/>
              <a:t>restaurants are Hungarian or Czech.</a:t>
            </a:r>
            <a:endParaRPr lang="cs-CZ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dirty="0"/>
              <a:t>S</a:t>
            </a:r>
            <a:r>
              <a:rPr lang="en-US" dirty="0" err="1"/>
              <a:t>urprising</a:t>
            </a:r>
            <a:r>
              <a:rPr lang="cs-CZ" dirty="0" err="1"/>
              <a:t>ly</a:t>
            </a:r>
            <a:r>
              <a:rPr lang="en-US" dirty="0"/>
              <a:t> a relatively big amount of </a:t>
            </a:r>
            <a:r>
              <a:rPr lang="en-US" b="1" dirty="0"/>
              <a:t>yoga </a:t>
            </a:r>
            <a:r>
              <a:rPr lang="cs-CZ" b="1" dirty="0" err="1"/>
              <a:t>studios</a:t>
            </a:r>
            <a:r>
              <a:rPr lang="en-US" b="1" dirty="0"/>
              <a:t> </a:t>
            </a:r>
            <a:r>
              <a:rPr lang="en-US" dirty="0"/>
              <a:t>in case of Bratislava.</a:t>
            </a:r>
            <a:r>
              <a:rPr lang="cs-CZ" dirty="0"/>
              <a:t> (I </a:t>
            </a:r>
            <a:r>
              <a:rPr lang="cs-CZ" dirty="0" err="1"/>
              <a:t>really</a:t>
            </a:r>
            <a:r>
              <a:rPr lang="cs-CZ" dirty="0"/>
              <a:t> do not </a:t>
            </a:r>
            <a:r>
              <a:rPr lang="cs-CZ" dirty="0" err="1"/>
              <a:t>know</a:t>
            </a:r>
            <a:r>
              <a:rPr lang="cs-CZ" dirty="0"/>
              <a:t> </a:t>
            </a:r>
            <a:r>
              <a:rPr lang="cs-CZ" dirty="0" err="1"/>
              <a:t>why</a:t>
            </a:r>
            <a:r>
              <a:rPr lang="cs-CZ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dirty="0" err="1"/>
              <a:t>According</a:t>
            </a:r>
            <a:r>
              <a:rPr lang="cs-CZ" dirty="0"/>
              <a:t> </a:t>
            </a:r>
            <a:r>
              <a:rPr lang="cs-CZ" dirty="0" err="1"/>
              <a:t>those</a:t>
            </a:r>
            <a:r>
              <a:rPr lang="cs-CZ" dirty="0"/>
              <a:t> </a:t>
            </a:r>
            <a:r>
              <a:rPr lang="cs-CZ" dirty="0" err="1"/>
              <a:t>results</a:t>
            </a:r>
            <a:r>
              <a:rPr lang="cs-CZ" dirty="0"/>
              <a:t> I do not </a:t>
            </a:r>
            <a:r>
              <a:rPr lang="cs-CZ" dirty="0" err="1"/>
              <a:t>think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offers</a:t>
            </a:r>
            <a:r>
              <a:rPr lang="cs-CZ" dirty="0"/>
              <a:t> any </a:t>
            </a:r>
            <a:r>
              <a:rPr lang="cs-CZ" dirty="0" err="1"/>
              <a:t>clear</a:t>
            </a:r>
            <a:r>
              <a:rPr lang="cs-CZ" dirty="0"/>
              <a:t> </a:t>
            </a:r>
            <a:r>
              <a:rPr lang="cs-CZ" dirty="0" err="1"/>
              <a:t>decision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visting</a:t>
            </a:r>
            <a:r>
              <a:rPr lang="cs-CZ" dirty="0"/>
              <a:t> </a:t>
            </a:r>
            <a:r>
              <a:rPr lang="cs-CZ" dirty="0" err="1"/>
              <a:t>one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other</a:t>
            </a:r>
            <a:r>
              <a:rPr lang="cs-CZ" dirty="0"/>
              <a:t> </a:t>
            </a:r>
            <a:r>
              <a:rPr lang="cs-CZ" dirty="0" err="1"/>
              <a:t>coutry</a:t>
            </a:r>
            <a:r>
              <a:rPr lang="cs-CZ" dirty="0"/>
              <a:t>.</a:t>
            </a:r>
          </a:p>
        </p:txBody>
      </p:sp>
      <p:sp>
        <p:nvSpPr>
          <p:cNvPr id="5" name="Podnadpis 2">
            <a:extLst>
              <a:ext uri="{FF2B5EF4-FFF2-40B4-BE49-F238E27FC236}">
                <a16:creationId xmlns:a16="http://schemas.microsoft.com/office/drawing/2014/main" id="{FFB7A949-4943-42EF-B8B1-896FBC0C11B9}"/>
              </a:ext>
            </a:extLst>
          </p:cNvPr>
          <p:cNvSpPr txBox="1">
            <a:spLocks/>
          </p:cNvSpPr>
          <p:nvPr/>
        </p:nvSpPr>
        <p:spPr>
          <a:xfrm>
            <a:off x="693491" y="4068041"/>
            <a:ext cx="9144000" cy="2542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cs-CZ" dirty="0"/>
          </a:p>
          <a:p>
            <a:pPr algn="l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7268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A435DA-3EF1-44B6-A1F1-2D40A60B2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491" y="385894"/>
            <a:ext cx="9144000" cy="540260"/>
          </a:xfrm>
        </p:spPr>
        <p:txBody>
          <a:bodyPr>
            <a:noAutofit/>
          </a:bodyPr>
          <a:lstStyle/>
          <a:p>
            <a:pPr algn="l"/>
            <a:r>
              <a:rPr lang="cs-CZ" sz="2800" b="1" dirty="0" err="1"/>
              <a:t>Conclusion</a:t>
            </a:r>
            <a:r>
              <a:rPr lang="cs-CZ" sz="2800" b="1" dirty="0"/>
              <a:t>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C86CCB3-45DC-4695-B2D8-D758D9679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491" y="1012774"/>
            <a:ext cx="9144000" cy="518669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According to this project I went throughout whole process of setting up a concept, identifying business problem, preparing the dataset, use machine learning method and answer the research questions.</a:t>
            </a:r>
            <a:endParaRPr lang="cs-CZ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That project gave me an opportunity to work with real dataset prepared by myself with using of machine learning method. I tried to lead whole project by my own and figured out all aspects which similar project needs to have</a:t>
            </a:r>
            <a:endParaRPr lang="cs-CZ" dirty="0"/>
          </a:p>
        </p:txBody>
      </p:sp>
      <p:sp>
        <p:nvSpPr>
          <p:cNvPr id="5" name="Podnadpis 2">
            <a:extLst>
              <a:ext uri="{FF2B5EF4-FFF2-40B4-BE49-F238E27FC236}">
                <a16:creationId xmlns:a16="http://schemas.microsoft.com/office/drawing/2014/main" id="{FFB7A949-4943-42EF-B8B1-896FBC0C11B9}"/>
              </a:ext>
            </a:extLst>
          </p:cNvPr>
          <p:cNvSpPr txBox="1">
            <a:spLocks/>
          </p:cNvSpPr>
          <p:nvPr/>
        </p:nvSpPr>
        <p:spPr>
          <a:xfrm>
            <a:off x="693491" y="4068041"/>
            <a:ext cx="9144000" cy="2542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cs-CZ" dirty="0"/>
          </a:p>
          <a:p>
            <a:pPr algn="l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515993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bvod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426</Words>
  <Application>Microsoft Office PowerPoint</Application>
  <PresentationFormat>Širokoúhlá obrazovka</PresentationFormat>
  <Paragraphs>40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Symbol</vt:lpstr>
      <vt:lpstr>ShapesVTI</vt:lpstr>
      <vt:lpstr>Coursera Capstone project</vt:lpstr>
      <vt:lpstr>Introduction and resreach question</vt:lpstr>
      <vt:lpstr>Data</vt:lpstr>
      <vt:lpstr>Results</vt:lpstr>
      <vt:lpstr>Discussion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:creator>Förstl Filip</dc:creator>
  <cp:lastModifiedBy>Förstl Filip</cp:lastModifiedBy>
  <cp:revision>9</cp:revision>
  <dcterms:created xsi:type="dcterms:W3CDTF">2021-01-27T18:29:13Z</dcterms:created>
  <dcterms:modified xsi:type="dcterms:W3CDTF">2021-01-28T20:04:25Z</dcterms:modified>
</cp:coreProperties>
</file>