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20eeb7c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20eeb7c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ddbe1890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ddbe1890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e0d7ce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e0d7ce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8e0d7ce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8e0d7ce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e0d7ce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e0d7ce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754f41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9754f41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ddbe18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ddbe18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a20eeb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a20eeb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20eeb7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a20eeb7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20eeb7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a20eeb7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e0d7ce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e0d7ce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a20eeb7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a20eeb7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a20eeb7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a20eeb7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20eeb7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a20eeb7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a20eeb7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a20eeb7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9754f41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9754f41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20eeb7c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a20eeb7c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a20eeb7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a20eeb7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a20eeb7c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a20eeb7c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a20eeb7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a20eeb7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a20eeb7c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a20eeb7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e0d7ce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e0d7ce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a20eeb7c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a20eeb7c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dbe189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ddbe189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8e0d7cea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8e0d7ce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8e0d7ce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8e0d7ce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8e0d7ce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8e0d7ce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e0d7ce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e0d7ce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e0d7ce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e0d7ce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dbe189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dbe189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754f4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754f4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20eeb7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20eeb7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20eeb7c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a20eeb7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google.com/url?q=https://blog.contaazul.com/metodologia-scrum%23:~:text%3Da%2520planilha%2520agora-,O%2520que%2520%25C3%25A9%2520a%2520metodologia%2520Scrum,desenvolvedores%2520de%2520softwares%2520e%2520sistemas&amp;sa=D&amp;source=docs&amp;ust=1646701759269338&amp;usg=AOvVaw3zWeer6JlXB-pVJyVDibMd" TargetMode="External"/><Relationship Id="rId4" Type="http://schemas.openxmlformats.org/officeDocument/2006/relationships/hyperlink" Target="https://www.google.com/url?q=https://www.workfront.com/project-management/methodologies/scrum/product-owner&amp;sa=D&amp;source=docs&amp;ust=1646701759270132&amp;usg=AOvVaw2nzOontpne_woGz-q7ERMV" TargetMode="External"/><Relationship Id="rId5" Type="http://schemas.openxmlformats.org/officeDocument/2006/relationships/hyperlink" Target="https://www.google.com/url?q=https://metodologiaagil.com/scrum/&amp;sa=D&amp;source=docs&amp;ust=1646701759267787&amp;usg=AOvVaw0KSBPflnmeF1_Vm1k74M-t" TargetMode="External"/><Relationship Id="rId6" Type="http://schemas.openxmlformats.org/officeDocument/2006/relationships/hyperlink" Target="https://www.eurogamer.net/articles/2018-10-25-the-human-cost-of-red-dead-redemption-2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Metodologias Ágeis - SCRUM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Filipi Maciel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Ênio Filipe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Elemento: </a:t>
            </a:r>
            <a:r>
              <a:rPr lang="pt-BR"/>
              <a:t>Daily Scrum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476" y="1505700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4926825" y="1431200"/>
            <a:ext cx="2296500" cy="114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2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Todo dia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15 minutos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“O que eu fiz”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“O que vou fazer”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“O que está me impedindo”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Elemento: </a:t>
            </a:r>
            <a:r>
              <a:rPr lang="pt-BR"/>
              <a:t>Sprint Retrospective - Review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6451" y="1437650"/>
            <a:ext cx="4706475" cy="3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3072025" y="459783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 Review</a:t>
            </a:r>
            <a:endParaRPr/>
          </a:p>
        </p:txBody>
      </p:sp>
      <p:cxnSp>
        <p:nvCxnSpPr>
          <p:cNvPr id="159" name="Google Shape;159;p23"/>
          <p:cNvCxnSpPr>
            <a:stCxn id="158" idx="0"/>
          </p:cNvCxnSpPr>
          <p:nvPr/>
        </p:nvCxnSpPr>
        <p:spPr>
          <a:xfrm rot="10800000">
            <a:off x="3664825" y="4346738"/>
            <a:ext cx="9072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 txBox="1"/>
          <p:nvPr/>
        </p:nvSpPr>
        <p:spPr>
          <a:xfrm>
            <a:off x="1923125" y="1585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 Retrospective</a:t>
            </a:r>
            <a:endParaRPr/>
          </a:p>
        </p:txBody>
      </p:sp>
      <p:cxnSp>
        <p:nvCxnSpPr>
          <p:cNvPr id="161" name="Google Shape;161;p23"/>
          <p:cNvCxnSpPr>
            <a:stCxn id="160" idx="2"/>
          </p:cNvCxnSpPr>
          <p:nvPr/>
        </p:nvCxnSpPr>
        <p:spPr>
          <a:xfrm flipH="1">
            <a:off x="2374025" y="2017075"/>
            <a:ext cx="1049100" cy="15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4923125" y="1536588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Retrospective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que deu certo/errado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melhorar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/>
              <a:t>Review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Revisão do incremento de valor</a:t>
            </a:r>
            <a:endParaRPr sz="1600"/>
          </a:p>
        </p:txBody>
      </p:sp>
      <p:sp>
        <p:nvSpPr>
          <p:cNvPr id="163" name="Google Shape;163;p23"/>
          <p:cNvSpPr/>
          <p:nvPr/>
        </p:nvSpPr>
        <p:spPr>
          <a:xfrm>
            <a:off x="1871075" y="1437650"/>
            <a:ext cx="2439000" cy="316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Agentes: </a:t>
            </a:r>
            <a:r>
              <a:rPr lang="pt-BR"/>
              <a:t>Product Owner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801" y="1464725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3598225" y="1352300"/>
            <a:ext cx="1689300" cy="316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6967700" y="1663275"/>
            <a:ext cx="1689300" cy="316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2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Product Backlog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pt-BR" sz="1600"/>
              <a:t>Business Analysts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pt-BR" sz="1600"/>
              <a:t>Tech Lead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Review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Agentes: Scrum Team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801" y="1464725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4528250" y="1352300"/>
            <a:ext cx="3999900" cy="316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Auto organizável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Várias especialidades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Daily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Retrospective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Review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Agentes: </a:t>
            </a:r>
            <a:r>
              <a:rPr lang="pt-BR"/>
              <a:t>Scrum Master</a:t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801" y="1464725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4936300" y="1352300"/>
            <a:ext cx="2343900" cy="316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311725" y="1505700"/>
            <a:ext cx="3514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Deve garantir o bom andamento da sprint, acompanhando o time durante o desenvolvimento e resolvendo impedimentos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Daily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Retrospective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time decide a carga de trabalho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time decide a carga de trabalho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919">
            <a:off x="4154795" y="1618770"/>
            <a:ext cx="4705000" cy="3006451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1700" y="1505700"/>
            <a:ext cx="7631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Contextualização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que é o Scrum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Agentes e elementos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Pontos positivos e negativos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Manifesto </a:t>
            </a:r>
            <a:r>
              <a:rPr lang="pt-BR" sz="1600"/>
              <a:t>Ágil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time decide a carga de trabalho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Escolha de tarefas feitas pelo time</a:t>
            </a:r>
            <a:endParaRPr sz="1600"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time decide a carga de trabalho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Escolha de tarefas feitas pelo time</a:t>
            </a:r>
            <a:endParaRPr sz="1600"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9256">
            <a:off x="1317175" y="3710430"/>
            <a:ext cx="7025727" cy="76286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505700"/>
            <a:ext cx="81609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time decide a carga de trabalho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Escolha de tarefas feitas pelo time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Feedback diário</a:t>
            </a:r>
            <a:endParaRPr sz="1600"/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1700" y="1505700"/>
            <a:ext cx="81609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0 x 1 Agilidade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Backlog promove organização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time decide a carga de trabalho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Escolha de tarefas feitas pelo time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Feedback diário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Retrospectiva com sprint</a:t>
            </a:r>
            <a:endParaRPr sz="1600"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1 x 0 Manutenção</a:t>
            </a:r>
            <a:br>
              <a:rPr lang="pt-BR" sz="1600"/>
            </a:br>
            <a:endParaRPr/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1 x 0 Manutenção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Master = custo!</a:t>
            </a:r>
            <a:br>
              <a:rPr lang="pt-BR" sz="1600"/>
            </a:br>
            <a:br>
              <a:rPr lang="pt-BR" sz="1600"/>
            </a:br>
            <a:endParaRPr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505700"/>
            <a:ext cx="81609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1 x 0 Manutenção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Master = custo!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Membros que não gostam de reunião</a:t>
            </a:r>
            <a:br>
              <a:rPr lang="pt-BR" sz="1600"/>
            </a:br>
            <a:br>
              <a:rPr lang="pt-BR" sz="1600"/>
            </a:br>
            <a:endParaRPr/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505700"/>
            <a:ext cx="81609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1 x 0 Manutenção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Master = custo!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Membros que não gostam de reunião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Perda de influência no produto</a:t>
            </a:r>
            <a:br>
              <a:rPr lang="pt-BR" sz="1600"/>
            </a:br>
            <a:br>
              <a:rPr lang="pt-BR" sz="1600"/>
            </a:br>
            <a:endParaRPr/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505700"/>
            <a:ext cx="81609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1 x 0 Manutenção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Master = custo!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Membros que não gostam de reunião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Perda de influência no produto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Reuniões são longas e tomam tempo</a:t>
            </a:r>
            <a:br>
              <a:rPr lang="pt-BR" sz="1600"/>
            </a:br>
            <a:br>
              <a:rPr lang="pt-BR" sz="1600"/>
            </a:br>
            <a:endParaRPr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600"/>
              <a:t>Por que precisamos de metodologias ágeis</a:t>
            </a:r>
            <a:r>
              <a:rPr lang="pt-BR" sz="1600"/>
              <a:t>?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Problema: </a:t>
            </a:r>
            <a:r>
              <a:rPr lang="pt-BR" sz="1600"/>
              <a:t>Problemas com prazo, custo alto, entregas abaixo do esperado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Solução: Metodologia Scrum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505700"/>
            <a:ext cx="81609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 1 x 0 Manutenção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Master = custo!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Membros que não gostam de reunião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Perda de influência no produto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Reuniões são longas e tomam tempo</a:t>
            </a:r>
            <a:br>
              <a:rPr lang="pt-B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Product Owner não tem conhecimento técnico</a:t>
            </a:r>
            <a:br>
              <a:rPr lang="pt-BR" sz="1600"/>
            </a:br>
            <a:endParaRPr/>
          </a:p>
        </p:txBody>
      </p:sp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e o Manifesto Ágil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Manifesto Ágil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Entrega adiantada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Mudanças são bem vindas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Trabalho em conjunto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Trabalhe com indivíduos motivos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Conversa cara a cara é eficaz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Simplicidade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Discussão entre equipe para se tornar mais eficaz</a:t>
            </a:r>
            <a:endParaRPr sz="1600"/>
          </a:p>
        </p:txBody>
      </p:sp>
      <p:sp>
        <p:nvSpPr>
          <p:cNvPr id="310" name="Google Shape;310;p4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SCRUM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promove agilidade!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Feedback diário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Times em comunicação </a:t>
            </a:r>
            <a:r>
              <a:rPr lang="pt-BR" sz="1600"/>
              <a:t>assertiva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Só funciona se houver harmonia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Reuniões constantes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Times pequenos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Revisões, que promovem a detecção de problemas para melhorar</a:t>
            </a:r>
            <a:endParaRPr sz="1600"/>
          </a:p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311700" y="1505700"/>
            <a:ext cx="8160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1 -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google.com/url?q=https://blog.contaazul.com/metodologia-scrum%23:~:text%3Da%2520planilha%2520agora-,O%2520que%2520%25C3%25A9%2520a%2520metodologia%2520Scrum,desenvolvedores%2520de%2520softwares%2520e%2520sistemas&amp;sa=D&amp;source=docs&amp;ust=1646701759269338&amp;usg=AOvVaw3zWeer6JlXB-pVJyVDib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link 2 -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https://www.google.com/url?q=https://www.workfront.com/project-management/methodologies/scrum/product-owner&amp;sa=D&amp;source=docs&amp;ust=1646701759270132&amp;usg=AOvVaw2nzOontpne_woGz-q7ERMV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link 3 -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https://www.google.com/url?q=https://metodologiaagil.com/scrum/&amp;sa=D&amp;source=docs&amp;ust=1646701759267787&amp;usg=AOvVaw0KSBPflnmeF1_Vm1k74M-t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link 4 -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https://www.eurogamer.net/articles/2018-10-25-the-human-cost-of-red-dead-redemption-2</a:t>
            </a:r>
            <a:endParaRPr/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SCRUM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600"/>
              <a:t>O que é?</a:t>
            </a:r>
            <a:endParaRPr sz="15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25" y="2021550"/>
            <a:ext cx="4527600" cy="204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SCRUM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Elementos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Product Backlog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Sprint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Sprint 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Sprint Backlog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Sprint Retrospective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Sprint Review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Daily Scrum</a:t>
            </a:r>
            <a:endParaRPr sz="16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Agentes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Product Owner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Scrum Team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B</a:t>
            </a:r>
            <a:r>
              <a:rPr i="1" lang="pt-BR" sz="1600"/>
              <a:t>usiness Analysts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Tech Lead</a:t>
            </a:r>
            <a:endParaRPr i="1" sz="16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SCRUM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38" y="1342750"/>
            <a:ext cx="5338983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94900" y="3739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 Planning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539050" y="15759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 Review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 flipH="1" rot="10800000">
            <a:off x="1614850" y="3155325"/>
            <a:ext cx="7119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4" idx="2"/>
          </p:cNvCxnSpPr>
          <p:nvPr/>
        </p:nvCxnSpPr>
        <p:spPr>
          <a:xfrm flipH="1">
            <a:off x="7422550" y="2007000"/>
            <a:ext cx="6165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1756175" y="46257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 Retrospective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3276125" y="4360625"/>
            <a:ext cx="13185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Elemento: Product Backlog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501" y="1421700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4572000" y="1421700"/>
            <a:ext cx="1455600" cy="165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Lista contendo todas as funcionalidades do produto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Histórias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Podem ou não terem método de priorização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Elemento: </a:t>
            </a:r>
            <a:r>
              <a:rPr lang="pt-BR"/>
              <a:t>Sprint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976" y="1507100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5098150" y="1374250"/>
            <a:ext cx="3734100" cy="307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2 - 4 semanas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Elemento: </a:t>
            </a:r>
            <a:r>
              <a:rPr lang="pt-BR"/>
              <a:t>Sprint Planning - Backlog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976" y="1507100"/>
            <a:ext cx="4828174" cy="33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4740016" y="1431200"/>
            <a:ext cx="955500" cy="307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Definição das histórias a serem desenvolvidas durante a sprint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Estimativa de entrega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Priorização de histórias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Gera o Sprint Backlog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139" name="Google Shape;139;p21"/>
          <p:cNvSpPr txBox="1"/>
          <p:nvPr/>
        </p:nvSpPr>
        <p:spPr>
          <a:xfrm>
            <a:off x="2524300" y="37675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 Planning</a:t>
            </a:r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flipH="1" rot="10800000">
            <a:off x="3860100" y="3098400"/>
            <a:ext cx="7119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