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5" r:id="rId7"/>
    <p:sldId id="260" r:id="rId8"/>
    <p:sldId id="261" r:id="rId9"/>
    <p:sldId id="262"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50"/>
  </p:normalViewPr>
  <p:slideViewPr>
    <p:cSldViewPr snapToGrid="0" snapToObjects="1">
      <p:cViewPr varScale="1">
        <p:scale>
          <a:sx n="154" d="100"/>
          <a:sy n="154" d="100"/>
        </p:scale>
        <p:origin x="2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2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filipalh.github.io/StockOfTheTal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filipalh.github.io/StockOfTheTalk/"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github.com/FilipAlH/StockOfTheTal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C4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haroni" panose="020F0502020204030204" pitchFamily="34" charset="0"/>
                <a:cs typeface="Aharoni" panose="020F0502020204030204" pitchFamily="34" charset="0"/>
              </a:rPr>
              <a:t>Created by Aar, Amar, Filip and Shams</a:t>
            </a:r>
            <a:endParaRPr dirty="0">
              <a:solidFill>
                <a:schemeClr val="tx1"/>
              </a:solidFill>
              <a:latin typeface="Aharoni" panose="020F0502020204030204" pitchFamily="34" charset="0"/>
              <a:cs typeface="Aharoni" panose="020F0502020204030204" pitchFamily="34" charset="0"/>
            </a:endParaRPr>
          </a:p>
        </p:txBody>
      </p:sp>
      <p:pic>
        <p:nvPicPr>
          <p:cNvPr id="4" name="Picture 3" descr="Text&#10;&#10;Description automatically generated with low confidence">
            <a:extLst>
              <a:ext uri="{FF2B5EF4-FFF2-40B4-BE49-F238E27FC236}">
                <a16:creationId xmlns:a16="http://schemas.microsoft.com/office/drawing/2014/main" id="{3D6BC739-E877-F241-AD85-779B72CBC181}"/>
              </a:ext>
            </a:extLst>
          </p:cNvPr>
          <p:cNvPicPr>
            <a:picLocks noChangeAspect="1"/>
          </p:cNvPicPr>
          <p:nvPr/>
        </p:nvPicPr>
        <p:blipFill>
          <a:blip r:embed="rId3"/>
          <a:stretch>
            <a:fillRect/>
          </a:stretch>
        </p:blipFill>
        <p:spPr>
          <a:xfrm>
            <a:off x="958850" y="1281115"/>
            <a:ext cx="7226300" cy="1397000"/>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8" presetClass="entr" presetSubtype="0" accel="50000" fill="hold" nodeType="afterEffect">
                                  <p:stCondLst>
                                    <p:cond delay="0"/>
                                  </p:stCondLst>
                                  <p:iterate type="lt">
                                    <p:tmPct val="50000"/>
                                  </p:iterate>
                                  <p:childTnLst>
                                    <p:set>
                                      <p:cBhvr>
                                        <p:cTn id="12" dur="1" fill="hold">
                                          <p:stCondLst>
                                            <p:cond delay="0"/>
                                          </p:stCondLst>
                                        </p:cTn>
                                        <p:tgtEl>
                                          <p:spTgt spid="55">
                                            <p:txEl>
                                              <p:pRg st="0" end="0"/>
                                            </p:txEl>
                                          </p:spTgt>
                                        </p:tgtEl>
                                        <p:attrNameLst>
                                          <p:attrName>style.visibility</p:attrName>
                                        </p:attrNameLst>
                                      </p:cBhvr>
                                      <p:to>
                                        <p:strVal val="visible"/>
                                      </p:to>
                                    </p:set>
                                    <p:set>
                                      <p:cBhvr>
                                        <p:cTn id="13" dur="114" fill="hold">
                                          <p:stCondLst>
                                            <p:cond delay="0"/>
                                          </p:stCondLst>
                                        </p:cTn>
                                        <p:tgtEl>
                                          <p:spTgt spid="55">
                                            <p:txEl>
                                              <p:pRg st="0" end="0"/>
                                            </p:txEl>
                                          </p:spTgt>
                                        </p:tgtEl>
                                        <p:attrNameLst>
                                          <p:attrName>style.rotation</p:attrName>
                                        </p:attrNameLst>
                                      </p:cBhvr>
                                      <p:to>
                                        <p:strVal val="-45.0"/>
                                      </p:to>
                                    </p:set>
                                    <p:anim calcmode="lin" valueType="num">
                                      <p:cBhvr>
                                        <p:cTn id="14" dur="114" fill="hold">
                                          <p:stCondLst>
                                            <p:cond delay="114"/>
                                          </p:stCondLst>
                                        </p:cTn>
                                        <p:tgtEl>
                                          <p:spTgt spid="5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5" dur="114" fill="hold">
                                          <p:stCondLst>
                                            <p:cond delay="0"/>
                                          </p:stCondLst>
                                        </p:cTn>
                                        <p:tgtEl>
                                          <p:spTgt spid="55">
                                            <p:txEl>
                                              <p:pRg st="0" end="0"/>
                                            </p:txEl>
                                          </p:spTgt>
                                        </p:tgtEl>
                                        <p:attrNameLst>
                                          <p:attrName>ppt_y</p:attrName>
                                        </p:attrNameLst>
                                      </p:cBhvr>
                                      <p:tavLst>
                                        <p:tav tm="0">
                                          <p:val>
                                            <p:strVal val="#ppt_y-1"/>
                                          </p:val>
                                        </p:tav>
                                        <p:tav tm="100000">
                                          <p:val>
                                            <p:strVal val="#ppt_y-(0.354*#ppt_w-0.172*#ppt_h)"/>
                                          </p:val>
                                        </p:tav>
                                      </p:tavLst>
                                    </p:anim>
                                    <p:anim calcmode="lin" valueType="num">
                                      <p:cBhvr>
                                        <p:cTn id="16" dur="39" decel="50000" autoRev="1" fill="hold">
                                          <p:stCondLst>
                                            <p:cond delay="114"/>
                                          </p:stCondLst>
                                        </p:cTn>
                                        <p:tgtEl>
                                          <p:spTgt spid="5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7" dur="34" fill="hold">
                                          <p:stCondLst>
                                            <p:cond delay="216"/>
                                          </p:stCondLst>
                                        </p:cTn>
                                        <p:tgtEl>
                                          <p:spTgt spid="55">
                                            <p:txEl>
                                              <p:pRg st="0" end="0"/>
                                            </p:txEl>
                                          </p:spTgt>
                                        </p:tgtEl>
                                        <p:attrNameLst>
                                          <p:attrName>ppt_y</p:attrName>
                                        </p:attrNameLst>
                                      </p:cBhvr>
                                      <p:tavLst>
                                        <p:tav tm="0">
                                          <p:val>
                                            <p:strVal val="#ppt_y-(0.354*#ppt_w-0.172*#ppt_h)"/>
                                          </p:val>
                                        </p:tav>
                                        <p:tav tm="100000">
                                          <p:val>
                                            <p:strVal val="#ppt_y"/>
                                          </p:val>
                                        </p:tav>
                                      </p:tavLst>
                                    </p:anim>
                                  </p:childTnLst>
                                </p:cTn>
                              </p:par>
                              <p:par>
                                <p:cTn id="18" presetID="32" presetClass="emph" presetSubtype="0" fill="hold" nodeType="withEffect">
                                  <p:stCondLst>
                                    <p:cond delay="0"/>
                                  </p:stCondLst>
                                  <p:childTnLst>
                                    <p:animRot by="120000">
                                      <p:cBhvr>
                                        <p:cTn id="19" dur="500" fill="hold">
                                          <p:stCondLst>
                                            <p:cond delay="0"/>
                                          </p:stCondLst>
                                        </p:cTn>
                                        <p:tgtEl>
                                          <p:spTgt spid="4"/>
                                        </p:tgtEl>
                                        <p:attrNameLst>
                                          <p:attrName>r</p:attrName>
                                        </p:attrNameLst>
                                      </p:cBhvr>
                                    </p:animRot>
                                    <p:animRot by="-240000">
                                      <p:cBhvr>
                                        <p:cTn id="20" dur="1000" fill="hold">
                                          <p:stCondLst>
                                            <p:cond delay="1000"/>
                                          </p:stCondLst>
                                        </p:cTn>
                                        <p:tgtEl>
                                          <p:spTgt spid="4"/>
                                        </p:tgtEl>
                                        <p:attrNameLst>
                                          <p:attrName>r</p:attrName>
                                        </p:attrNameLst>
                                      </p:cBhvr>
                                    </p:animRot>
                                    <p:animRot by="240000">
                                      <p:cBhvr>
                                        <p:cTn id="21" dur="1000" fill="hold">
                                          <p:stCondLst>
                                            <p:cond delay="2000"/>
                                          </p:stCondLst>
                                        </p:cTn>
                                        <p:tgtEl>
                                          <p:spTgt spid="4"/>
                                        </p:tgtEl>
                                        <p:attrNameLst>
                                          <p:attrName>r</p:attrName>
                                        </p:attrNameLst>
                                      </p:cBhvr>
                                    </p:animRot>
                                    <p:animRot by="-240000">
                                      <p:cBhvr>
                                        <p:cTn id="22" dur="1000" fill="hold">
                                          <p:stCondLst>
                                            <p:cond delay="3000"/>
                                          </p:stCondLst>
                                        </p:cTn>
                                        <p:tgtEl>
                                          <p:spTgt spid="4"/>
                                        </p:tgtEl>
                                        <p:attrNameLst>
                                          <p:attrName>r</p:attrName>
                                        </p:attrNameLst>
                                      </p:cBhvr>
                                    </p:animRot>
                                    <p:animRot by="120000">
                                      <p:cBhvr>
                                        <p:cTn id="23" dur="1000" fill="hold">
                                          <p:stCondLst>
                                            <p:cond delay="40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CA" sz="6000" dirty="0">
                <a:solidFill>
                  <a:schemeClr val="tx1"/>
                </a:solidFill>
                <a:latin typeface="Abadi" panose="020F0502020204030204" pitchFamily="34" charset="0"/>
                <a:cs typeface="Abadi" panose="020F0502020204030204" pitchFamily="34" charset="0"/>
              </a:rPr>
              <a:t>The End </a:t>
            </a:r>
          </a:p>
          <a:p>
            <a:pPr marL="114300" lvl="0" indent="0" algn="ctr" rtl="0">
              <a:spcBef>
                <a:spcPts val="0"/>
              </a:spcBef>
              <a:spcAft>
                <a:spcPts val="0"/>
              </a:spcAft>
              <a:buSzPts val="1800"/>
              <a:buNone/>
            </a:pPr>
            <a:r>
              <a:rPr lang="en-CA" sz="6000" dirty="0">
                <a:solidFill>
                  <a:srgbClr val="75C4FF"/>
                </a:solidFill>
                <a:latin typeface="Abadi" panose="020F0502020204030204" pitchFamily="34" charset="0"/>
                <a:cs typeface="Abadi" panose="020F0502020204030204" pitchFamily="34" charset="0"/>
              </a:rPr>
              <a:t>Thank You!</a:t>
            </a:r>
            <a:endParaRPr lang="en" sz="6000" dirty="0">
              <a:solidFill>
                <a:srgbClr val="75C4FF"/>
              </a:solidFill>
              <a:latin typeface="Abadi" panose="020F0502020204030204" pitchFamily="34" charset="0"/>
              <a:cs typeface="Abadi" panose="020F0502020204030204" pitchFamily="34" charset="0"/>
            </a:endParaRPr>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050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arn(inVertical)">
                                      <p:cBhvr>
                                        <p:cTn id="7" dur="500"/>
                                        <p:tgtEl>
                                          <p:spTgt spid="89">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animEffect transition="in" filter="barn(inVertical)">
                                      <p:cBhvr>
                                        <p:cTn id="11" dur="5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
              </a:rPr>
              <a:t>O</a:t>
            </a:r>
            <a:r>
              <a:rPr lang="en-CA" dirty="0">
                <a:latin typeface=""/>
              </a:rPr>
              <a:t>u</a:t>
            </a:r>
            <a:r>
              <a:rPr lang="en" dirty="0">
                <a:latin typeface=""/>
              </a:rPr>
              <a:t>r Elevator Pitch</a:t>
            </a:r>
            <a:endParaRPr dirty="0">
              <a:latin typeface=""/>
            </a:endParaRPr>
          </a:p>
        </p:txBody>
      </p:sp>
      <p:pic>
        <p:nvPicPr>
          <p:cNvPr id="3" name="Picture 2" descr="A picture containing cabinet, wall, indoor, door&#10;&#10;Description automatically generated">
            <a:extLst>
              <a:ext uri="{FF2B5EF4-FFF2-40B4-BE49-F238E27FC236}">
                <a16:creationId xmlns:a16="http://schemas.microsoft.com/office/drawing/2014/main" id="{097B3C5E-B0D5-2547-95F0-5176F71121B2}"/>
              </a:ext>
            </a:extLst>
          </p:cNvPr>
          <p:cNvPicPr>
            <a:picLocks noChangeAspect="1"/>
          </p:cNvPicPr>
          <p:nvPr/>
        </p:nvPicPr>
        <p:blipFill>
          <a:blip r:embed="rId3"/>
          <a:stretch>
            <a:fillRect/>
          </a:stretch>
        </p:blipFill>
        <p:spPr>
          <a:xfrm>
            <a:off x="311700" y="4804587"/>
            <a:ext cx="1630884" cy="3010195"/>
          </a:xfrm>
          <a:prstGeom prst="rect">
            <a:avLst/>
          </a:prstGeom>
        </p:spPr>
      </p:pic>
      <p:pic>
        <p:nvPicPr>
          <p:cNvPr id="7" name="Picture 6" descr="A picture containing cabinet, wall, indoor, door&#10;&#10;Description automatically generated">
            <a:extLst>
              <a:ext uri="{FF2B5EF4-FFF2-40B4-BE49-F238E27FC236}">
                <a16:creationId xmlns:a16="http://schemas.microsoft.com/office/drawing/2014/main" id="{B10C7A2E-4252-394A-A424-43B759ADE3A3}"/>
              </a:ext>
            </a:extLst>
          </p:cNvPr>
          <p:cNvPicPr>
            <a:picLocks noChangeAspect="1"/>
          </p:cNvPicPr>
          <p:nvPr/>
        </p:nvPicPr>
        <p:blipFill>
          <a:blip r:embed="rId3"/>
          <a:stretch>
            <a:fillRect/>
          </a:stretch>
        </p:blipFill>
        <p:spPr>
          <a:xfrm>
            <a:off x="7017111" y="6870847"/>
            <a:ext cx="1630884" cy="3010195"/>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06E07FF2-323D-454C-B35A-C5726BCE66B7}"/>
              </a:ext>
            </a:extLst>
          </p:cNvPr>
          <p:cNvPicPr>
            <a:picLocks noChangeAspect="1"/>
          </p:cNvPicPr>
          <p:nvPr/>
        </p:nvPicPr>
        <p:blipFill>
          <a:blip r:embed="rId4"/>
          <a:stretch>
            <a:fillRect/>
          </a:stretch>
        </p:blipFill>
        <p:spPr>
          <a:xfrm>
            <a:off x="524352" y="2393285"/>
            <a:ext cx="1846296" cy="356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469 0.60895 L 0.00122 -1.54907 " pathEditMode="relative" rAng="0" ptsTypes="AA">
                                      <p:cBhvr>
                                        <p:cTn id="6" dur="2000" fill="hold"/>
                                        <p:tgtEl>
                                          <p:spTgt spid="3"/>
                                        </p:tgtEl>
                                        <p:attrNameLst>
                                          <p:attrName>ppt_x</p:attrName>
                                          <p:attrName>ppt_y</p:attrName>
                                        </p:attrNameLst>
                                      </p:cBhvr>
                                      <p:rCtr x="-174" y="-107901"/>
                                    </p:animMotion>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0.01545 0.43919 L -0.00625 -1.15217 " pathEditMode="relative" rAng="0" ptsTypes="AA">
                                      <p:cBhvr>
                                        <p:cTn id="14" dur="2000" fill="hold"/>
                                        <p:tgtEl>
                                          <p:spTgt spid="7"/>
                                        </p:tgtEl>
                                        <p:attrNameLst>
                                          <p:attrName>ppt_x</p:attrName>
                                          <p:attrName>ppt_y</p:attrName>
                                        </p:attrNameLst>
                                      </p:cBhvr>
                                      <p:rCtr x="451" y="-79568"/>
                                    </p:animMotion>
                                  </p:childTnLst>
                                </p:cTn>
                              </p:par>
                            </p:childTnLst>
                          </p:cTn>
                        </p:par>
                        <p:par>
                          <p:cTn id="15" fill="hold">
                            <p:stCondLst>
                              <p:cond delay="45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6500"/>
                            </p:stCondLst>
                            <p:childTnLst>
                              <p:par>
                                <p:cTn id="20" presetID="42" presetClass="path" presetSubtype="0" accel="50000" decel="50000" fill="hold" nodeType="afterEffect">
                                  <p:stCondLst>
                                    <p:cond delay="0"/>
                                  </p:stCondLst>
                                  <p:childTnLst>
                                    <p:animMotion origin="layout" path="M 2.77778E-7 0 L 0.69062 -0.03457 " pathEditMode="relative" rAng="0" ptsTypes="AA">
                                      <p:cBhvr>
                                        <p:cTn id="21" dur="2000" fill="hold"/>
                                        <p:tgtEl>
                                          <p:spTgt spid="8"/>
                                        </p:tgtEl>
                                        <p:attrNameLst>
                                          <p:attrName>ppt_x</p:attrName>
                                          <p:attrName>ppt_y</p:attrName>
                                        </p:attrNameLst>
                                      </p:cBhvr>
                                      <p:rCtr x="34531" y="-1728"/>
                                    </p:animMotion>
                                  </p:childTnLst>
                                </p:cTn>
                              </p:par>
                            </p:childTnLst>
                          </p:cTn>
                        </p:par>
                        <p:par>
                          <p:cTn id="22" fill="hold">
                            <p:stCondLst>
                              <p:cond delay="8500"/>
                            </p:stCondLst>
                            <p:childTnLst>
                              <p:par>
                                <p:cTn id="23" presetID="6" presetClass="emph" presetSubtype="0" fill="hold" grpId="0" nodeType="afterEffect">
                                  <p:stCondLst>
                                    <p:cond delay="0"/>
                                  </p:stCondLst>
                                  <p:childTnLst>
                                    <p:animScale>
                                      <p:cBhvr>
                                        <p:cTn id="24" dur="2000" fill="hold"/>
                                        <p:tgtEl>
                                          <p:spTgt spid="60"/>
                                        </p:tgtEl>
                                      </p:cBhvr>
                                      <p:by x="125000" y="125000"/>
                                    </p:animScale>
                                  </p:childTnLst>
                                </p:cTn>
                              </p:par>
                              <p:par>
                                <p:cTn id="25" presetID="42" presetClass="path" presetSubtype="0" accel="50000" decel="50000" fill="hold" grpId="1" nodeType="withEffect">
                                  <p:stCondLst>
                                    <p:cond delay="0"/>
                                  </p:stCondLst>
                                  <p:childTnLst>
                                    <p:animMotion origin="layout" path="M 0 0 L -0.14653 0 " pathEditMode="relative" rAng="0" ptsTypes="AA">
                                      <p:cBhvr>
                                        <p:cTn id="26" dur="2000" fill="hold"/>
                                        <p:tgtEl>
                                          <p:spTgt spid="60"/>
                                        </p:tgtEl>
                                        <p:attrNameLst>
                                          <p:attrName>ppt_x</p:attrName>
                                          <p:attrName>ppt_y</p:attrName>
                                        </p:attrNameLst>
                                      </p:cBhvr>
                                      <p:rCtr x="-7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Concept</a:t>
            </a:r>
            <a:endParaRPr sz="3600" b="1" dirty="0">
              <a:latin typeface="Abadi MT Condensed Light" panose="020B0306030101010103" pitchFamily="34" charset="77"/>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solidFill>
                  <a:schemeClr val="tx1"/>
                </a:solidFill>
              </a:rPr>
              <a:t>Find out what every day people are saying about your stock of choice!</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CA" sz="2000" dirty="0">
                <a:solidFill>
                  <a:schemeClr val="tx1"/>
                </a:solidFill>
              </a:rPr>
              <a:t>Wouldn’t it be great if you knew what other people were thinking about a stock before pulling the trigger on a stock purchase?</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 sz="2000" dirty="0">
                <a:solidFill>
                  <a:schemeClr val="tx1"/>
                </a:solidFill>
              </a:rPr>
              <a:t>Our co-founder Amar always envied those who had early access to the direction of stocks on the stock market before making a trade. As a team, we devised a way to get a pulse on individual stocks to help him – and others! – be informed on the prevalent chatter on stocks.</a:t>
            </a:r>
            <a:endParaRPr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anim calcmode="lin" valueType="num">
                                      <p:cBhvr>
                                        <p:cTn id="8"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anim calcmode="lin" valueType="num">
                                      <p:cBhvr>
                                        <p:cTn id="1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anim calcmode="lin" valueType="num">
                                      <p:cBhvr>
                                        <p:cTn id="18"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Process</a:t>
            </a:r>
            <a:endParaRPr b="1" dirty="0">
              <a:latin typeface="Abadi MT Condensed Light" panose="020B0306030101010103" pitchFamily="34" charset="77"/>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Our we</a:t>
            </a:r>
            <a:r>
              <a:rPr lang="en-CA" dirty="0">
                <a:solidFill>
                  <a:schemeClr val="tx1"/>
                </a:solidFill>
              </a:rPr>
              <a:t>bs</a:t>
            </a:r>
            <a:r>
              <a:rPr lang="en" dirty="0" err="1">
                <a:solidFill>
                  <a:schemeClr val="tx1"/>
                </a:solidFill>
              </a:rPr>
              <a:t>ite</a:t>
            </a:r>
            <a:r>
              <a:rPr lang="en" dirty="0">
                <a:solidFill>
                  <a:schemeClr val="tx1"/>
                </a:solidFill>
              </a:rPr>
              <a:t> was created using a combination</a:t>
            </a:r>
            <a:r>
              <a:rPr lang="en-CA" dirty="0">
                <a:solidFill>
                  <a:schemeClr val="tx1"/>
                </a:solidFill>
              </a:rPr>
              <a:t>on</a:t>
            </a:r>
            <a:r>
              <a:rPr lang="en" dirty="0">
                <a:solidFill>
                  <a:schemeClr val="tx1"/>
                </a:solidFill>
              </a:rPr>
              <a:t> of HTML, CSS, JavaScript, Materialize libraries and resources fetched from both Yahoo Finance and Reddit public APIs.</a:t>
            </a:r>
          </a:p>
          <a:p>
            <a:pPr marL="114300" lvl="0" indent="0" algn="l" rtl="0">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spcBef>
                <a:spcPts val="0"/>
              </a:spcBef>
              <a:spcAft>
                <a:spcPts val="0"/>
              </a:spcAft>
              <a:buSzPts val="1800"/>
              <a:buChar char="●"/>
            </a:pPr>
            <a:r>
              <a:rPr lang="en-CA" dirty="0">
                <a:solidFill>
                  <a:schemeClr val="tx1"/>
                </a:solidFill>
              </a:rPr>
              <a:t>All four members of this team worked on all coding related aspects of this website, with individual snippets of code being added via a shared </a:t>
            </a:r>
            <a:r>
              <a:rPr lang="en-CA" dirty="0" err="1">
                <a:solidFill>
                  <a:schemeClr val="tx1"/>
                </a:solidFill>
              </a:rPr>
              <a:t>Github</a:t>
            </a:r>
            <a:r>
              <a:rPr lang="en-CA" dirty="0">
                <a:solidFill>
                  <a:schemeClr val="tx1"/>
                </a:solidFill>
              </a:rPr>
              <a:t> repository.</a:t>
            </a:r>
          </a:p>
          <a:p>
            <a:pPr marL="457200" lvl="0" indent="-342900" algn="l" rtl="0">
              <a:spcBef>
                <a:spcPts val="0"/>
              </a:spcBef>
              <a:spcAft>
                <a:spcPts val="0"/>
              </a:spcAft>
              <a:buSzPts val="1800"/>
              <a:buChar char="●"/>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The primary challenge for our website was the aesthetics of how we wanted our landing page and presentation to look. Using libraries outside of our comfort level, and pivoting from our original concept to remain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anim calcmode="lin" valueType="num">
                                      <p:cBhvr>
                                        <p:cTn id="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0"/>
                                        <p:tgtEl>
                                          <p:spTgt spid="72">
                                            <p:txEl>
                                              <p:pRg st="1" end="1"/>
                                            </p:txEl>
                                          </p:spTgt>
                                        </p:tgtEl>
                                      </p:cBhvr>
                                    </p:animEffect>
                                    <p:anim calcmode="lin" valueType="num">
                                      <p:cBhvr>
                                        <p:cTn id="13" dur="1000" fill="hold"/>
                                        <p:tgtEl>
                                          <p:spTgt spid="7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72">
                                            <p:txEl>
                                              <p:pRg st="2" end="2"/>
                                            </p:txEl>
                                          </p:spTgt>
                                        </p:tgtEl>
                                        <p:attrNameLst>
                                          <p:attrName>style.visibility</p:attrName>
                                        </p:attrNameLst>
                                      </p:cBhvr>
                                      <p:to>
                                        <p:strVal val="visible"/>
                                      </p:to>
                                    </p:set>
                                    <p:animEffect transition="in" filter="fade">
                                      <p:cBhvr>
                                        <p:cTn id="18" dur="1000"/>
                                        <p:tgtEl>
                                          <p:spTgt spid="72">
                                            <p:txEl>
                                              <p:pRg st="2" end="2"/>
                                            </p:txEl>
                                          </p:spTgt>
                                        </p:tgtEl>
                                      </p:cBhvr>
                                    </p:animEffect>
                                    <p:anim calcmode="lin" valueType="num">
                                      <p:cBhvr>
                                        <p:cTn id="19"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72">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72">
                                            <p:txEl>
                                              <p:pRg st="4" end="4"/>
                                            </p:txEl>
                                          </p:spTgt>
                                        </p:tgtEl>
                                        <p:attrNameLst>
                                          <p:attrName>style.visibility</p:attrName>
                                        </p:attrNameLst>
                                      </p:cBhvr>
                                      <p:to>
                                        <p:strVal val="visible"/>
                                      </p:to>
                                    </p:set>
                                    <p:animEffect transition="in" filter="fade">
                                      <p:cBhvr>
                                        <p:cTn id="24" dur="1000"/>
                                        <p:tgtEl>
                                          <p:spTgt spid="72">
                                            <p:txEl>
                                              <p:pRg st="4" end="4"/>
                                            </p:txEl>
                                          </p:spTgt>
                                        </p:tgtEl>
                                      </p:cBhvr>
                                    </p:animEffect>
                                    <p:anim calcmode="lin" valueType="num">
                                      <p:cBhvr>
                                        <p:cTn id="25"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Progress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r>
              <a:rPr lang="en-CA" b="1" dirty="0">
                <a:solidFill>
                  <a:schemeClr val="tx1"/>
                </a:solidFill>
              </a:rPr>
              <a:t>We were able to successfully create a working MVP that we can build on!</a:t>
            </a:r>
          </a:p>
        </p:txBody>
      </p:sp>
      <p:pic>
        <p:nvPicPr>
          <p:cNvPr id="3" name="Picture 2" descr="Shape&#10;&#10;Description automatically generated">
            <a:extLst>
              <a:ext uri="{FF2B5EF4-FFF2-40B4-BE49-F238E27FC236}">
                <a16:creationId xmlns:a16="http://schemas.microsoft.com/office/drawing/2014/main" id="{12C73F97-DF58-6241-B25F-93E9E6E9BDF8}"/>
              </a:ext>
            </a:extLst>
          </p:cNvPr>
          <p:cNvPicPr>
            <a:picLocks noChangeAspect="1"/>
          </p:cNvPicPr>
          <p:nvPr/>
        </p:nvPicPr>
        <p:blipFill>
          <a:blip r:embed="rId4"/>
          <a:stretch>
            <a:fillRect/>
          </a:stretch>
        </p:blipFill>
        <p:spPr>
          <a:xfrm>
            <a:off x="3159125" y="2317750"/>
            <a:ext cx="2825750" cy="2825750"/>
          </a:xfrm>
          <a:prstGeom prst="rect">
            <a:avLst/>
          </a:prstGeom>
        </p:spPr>
      </p:pic>
    </p:spTree>
    <p:extLst>
      <p:ext uri="{BB962C8B-B14F-4D97-AF65-F5344CB8AC3E}">
        <p14:creationId xmlns:p14="http://schemas.microsoft.com/office/powerpoint/2010/main" val="8936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par>
                          <p:cTn id="11" fill="hold">
                            <p:stCondLst>
                              <p:cond delay="1000"/>
                            </p:stCondLst>
                            <p:childTnLst>
                              <p:par>
                                <p:cTn id="12" presetID="8" presetClass="emph" presetSubtype="0" fill="hold" nodeType="afterEffect">
                                  <p:stCondLst>
                                    <p:cond delay="0"/>
                                  </p:stCondLst>
                                  <p:childTnLst>
                                    <p:animRot by="21600000">
                                      <p:cBhvr>
                                        <p:cTn id="13"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Individual Roles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endParaRPr lang="en-CA" b="1" dirty="0">
              <a:solidFill>
                <a:schemeClr val="tx1"/>
              </a:solidFill>
            </a:endParaRPr>
          </a:p>
        </p:txBody>
      </p:sp>
      <p:pic>
        <p:nvPicPr>
          <p:cNvPr id="4" name="Picture 3" descr="A screenshot of a computer&#10;&#10;Description automatically generated with medium confidence">
            <a:extLst>
              <a:ext uri="{FF2B5EF4-FFF2-40B4-BE49-F238E27FC236}">
                <a16:creationId xmlns:a16="http://schemas.microsoft.com/office/drawing/2014/main" id="{663437C6-B1BA-8A47-8BFA-F8DC45CEB2D7}"/>
              </a:ext>
            </a:extLst>
          </p:cNvPr>
          <p:cNvPicPr>
            <a:picLocks noChangeAspect="1"/>
          </p:cNvPicPr>
          <p:nvPr/>
        </p:nvPicPr>
        <p:blipFill>
          <a:blip r:embed="rId4"/>
          <a:stretch>
            <a:fillRect/>
          </a:stretch>
        </p:blipFill>
        <p:spPr>
          <a:xfrm>
            <a:off x="236452" y="1443778"/>
            <a:ext cx="8671095" cy="3254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481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nodePh="1">
                                  <p:stCondLst>
                                    <p:cond delay="0"/>
                                  </p:stCondLst>
                                  <p:endCondLst>
                                    <p:cond evt="begin" delay="0">
                                      <p:tn val="5"/>
                                    </p:cond>
                                  </p:end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7204"/>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badi MT Condensed Light" panose="020B0306030101010103" pitchFamily="34" charset="77"/>
              </a:rPr>
              <a:t>Our MVP Demo</a:t>
            </a:r>
            <a:endParaRPr dirty="0">
              <a:latin typeface="Abadi MT Condensed Light" panose="020B0306030101010103" pitchFamily="34" charset="77"/>
            </a:endParaRPr>
          </a:p>
        </p:txBody>
      </p:sp>
      <p:pic>
        <p:nvPicPr>
          <p:cNvPr id="3" name="Picture 2" descr="Text&#10;&#10;Description automatically generated with low confidence">
            <a:hlinkClick r:id="rId3"/>
            <a:extLst>
              <a:ext uri="{FF2B5EF4-FFF2-40B4-BE49-F238E27FC236}">
                <a16:creationId xmlns:a16="http://schemas.microsoft.com/office/drawing/2014/main" id="{7287C9CD-DCA5-5A43-9387-6FBAEA95E2BA}"/>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765425" y="2884497"/>
            <a:ext cx="3613150" cy="6985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badi" panose="020F0502020204030204" pitchFamily="34" charset="0"/>
                <a:cs typeface="Abadi" panose="020F0502020204030204" pitchFamily="34" charset="0"/>
              </a:rPr>
              <a:t>Directions for Future Development</a:t>
            </a:r>
            <a:endParaRPr dirty="0">
              <a:latin typeface="Abadi" panose="020F0502020204030204" pitchFamily="34" charset="0"/>
              <a:cs typeface="Abadi" panose="020F0502020204030204" pitchFamily="34" charset="0"/>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CA" dirty="0">
                <a:solidFill>
                  <a:schemeClr val="tx1"/>
                </a:solidFill>
              </a:rPr>
              <a:t>We plan to incorporate more API sources such as Twitter, 4Chan, Google, Bing and eventually have the ability to scrape the internet for chatter.</a:t>
            </a:r>
          </a:p>
          <a:p>
            <a:pPr marL="285750" indent="-285750">
              <a:spcAft>
                <a:spcPts val="1600"/>
              </a:spcAft>
            </a:pPr>
            <a:r>
              <a:rPr lang="en-CA" dirty="0">
                <a:solidFill>
                  <a:schemeClr val="tx1"/>
                </a:solidFill>
              </a:rPr>
              <a:t>We plan to have more functionality in terms of how the information is presented. Examples include adding comparison charts, and visual data analysis aids.</a:t>
            </a:r>
          </a:p>
          <a:p>
            <a:pPr marL="285750" indent="-285750">
              <a:spcAft>
                <a:spcPts val="1600"/>
              </a:spcAft>
            </a:pPr>
            <a:r>
              <a:rPr lang="en-CA" dirty="0">
                <a:solidFill>
                  <a:schemeClr val="tx1"/>
                </a:solidFill>
              </a:rPr>
              <a:t>We plan to add a login feature so that our users can save historical searches and bookmark them long-term.</a:t>
            </a:r>
          </a:p>
          <a:p>
            <a:pPr marL="285750" indent="-285750">
              <a:spcAft>
                <a:spcPts val="1600"/>
              </a:spcAft>
            </a:pPr>
            <a:r>
              <a:rPr lang="en-CA" dirty="0">
                <a:solidFill>
                  <a:schemeClr val="tx1"/>
                </a:solidFill>
              </a:rPr>
              <a:t>We also plan to add a night-mode feature for our night-owl users.</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dissolve">
                                      <p:cBhvr>
                                        <p:cTn id="7" dur="500"/>
                                        <p:tgtEl>
                                          <p:spTgt spid="8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Effect transition="in" filter="dissolve">
                                      <p:cBhvr>
                                        <p:cTn id="11" dur="500"/>
                                        <p:tgtEl>
                                          <p:spTgt spid="8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Effect transition="in" filter="dissolve">
                                      <p:cBhvr>
                                        <p:cTn id="15" dur="500"/>
                                        <p:tgtEl>
                                          <p:spTgt spid="8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dissolve">
                                      <p:cBhvr>
                                        <p:cTn id="19" dur="5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badi MT Condensed Light" panose="020B0306030101010103" pitchFamily="34" charset="77"/>
              </a:rPr>
              <a:t>Links:</a:t>
            </a: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CA" dirty="0">
                <a:hlinkClick r:id="rId3"/>
              </a:rPr>
              <a:t>Stock of The Talk Website.</a:t>
            </a:r>
            <a:endParaRPr dirty="0"/>
          </a:p>
          <a:p>
            <a:pPr marL="457200" lvl="0" indent="-342900" algn="l" rtl="0">
              <a:spcBef>
                <a:spcPts val="0"/>
              </a:spcBef>
              <a:spcAft>
                <a:spcPts val="0"/>
              </a:spcAft>
              <a:buSzPts val="1800"/>
              <a:buFont typeface="+mj-lt"/>
              <a:buAutoNum type="arabicPeriod"/>
            </a:pPr>
            <a:r>
              <a:rPr lang="en" dirty="0">
                <a:hlinkClick r:id="rId4"/>
              </a:rPr>
              <a:t>GitHub repo</a:t>
            </a:r>
            <a:endParaRPr lang="en" dirty="0"/>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338</Words>
  <Application>Microsoft Macintosh PowerPoint</Application>
  <PresentationFormat>On-screen Show (16:9)</PresentationFormat>
  <Paragraphs>28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Abadi MT Condensed Light</vt:lpstr>
      <vt:lpstr>Aharoni</vt:lpstr>
      <vt:lpstr>Arial</vt:lpstr>
      <vt:lpstr>Simple Light</vt:lpstr>
      <vt:lpstr>PowerPoint Presentation</vt:lpstr>
      <vt:lpstr>Our Elevator Pitch</vt:lpstr>
      <vt:lpstr>Concept</vt:lpstr>
      <vt:lpstr>Process</vt:lpstr>
      <vt:lpstr>Progress</vt:lpstr>
      <vt:lpstr>Individual Roles</vt:lpstr>
      <vt:lpstr>Our MVP Demo</vt:lpstr>
      <vt:lpstr>Directions for Future Development</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Mohamoud Hussein</cp:lastModifiedBy>
  <cp:revision>34</cp:revision>
  <dcterms:modified xsi:type="dcterms:W3CDTF">2021-10-04T02:29:51Z</dcterms:modified>
</cp:coreProperties>
</file>