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3" r:id="rId6"/>
    <p:sldId id="265" r:id="rId7"/>
    <p:sldId id="260" r:id="rId8"/>
    <p:sldId id="261" r:id="rId9"/>
    <p:sldId id="262"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72"/>
    <p:restoredTop sz="94621"/>
  </p:normalViewPr>
  <p:slideViewPr>
    <p:cSldViewPr snapToGrid="0" snapToObjects="1">
      <p:cViewPr varScale="1">
        <p:scale>
          <a:sx n="130" d="100"/>
          <a:sy n="130"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teach-through-talk.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FilipAlH/TeachThruTalk/" TargetMode="External"/><Relationship Id="rId4" Type="http://schemas.openxmlformats.org/officeDocument/2006/relationships/hyperlink" Target="https://teach-through-talk.herokuap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An app by Stephany, Filip, Jeff and Aar</a:t>
            </a:r>
            <a:endParaRPr dirty="0">
              <a:solidFill>
                <a:schemeClr val="tx1"/>
              </a:solidFill>
              <a:latin typeface="Aharoni" panose="020F0502020204030204" pitchFamily="34" charset="0"/>
              <a:cs typeface="Aharoni" panose="020F0502020204030204" pitchFamily="34" charset="0"/>
            </a:endParaRPr>
          </a:p>
        </p:txBody>
      </p:sp>
      <p:pic>
        <p:nvPicPr>
          <p:cNvPr id="4" name="Picture 3">
            <a:extLst>
              <a:ext uri="{FF2B5EF4-FFF2-40B4-BE49-F238E27FC236}">
                <a16:creationId xmlns:a16="http://schemas.microsoft.com/office/drawing/2014/main" id="{3D6BC739-E877-F241-AD85-779B72CBC181}"/>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958850" y="1375657"/>
            <a:ext cx="7226300" cy="1207915"/>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8" presetClass="emph" presetSubtype="0" fill="hold" nodeType="withEffect">
                                  <p:stCondLst>
                                    <p:cond delay="0"/>
                                  </p:stCondLst>
                                  <p:childTnLst>
                                    <p:animRot by="21600000">
                                      <p:cBhvr>
                                        <p:cTn id="19"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308962"/>
            <a:ext cx="8520600" cy="2525575"/>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chemeClr val="tx1">
                    <a:lumMod val="65000"/>
                    <a:lumOff val="35000"/>
                  </a:schemeClr>
                </a:solidFill>
                <a:latin typeface="Abadi" panose="020F0502020204030204" pitchFamily="34" charset="0"/>
                <a:cs typeface="Abadi" panose="020F0502020204030204" pitchFamily="34" charset="0"/>
              </a:rPr>
              <a:t>Thank You!</a:t>
            </a:r>
            <a:endParaRPr lang="en" sz="6000" dirty="0">
              <a:solidFill>
                <a:schemeClr val="tx1">
                  <a:lumMod val="65000"/>
                  <a:lumOff val="35000"/>
                </a:schemeClr>
              </a:solidFill>
              <a:latin typeface="Abadi" panose="020F0502020204030204" pitchFamily="34" charset="0"/>
              <a:cs typeface="Abadi" panose="020F0502020204030204" pitchFamily="34" charset="0"/>
            </a:endParaRPr>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chemeClr val="bg2"/>
            </a:gs>
          </a:gsLst>
          <a:lin ang="16200000"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a:t>
            </a:r>
            <a:r>
              <a:rPr lang="en-CA" dirty="0">
                <a:latin typeface="Aharoni" panose="02010803020104030203" pitchFamily="2" charset="-79"/>
                <a:cs typeface="Aharoni" panose="02010803020104030203" pitchFamily="2" charset="-79"/>
              </a:rPr>
              <a:t>u</a:t>
            </a:r>
            <a:r>
              <a:rPr lang="en" dirty="0">
                <a:latin typeface="Aharoni" panose="02010803020104030203" pitchFamily="2" charset="-79"/>
                <a:cs typeface="Aharoni" panose="02010803020104030203" pitchFamily="2" charset="-79"/>
              </a:rPr>
              <a:t>r Elevator Pitch</a:t>
            </a:r>
            <a:endParaRPr dirty="0">
              <a:latin typeface="Aharoni" panose="02010803020104030203" pitchFamily="2" charset="-79"/>
              <a:cs typeface="Aharoni" panose="02010803020104030203" pitchFamily="2" charset="-79"/>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a:extLst>
              <a:ext uri="{FF2B5EF4-FFF2-40B4-BE49-F238E27FC236}">
                <a16:creationId xmlns:a16="http://schemas.microsoft.com/office/drawing/2014/main" id="{06E07FF2-323D-454C-B35A-C5726BCE66B7}"/>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Effect>
                      <a14:sharpenSoften amount="-50000"/>
                    </a14:imgEffect>
                  </a14:imgLayer>
                </a14:imgProps>
              </a:ext>
            </a:extLst>
          </a:blip>
          <a:srcRect l="6768" r="6768"/>
          <a:stretch/>
        </p:blipFill>
        <p:spPr>
          <a:xfrm>
            <a:off x="524352" y="2393285"/>
            <a:ext cx="1846296" cy="356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4"/>
            <a:ext cx="8520600" cy="375099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Learn a new language while making new friends globally!</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could make friends internationally without language as a barrier?</a:t>
            </a:r>
          </a:p>
          <a:p>
            <a:pPr marL="114300" lvl="0" indent="0" algn="l" rtl="0">
              <a:spcBef>
                <a:spcPts val="0"/>
              </a:spcBef>
              <a:spcAft>
                <a:spcPts val="0"/>
              </a:spcAft>
              <a:buSzPts val="1800"/>
              <a:buNone/>
            </a:pPr>
            <a:endParaRPr sz="2000" dirty="0">
              <a:solidFill>
                <a:schemeClr val="tx1"/>
              </a:solidFill>
            </a:endParaRPr>
          </a:p>
          <a:p>
            <a:pPr lvl="0"/>
            <a:r>
              <a:rPr lang="en" sz="2000" dirty="0">
                <a:solidFill>
                  <a:schemeClr val="tx1"/>
                </a:solidFill>
              </a:rPr>
              <a:t>Our co-founders wanted a way to discuss anime with fellow fans of the artform, make friends, as well as an opportunity to </a:t>
            </a:r>
            <a:r>
              <a:rPr lang="en-CA" sz="2000" dirty="0">
                <a:solidFill>
                  <a:schemeClr val="tx1"/>
                </a:solidFill>
              </a:rPr>
              <a:t>intuitively </a:t>
            </a:r>
            <a:r>
              <a:rPr lang="en" sz="2000" dirty="0">
                <a:solidFill>
                  <a:schemeClr val="tx1"/>
                </a:solidFill>
              </a:rPr>
              <a:t>learn new languages in the process. </a:t>
            </a:r>
          </a:p>
          <a:p>
            <a:pPr lvl="0"/>
            <a:endParaRPr lang="en" sz="2000" dirty="0">
              <a:solidFill>
                <a:schemeClr val="tx1"/>
              </a:solidFill>
            </a:endParaRPr>
          </a:p>
          <a:p>
            <a:pPr lvl="0"/>
            <a:r>
              <a:rPr lang="en" sz="2000" dirty="0">
                <a:solidFill>
                  <a:schemeClr val="tx1"/>
                </a:solidFill>
              </a:rPr>
              <a:t>Teach Thru Talk is where these three opportunities converge!</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1" nodeType="clickEffect">
                                  <p:stCondLst>
                                    <p:cond delay="0"/>
                                  </p:stCondLst>
                                  <p:childTnLst>
                                    <p:set>
                                      <p:cBhvr>
                                        <p:cTn id="23" dur="1" fill="hold">
                                          <p:stCondLst>
                                            <p:cond delay="0"/>
                                          </p:stCondLst>
                                        </p:cTn>
                                        <p:tgtEl>
                                          <p:spTgt spid="66">
                                            <p:txEl>
                                              <p:pRg st="6" end="6"/>
                                            </p:txEl>
                                          </p:spTgt>
                                        </p:tgtEl>
                                        <p:attrNameLst>
                                          <p:attrName>style.visibility</p:attrName>
                                        </p:attrNameLst>
                                      </p:cBhvr>
                                      <p:to>
                                        <p:strVal val="visible"/>
                                      </p:to>
                                    </p:set>
                                    <p:animEffect transition="in" filter="fade">
                                      <p:cBhvr>
                                        <p:cTn id="24" dur="1000"/>
                                        <p:tgtEl>
                                          <p:spTgt spid="66">
                                            <p:txEl>
                                              <p:pRg st="6" end="6"/>
                                            </p:txEl>
                                          </p:spTgt>
                                        </p:tgtEl>
                                      </p:cBhvr>
                                    </p:animEffect>
                                    <p:anim calcmode="lin" valueType="num">
                                      <p:cBhvr>
                                        <p:cTn id="25" dur="1000" fill="hold"/>
                                        <p:tgtEl>
                                          <p:spTgt spid="66">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6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017725"/>
            <a:ext cx="8520600" cy="391101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application was created using a combination</a:t>
            </a:r>
            <a:r>
              <a:rPr lang="en-CA" dirty="0">
                <a:solidFill>
                  <a:schemeClr val="tx1"/>
                </a:solidFill>
              </a:rPr>
              <a:t>on</a:t>
            </a:r>
            <a:r>
              <a:rPr lang="en" dirty="0">
                <a:solidFill>
                  <a:schemeClr val="tx1"/>
                </a:solidFill>
              </a:rPr>
              <a:t> of HTML, CSS, JavaScript, Node, Express, MySQL, </a:t>
            </a:r>
            <a:r>
              <a:rPr lang="en" dirty="0" err="1">
                <a:solidFill>
                  <a:schemeClr val="tx1"/>
                </a:solidFill>
              </a:rPr>
              <a:t>Sequilize</a:t>
            </a:r>
            <a:r>
              <a:rPr lang="en" dirty="0">
                <a:solidFill>
                  <a:schemeClr val="tx1"/>
                </a:solidFill>
              </a:rPr>
              <a:t>, and the </a:t>
            </a:r>
            <a:r>
              <a:rPr lang="en" dirty="0" err="1">
                <a:solidFill>
                  <a:schemeClr val="tx1"/>
                </a:solidFill>
              </a:rPr>
              <a:t>DeepL</a:t>
            </a:r>
            <a:r>
              <a:rPr lang="en" dirty="0">
                <a:solidFill>
                  <a:schemeClr val="tx1"/>
                </a:solidFill>
              </a:rPr>
              <a:t> translate API.</a:t>
            </a:r>
          </a:p>
          <a:p>
            <a:pPr marL="457200" lvl="0" indent="-342900" algn="l" rtl="0">
              <a:spcBef>
                <a:spcPts val="0"/>
              </a:spcBef>
              <a:spcAft>
                <a:spcPts val="0"/>
              </a:spcAft>
              <a:buSzPts val="1800"/>
              <a:buChar char="●"/>
            </a:pPr>
            <a:endParaRPr lang="en" dirty="0">
              <a:solidFill>
                <a:schemeClr val="tx1"/>
              </a:solidFill>
            </a:endParaRPr>
          </a:p>
          <a:p>
            <a:pPr marL="457200" lvl="0" indent="-342900" algn="l" rtl="0">
              <a:spcBef>
                <a:spcPts val="0"/>
              </a:spcBef>
              <a:spcAft>
                <a:spcPts val="0"/>
              </a:spcAft>
              <a:buSzPts val="1800"/>
              <a:buChar char="●"/>
            </a:pPr>
            <a:r>
              <a:rPr lang="en" dirty="0">
                <a:solidFill>
                  <a:schemeClr val="tx1"/>
                </a:solidFill>
              </a:rPr>
              <a:t>Our app was deployed to Heroku, utilizes </a:t>
            </a:r>
            <a:r>
              <a:rPr lang="en" dirty="0" err="1">
                <a:solidFill>
                  <a:schemeClr val="tx1"/>
                </a:solidFill>
              </a:rPr>
              <a:t>JawsDB</a:t>
            </a:r>
            <a:r>
              <a:rPr lang="en" dirty="0">
                <a:solidFill>
                  <a:schemeClr val="tx1"/>
                </a:solidFill>
              </a:rPr>
              <a:t> and has a mirror </a:t>
            </a:r>
            <a:r>
              <a:rPr lang="en" dirty="0" err="1">
                <a:solidFill>
                  <a:schemeClr val="tx1"/>
                </a:solidFill>
              </a:rPr>
              <a:t>Github</a:t>
            </a:r>
            <a:r>
              <a:rPr lang="en" dirty="0">
                <a:solidFill>
                  <a:schemeClr val="tx1"/>
                </a:solidFill>
              </a:rPr>
              <a:t> repository.</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Our team worked on all different aspects of code, with their respective snippets of code being shared via commits to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challenges encountered creating our application were creating and interacting with the database, the map, the restful API, authentication for login, finding bugs and tying the front end to the back-end via routing.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2" end="2"/>
                                            </p:txEl>
                                          </p:spTgt>
                                        </p:tgtEl>
                                        <p:attrNameLst>
                                          <p:attrName>style.visibility</p:attrName>
                                        </p:attrNameLst>
                                      </p:cBhvr>
                                      <p:to>
                                        <p:strVal val="visible"/>
                                      </p:to>
                                    </p:set>
                                    <p:animEffect transition="in" filter="fade">
                                      <p:cBhvr>
                                        <p:cTn id="12" dur="1000"/>
                                        <p:tgtEl>
                                          <p:spTgt spid="72">
                                            <p:txEl>
                                              <p:pRg st="2" end="2"/>
                                            </p:txEl>
                                          </p:spTgt>
                                        </p:tgtEl>
                                      </p:cBhvr>
                                    </p:animEffect>
                                    <p:anim calcmode="lin" valueType="num">
                                      <p:cBhvr>
                                        <p:cTn id="13"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xEl>
                                              <p:pRg st="3" end="3"/>
                                            </p:txEl>
                                          </p:spTgt>
                                        </p:tgtEl>
                                        <p:attrNameLst>
                                          <p:attrName>style.visibility</p:attrName>
                                        </p:attrNameLst>
                                      </p:cBhvr>
                                      <p:to>
                                        <p:strVal val="visible"/>
                                      </p:to>
                                    </p:set>
                                    <p:animEffect transition="in" filter="fade">
                                      <p:cBhvr>
                                        <p:cTn id="17" dur="1000"/>
                                        <p:tgtEl>
                                          <p:spTgt spid="72">
                                            <p:txEl>
                                              <p:pRg st="3" end="3"/>
                                            </p:txEl>
                                          </p:spTgt>
                                        </p:tgtEl>
                                      </p:cBhvr>
                                    </p:animEffect>
                                    <p:anim calcmode="lin" valueType="num">
                                      <p:cBhvr>
                                        <p:cTn id="18" dur="1000" fill="hold"/>
                                        <p:tgtEl>
                                          <p:spTgt spid="7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2">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fade">
                                      <p:cBhvr>
                                        <p:cTn id="23" dur="1000"/>
                                        <p:tgtEl>
                                          <p:spTgt spid="72">
                                            <p:txEl>
                                              <p:pRg st="4" end="4"/>
                                            </p:txEl>
                                          </p:spTgt>
                                        </p:tgtEl>
                                      </p:cBhvr>
                                    </p:animEffect>
                                    <p:anim calcmode="lin" valueType="num">
                                      <p:cBhvr>
                                        <p:cTn id="24"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fade">
                                      <p:cBhvr>
                                        <p:cTn id="29" dur="1000"/>
                                        <p:tgtEl>
                                          <p:spTgt spid="72">
                                            <p:txEl>
                                              <p:pRg st="6" end="6"/>
                                            </p:txEl>
                                          </p:spTgt>
                                        </p:tgtEl>
                                      </p:cBhvr>
                                    </p:animEffect>
                                    <p:anim calcmode="lin" valueType="num">
                                      <p:cBhvr>
                                        <p:cTn id="30" dur="1000" fill="hold"/>
                                        <p:tgtEl>
                                          <p:spTgt spid="7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l="-1000" r="-1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a:extLst>
              <a:ext uri="{FF2B5EF4-FFF2-40B4-BE49-F238E27FC236}">
                <a16:creationId xmlns:a16="http://schemas.microsoft.com/office/drawing/2014/main" id="{12C73F97-DF58-6241-B25F-93E9E6E9BDF8}"/>
              </a:ext>
            </a:extLst>
          </p:cNvPr>
          <p:cNvPicPr>
            <a:picLocks noChangeAspect="1"/>
          </p:cNvPicPr>
          <p:nvPr/>
        </p:nvPicPr>
        <p:blipFill>
          <a:blip r:embed="rId4"/>
          <a:srcRect/>
          <a:stretch/>
        </p:blipFill>
        <p:spPr>
          <a:xfrm>
            <a:off x="2333272" y="2571750"/>
            <a:ext cx="4165953" cy="1874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3"/>
                                        </p:tgtEl>
                                        <p:attrNameLst>
                                          <p:attrName>r</p:attrName>
                                        </p:attrNameLst>
                                      </p:cBhvr>
                                    </p:animRot>
                                    <p:animRot by="-240000">
                                      <p:cBhvr>
                                        <p:cTn id="14" dur="200" fill="hold">
                                          <p:stCondLst>
                                            <p:cond delay="200"/>
                                          </p:stCondLst>
                                        </p:cTn>
                                        <p:tgtEl>
                                          <p:spTgt spid="3"/>
                                        </p:tgtEl>
                                        <p:attrNameLst>
                                          <p:attrName>r</p:attrName>
                                        </p:attrNameLst>
                                      </p:cBhvr>
                                    </p:animRot>
                                    <p:animRot by="240000">
                                      <p:cBhvr>
                                        <p:cTn id="15" dur="200" fill="hold">
                                          <p:stCondLst>
                                            <p:cond delay="400"/>
                                          </p:stCondLst>
                                        </p:cTn>
                                        <p:tgtEl>
                                          <p:spTgt spid="3"/>
                                        </p:tgtEl>
                                        <p:attrNameLst>
                                          <p:attrName>r</p:attrName>
                                        </p:attrNameLst>
                                      </p:cBhvr>
                                    </p:animRot>
                                    <p:animRot by="-240000">
                                      <p:cBhvr>
                                        <p:cTn id="16" dur="200" fill="hold">
                                          <p:stCondLst>
                                            <p:cond delay="600"/>
                                          </p:stCondLst>
                                        </p:cTn>
                                        <p:tgtEl>
                                          <p:spTgt spid="3"/>
                                        </p:tgtEl>
                                        <p:attrNameLst>
                                          <p:attrName>r</p:attrName>
                                        </p:attrNameLst>
                                      </p:cBhvr>
                                    </p:animRot>
                                    <p:animRot by="120000">
                                      <p:cBhvr>
                                        <p:cTn id="17"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Individual Roles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endParaRPr lang="en-CA" b="1" dirty="0">
              <a:solidFill>
                <a:schemeClr val="tx1"/>
              </a:solidFill>
            </a:endParaRPr>
          </a:p>
        </p:txBody>
      </p:sp>
      <p:pic>
        <p:nvPicPr>
          <p:cNvPr id="4" name="Picture 3">
            <a:extLst>
              <a:ext uri="{FF2B5EF4-FFF2-40B4-BE49-F238E27FC236}">
                <a16:creationId xmlns:a16="http://schemas.microsoft.com/office/drawing/2014/main" id="{663437C6-B1BA-8A47-8BFA-F8DC45CEB2D7}"/>
              </a:ext>
            </a:extLst>
          </p:cNvPr>
          <p:cNvPicPr>
            <a:picLocks noChangeAspect="1"/>
          </p:cNvPicPr>
          <p:nvPr/>
        </p:nvPicPr>
        <p:blipFill>
          <a:blip r:embed="rId4"/>
          <a:srcRect/>
          <a:stretch/>
        </p:blipFill>
        <p:spPr>
          <a:xfrm>
            <a:off x="329691" y="1443778"/>
            <a:ext cx="8484617" cy="325469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4812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nodePh="1">
                                  <p:stCondLst>
                                    <p:cond delay="0"/>
                                  </p:stCondLst>
                                  <p:endCondLst>
                                    <p:cond evt="begin" delay="0">
                                      <p:tn val="5"/>
                                    </p:cond>
                                  </p:end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haroni" panose="02010803020104030203" pitchFamily="2" charset="-79"/>
                <a:cs typeface="Aharoni" panose="02010803020104030203" pitchFamily="2" charset="-79"/>
              </a:rPr>
              <a:t>Our MVP Demo</a:t>
            </a:r>
            <a:endParaRPr dirty="0">
              <a:latin typeface="Aharoni" panose="02010803020104030203" pitchFamily="2" charset="-79"/>
              <a:cs typeface="Aharoni" panose="02010803020104030203" pitchFamily="2" charset="-79"/>
            </a:endParaRPr>
          </a:p>
        </p:txBody>
      </p:sp>
      <p:pic>
        <p:nvPicPr>
          <p:cNvPr id="3" name="Picture 2">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artisticPencilGrayscale/>
                    </a14:imgEffect>
                  </a14:imgLayer>
                </a14:imgProps>
              </a:ext>
            </a:extLst>
          </a:blip>
          <a:srcRect/>
          <a:stretch/>
        </p:blipFill>
        <p:spPr>
          <a:xfrm>
            <a:off x="2765425" y="2931768"/>
            <a:ext cx="3613150" cy="60395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languages by using a translator that’s less Euro-centric, and offers support for a broader selection of languages.</a:t>
            </a:r>
          </a:p>
          <a:p>
            <a:pPr marL="285750" indent="-285750">
              <a:spcAft>
                <a:spcPts val="1600"/>
              </a:spcAft>
            </a:pPr>
            <a:r>
              <a:rPr lang="en-CA" dirty="0">
                <a:solidFill>
                  <a:schemeClr val="tx1"/>
                </a:solidFill>
              </a:rPr>
              <a:t>We plan to be able to set a default language for each individual user on signup, store that information, and </a:t>
            </a:r>
            <a:r>
              <a:rPr lang="en-CA">
                <a:solidFill>
                  <a:schemeClr val="tx1"/>
                </a:solidFill>
              </a:rPr>
              <a:t>translate then render </a:t>
            </a:r>
            <a:r>
              <a:rPr lang="en-CA" dirty="0">
                <a:solidFill>
                  <a:schemeClr val="tx1"/>
                </a:solidFill>
              </a:rPr>
              <a:t>the website in their preferred language every time they log in (using cookies). </a:t>
            </a:r>
          </a:p>
          <a:p>
            <a:pPr marL="285750" indent="-285750">
              <a:spcAft>
                <a:spcPts val="1600"/>
              </a:spcAft>
            </a:pPr>
            <a:r>
              <a:rPr lang="en-CA" dirty="0">
                <a:solidFill>
                  <a:schemeClr val="tx1"/>
                </a:solidFill>
              </a:rPr>
              <a:t>We plan to make the landing page more enticing to “lurkers,” to convince them to sign up for traction and retention in order to grow our community.</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a:blipFill>
            <a:blip r:embed="rId3">
              <a:alphaModFix amt="20000"/>
            </a:blip>
            <a:stretch>
              <a:fillRect/>
            </a:stretch>
          </a:blipFill>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4"/>
              </a:rPr>
              <a:t>Teach Thru Talk (Deployed on Heroku)</a:t>
            </a:r>
            <a:endParaRPr dirty="0"/>
          </a:p>
          <a:p>
            <a:pPr marL="457200" lvl="0" indent="-342900" algn="l" rtl="0">
              <a:spcBef>
                <a:spcPts val="0"/>
              </a:spcBef>
              <a:spcAft>
                <a:spcPts val="0"/>
              </a:spcAft>
              <a:buSzPts val="1800"/>
              <a:buFont typeface="+mj-lt"/>
              <a:buAutoNum type="arabicPeriod"/>
            </a:pPr>
            <a:r>
              <a:rPr lang="en" dirty="0">
                <a:hlinkClick r:id="rId5"/>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345</Words>
  <Application>Microsoft Macintosh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Individual Roles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75</cp:revision>
  <dcterms:modified xsi:type="dcterms:W3CDTF">2021-11-02T07:15:49Z</dcterms:modified>
</cp:coreProperties>
</file>