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2920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4636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1204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2920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4636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5C9F13-05ED-470C-BB6B-E83CE72509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A636A0-AE87-4B3F-BECC-8E2556C895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E44CE6-E825-488F-B63D-93884405D8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0F0FED-D52C-4949-90D1-2C7017330A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5B87F7-F151-4555-910B-EDBF6C2CB2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83320" y="186840"/>
            <a:ext cx="9344520" cy="456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0E2C33-5EAA-4F8E-82DB-550ECA47B42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08AD3B-E462-4771-B771-7AF7696B14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DB70E-0377-4934-ADFD-EB9DA2E2EE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9215B9-1F62-4541-84BF-54C701000D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30A25A-AA32-4694-A05D-C680DA7A2F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9E7406-E42A-40F7-8520-815FB41F781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2920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4636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21204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2920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4636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5BD2F0-B379-4B2E-8264-6A1EED74131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3320" y="186840"/>
            <a:ext cx="9344520" cy="456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6"/>
          <p:cNvSpPr/>
          <p:nvPr/>
        </p:nvSpPr>
        <p:spPr>
          <a:xfrm>
            <a:off x="0" y="3960"/>
            <a:ext cx="12191760" cy="1344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Shape 75"/>
          <p:cNvSpPr/>
          <p:nvPr/>
        </p:nvSpPr>
        <p:spPr>
          <a:xfrm>
            <a:off x="0" y="6028920"/>
            <a:ext cx="1219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4" descr="A picture containing drawing&#10;&#10;Description automatically generated"/>
          <p:cNvPicPr/>
          <p:nvPr/>
        </p:nvPicPr>
        <p:blipFill>
          <a:blip r:embed="rId14"/>
          <a:stretch/>
        </p:blipFill>
        <p:spPr>
          <a:xfrm>
            <a:off x="9677520" y="43560"/>
            <a:ext cx="1517040" cy="12981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11138040" y="122040"/>
            <a:ext cx="729000" cy="108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2960" y="2274840"/>
            <a:ext cx="9868320" cy="1279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Title of the presentation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56"/>
          <p:cNvSpPr/>
          <p:nvPr/>
        </p:nvSpPr>
        <p:spPr>
          <a:xfrm>
            <a:off x="0" y="3960"/>
            <a:ext cx="12191760" cy="1344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Shape 75"/>
          <p:cNvSpPr/>
          <p:nvPr/>
        </p:nvSpPr>
        <p:spPr>
          <a:xfrm>
            <a:off x="0" y="6028920"/>
            <a:ext cx="1219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4" descr="A picture containing drawing&#10;&#10;Description automatically generated"/>
          <p:cNvPicPr/>
          <p:nvPr/>
        </p:nvPicPr>
        <p:blipFill>
          <a:blip r:embed="rId14"/>
          <a:stretch/>
        </p:blipFill>
        <p:spPr>
          <a:xfrm>
            <a:off x="9677520" y="43560"/>
            <a:ext cx="1517040" cy="129816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2"/>
          <p:cNvPicPr/>
          <p:nvPr/>
        </p:nvPicPr>
        <p:blipFill>
          <a:blip r:embed="rId15"/>
          <a:stretch/>
        </p:blipFill>
        <p:spPr>
          <a:xfrm>
            <a:off x="11138040" y="122040"/>
            <a:ext cx="729000" cy="10864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Edit the title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First level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Fifths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D176CE-4997-46AF-B919-93D4581BB3B8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r>
              <a:rPr lang="hr-HR" sz="1600" b="0" strike="noStrike" spc="-1">
                <a:solidFill>
                  <a:srgbClr val="000000"/>
                </a:solidFill>
                <a:latin typeface="Calibri"/>
              </a:rPr>
              <a:t> od 33</a:t>
            </a:r>
            <a:endParaRPr lang="en-U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92960" y="1484640"/>
            <a:ext cx="9868320" cy="264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l-PL" sz="4800" b="0" strike="noStrike" spc="-1" dirty="0">
                <a:solidFill>
                  <a:srgbClr val="000000"/>
                </a:solidFill>
                <a:latin typeface="Calibri Light"/>
              </a:rPr>
              <a:t>Pametni podsjetnik za zaboravljene predmete</a:t>
            </a:r>
            <a:endParaRPr lang="de-DE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itel 1"/>
          <p:cNvSpPr/>
          <p:nvPr/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TextBox 13"/>
          <p:cNvSpPr/>
          <p:nvPr/>
        </p:nvSpPr>
        <p:spPr>
          <a:xfrm>
            <a:off x="3678120" y="159840"/>
            <a:ext cx="46983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hr-HR" sz="2400" b="0" strike="noStrike" spc="-1">
                <a:solidFill>
                  <a:srgbClr val="000000"/>
                </a:solidFill>
                <a:latin typeface="Calibri Light"/>
              </a:rPr>
              <a:t>Kolegij Internet stvari: Projekt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" name="TextBox 6"/>
          <p:cNvSpPr/>
          <p:nvPr/>
        </p:nvSpPr>
        <p:spPr>
          <a:xfrm>
            <a:off x="86039" y="5090760"/>
            <a:ext cx="8859997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hr-HR" sz="2400" b="0" strike="noStrike" spc="-1" dirty="0">
                <a:solidFill>
                  <a:srgbClr val="000000"/>
                </a:solidFill>
                <a:latin typeface="Calibri Light"/>
              </a:rPr>
              <a:t>Članovi tima: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hr-HR" sz="2400" b="0" strike="noStrike" spc="-1" dirty="0">
                <a:solidFill>
                  <a:srgbClr val="000000"/>
                </a:solidFill>
                <a:latin typeface="Calibri Light"/>
              </a:rPr>
              <a:t>Luka Iveković, Leon Tišljarić, Oliver Ozvačić, Filip Antolić, Josip Mihelčić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Sadržaj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Calibri"/>
              </a:rPr>
              <a:t>Domena primjene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Calibri"/>
              </a:rPr>
              <a:t>Opis rješenja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Calibri"/>
              </a:rPr>
              <a:t>IoT platforma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Calibri"/>
              </a:rPr>
              <a:t>Korisničke aplikacije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4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5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 dirty="0">
                <a:solidFill>
                  <a:srgbClr val="000000"/>
                </a:solidFill>
                <a:latin typeface="Calibri"/>
              </a:rPr>
              <a:t>13. lipnja 2025.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1 od 7</a:t>
            </a:r>
            <a:endParaRPr lang="en-US" sz="16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 dirty="0">
                <a:solidFill>
                  <a:srgbClr val="000000"/>
                </a:solidFill>
                <a:latin typeface="Calibri Light"/>
              </a:rPr>
              <a:t>Domena primjene – pametni dom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21035" y="1891289"/>
            <a:ext cx="6273601" cy="348798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hr-HR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Općenito o domeni: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povećati udobnost, sigurnos</a:t>
            </a:r>
            <a:r>
              <a:rPr lang="hr-HR" sz="24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i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energetsku učinkovitost</a:t>
            </a:r>
            <a:r>
              <a:rPr lang="hr-HR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kućanstva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hr-HR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ntegr</a:t>
            </a:r>
            <a:r>
              <a:rPr lang="hr-H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iranje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više različitih uređaja kroz zajedničku IoT platformu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utomatizacija funkcionalnosti</a:t>
            </a:r>
            <a:endParaRPr lang="de-DE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ftr" idx="7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8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 dirty="0">
                <a:solidFill>
                  <a:srgbClr val="000000"/>
                </a:solidFill>
                <a:latin typeface="Calibri"/>
              </a:rPr>
              <a:t>13. lipnja 2025.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hr-HR" dirty="0"/>
              <a:t>2</a:t>
            </a:r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7</a:t>
            </a:r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2050" name="Picture 2" descr="Smart House Illustration - Free Download Buildings Illustrations | IconScout">
            <a:extLst>
              <a:ext uri="{FF2B5EF4-FFF2-40B4-BE49-F238E27FC236}">
                <a16:creationId xmlns:a16="http://schemas.microsoft.com/office/drawing/2014/main" id="{6E6671ED-7E60-47EB-88D8-FA6D1935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15" y="149215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Opis rješenja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64129" y="2547562"/>
            <a:ext cx="3756645" cy="176287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Korišteni protokoli: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MQTT, port 1883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HTTP, port 8080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10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11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 dirty="0">
                <a:solidFill>
                  <a:srgbClr val="000000"/>
                </a:solidFill>
                <a:latin typeface="Calibri"/>
              </a:rPr>
              <a:t>13. lipnja 2025.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hr-HR" dirty="0"/>
              <a:t>3</a:t>
            </a:r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7</a:t>
            </a:r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2" name="Slika 7" descr="A black and white drawing of a square object with many small objects&#10;&#10;Description automatically generated">
            <a:extLst>
              <a:ext uri="{FF2B5EF4-FFF2-40B4-BE49-F238E27FC236}">
                <a16:creationId xmlns:a16="http://schemas.microsoft.com/office/drawing/2014/main" id="{EABE1EC4-6D93-68BE-0068-3EE15BF87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17" y="2029513"/>
            <a:ext cx="7857954" cy="3468213"/>
          </a:xfrm>
          <a:prstGeom prst="rect">
            <a:avLst/>
          </a:prstGeom>
        </p:spPr>
      </p:pic>
      <p:sp>
        <p:nvSpPr>
          <p:cNvPr id="3" name="PlaceHolder 2">
            <a:extLst>
              <a:ext uri="{FF2B5EF4-FFF2-40B4-BE49-F238E27FC236}">
                <a16:creationId xmlns:a16="http://schemas.microsoft.com/office/drawing/2014/main" id="{1CA6C867-B871-B82E-EAA6-94CD3D2D6B25}"/>
              </a:ext>
            </a:extLst>
          </p:cNvPr>
          <p:cNvSpPr txBox="1">
            <a:spLocks/>
          </p:cNvSpPr>
          <p:nvPr/>
        </p:nvSpPr>
        <p:spPr>
          <a:xfrm>
            <a:off x="6732371" y="1583639"/>
            <a:ext cx="2723611" cy="63506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Skica arhitekture: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IoT platforma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83320" y="1602494"/>
            <a:ext cx="6339589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 dirty="0">
                <a:solidFill>
                  <a:srgbClr val="000000"/>
                </a:solidFill>
                <a:latin typeface="Calibri"/>
              </a:rPr>
              <a:t>rješenje otvorenog koda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omogućuje povezivanje i upravljanje različitim IoT uređajima putem Interneta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hr-H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hr-HR" sz="2400" b="1" strike="noStrike" spc="-1" dirty="0">
                <a:solidFill>
                  <a:srgbClr val="000000"/>
                </a:solidFill>
                <a:latin typeface="Calibri"/>
              </a:rPr>
              <a:t>Iskorištene funkcionalnosti: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ThingsBoard uređaji (eng. </a:t>
            </a:r>
            <a:r>
              <a:rPr lang="de-DE" sz="2400" b="0" i="1" strike="noStrike" spc="-1" dirty="0">
                <a:solidFill>
                  <a:srgbClr val="000000"/>
                </a:solidFill>
                <a:latin typeface="Calibri"/>
              </a:rPr>
              <a:t>devices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hr-H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rofili (eng. </a:t>
            </a:r>
            <a:r>
              <a:rPr lang="de-DE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profiles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anci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pravila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orisnici (eng. </a:t>
            </a:r>
            <a:r>
              <a:rPr lang="de-DE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13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14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 dirty="0">
                <a:solidFill>
                  <a:srgbClr val="000000"/>
                </a:solidFill>
                <a:latin typeface="Calibri"/>
              </a:rPr>
              <a:t>13. lipnja 2025.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hr-HR" dirty="0"/>
              <a:t>4</a:t>
            </a:r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7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3" name="AutoShape 2" descr="Thingsboard Javascript SDK">
            <a:extLst>
              <a:ext uri="{FF2B5EF4-FFF2-40B4-BE49-F238E27FC236}">
                <a16:creationId xmlns:a16="http://schemas.microsoft.com/office/drawing/2014/main" id="{5284AB29-5E71-17CA-6026-45E7A5CE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1FBCFF-E913-FE43-9C58-5D136148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50" y="1488326"/>
            <a:ext cx="1813235" cy="4331616"/>
          </a:xfrm>
          <a:prstGeom prst="rect">
            <a:avLst/>
          </a:prstGeom>
        </p:spPr>
      </p:pic>
      <p:pic>
        <p:nvPicPr>
          <p:cNvPr id="1038" name="Picture 14" descr="ThingsBoard Live - Apps on Google Play">
            <a:extLst>
              <a:ext uri="{FF2B5EF4-FFF2-40B4-BE49-F238E27FC236}">
                <a16:creationId xmlns:a16="http://schemas.microsoft.com/office/drawing/2014/main" id="{EC0B3506-9351-5C41-C9A6-C7BCEDF79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4" r="29491"/>
          <a:stretch/>
        </p:blipFill>
        <p:spPr bwMode="auto">
          <a:xfrm>
            <a:off x="6782585" y="2225384"/>
            <a:ext cx="240854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IoT platforma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13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14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 dirty="0">
                <a:solidFill>
                  <a:srgbClr val="000000"/>
                </a:solidFill>
                <a:latin typeface="Calibri"/>
              </a:rPr>
              <a:t>13. lipnja 2025.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hr-HR" dirty="0"/>
              <a:t>5</a:t>
            </a:r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7</a:t>
            </a:r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A8D3A425-6AC7-57C0-A4CB-B083DA1D96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7151" y="1943900"/>
            <a:ext cx="11777697" cy="2970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1953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IoT platforma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13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14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 dirty="0">
                <a:solidFill>
                  <a:srgbClr val="000000"/>
                </a:solidFill>
                <a:latin typeface="Calibri"/>
              </a:rPr>
              <a:t>13. lipnja 2025.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hr-HR" dirty="0"/>
              <a:t>6</a:t>
            </a:r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7</a:t>
            </a:r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2" name="Picture 1" descr="A screen shot of a diagram&#10;&#10;Description automatically generated">
            <a:extLst>
              <a:ext uri="{FF2B5EF4-FFF2-40B4-BE49-F238E27FC236}">
                <a16:creationId xmlns:a16="http://schemas.microsoft.com/office/drawing/2014/main" id="{F10A7B99-9727-2F74-04F9-16466F31B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9" y="1460092"/>
            <a:ext cx="11381762" cy="44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Korisničke aplikacije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83759" y="1941859"/>
            <a:ext cx="5783407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hr-HR" sz="2400" b="1" strike="noStrike" spc="-1" dirty="0">
                <a:solidFill>
                  <a:srgbClr val="000000"/>
                </a:solidFill>
                <a:latin typeface="Calibri"/>
              </a:rPr>
              <a:t>Osnovne funkcionalnosti: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spc="-1" dirty="0">
                <a:solidFill>
                  <a:srgbClr val="000000"/>
                </a:solidFill>
                <a:latin typeface="Calibri"/>
              </a:rPr>
              <a:t>prijava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hr-HR" sz="2400" strike="noStrike" spc="-1" dirty="0">
                <a:solidFill>
                  <a:srgbClr val="000000"/>
                </a:solidFill>
                <a:latin typeface="Calibri"/>
              </a:rPr>
              <a:t>egistracija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spc="-1" dirty="0">
                <a:solidFill>
                  <a:srgbClr val="000000"/>
                </a:solidFill>
                <a:latin typeface="Calibri"/>
              </a:rPr>
              <a:t>dodavanje novih uređaja (ESP ili Tag)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spc="-1" dirty="0">
                <a:solidFill>
                  <a:srgbClr val="000000"/>
                </a:solidFill>
                <a:latin typeface="Calibri"/>
              </a:rPr>
              <a:t>p</a:t>
            </a:r>
            <a:r>
              <a:rPr lang="hr-HR" sz="2400" strike="noStrike" spc="-1" dirty="0">
                <a:solidFill>
                  <a:srgbClr val="000000"/>
                </a:solidFill>
                <a:latin typeface="Calibri"/>
              </a:rPr>
              <a:t>ovezivanje uređaja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spc="-1" dirty="0">
                <a:solidFill>
                  <a:srgbClr val="000000"/>
                </a:solidFill>
                <a:latin typeface="Calibri"/>
              </a:rPr>
              <a:t>dodjela uređaja korisnicima</a:t>
            </a:r>
            <a:endParaRPr lang="hr-HR" sz="240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hr-HR" sz="2400" spc="-1" dirty="0">
                <a:solidFill>
                  <a:srgbClr val="000000"/>
                </a:solidFill>
                <a:latin typeface="Calibri"/>
              </a:rPr>
              <a:t>pregled uređaja</a:t>
            </a:r>
            <a:endParaRPr lang="de-DE" sz="240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16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dt" idx="17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 dirty="0">
                <a:solidFill>
                  <a:srgbClr val="000000"/>
                </a:solidFill>
                <a:latin typeface="Calibri"/>
              </a:rPr>
              <a:t>13. lipnja 2025.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hr-HR" dirty="0"/>
              <a:t>7</a:t>
            </a:r>
            <a:r>
              <a:rPr lang="hr-HR" sz="1600" b="0" strike="noStrike" spc="-1" dirty="0">
                <a:solidFill>
                  <a:srgbClr val="000000"/>
                </a:solidFill>
                <a:latin typeface="Calibri"/>
              </a:rPr>
              <a:t> od 7</a:t>
            </a:r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5A2947-5B2A-DC52-E518-41FC299B91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r="26544" b="36506"/>
          <a:stretch/>
        </p:blipFill>
        <p:spPr>
          <a:xfrm>
            <a:off x="6095700" y="1749434"/>
            <a:ext cx="5514681" cy="37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Pametni podsjetnik za zaboravljene predmete</vt:lpstr>
      <vt:lpstr>Sadržaj</vt:lpstr>
      <vt:lpstr>Domena primjene – pametni dom</vt:lpstr>
      <vt:lpstr>Opis rješenja</vt:lpstr>
      <vt:lpstr>IoT platforma</vt:lpstr>
      <vt:lpstr>IoT platforma</vt:lpstr>
      <vt:lpstr>IoT platforma</vt:lpstr>
      <vt:lpstr>Korisničke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Dr Ivana Podnar-Zarko</dc:creator>
  <dc:description/>
  <cp:lastModifiedBy>Leon Tisljaric</cp:lastModifiedBy>
  <cp:revision>441</cp:revision>
  <dcterms:created xsi:type="dcterms:W3CDTF">2016-05-13T15:27:46Z</dcterms:created>
  <dcterms:modified xsi:type="dcterms:W3CDTF">2025-06-13T09:43:12Z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  <property fmtid="{D5CDD505-2E9C-101B-9397-08002B2CF9AE}" pid="4" name="_AdHocReviewCycleID">
    <vt:i4>-149236640</vt:i4>
  </property>
  <property fmtid="{D5CDD505-2E9C-101B-9397-08002B2CF9AE}" pid="5" name="_AuthorEmail">
    <vt:lpwstr>Ovidiu.Vermesan@sintef.no</vt:lpwstr>
  </property>
  <property fmtid="{D5CDD505-2E9C-101B-9397-08002B2CF9AE}" pid="6" name="_AuthorEmailDisplayName">
    <vt:lpwstr>Ovidiu Vermesan</vt:lpwstr>
  </property>
  <property fmtid="{D5CDD505-2E9C-101B-9397-08002B2CF9AE}" pid="7" name="_EmailSubject">
    <vt:lpwstr>IoT-EPI Common Workshop Meeting Draft Agenda</vt:lpwstr>
  </property>
  <property fmtid="{D5CDD505-2E9C-101B-9397-08002B2CF9AE}" pid="8" name="_NewReviewCycle">
    <vt:lpwstr/>
  </property>
  <property fmtid="{D5CDD505-2E9C-101B-9397-08002B2CF9AE}" pid="9" name="_PreviousAdHocReviewCycleID">
    <vt:i4>1594557096</vt:i4>
  </property>
</Properties>
</file>