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16" r:id="rId3"/>
    <p:sldId id="317" r:id="rId4"/>
    <p:sldId id="257" r:id="rId5"/>
    <p:sldId id="318" r:id="rId6"/>
    <p:sldId id="321" r:id="rId7"/>
    <p:sldId id="302" r:id="rId8"/>
    <p:sldId id="303" r:id="rId9"/>
    <p:sldId id="322" r:id="rId10"/>
    <p:sldId id="324" r:id="rId11"/>
    <p:sldId id="325" r:id="rId12"/>
    <p:sldId id="326" r:id="rId13"/>
    <p:sldId id="259" r:id="rId14"/>
    <p:sldId id="260" r:id="rId15"/>
    <p:sldId id="261" r:id="rId16"/>
    <p:sldId id="328" r:id="rId17"/>
    <p:sldId id="330" r:id="rId18"/>
    <p:sldId id="331" r:id="rId19"/>
    <p:sldId id="332" r:id="rId20"/>
    <p:sldId id="334" r:id="rId21"/>
    <p:sldId id="333" r:id="rId22"/>
    <p:sldId id="335" r:id="rId23"/>
    <p:sldId id="336" r:id="rId24"/>
    <p:sldId id="337" r:id="rId25"/>
    <p:sldId id="338" r:id="rId26"/>
    <p:sldId id="340" r:id="rId27"/>
    <p:sldId id="345" r:id="rId28"/>
    <p:sldId id="343" r:id="rId29"/>
    <p:sldId id="346" r:id="rId30"/>
    <p:sldId id="348" r:id="rId31"/>
    <p:sldId id="350" r:id="rId32"/>
    <p:sldId id="258" r:id="rId33"/>
    <p:sldId id="297" r:id="rId34"/>
    <p:sldId id="327" r:id="rId35"/>
    <p:sldId id="298" r:id="rId36"/>
    <p:sldId id="341" r:id="rId3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B237B7-1933-7044-8C1D-B35C89A86612}">
          <p14:sldIdLst>
            <p14:sldId id="256"/>
            <p14:sldId id="316"/>
            <p14:sldId id="317"/>
            <p14:sldId id="257"/>
          </p14:sldIdLst>
        </p14:section>
        <p14:section name="defining functions" id="{1CD10430-2ED6-8140-AFE9-41F73ED6D10F}">
          <p14:sldIdLst>
            <p14:sldId id="318"/>
            <p14:sldId id="321"/>
          </p14:sldIdLst>
        </p14:section>
        <p14:section name="parameters and arguments" id="{F7F68FC1-5905-194E-9009-80047A8CEDE0}">
          <p14:sldIdLst>
            <p14:sldId id="302"/>
            <p14:sldId id="303"/>
            <p14:sldId id="322"/>
            <p14:sldId id="324"/>
            <p14:sldId id="325"/>
            <p14:sldId id="326"/>
          </p14:sldIdLst>
        </p14:section>
        <p14:section name="first-class object" id="{FBDC00AB-3B78-BC47-8991-902B2F2A9403}">
          <p14:sldIdLst>
            <p14:sldId id="259"/>
            <p14:sldId id="260"/>
            <p14:sldId id="261"/>
          </p14:sldIdLst>
        </p14:section>
        <p14:section name="context of execution - this" id="{1F89C301-8A18-1448-BF26-A397CC0AF530}">
          <p14:sldIdLst>
            <p14:sldId id="328"/>
            <p14:sldId id="330"/>
            <p14:sldId id="331"/>
            <p14:sldId id="332"/>
            <p14:sldId id="334"/>
            <p14:sldId id="333"/>
            <p14:sldId id="335"/>
            <p14:sldId id="336"/>
            <p14:sldId id="337"/>
            <p14:sldId id="338"/>
            <p14:sldId id="340"/>
          </p14:sldIdLst>
        </p14:section>
        <p14:section name="Sope and Closures" id="{0AED3E3C-15FA-004A-BB05-C6D68244C109}">
          <p14:sldIdLst>
            <p14:sldId id="345"/>
            <p14:sldId id="343"/>
            <p14:sldId id="346"/>
            <p14:sldId id="348"/>
            <p14:sldId id="350"/>
          </p14:sldIdLst>
        </p14:section>
        <p14:section name="unit of execution" id="{C0EA2468-9B8A-D548-AC59-9C1FEB9611F4}">
          <p14:sldIdLst>
            <p14:sldId id="258"/>
          </p14:sldIdLst>
        </p14:section>
        <p14:section name="na skusku" id="{E517DDD1-AB6F-4A4C-9BA5-CF97F6258A68}">
          <p14:sldIdLst>
            <p14:sldId id="297"/>
          </p14:sldIdLst>
        </p14:section>
        <p14:section name="_aux" id="{F8972803-9BBA-2249-A9F4-82BB4BAA18BA}">
          <p14:sldIdLst>
            <p14:sldId id="327"/>
          </p14:sldIdLst>
        </p14:section>
        <p14:section name="defining functions" id="{0F0C12D9-A21A-944C-A507-6D9138FD2054}">
          <p14:sldIdLst>
            <p14:sldId id="298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6"/>
    <p:restoredTop sz="90546"/>
  </p:normalViewPr>
  <p:slideViewPr>
    <p:cSldViewPr snapToGrid="0" snapToObjects="1">
      <p:cViewPr>
        <p:scale>
          <a:sx n="135" d="100"/>
          <a:sy n="135" d="100"/>
        </p:scale>
        <p:origin x="14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D346-505E-1545-B2C8-A636C94DDF7E}" type="datetimeFigureOut">
              <a:rPr lang="sk-SK" smtClean="0"/>
              <a:t>28.8.18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60EF5-E70B-D041-80F8-14D405769F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5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796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29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586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C4E0-605E-AE40-8897-5B32117D9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78C63-98A5-7D4E-B348-D78969BE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6556-11A6-C941-9416-6C783D4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28.8.18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E419-C334-8748-91A4-587BEC4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0C92-B7B9-DE46-8CD6-FCAEBA8C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38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8A90-880A-554C-93DC-BB12C45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5FE0E-9DEB-A047-9D76-674F3360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3315C-1F2C-E84F-8B41-A0057AA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28.8.18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50C7-EF0C-494D-BF6B-8813BF5A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0377-5661-D14D-9BDD-AA166C95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52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D9502-D448-7E4A-9CCE-37EF95D55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E9CEA-F9F7-7E41-86E9-012C32E2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9368-AEC9-7A42-953C-DEF40EF0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28.8.18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6337-DF7D-364D-AD06-D6555F5D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F434-6D93-4343-9D39-1478C9CB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51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CAF2-C28B-2B47-87C8-16BB8A1B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D3AB-533E-CE4C-BEFF-C6F6A8C2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53BB-8570-9A48-A695-C2239566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28.8.18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526D4-BF09-9245-B105-28BFE0E6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EAC3-C2AD-5549-BAA1-8919061D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161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127E-45BD-7C49-A920-0D163F53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0B71-3702-A148-AABD-42015D1E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6720-AC7E-E14A-B430-94B99DB7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28.8.18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D510-E621-9346-85BA-8E1D2B75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D45C-C4FD-CB4E-AFAE-7047A013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33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81DF-1A2A-1445-9EED-9D33FD4E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9EE7-F13B-0D44-81BB-DFE3189A5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479C8-056B-D14F-A4D9-3FE1DA5D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0DDB-C764-6D4C-851E-A2EAA0A3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28.8.18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864DF-41E7-7B47-9EA4-8A92654F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1F81-ADAD-A34F-986A-6881F5F9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10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CAB4-821C-C941-A172-6D49ABFF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A8350-6323-594B-BBCD-D3613668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7FB92-1FFF-9049-B36E-CE59C4C6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610B4-1CD7-8140-B505-A16DD0F5C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83F-43EC-744E-97C3-663E79864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5F507-4801-884E-A07A-B52374A3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28.8.18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90604-083D-D34A-872B-253E2EDD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30447-9170-7540-A550-47D17BAA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042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9350-E6BC-0F46-9AF0-431B5FB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12DB6-19C5-FB43-832C-F65F874B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28.8.18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FA431-4A1C-A242-8234-70435265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1F5D2-9610-C346-A894-B0D8C824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982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10D3D-5FD5-9647-A782-4FC4487D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28.8.18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A9A92-E287-6146-B4CA-DE6EA275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877A-051D-2441-8D3E-6ED039AC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42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13A1-F664-8448-8709-8A7E1331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AE02-D489-0042-A88F-1DCA5891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89348-E19A-5448-9C93-A99B59B4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11C0-159F-3E41-BB5D-612296E3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28.8.18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8951-A7E7-A94F-B1A1-A758944E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BE2E8-1142-7E49-821B-E172E07F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955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BFAD-84DC-6C42-8D56-70110346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E3F7A-AA72-1342-A2DB-9E4FFFA60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BF2D0-9209-4748-B8A0-E556147A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135FB-0272-5A45-84D4-6D973578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28.8.18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A6668-E06F-7B49-AAE4-5053E96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E60DE-4745-3948-8100-C7209176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8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41F3D-9232-7546-A0DB-8628A61B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31CA-85F9-BB4A-88FE-4F32B13A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15F8-63C6-6F40-A06D-AFA82D9F7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59EE-6FEA-064C-A3A4-214589389D3F}" type="datetimeFigureOut">
              <a:rPr lang="sk-SK" smtClean="0"/>
              <a:t>28.8.18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47C0-FB04-024D-B7E5-3D85C4EE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19D1-B9C1-9748-96AF-1380CE041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954F-A626-0347-A729-3AF4E164A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DB313-8BDD-DE4F-A2F8-9AA005804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/>
              <a:t>The</a:t>
            </a:r>
            <a:r>
              <a:rPr lang="sk-SK" dirty="0"/>
              <a:t> MOST </a:t>
            </a:r>
            <a:r>
              <a:rPr lang="sk-SK" dirty="0" err="1"/>
              <a:t>important</a:t>
            </a:r>
            <a:r>
              <a:rPr lang="sk-SK" dirty="0"/>
              <a:t> </a:t>
            </a:r>
            <a:r>
              <a:rPr lang="sk-SK" dirty="0" err="1"/>
              <a:t>concept</a:t>
            </a:r>
            <a:r>
              <a:rPr lang="sk-SK" dirty="0"/>
              <a:t> of JavaScript</a:t>
            </a:r>
          </a:p>
        </p:txBody>
      </p:sp>
    </p:spTree>
    <p:extLst>
      <p:ext uri="{BB962C8B-B14F-4D97-AF65-F5344CB8AC3E}">
        <p14:creationId xmlns:p14="http://schemas.microsoft.com/office/powerpoint/2010/main" val="295308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https://developer.mozilla.org/en-US/docs/Web/JavaScript/Reference/Functions/rest_parameters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1D594-582F-734F-B4D2-7C11C11E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71" y="2137342"/>
            <a:ext cx="5153958" cy="1145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9F35D-904D-1D4D-BEB2-2987BF088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15121"/>
            <a:ext cx="50419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9C276-A0FC-5946-A47F-CDFBAAB7C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58" y="1992826"/>
            <a:ext cx="3733800" cy="4953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19612D-CBF7-874D-8FF4-63E300103CC0}"/>
              </a:ext>
            </a:extLst>
          </p:cNvPr>
          <p:cNvCxnSpPr>
            <a:cxnSpLocks/>
          </p:cNvCxnSpPr>
          <p:nvPr/>
        </p:nvCxnSpPr>
        <p:spPr>
          <a:xfrm>
            <a:off x="3570844" y="1919856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9C9273C-7CEC-1C44-A5BE-880EF45D97F1}"/>
              </a:ext>
            </a:extLst>
          </p:cNvPr>
          <p:cNvSpPr/>
          <p:nvPr/>
        </p:nvSpPr>
        <p:spPr>
          <a:xfrm>
            <a:off x="3723245" y="1847451"/>
            <a:ext cx="202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param RestElement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1A5E83-5E6A-C34D-8356-410E4A80C8A6}"/>
              </a:ext>
            </a:extLst>
          </p:cNvPr>
          <p:cNvCxnSpPr>
            <a:cxnSpLocks/>
          </p:cNvCxnSpPr>
          <p:nvPr/>
        </p:nvCxnSpPr>
        <p:spPr>
          <a:xfrm flipV="1">
            <a:off x="7903029" y="3061221"/>
            <a:ext cx="0" cy="38133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9C953D-1CF4-584E-AF49-4AF3D15FB16A}"/>
              </a:ext>
            </a:extLst>
          </p:cNvPr>
          <p:cNvSpPr/>
          <p:nvPr/>
        </p:nvSpPr>
        <p:spPr>
          <a:xfrm>
            <a:off x="7652528" y="3458929"/>
            <a:ext cx="202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>
                <a:solidFill>
                  <a:schemeClr val="bg1"/>
                </a:solidFill>
              </a:rPr>
              <a:t>others</a:t>
            </a:r>
            <a:r>
              <a:rPr lang="sk-SK">
                <a:solidFill>
                  <a:schemeClr val="bg1"/>
                </a:solidFill>
              </a:rPr>
              <a:t>, Array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CE5F37-A416-D84D-B7BB-AAA09E531EB2}"/>
              </a:ext>
            </a:extLst>
          </p:cNvPr>
          <p:cNvSpPr txBox="1"/>
          <p:nvPr/>
        </p:nvSpPr>
        <p:spPr>
          <a:xfrm>
            <a:off x="7652528" y="2583525"/>
            <a:ext cx="457329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2F6FCF-8A11-C745-B9DE-7F1C417CF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" y="4264819"/>
            <a:ext cx="4321629" cy="88913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EB66D5A-C218-7F48-B0C3-8C174406A55A}"/>
              </a:ext>
            </a:extLst>
          </p:cNvPr>
          <p:cNvSpPr/>
          <p:nvPr/>
        </p:nvSpPr>
        <p:spPr>
          <a:xfrm>
            <a:off x="6204858" y="4305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SyntaxError: </a:t>
            </a:r>
          </a:p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Rest parameter must be last formal parameter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378BF1-57E2-7D42-BC5B-BAE084312C44}"/>
              </a:ext>
            </a:extLst>
          </p:cNvPr>
          <p:cNvCxnSpPr>
            <a:cxnSpLocks/>
          </p:cNvCxnSpPr>
          <p:nvPr/>
        </p:nvCxnSpPr>
        <p:spPr>
          <a:xfrm>
            <a:off x="3429000" y="3986100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arguments parameter </a:t>
            </a:r>
            <a:br>
              <a:rPr lang="sk-SK"/>
            </a:br>
            <a:r>
              <a:rPr lang="sk-SK"/>
              <a:t>vs. 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996214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https://developer.mozilla.org/en-US/docs/Web/JavaScript/Reference/Functions/arguments, https://github.com/petkaantonov/bluebird/wiki/Optimization-killers#3-managing-arguments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6172199" y="238500"/>
            <a:ext cx="5617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/>
              <a:t>Arbitrary, indefinite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arguments</a:t>
            </a:r>
            <a:r>
              <a:rPr lang="sk-SK"/>
              <a:t> object is an Array-like object corresponding to the </a:t>
            </a:r>
            <a:r>
              <a:rPr lang="sk-SK" b="1"/>
              <a:t>arguments passed to a function</a:t>
            </a:r>
            <a:r>
              <a:rPr lang="sk-SK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9290C-2715-2146-A4B6-E1CD88DE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883342"/>
            <a:ext cx="3346450" cy="43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67BFFB-BA70-CD41-B9A7-4E7773A0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93" y="4085546"/>
            <a:ext cx="5055507" cy="23274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E129C8-2ACA-7342-8110-0BC79A554DB0}"/>
              </a:ext>
            </a:extLst>
          </p:cNvPr>
          <p:cNvSpPr/>
          <p:nvPr/>
        </p:nvSpPr>
        <p:spPr>
          <a:xfrm>
            <a:off x="6847114" y="2523966"/>
            <a:ext cx="2344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Using E2015 rest parameter syntax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FA4FE9-0A82-5B43-BA9B-90A0E5FEEA0A}"/>
              </a:ext>
            </a:extLst>
          </p:cNvPr>
          <p:cNvCxnSpPr>
            <a:cxnSpLocks/>
          </p:cNvCxnSpPr>
          <p:nvPr/>
        </p:nvCxnSpPr>
        <p:spPr>
          <a:xfrm flipH="1">
            <a:off x="3714163" y="4278950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4B48AF1-D06E-8B46-A7C5-928221166F77}"/>
              </a:ext>
            </a:extLst>
          </p:cNvPr>
          <p:cNvSpPr/>
          <p:nvPr/>
        </p:nvSpPr>
        <p:spPr>
          <a:xfrm>
            <a:off x="6809725" y="4001294"/>
            <a:ext cx="2344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Pre 2015 syntax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FD0D5-1E1A-474F-94B7-4DA6B75B421C}"/>
              </a:ext>
            </a:extLst>
          </p:cNvPr>
          <p:cNvSpPr/>
          <p:nvPr/>
        </p:nvSpPr>
        <p:spPr>
          <a:xfrm>
            <a:off x="8971092" y="3957411"/>
            <a:ext cx="2344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arguments – </a:t>
            </a:r>
            <a:r>
              <a:rPr lang="sk-SK">
                <a:solidFill>
                  <a:srgbClr val="FF0000"/>
                </a:solidFill>
              </a:rPr>
              <a:t>array like,</a:t>
            </a:r>
          </a:p>
          <a:p>
            <a:r>
              <a:rPr lang="sk-SK">
                <a:solidFill>
                  <a:srgbClr val="FF0000"/>
                </a:solidFill>
              </a:rPr>
              <a:t>Probematic, see links below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82BC27-587C-F84B-97CA-ECE6ADEAC36D}"/>
              </a:ext>
            </a:extLst>
          </p:cNvPr>
          <p:cNvSpPr/>
          <p:nvPr/>
        </p:nvSpPr>
        <p:spPr>
          <a:xfrm>
            <a:off x="8962163" y="2539758"/>
            <a:ext cx="234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args – </a:t>
            </a:r>
            <a:r>
              <a:rPr lang="sk-SK">
                <a:solidFill>
                  <a:srgbClr val="00B050"/>
                </a:solidFill>
              </a:rPr>
              <a:t>array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72344CE-DECA-984D-A638-D054550A1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05" y="2648090"/>
            <a:ext cx="3033395" cy="13601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F89B3F-7451-2C49-B50C-3901CBE710E3}"/>
              </a:ext>
            </a:extLst>
          </p:cNvPr>
          <p:cNvCxnSpPr>
            <a:cxnSpLocks/>
          </p:cNvCxnSpPr>
          <p:nvPr/>
        </p:nvCxnSpPr>
        <p:spPr>
          <a:xfrm flipH="1">
            <a:off x="3751552" y="2801622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FD16-31EB-5640-BB56-1A911A79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parameters and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1CCDA-14C2-004F-8C33-D3125ABA4FDC}"/>
              </a:ext>
            </a:extLst>
          </p:cNvPr>
          <p:cNvSpPr/>
          <p:nvPr/>
        </p:nvSpPr>
        <p:spPr>
          <a:xfrm>
            <a:off x="6096000" y="464073"/>
            <a:ext cx="5617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/>
              <a:t>parameters have no type,</a:t>
            </a:r>
          </a:p>
          <a:p>
            <a:r>
              <a:rPr lang="sk-SK"/>
              <a:t>often by design they accept several types </a:t>
            </a:r>
          </a:p>
          <a:p>
            <a:r>
              <a:rPr lang="sk-SK"/>
              <a:t>or as callbac, function is called with various types</a:t>
            </a:r>
          </a:p>
          <a:p>
            <a:r>
              <a:rPr lang="sk-SK"/>
              <a:t>this is by design in 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A2C3F-B0F7-D244-B07C-22E394F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37" y="2350712"/>
            <a:ext cx="8961663" cy="24220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9D4FE6-5DA0-9B42-A627-7C39B65E305D}"/>
              </a:ext>
            </a:extLst>
          </p:cNvPr>
          <p:cNvCxnSpPr>
            <a:cxnSpLocks/>
          </p:cNvCxnSpPr>
          <p:nvPr/>
        </p:nvCxnSpPr>
        <p:spPr>
          <a:xfrm>
            <a:off x="5344886" y="1690688"/>
            <a:ext cx="0" cy="660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272A8E-100E-134C-BF5A-A253B0903413}"/>
              </a:ext>
            </a:extLst>
          </p:cNvPr>
          <p:cNvSpPr/>
          <p:nvPr/>
        </p:nvSpPr>
        <p:spPr>
          <a:xfrm>
            <a:off x="402895" y="2838444"/>
            <a:ext cx="20219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accepts various types</a:t>
            </a:r>
            <a:endParaRPr lang="sk-S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C3A6F-1352-3B47-A65C-BEB3F9AD5F6B}"/>
              </a:ext>
            </a:extLst>
          </p:cNvPr>
          <p:cNvCxnSpPr>
            <a:cxnSpLocks/>
          </p:cNvCxnSpPr>
          <p:nvPr/>
        </p:nvCxnSpPr>
        <p:spPr>
          <a:xfrm flipV="1">
            <a:off x="2177143" y="3044881"/>
            <a:ext cx="914400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F5CC6-F105-554C-A06F-D86C2F134671}"/>
              </a:ext>
            </a:extLst>
          </p:cNvPr>
          <p:cNvSpPr/>
          <p:nvPr/>
        </p:nvSpPr>
        <p:spPr>
          <a:xfrm>
            <a:off x="402895" y="4979220"/>
            <a:ext cx="330913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Keď implementujete takú funkciu musíte robiť “branching“ na základe typu parametrov alebo normalizáciu parametrov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140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 </a:t>
            </a:r>
            <a:r>
              <a:rPr lang="sk-SK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F61C7-8FBA-1945-9E91-52D55CBB17D9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8462C1-B29E-4349-9BEE-1091A827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98221"/>
            <a:ext cx="4572000" cy="876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8F943F-7BA1-384E-8489-462AE6EB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35" y="1999342"/>
            <a:ext cx="4660900" cy="939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843605-2215-FE46-8A1E-4D07C866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3014356"/>
            <a:ext cx="4140200" cy="838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234CDE-E5DD-2D4B-91F2-9EF1CFD60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749" y="3852556"/>
            <a:ext cx="2705100" cy="1003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D4D012-69FB-7C45-ADE7-AB3858789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920" y="3010852"/>
            <a:ext cx="4330700" cy="812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8FBAF8-4DB2-8F45-87DE-C6AFBBD26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6902" y="3852556"/>
            <a:ext cx="4635500" cy="977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3847CE8-D27B-B64F-BE67-412F22259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098" y="4919356"/>
            <a:ext cx="4394200" cy="774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2BE2F4-0B72-9141-824F-6148FAD8A2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4352" y="4923055"/>
            <a:ext cx="4800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6E1A6-DD08-7941-9153-11246471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6" y="1839054"/>
            <a:ext cx="48641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56359-82DB-464C-B6A8-BCBBA26CE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6" y="2582254"/>
            <a:ext cx="32258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02986-D72D-4A40-96D6-9D4865D81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9" y="1830816"/>
            <a:ext cx="4838700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A63BF6-623A-6643-9318-2EFE9F8F3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198" y="2498511"/>
            <a:ext cx="2692400" cy="965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E8713E-872F-9043-847D-25A5C3502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198" y="4220858"/>
            <a:ext cx="4965700" cy="1155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0E4A74-F763-4A49-A7C2-1D19F7CE1EFE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E49023-0134-4D4F-9A81-1E617F12C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2" y="4220858"/>
            <a:ext cx="5067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7A589-2888-9644-A670-CA528565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921328"/>
            <a:ext cx="4711700" cy="1295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580D66-3382-0042-A7D9-B958E698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1921328"/>
            <a:ext cx="4686300" cy="2692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E784EB-1F86-FE49-BD99-F24E65FC46DA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</p:spTree>
    <p:extLst>
      <p:ext uri="{BB962C8B-B14F-4D97-AF65-F5344CB8AC3E}">
        <p14:creationId xmlns:p14="http://schemas.microsoft.com/office/powerpoint/2010/main" val="363890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977A-25CF-AB47-BE7F-E9E00C84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What is </a:t>
            </a:r>
            <a:r>
              <a:rPr lang="sk-SK" b="1"/>
              <a:t>context</a:t>
            </a:r>
            <a:r>
              <a:rPr lang="sk-SK"/>
              <a:t> and </a:t>
            </a:r>
            <a:br>
              <a:rPr lang="sk-SK"/>
            </a:br>
            <a:r>
              <a:rPr lang="sk-SK" b="1"/>
              <a:t>this</a:t>
            </a:r>
            <a:r>
              <a:rPr lang="sk-SK"/>
              <a:t> in 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7AE9-7D34-C44A-AEAF-DDECA967C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3031"/>
            <a:ext cx="5181600" cy="95182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OO object have behavior (methods)</a:t>
            </a:r>
          </a:p>
          <a:p>
            <a:r>
              <a:rPr lang="sk-SK"/>
              <a:t>We call methods </a:t>
            </a:r>
            <a:r>
              <a:rPr lang="sk-SK" b="1"/>
              <a:t>on</a:t>
            </a:r>
            <a:r>
              <a:rPr lang="sk-SK"/>
              <a:t> specific objects</a:t>
            </a:r>
          </a:p>
          <a:p>
            <a:r>
              <a:rPr lang="sk-SK"/>
              <a:t>Context is enclosing/</a:t>
            </a:r>
            <a:r>
              <a:rPr lang="sk-SK" b="1"/>
              <a:t>parent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49B67-3332-B649-A987-E3487744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485" y="1796290"/>
            <a:ext cx="5181600" cy="129540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FP objects are pure data</a:t>
            </a:r>
          </a:p>
          <a:p>
            <a:r>
              <a:rPr lang="sk-SK"/>
              <a:t>We call function </a:t>
            </a:r>
            <a:r>
              <a:rPr lang="sk-SK" b="1"/>
              <a:t>with</a:t>
            </a:r>
            <a:r>
              <a:rPr lang="sk-SK"/>
              <a:t> specific objects (context)</a:t>
            </a:r>
          </a:p>
          <a:p>
            <a:r>
              <a:rPr lang="sk-SK"/>
              <a:t>Context is </a:t>
            </a:r>
            <a:r>
              <a:rPr lang="sk-SK" b="1"/>
              <a:t>what we decide when invoking </a:t>
            </a:r>
            <a:r>
              <a:rPr lang="sk-SK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332A9-BF7C-034C-BD43-BBADA433A43E}"/>
              </a:ext>
            </a:extLst>
          </p:cNvPr>
          <p:cNvSpPr txBox="1"/>
          <p:nvPr/>
        </p:nvSpPr>
        <p:spPr>
          <a:xfrm>
            <a:off x="6335485" y="37686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Context in javascript has been designed to cover OO and FP features. Context is represented by </a:t>
            </a:r>
            <a:r>
              <a:rPr lang="sk-SK" b="1" dirty="0"/>
              <a:t>this </a:t>
            </a:r>
            <a:r>
              <a:rPr lang="sk-SK" dirty="0"/>
              <a:t>keyword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8A24BE-74AB-2D4F-9630-EAD3F037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90" y="2881787"/>
            <a:ext cx="9250136" cy="37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sk-SK"/>
              <a:t>this - is available in any function</a:t>
            </a:r>
          </a:p>
          <a:p>
            <a:r>
              <a:rPr lang="sk-SK" i="1"/>
              <a:t>However it does not have to be used in every functions</a:t>
            </a:r>
          </a:p>
          <a:p>
            <a:r>
              <a:rPr lang="sk-SK"/>
              <a:t>Common usage of </a:t>
            </a:r>
            <a:r>
              <a:rPr lang="sk-SK" b="1"/>
              <a:t>this </a:t>
            </a:r>
            <a:r>
              <a:rPr lang="sk-SK"/>
              <a:t>includes:</a:t>
            </a:r>
          </a:p>
          <a:p>
            <a:pPr lvl="1"/>
            <a:r>
              <a:rPr lang="sk-SK"/>
              <a:t>methods </a:t>
            </a:r>
          </a:p>
          <a:p>
            <a:pPr lvl="1"/>
            <a:r>
              <a:rPr lang="sk-SK"/>
              <a:t>function to be used as callbacks</a:t>
            </a:r>
          </a:p>
          <a:p>
            <a:pPr lvl="1"/>
            <a:r>
              <a:rPr lang="sk-SK"/>
              <a:t>functions applicable on data objects</a:t>
            </a:r>
          </a:p>
          <a:p>
            <a:pPr lvl="1"/>
            <a:r>
              <a:rPr lang="sk-SK"/>
              <a:t>...</a:t>
            </a:r>
          </a:p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/>
              <a:t>this</a:t>
            </a:r>
            <a:r>
              <a:rPr lang="sk-SK"/>
              <a:t> exists </a:t>
            </a:r>
          </a:p>
          <a:p>
            <a:pPr lvl="1"/>
            <a:r>
              <a:rPr lang="sk-SK"/>
              <a:t>to prevent explicit context passing as parameters</a:t>
            </a:r>
          </a:p>
          <a:p>
            <a:pPr lvl="1"/>
            <a:r>
              <a:rPr lang="sk-SK"/>
              <a:t>to cover functional as well as object oriented styles</a:t>
            </a:r>
          </a:p>
          <a:p>
            <a:r>
              <a:rPr lang="sk-SK" b="1"/>
              <a:t>this</a:t>
            </a:r>
            <a:r>
              <a:rPr lang="sk-SK"/>
              <a:t> is</a:t>
            </a:r>
          </a:p>
          <a:p>
            <a:pPr lvl="1"/>
            <a:r>
              <a:rPr lang="sk-SK"/>
              <a:t>confusing for OO people</a:t>
            </a:r>
          </a:p>
          <a:p>
            <a:pPr lvl="1"/>
            <a:r>
              <a:rPr lang="sk-SK"/>
              <a:t>hard to mix with OO and event handling and callbacks</a:t>
            </a:r>
          </a:p>
          <a:p>
            <a:pPr lvl="1"/>
            <a:r>
              <a:rPr lang="sk-SK"/>
              <a:t>often avoided or replaced by other concepts (scoped variables)</a:t>
            </a:r>
          </a:p>
          <a:p>
            <a:pPr lvl="1"/>
            <a:r>
              <a:rPr lang="sk-SK"/>
              <a:t>„fixed“ to lexical scope with arrow functions</a:t>
            </a:r>
          </a:p>
          <a:p>
            <a:endParaRPr lang="sk-SK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799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/>
              <a:t>Is available in any function</a:t>
            </a:r>
          </a:p>
          <a:p>
            <a:r>
              <a:rPr lang="sk-SK"/>
              <a:t>Value of </a:t>
            </a:r>
            <a:r>
              <a:rPr lang="sk-SK" b="1"/>
              <a:t>this</a:t>
            </a:r>
            <a:r>
              <a:rPr lang="sk-SK"/>
              <a:t> depends on:</a:t>
            </a:r>
          </a:p>
          <a:p>
            <a:pPr marL="0" indent="0">
              <a:buNone/>
            </a:pPr>
            <a:endParaRPr lang="sk-SK"/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is invoked</a:t>
            </a:r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was defined</a:t>
            </a:r>
          </a:p>
          <a:p>
            <a:pPr lvl="1"/>
            <a:endParaRPr lang="sk-SK"/>
          </a:p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 err="1"/>
              <a:t>How</a:t>
            </a:r>
            <a:r>
              <a:rPr lang="sk-SK" b="1" dirty="0"/>
              <a:t> </a:t>
            </a:r>
            <a:r>
              <a:rPr lang="sk-SK" b="1" dirty="0" err="1"/>
              <a:t>it is invoked:</a:t>
            </a:r>
            <a:endParaRPr lang="sk-SK" b="1" dirty="0"/>
          </a:p>
          <a:p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endParaRPr lang="sk-SK" dirty="0"/>
          </a:p>
          <a:p>
            <a:r>
              <a:rPr lang="sk-SK" dirty="0"/>
              <a:t>new</a:t>
            </a:r>
          </a:p>
          <a:p>
            <a:r>
              <a:rPr lang="sk-SK" i="1" dirty="0" err="1"/>
              <a:t>callbacks, supplied</a:t>
            </a:r>
            <a:r>
              <a:rPr lang="sk-SK" i="1" dirty="0"/>
              <a:t> </a:t>
            </a:r>
            <a:r>
              <a:rPr lang="sk-SK" i="1" dirty="0" err="1"/>
              <a:t>thisArgs</a:t>
            </a:r>
            <a:endParaRPr lang="sk-SK" i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How it is defined</a:t>
            </a:r>
            <a:r>
              <a:rPr lang="sk-SK" dirty="0"/>
              <a:t>:</a:t>
            </a:r>
          </a:p>
          <a:p>
            <a:r>
              <a:rPr lang="sk-SK" dirty="0" err="1"/>
              <a:t>FunctionDeclaration, FunctionExpression</a:t>
            </a:r>
          </a:p>
          <a:p>
            <a:r>
              <a:rPr lang="sk-SK" dirty="0"/>
              <a:t>ArrowFunctionExpression</a:t>
            </a:r>
          </a:p>
          <a:p>
            <a:r>
              <a:rPr lang="sk-SK" dirty="0"/>
              <a:t>Bound functions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496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method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 fontScale="92500" lnSpcReduction="10000"/>
          </a:bodyPr>
          <a:lstStyle/>
          <a:p>
            <a:r>
              <a:rPr lang="sk-SK"/>
              <a:t>Method call is always written with </a:t>
            </a:r>
            <a:r>
              <a:rPr lang="sk-SK" b="1"/>
              <a:t>member expression</a:t>
            </a:r>
            <a:r>
              <a:rPr lang="sk-SK"/>
              <a:t>, dot or braces []</a:t>
            </a:r>
          </a:p>
          <a:p>
            <a:pPr lvl="1"/>
            <a:r>
              <a:rPr lang="sk-SK" b="1">
                <a:latin typeface="Courier" pitchFamily="2" charset="0"/>
              </a:rPr>
              <a:t>o.m(); o[“m“]()</a:t>
            </a:r>
          </a:p>
          <a:p>
            <a:r>
              <a:rPr lang="sk-SK" b="1"/>
              <a:t>this points to </a:t>
            </a:r>
            <a:r>
              <a:rPr lang="sk-SK" b="1" i="1"/>
              <a:t>parent object</a:t>
            </a:r>
          </a:p>
          <a:p>
            <a:r>
              <a:rPr lang="sk-SK"/>
              <a:t>ArrowFunctionExpression</a:t>
            </a:r>
            <a:r>
              <a:rPr lang="sk-SK" i="1"/>
              <a:t> does not work for methods</a:t>
            </a:r>
          </a:p>
          <a:p>
            <a:r>
              <a:rPr lang="sk-SK"/>
              <a:t>If dot is missing eg. function reasigned to var, sent as reference, </a:t>
            </a:r>
            <a:r>
              <a:rPr lang="sk-SK" i="1"/>
              <a:t>this</a:t>
            </a:r>
            <a:r>
              <a:rPr lang="sk-SK"/>
              <a:t> </a:t>
            </a:r>
            <a:r>
              <a:rPr lang="sk-SK" i="1"/>
              <a:t>is lost. </a:t>
            </a:r>
            <a:r>
              <a:rPr lang="sk-SK"/>
              <a:t>Or we could say</a:t>
            </a:r>
            <a:r>
              <a:rPr lang="sk-SK" i="1"/>
              <a:t> function does not remember it‘s parent object</a:t>
            </a:r>
            <a:endParaRPr lang="sk-SK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2F77C-B27C-D24B-8AF8-DC71EB45B9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E2318-DA32-6844-B4A8-2644F258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19" y="1510394"/>
            <a:ext cx="6397362" cy="46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5A82B-EAE5-8845-B587-AD10095A9F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60256" y="2294533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F21CC8-00F9-A940-A086-51844327ED44}"/>
              </a:ext>
            </a:extLst>
          </p:cNvPr>
          <p:cNvSpPr txBox="1"/>
          <p:nvPr/>
        </p:nvSpPr>
        <p:spPr>
          <a:xfrm>
            <a:off x="838200" y="3371690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445DD-3ABA-864D-AEF2-914A42023C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60256" y="3556356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B48D-199F-184B-A1E9-EA9C4BD07D9C}"/>
              </a:ext>
            </a:extLst>
          </p:cNvPr>
          <p:cNvSpPr txBox="1"/>
          <p:nvPr/>
        </p:nvSpPr>
        <p:spPr>
          <a:xfrm>
            <a:off x="838200" y="4579382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E1A05-3F98-1F46-8B33-F039C0BF932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60256" y="4764048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A5DCFC-BB0A-964F-A284-CD10CF819684}"/>
              </a:ext>
            </a:extLst>
          </p:cNvPr>
          <p:cNvCxnSpPr>
            <a:cxnSpLocks/>
          </p:cNvCxnSpPr>
          <p:nvPr/>
        </p:nvCxnSpPr>
        <p:spPr>
          <a:xfrm flipH="1">
            <a:off x="8170606" y="5031962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5E52F5-EDE8-7A48-9E18-1C86B714FC05}"/>
              </a:ext>
            </a:extLst>
          </p:cNvPr>
          <p:cNvSpPr txBox="1"/>
          <p:nvPr/>
        </p:nvSpPr>
        <p:spPr>
          <a:xfrm>
            <a:off x="8697642" y="4830965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2F0419-1DFC-7348-9559-DD32AA32311B}"/>
              </a:ext>
            </a:extLst>
          </p:cNvPr>
          <p:cNvCxnSpPr>
            <a:cxnSpLocks/>
          </p:cNvCxnSpPr>
          <p:nvPr/>
        </p:nvCxnSpPr>
        <p:spPr>
          <a:xfrm flipH="1">
            <a:off x="8170606" y="6031043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6EEBC6-8B86-D84C-A481-3E967EFB2A1E}"/>
              </a:ext>
            </a:extLst>
          </p:cNvPr>
          <p:cNvSpPr txBox="1"/>
          <p:nvPr/>
        </p:nvSpPr>
        <p:spPr>
          <a:xfrm>
            <a:off x="8697642" y="5830047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438E2B-689C-8E49-A2C3-B7B37BE9F981}"/>
              </a:ext>
            </a:extLst>
          </p:cNvPr>
          <p:cNvCxnSpPr>
            <a:cxnSpLocks/>
          </p:cNvCxnSpPr>
          <p:nvPr/>
        </p:nvCxnSpPr>
        <p:spPr>
          <a:xfrm flipH="1">
            <a:off x="8170606" y="3877148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ED7725-F48F-2840-B192-868C0403D181}"/>
              </a:ext>
            </a:extLst>
          </p:cNvPr>
          <p:cNvSpPr txBox="1"/>
          <p:nvPr/>
        </p:nvSpPr>
        <p:spPr>
          <a:xfrm>
            <a:off x="8697642" y="3676152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6863B-8860-E94F-834A-CF8181F06F4D}"/>
              </a:ext>
            </a:extLst>
          </p:cNvPr>
          <p:cNvCxnSpPr>
            <a:cxnSpLocks/>
          </p:cNvCxnSpPr>
          <p:nvPr/>
        </p:nvCxnSpPr>
        <p:spPr>
          <a:xfrm flipH="1">
            <a:off x="8170606" y="5419407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1648CA-4ABE-CF43-932F-C6FAD5A4A9D9}"/>
              </a:ext>
            </a:extLst>
          </p:cNvPr>
          <p:cNvSpPr txBox="1"/>
          <p:nvPr/>
        </p:nvSpPr>
        <p:spPr>
          <a:xfrm>
            <a:off x="8697642" y="5213679"/>
            <a:ext cx="311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(„</a:t>
            </a:r>
            <a:r>
              <a:rPr lang="sk-SK" i="1" dirty="0">
                <a:solidFill>
                  <a:srgbClr val="FFC000"/>
                </a:solidFill>
              </a:rPr>
              <a:t>method</a:t>
            </a:r>
            <a:r>
              <a:rPr lang="sk-SK" b="1" i="1" dirty="0">
                <a:solidFill>
                  <a:srgbClr val="FFC000"/>
                </a:solidFill>
              </a:rPr>
              <a:t> call“)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F41311-B373-5B47-82F8-220B235A010D}"/>
              </a:ext>
            </a:extLst>
          </p:cNvPr>
          <p:cNvSpPr txBox="1"/>
          <p:nvPr/>
        </p:nvSpPr>
        <p:spPr>
          <a:xfrm>
            <a:off x="1057981" y="2413360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9E9D83-60EA-274B-A773-274CB96293BF}"/>
              </a:ext>
            </a:extLst>
          </p:cNvPr>
          <p:cNvCxnSpPr>
            <a:cxnSpLocks/>
          </p:cNvCxnSpPr>
          <p:nvPr/>
        </p:nvCxnSpPr>
        <p:spPr>
          <a:xfrm>
            <a:off x="2970346" y="2598026"/>
            <a:ext cx="37026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1A094CC-C218-EF4F-A731-516D6811A257}"/>
              </a:ext>
            </a:extLst>
          </p:cNvPr>
          <p:cNvSpPr txBox="1"/>
          <p:nvPr/>
        </p:nvSpPr>
        <p:spPr>
          <a:xfrm>
            <a:off x="1130740" y="5193506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No return („sub“)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D75191-F6FC-9445-A7D1-9BD1F9BF31BA}"/>
              </a:ext>
            </a:extLst>
          </p:cNvPr>
          <p:cNvCxnSpPr>
            <a:cxnSpLocks/>
          </p:cNvCxnSpPr>
          <p:nvPr/>
        </p:nvCxnSpPr>
        <p:spPr>
          <a:xfrm>
            <a:off x="2960256" y="5378172"/>
            <a:ext cx="32773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8" grpId="0"/>
      <p:bldP spid="32" grpId="0"/>
      <p:bldP spid="34" grpId="0"/>
      <p:bldP spid="36" grpId="0"/>
      <p:bldP spid="72" grpId="0"/>
      <p:bldP spid="74" grpId="0"/>
      <p:bldP spid="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function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 lnSpcReduction="10000"/>
          </a:bodyPr>
          <a:lstStyle/>
          <a:p>
            <a:r>
              <a:rPr lang="sk-SK"/>
              <a:t>normal function call </a:t>
            </a:r>
            <a:r>
              <a:rPr lang="sk-SK" b="1"/>
              <a:t>without context</a:t>
            </a:r>
          </a:p>
          <a:p>
            <a:r>
              <a:rPr lang="sk-SK" b="1"/>
              <a:t>function call without dot or []</a:t>
            </a:r>
          </a:p>
          <a:p>
            <a:pPr lvl="1"/>
            <a:r>
              <a:rPr lang="sk-SK" b="1">
                <a:latin typeface="Courier" pitchFamily="2" charset="0"/>
              </a:rPr>
              <a:t>fd(), fe(), afe()</a:t>
            </a:r>
          </a:p>
          <a:p>
            <a:pPr lvl="1"/>
            <a:r>
              <a:rPr lang="sk-SK">
                <a:latin typeface="Courier" pitchFamily="2" charset="0"/>
              </a:rPr>
              <a:t>let f=o.m(); f();</a:t>
            </a:r>
          </a:p>
          <a:p>
            <a:r>
              <a:rPr lang="sk-SK" b="1"/>
              <a:t>this points to </a:t>
            </a:r>
            <a:r>
              <a:rPr lang="sk-SK" b="1" i="1"/>
              <a:t>undefined </a:t>
            </a:r>
            <a:r>
              <a:rPr lang="sk-SK" i="1"/>
              <a:t>or global if not in strict mode</a:t>
            </a:r>
          </a:p>
          <a:p>
            <a:r>
              <a:rPr lang="sk-SK"/>
              <a:t>ArrowFunctionExpression – ignores strict mode, this is always lexial (global)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55325-D15A-774B-A131-FCBE7D82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1825625"/>
            <a:ext cx="6438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BF5E-145A-B249-8BB3-A62948E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f.</a:t>
            </a:r>
            <a:r>
              <a:rPr lang="sk-SK" b="1"/>
              <a:t>call</a:t>
            </a:r>
            <a:r>
              <a:rPr lang="sk-SK"/>
              <a:t>() and f.</a:t>
            </a:r>
            <a:r>
              <a:rPr lang="sk-SK" b="1"/>
              <a:t>apply</a:t>
            </a:r>
            <a:r>
              <a:rPr lang="sk-SK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407F-54CF-8345-9080-39A0FA36F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sk-SK"/>
              <a:t>normal function call </a:t>
            </a:r>
            <a:r>
              <a:rPr lang="sk-SK" b="1"/>
              <a:t>with context</a:t>
            </a:r>
          </a:p>
          <a:p>
            <a:r>
              <a:rPr lang="sk-SK"/>
              <a:t>each function has </a:t>
            </a:r>
            <a:r>
              <a:rPr lang="sk-SK" b="1"/>
              <a:t>call() </a:t>
            </a:r>
            <a:r>
              <a:rPr lang="sk-SK"/>
              <a:t>and </a:t>
            </a:r>
            <a:r>
              <a:rPr lang="sk-SK" b="1"/>
              <a:t>apply() </a:t>
            </a:r>
            <a:r>
              <a:rPr lang="sk-SK"/>
              <a:t>methods</a:t>
            </a:r>
          </a:p>
          <a:p>
            <a:r>
              <a:rPr lang="sk-SK" b="1"/>
              <a:t>First param is context </a:t>
            </a:r>
            <a:r>
              <a:rPr lang="sk-SK"/>
              <a:t>that will be bound to </a:t>
            </a:r>
            <a:r>
              <a:rPr lang="sk-SK" b="1"/>
              <a:t>this</a:t>
            </a:r>
            <a:r>
              <a:rPr lang="sk-SK"/>
              <a:t>, other params are arguments to function call</a:t>
            </a:r>
          </a:p>
          <a:p>
            <a:r>
              <a:rPr lang="sk-SK"/>
              <a:t>Also ArrowFunctionExpression has call and apply but they </a:t>
            </a:r>
            <a:r>
              <a:rPr lang="sk-SK" b="1"/>
              <a:t>ignore context</a:t>
            </a:r>
            <a:r>
              <a:rPr lang="sk-SK"/>
              <a:t>, since this is not bindable but is bound to lexical context </a:t>
            </a:r>
          </a:p>
          <a:p>
            <a:endParaRPr lang="sk-SK" b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28B20-A639-BB4D-8C5F-2A8B2EB98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4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6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F805CA-DA24-8249-B64F-F28664B2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053122"/>
            <a:ext cx="5181600" cy="1436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F1DAC-E77C-8348-AF03-E2BD365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- in </a:t>
            </a:r>
            <a:r>
              <a:rPr lang="sk-SK" b="1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682B-C51A-1A49-949C-88AF43121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/>
              <a:t>Constructor function is just </a:t>
            </a:r>
            <a:r>
              <a:rPr lang="sk-SK" i="1"/>
              <a:t>normal function </a:t>
            </a:r>
            <a:r>
              <a:rPr lang="sk-SK" sz="1000"/>
              <a:t>(FunctionDefinition, FunctionExpression) </a:t>
            </a:r>
            <a:r>
              <a:rPr lang="sk-SK" b="1"/>
              <a:t>to be used with new keyword</a:t>
            </a:r>
          </a:p>
          <a:p>
            <a:r>
              <a:rPr lang="sk-SK" b="1"/>
              <a:t>this is bound to the new object being constructed</a:t>
            </a:r>
          </a:p>
          <a:p>
            <a:r>
              <a:rPr lang="sk-SK"/>
              <a:t>To prevent contructor to be used without new, use strict mode</a:t>
            </a:r>
          </a:p>
          <a:p>
            <a:r>
              <a:rPr lang="sk-SK"/>
              <a:t>ArrowFunctionExpression is not usable as constructor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89499-1A5B-AD4B-94DC-3ABA5EAA54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164207"/>
            <a:ext cx="5181600" cy="3888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083AD-54BC-B348-9023-67076551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215210"/>
            <a:ext cx="5181600" cy="12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5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/>
              <a:t>Event handlers are functions</a:t>
            </a:r>
            <a:r>
              <a:rPr lang="sk-SK"/>
              <a:t>, they will be called when event occurs, </a:t>
            </a:r>
          </a:p>
          <a:p>
            <a:r>
              <a:rPr lang="sk-SK"/>
              <a:t>you implement the function, component calls the function</a:t>
            </a:r>
          </a:p>
          <a:p>
            <a:r>
              <a:rPr lang="sk-SK"/>
              <a:t>Component may call you function with call() or apply() and </a:t>
            </a:r>
            <a:r>
              <a:rPr lang="sk-SK" i="1"/>
              <a:t>inject context </a:t>
            </a:r>
            <a:r>
              <a:rPr lang="sk-SK"/>
              <a:t>, </a:t>
            </a:r>
            <a:r>
              <a:rPr lang="sk-SK" b="1"/>
              <a:t>this inside your function will become </a:t>
            </a:r>
            <a:r>
              <a:rPr lang="sk-SK" b="1" i="1"/>
              <a:t>something else</a:t>
            </a:r>
          </a:p>
          <a:p>
            <a:r>
              <a:rPr lang="sk-SK" b="1" i="1"/>
              <a:t>Something: </a:t>
            </a:r>
            <a:r>
              <a:rPr lang="sk-SK" i="1"/>
              <a:t>u</a:t>
            </a:r>
            <a:r>
              <a:rPr lang="sk-SK"/>
              <a:t>sually the component itself or the element where event happened</a:t>
            </a:r>
          </a:p>
          <a:p>
            <a:r>
              <a:rPr lang="sk-SK"/>
              <a:t>Always read documentation</a:t>
            </a:r>
          </a:p>
          <a:p>
            <a:r>
              <a:rPr lang="sk-SK"/>
              <a:t>This creates problems in OO programs, where you want to attach your method as listener, someone will change your expected 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A63F1-3242-A54A-814E-EE29B0B5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9" y="1690688"/>
            <a:ext cx="5667255" cy="43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77DF994-4389-8B4F-A05C-0ECD4DC2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146" y="1707801"/>
            <a:ext cx="6208152" cy="47147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5E24A38-95F3-2A4E-A422-DF3C653A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46" y="3164967"/>
            <a:ext cx="6182277" cy="2903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6686" cy="4351338"/>
          </a:xfrm>
        </p:spPr>
        <p:txBody>
          <a:bodyPr>
            <a:normAutofit fontScale="62500" lnSpcReduction="20000"/>
          </a:bodyPr>
          <a:lstStyle/>
          <a:p>
            <a:r>
              <a:rPr lang="sk-SK" b="1"/>
              <a:t>callbacks are functions</a:t>
            </a:r>
            <a:r>
              <a:rPr lang="sk-SK"/>
              <a:t>, they will be called by other API you use</a:t>
            </a:r>
          </a:p>
          <a:p>
            <a:r>
              <a:rPr lang="sk-SK"/>
              <a:t>you implement the function, API calls the function</a:t>
            </a:r>
          </a:p>
          <a:p>
            <a:r>
              <a:rPr lang="sk-SK"/>
              <a:t>Component may call you function with call() or apply() and </a:t>
            </a:r>
            <a:r>
              <a:rPr lang="sk-SK" i="1"/>
              <a:t>inject context </a:t>
            </a:r>
            <a:r>
              <a:rPr lang="sk-SK"/>
              <a:t>, </a:t>
            </a:r>
            <a:r>
              <a:rPr lang="sk-SK" b="1"/>
              <a:t>this inside your function will become </a:t>
            </a:r>
            <a:r>
              <a:rPr lang="sk-SK" b="1" i="1"/>
              <a:t>something else</a:t>
            </a:r>
          </a:p>
          <a:p>
            <a:r>
              <a:rPr lang="sk-SK" b="1" i="1"/>
              <a:t>Something: </a:t>
            </a:r>
            <a:r>
              <a:rPr lang="sk-SK" i="1"/>
              <a:t>u</a:t>
            </a:r>
            <a:r>
              <a:rPr lang="sk-SK"/>
              <a:t>sually </a:t>
            </a:r>
            <a:r>
              <a:rPr lang="sk-SK" b="1"/>
              <a:t>null</a:t>
            </a:r>
            <a:r>
              <a:rPr lang="sk-SK"/>
              <a:t>, sometimes the component itself</a:t>
            </a:r>
          </a:p>
          <a:p>
            <a:r>
              <a:rPr lang="sk-SK"/>
              <a:t>Some APIs you may specify additional </a:t>
            </a:r>
            <a:r>
              <a:rPr lang="sk-SK" b="1"/>
              <a:t>thisArgs, to set back your context</a:t>
            </a:r>
          </a:p>
          <a:p>
            <a:r>
              <a:rPr lang="sk-SK"/>
              <a:t>Always read documentation</a:t>
            </a:r>
          </a:p>
          <a:p>
            <a:r>
              <a:rPr lang="sk-SK"/>
              <a:t>This creates problems in OO programs, where you want to attach your method as listener, someone will change your expected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01EAC-BCFB-A34C-9913-C6F3316BB84B}"/>
              </a:ext>
            </a:extLst>
          </p:cNvPr>
          <p:cNvSpPr txBox="1"/>
          <p:nvPr/>
        </p:nvSpPr>
        <p:spPr>
          <a:xfrm>
            <a:off x="4360476" y="2898301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object</a:t>
            </a:r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DCF15-301E-F041-94A2-332BBA5AFB64}"/>
              </a:ext>
            </a:extLst>
          </p:cNvPr>
          <p:cNvSpPr txBox="1"/>
          <p:nvPr/>
        </p:nvSpPr>
        <p:spPr>
          <a:xfrm>
            <a:off x="9801826" y="3978199"/>
            <a:ext cx="129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Method as 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3D5147-A08A-E14C-9D87-5061406DE470}"/>
              </a:ext>
            </a:extLst>
          </p:cNvPr>
          <p:cNvCxnSpPr>
            <a:cxnSpLocks/>
          </p:cNvCxnSpPr>
          <p:nvPr/>
        </p:nvCxnSpPr>
        <p:spPr>
          <a:xfrm>
            <a:off x="10171638" y="46245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6763D4-251C-504D-BABF-EDC814C94606}"/>
              </a:ext>
            </a:extLst>
          </p:cNvPr>
          <p:cNvCxnSpPr>
            <a:cxnSpLocks/>
          </p:cNvCxnSpPr>
          <p:nvPr/>
        </p:nvCxnSpPr>
        <p:spPr>
          <a:xfrm>
            <a:off x="10911866" y="51579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778809-211E-BE45-A04B-54378F2193AD}"/>
              </a:ext>
            </a:extLst>
          </p:cNvPr>
          <p:cNvSpPr txBox="1"/>
          <p:nvPr/>
        </p:nvSpPr>
        <p:spPr>
          <a:xfrm>
            <a:off x="10541451" y="4788598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thisArg</a:t>
            </a:r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75FD99-622D-8D4D-894A-9672E01C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46" y="1305108"/>
            <a:ext cx="6208152" cy="15098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9A9AD8-DFC6-B742-BC22-C0D2DCD2D894}"/>
              </a:ext>
            </a:extLst>
          </p:cNvPr>
          <p:cNvSpPr txBox="1"/>
          <p:nvPr/>
        </p:nvSpPr>
        <p:spPr>
          <a:xfrm>
            <a:off x="9154277" y="2127082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00EC7F-A937-854E-97E0-636C9E5FA2A3}"/>
              </a:ext>
            </a:extLst>
          </p:cNvPr>
          <p:cNvCxnSpPr>
            <a:cxnSpLocks/>
          </p:cNvCxnSpPr>
          <p:nvPr/>
        </p:nvCxnSpPr>
        <p:spPr>
          <a:xfrm flipV="1">
            <a:off x="9349027" y="1885856"/>
            <a:ext cx="0" cy="283027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CFC6DA-0356-C642-90C7-299E93910547}"/>
              </a:ext>
            </a:extLst>
          </p:cNvPr>
          <p:cNvCxnSpPr/>
          <p:nvPr/>
        </p:nvCxnSpPr>
        <p:spPr>
          <a:xfrm>
            <a:off x="5344886" y="2982686"/>
            <a:ext cx="6640285" cy="0"/>
          </a:xfrm>
          <a:prstGeom prst="line">
            <a:avLst/>
          </a:prstGeom>
          <a:ln w="34925">
            <a:solidFill>
              <a:schemeClr val="bg2">
                <a:alpha val="9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1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 b="1"/>
              <a:t>FunctionDeclaration,Function Expression </a:t>
            </a:r>
          </a:p>
          <a:p>
            <a:pPr lvl="1"/>
            <a:r>
              <a:rPr lang="sk-SK"/>
              <a:t>this depends on </a:t>
            </a:r>
            <a:r>
              <a:rPr lang="sk-SK" b="1"/>
              <a:t>how it is called</a:t>
            </a:r>
          </a:p>
          <a:p>
            <a:pPr lvl="1"/>
            <a:r>
              <a:rPr lang="sk-SK" b="1"/>
              <a:t>can</a:t>
            </a:r>
            <a:r>
              <a:rPr lang="sk-SK"/>
              <a:t> be changed by caller with call() and apply()</a:t>
            </a:r>
          </a:p>
          <a:p>
            <a:pPr lvl="1"/>
            <a:r>
              <a:rPr lang="sk-SK" b="1"/>
              <a:t>can</a:t>
            </a:r>
            <a:r>
              <a:rPr lang="sk-SK"/>
              <a:t> be fixed by bind()</a:t>
            </a:r>
          </a:p>
          <a:p>
            <a:r>
              <a:rPr lang="sk-SK"/>
              <a:t>ArrowFunctionExpression</a:t>
            </a:r>
          </a:p>
          <a:p>
            <a:pPr lvl="1"/>
            <a:r>
              <a:rPr lang="sk-SK"/>
              <a:t>this depends on where it is written</a:t>
            </a:r>
          </a:p>
          <a:p>
            <a:pPr lvl="1"/>
            <a:r>
              <a:rPr lang="sk-SK"/>
              <a:t>can‘t be changed by caller</a:t>
            </a:r>
          </a:p>
          <a:p>
            <a:pPr lvl="1"/>
            <a:r>
              <a:rPr lang="sk-SK"/>
              <a:t>can‘t be fixed by bind()</a:t>
            </a:r>
          </a:p>
          <a:p>
            <a:pPr lvl="1"/>
            <a:r>
              <a:rPr lang="sk-SK"/>
              <a:t>main purpose </a:t>
            </a:r>
          </a:p>
          <a:p>
            <a:pPr lvl="2"/>
            <a:r>
              <a:rPr lang="sk-SK"/>
              <a:t>condensed syntax</a:t>
            </a:r>
          </a:p>
          <a:p>
            <a:pPr lvl="2"/>
            <a:r>
              <a:rPr lang="sk-SK"/>
              <a:t>fixed this, no need to bind or use </a:t>
            </a:r>
            <a:r>
              <a:rPr lang="sk-SK" i="1"/>
              <a:t>_self </a:t>
            </a:r>
          </a:p>
          <a:p>
            <a:pPr lvl="1"/>
            <a:endParaRPr lang="sk-SK"/>
          </a:p>
          <a:p>
            <a:pPr marL="0" indent="0">
              <a:buNone/>
            </a:pPr>
            <a:endParaRPr lang="sk-S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A650D-0E3D-FD49-AC08-2CEF28F8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28" y="4344373"/>
            <a:ext cx="6557736" cy="1785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767D9-D0D4-5B4F-8F7D-6F49771A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1546909"/>
            <a:ext cx="5702300" cy="2235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341430" y="2252952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73F9A6-080D-5147-8451-71DE8AD65C45}"/>
              </a:ext>
            </a:extLst>
          </p:cNvPr>
          <p:cNvSpPr txBox="1"/>
          <p:nvPr/>
        </p:nvSpPr>
        <p:spPr>
          <a:xfrm>
            <a:off x="10719252" y="1958769"/>
            <a:ext cx="118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 or Declaration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734351-C7AF-D747-8BED-D95DC4FDB07E}"/>
              </a:ext>
            </a:extLst>
          </p:cNvPr>
          <p:cNvCxnSpPr>
            <a:cxnSpLocks/>
          </p:cNvCxnSpPr>
          <p:nvPr/>
        </p:nvCxnSpPr>
        <p:spPr>
          <a:xfrm flipV="1">
            <a:off x="10548954" y="6060941"/>
            <a:ext cx="1" cy="369332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EDD1B6-064B-6942-9187-C8FAE264AD26}"/>
              </a:ext>
            </a:extLst>
          </p:cNvPr>
          <p:cNvSpPr txBox="1"/>
          <p:nvPr/>
        </p:nvSpPr>
        <p:spPr>
          <a:xfrm>
            <a:off x="7894620" y="6060941"/>
            <a:ext cx="272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Function.prototype.bind</a:t>
            </a:r>
            <a:endParaRPr lang="sk-SK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2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/>
              <a:t>FunctionDeclaration,Function Expression </a:t>
            </a:r>
          </a:p>
          <a:p>
            <a:pPr lvl="1"/>
            <a:r>
              <a:rPr lang="sk-SK"/>
              <a:t>this depends on how it is called</a:t>
            </a:r>
          </a:p>
          <a:p>
            <a:pPr lvl="1"/>
            <a:r>
              <a:rPr lang="sk-SK"/>
              <a:t>can be changed by caller with call() and apply()</a:t>
            </a:r>
          </a:p>
          <a:p>
            <a:pPr lvl="1"/>
            <a:r>
              <a:rPr lang="sk-SK"/>
              <a:t>can be fixed by bind()</a:t>
            </a:r>
          </a:p>
          <a:p>
            <a:r>
              <a:rPr lang="sk-SK" b="1"/>
              <a:t>ArrowFunctionExpression</a:t>
            </a:r>
          </a:p>
          <a:p>
            <a:pPr lvl="1"/>
            <a:r>
              <a:rPr lang="sk-SK"/>
              <a:t>this depends on </a:t>
            </a:r>
            <a:r>
              <a:rPr lang="sk-SK" b="1"/>
              <a:t>where it is written</a:t>
            </a:r>
          </a:p>
          <a:p>
            <a:pPr lvl="1"/>
            <a:r>
              <a:rPr lang="sk-SK" b="1"/>
              <a:t>can‘t</a:t>
            </a:r>
            <a:r>
              <a:rPr lang="sk-SK"/>
              <a:t> be changed by caller</a:t>
            </a:r>
          </a:p>
          <a:p>
            <a:pPr lvl="1"/>
            <a:r>
              <a:rPr lang="sk-SK" b="1"/>
              <a:t>can‘t</a:t>
            </a:r>
            <a:r>
              <a:rPr lang="sk-SK"/>
              <a:t> be fixed by bind()</a:t>
            </a:r>
          </a:p>
          <a:p>
            <a:pPr lvl="1"/>
            <a:r>
              <a:rPr lang="sk-SK"/>
              <a:t>main purpose </a:t>
            </a:r>
          </a:p>
          <a:p>
            <a:pPr lvl="2"/>
            <a:r>
              <a:rPr lang="sk-SK" b="1"/>
              <a:t>condensed syntax</a:t>
            </a:r>
          </a:p>
          <a:p>
            <a:pPr lvl="2"/>
            <a:r>
              <a:rPr lang="sk-SK"/>
              <a:t>fixed this, no need to bind or use </a:t>
            </a:r>
            <a:r>
              <a:rPr lang="sk-SK" i="1"/>
              <a:t>_self </a:t>
            </a:r>
          </a:p>
          <a:p>
            <a:pPr lvl="1"/>
            <a:endParaRPr lang="sk-SK"/>
          </a:p>
          <a:p>
            <a:pPr marL="0" indent="0">
              <a:buNone/>
            </a:pPr>
            <a:endParaRPr lang="sk-S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3F9A6-080D-5147-8451-71DE8AD65C45}"/>
              </a:ext>
            </a:extLst>
          </p:cNvPr>
          <p:cNvSpPr txBox="1"/>
          <p:nvPr/>
        </p:nvSpPr>
        <p:spPr>
          <a:xfrm>
            <a:off x="10469428" y="2016534"/>
            <a:ext cx="11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Arrow 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61657-2B15-BE43-BF85-04B53BAA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86" y="1522025"/>
            <a:ext cx="5118100" cy="18923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091606" y="2310717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7DBBC-8F2E-4842-9439-FF7D8802DD8D}"/>
              </a:ext>
            </a:extLst>
          </p:cNvPr>
          <p:cNvCxnSpPr>
            <a:cxnSpLocks/>
          </p:cNvCxnSpPr>
          <p:nvPr/>
        </p:nvCxnSpPr>
        <p:spPr>
          <a:xfrm flipV="1">
            <a:off x="8545286" y="2797629"/>
            <a:ext cx="1" cy="33242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234263-2140-6945-A6B9-AAEC7537F00B}"/>
              </a:ext>
            </a:extLst>
          </p:cNvPr>
          <p:cNvSpPr txBox="1"/>
          <p:nvPr/>
        </p:nvSpPr>
        <p:spPr>
          <a:xfrm>
            <a:off x="8176896" y="3144573"/>
            <a:ext cx="26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Fixed this, to enclosing this which is this in constructor which is newly created object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3B5DBE-1329-1941-A20D-50DAAB13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3779924"/>
            <a:ext cx="6557736" cy="12164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8999D1-3432-8843-B728-7469CE605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986" y="5368624"/>
            <a:ext cx="6525078" cy="107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8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C30D-791D-D148-A15F-1C6B1F5F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67685-6923-8148-B2B9-97F7F294E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67F-C1A3-924A-8515-EEAFC56942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b="1"/>
              <a:t>scope</a:t>
            </a:r>
            <a:r>
              <a:rPr lang="sk-SK"/>
              <a:t> - visibility of identifiers in certain parts of a program (JR)</a:t>
            </a:r>
          </a:p>
          <a:p>
            <a:r>
              <a:rPr lang="sk-SK" b="1"/>
              <a:t>closure</a:t>
            </a:r>
            <a:r>
              <a:rPr lang="sk-SK"/>
              <a:t> is the combination of a function and the lexical environment within which that function was declared (MDN)</a:t>
            </a:r>
          </a:p>
          <a:p>
            <a:r>
              <a:rPr lang="sk-SK" b="1"/>
              <a:t>Lexical Environments </a:t>
            </a:r>
            <a:r>
              <a:rPr lang="sk-SK"/>
              <a:t>– implementation of scoping and closures in JavaScript (M.M)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2F14A-66E7-0148-B25B-E8E4870E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/>
              <a:t>Simplified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1041E3-49AF-894A-B072-ED08CDC431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sk-SK" b="1"/>
              <a:t>scope </a:t>
            </a:r>
            <a:r>
              <a:rPr lang="sk-SK"/>
              <a:t>- ake premenne a funkcie „vidim“/“mam dostupne“ v danom kuse kodu ?</a:t>
            </a:r>
          </a:p>
          <a:p>
            <a:r>
              <a:rPr lang="sk-SK" b="1"/>
              <a:t>closure </a:t>
            </a:r>
            <a:r>
              <a:rPr lang="sk-SK"/>
              <a:t>– funkcia s odpamätanými premennými z okolia</a:t>
            </a:r>
          </a:p>
          <a:p>
            <a:r>
              <a:rPr lang="sk-SK" b="1"/>
              <a:t>Lexical Environment </a:t>
            </a:r>
            <a:r>
              <a:rPr lang="sk-SK"/>
              <a:t>– zoznam identifikátorov definovaných v danom scope a linka na outer scope environment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5665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B9B-AB3B-AF43-BA63-ED450D4F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29DF-5C35-F14B-9C3B-126DC7F93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05743"/>
            <a:ext cx="3276600" cy="3771220"/>
          </a:xfrm>
        </p:spPr>
        <p:txBody>
          <a:bodyPr>
            <a:normAutofit fontScale="77500" lnSpcReduction="20000"/>
          </a:bodyPr>
          <a:lstStyle/>
          <a:p>
            <a:r>
              <a:rPr lang="sk-SK"/>
              <a:t>code consists of nested code structures</a:t>
            </a:r>
          </a:p>
          <a:p>
            <a:r>
              <a:rPr lang="sk-SK"/>
              <a:t>global code, function code</a:t>
            </a:r>
          </a:p>
          <a:p>
            <a:r>
              <a:rPr lang="sk-SK"/>
              <a:t>code structures gets associated new lexical environment every time such code is evaluated</a:t>
            </a:r>
          </a:p>
          <a:p>
            <a:r>
              <a:rPr lang="sk-SK"/>
              <a:t>Whenever a function is created, a reference to the lexical environment </a:t>
            </a:r>
            <a:r>
              <a:rPr lang="sk-SK" b="1"/>
              <a:t>in which the function was created </a:t>
            </a:r>
            <a:r>
              <a:rPr lang="sk-SK"/>
              <a:t>is stored in fn.[[Environment]]</a:t>
            </a:r>
          </a:p>
          <a:p>
            <a:endParaRPr lang="sk-S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9CC67C-5FD8-8540-A393-5DB7D7FAE514}"/>
              </a:ext>
            </a:extLst>
          </p:cNvPr>
          <p:cNvSpPr txBox="1">
            <a:spLocks/>
          </p:cNvSpPr>
          <p:nvPr/>
        </p:nvSpPr>
        <p:spPr>
          <a:xfrm>
            <a:off x="44577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/>
              <a:t>function is called, a new function execution context is created and </a:t>
            </a:r>
            <a:r>
              <a:rPr lang="sk-SK" b="1"/>
              <a:t>pushed onto </a:t>
            </a:r>
            <a:r>
              <a:rPr lang="sk-SK"/>
              <a:t>the execution context </a:t>
            </a:r>
            <a:r>
              <a:rPr lang="sk-SK" b="1"/>
              <a:t>stack</a:t>
            </a:r>
          </a:p>
          <a:p>
            <a:r>
              <a:rPr lang="sk-SK" b="1"/>
              <a:t>as the outer environment</a:t>
            </a:r>
            <a:r>
              <a:rPr lang="sk-SK"/>
              <a:t> of the newly created lexical environment, JS puts the environment referenced by the </a:t>
            </a:r>
            <a:r>
              <a:rPr lang="sk-SK" b="1"/>
              <a:t>called function’s internal [[Environment]] property</a:t>
            </a:r>
          </a:p>
          <a:p>
            <a:endParaRPr lang="sk-SK"/>
          </a:p>
          <a:p>
            <a:endParaRPr lang="sk-SK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79E1A6-3CD8-664B-A95B-32BCE97EF58D}"/>
              </a:ext>
            </a:extLst>
          </p:cNvPr>
          <p:cNvSpPr txBox="1">
            <a:spLocks/>
          </p:cNvSpPr>
          <p:nvPr/>
        </p:nvSpPr>
        <p:spPr>
          <a:xfrm>
            <a:off x="77343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/>
              <a:t>lexical environment is associated with a specific structure of JavaScript code</a:t>
            </a:r>
          </a:p>
          <a:p>
            <a:r>
              <a:rPr lang="sk-SK"/>
              <a:t>Keeps track of identifier defined</a:t>
            </a:r>
          </a:p>
          <a:p>
            <a:r>
              <a:rPr lang="sk-SK"/>
              <a:t>Lexical environment also has to keep track of its outer (parent) lexical environment</a:t>
            </a:r>
          </a:p>
          <a:p>
            <a:r>
              <a:rPr lang="sk-SK"/>
              <a:t>A Lexical environment is an internal JavaScript engine construct used to keep track of the mapping from identifiers to specific values.</a:t>
            </a:r>
          </a:p>
          <a:p>
            <a:endParaRPr lang="sk-SK"/>
          </a:p>
          <a:p>
            <a:endParaRPr lang="sk-SK"/>
          </a:p>
          <a:p>
            <a:endParaRPr lang="sk-SK"/>
          </a:p>
          <a:p>
            <a:endParaRPr lang="sk-S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ADCC-609D-E746-8CCD-5D429120BEA7}"/>
              </a:ext>
            </a:extLst>
          </p:cNvPr>
          <p:cNvSpPr txBox="1"/>
          <p:nvPr/>
        </p:nvSpPr>
        <p:spPr>
          <a:xfrm>
            <a:off x="957943" y="21009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74EFA-DF36-2C42-8ED4-054D69FA364A}"/>
              </a:ext>
            </a:extLst>
          </p:cNvPr>
          <p:cNvSpPr txBox="1"/>
          <p:nvPr/>
        </p:nvSpPr>
        <p:spPr>
          <a:xfrm>
            <a:off x="4457700" y="2057791"/>
            <a:ext cx="23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Exection context (stack)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F9336-5B80-DA46-93E1-D099A93BDE70}"/>
              </a:ext>
            </a:extLst>
          </p:cNvPr>
          <p:cNvSpPr txBox="1"/>
          <p:nvPr/>
        </p:nvSpPr>
        <p:spPr>
          <a:xfrm>
            <a:off x="7734300" y="2036411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Lexical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613956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13BCD0BA-22F2-FA40-B8E4-35224680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492249"/>
            <a:ext cx="11776363" cy="5191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90700-903A-2642-A3A4-B3A0AC67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Cloures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C7DF5D9-8781-8244-B361-8FFEC33C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36" y="1492249"/>
            <a:ext cx="3935186" cy="5132851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404B2D-94B0-9F4B-A865-FBE5EC174DB9}"/>
              </a:ext>
            </a:extLst>
          </p:cNvPr>
          <p:cNvCxnSpPr/>
          <p:nvPr/>
        </p:nvCxnSpPr>
        <p:spPr>
          <a:xfrm>
            <a:off x="969818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B5CCB78-A6A4-C44B-A44A-9B2AED8A9619}"/>
              </a:ext>
            </a:extLst>
          </p:cNvPr>
          <p:cNvCxnSpPr>
            <a:cxnSpLocks/>
          </p:cNvCxnSpPr>
          <p:nvPr/>
        </p:nvCxnSpPr>
        <p:spPr>
          <a:xfrm>
            <a:off x="1287236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11D3229-44D7-564F-875D-6038FCD59846}"/>
              </a:ext>
            </a:extLst>
          </p:cNvPr>
          <p:cNvCxnSpPr>
            <a:cxnSpLocks/>
          </p:cNvCxnSpPr>
          <p:nvPr/>
        </p:nvCxnSpPr>
        <p:spPr>
          <a:xfrm>
            <a:off x="1744436" y="2825255"/>
            <a:ext cx="0" cy="8462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D376DA7-FE7C-FA4F-A6A1-09E1986A9F81}"/>
              </a:ext>
            </a:extLst>
          </p:cNvPr>
          <p:cNvCxnSpPr/>
          <p:nvPr/>
        </p:nvCxnSpPr>
        <p:spPr>
          <a:xfrm flipH="1">
            <a:off x="1801091" y="3158836"/>
            <a:ext cx="290945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0C1FC53-425B-734C-B3CA-9445D906B3E8}"/>
              </a:ext>
            </a:extLst>
          </p:cNvPr>
          <p:cNvCxnSpPr>
            <a:cxnSpLocks/>
          </p:cNvCxnSpPr>
          <p:nvPr/>
        </p:nvCxnSpPr>
        <p:spPr>
          <a:xfrm flipH="1">
            <a:off x="1287236" y="3267652"/>
            <a:ext cx="804801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22EA9F-5EA2-E14F-AFD7-799B9D6E1DF5}"/>
              </a:ext>
            </a:extLst>
          </p:cNvPr>
          <p:cNvCxnSpPr>
            <a:cxnSpLocks/>
          </p:cNvCxnSpPr>
          <p:nvPr/>
        </p:nvCxnSpPr>
        <p:spPr>
          <a:xfrm flipH="1">
            <a:off x="969818" y="3392343"/>
            <a:ext cx="1122219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2AE39E-4AB5-8B41-AC22-DB0CF176D59B}"/>
              </a:ext>
            </a:extLst>
          </p:cNvPr>
          <p:cNvCxnSpPr>
            <a:cxnSpLocks/>
          </p:cNvCxnSpPr>
          <p:nvPr/>
        </p:nvCxnSpPr>
        <p:spPr>
          <a:xfrm flipH="1">
            <a:off x="1287237" y="4028944"/>
            <a:ext cx="51385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17E8AB6-B69A-8044-8FCF-B99619B0B87A}"/>
              </a:ext>
            </a:extLst>
          </p:cNvPr>
          <p:cNvCxnSpPr>
            <a:cxnSpLocks/>
          </p:cNvCxnSpPr>
          <p:nvPr/>
        </p:nvCxnSpPr>
        <p:spPr>
          <a:xfrm flipH="1">
            <a:off x="969818" y="4222907"/>
            <a:ext cx="831273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2BF4585-50E1-144B-8EC6-051993EFDADB}"/>
              </a:ext>
            </a:extLst>
          </p:cNvPr>
          <p:cNvCxnSpPr>
            <a:cxnSpLocks/>
          </p:cNvCxnSpPr>
          <p:nvPr/>
        </p:nvCxnSpPr>
        <p:spPr>
          <a:xfrm>
            <a:off x="966354" y="2493818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006DA6D-6E75-524F-8D7C-34CCA2E6860C}"/>
              </a:ext>
            </a:extLst>
          </p:cNvPr>
          <p:cNvCxnSpPr>
            <a:cxnSpLocks/>
          </p:cNvCxnSpPr>
          <p:nvPr/>
        </p:nvCxnSpPr>
        <p:spPr>
          <a:xfrm>
            <a:off x="966354" y="5999020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D56AD93-372E-564B-8BD2-0F2DEF4C3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813" y="1492249"/>
            <a:ext cx="4124325" cy="499110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C90334-29F2-214E-A669-A9B2F78A39ED}"/>
              </a:ext>
            </a:extLst>
          </p:cNvPr>
          <p:cNvCxnSpPr>
            <a:cxnSpLocks/>
          </p:cNvCxnSpPr>
          <p:nvPr/>
        </p:nvCxnSpPr>
        <p:spPr>
          <a:xfrm>
            <a:off x="5930431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C0EA57C-2FF7-D447-A20D-90780D47985F}"/>
              </a:ext>
            </a:extLst>
          </p:cNvPr>
          <p:cNvCxnSpPr>
            <a:cxnSpLocks/>
          </p:cNvCxnSpPr>
          <p:nvPr/>
        </p:nvCxnSpPr>
        <p:spPr>
          <a:xfrm>
            <a:off x="8258414" y="1986969"/>
            <a:ext cx="13023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C1DD91-4A9A-DE48-8B08-42A621B8CB39}"/>
              </a:ext>
            </a:extLst>
          </p:cNvPr>
          <p:cNvSpPr/>
          <p:nvPr/>
        </p:nvSpPr>
        <p:spPr>
          <a:xfrm>
            <a:off x="9560738" y="1589229"/>
            <a:ext cx="1669472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outer[Environment]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gv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4FEC8F0-3367-9F4A-955C-DAA01C9062D3}"/>
              </a:ext>
            </a:extLst>
          </p:cNvPr>
          <p:cNvCxnSpPr/>
          <p:nvPr/>
        </p:nvCxnSpPr>
        <p:spPr>
          <a:xfrm>
            <a:off x="5584481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CC369F6-BE13-E148-BE96-90922354B3CA}"/>
              </a:ext>
            </a:extLst>
          </p:cNvPr>
          <p:cNvCxnSpPr>
            <a:cxnSpLocks/>
          </p:cNvCxnSpPr>
          <p:nvPr/>
        </p:nvCxnSpPr>
        <p:spPr>
          <a:xfrm>
            <a:off x="5611782" y="1824754"/>
            <a:ext cx="3948956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C13979-2063-1C4E-B60B-1F9E3CA4CD23}"/>
              </a:ext>
            </a:extLst>
          </p:cNvPr>
          <p:cNvSpPr/>
          <p:nvPr/>
        </p:nvSpPr>
        <p:spPr>
          <a:xfrm>
            <a:off x="9560738" y="2523875"/>
            <a:ext cx="1669472" cy="492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inner[Environment]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ov, op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7CD0887-0E87-9B41-91BA-DC5A74FB2FE3}"/>
              </a:ext>
            </a:extLst>
          </p:cNvPr>
          <p:cNvCxnSpPr>
            <a:cxnSpLocks/>
          </p:cNvCxnSpPr>
          <p:nvPr/>
        </p:nvCxnSpPr>
        <p:spPr>
          <a:xfrm>
            <a:off x="8739814" y="2859805"/>
            <a:ext cx="8209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428BDB5-7C36-8645-A097-414F3F36A5E7}"/>
              </a:ext>
            </a:extLst>
          </p:cNvPr>
          <p:cNvCxnSpPr>
            <a:cxnSpLocks/>
          </p:cNvCxnSpPr>
          <p:nvPr/>
        </p:nvCxnSpPr>
        <p:spPr>
          <a:xfrm>
            <a:off x="5625637" y="2724227"/>
            <a:ext cx="3948956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DA75AAD-C32F-FC4D-AA68-3BC525F4066C}"/>
              </a:ext>
            </a:extLst>
          </p:cNvPr>
          <p:cNvCxnSpPr>
            <a:cxnSpLocks/>
          </p:cNvCxnSpPr>
          <p:nvPr/>
        </p:nvCxnSpPr>
        <p:spPr>
          <a:xfrm>
            <a:off x="5584481" y="6026730"/>
            <a:ext cx="320882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19C52A-A221-514F-88C3-53CB1CA7C629}"/>
              </a:ext>
            </a:extLst>
          </p:cNvPr>
          <p:cNvSpPr/>
          <p:nvPr/>
        </p:nvSpPr>
        <p:spPr>
          <a:xfrm>
            <a:off x="9884711" y="3158836"/>
            <a:ext cx="1730632" cy="51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inner call lexical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ip, </a:t>
            </a:r>
          </a:p>
          <a:p>
            <a:endParaRPr lang="sk-SK" sz="140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3EC35C8-41E5-FD4D-A74E-DE1030A5B949}"/>
              </a:ext>
            </a:extLst>
          </p:cNvPr>
          <p:cNvCxnSpPr>
            <a:cxnSpLocks/>
          </p:cNvCxnSpPr>
          <p:nvPr/>
        </p:nvCxnSpPr>
        <p:spPr>
          <a:xfrm flipV="1">
            <a:off x="10655245" y="3861317"/>
            <a:ext cx="0" cy="2137703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95DB505-0F20-7F4A-901A-59F84FB07BDD}"/>
              </a:ext>
            </a:extLst>
          </p:cNvPr>
          <p:cNvCxnSpPr>
            <a:cxnSpLocks/>
          </p:cNvCxnSpPr>
          <p:nvPr/>
        </p:nvCxnSpPr>
        <p:spPr>
          <a:xfrm flipV="1">
            <a:off x="7440991" y="5999021"/>
            <a:ext cx="2058587" cy="1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76477C6-D102-2744-90FD-EA32E92E50DA}"/>
              </a:ext>
            </a:extLst>
          </p:cNvPr>
          <p:cNvCxnSpPr>
            <a:cxnSpLocks/>
          </p:cNvCxnSpPr>
          <p:nvPr/>
        </p:nvCxnSpPr>
        <p:spPr>
          <a:xfrm>
            <a:off x="5625637" y="2523875"/>
            <a:ext cx="30479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9C54360B-908D-984A-8332-66CD8ABC693D}"/>
              </a:ext>
            </a:extLst>
          </p:cNvPr>
          <p:cNvCxnSpPr>
            <a:cxnSpLocks/>
            <a:stCxn id="149" idx="3"/>
            <a:endCxn id="141" idx="3"/>
          </p:cNvCxnSpPr>
          <p:nvPr/>
        </p:nvCxnSpPr>
        <p:spPr>
          <a:xfrm flipV="1">
            <a:off x="11230210" y="1909904"/>
            <a:ext cx="12700" cy="85999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0969CF35-6C24-4946-B24B-F7378D115C8D}"/>
              </a:ext>
            </a:extLst>
          </p:cNvPr>
          <p:cNvCxnSpPr>
            <a:cxnSpLocks/>
            <a:stCxn id="168" idx="3"/>
          </p:cNvCxnSpPr>
          <p:nvPr/>
        </p:nvCxnSpPr>
        <p:spPr>
          <a:xfrm flipH="1" flipV="1">
            <a:off x="11222063" y="2912815"/>
            <a:ext cx="393280" cy="505659"/>
          </a:xfrm>
          <a:prstGeom prst="bentConnector4">
            <a:avLst>
              <a:gd name="adj1" fmla="val -58127"/>
              <a:gd name="adj2" fmla="val 1003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1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5A82B-EAE5-8845-B587-AD10095A9FDC}"/>
              </a:ext>
            </a:extLst>
          </p:cNvPr>
          <p:cNvCxnSpPr>
            <a:cxnSpLocks/>
          </p:cNvCxnSpPr>
          <p:nvPr/>
        </p:nvCxnSpPr>
        <p:spPr>
          <a:xfrm>
            <a:off x="2970346" y="2294533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71BE25-C32F-F04F-9ABB-43A1F1A6647E}"/>
              </a:ext>
            </a:extLst>
          </p:cNvPr>
          <p:cNvSpPr txBox="1"/>
          <p:nvPr/>
        </p:nvSpPr>
        <p:spPr>
          <a:xfrm>
            <a:off x="1128356" y="4844347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F27F38-BFBC-6645-9DF8-504E5AD809D9}"/>
              </a:ext>
            </a:extLst>
          </p:cNvPr>
          <p:cNvCxnSpPr>
            <a:cxnSpLocks/>
          </p:cNvCxnSpPr>
          <p:nvPr/>
        </p:nvCxnSpPr>
        <p:spPr>
          <a:xfrm>
            <a:off x="2960256" y="5029982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262639-BA30-8E4E-BBAC-860713B8A642}"/>
              </a:ext>
            </a:extLst>
          </p:cNvPr>
          <p:cNvSpPr txBox="1"/>
          <p:nvPr/>
        </p:nvSpPr>
        <p:spPr>
          <a:xfrm>
            <a:off x="838200" y="3302528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3E39F7-6587-FF4E-9EF4-A12F65A63F7A}"/>
              </a:ext>
            </a:extLst>
          </p:cNvPr>
          <p:cNvCxnSpPr>
            <a:cxnSpLocks/>
          </p:cNvCxnSpPr>
          <p:nvPr/>
        </p:nvCxnSpPr>
        <p:spPr>
          <a:xfrm>
            <a:off x="2970346" y="3487194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5EB2A7-3B79-7346-9AE7-CEE9E90F1980}"/>
              </a:ext>
            </a:extLst>
          </p:cNvPr>
          <p:cNvSpPr txBox="1"/>
          <p:nvPr/>
        </p:nvSpPr>
        <p:spPr>
          <a:xfrm>
            <a:off x="875017" y="451915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06B018-EAF2-EE4B-8F22-E7B9E4779EAA}"/>
              </a:ext>
            </a:extLst>
          </p:cNvPr>
          <p:cNvCxnSpPr>
            <a:cxnSpLocks/>
          </p:cNvCxnSpPr>
          <p:nvPr/>
        </p:nvCxnSpPr>
        <p:spPr>
          <a:xfrm>
            <a:off x="2960256" y="4732924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A762CB-47AB-CE41-A457-775E7064C6EC}"/>
              </a:ext>
            </a:extLst>
          </p:cNvPr>
          <p:cNvSpPr txBox="1"/>
          <p:nvPr/>
        </p:nvSpPr>
        <p:spPr>
          <a:xfrm>
            <a:off x="875017" y="573578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0A7880-95B2-CE49-88DF-63598D3DAF06}"/>
              </a:ext>
            </a:extLst>
          </p:cNvPr>
          <p:cNvCxnSpPr>
            <a:cxnSpLocks/>
          </p:cNvCxnSpPr>
          <p:nvPr/>
        </p:nvCxnSpPr>
        <p:spPr>
          <a:xfrm>
            <a:off x="2960256" y="5949550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/>
      <p:bldP spid="27" grpId="0"/>
      <p:bldP spid="30" grpId="0"/>
      <p:bldP spid="38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5" y="1099287"/>
            <a:ext cx="5400871" cy="56354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D4901E3-F2B0-F841-833A-BE0549F3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7" y="1290170"/>
            <a:ext cx="4996131" cy="5253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9286" y="1208314"/>
            <a:ext cx="5094514" cy="5359405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B006E-D184-D848-83DD-988648879A29}"/>
              </a:ext>
            </a:extLst>
          </p:cNvPr>
          <p:cNvSpPr/>
          <p:nvPr/>
        </p:nvSpPr>
        <p:spPr>
          <a:xfrm>
            <a:off x="1068750" y="1222302"/>
            <a:ext cx="4584950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4386B-B9A6-2643-A1C7-B06451380D64}"/>
              </a:ext>
            </a:extLst>
          </p:cNvPr>
          <p:cNvSpPr/>
          <p:nvPr/>
        </p:nvSpPr>
        <p:spPr>
          <a:xfrm>
            <a:off x="1412293" y="1741539"/>
            <a:ext cx="4100505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15F4B-F7B1-7747-8E7F-D7994FAB9C48}"/>
              </a:ext>
            </a:extLst>
          </p:cNvPr>
          <p:cNvSpPr/>
          <p:nvPr/>
        </p:nvSpPr>
        <p:spPr>
          <a:xfrm>
            <a:off x="1956838" y="2669349"/>
            <a:ext cx="3477145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5CA96-31D1-F546-9C17-314B51D18203}"/>
              </a:ext>
            </a:extLst>
          </p:cNvPr>
          <p:cNvSpPr/>
          <p:nvPr/>
        </p:nvSpPr>
        <p:spPr>
          <a:xfrm>
            <a:off x="3957457" y="3198752"/>
            <a:ext cx="817163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E621B-E0F1-CE40-8A69-9B9A1524248A}"/>
              </a:ext>
            </a:extLst>
          </p:cNvPr>
          <p:cNvSpPr/>
          <p:nvPr/>
        </p:nvSpPr>
        <p:spPr>
          <a:xfrm>
            <a:off x="4908798" y="3215953"/>
            <a:ext cx="282589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C91B26-E431-9D42-8842-9D42DEF793BB}"/>
              </a:ext>
            </a:extLst>
          </p:cNvPr>
          <p:cNvSpPr/>
          <p:nvPr/>
        </p:nvSpPr>
        <p:spPr>
          <a:xfrm>
            <a:off x="3054677" y="3215953"/>
            <a:ext cx="766817" cy="247129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604B9C-0D90-2D4A-A7F1-060C8F88C973}"/>
              </a:ext>
            </a:extLst>
          </p:cNvPr>
          <p:cNvSpPr/>
          <p:nvPr/>
        </p:nvSpPr>
        <p:spPr>
          <a:xfrm>
            <a:off x="1956838" y="4177363"/>
            <a:ext cx="645718" cy="205796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2FE9C3-8816-FA48-A1AD-4B07AF7E78EF}"/>
              </a:ext>
            </a:extLst>
          </p:cNvPr>
          <p:cNvSpPr/>
          <p:nvPr/>
        </p:nvSpPr>
        <p:spPr>
          <a:xfrm>
            <a:off x="3511854" y="3933883"/>
            <a:ext cx="226032" cy="223288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FB349B-46D6-5E4B-A4F9-8ADCCFE3A2BF}"/>
              </a:ext>
            </a:extLst>
          </p:cNvPr>
          <p:cNvSpPr/>
          <p:nvPr/>
        </p:nvSpPr>
        <p:spPr>
          <a:xfrm>
            <a:off x="2114757" y="4871296"/>
            <a:ext cx="1077443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1DB96F-97A3-6946-BEC8-2FF97D92F78B}"/>
              </a:ext>
            </a:extLst>
          </p:cNvPr>
          <p:cNvSpPr/>
          <p:nvPr/>
        </p:nvSpPr>
        <p:spPr>
          <a:xfrm>
            <a:off x="2120916" y="6051876"/>
            <a:ext cx="1071285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16C7E3-63CD-374C-A12C-E5CEC6BC7129}"/>
              </a:ext>
            </a:extLst>
          </p:cNvPr>
          <p:cNvSpPr/>
          <p:nvPr/>
        </p:nvSpPr>
        <p:spPr>
          <a:xfrm>
            <a:off x="2578938" y="3914451"/>
            <a:ext cx="727666" cy="222697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86062F-E6B7-0E48-90F1-105BAF88C7DE}"/>
              </a:ext>
            </a:extLst>
          </p:cNvPr>
          <p:cNvSpPr/>
          <p:nvPr/>
        </p:nvSpPr>
        <p:spPr>
          <a:xfrm>
            <a:off x="1449870" y="5347199"/>
            <a:ext cx="671046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3186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9" y="1099287"/>
            <a:ext cx="7381541" cy="56354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6658C-39B6-7844-B47B-DAF2B2B75A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23" y="1330338"/>
            <a:ext cx="5102352" cy="5225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Closure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7644" y="1208314"/>
            <a:ext cx="3436155" cy="5359405"/>
          </a:xfrm>
        </p:spPr>
        <p:txBody>
          <a:bodyPr/>
          <a:lstStyle/>
          <a:p>
            <a:r>
              <a:rPr lang="sk-SK"/>
              <a:t>position of function definition and the position from where the function is executed, are generally not related</a:t>
            </a:r>
          </a:p>
          <a:p>
            <a:r>
              <a:rPr lang="sk-SK"/>
              <a:t>Function defined in one scope can be called in another scopes</a:t>
            </a:r>
          </a:p>
          <a:p>
            <a:endParaRPr lang="sk-S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B006E-D184-D848-83DD-988648879A29}"/>
              </a:ext>
            </a:extLst>
          </p:cNvPr>
          <p:cNvSpPr/>
          <p:nvPr/>
        </p:nvSpPr>
        <p:spPr>
          <a:xfrm>
            <a:off x="1079024" y="1222302"/>
            <a:ext cx="45719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4386B-B9A6-2643-A1C7-B06451380D64}"/>
              </a:ext>
            </a:extLst>
          </p:cNvPr>
          <p:cNvSpPr/>
          <p:nvPr/>
        </p:nvSpPr>
        <p:spPr>
          <a:xfrm>
            <a:off x="1422567" y="1741539"/>
            <a:ext cx="45719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15F4B-F7B1-7747-8E7F-D7994FAB9C48}"/>
              </a:ext>
            </a:extLst>
          </p:cNvPr>
          <p:cNvSpPr/>
          <p:nvPr/>
        </p:nvSpPr>
        <p:spPr>
          <a:xfrm>
            <a:off x="1920739" y="2669349"/>
            <a:ext cx="45719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34DB843-49F6-B849-BD6A-FDC4572E6D03}"/>
              </a:ext>
            </a:extLst>
          </p:cNvPr>
          <p:cNvSpPr/>
          <p:nvPr/>
        </p:nvSpPr>
        <p:spPr>
          <a:xfrm>
            <a:off x="1454610" y="2696350"/>
            <a:ext cx="466130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sz="800"/>
              <a:t>func-dec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F69663-0423-C443-86CD-B936C3A1D62F}"/>
              </a:ext>
            </a:extLst>
          </p:cNvPr>
          <p:cNvSpPr/>
          <p:nvPr/>
        </p:nvSpPr>
        <p:spPr>
          <a:xfrm>
            <a:off x="5910702" y="1222303"/>
            <a:ext cx="1245078" cy="859586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85A6C0-CB3B-124C-A8A8-8042BF899D2E}"/>
              </a:ext>
            </a:extLst>
          </p:cNvPr>
          <p:cNvSpPr/>
          <p:nvPr/>
        </p:nvSpPr>
        <p:spPr>
          <a:xfrm>
            <a:off x="5909724" y="2283793"/>
            <a:ext cx="1246056" cy="583478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FD8F03-D63C-574F-9D37-DD4747DCAFF5}"/>
              </a:ext>
            </a:extLst>
          </p:cNvPr>
          <p:cNvSpPr/>
          <p:nvPr/>
        </p:nvSpPr>
        <p:spPr>
          <a:xfrm>
            <a:off x="5919935" y="3254184"/>
            <a:ext cx="1246056" cy="614370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356FAD-3485-274C-A5FD-985EB2FCBA94}"/>
              </a:ext>
            </a:extLst>
          </p:cNvPr>
          <p:cNvCxnSpPr>
            <a:cxnSpLocks/>
          </p:cNvCxnSpPr>
          <p:nvPr/>
        </p:nvCxnSpPr>
        <p:spPr>
          <a:xfrm>
            <a:off x="4445000" y="2846351"/>
            <a:ext cx="1369039" cy="0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FE97C4-25C2-8849-96F2-256F5710A2C4}"/>
              </a:ext>
            </a:extLst>
          </p:cNvPr>
          <p:cNvSpPr txBox="1"/>
          <p:nvPr/>
        </p:nvSpPr>
        <p:spPr>
          <a:xfrm>
            <a:off x="3828078" y="2493960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inner[[Environment]]=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86D0B48-2B5C-794C-85FF-EAE24A0B15D0}"/>
              </a:ext>
            </a:extLst>
          </p:cNvPr>
          <p:cNvCxnSpPr>
            <a:cxnSpLocks/>
          </p:cNvCxnSpPr>
          <p:nvPr/>
        </p:nvCxnSpPr>
        <p:spPr>
          <a:xfrm flipV="1">
            <a:off x="7195055" y="2615170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76C4E85-86F6-B649-A919-7949B70DAC53}"/>
              </a:ext>
            </a:extLst>
          </p:cNvPr>
          <p:cNvCxnSpPr>
            <a:cxnSpLocks/>
          </p:cNvCxnSpPr>
          <p:nvPr/>
        </p:nvCxnSpPr>
        <p:spPr>
          <a:xfrm flipV="1">
            <a:off x="7195055" y="1675959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DA1A1E57-A8B3-254F-BEF9-DB843DF2F0D2}"/>
              </a:ext>
            </a:extLst>
          </p:cNvPr>
          <p:cNvSpPr/>
          <p:nvPr/>
        </p:nvSpPr>
        <p:spPr>
          <a:xfrm>
            <a:off x="1061709" y="5996111"/>
            <a:ext cx="457545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sz="800"/>
              <a:t>func-dec</a:t>
            </a:r>
          </a:p>
        </p:txBody>
      </p:sp>
    </p:spTree>
    <p:extLst>
      <p:ext uri="{BB962C8B-B14F-4D97-AF65-F5344CB8AC3E}">
        <p14:creationId xmlns:p14="http://schemas.microsoft.com/office/powerpoint/2010/main" val="575894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2C99-C3BE-BD48-A0A6-AFD006CB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- </a:t>
            </a:r>
            <a:r>
              <a:rPr lang="sk-SK" b="1" dirty="0" err="1"/>
              <a:t>Primary</a:t>
            </a:r>
            <a:r>
              <a:rPr lang="sk-SK" b="1" dirty="0"/>
              <a:t> </a:t>
            </a:r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1124-81AC-1A43-B7FB-AA0BF73AD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Except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program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b="1" dirty="0" err="1"/>
              <a:t>Evented</a:t>
            </a:r>
            <a:r>
              <a:rPr lang="sk-SK" dirty="0"/>
              <a:t> –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b="1" dirty="0" err="1"/>
              <a:t>function</a:t>
            </a:r>
            <a:endParaRPr lang="sk-SK" b="1" dirty="0"/>
          </a:p>
          <a:p>
            <a:r>
              <a:rPr lang="sk-SK" b="1" dirty="0"/>
              <a:t>only one function executed at the time (stack, event loop)</a:t>
            </a:r>
          </a:p>
          <a:p>
            <a:pPr lvl="1"/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231AE-EC39-FE45-B24C-F69B3EA0B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DFC74-94FE-2F4E-A17B-10DD1F97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1527423"/>
            <a:ext cx="5757049" cy="46495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814260-FBFA-C44D-9A61-41AEEA206DC1}"/>
              </a:ext>
            </a:extLst>
          </p:cNvPr>
          <p:cNvSpPr/>
          <p:nvPr/>
        </p:nvSpPr>
        <p:spPr>
          <a:xfrm>
            <a:off x="6172198" y="1527423"/>
            <a:ext cx="216945" cy="1453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88460-2291-634A-8A08-3E13D65C8F40}"/>
              </a:ext>
            </a:extLst>
          </p:cNvPr>
          <p:cNvSpPr/>
          <p:nvPr/>
        </p:nvSpPr>
        <p:spPr>
          <a:xfrm>
            <a:off x="6193197" y="5090335"/>
            <a:ext cx="216946" cy="20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56F32-E6DC-D449-A420-01C03D991166}"/>
              </a:ext>
            </a:extLst>
          </p:cNvPr>
          <p:cNvSpPr/>
          <p:nvPr/>
        </p:nvSpPr>
        <p:spPr>
          <a:xfrm>
            <a:off x="6675698" y="3213493"/>
            <a:ext cx="216945" cy="559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F619A-91D9-974E-9BBD-DC11C0A8A528}"/>
              </a:ext>
            </a:extLst>
          </p:cNvPr>
          <p:cNvSpPr/>
          <p:nvPr/>
        </p:nvSpPr>
        <p:spPr>
          <a:xfrm>
            <a:off x="6666413" y="4250154"/>
            <a:ext cx="216946" cy="20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F9710-2DFC-0C43-9314-9243B6E67E5B}"/>
              </a:ext>
            </a:extLst>
          </p:cNvPr>
          <p:cNvSpPr/>
          <p:nvPr/>
        </p:nvSpPr>
        <p:spPr>
          <a:xfrm>
            <a:off x="6688185" y="3775066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83B4D-3027-7349-921A-A351B50E4063}"/>
              </a:ext>
            </a:extLst>
          </p:cNvPr>
          <p:cNvSpPr/>
          <p:nvPr/>
        </p:nvSpPr>
        <p:spPr>
          <a:xfrm>
            <a:off x="6666413" y="4451108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CA0E0-E1E0-F045-A040-41CE927ABCDE}"/>
              </a:ext>
            </a:extLst>
          </p:cNvPr>
          <p:cNvSpPr/>
          <p:nvPr/>
        </p:nvSpPr>
        <p:spPr>
          <a:xfrm>
            <a:off x="6172199" y="6293659"/>
            <a:ext cx="1484530" cy="271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8A203-8FD2-0E41-9629-48ABEE18BBFC}"/>
              </a:ext>
            </a:extLst>
          </p:cNvPr>
          <p:cNvSpPr/>
          <p:nvPr/>
        </p:nvSpPr>
        <p:spPr>
          <a:xfrm>
            <a:off x="7726218" y="6293659"/>
            <a:ext cx="1984598" cy="265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0494E8-71F9-2643-AAD2-595F2A254727}"/>
              </a:ext>
            </a:extLst>
          </p:cNvPr>
          <p:cNvSpPr/>
          <p:nvPr/>
        </p:nvSpPr>
        <p:spPr>
          <a:xfrm>
            <a:off x="9779583" y="6300273"/>
            <a:ext cx="1984598" cy="26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90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9A4C-5A33-4D43-BB29-2D26564C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 skúšku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5D51-16EC-5245-A5A7-4A151797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Uvedomiť si že JS funkcie sú asi iné ako poznáte z iných jazykov</a:t>
            </a:r>
          </a:p>
          <a:p>
            <a:r>
              <a:rPr lang="sk-SK" dirty="0"/>
              <a:t>Rozoznať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 od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v kóde</a:t>
            </a:r>
          </a:p>
          <a:p>
            <a:r>
              <a:rPr lang="sk-SK" dirty="0"/>
              <a:t>Vysvetliť pojem „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first-class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“</a:t>
            </a:r>
          </a:p>
          <a:p>
            <a:r>
              <a:rPr lang="sk-SK" dirty="0"/>
              <a:t>Poznať syntax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 dokázať povedať čo funkcia vracia (v uvedenom príklade)</a:t>
            </a:r>
          </a:p>
          <a:p>
            <a:r>
              <a:rPr lang="sk-SK" dirty="0"/>
              <a:t>Dokázať používať </a:t>
            </a:r>
            <a:r>
              <a:rPr lang="sk-SK" dirty="0" err="1"/>
              <a:t>this</a:t>
            </a:r>
            <a:r>
              <a:rPr lang="sk-SK" dirty="0"/>
              <a:t> a rozumieť kedy má akú hodnotu podľa spôsobu definície a typu volania funkcie</a:t>
            </a:r>
          </a:p>
          <a:p>
            <a:r>
              <a:rPr lang="sk-SK" dirty="0"/>
              <a:t>Určiť na príklade ktoré identifikátory sú dostupné pri volaní funkcie a vysvetliť prečo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7331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343A-F1BB-1D4F-BDC6-6B3611656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_aux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3F351-D230-0D41-9B5C-73FAF5698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2816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5E14B5-C4AC-5242-A323-F2B82301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9085211" cy="4807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6EDD73-2609-D84E-B84A-576B6B1A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arrow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D3063-70D9-8041-9681-418BDAD23B48}"/>
              </a:ext>
            </a:extLst>
          </p:cNvPr>
          <p:cNvSpPr/>
          <p:nvPr/>
        </p:nvSpPr>
        <p:spPr>
          <a:xfrm>
            <a:off x="4804756" y="684455"/>
            <a:ext cx="6747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Arrow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Function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Expression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can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be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everywhere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function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expression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is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endParaRPr lang="sk-SK" dirty="0">
              <a:effectLst/>
              <a:latin typeface="Helvetica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2972B-38C4-1344-B4C8-7B59818E9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199" y="1918391"/>
            <a:ext cx="7340600" cy="22083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86785-E6BE-A84E-BA03-EA42C1BDDD9D}"/>
              </a:ext>
            </a:extLst>
          </p:cNvPr>
          <p:cNvGrpSpPr/>
          <p:nvPr/>
        </p:nvGrpSpPr>
        <p:grpSpPr>
          <a:xfrm>
            <a:off x="838199" y="4191691"/>
            <a:ext cx="7416800" cy="751336"/>
            <a:chOff x="838199" y="4191691"/>
            <a:chExt cx="7416800" cy="7513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8CCF73-9B40-EB4F-86CD-525FBAE9C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4191691"/>
              <a:ext cx="7416800" cy="482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8657A9-7F6B-6B4F-A8E1-26A35075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6472" y="4638227"/>
              <a:ext cx="5943600" cy="3048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04E929A-CA1E-AD4C-A694-082D49539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263581"/>
            <a:ext cx="8737600" cy="6985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64CA44-A082-6C44-ACBE-7AA1B5F54C7E}"/>
              </a:ext>
            </a:extLst>
          </p:cNvPr>
          <p:cNvCxnSpPr>
            <a:cxnSpLocks/>
          </p:cNvCxnSpPr>
          <p:nvPr/>
        </p:nvCxnSpPr>
        <p:spPr>
          <a:xfrm>
            <a:off x="299258" y="425117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5D8017-2393-784E-A525-867A5B5ED46F}"/>
              </a:ext>
            </a:extLst>
          </p:cNvPr>
          <p:cNvCxnSpPr>
            <a:cxnSpLocks/>
          </p:cNvCxnSpPr>
          <p:nvPr/>
        </p:nvCxnSpPr>
        <p:spPr>
          <a:xfrm>
            <a:off x="299257" y="5261409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4517B7-C663-B447-B074-361F934A4310}"/>
              </a:ext>
            </a:extLst>
          </p:cNvPr>
          <p:cNvSpPr txBox="1"/>
          <p:nvPr/>
        </p:nvSpPr>
        <p:spPr>
          <a:xfrm>
            <a:off x="9923411" y="1918391"/>
            <a:ext cx="193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return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b="1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F0E5F-8026-0442-BB8D-C314B3176EC0}"/>
              </a:ext>
            </a:extLst>
          </p:cNvPr>
          <p:cNvSpPr txBox="1"/>
          <p:nvPr/>
        </p:nvSpPr>
        <p:spPr>
          <a:xfrm>
            <a:off x="9980213" y="4292999"/>
            <a:ext cx="176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argument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1D7AFC-5D24-404C-B7B2-F14C464634A4}"/>
              </a:ext>
            </a:extLst>
          </p:cNvPr>
          <p:cNvSpPr txBox="1"/>
          <p:nvPr/>
        </p:nvSpPr>
        <p:spPr>
          <a:xfrm>
            <a:off x="10007530" y="5376061"/>
            <a:ext cx="176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named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b="1" dirty="0"/>
              <a:t>,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later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, </a:t>
            </a:r>
            <a:r>
              <a:rPr lang="sk-SK" dirty="0" err="1"/>
              <a:t>reuse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544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A787-D0B0-F441-A21B-CEA393BE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function defined </a:t>
            </a:r>
            <a:br>
              <a:rPr lang="sk-SK" b="1"/>
            </a:br>
            <a:r>
              <a:rPr lang="sk-SK" b="1"/>
              <a:t>in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46709-477C-5D49-AD4D-057265A3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6253"/>
            <a:ext cx="8685893" cy="42647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AEDA46-8EA1-0443-9C31-D15B27121FD8}"/>
              </a:ext>
            </a:extLst>
          </p:cNvPr>
          <p:cNvSpPr/>
          <p:nvPr/>
        </p:nvSpPr>
        <p:spPr>
          <a:xfrm>
            <a:off x="4891843" y="409243"/>
            <a:ext cx="674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Very, very common pattern</a:t>
            </a:r>
            <a:endParaRPr lang="sk-SK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0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DD26-E1A1-A943-B4EB-15CDE599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in JS there is much more </a:t>
            </a:r>
            <a:br>
              <a:rPr lang="sk-SK"/>
            </a:br>
            <a:r>
              <a:rPr lang="sk-SK"/>
              <a:t>(to learn and use)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AD8A-ED37-A342-92D3-EBC17E44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err="1"/>
              <a:t>defining function</a:t>
            </a:r>
            <a:r>
              <a:rPr lang="sk-SK" b="1" dirty="0"/>
              <a:t> – several ways </a:t>
            </a:r>
            <a:r>
              <a:rPr lang="sk-SK" dirty="0" err="1"/>
              <a:t>declaration, expressions, arrow,...</a:t>
            </a:r>
            <a:r>
              <a:rPr lang="sk-SK" dirty="0"/>
              <a:t> </a:t>
            </a:r>
            <a:endParaRPr lang="sk-SK" dirty="0" err="1"/>
          </a:p>
          <a:p>
            <a:r>
              <a:rPr lang="sk-SK" b="1" dirty="0" err="1"/>
              <a:t>parameters</a:t>
            </a:r>
            <a:r>
              <a:rPr lang="sk-SK" b="1" dirty="0"/>
              <a:t> and </a:t>
            </a:r>
            <a:r>
              <a:rPr lang="sk-SK" b="1" dirty="0" err="1"/>
              <a:t>arguments – </a:t>
            </a:r>
            <a:r>
              <a:rPr lang="sk-SK" dirty="0" err="1"/>
              <a:t>untyped, dynamic</a:t>
            </a:r>
          </a:p>
          <a:p>
            <a:r>
              <a:rPr lang="sk-SK" b="1" dirty="0" err="1"/>
              <a:t>using functions </a:t>
            </a:r>
            <a:r>
              <a:rPr lang="sk-SK" dirty="0" err="1"/>
              <a:t>- 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 </a:t>
            </a:r>
            <a:r>
              <a:rPr lang="sk-SK" dirty="0" err="1"/>
              <a:t>(can be used „everywhere“)</a:t>
            </a:r>
          </a:p>
          <a:p>
            <a:r>
              <a:rPr lang="sk-SK" b="1" dirty="0" err="1"/>
              <a:t>context</a:t>
            </a:r>
            <a:r>
              <a:rPr lang="sk-SK" b="1" dirty="0"/>
              <a:t> in </a:t>
            </a:r>
            <a:r>
              <a:rPr lang="sk-SK" b="1" dirty="0" err="1"/>
              <a:t>functions </a:t>
            </a:r>
            <a:r>
              <a:rPr lang="sk-SK" dirty="0" err="1"/>
              <a:t>(this)</a:t>
            </a:r>
          </a:p>
          <a:p>
            <a:r>
              <a:rPr lang="sk-SK" b="1" dirty="0" err="1"/>
              <a:t>return</a:t>
            </a:r>
            <a:r>
              <a:rPr lang="sk-SK" dirty="0" err="1"/>
              <a:t> -  explicit implicit</a:t>
            </a:r>
          </a:p>
          <a:p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r>
              <a:rPr lang="sk-SK" b="1" dirty="0"/>
              <a:t> </a:t>
            </a:r>
            <a:r>
              <a:rPr lang="sk-SK" dirty="0"/>
              <a:t>(structure of program,modularity, execution)</a:t>
            </a:r>
          </a:p>
          <a:p>
            <a:r>
              <a:rPr lang="sk-SK" b="1" dirty="0" err="1"/>
              <a:t>scope and closures</a:t>
            </a:r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9750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91732"/>
            <a:ext cx="10502900" cy="5074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BAE3D-3B4D-B64B-B25C-5D3EBD802E84}"/>
              </a:ext>
            </a:extLst>
          </p:cNvPr>
          <p:cNvSpPr txBox="1"/>
          <p:nvPr/>
        </p:nvSpPr>
        <p:spPr>
          <a:xfrm>
            <a:off x="6622622" y="1694886"/>
            <a:ext cx="228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standalone</a:t>
            </a:r>
            <a:r>
              <a:rPr lang="sk-SK" sz="2000" i="1" dirty="0">
                <a:solidFill>
                  <a:schemeClr val="bg1"/>
                </a:solidFill>
              </a:rPr>
              <a:t>, </a:t>
            </a:r>
            <a:r>
              <a:rPr lang="sk-SK" sz="2000" b="1" i="1" dirty="0">
                <a:solidFill>
                  <a:schemeClr val="bg1"/>
                </a:solidFill>
              </a:rPr>
              <a:t>named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03B16-0398-CB45-A6E2-CB26F5D92E7A}"/>
              </a:ext>
            </a:extLst>
          </p:cNvPr>
          <p:cNvSpPr txBox="1"/>
          <p:nvPr/>
        </p:nvSpPr>
        <p:spPr>
          <a:xfrm>
            <a:off x="6658141" y="2701741"/>
            <a:ext cx="3513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part of another statement,</a:t>
            </a:r>
          </a:p>
          <a:p>
            <a:r>
              <a:rPr lang="sk-SK" sz="2000" b="1" i="1" dirty="0">
                <a:solidFill>
                  <a:schemeClr val="bg1"/>
                </a:solidFill>
              </a:rPr>
              <a:t>anonymous</a:t>
            </a:r>
            <a:r>
              <a:rPr lang="sk-SK" sz="2000" i="1" dirty="0">
                <a:solidFill>
                  <a:schemeClr val="bg1"/>
                </a:solidFill>
              </a:rPr>
              <a:t> or optionaly nam</a:t>
            </a:r>
            <a:r>
              <a:rPr lang="sk-SK" sz="2000" b="1" i="1" dirty="0">
                <a:solidFill>
                  <a:schemeClr val="bg1"/>
                </a:solidFill>
              </a:rPr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D0411-D666-AD45-8AB1-A3A7DEA635D4}"/>
              </a:ext>
            </a:extLst>
          </p:cNvPr>
          <p:cNvSpPr txBox="1"/>
          <p:nvPr/>
        </p:nvSpPr>
        <p:spPr>
          <a:xfrm>
            <a:off x="6369717" y="36512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4 basic ways to define function, </a:t>
            </a:r>
          </a:p>
          <a:p>
            <a:r>
              <a:rPr lang="sk-SK" dirty="0"/>
              <a:t>each has own </a:t>
            </a:r>
            <a:r>
              <a:rPr lang="sk-SK" b="1" dirty="0"/>
              <a:t>purpose</a:t>
            </a:r>
            <a:r>
              <a:rPr lang="sk-SK" dirty="0"/>
              <a:t>, </a:t>
            </a:r>
          </a:p>
          <a:p>
            <a:r>
              <a:rPr lang="sk-SK" dirty="0"/>
              <a:t>but </a:t>
            </a:r>
            <a:r>
              <a:rPr lang="sk-SK" b="1" dirty="0"/>
              <a:t>all produce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559CC-F579-5E41-B767-B096D8023DF5}"/>
              </a:ext>
            </a:extLst>
          </p:cNvPr>
          <p:cNvSpPr txBox="1"/>
          <p:nvPr/>
        </p:nvSpPr>
        <p:spPr>
          <a:xfrm>
            <a:off x="6658141" y="4004391"/>
            <a:ext cx="391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literal“, „lambda“</a:t>
            </a:r>
            <a:endParaRPr lang="sk-SK" sz="2000" b="1" i="1" dirty="0">
              <a:solidFill>
                <a:schemeClr val="bg1"/>
              </a:solidFill>
            </a:endParaRPr>
          </a:p>
          <a:p>
            <a:r>
              <a:rPr lang="sk-SK" sz="2000" b="1" i="1" dirty="0">
                <a:solidFill>
                  <a:schemeClr val="bg1"/>
                </a:solidFill>
              </a:rPr>
              <a:t>shorter syntax, lexical context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E5130-1869-314C-8A03-EC6210F19E7D}"/>
              </a:ext>
            </a:extLst>
          </p:cNvPr>
          <p:cNvSpPr txBox="1"/>
          <p:nvPr/>
        </p:nvSpPr>
        <p:spPr>
          <a:xfrm>
            <a:off x="6658141" y="5225581"/>
            <a:ext cx="2679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Dynamic, </a:t>
            </a:r>
            <a:r>
              <a:rPr lang="sk-SK" sz="2000" i="1" dirty="0">
                <a:solidFill>
                  <a:schemeClr val="bg1"/>
                </a:solidFill>
              </a:rPr>
              <a:t>form of eval()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build from strings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BFBB3E-CAFC-8F4E-A4D3-782D397A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68" y="1472696"/>
            <a:ext cx="4673600" cy="1244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655ABF-9F92-A445-B7B8-BEC14D81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680494"/>
            <a:ext cx="5575300" cy="1320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1B887A-C990-0645-8042-598E7264A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68" y="3855220"/>
            <a:ext cx="4813300" cy="1384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5C8D00-9D21-0040-B2E1-946197952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929" y="5192522"/>
            <a:ext cx="5419271" cy="10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624023"/>
            <a:ext cx="10502900" cy="4687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BAE3D-3B4D-B64B-B25C-5D3EBD802E84}"/>
              </a:ext>
            </a:extLst>
          </p:cNvPr>
          <p:cNvSpPr txBox="1"/>
          <p:nvPr/>
        </p:nvSpPr>
        <p:spPr>
          <a:xfrm>
            <a:off x="5938784" y="1956829"/>
            <a:ext cx="3078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just by </a:t>
            </a:r>
            <a:r>
              <a:rPr lang="sk-SK" sz="2000" b="1" i="1" dirty="0">
                <a:solidFill>
                  <a:schemeClr val="bg1"/>
                </a:solidFill>
              </a:rPr>
              <a:t>naming convention, 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To be called with new: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var x=new MyObject();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D0411-D666-AD45-8AB1-A3A7DEA635D4}"/>
              </a:ext>
            </a:extLst>
          </p:cNvPr>
          <p:cNvSpPr txBox="1"/>
          <p:nvPr/>
        </p:nvSpPr>
        <p:spPr>
          <a:xfrm>
            <a:off x="6295552" y="423694"/>
            <a:ext cx="493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JS is OO oriented as well, we have also constructor function and methods.</a:t>
            </a:r>
          </a:p>
          <a:p>
            <a:r>
              <a:rPr lang="sk-SK" dirty="0"/>
              <a:t>However they use the same concepts of </a:t>
            </a:r>
            <a:r>
              <a:rPr lang="sk-SK" b="1" dirty="0"/>
              <a:t>definition</a:t>
            </a:r>
            <a:r>
              <a:rPr lang="sk-SK" dirty="0"/>
              <a:t> and </a:t>
            </a:r>
            <a:r>
              <a:rPr lang="sk-SK" b="1" dirty="0"/>
              <a:t>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71404-5D4A-8B47-8864-20B018F98B89}"/>
              </a:ext>
            </a:extLst>
          </p:cNvPr>
          <p:cNvSpPr txBox="1"/>
          <p:nvPr/>
        </p:nvSpPr>
        <p:spPr>
          <a:xfrm>
            <a:off x="5969000" y="4056068"/>
            <a:ext cx="4815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property poining to function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function defined in one of the available ways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(more variations in OO lessons)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B8635E-907E-994F-BC10-78F91468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632959"/>
            <a:ext cx="4508500" cy="160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619238-B9E0-E041-A734-68FB1419D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3155632"/>
            <a:ext cx="5118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4DDF-26B6-6D4B-B69A-1B14EE76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1993-9FC8-2841-86E4-9DA434CD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Terminológia:</a:t>
            </a:r>
          </a:p>
          <a:p>
            <a:r>
              <a:rPr lang="sk-SK" b="1" dirty="0"/>
              <a:t>parameter</a:t>
            </a:r>
            <a:r>
              <a:rPr lang="sk-SK" dirty="0"/>
              <a:t> - to čo je v definícii</a:t>
            </a:r>
          </a:p>
          <a:p>
            <a:pPr lvl="1"/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,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,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Extrpression</a:t>
            </a:r>
            <a:endParaRPr lang="sk-SK" dirty="0"/>
          </a:p>
          <a:p>
            <a:r>
              <a:rPr lang="sk-SK" b="1" dirty="0" err="1"/>
              <a:t>parameters</a:t>
            </a:r>
            <a:r>
              <a:rPr lang="sk-SK" dirty="0"/>
              <a:t> are </a:t>
            </a:r>
            <a:r>
              <a:rPr lang="sk-SK" dirty="0" err="1"/>
              <a:t>optional</a:t>
            </a:r>
          </a:p>
          <a:p>
            <a:r>
              <a:rPr lang="sk-SK" b="1" dirty="0" err="1"/>
              <a:t>parameters</a:t>
            </a:r>
            <a:r>
              <a:rPr lang="sk-SK" dirty="0" err="1"/>
              <a:t> have no type – actually many APIs accept more types</a:t>
            </a:r>
            <a:endParaRPr lang="sk-SK" dirty="0"/>
          </a:p>
          <a:p>
            <a:r>
              <a:rPr lang="sk-SK" dirty="0"/>
              <a:t>JS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b="1" dirty="0"/>
              <a:t>no </a:t>
            </a:r>
            <a:r>
              <a:rPr lang="sk-SK" b="1" dirty="0" err="1"/>
              <a:t>concept</a:t>
            </a:r>
            <a:r>
              <a:rPr lang="sk-SK" b="1" dirty="0"/>
              <a:t> of </a:t>
            </a:r>
            <a:r>
              <a:rPr lang="sk-SK" b="1" dirty="0" err="1"/>
              <a:t>overload</a:t>
            </a:r>
            <a:r>
              <a:rPr lang="sk-SK" b="1" dirty="0"/>
              <a:t> </a:t>
            </a:r>
            <a:r>
              <a:rPr lang="sk-SK" dirty="0"/>
              <a:t>(</a:t>
            </a:r>
            <a:r>
              <a:rPr lang="sk-SK" dirty="0" err="1"/>
              <a:t>matching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parameter </a:t>
            </a:r>
            <a:r>
              <a:rPr lang="sk-SK" dirty="0" err="1"/>
              <a:t>types</a:t>
            </a:r>
            <a:r>
              <a:rPr lang="sk-SK" dirty="0"/>
              <a:t> nor </a:t>
            </a:r>
            <a:r>
              <a:rPr lang="sk-SK" dirty="0" err="1"/>
              <a:t>counts</a:t>
            </a:r>
            <a:r>
              <a:rPr lang="sk-SK" dirty="0"/>
              <a:t>), which si good, we do branching inside functions</a:t>
            </a:r>
          </a:p>
          <a:p>
            <a:r>
              <a:rPr lang="sk-SK" b="1" dirty="0"/>
              <a:t>argument</a:t>
            </a:r>
            <a:r>
              <a:rPr lang="sk-SK" dirty="0"/>
              <a:t> – to čo je vo volaní funkcie (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r>
              <a:rPr lang="sk-SK" dirty="0"/>
              <a:t>, </a:t>
            </a:r>
            <a:r>
              <a:rPr lang="sk-SK" dirty="0" err="1"/>
              <a:t>bind</a:t>
            </a:r>
            <a:r>
              <a:rPr lang="sk-SK" dirty="0"/>
              <a:t>)</a:t>
            </a:r>
          </a:p>
          <a:p>
            <a:r>
              <a:rPr lang="sk-SK" b="1" dirty="0" err="1"/>
              <a:t>arguments</a:t>
            </a:r>
            <a:r>
              <a:rPr lang="sk-SK" dirty="0"/>
              <a:t> – </a:t>
            </a:r>
            <a:r>
              <a:rPr lang="sk-SK" dirty="0" err="1"/>
              <a:t>special</a:t>
            </a:r>
            <a:r>
              <a:rPr lang="sk-SK" dirty="0"/>
              <a:t> </a:t>
            </a:r>
            <a:r>
              <a:rPr lang="sk-SK" dirty="0" err="1"/>
              <a:t>keyword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828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011682-4673-BD49-B7DF-29DC7F6A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882745" cy="4351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9805DF-C8C8-D54C-A2A6-5A9E6081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B7E3CA-78F8-7041-A168-A267CA1E0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28472" y="1891278"/>
            <a:ext cx="4902200" cy="212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F34E4-008A-ED40-BDA9-928C0F83BA22}"/>
              </a:ext>
            </a:extLst>
          </p:cNvPr>
          <p:cNvSpPr txBox="1"/>
          <p:nvPr/>
        </p:nvSpPr>
        <p:spPr>
          <a:xfrm>
            <a:off x="9120976" y="266898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parameters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CC222A-8E52-5543-8FCE-1070FDFE7435}"/>
              </a:ext>
            </a:extLst>
          </p:cNvPr>
          <p:cNvSpPr txBox="1"/>
          <p:nvPr/>
        </p:nvSpPr>
        <p:spPr>
          <a:xfrm>
            <a:off x="1427461" y="2383638"/>
            <a:ext cx="178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  <a:r>
              <a:rPr lang="sk-SK" sz="2400" b="1" i="1" dirty="0" err="1">
                <a:solidFill>
                  <a:schemeClr val="bg1"/>
                </a:solidFill>
              </a:rPr>
              <a:t>definitions</a:t>
            </a:r>
            <a:endParaRPr lang="sk-SK" sz="2400" b="1" i="1" dirty="0">
              <a:solidFill>
                <a:schemeClr val="bg1"/>
              </a:solidFill>
            </a:endParaRPr>
          </a:p>
          <a:p>
            <a:r>
              <a:rPr lang="sk-SK" sz="1200" b="1" i="1" dirty="0">
                <a:solidFill>
                  <a:schemeClr val="bg1"/>
                </a:solidFill>
              </a:rPr>
              <a:t>(platí pre všetky </a:t>
            </a:r>
            <a:r>
              <a:rPr lang="sk-SK" sz="1200" b="1" i="1" dirty="0" err="1">
                <a:solidFill>
                  <a:schemeClr val="bg1"/>
                </a:solidFill>
              </a:rPr>
              <a:t>spôosoby</a:t>
            </a:r>
            <a:r>
              <a:rPr lang="sk-SK" sz="1200" b="1" i="1" dirty="0">
                <a:solidFill>
                  <a:schemeClr val="bg1"/>
                </a:solidFill>
              </a:rPr>
              <a:t> definície)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4F7F38-6DD3-6942-BCEB-C38BC7406F15}"/>
              </a:ext>
            </a:extLst>
          </p:cNvPr>
          <p:cNvSpPr txBox="1"/>
          <p:nvPr/>
        </p:nvSpPr>
        <p:spPr>
          <a:xfrm>
            <a:off x="5377414" y="1953816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CC9E0F-F01A-124B-8BDA-2EF181B7EBBF}"/>
              </a:ext>
            </a:extLst>
          </p:cNvPr>
          <p:cNvSpPr txBox="1"/>
          <p:nvPr/>
        </p:nvSpPr>
        <p:spPr>
          <a:xfrm>
            <a:off x="6395954" y="2756898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68A605-8A49-E640-8D31-589E0F908AAA}"/>
              </a:ext>
            </a:extLst>
          </p:cNvPr>
          <p:cNvSpPr txBox="1"/>
          <p:nvPr/>
        </p:nvSpPr>
        <p:spPr>
          <a:xfrm>
            <a:off x="5377414" y="3552092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B0E6251-9364-1E4A-85FE-BACDA7F7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58" y="4242318"/>
            <a:ext cx="2857500" cy="18161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842425A-ED1C-5447-81C7-5A0808500083}"/>
              </a:ext>
            </a:extLst>
          </p:cNvPr>
          <p:cNvSpPr txBox="1"/>
          <p:nvPr/>
        </p:nvSpPr>
        <p:spPr>
          <a:xfrm>
            <a:off x="1395440" y="4507989"/>
            <a:ext cx="178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</a:p>
          <a:p>
            <a:r>
              <a:rPr lang="sk-SK" sz="2400" b="1" i="1" dirty="0" err="1">
                <a:solidFill>
                  <a:schemeClr val="bg1"/>
                </a:solidFill>
              </a:rPr>
              <a:t>calls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C679AF-EEA4-4248-BD3A-03EF3356C267}"/>
              </a:ext>
            </a:extLst>
          </p:cNvPr>
          <p:cNvSpPr txBox="1"/>
          <p:nvPr/>
        </p:nvSpPr>
        <p:spPr>
          <a:xfrm>
            <a:off x="9120976" y="487732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arguments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A66CDB-1796-3841-BF89-8833C95F276D}"/>
              </a:ext>
            </a:extLst>
          </p:cNvPr>
          <p:cNvCxnSpPr>
            <a:cxnSpLocks/>
          </p:cNvCxnSpPr>
          <p:nvPr/>
        </p:nvCxnSpPr>
        <p:spPr>
          <a:xfrm>
            <a:off x="618608" y="412594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E0A1BC-C1B2-144E-B1A9-C13D02D0FDEC}"/>
              </a:ext>
            </a:extLst>
          </p:cNvPr>
          <p:cNvSpPr txBox="1"/>
          <p:nvPr/>
        </p:nvSpPr>
        <p:spPr>
          <a:xfrm>
            <a:off x="4203290" y="4260880"/>
            <a:ext cx="1519084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04890F-18AF-F842-922F-C702347C746A}"/>
              </a:ext>
            </a:extLst>
          </p:cNvPr>
          <p:cNvSpPr txBox="1"/>
          <p:nvPr/>
        </p:nvSpPr>
        <p:spPr>
          <a:xfrm>
            <a:off x="4304071" y="4783365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817A36-F048-0145-B6A8-C12F2008ADC2}"/>
              </a:ext>
            </a:extLst>
          </p:cNvPr>
          <p:cNvSpPr txBox="1"/>
          <p:nvPr/>
        </p:nvSpPr>
        <p:spPr>
          <a:xfrm>
            <a:off x="6370590" y="4260880"/>
            <a:ext cx="229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all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arguments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8FDD85-AD11-1941-96A7-96956F96F621}"/>
              </a:ext>
            </a:extLst>
          </p:cNvPr>
          <p:cNvSpPr txBox="1"/>
          <p:nvPr/>
        </p:nvSpPr>
        <p:spPr>
          <a:xfrm>
            <a:off x="6370590" y="4772827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86AFFE-FD5E-BE47-A8BF-A2457D433F87}"/>
              </a:ext>
            </a:extLst>
          </p:cNvPr>
          <p:cNvSpPr txBox="1"/>
          <p:nvPr/>
        </p:nvSpPr>
        <p:spPr>
          <a:xfrm>
            <a:off x="6370590" y="5084719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a,b,c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129199-5206-CF41-BE1C-69075AE2AFD0}"/>
              </a:ext>
            </a:extLst>
          </p:cNvPr>
          <p:cNvSpPr txBox="1"/>
          <p:nvPr/>
        </p:nvSpPr>
        <p:spPr>
          <a:xfrm>
            <a:off x="6370590" y="5590296"/>
            <a:ext cx="382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40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accessible</a:t>
            </a:r>
            <a:r>
              <a:rPr lang="sk-SK" sz="2000" i="1" dirty="0">
                <a:solidFill>
                  <a:schemeClr val="bg1"/>
                </a:solidFill>
              </a:rPr>
              <a:t> by </a:t>
            </a:r>
            <a:r>
              <a:rPr lang="sk-SK" sz="2000" i="1" dirty="0" err="1">
                <a:solidFill>
                  <a:schemeClr val="bg1"/>
                </a:solidFill>
              </a:rPr>
              <a:t>argumens</a:t>
            </a:r>
            <a:r>
              <a:rPr lang="sk-SK" sz="2000" i="1" dirty="0">
                <a:solidFill>
                  <a:schemeClr val="bg1"/>
                </a:solidFill>
              </a:rPr>
              <a:t>[3]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4C8FE9-D18A-BC49-A483-F7DC54BF170B}"/>
              </a:ext>
            </a:extLst>
          </p:cNvPr>
          <p:cNvSpPr/>
          <p:nvPr/>
        </p:nvSpPr>
        <p:spPr>
          <a:xfrm>
            <a:off x="7133130" y="354307"/>
            <a:ext cx="5226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>
                <a:latin typeface="Helvetica" pitchFamily="2" charset="0"/>
              </a:rPr>
              <a:t>p</a:t>
            </a:r>
            <a:r>
              <a:rPr lang="sk-SK" b="1" dirty="0">
                <a:effectLst/>
                <a:latin typeface="Helvetica" pitchFamily="2" charset="0"/>
              </a:rPr>
              <a:t>arameter</a:t>
            </a:r>
            <a:r>
              <a:rPr lang="sk-SK" dirty="0">
                <a:effectLst/>
                <a:latin typeface="Helvetica" pitchFamily="2" charset="0"/>
              </a:rPr>
              <a:t> – to čo je v definícii</a:t>
            </a:r>
          </a:p>
          <a:p>
            <a:r>
              <a:rPr lang="sk-SK" b="1" dirty="0">
                <a:latin typeface="Helvetica" pitchFamily="2" charset="0"/>
              </a:rPr>
              <a:t>argument</a:t>
            </a:r>
            <a:r>
              <a:rPr lang="sk-SK" dirty="0">
                <a:latin typeface="Helvetica" pitchFamily="2" charset="0"/>
              </a:rPr>
              <a:t> – to čo je vo volaní</a:t>
            </a:r>
          </a:p>
          <a:p>
            <a:r>
              <a:rPr lang="sk-SK" dirty="0">
                <a:effectLst/>
                <a:latin typeface="Helvetica" pitchFamily="2" charset="0"/>
              </a:rPr>
              <a:t>Môžete volať funkcie s úplne iným počtom argumentov ako majú definovaných parametrov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8CF591-4D13-DF41-9ED3-ADFCF0CF4FD1}"/>
              </a:ext>
            </a:extLst>
          </p:cNvPr>
          <p:cNvSpPr txBox="1"/>
          <p:nvPr/>
        </p:nvSpPr>
        <p:spPr>
          <a:xfrm>
            <a:off x="4166970" y="5088142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A2CDFE-0BDA-9C48-BAA9-F34627418A55}"/>
              </a:ext>
            </a:extLst>
          </p:cNvPr>
          <p:cNvSpPr txBox="1"/>
          <p:nvPr/>
        </p:nvSpPr>
        <p:spPr>
          <a:xfrm>
            <a:off x="4203290" y="5568344"/>
            <a:ext cx="2050365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564B93-4786-A74D-BAE2-B4522467F41B}"/>
              </a:ext>
            </a:extLst>
          </p:cNvPr>
          <p:cNvSpPr txBox="1"/>
          <p:nvPr/>
        </p:nvSpPr>
        <p:spPr>
          <a:xfrm>
            <a:off x="838200" y="6255797"/>
            <a:ext cx="657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More </a:t>
            </a:r>
            <a:r>
              <a:rPr lang="sk-SK" dirty="0" err="1"/>
              <a:t>practical</a:t>
            </a:r>
            <a:r>
              <a:rPr lang="sk-SK" dirty="0"/>
              <a:t> </a:t>
            </a:r>
            <a:r>
              <a:rPr lang="sk-SK" dirty="0" err="1"/>
              <a:t>usages</a:t>
            </a:r>
            <a:r>
              <a:rPr lang="sk-SK" dirty="0"/>
              <a:t> in „</a:t>
            </a:r>
            <a:r>
              <a:rPr lang="sk-SK" dirty="0" err="1"/>
              <a:t>Patterns</a:t>
            </a:r>
            <a:r>
              <a:rPr lang="sk-SK" dirty="0"/>
              <a:t> </a:t>
            </a:r>
            <a:r>
              <a:rPr lang="sk-SK" dirty="0" err="1"/>
              <a:t>lesson</a:t>
            </a:r>
            <a:r>
              <a:rPr lang="sk-SK" dirty="0"/>
              <a:t>“ and „</a:t>
            </a:r>
            <a:r>
              <a:rPr lang="sk-SK" dirty="0" err="1"/>
              <a:t>Functional</a:t>
            </a:r>
            <a:r>
              <a:rPr lang="sk-SK" dirty="0"/>
              <a:t> JS </a:t>
            </a:r>
            <a:r>
              <a:rPr lang="sk-SK" dirty="0" err="1"/>
              <a:t>lesson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59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45" grpId="0" animBg="1"/>
      <p:bldP spid="46" grpId="0" animBg="1"/>
      <p:bldP spid="47" grpId="0" animBg="1"/>
      <p:bldP spid="60" grpId="0"/>
      <p:bldP spid="66" grpId="0"/>
      <p:bldP spid="68" grpId="0" animBg="1"/>
      <p:bldP spid="70" grpId="0" animBg="1"/>
      <p:bldP spid="71" grpId="0"/>
      <p:bldP spid="72" grpId="0"/>
      <p:bldP spid="73" grpId="0"/>
      <p:bldP spid="74" grpId="0"/>
      <p:bldP spid="76" grpId="0" animBg="1"/>
      <p:bldP spid="77" grpId="0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https://developer.mozilla.org/en-US/docs/Web/JavaScript/Reference/Functions/Default_parameters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4CC27-7E91-FD4E-B51E-FE3006A0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989364"/>
            <a:ext cx="4419600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4B8DBA-48DA-A545-81A3-86E381D2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21" y="2987901"/>
            <a:ext cx="4724400" cy="140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ABCAA5-C6C6-0D42-BCBC-1884D7C39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4297363"/>
            <a:ext cx="4787900" cy="187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A4FC45-9027-4241-B36F-A3138A594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472" y="1989364"/>
            <a:ext cx="3886200" cy="93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3D3773-5975-8443-BB72-3CF0EE31E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715" y="3243035"/>
            <a:ext cx="3505200" cy="774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FBE98-285B-6A43-8784-75B3C7E2F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2" y="4918416"/>
            <a:ext cx="3111500" cy="92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23D7F5-2032-3146-9E52-76251F61D2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1015" y="4331607"/>
            <a:ext cx="19304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5600A4-6B9A-6F4A-A64F-07A8AA5880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6315" y="4331607"/>
            <a:ext cx="1612900" cy="520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Default function parameters allow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formal parameters 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to be initialized with default values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if no value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 or </a:t>
            </a:r>
            <a:r>
              <a:rPr lang="sk-SK" b="1"/>
              <a:t>undefined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 is passed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02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8461</TotalTime>
  <Words>1959</Words>
  <Application>Microsoft Macintosh PowerPoint</Application>
  <PresentationFormat>Widescreen</PresentationFormat>
  <Paragraphs>307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Cordia New</vt:lpstr>
      <vt:lpstr>Courier</vt:lpstr>
      <vt:lpstr>Courier New</vt:lpstr>
      <vt:lpstr>Helvetica</vt:lpstr>
      <vt:lpstr>Open Sans</vt:lpstr>
      <vt:lpstr>Office Theme</vt:lpstr>
      <vt:lpstr>Functions</vt:lpstr>
      <vt:lpstr>Functions – tomuto všetci asi rozumiete</vt:lpstr>
      <vt:lpstr>Functions – tomuto všetci asi rozumiete</vt:lpstr>
      <vt:lpstr>Functions – in JS there is much more  (to learn and use)</vt:lpstr>
      <vt:lpstr>Defining Functions</vt:lpstr>
      <vt:lpstr>Defining Functions</vt:lpstr>
      <vt:lpstr>Parameters and arguments</vt:lpstr>
      <vt:lpstr>parameters and arguments</vt:lpstr>
      <vt:lpstr>default parameters</vt:lpstr>
      <vt:lpstr>rest parameters</vt:lpstr>
      <vt:lpstr>arguments parameter  vs. rest parameters</vt:lpstr>
      <vt:lpstr>parameters and types</vt:lpstr>
      <vt:lpstr>Function is first-class object</vt:lpstr>
      <vt:lpstr>Function is first-class object</vt:lpstr>
      <vt:lpstr>Function is first-class object</vt:lpstr>
      <vt:lpstr>What is context and  this in JS ?</vt:lpstr>
      <vt:lpstr>this – in javascript functions</vt:lpstr>
      <vt:lpstr>this – in javascript functions</vt:lpstr>
      <vt:lpstr>this – in method call </vt:lpstr>
      <vt:lpstr>this – in function call </vt:lpstr>
      <vt:lpstr>this – in f.call() and f.apply()</vt:lpstr>
      <vt:lpstr>this - in constructor</vt:lpstr>
      <vt:lpstr>this – in event handlers</vt:lpstr>
      <vt:lpstr>this – in callbacks</vt:lpstr>
      <vt:lpstr>this – recap and why we need bind and arrow</vt:lpstr>
      <vt:lpstr>this – recap and why we need bind and arrow</vt:lpstr>
      <vt:lpstr>Scope and Closures</vt:lpstr>
      <vt:lpstr>Scope and Closures</vt:lpstr>
      <vt:lpstr>Scope and Cloures</vt:lpstr>
      <vt:lpstr>Scope</vt:lpstr>
      <vt:lpstr>Closure</vt:lpstr>
      <vt:lpstr>Function - Primary unit of execution</vt:lpstr>
      <vt:lpstr>Na skúšku</vt:lpstr>
      <vt:lpstr>_aux</vt:lpstr>
      <vt:lpstr>arrow functions</vt:lpstr>
      <vt:lpstr>function defined  in function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Marcus</dc:creator>
  <cp:lastModifiedBy>Marcus</cp:lastModifiedBy>
  <cp:revision>717</cp:revision>
  <cp:lastPrinted>2018-08-27T12:20:44Z</cp:lastPrinted>
  <dcterms:created xsi:type="dcterms:W3CDTF">2018-08-19T12:06:30Z</dcterms:created>
  <dcterms:modified xsi:type="dcterms:W3CDTF">2018-08-30T05:40:38Z</dcterms:modified>
</cp:coreProperties>
</file>