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72"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B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465" autoAdjust="0"/>
  </p:normalViewPr>
  <p:slideViewPr>
    <p:cSldViewPr snapToGrid="0">
      <p:cViewPr varScale="1">
        <p:scale>
          <a:sx n="93" d="100"/>
          <a:sy n="93" d="100"/>
        </p:scale>
        <p:origin x="12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fdutina\Desktop\Book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GB"/>
              <a:t>Izmerena brzina komunikacije</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c:spPr>
          </c:marker>
          <c:trendline>
            <c:spPr>
              <a:ln w="9525" cap="rnd">
                <a:solidFill>
                  <a:schemeClr val="accent1"/>
                </a:solidFill>
              </a:ln>
              <a:effectLst/>
            </c:spPr>
            <c:trendlineType val="linear"/>
            <c:dispRSqr val="0"/>
            <c:dispEq val="0"/>
          </c:trendline>
          <c:xVal>
            <c:numRef>
              <c:f>Sheet1!$S$2:$S$12</c:f>
              <c:numCache>
                <c:formatCode>General</c:formatCode>
                <c:ptCount val="11"/>
                <c:pt idx="0">
                  <c:v>1359.44</c:v>
                </c:pt>
                <c:pt idx="1">
                  <c:v>1359.44</c:v>
                </c:pt>
                <c:pt idx="2">
                  <c:v>1359.44</c:v>
                </c:pt>
                <c:pt idx="3">
                  <c:v>308.64</c:v>
                </c:pt>
                <c:pt idx="4">
                  <c:v>308.64</c:v>
                </c:pt>
                <c:pt idx="5">
                  <c:v>308.64</c:v>
                </c:pt>
                <c:pt idx="6">
                  <c:v>18957.04</c:v>
                </c:pt>
                <c:pt idx="7">
                  <c:v>588</c:v>
                </c:pt>
                <c:pt idx="8">
                  <c:v>588</c:v>
                </c:pt>
                <c:pt idx="9">
                  <c:v>588</c:v>
                </c:pt>
                <c:pt idx="10">
                  <c:v>4826.4799999999996</c:v>
                </c:pt>
              </c:numCache>
            </c:numRef>
          </c:xVal>
          <c:yVal>
            <c:numRef>
              <c:f>Sheet1!$T$2:$T$12</c:f>
              <c:numCache>
                <c:formatCode>General</c:formatCode>
                <c:ptCount val="11"/>
                <c:pt idx="0">
                  <c:v>19.66</c:v>
                </c:pt>
                <c:pt idx="1">
                  <c:v>22.53</c:v>
                </c:pt>
                <c:pt idx="2">
                  <c:v>24.45</c:v>
                </c:pt>
                <c:pt idx="3">
                  <c:v>23.69</c:v>
                </c:pt>
                <c:pt idx="4">
                  <c:v>23.93</c:v>
                </c:pt>
                <c:pt idx="5">
                  <c:v>23.89</c:v>
                </c:pt>
                <c:pt idx="6">
                  <c:v>23.64</c:v>
                </c:pt>
                <c:pt idx="7">
                  <c:v>19.510000000000002</c:v>
                </c:pt>
                <c:pt idx="8">
                  <c:v>24.22</c:v>
                </c:pt>
                <c:pt idx="9">
                  <c:v>24.27</c:v>
                </c:pt>
                <c:pt idx="10">
                  <c:v>24.84</c:v>
                </c:pt>
              </c:numCache>
            </c:numRef>
          </c:yVal>
          <c:smooth val="0"/>
        </c:ser>
        <c:dLbls>
          <c:showLegendKey val="0"/>
          <c:showVal val="0"/>
          <c:showCatName val="0"/>
          <c:showSerName val="0"/>
          <c:showPercent val="0"/>
          <c:showBubbleSize val="0"/>
        </c:dLbls>
        <c:axId val="300510480"/>
        <c:axId val="300510872"/>
      </c:scatterChart>
      <c:valAx>
        <c:axId val="300510480"/>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sr-Latn-RS"/>
                  <a:t>Veličina datoteke koja se šalje (</a:t>
                </a:r>
                <a:r>
                  <a:rPr lang="en-GB"/>
                  <a:t>k</a:t>
                </a:r>
                <a:r>
                  <a:rPr lang="sr-Latn-RS"/>
                  <a:t>bit)</a:t>
                </a:r>
                <a:endParaRPr lang="en-GB"/>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300510872"/>
        <c:crosses val="autoZero"/>
        <c:crossBetween val="midCat"/>
      </c:valAx>
      <c:valAx>
        <c:axId val="30051087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sr-Latn-RS"/>
                  <a:t>Brzina (</a:t>
                </a:r>
                <a:r>
                  <a:rPr lang="en-GB"/>
                  <a:t>k</a:t>
                </a:r>
                <a:r>
                  <a:rPr lang="sr-Latn-RS"/>
                  <a:t>bit/s)</a:t>
                </a:r>
                <a:endParaRPr lang="en-GB"/>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3005104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D218C2-7343-4502-8DBC-BF026141FD57}" type="datetimeFigureOut">
              <a:rPr lang="en-GB" smtClean="0"/>
              <a:t>11/09/2018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10CBF3-37F0-420D-959A-0BF960019D0A}" type="slidenum">
              <a:rPr lang="en-GB" smtClean="0"/>
              <a:t>‹#›</a:t>
            </a:fld>
            <a:endParaRPr lang="en-GB" dirty="0"/>
          </a:p>
        </p:txBody>
      </p:sp>
    </p:spTree>
    <p:extLst>
      <p:ext uri="{BB962C8B-B14F-4D97-AF65-F5344CB8AC3E}">
        <p14:creationId xmlns:p14="http://schemas.microsoft.com/office/powerpoint/2010/main" val="2213510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kern="1200" dirty="0" smtClean="0">
                <a:solidFill>
                  <a:schemeClr val="tx1"/>
                </a:solidFill>
                <a:effectLst/>
                <a:latin typeface="+mn-lt"/>
                <a:ea typeface="+mn-ea"/>
                <a:cs typeface="+mn-cs"/>
              </a:rPr>
              <a:t>Da bi autonomni automobili preuzeli primat na putevima i postali deo svakodnevice, jedan od najvećih izazova sa inženjerske tačke gledišta svakako jeste prenos, skladištenje i manipulacija podacima. Navodno, devedeset minuta vožnje jednog autonomnog automobila predstavlja ekvivalent korišćenju milion pametnih telefona u rasponu od dvadeset i četiri časa po obimu obrađenih podataka. </a:t>
            </a:r>
          </a:p>
          <a:p>
            <a:endParaRPr lang="sr-Latn-RS" sz="1200"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Sa stanovišta bezbednosti od neželjenog pristupa, sigurnost automobilskih mreža nije na nivou kao što je u potrošačkoj industriji, već mora biti na daleko višem nivou. Ovde je potrebno obezbediti dodatnu zaštitu, kao i šifrovanje podataka, kako bi se onemogućila, ili makar znatno otežala manipulacija podacima koji se čuvaju u automobilu, kao što su dijagnostički podaci, rezultati očitavanja senzora, podaci o izvršenim popravkama i servisima, ukupna pređena kilometraža vozila i slično.</a:t>
            </a:r>
            <a:endParaRPr lang="en-GB" dirty="0"/>
          </a:p>
        </p:txBody>
      </p:sp>
      <p:sp>
        <p:nvSpPr>
          <p:cNvPr id="4" name="Slide Number Placeholder 3"/>
          <p:cNvSpPr>
            <a:spLocks noGrp="1"/>
          </p:cNvSpPr>
          <p:nvPr>
            <p:ph type="sldNum" sz="quarter" idx="10"/>
          </p:nvPr>
        </p:nvSpPr>
        <p:spPr/>
        <p:txBody>
          <a:bodyPr/>
          <a:lstStyle/>
          <a:p>
            <a:fld id="{9F10CBF3-37F0-420D-959A-0BF960019D0A}" type="slidenum">
              <a:rPr lang="en-GB" smtClean="0"/>
              <a:t>3</a:t>
            </a:fld>
            <a:endParaRPr lang="en-GB" dirty="0"/>
          </a:p>
        </p:txBody>
      </p:sp>
    </p:spTree>
    <p:extLst>
      <p:ext uri="{BB962C8B-B14F-4D97-AF65-F5344CB8AC3E}">
        <p14:creationId xmlns:p14="http://schemas.microsoft.com/office/powerpoint/2010/main" val="1702841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sr-Latn-RS" sz="1200" kern="1200" dirty="0" smtClean="0">
                    <a:solidFill>
                      <a:schemeClr val="tx1"/>
                    </a:solidFill>
                    <a:effectLst/>
                    <a:latin typeface="+mn-lt"/>
                    <a:ea typeface="+mn-ea"/>
                    <a:cs typeface="+mn-cs"/>
                  </a:rPr>
                  <a:t>Bezbednost rešenja može se podići na viši nivo upotrebom većih prostih brojeva pri izradi </a:t>
                </a:r>
                <a:r>
                  <a:rPr lang="sr-Latn-RS" sz="1200" i="1" kern="1200" dirty="0">
                    <a:solidFill>
                      <a:schemeClr val="tx1"/>
                    </a:solidFill>
                    <a:effectLst/>
                    <a:latin typeface="+mn-lt"/>
                    <a:ea typeface="+mn-ea"/>
                    <a:cs typeface="+mn-cs"/>
                  </a:rPr>
                  <a:t>RSA</a:t>
                </a:r>
                <a:r>
                  <a:rPr lang="sr-Latn-RS" sz="1200" kern="1200" dirty="0">
                    <a:solidFill>
                      <a:schemeClr val="tx1"/>
                    </a:solidFill>
                    <a:effectLst/>
                    <a:latin typeface="+mn-lt"/>
                    <a:ea typeface="+mn-ea"/>
                    <a:cs typeface="+mn-cs"/>
                  </a:rPr>
                  <a:t> tajnih i javnih ključeva, a pošto se u rešenju brojevi </a:t>
                </a:r>
                <a14:m>
                  <m:oMath xmlns:m="http://schemas.openxmlformats.org/officeDocument/2006/math">
                    <m:r>
                      <a:rPr lang="sr-Latn-RS" sz="1200" b="1" i="1" kern="1200">
                        <a:solidFill>
                          <a:schemeClr val="tx1"/>
                        </a:solidFill>
                        <a:effectLst/>
                        <a:latin typeface="Cambria Math" panose="02040503050406030204" pitchFamily="18" charset="0"/>
                        <a:ea typeface="+mn-ea"/>
                        <a:cs typeface="+mn-cs"/>
                      </a:rPr>
                      <m:t>𝒆</m:t>
                    </m:r>
                  </m:oMath>
                </a14:m>
                <a:r>
                  <a:rPr lang="sr-Latn-RS" sz="1200" kern="1200" dirty="0">
                    <a:solidFill>
                      <a:schemeClr val="tx1"/>
                    </a:solidFill>
                    <a:effectLst/>
                    <a:latin typeface="+mn-lt"/>
                    <a:ea typeface="+mn-ea"/>
                    <a:cs typeface="+mn-cs"/>
                  </a:rPr>
                  <a:t> i </a:t>
                </a:r>
                <a14:m>
                  <m:oMath xmlns:m="http://schemas.openxmlformats.org/officeDocument/2006/math">
                    <m:r>
                      <a:rPr lang="sr-Latn-RS" sz="1200" b="1" i="1" kern="1200">
                        <a:solidFill>
                          <a:schemeClr val="tx1"/>
                        </a:solidFill>
                        <a:effectLst/>
                        <a:latin typeface="Cambria Math" panose="02040503050406030204" pitchFamily="18" charset="0"/>
                        <a:ea typeface="+mn-ea"/>
                        <a:cs typeface="+mn-cs"/>
                      </a:rPr>
                      <m:t>𝒅</m:t>
                    </m:r>
                  </m:oMath>
                </a14:m>
                <a:r>
                  <a:rPr lang="sr-Latn-RS" sz="1200" b="1" kern="1200" dirty="0">
                    <a:solidFill>
                      <a:schemeClr val="tx1"/>
                    </a:solidFill>
                    <a:effectLst/>
                    <a:latin typeface="+mn-lt"/>
                    <a:ea typeface="+mn-ea"/>
                    <a:cs typeface="+mn-cs"/>
                  </a:rPr>
                  <a:t> </a:t>
                </a:r>
                <a:r>
                  <a:rPr lang="sr-Latn-RS" sz="1200" kern="1200" dirty="0">
                    <a:solidFill>
                      <a:schemeClr val="tx1"/>
                    </a:solidFill>
                    <a:effectLst/>
                    <a:latin typeface="+mn-lt"/>
                    <a:ea typeface="+mn-ea"/>
                    <a:cs typeface="+mn-cs"/>
                  </a:rPr>
                  <a:t>biraju na slučajan način iz niza ključeva, prostim proširenjem niza iz kog se biraju ti ključevi može dovesti do veće sigurnosti. Takođe, ovo rešenje moguće je poboljšati dodatnim optimizacijama napisanog koda kako bi se povećala brzina obrade paketa, a samim tim i brzina razmene podataka između namenske platforme i računara. Još jedan od načina unapređenja programske podrške jeste  korišćenje neke od komercijalnih biblioteka za enkripciju/dekripciju podataka</a:t>
                </a:r>
                <a:r>
                  <a:rPr lang="sr-Latn-RS" sz="1200" kern="1200" dirty="0" smtClean="0">
                    <a:solidFill>
                      <a:schemeClr val="tx1"/>
                    </a:solidFill>
                    <a:effectLst/>
                    <a:latin typeface="+mn-lt"/>
                    <a:ea typeface="+mn-ea"/>
                    <a:cs typeface="+mn-cs"/>
                  </a:rPr>
                  <a:t>.</a:t>
                </a:r>
              </a:p>
              <a:p>
                <a:endParaRPr lang="en-GB" sz="1200" kern="1200" dirty="0">
                  <a:solidFill>
                    <a:schemeClr val="tx1"/>
                  </a:solidFill>
                  <a:effectLst/>
                  <a:latin typeface="+mn-lt"/>
                  <a:ea typeface="+mn-ea"/>
                  <a:cs typeface="+mn-cs"/>
                </a:endParaRPr>
              </a:p>
              <a:p>
                <a:r>
                  <a:rPr lang="sr-Latn-RS" sz="1200" kern="1200" dirty="0">
                    <a:solidFill>
                      <a:schemeClr val="tx1"/>
                    </a:solidFill>
                    <a:effectLst/>
                    <a:latin typeface="+mn-lt"/>
                    <a:ea typeface="+mn-ea"/>
                    <a:cs typeface="+mn-cs"/>
                  </a:rPr>
                  <a:t>Stalni napredak u automobilskoj industriji dovodi do toga da se u modernom vozilu svake sekunde stvara i obrađuje velika količina podataka, pa je neminovno da je potreba za čuvanjem i obezbeđivanjem podataka jedna od primarnih zadataka inženjera, kao što je i demonstrirano u ovom rešenju.</a:t>
                </a:r>
                <a:endParaRPr lang="en-GB" sz="1200" kern="1200" dirty="0">
                  <a:solidFill>
                    <a:schemeClr val="tx1"/>
                  </a:solidFill>
                  <a:effectLst/>
                  <a:latin typeface="+mn-lt"/>
                  <a:ea typeface="+mn-ea"/>
                  <a:cs typeface="+mn-cs"/>
                </a:endParaRPr>
              </a:p>
              <a:p>
                <a:r>
                  <a:rPr lang="sr-Latn-RS" sz="1200" kern="1200" dirty="0">
                    <a:solidFill>
                      <a:schemeClr val="tx1"/>
                    </a:solidFill>
                    <a:effectLst/>
                    <a:latin typeface="+mn-lt"/>
                    <a:ea typeface="+mn-ea"/>
                    <a:cs typeface="+mn-cs"/>
                  </a:rPr>
                  <a:t/>
                </a:r>
                <a:br>
                  <a:rPr lang="sr-Latn-RS" sz="1200" kern="1200" dirty="0">
                    <a:solidFill>
                      <a:schemeClr val="tx1"/>
                    </a:solidFill>
                    <a:effectLst/>
                    <a:latin typeface="+mn-lt"/>
                    <a:ea typeface="+mn-ea"/>
                    <a:cs typeface="+mn-cs"/>
                  </a:rPr>
                </a:br>
                <a:endParaRPr lang="en-GB" dirty="0"/>
              </a:p>
            </p:txBody>
          </p:sp>
        </mc:Choice>
        <mc:Fallback xmlns="">
          <p:sp>
            <p:nvSpPr>
              <p:cNvPr id="3" name="Notes Placeholder 2"/>
              <p:cNvSpPr>
                <a:spLocks noGrp="1"/>
              </p:cNvSpPr>
              <p:nvPr>
                <p:ph type="body" idx="1"/>
              </p:nvPr>
            </p:nvSpPr>
            <p:spPr/>
            <p:txBody>
              <a:bodyPr/>
              <a:lstStyle/>
              <a:p>
                <a:r>
                  <a:rPr lang="sr-Latn-RS" sz="1200" kern="1200" dirty="0" smtClean="0">
                    <a:solidFill>
                      <a:schemeClr val="tx1"/>
                    </a:solidFill>
                    <a:effectLst/>
                    <a:latin typeface="+mn-lt"/>
                    <a:ea typeface="+mn-ea"/>
                    <a:cs typeface="+mn-cs"/>
                  </a:rPr>
                  <a:t>Bezbednost rešenja može se podići na viši nivo upotrebom većih prostih brojeva pri izradi </a:t>
                </a:r>
                <a:r>
                  <a:rPr lang="sr-Latn-RS" sz="1200" i="1" kern="1200" dirty="0">
                    <a:solidFill>
                      <a:schemeClr val="tx1"/>
                    </a:solidFill>
                    <a:effectLst/>
                    <a:latin typeface="+mn-lt"/>
                    <a:ea typeface="+mn-ea"/>
                    <a:cs typeface="+mn-cs"/>
                  </a:rPr>
                  <a:t>RSA</a:t>
                </a:r>
                <a:r>
                  <a:rPr lang="sr-Latn-RS" sz="1200" kern="1200" dirty="0">
                    <a:solidFill>
                      <a:schemeClr val="tx1"/>
                    </a:solidFill>
                    <a:effectLst/>
                    <a:latin typeface="+mn-lt"/>
                    <a:ea typeface="+mn-ea"/>
                    <a:cs typeface="+mn-cs"/>
                  </a:rPr>
                  <a:t> tajnih i javnih ključeva, a pošto se u rešenju brojevi </a:t>
                </a:r>
                <a:r>
                  <a:rPr lang="sr-Latn-RS" sz="1200" b="1" i="0" kern="1200">
                    <a:solidFill>
                      <a:schemeClr val="tx1"/>
                    </a:solidFill>
                    <a:effectLst/>
                    <a:latin typeface="+mn-lt"/>
                    <a:ea typeface="+mn-ea"/>
                    <a:cs typeface="+mn-cs"/>
                  </a:rPr>
                  <a:t>𝒆</a:t>
                </a:r>
                <a:r>
                  <a:rPr lang="sr-Latn-RS" sz="1200" kern="1200" dirty="0">
                    <a:solidFill>
                      <a:schemeClr val="tx1"/>
                    </a:solidFill>
                    <a:effectLst/>
                    <a:latin typeface="+mn-lt"/>
                    <a:ea typeface="+mn-ea"/>
                    <a:cs typeface="+mn-cs"/>
                  </a:rPr>
                  <a:t> i </a:t>
                </a:r>
                <a:r>
                  <a:rPr lang="sr-Latn-RS" sz="1200" b="1" i="0" kern="1200">
                    <a:solidFill>
                      <a:schemeClr val="tx1"/>
                    </a:solidFill>
                    <a:effectLst/>
                    <a:latin typeface="+mn-lt"/>
                    <a:ea typeface="+mn-ea"/>
                    <a:cs typeface="+mn-cs"/>
                  </a:rPr>
                  <a:t>𝒅</a:t>
                </a:r>
                <a:r>
                  <a:rPr lang="sr-Latn-RS" sz="1200" b="1" kern="1200" dirty="0">
                    <a:solidFill>
                      <a:schemeClr val="tx1"/>
                    </a:solidFill>
                    <a:effectLst/>
                    <a:latin typeface="+mn-lt"/>
                    <a:ea typeface="+mn-ea"/>
                    <a:cs typeface="+mn-cs"/>
                  </a:rPr>
                  <a:t> </a:t>
                </a:r>
                <a:r>
                  <a:rPr lang="sr-Latn-RS" sz="1200" kern="1200" dirty="0">
                    <a:solidFill>
                      <a:schemeClr val="tx1"/>
                    </a:solidFill>
                    <a:effectLst/>
                    <a:latin typeface="+mn-lt"/>
                    <a:ea typeface="+mn-ea"/>
                    <a:cs typeface="+mn-cs"/>
                  </a:rPr>
                  <a:t>biraju na slučajan način iz niza ključeva, prostim proširenjem niza iz kog se biraju ti ključevi može dovesti do veće sigurnosti. Takođe, ovo rešenje moguće je poboljšati dodatnim optimizacijama napisanog koda kako bi se povećala brzina obrade paketa, a samim tim i brzina razmene podataka između namenske platforme i računara. Još jedan od načina unapređenja programske podrške jeste  korišćenje neke od komercijalnih biblioteka za enkripciju/dekripciju podataka</a:t>
                </a:r>
                <a:r>
                  <a:rPr lang="sr-Latn-RS" sz="1200" kern="1200" dirty="0" smtClean="0">
                    <a:solidFill>
                      <a:schemeClr val="tx1"/>
                    </a:solidFill>
                    <a:effectLst/>
                    <a:latin typeface="+mn-lt"/>
                    <a:ea typeface="+mn-ea"/>
                    <a:cs typeface="+mn-cs"/>
                  </a:rPr>
                  <a:t>.</a:t>
                </a:r>
              </a:p>
              <a:p>
                <a:endParaRPr lang="en-GB" sz="1200" kern="1200" dirty="0">
                  <a:solidFill>
                    <a:schemeClr val="tx1"/>
                  </a:solidFill>
                  <a:effectLst/>
                  <a:latin typeface="+mn-lt"/>
                  <a:ea typeface="+mn-ea"/>
                  <a:cs typeface="+mn-cs"/>
                </a:endParaRPr>
              </a:p>
              <a:p>
                <a:r>
                  <a:rPr lang="sr-Latn-RS" sz="1200" kern="1200" dirty="0">
                    <a:solidFill>
                      <a:schemeClr val="tx1"/>
                    </a:solidFill>
                    <a:effectLst/>
                    <a:latin typeface="+mn-lt"/>
                    <a:ea typeface="+mn-ea"/>
                    <a:cs typeface="+mn-cs"/>
                  </a:rPr>
                  <a:t>Stalni napredak u automobilskoj industriji dovodi do toga da se u modernom vozilu svake sekunde stvara i obrađuje velika količina podataka, pa je neminovno da je potreba za čuvanjem i obezbeđivanjem podataka jedna od primarnih zadataka inženjera, kao što je i demonstrirano u ovom rešenju.</a:t>
                </a:r>
                <a:endParaRPr lang="en-GB" sz="1200" kern="1200" dirty="0">
                  <a:solidFill>
                    <a:schemeClr val="tx1"/>
                  </a:solidFill>
                  <a:effectLst/>
                  <a:latin typeface="+mn-lt"/>
                  <a:ea typeface="+mn-ea"/>
                  <a:cs typeface="+mn-cs"/>
                </a:endParaRPr>
              </a:p>
              <a:p>
                <a:r>
                  <a:rPr lang="sr-Latn-RS" sz="1200" kern="1200" dirty="0">
                    <a:solidFill>
                      <a:schemeClr val="tx1"/>
                    </a:solidFill>
                    <a:effectLst/>
                    <a:latin typeface="+mn-lt"/>
                    <a:ea typeface="+mn-ea"/>
                    <a:cs typeface="+mn-cs"/>
                  </a:rPr>
                  <a:t/>
                </a:r>
                <a:br>
                  <a:rPr lang="sr-Latn-RS" sz="1200" kern="1200" dirty="0">
                    <a:solidFill>
                      <a:schemeClr val="tx1"/>
                    </a:solidFill>
                    <a:effectLst/>
                    <a:latin typeface="+mn-lt"/>
                    <a:ea typeface="+mn-ea"/>
                    <a:cs typeface="+mn-cs"/>
                  </a:rPr>
                </a:br>
                <a:endParaRPr lang="en-GB" dirty="0"/>
              </a:p>
            </p:txBody>
          </p:sp>
        </mc:Fallback>
      </mc:AlternateContent>
      <p:sp>
        <p:nvSpPr>
          <p:cNvPr id="4" name="Slide Number Placeholder 3"/>
          <p:cNvSpPr>
            <a:spLocks noGrp="1"/>
          </p:cNvSpPr>
          <p:nvPr>
            <p:ph type="sldNum" sz="quarter" idx="10"/>
          </p:nvPr>
        </p:nvSpPr>
        <p:spPr/>
        <p:txBody>
          <a:bodyPr/>
          <a:lstStyle/>
          <a:p>
            <a:fld id="{9F10CBF3-37F0-420D-959A-0BF960019D0A}" type="slidenum">
              <a:rPr lang="en-GB" smtClean="0"/>
              <a:t>16</a:t>
            </a:fld>
            <a:endParaRPr lang="en-GB" dirty="0"/>
          </a:p>
        </p:txBody>
      </p:sp>
    </p:spTree>
    <p:extLst>
      <p:ext uri="{BB962C8B-B14F-4D97-AF65-F5344CB8AC3E}">
        <p14:creationId xmlns:p14="http://schemas.microsoft.com/office/powerpoint/2010/main" val="2464913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200" i="1" kern="1200" dirty="0" smtClean="0">
                <a:solidFill>
                  <a:schemeClr val="tx1"/>
                </a:solidFill>
                <a:effectLst/>
                <a:latin typeface="+mn-lt"/>
                <a:ea typeface="+mn-ea"/>
                <a:cs typeface="+mn-cs"/>
              </a:rPr>
              <a:t>BroadR-Reach </a:t>
            </a:r>
            <a:r>
              <a:rPr lang="sr-Latn-RS" sz="1200" kern="1200" dirty="0" smtClean="0">
                <a:solidFill>
                  <a:schemeClr val="tx1"/>
                </a:solidFill>
                <a:effectLst/>
                <a:latin typeface="+mn-lt"/>
                <a:ea typeface="+mn-ea"/>
                <a:cs typeface="+mn-cs"/>
              </a:rPr>
              <a:t>tehnologija predstavlja standard fizičkog sloja koji je osmišljen za umrežavanje komponenti u automobilskoj industriji.</a:t>
            </a:r>
            <a:r>
              <a:rPr lang="sr-Latn-RS" sz="1200" kern="1200" baseline="0" dirty="0" smtClean="0">
                <a:solidFill>
                  <a:schemeClr val="tx1"/>
                </a:solidFill>
                <a:effectLst/>
                <a:latin typeface="+mn-lt"/>
                <a:ea typeface="+mn-ea"/>
                <a:cs typeface="+mn-cs"/>
              </a:rPr>
              <a:t> </a:t>
            </a:r>
            <a:r>
              <a:rPr lang="sr-Latn-RS" sz="1200" kern="1200" dirty="0" smtClean="0">
                <a:solidFill>
                  <a:schemeClr val="tx1"/>
                </a:solidFill>
                <a:effectLst/>
                <a:latin typeface="+mn-lt"/>
                <a:ea typeface="+mn-ea"/>
                <a:cs typeface="+mn-cs"/>
              </a:rPr>
              <a:t>Jedna od najvećih prednosti koje proizvođačima pruža ova tehnologija je mnogostruko smanjena cena i težina kablova u vozilu. Korišćenje </a:t>
            </a:r>
            <a:r>
              <a:rPr lang="sr-Latn-RS" sz="1200" i="1" kern="1200" dirty="0" smtClean="0">
                <a:solidFill>
                  <a:schemeClr val="tx1"/>
                </a:solidFill>
                <a:effectLst/>
                <a:latin typeface="+mn-lt"/>
                <a:ea typeface="+mn-ea"/>
                <a:cs typeface="+mn-cs"/>
              </a:rPr>
              <a:t>BroadR-Reach</a:t>
            </a:r>
            <a:r>
              <a:rPr lang="sr-Latn-RS" sz="1200" kern="1200" dirty="0" smtClean="0">
                <a:solidFill>
                  <a:schemeClr val="tx1"/>
                </a:solidFill>
                <a:effectLst/>
                <a:latin typeface="+mn-lt"/>
                <a:ea typeface="+mn-ea"/>
                <a:cs typeface="+mn-cs"/>
              </a:rPr>
              <a:t> tehnologije omogućava prelazak sa više zatvorenih mreža u automobilu na jednu otvorenu koja je bazirana na </a:t>
            </a:r>
            <a:r>
              <a:rPr lang="sr-Latn-RS" sz="1200" i="1" kern="1200" dirty="0" smtClean="0">
                <a:solidFill>
                  <a:schemeClr val="tx1"/>
                </a:solidFill>
                <a:effectLst/>
                <a:latin typeface="+mn-lt"/>
                <a:ea typeface="+mn-ea"/>
                <a:cs typeface="+mn-cs"/>
              </a:rPr>
              <a:t>Eternet</a:t>
            </a:r>
            <a:r>
              <a:rPr lang="sr-Latn-RS" sz="1200" kern="1200" dirty="0" smtClean="0">
                <a:solidFill>
                  <a:schemeClr val="tx1"/>
                </a:solidFill>
                <a:effectLst/>
                <a:latin typeface="+mn-lt"/>
                <a:ea typeface="+mn-ea"/>
                <a:cs typeface="+mn-cs"/>
              </a:rPr>
              <a:t> (engl. </a:t>
            </a:r>
            <a:r>
              <a:rPr lang="sr-Latn-RS" sz="1200" i="1" kern="1200" dirty="0" smtClean="0">
                <a:solidFill>
                  <a:schemeClr val="tx1"/>
                </a:solidFill>
                <a:effectLst/>
                <a:latin typeface="+mn-lt"/>
                <a:ea typeface="+mn-ea"/>
                <a:cs typeface="+mn-cs"/>
              </a:rPr>
              <a:t>Ethernet</a:t>
            </a:r>
            <a:r>
              <a:rPr lang="sr-Latn-RS" sz="1200" kern="1200" dirty="0" smtClean="0">
                <a:solidFill>
                  <a:schemeClr val="tx1"/>
                </a:solidFill>
                <a:effectLst/>
                <a:latin typeface="+mn-lt"/>
                <a:ea typeface="+mn-ea"/>
                <a:cs typeface="+mn-cs"/>
              </a:rPr>
              <a:t>) protokolu. Brzina prenosa podataka može da dostigne i 100Mbit/s, što prevazilazi standardnu </a:t>
            </a:r>
            <a:r>
              <a:rPr lang="sr-Latn-RS" sz="1200" i="1" kern="1200" dirty="0" smtClean="0">
                <a:solidFill>
                  <a:schemeClr val="tx1"/>
                </a:solidFill>
                <a:effectLst/>
                <a:latin typeface="+mn-lt"/>
                <a:ea typeface="+mn-ea"/>
                <a:cs typeface="+mn-cs"/>
              </a:rPr>
              <a:t>Eternet</a:t>
            </a:r>
            <a:r>
              <a:rPr lang="sr-Latn-RS" sz="1200" kern="1200" dirty="0" smtClean="0">
                <a:solidFill>
                  <a:schemeClr val="tx1"/>
                </a:solidFill>
                <a:effectLst/>
                <a:latin typeface="+mn-lt"/>
                <a:ea typeface="+mn-ea"/>
                <a:cs typeface="+mn-cs"/>
              </a:rPr>
              <a:t> vezu.</a:t>
            </a:r>
            <a:r>
              <a:rPr lang="sr-Latn-RS" sz="1200" kern="1200" baseline="0" dirty="0" smtClean="0">
                <a:solidFill>
                  <a:schemeClr val="tx1"/>
                </a:solidFill>
                <a:effectLst/>
                <a:latin typeface="+mn-lt"/>
                <a:ea typeface="+mn-ea"/>
                <a:cs typeface="+mn-cs"/>
              </a:rPr>
              <a:t> </a:t>
            </a:r>
            <a:r>
              <a:rPr lang="sr-Latn-RS" sz="1200" kern="1200" dirty="0" smtClean="0">
                <a:solidFill>
                  <a:schemeClr val="tx1"/>
                </a:solidFill>
                <a:effectLst/>
                <a:latin typeface="+mn-lt"/>
                <a:ea typeface="+mn-ea"/>
                <a:cs typeface="+mn-cs"/>
              </a:rPr>
              <a:t>Takođe, </a:t>
            </a:r>
            <a:r>
              <a:rPr lang="sr-Latn-RS" sz="1200" i="1" kern="1200" dirty="0" smtClean="0">
                <a:solidFill>
                  <a:schemeClr val="tx1"/>
                </a:solidFill>
                <a:effectLst/>
                <a:latin typeface="+mn-lt"/>
                <a:ea typeface="+mn-ea"/>
                <a:cs typeface="+mn-cs"/>
              </a:rPr>
              <a:t>BroadR-Reach</a:t>
            </a:r>
            <a:r>
              <a:rPr lang="sr-Latn-RS" sz="1200" kern="1200" dirty="0" smtClean="0">
                <a:solidFill>
                  <a:schemeClr val="tx1"/>
                </a:solidFill>
                <a:effectLst/>
                <a:latin typeface="+mn-lt"/>
                <a:ea typeface="+mn-ea"/>
                <a:cs typeface="+mn-cs"/>
              </a:rPr>
              <a:t> standard omogućava istovremeno slanje i primanje podataka preko iste neobložene upredene parice (engl. </a:t>
            </a:r>
            <a:r>
              <a:rPr lang="sr-Latn-RS" sz="1200" i="1" kern="1200" dirty="0" smtClean="0">
                <a:solidFill>
                  <a:schemeClr val="tx1"/>
                </a:solidFill>
                <a:effectLst/>
                <a:latin typeface="+mn-lt"/>
                <a:ea typeface="+mn-ea"/>
                <a:cs typeface="+mn-cs"/>
              </a:rPr>
              <a:t>full-duplex</a:t>
            </a:r>
            <a:r>
              <a:rPr lang="sr-Latn-R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9F10CBF3-37F0-420D-959A-0BF960019D0A}" type="slidenum">
              <a:rPr lang="en-GB" smtClean="0"/>
              <a:t>4</a:t>
            </a:fld>
            <a:endParaRPr lang="en-GB" dirty="0"/>
          </a:p>
        </p:txBody>
      </p:sp>
    </p:spTree>
    <p:extLst>
      <p:ext uri="{BB962C8B-B14F-4D97-AF65-F5344CB8AC3E}">
        <p14:creationId xmlns:p14="http://schemas.microsoft.com/office/powerpoint/2010/main" val="2741650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200" i="1" kern="1200" dirty="0" smtClean="0">
                <a:solidFill>
                  <a:schemeClr val="tx1"/>
                </a:solidFill>
                <a:effectLst/>
                <a:latin typeface="+mn-lt"/>
                <a:ea typeface="+mn-ea"/>
                <a:cs typeface="+mn-cs"/>
              </a:rPr>
              <a:t>TCP</a:t>
            </a:r>
            <a:r>
              <a:rPr lang="sr-Latn-RS" sz="1200" kern="1200" dirty="0" smtClean="0">
                <a:solidFill>
                  <a:schemeClr val="tx1"/>
                </a:solidFill>
                <a:effectLst/>
                <a:latin typeface="+mn-lt"/>
                <a:ea typeface="+mn-ea"/>
                <a:cs typeface="+mn-cs"/>
              </a:rPr>
              <a:t> predstavlja protokol transportnog nivoa. Ovaj protokol omogućava istovremeno dvosmernu pouzdanu komunikaciju između klijenta i servera. </a:t>
            </a:r>
            <a:r>
              <a:rPr lang="sr-Latn-RS" sz="1200" i="1" kern="1200" dirty="0" smtClean="0">
                <a:solidFill>
                  <a:schemeClr val="tx1"/>
                </a:solidFill>
                <a:effectLst/>
                <a:latin typeface="+mn-lt"/>
                <a:ea typeface="+mn-ea"/>
                <a:cs typeface="+mn-cs"/>
              </a:rPr>
              <a:t>TCP</a:t>
            </a:r>
            <a:r>
              <a:rPr lang="sr-Latn-RS" sz="1200" kern="1200" dirty="0" smtClean="0">
                <a:solidFill>
                  <a:schemeClr val="tx1"/>
                </a:solidFill>
                <a:effectLst/>
                <a:latin typeface="+mn-lt"/>
                <a:ea typeface="+mn-ea"/>
                <a:cs typeface="+mn-cs"/>
              </a:rPr>
              <a:t> koristi segment za jedinicu prenosa (jedinice podataka transportnog sloja). Proces podele originalne poruke aplikativnog nivoa na segmente naziva se segmentacija. </a:t>
            </a:r>
            <a:r>
              <a:rPr lang="sr-Latn-RS" sz="1200" i="1" kern="1200" dirty="0" smtClean="0">
                <a:solidFill>
                  <a:schemeClr val="tx1"/>
                </a:solidFill>
                <a:effectLst/>
                <a:latin typeface="+mn-lt"/>
                <a:ea typeface="+mn-ea"/>
                <a:cs typeface="+mn-cs"/>
              </a:rPr>
              <a:t>TCP</a:t>
            </a:r>
            <a:r>
              <a:rPr lang="sr-Latn-RS" sz="1200" kern="1200" dirty="0" smtClean="0">
                <a:solidFill>
                  <a:schemeClr val="tx1"/>
                </a:solidFill>
                <a:effectLst/>
                <a:latin typeface="+mn-lt"/>
                <a:ea typeface="+mn-ea"/>
                <a:cs typeface="+mn-cs"/>
              </a:rPr>
              <a:t> omogućava praćenje poslatih paketa, kontrolu toka komunikacije, kao i redosleda pristiglih segmenata.</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9F10CBF3-37F0-420D-959A-0BF960019D0A}" type="slidenum">
              <a:rPr lang="en-GB" smtClean="0"/>
              <a:t>6</a:t>
            </a:fld>
            <a:endParaRPr lang="en-GB" dirty="0"/>
          </a:p>
        </p:txBody>
      </p:sp>
    </p:spTree>
    <p:extLst>
      <p:ext uri="{BB962C8B-B14F-4D97-AF65-F5344CB8AC3E}">
        <p14:creationId xmlns:p14="http://schemas.microsoft.com/office/powerpoint/2010/main" val="60871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i="1" kern="1200" dirty="0" smtClean="0">
                <a:solidFill>
                  <a:schemeClr val="tx1"/>
                </a:solidFill>
                <a:effectLst/>
                <a:latin typeface="+mn-lt"/>
                <a:ea typeface="+mn-ea"/>
                <a:cs typeface="+mn-cs"/>
              </a:rPr>
              <a:t>IPv6</a:t>
            </a:r>
            <a:r>
              <a:rPr lang="sr-Latn-RS" sz="1200" kern="1200" dirty="0" smtClean="0">
                <a:solidFill>
                  <a:schemeClr val="tx1"/>
                </a:solidFill>
                <a:effectLst/>
                <a:latin typeface="+mn-lt"/>
                <a:ea typeface="+mn-ea"/>
                <a:cs typeface="+mn-cs"/>
              </a:rPr>
              <a:t> je novi standardni internet protokol, gde su adrese 128 bita široke, što bi trebalo da zadovolji blisku budućnost.</a:t>
            </a:r>
            <a:r>
              <a:rPr lang="en-GB" sz="1200" kern="1200" baseline="0" dirty="0" smtClean="0">
                <a:solidFill>
                  <a:schemeClr val="tx1"/>
                </a:solidFill>
                <a:effectLst/>
                <a:latin typeface="+mn-lt"/>
                <a:ea typeface="+mn-ea"/>
                <a:cs typeface="+mn-cs"/>
              </a:rPr>
              <a:t> </a:t>
            </a:r>
            <a:r>
              <a:rPr lang="sr-Latn-RS" sz="1200" kern="1200" dirty="0" smtClean="0">
                <a:solidFill>
                  <a:schemeClr val="tx1"/>
                </a:solidFill>
                <a:effectLst/>
                <a:latin typeface="+mn-lt"/>
                <a:ea typeface="+mn-ea"/>
                <a:cs typeface="+mn-cs"/>
              </a:rPr>
              <a:t>Teoretski, postojalo bi tačno 2</a:t>
            </a:r>
            <a:r>
              <a:rPr lang="sr-Latn-RS" sz="1200" kern="1200" baseline="30000" dirty="0" smtClean="0">
                <a:solidFill>
                  <a:schemeClr val="tx1"/>
                </a:solidFill>
                <a:effectLst/>
                <a:latin typeface="+mn-lt"/>
                <a:ea typeface="+mn-ea"/>
                <a:cs typeface="+mn-cs"/>
              </a:rPr>
              <a:t>128</a:t>
            </a:r>
            <a:r>
              <a:rPr lang="sr-Latn-RS" sz="1200" kern="1200" dirty="0" smtClean="0">
                <a:solidFill>
                  <a:schemeClr val="tx1"/>
                </a:solidFill>
                <a:effectLst/>
                <a:latin typeface="+mn-lt"/>
                <a:ea typeface="+mn-ea"/>
                <a:cs typeface="+mn-cs"/>
              </a:rPr>
              <a:t>, ili 3.403×10</a:t>
            </a:r>
            <a:r>
              <a:rPr lang="sr-Latn-RS" sz="1200" kern="1200" baseline="30000" dirty="0" smtClean="0">
                <a:solidFill>
                  <a:schemeClr val="tx1"/>
                </a:solidFill>
                <a:effectLst/>
                <a:latin typeface="+mn-lt"/>
                <a:ea typeface="+mn-ea"/>
                <a:cs typeface="+mn-cs"/>
              </a:rPr>
              <a:t>38</a:t>
            </a:r>
            <a:r>
              <a:rPr lang="sr-Latn-RS" sz="1200" kern="1200" dirty="0" smtClean="0">
                <a:solidFill>
                  <a:schemeClr val="tx1"/>
                </a:solidFill>
                <a:effectLst/>
                <a:latin typeface="+mn-lt"/>
                <a:ea typeface="+mn-ea"/>
                <a:cs typeface="+mn-cs"/>
              </a:rPr>
              <a:t> unikatnih adres</a:t>
            </a:r>
            <a:r>
              <a:rPr lang="en-GB" sz="1200" kern="1200" dirty="0" smtClean="0">
                <a:solidFill>
                  <a:schemeClr val="tx1"/>
                </a:solidFill>
                <a:effectLst/>
                <a:latin typeface="+mn-lt"/>
                <a:ea typeface="+mn-ea"/>
                <a:cs typeface="+mn-cs"/>
              </a:rPr>
              <a:t>a. </a:t>
            </a:r>
            <a:r>
              <a:rPr lang="sr-Latn-RS" sz="1200" kern="1200" dirty="0" smtClean="0">
                <a:solidFill>
                  <a:schemeClr val="tx1"/>
                </a:solidFill>
                <a:effectLst/>
                <a:latin typeface="+mn-lt"/>
                <a:ea typeface="+mn-ea"/>
                <a:cs typeface="+mn-cs"/>
              </a:rPr>
              <a:t>Ovaj veliki prostor za adrese teško da će ikada biti potpuno popunjen. Adresa verzije 6 se piše kao osam četvorocifrenih heksadecimalnih brojeva (8 puta po 16 bitova) odvojenih dvotačkama. Jedan niz nula po adresi može da se izostavi, pa je 1080::800:0:417A isto što i 1080:0:0:0:0:800:0:417A. </a:t>
            </a:r>
            <a:endParaRPr lang="en-GB" dirty="0"/>
          </a:p>
        </p:txBody>
      </p:sp>
      <p:sp>
        <p:nvSpPr>
          <p:cNvPr id="4" name="Slide Number Placeholder 3"/>
          <p:cNvSpPr>
            <a:spLocks noGrp="1"/>
          </p:cNvSpPr>
          <p:nvPr>
            <p:ph type="sldNum" sz="quarter" idx="10"/>
          </p:nvPr>
        </p:nvSpPr>
        <p:spPr/>
        <p:txBody>
          <a:bodyPr/>
          <a:lstStyle/>
          <a:p>
            <a:fld id="{9F10CBF3-37F0-420D-959A-0BF960019D0A}" type="slidenum">
              <a:rPr lang="en-GB" smtClean="0"/>
              <a:t>7</a:t>
            </a:fld>
            <a:endParaRPr lang="en-GB" dirty="0"/>
          </a:p>
        </p:txBody>
      </p:sp>
    </p:spTree>
    <p:extLst>
      <p:ext uri="{BB962C8B-B14F-4D97-AF65-F5344CB8AC3E}">
        <p14:creationId xmlns:p14="http://schemas.microsoft.com/office/powerpoint/2010/main" val="3964633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200" kern="1200" dirty="0" smtClean="0">
                    <a:solidFill>
                      <a:schemeClr val="tx1"/>
                    </a:solidFill>
                    <a:effectLst/>
                    <a:latin typeface="+mn-lt"/>
                    <a:ea typeface="+mn-ea"/>
                    <a:cs typeface="+mn-cs"/>
                  </a:rPr>
                  <a:t>Enkripcija (engl. </a:t>
                </a:r>
                <a:r>
                  <a:rPr lang="sr-Latn-RS" sz="1200" i="1" kern="1200" dirty="0" smtClean="0">
                    <a:solidFill>
                      <a:schemeClr val="tx1"/>
                    </a:solidFill>
                    <a:effectLst/>
                    <a:latin typeface="+mn-lt"/>
                    <a:ea typeface="+mn-ea"/>
                    <a:cs typeface="+mn-cs"/>
                  </a:rPr>
                  <a:t>encryption</a:t>
                </a:r>
                <a:r>
                  <a:rPr lang="sr-Latn-RS" sz="1200" kern="1200" dirty="0" smtClean="0">
                    <a:solidFill>
                      <a:schemeClr val="tx1"/>
                    </a:solidFill>
                    <a:effectLst/>
                    <a:latin typeface="+mn-lt"/>
                    <a:ea typeface="+mn-ea"/>
                    <a:cs typeface="+mn-cs"/>
                  </a:rPr>
                  <a:t>) ili šifrovanje je proces u kriptografiji kojim se vrši izmena podataka tako da se podaci, ili poruke, učine nečitljivim za osobe koje ne poseduju određeno znanje (ključ). Na taj način se dobija šifrovana informacija. Da bi ovi podaci postali razumljivi i upotrebljivi, potrebno je da se dešifruju. Dešifrovanje se vrši procesom suprotnim od enkripcije koji se naziva dekripcija (engl. </a:t>
                </a:r>
                <a:r>
                  <a:rPr lang="sr-Latn-RS" sz="1200" i="1" kern="1200" dirty="0" smtClean="0">
                    <a:solidFill>
                      <a:schemeClr val="tx1"/>
                    </a:solidFill>
                    <a:effectLst/>
                    <a:latin typeface="+mn-lt"/>
                    <a:ea typeface="+mn-ea"/>
                    <a:cs typeface="+mn-cs"/>
                  </a:rPr>
                  <a:t>decryption</a:t>
                </a:r>
                <a:r>
                  <a:rPr lang="sr-Latn-R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Elementi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enkripcije</a:t>
                </a:r>
                <a:r>
                  <a:rPr lang="en-GB" sz="1200" kern="1200" dirty="0" smtClean="0">
                    <a:solidFill>
                      <a:schemeClr val="tx1"/>
                    </a:solidFill>
                    <a:effectLst/>
                    <a:latin typeface="+mn-lt"/>
                    <a:ea typeface="+mn-ea"/>
                    <a:cs typeface="+mn-cs"/>
                  </a:rPr>
                  <a:t>:</a:t>
                </a:r>
              </a:p>
              <a:p>
                <a:r>
                  <a:rPr lang="sr-Latn-RS" sz="1200" kern="1200" dirty="0" smtClean="0">
                    <a:solidFill>
                      <a:schemeClr val="tx1"/>
                    </a:solidFill>
                    <a:effectLst/>
                    <a:latin typeface="+mn-lt"/>
                    <a:ea typeface="+mn-ea"/>
                    <a:cs typeface="+mn-cs"/>
                  </a:rPr>
                  <a:t>• </a:t>
                </a:r>
                <a:r>
                  <a:rPr lang="sr-Latn-RS" sz="1200" i="1" kern="1200" dirty="0" smtClean="0">
                    <a:solidFill>
                      <a:schemeClr val="tx1"/>
                    </a:solidFill>
                    <a:effectLst/>
                    <a:latin typeface="+mn-lt"/>
                    <a:ea typeface="+mn-ea"/>
                    <a:cs typeface="+mn-cs"/>
                  </a:rPr>
                  <a:t>Algoritam</a:t>
                </a:r>
                <a:r>
                  <a:rPr lang="sr-Latn-RS" sz="1200" kern="1200" dirty="0" smtClean="0">
                    <a:solidFill>
                      <a:schemeClr val="tx1"/>
                    </a:solidFill>
                    <a:effectLst/>
                    <a:latin typeface="+mn-lt"/>
                    <a:ea typeface="+mn-ea"/>
                    <a:cs typeface="+mn-cs"/>
                  </a:rPr>
                  <a:t>: funkcija, obično sa jakom matematičkom osnovom, koja obavlja zadatak enkripcije podataka.</a:t>
                </a:r>
                <a:endParaRPr lang="en-GB" sz="1200"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 </a:t>
                </a:r>
                <a:r>
                  <a:rPr lang="sr-Latn-RS" sz="1200" i="1" kern="1200" dirty="0" smtClean="0">
                    <a:solidFill>
                      <a:schemeClr val="tx1"/>
                    </a:solidFill>
                    <a:effectLst/>
                    <a:latin typeface="+mn-lt"/>
                    <a:ea typeface="+mn-ea"/>
                    <a:cs typeface="+mn-cs"/>
                  </a:rPr>
                  <a:t>Ključevi</a:t>
                </a:r>
                <a:r>
                  <a:rPr lang="sr-Latn-RS" sz="1200" kern="1200" dirty="0" smtClean="0">
                    <a:solidFill>
                      <a:schemeClr val="tx1"/>
                    </a:solidFill>
                    <a:effectLst/>
                    <a:latin typeface="+mn-lt"/>
                    <a:ea typeface="+mn-ea"/>
                    <a:cs typeface="+mn-cs"/>
                  </a:rPr>
                  <a:t>: koriste se zajedno sa algoritmima enkripcije i određuju način na koji su podaci šifrovani.</a:t>
                </a:r>
                <a:endParaRPr lang="en-GB" sz="1200"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 </a:t>
                </a:r>
                <a:r>
                  <a:rPr lang="sr-Latn-RS" sz="1200" i="1" kern="1200" dirty="0" smtClean="0">
                    <a:solidFill>
                      <a:schemeClr val="tx1"/>
                    </a:solidFill>
                    <a:effectLst/>
                    <a:latin typeface="+mn-lt"/>
                    <a:ea typeface="+mn-ea"/>
                    <a:cs typeface="+mn-cs"/>
                  </a:rPr>
                  <a:t>Dužina ključa</a:t>
                </a:r>
                <a:r>
                  <a:rPr lang="sr-Latn-RS" sz="1200" kern="1200" dirty="0" smtClean="0">
                    <a:solidFill>
                      <a:schemeClr val="tx1"/>
                    </a:solidFill>
                    <a:effectLst/>
                    <a:latin typeface="+mn-lt"/>
                    <a:ea typeface="+mn-ea"/>
                    <a:cs typeface="+mn-cs"/>
                  </a:rPr>
                  <a:t>: enkripcioni ključevi imaju određenu dužinu u zavisnosti od toga koji enkripcioni sistemi se koriste. Dužina se meri brojem bitova, a što su duži ključevi, teži su za oštećenje sistema enkripcije.</a:t>
                </a:r>
                <a:endParaRPr lang="en-GB" sz="1200"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 </a:t>
                </a:r>
                <a:r>
                  <a:rPr lang="sr-Latn-RS" sz="1200" i="1" kern="1200" dirty="0" smtClean="0">
                    <a:solidFill>
                      <a:schemeClr val="tx1"/>
                    </a:solidFill>
                    <a:effectLst/>
                    <a:latin typeface="+mn-lt"/>
                    <a:ea typeface="+mn-ea"/>
                    <a:cs typeface="+mn-cs"/>
                  </a:rPr>
                  <a:t>Otvoren tekst</a:t>
                </a:r>
                <a:r>
                  <a:rPr lang="sr-Latn-RS" sz="1200" kern="1200" dirty="0" smtClean="0">
                    <a:solidFill>
                      <a:schemeClr val="tx1"/>
                    </a:solidFill>
                    <a:effectLst/>
                    <a:latin typeface="+mn-lt"/>
                    <a:ea typeface="+mn-ea"/>
                    <a:cs typeface="+mn-cs"/>
                  </a:rPr>
                  <a:t> (engl. </a:t>
                </a:r>
                <a:r>
                  <a:rPr lang="sr-Latn-RS" sz="1200" i="1" kern="1200" dirty="0" smtClean="0">
                    <a:solidFill>
                      <a:schemeClr val="tx1"/>
                    </a:solidFill>
                    <a:effectLst/>
                    <a:latin typeface="+mn-lt"/>
                    <a:ea typeface="+mn-ea"/>
                    <a:cs typeface="+mn-cs"/>
                  </a:rPr>
                  <a:t>plaintext</a:t>
                </a:r>
                <a:r>
                  <a:rPr lang="sr-Latn-RS" sz="1200" kern="1200" dirty="0" smtClean="0">
                    <a:solidFill>
                      <a:schemeClr val="tx1"/>
                    </a:solidFill>
                    <a:effectLst/>
                    <a:latin typeface="+mn-lt"/>
                    <a:ea typeface="+mn-ea"/>
                    <a:cs typeface="+mn-cs"/>
                  </a:rPr>
                  <a:t>): informacije koje želimo da šifrujemo.</a:t>
                </a:r>
                <a:endParaRPr lang="en-GB" sz="1200"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 </a:t>
                </a:r>
                <a:r>
                  <a:rPr lang="sr-Latn-RS" sz="1200" i="1" kern="1200" dirty="0" smtClean="0">
                    <a:solidFill>
                      <a:schemeClr val="tx1"/>
                    </a:solidFill>
                    <a:effectLst/>
                    <a:latin typeface="+mn-lt"/>
                    <a:ea typeface="+mn-ea"/>
                    <a:cs typeface="+mn-cs"/>
                  </a:rPr>
                  <a:t>Šifrovan tekst</a:t>
                </a:r>
                <a:r>
                  <a:rPr lang="sr-Latn-RS" sz="1200" kern="1200" dirty="0" smtClean="0">
                    <a:solidFill>
                      <a:schemeClr val="tx1"/>
                    </a:solidFill>
                    <a:effectLst/>
                    <a:latin typeface="+mn-lt"/>
                    <a:ea typeface="+mn-ea"/>
                    <a:cs typeface="+mn-cs"/>
                  </a:rPr>
                  <a:t> (engl. </a:t>
                </a:r>
                <a:r>
                  <a:rPr lang="sr-Latn-RS" sz="1200" i="1" kern="1200" dirty="0" smtClean="0">
                    <a:solidFill>
                      <a:schemeClr val="tx1"/>
                    </a:solidFill>
                    <a:effectLst/>
                    <a:latin typeface="+mn-lt"/>
                    <a:ea typeface="+mn-ea"/>
                    <a:cs typeface="+mn-cs"/>
                  </a:rPr>
                  <a:t>ciphertext</a:t>
                </a:r>
                <a:r>
                  <a:rPr lang="sr-Latn-RS" sz="1200" kern="1200" dirty="0" smtClean="0">
                    <a:solidFill>
                      <a:schemeClr val="tx1"/>
                    </a:solidFill>
                    <a:effectLst/>
                    <a:latin typeface="+mn-lt"/>
                    <a:ea typeface="+mn-ea"/>
                    <a:cs typeface="+mn-cs"/>
                  </a:rPr>
                  <a:t>): informacije nakon šifrovanja.</a:t>
                </a:r>
              </a:p>
              <a:p>
                <a:endParaRPr lang="sr-Latn-RS" sz="1200"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Postoje dve osnovne vrste enkripcije, simetrična i asimetrična enkripcija. Kod simetrične enkripcije se i za šifrovanje i za dešifrovanje koristi ista šifra (ključ), i samim tim što obe strane koriste isti ključ i za enkripciju i za dekripciju proboj sistema je znatno olakšan. Kod asimetrične enkripcije postoji poseban ključ samo za šifrovanje i drugi koji služi samo za dešifrovanje. Ova dva ključa nazivaju se još </a:t>
                </a:r>
                <a:r>
                  <a:rPr lang="sr-Latn-RS" sz="1200" b="1" kern="1200" dirty="0" smtClean="0">
                    <a:solidFill>
                      <a:schemeClr val="tx1"/>
                    </a:solidFill>
                    <a:effectLst/>
                    <a:latin typeface="+mn-lt"/>
                    <a:ea typeface="+mn-ea"/>
                    <a:cs typeface="+mn-cs"/>
                  </a:rPr>
                  <a:t>tajni</a:t>
                </a:r>
                <a:r>
                  <a:rPr lang="sr-Latn-RS" sz="1200" kern="1200" dirty="0" smtClean="0">
                    <a:solidFill>
                      <a:schemeClr val="tx1"/>
                    </a:solidFill>
                    <a:effectLst/>
                    <a:latin typeface="+mn-lt"/>
                    <a:ea typeface="+mn-ea"/>
                    <a:cs typeface="+mn-cs"/>
                  </a:rPr>
                  <a:t> i </a:t>
                </a:r>
                <a:r>
                  <a:rPr lang="sr-Latn-RS" sz="1200" b="1" kern="1200" dirty="0" smtClean="0">
                    <a:solidFill>
                      <a:schemeClr val="tx1"/>
                    </a:solidFill>
                    <a:effectLst/>
                    <a:latin typeface="+mn-lt"/>
                    <a:ea typeface="+mn-ea"/>
                    <a:cs typeface="+mn-cs"/>
                  </a:rPr>
                  <a:t>javni</a:t>
                </a:r>
                <a:r>
                  <a:rPr lang="sr-Latn-RS" sz="1200" i="1" kern="1200" dirty="0" smtClean="0">
                    <a:solidFill>
                      <a:schemeClr val="tx1"/>
                    </a:solidFill>
                    <a:effectLst/>
                    <a:latin typeface="+mn-lt"/>
                    <a:ea typeface="+mn-ea"/>
                    <a:cs typeface="+mn-cs"/>
                  </a:rPr>
                  <a:t> </a:t>
                </a:r>
                <a:r>
                  <a:rPr lang="sr-Latn-RS" sz="1200" kern="1200" dirty="0" smtClean="0">
                    <a:solidFill>
                      <a:schemeClr val="tx1"/>
                    </a:solidFill>
                    <a:effectLst/>
                    <a:latin typeface="+mn-lt"/>
                    <a:ea typeface="+mn-ea"/>
                    <a:cs typeface="+mn-cs"/>
                  </a:rPr>
                  <a:t>ključevi. Tajni ključ se dodeljuje onda kada se vrši enkripcija i na osnovu njega se generiše javni ključ, koji koristi strana koja treba da pročita podatke.</a:t>
                </a:r>
                <a:r>
                  <a:rPr lang="sr-Latn-RS" sz="1200" i="1" kern="1200" dirty="0" smtClean="0">
                    <a:solidFill>
                      <a:schemeClr val="tx1"/>
                    </a:solidFill>
                    <a:effectLst/>
                    <a:latin typeface="+mn-lt"/>
                    <a:ea typeface="+mn-ea"/>
                    <a:cs typeface="+mn-cs"/>
                  </a:rPr>
                  <a:t> </a:t>
                </a:r>
              </a:p>
              <a:p>
                <a:endParaRPr lang="sr-Latn-RS" sz="1200" i="1"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Kod </a:t>
                </a:r>
                <a:r>
                  <a:rPr lang="sr-Latn-RS" sz="1200" i="1" kern="1200" dirty="0">
                    <a:solidFill>
                      <a:schemeClr val="tx1"/>
                    </a:solidFill>
                    <a:effectLst/>
                    <a:latin typeface="+mn-lt"/>
                    <a:ea typeface="+mn-ea"/>
                    <a:cs typeface="+mn-cs"/>
                  </a:rPr>
                  <a:t>RSA</a:t>
                </a:r>
                <a:r>
                  <a:rPr lang="sr-Latn-RS" sz="1200" kern="1200" dirty="0">
                    <a:solidFill>
                      <a:schemeClr val="tx1"/>
                    </a:solidFill>
                    <a:effectLst/>
                    <a:latin typeface="+mn-lt"/>
                    <a:ea typeface="+mn-ea"/>
                    <a:cs typeface="+mn-cs"/>
                  </a:rPr>
                  <a:t> enkripcije se postavlja pitanje zašto se koriste baš prosti brojevi? Zašto ne bilo koja dva velika broja? Odgovor leži u tome da je današnjim računarima veoma lako pomnožiti dva velika prosta broja i naći broj </a:t>
                </a:r>
                <a14:m>
                  <m:oMath xmlns:m="http://schemas.openxmlformats.org/officeDocument/2006/math">
                    <m:r>
                      <a:rPr lang="sr-Latn-RS" sz="1200" b="1" i="1" kern="1200">
                        <a:solidFill>
                          <a:schemeClr val="tx1"/>
                        </a:solidFill>
                        <a:effectLst/>
                        <a:latin typeface="Cambria Math" panose="02040503050406030204" pitchFamily="18" charset="0"/>
                        <a:ea typeface="+mn-ea"/>
                        <a:cs typeface="+mn-cs"/>
                      </a:rPr>
                      <m:t>𝒏</m:t>
                    </m:r>
                  </m:oMath>
                </a14:m>
                <a:r>
                  <a:rPr lang="sr-Latn-RS" sz="1200" kern="1200" dirty="0">
                    <a:solidFill>
                      <a:schemeClr val="tx1"/>
                    </a:solidFill>
                    <a:effectLst/>
                    <a:latin typeface="+mn-lt"/>
                    <a:ea typeface="+mn-ea"/>
                    <a:cs typeface="+mn-cs"/>
                  </a:rPr>
                  <a:t>, ali ne postoji način na koji bi se efikasno odradila inverzna operacija kako bi se došlo do faktora </a:t>
                </a:r>
                <a14:m>
                  <m:oMath xmlns:m="http://schemas.openxmlformats.org/officeDocument/2006/math">
                    <m:r>
                      <a:rPr lang="sr-Latn-RS" sz="1200" b="1" i="1" kern="1200">
                        <a:solidFill>
                          <a:schemeClr val="tx1"/>
                        </a:solidFill>
                        <a:effectLst/>
                        <a:latin typeface="Cambria Math" panose="02040503050406030204" pitchFamily="18" charset="0"/>
                        <a:ea typeface="+mn-ea"/>
                        <a:cs typeface="+mn-cs"/>
                      </a:rPr>
                      <m:t>𝒑</m:t>
                    </m:r>
                  </m:oMath>
                </a14:m>
                <a:r>
                  <a:rPr lang="sr-Latn-RS" sz="1200" kern="1200" dirty="0">
                    <a:solidFill>
                      <a:schemeClr val="tx1"/>
                    </a:solidFill>
                    <a:effectLst/>
                    <a:latin typeface="+mn-lt"/>
                    <a:ea typeface="+mn-ea"/>
                    <a:cs typeface="+mn-cs"/>
                  </a:rPr>
                  <a:t> i </a:t>
                </a:r>
                <a14:m>
                  <m:oMath xmlns:m="http://schemas.openxmlformats.org/officeDocument/2006/math">
                    <m:r>
                      <a:rPr lang="sr-Latn-RS" sz="1200" b="1" i="1" kern="1200">
                        <a:solidFill>
                          <a:schemeClr val="tx1"/>
                        </a:solidFill>
                        <a:effectLst/>
                        <a:latin typeface="Cambria Math" panose="02040503050406030204" pitchFamily="18" charset="0"/>
                        <a:ea typeface="+mn-ea"/>
                        <a:cs typeface="+mn-cs"/>
                      </a:rPr>
                      <m:t>𝒒</m:t>
                    </m:r>
                  </m:oMath>
                </a14:m>
                <a:r>
                  <a:rPr lang="sr-Latn-RS" sz="1200" kern="1200" dirty="0">
                    <a:solidFill>
                      <a:schemeClr val="tx1"/>
                    </a:solidFill>
                    <a:effectLst/>
                    <a:latin typeface="+mn-lt"/>
                    <a:ea typeface="+mn-ea"/>
                    <a:cs typeface="+mn-cs"/>
                  </a:rPr>
                  <a:t> jer to direktno proizilazi iz osnovne teoreme algebre. Ona kaže da se svaki složeni broj, koji je veći od 1, može napisati na tačno jedan način kao proizvod prostih brojeva. Sa malim brojevima to je lako, npr. </a:t>
                </a:r>
                <a14:m>
                  <m:oMath xmlns:m="http://schemas.openxmlformats.org/officeDocument/2006/math">
                    <m:r>
                      <a:rPr lang="sr-Latn-RS" sz="1200" b="1" i="1" kern="1200">
                        <a:solidFill>
                          <a:schemeClr val="tx1"/>
                        </a:solidFill>
                        <a:effectLst/>
                        <a:latin typeface="Cambria Math" panose="02040503050406030204" pitchFamily="18" charset="0"/>
                        <a:ea typeface="+mn-ea"/>
                        <a:cs typeface="+mn-cs"/>
                      </a:rPr>
                      <m:t>𝟏𝟓</m:t>
                    </m:r>
                    <m:r>
                      <a:rPr lang="sr-Latn-RS" sz="1200" b="1" i="1" kern="1200">
                        <a:solidFill>
                          <a:schemeClr val="tx1"/>
                        </a:solidFill>
                        <a:effectLst/>
                        <a:latin typeface="Cambria Math" panose="02040503050406030204" pitchFamily="18" charset="0"/>
                        <a:ea typeface="+mn-ea"/>
                        <a:cs typeface="+mn-cs"/>
                      </a:rPr>
                      <m:t>=</m:t>
                    </m:r>
                    <m:r>
                      <a:rPr lang="sr-Latn-RS" sz="1200" b="1" i="1" kern="1200">
                        <a:solidFill>
                          <a:schemeClr val="tx1"/>
                        </a:solidFill>
                        <a:effectLst/>
                        <a:latin typeface="Cambria Math" panose="02040503050406030204" pitchFamily="18" charset="0"/>
                        <a:ea typeface="+mn-ea"/>
                        <a:cs typeface="+mn-cs"/>
                      </a:rPr>
                      <m:t>𝟑</m:t>
                    </m:r>
                    <m:r>
                      <a:rPr lang="sr-Latn-RS" sz="1200" b="1" i="1" kern="1200">
                        <a:solidFill>
                          <a:schemeClr val="tx1"/>
                        </a:solidFill>
                        <a:effectLst/>
                        <a:latin typeface="Cambria Math" panose="02040503050406030204" pitchFamily="18" charset="0"/>
                        <a:ea typeface="+mn-ea"/>
                        <a:cs typeface="+mn-cs"/>
                      </a:rPr>
                      <m:t>∗</m:t>
                    </m:r>
                    <m:r>
                      <a:rPr lang="sr-Latn-RS" sz="1200" b="1" i="1" kern="1200">
                        <a:solidFill>
                          <a:schemeClr val="tx1"/>
                        </a:solidFill>
                        <a:effectLst/>
                        <a:latin typeface="Cambria Math" panose="02040503050406030204" pitchFamily="18" charset="0"/>
                        <a:ea typeface="+mn-ea"/>
                        <a:cs typeface="+mn-cs"/>
                      </a:rPr>
                      <m:t>𝟓</m:t>
                    </m:r>
                  </m:oMath>
                </a14:m>
                <a:r>
                  <a:rPr lang="sr-Latn-RS" sz="1200" kern="1200" dirty="0">
                    <a:solidFill>
                      <a:schemeClr val="tx1"/>
                    </a:solidFill>
                    <a:effectLst/>
                    <a:latin typeface="+mn-lt"/>
                    <a:ea typeface="+mn-ea"/>
                    <a:cs typeface="+mn-cs"/>
                  </a:rPr>
                  <a:t> ili </a:t>
                </a:r>
                <a14:m>
                  <m:oMath xmlns:m="http://schemas.openxmlformats.org/officeDocument/2006/math">
                    <m:r>
                      <a:rPr lang="sr-Latn-RS" sz="1200" b="1" i="1" kern="1200">
                        <a:solidFill>
                          <a:schemeClr val="tx1"/>
                        </a:solidFill>
                        <a:effectLst/>
                        <a:latin typeface="Cambria Math" panose="02040503050406030204" pitchFamily="18" charset="0"/>
                        <a:ea typeface="+mn-ea"/>
                        <a:cs typeface="+mn-cs"/>
                      </a:rPr>
                      <m:t>𝟐𝟓𝟓</m:t>
                    </m:r>
                    <m:r>
                      <a:rPr lang="sr-Latn-RS" sz="1200" b="1" i="1" kern="1200">
                        <a:solidFill>
                          <a:schemeClr val="tx1"/>
                        </a:solidFill>
                        <a:effectLst/>
                        <a:latin typeface="Cambria Math" panose="02040503050406030204" pitchFamily="18" charset="0"/>
                        <a:ea typeface="+mn-ea"/>
                        <a:cs typeface="+mn-cs"/>
                      </a:rPr>
                      <m:t>=</m:t>
                    </m:r>
                    <m:r>
                      <a:rPr lang="sr-Latn-RS" sz="1200" b="1" i="1" kern="1200">
                        <a:solidFill>
                          <a:schemeClr val="tx1"/>
                        </a:solidFill>
                        <a:effectLst/>
                        <a:latin typeface="Cambria Math" panose="02040503050406030204" pitchFamily="18" charset="0"/>
                        <a:ea typeface="+mn-ea"/>
                        <a:cs typeface="+mn-cs"/>
                      </a:rPr>
                      <m:t>𝟑</m:t>
                    </m:r>
                    <m:r>
                      <a:rPr lang="sr-Latn-RS" sz="1200" b="1" i="1" kern="1200">
                        <a:solidFill>
                          <a:schemeClr val="tx1"/>
                        </a:solidFill>
                        <a:effectLst/>
                        <a:latin typeface="Cambria Math" panose="02040503050406030204" pitchFamily="18" charset="0"/>
                        <a:ea typeface="+mn-ea"/>
                        <a:cs typeface="+mn-cs"/>
                      </a:rPr>
                      <m:t>∗</m:t>
                    </m:r>
                    <m:r>
                      <a:rPr lang="sr-Latn-RS" sz="1200" b="1" i="1" kern="1200">
                        <a:solidFill>
                          <a:schemeClr val="tx1"/>
                        </a:solidFill>
                        <a:effectLst/>
                        <a:latin typeface="Cambria Math" panose="02040503050406030204" pitchFamily="18" charset="0"/>
                        <a:ea typeface="+mn-ea"/>
                        <a:cs typeface="+mn-cs"/>
                      </a:rPr>
                      <m:t>𝟓</m:t>
                    </m:r>
                    <m:r>
                      <a:rPr lang="sr-Latn-RS" sz="1200" b="1" i="1" kern="1200">
                        <a:solidFill>
                          <a:schemeClr val="tx1"/>
                        </a:solidFill>
                        <a:effectLst/>
                        <a:latin typeface="Cambria Math" panose="02040503050406030204" pitchFamily="18" charset="0"/>
                        <a:ea typeface="+mn-ea"/>
                        <a:cs typeface="+mn-cs"/>
                      </a:rPr>
                      <m:t>∗</m:t>
                    </m:r>
                    <m:r>
                      <a:rPr lang="sr-Latn-RS" sz="1200" b="1" i="1" kern="1200">
                        <a:solidFill>
                          <a:schemeClr val="tx1"/>
                        </a:solidFill>
                        <a:effectLst/>
                        <a:latin typeface="Cambria Math" panose="02040503050406030204" pitchFamily="18" charset="0"/>
                        <a:ea typeface="+mn-ea"/>
                        <a:cs typeface="+mn-cs"/>
                      </a:rPr>
                      <m:t>𝟏𝟕</m:t>
                    </m:r>
                  </m:oMath>
                </a14:m>
                <a:r>
                  <a:rPr lang="sr-Latn-RS" sz="1200" kern="1200" dirty="0">
                    <a:solidFill>
                      <a:schemeClr val="tx1"/>
                    </a:solidFill>
                    <a:effectLst/>
                    <a:latin typeface="+mn-lt"/>
                    <a:ea typeface="+mn-ea"/>
                    <a:cs typeface="+mn-cs"/>
                  </a:rPr>
                  <a:t>, ali kada je dat problem koji izgleda kao </a:t>
                </a:r>
                <a14:m>
                  <m:oMath xmlns:m="http://schemas.openxmlformats.org/officeDocument/2006/math">
                    <m:r>
                      <a:rPr lang="sr-Latn-RS" sz="1200" b="1" i="1" kern="1200">
                        <a:solidFill>
                          <a:schemeClr val="tx1"/>
                        </a:solidFill>
                        <a:effectLst/>
                        <a:latin typeface="Cambria Math" panose="02040503050406030204" pitchFamily="18" charset="0"/>
                        <a:ea typeface="+mn-ea"/>
                        <a:cs typeface="+mn-cs"/>
                      </a:rPr>
                      <m:t>𝒑</m:t>
                    </m:r>
                    <m:r>
                      <a:rPr lang="sr-Latn-RS" sz="1200" b="1" i="1" kern="1200">
                        <a:solidFill>
                          <a:schemeClr val="tx1"/>
                        </a:solidFill>
                        <a:effectLst/>
                        <a:latin typeface="Cambria Math" panose="02040503050406030204" pitchFamily="18" charset="0"/>
                        <a:ea typeface="+mn-ea"/>
                        <a:cs typeface="+mn-cs"/>
                      </a:rPr>
                      <m:t>∗</m:t>
                    </m:r>
                    <m:r>
                      <a:rPr lang="sr-Latn-RS" sz="1200" b="1" i="1" kern="1200">
                        <a:solidFill>
                          <a:schemeClr val="tx1"/>
                        </a:solidFill>
                        <a:effectLst/>
                        <a:latin typeface="Cambria Math" panose="02040503050406030204" pitchFamily="18" charset="0"/>
                        <a:ea typeface="+mn-ea"/>
                        <a:cs typeface="+mn-cs"/>
                      </a:rPr>
                      <m:t>𝒒</m:t>
                    </m:r>
                    <m:r>
                      <a:rPr lang="sr-Latn-RS" sz="1200" b="1" i="1" kern="1200">
                        <a:solidFill>
                          <a:schemeClr val="tx1"/>
                        </a:solidFill>
                        <a:effectLst/>
                        <a:latin typeface="Cambria Math" panose="02040503050406030204" pitchFamily="18" charset="0"/>
                        <a:ea typeface="+mn-ea"/>
                        <a:cs typeface="+mn-cs"/>
                      </a:rPr>
                      <m:t>=</m:t>
                    </m:r>
                    <m:r>
                      <a:rPr lang="sr-Latn-RS" sz="1200" b="1" i="1" kern="1200">
                        <a:solidFill>
                          <a:schemeClr val="tx1"/>
                        </a:solidFill>
                        <a:effectLst/>
                        <a:latin typeface="Cambria Math" panose="02040503050406030204" pitchFamily="18" charset="0"/>
                        <a:ea typeface="+mn-ea"/>
                        <a:cs typeface="+mn-cs"/>
                      </a:rPr>
                      <m:t>𝟔𝟕𝟎𝟎𝟐𝟖𝟑</m:t>
                    </m:r>
                  </m:oMath>
                </a14:m>
                <a:r>
                  <a:rPr lang="sr-Latn-RS" sz="1200" kern="1200" dirty="0">
                    <a:solidFill>
                      <a:schemeClr val="tx1"/>
                    </a:solidFill>
                    <a:effectLst/>
                    <a:latin typeface="+mn-lt"/>
                    <a:ea typeface="+mn-ea"/>
                    <a:cs typeface="+mn-cs"/>
                  </a:rPr>
                  <a:t>, onda je izuzetno teško zaključiti da je </a:t>
                </a:r>
                <a14:m>
                  <m:oMath xmlns:m="http://schemas.openxmlformats.org/officeDocument/2006/math">
                    <m:r>
                      <a:rPr lang="sr-Latn-RS" sz="1200" b="1" i="1" kern="1200">
                        <a:solidFill>
                          <a:schemeClr val="tx1"/>
                        </a:solidFill>
                        <a:effectLst/>
                        <a:latin typeface="Cambria Math" panose="02040503050406030204" pitchFamily="18" charset="0"/>
                        <a:ea typeface="+mn-ea"/>
                        <a:cs typeface="+mn-cs"/>
                      </a:rPr>
                      <m:t>𝒑</m:t>
                    </m:r>
                    <m:r>
                      <a:rPr lang="sr-Latn-RS" sz="1200" b="1" i="1" kern="1200">
                        <a:solidFill>
                          <a:schemeClr val="tx1"/>
                        </a:solidFill>
                        <a:effectLst/>
                        <a:latin typeface="Cambria Math" panose="02040503050406030204" pitchFamily="18" charset="0"/>
                        <a:ea typeface="+mn-ea"/>
                        <a:cs typeface="+mn-cs"/>
                      </a:rPr>
                      <m:t>=</m:t>
                    </m:r>
                    <m:r>
                      <a:rPr lang="sr-Latn-RS" sz="1200" b="1" i="1" kern="1200">
                        <a:solidFill>
                          <a:schemeClr val="tx1"/>
                        </a:solidFill>
                        <a:effectLst/>
                        <a:latin typeface="Cambria Math" panose="02040503050406030204" pitchFamily="18" charset="0"/>
                        <a:ea typeface="+mn-ea"/>
                        <a:cs typeface="+mn-cs"/>
                      </a:rPr>
                      <m:t>𝟏𝟖𝟖𝟗</m:t>
                    </m:r>
                  </m:oMath>
                </a14:m>
                <a:r>
                  <a:rPr lang="sr-Latn-RS" sz="1200" kern="1200" dirty="0">
                    <a:solidFill>
                      <a:schemeClr val="tx1"/>
                    </a:solidFill>
                    <a:effectLst/>
                    <a:latin typeface="+mn-lt"/>
                    <a:ea typeface="+mn-ea"/>
                    <a:cs typeface="+mn-cs"/>
                  </a:rPr>
                  <a:t> i da je </a:t>
                </a:r>
                <a14:m>
                  <m:oMath xmlns:m="http://schemas.openxmlformats.org/officeDocument/2006/math">
                    <m:r>
                      <a:rPr lang="sr-Latn-RS" sz="1200" b="1" i="1" kern="1200">
                        <a:solidFill>
                          <a:schemeClr val="tx1"/>
                        </a:solidFill>
                        <a:effectLst/>
                        <a:latin typeface="Cambria Math" panose="02040503050406030204" pitchFamily="18" charset="0"/>
                        <a:ea typeface="+mn-ea"/>
                        <a:cs typeface="+mn-cs"/>
                      </a:rPr>
                      <m:t>𝒒</m:t>
                    </m:r>
                    <m:r>
                      <a:rPr lang="sr-Latn-RS" sz="1200" b="1" i="1" kern="1200">
                        <a:solidFill>
                          <a:schemeClr val="tx1"/>
                        </a:solidFill>
                        <a:effectLst/>
                        <a:latin typeface="Cambria Math" panose="02040503050406030204" pitchFamily="18" charset="0"/>
                        <a:ea typeface="+mn-ea"/>
                        <a:cs typeface="+mn-cs"/>
                      </a:rPr>
                      <m:t>=</m:t>
                    </m:r>
                    <m:r>
                      <a:rPr lang="sr-Latn-RS" sz="1200" b="1" i="1" kern="1200">
                        <a:solidFill>
                          <a:schemeClr val="tx1"/>
                        </a:solidFill>
                        <a:effectLst/>
                        <a:latin typeface="Cambria Math" panose="02040503050406030204" pitchFamily="18" charset="0"/>
                        <a:ea typeface="+mn-ea"/>
                        <a:cs typeface="+mn-cs"/>
                      </a:rPr>
                      <m:t>𝟑𝟓𝟒𝟕</m:t>
                    </m:r>
                  </m:oMath>
                </a14:m>
                <a:r>
                  <a:rPr lang="sr-Latn-RS" sz="1200" kern="1200" dirty="0">
                    <a:solidFill>
                      <a:schemeClr val="tx1"/>
                    </a:solidFill>
                    <a:effectLst/>
                    <a:latin typeface="+mn-lt"/>
                    <a:ea typeface="+mn-ea"/>
                    <a:cs typeface="+mn-cs"/>
                  </a:rPr>
                  <a:t>.  Do današnjeg dana nije osmišljen algoritam koji ovo omogućava i ne preostaje ništa drugo no pokušati sa </a:t>
                </a:r>
                <a:r>
                  <a:rPr lang="sr-Latn-RS" sz="1200" i="1" kern="1200" dirty="0">
                    <a:solidFill>
                      <a:schemeClr val="tx1"/>
                    </a:solidFill>
                    <a:effectLst/>
                    <a:latin typeface="+mn-lt"/>
                    <a:ea typeface="+mn-ea"/>
                    <a:cs typeface="+mn-cs"/>
                  </a:rPr>
                  <a:t>brute-force</a:t>
                </a:r>
                <a:r>
                  <a:rPr lang="sr-Latn-RS" sz="1200" kern="1200" dirty="0">
                    <a:solidFill>
                      <a:schemeClr val="tx1"/>
                    </a:solidFill>
                    <a:effectLst/>
                    <a:latin typeface="+mn-lt"/>
                    <a:ea typeface="+mn-ea"/>
                    <a:cs typeface="+mn-cs"/>
                  </a:rPr>
                  <a:t> pretragom (sistematično nabrajanje svih mogućih kandidata za rešavanje problema i proveravanje da li svaki kandidat zadovoljava problem). Ako su brojevi </a:t>
                </a:r>
                <a14:m>
                  <m:oMath xmlns:m="http://schemas.openxmlformats.org/officeDocument/2006/math">
                    <m:r>
                      <a:rPr lang="sr-Latn-RS" sz="1200" b="1" i="1" kern="1200">
                        <a:solidFill>
                          <a:schemeClr val="tx1"/>
                        </a:solidFill>
                        <a:effectLst/>
                        <a:latin typeface="Cambria Math" panose="02040503050406030204" pitchFamily="18" charset="0"/>
                        <a:ea typeface="+mn-ea"/>
                        <a:cs typeface="+mn-cs"/>
                      </a:rPr>
                      <m:t>𝒑</m:t>
                    </m:r>
                  </m:oMath>
                </a14:m>
                <a:r>
                  <a:rPr lang="sr-Latn-RS" sz="1200" kern="1200" dirty="0">
                    <a:solidFill>
                      <a:schemeClr val="tx1"/>
                    </a:solidFill>
                    <a:effectLst/>
                    <a:latin typeface="+mn-lt"/>
                    <a:ea typeface="+mn-ea"/>
                    <a:cs typeface="+mn-cs"/>
                  </a:rPr>
                  <a:t> i </a:t>
                </a:r>
                <a14:m>
                  <m:oMath xmlns:m="http://schemas.openxmlformats.org/officeDocument/2006/math">
                    <m:r>
                      <a:rPr lang="sr-Latn-RS" sz="1200" b="1" i="1" kern="1200">
                        <a:solidFill>
                          <a:schemeClr val="tx1"/>
                        </a:solidFill>
                        <a:effectLst/>
                        <a:latin typeface="Cambria Math" panose="02040503050406030204" pitchFamily="18" charset="0"/>
                        <a:ea typeface="+mn-ea"/>
                        <a:cs typeface="+mn-cs"/>
                      </a:rPr>
                      <m:t>𝒒</m:t>
                    </m:r>
                  </m:oMath>
                </a14:m>
                <a:r>
                  <a:rPr lang="sr-Latn-RS" sz="1200" b="1" kern="1200" dirty="0">
                    <a:solidFill>
                      <a:schemeClr val="tx1"/>
                    </a:solidFill>
                    <a:effectLst/>
                    <a:latin typeface="+mn-lt"/>
                    <a:ea typeface="+mn-ea"/>
                    <a:cs typeface="+mn-cs"/>
                  </a:rPr>
                  <a:t> </a:t>
                </a:r>
                <a:r>
                  <a:rPr lang="sr-Latn-RS" sz="1200" kern="1200" dirty="0">
                    <a:solidFill>
                      <a:schemeClr val="tx1"/>
                    </a:solidFill>
                    <a:effectLst/>
                    <a:latin typeface="+mn-lt"/>
                    <a:ea typeface="+mn-ea"/>
                    <a:cs typeface="+mn-cs"/>
                  </a:rPr>
                  <a:t>dovoljno veliki, srednje vreme </a:t>
                </a:r>
                <a:r>
                  <a:rPr lang="sr-Latn-RS" sz="1200" i="1" kern="1200" dirty="0">
                    <a:solidFill>
                      <a:schemeClr val="tx1"/>
                    </a:solidFill>
                    <a:effectLst/>
                    <a:latin typeface="+mn-lt"/>
                    <a:ea typeface="+mn-ea"/>
                    <a:cs typeface="+mn-cs"/>
                  </a:rPr>
                  <a:t>brute-force </a:t>
                </a:r>
                <a:r>
                  <a:rPr lang="sr-Latn-RS" sz="1200" kern="1200" dirty="0">
                    <a:solidFill>
                      <a:schemeClr val="tx1"/>
                    </a:solidFill>
                    <a:effectLst/>
                    <a:latin typeface="+mn-lt"/>
                    <a:ea typeface="+mn-ea"/>
                    <a:cs typeface="+mn-cs"/>
                  </a:rPr>
                  <a:t>pretrage može da iznosi nekoliko desetina, pa čak i nekoliko stotina godina, što svakako ide u prilog robusnosti i sigurnosti </a:t>
                </a:r>
                <a:r>
                  <a:rPr lang="sr-Latn-RS" sz="1200" i="1" kern="1200" dirty="0">
                    <a:solidFill>
                      <a:schemeClr val="tx1"/>
                    </a:solidFill>
                    <a:effectLst/>
                    <a:latin typeface="+mn-lt"/>
                    <a:ea typeface="+mn-ea"/>
                    <a:cs typeface="+mn-cs"/>
                  </a:rPr>
                  <a:t>RSA</a:t>
                </a:r>
                <a:r>
                  <a:rPr lang="sr-Latn-RS" sz="1200" kern="1200" dirty="0">
                    <a:solidFill>
                      <a:schemeClr val="tx1"/>
                    </a:solidFill>
                    <a:effectLst/>
                    <a:latin typeface="+mn-lt"/>
                    <a:ea typeface="+mn-ea"/>
                    <a:cs typeface="+mn-cs"/>
                  </a:rPr>
                  <a:t> algoritma</a:t>
                </a:r>
                <a:r>
                  <a:rPr lang="sr-Latn-RS" sz="1200" kern="1200" dirty="0" smtClean="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200" kern="1200" dirty="0" smtClean="0">
                    <a:solidFill>
                      <a:schemeClr val="tx1"/>
                    </a:solidFill>
                    <a:effectLst/>
                    <a:latin typeface="+mn-lt"/>
                    <a:ea typeface="+mn-ea"/>
                    <a:cs typeface="+mn-cs"/>
                  </a:rPr>
                  <a:t>Enkripcija (engl. </a:t>
                </a:r>
                <a:r>
                  <a:rPr lang="sr-Latn-RS" sz="1200" i="1" kern="1200" dirty="0" smtClean="0">
                    <a:solidFill>
                      <a:schemeClr val="tx1"/>
                    </a:solidFill>
                    <a:effectLst/>
                    <a:latin typeface="+mn-lt"/>
                    <a:ea typeface="+mn-ea"/>
                    <a:cs typeface="+mn-cs"/>
                  </a:rPr>
                  <a:t>encryption</a:t>
                </a:r>
                <a:r>
                  <a:rPr lang="sr-Latn-RS" sz="1200" kern="1200" dirty="0" smtClean="0">
                    <a:solidFill>
                      <a:schemeClr val="tx1"/>
                    </a:solidFill>
                    <a:effectLst/>
                    <a:latin typeface="+mn-lt"/>
                    <a:ea typeface="+mn-ea"/>
                    <a:cs typeface="+mn-cs"/>
                  </a:rPr>
                  <a:t>) ili šifrovanje je proces u kriptografiji kojim se vrši izmena podataka tako da se podaci, ili poruke, učine nečitljivim za osobe koje ne poseduju određeno znanje (ključ). Na taj način se dobija šifrovana informacija. Da bi ovi podaci postali razumljivi i upotrebljivi, potrebno je da se dešifruju. Dešifrovanje se vrši procesom suprotnim od enkripcije koji se naziva dekripcija (engl. </a:t>
                </a:r>
                <a:r>
                  <a:rPr lang="sr-Latn-RS" sz="1200" i="1" kern="1200" dirty="0" smtClean="0">
                    <a:solidFill>
                      <a:schemeClr val="tx1"/>
                    </a:solidFill>
                    <a:effectLst/>
                    <a:latin typeface="+mn-lt"/>
                    <a:ea typeface="+mn-ea"/>
                    <a:cs typeface="+mn-cs"/>
                  </a:rPr>
                  <a:t>decryption</a:t>
                </a:r>
                <a:r>
                  <a:rPr lang="sr-Latn-R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Elementi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enkripcije</a:t>
                </a:r>
                <a:r>
                  <a:rPr lang="en-GB" sz="1200" kern="1200" dirty="0" smtClean="0">
                    <a:solidFill>
                      <a:schemeClr val="tx1"/>
                    </a:solidFill>
                    <a:effectLst/>
                    <a:latin typeface="+mn-lt"/>
                    <a:ea typeface="+mn-ea"/>
                    <a:cs typeface="+mn-cs"/>
                  </a:rPr>
                  <a:t>:</a:t>
                </a:r>
              </a:p>
              <a:p>
                <a:r>
                  <a:rPr lang="sr-Latn-RS" sz="1200" kern="1200" dirty="0" smtClean="0">
                    <a:solidFill>
                      <a:schemeClr val="tx1"/>
                    </a:solidFill>
                    <a:effectLst/>
                    <a:latin typeface="+mn-lt"/>
                    <a:ea typeface="+mn-ea"/>
                    <a:cs typeface="+mn-cs"/>
                  </a:rPr>
                  <a:t>• </a:t>
                </a:r>
                <a:r>
                  <a:rPr lang="sr-Latn-RS" sz="1200" i="1" kern="1200" dirty="0" smtClean="0">
                    <a:solidFill>
                      <a:schemeClr val="tx1"/>
                    </a:solidFill>
                    <a:effectLst/>
                    <a:latin typeface="+mn-lt"/>
                    <a:ea typeface="+mn-ea"/>
                    <a:cs typeface="+mn-cs"/>
                  </a:rPr>
                  <a:t>Algoritam</a:t>
                </a:r>
                <a:r>
                  <a:rPr lang="sr-Latn-RS" sz="1200" kern="1200" dirty="0" smtClean="0">
                    <a:solidFill>
                      <a:schemeClr val="tx1"/>
                    </a:solidFill>
                    <a:effectLst/>
                    <a:latin typeface="+mn-lt"/>
                    <a:ea typeface="+mn-ea"/>
                    <a:cs typeface="+mn-cs"/>
                  </a:rPr>
                  <a:t>: funkcija, obično sa jakom matematičkom osnovom, koja obavlja zadatak enkripcije podataka.</a:t>
                </a:r>
                <a:endParaRPr lang="en-GB" sz="1200"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 </a:t>
                </a:r>
                <a:r>
                  <a:rPr lang="sr-Latn-RS" sz="1200" i="1" kern="1200" dirty="0" smtClean="0">
                    <a:solidFill>
                      <a:schemeClr val="tx1"/>
                    </a:solidFill>
                    <a:effectLst/>
                    <a:latin typeface="+mn-lt"/>
                    <a:ea typeface="+mn-ea"/>
                    <a:cs typeface="+mn-cs"/>
                  </a:rPr>
                  <a:t>Ključevi</a:t>
                </a:r>
                <a:r>
                  <a:rPr lang="sr-Latn-RS" sz="1200" kern="1200" dirty="0" smtClean="0">
                    <a:solidFill>
                      <a:schemeClr val="tx1"/>
                    </a:solidFill>
                    <a:effectLst/>
                    <a:latin typeface="+mn-lt"/>
                    <a:ea typeface="+mn-ea"/>
                    <a:cs typeface="+mn-cs"/>
                  </a:rPr>
                  <a:t>: koriste se zajedno sa algoritmima enkripcije i određuju način na koji su podaci šifrovani.</a:t>
                </a:r>
                <a:endParaRPr lang="en-GB" sz="1200"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 </a:t>
                </a:r>
                <a:r>
                  <a:rPr lang="sr-Latn-RS" sz="1200" i="1" kern="1200" dirty="0" smtClean="0">
                    <a:solidFill>
                      <a:schemeClr val="tx1"/>
                    </a:solidFill>
                    <a:effectLst/>
                    <a:latin typeface="+mn-lt"/>
                    <a:ea typeface="+mn-ea"/>
                    <a:cs typeface="+mn-cs"/>
                  </a:rPr>
                  <a:t>Dužina ključa</a:t>
                </a:r>
                <a:r>
                  <a:rPr lang="sr-Latn-RS" sz="1200" kern="1200" dirty="0" smtClean="0">
                    <a:solidFill>
                      <a:schemeClr val="tx1"/>
                    </a:solidFill>
                    <a:effectLst/>
                    <a:latin typeface="+mn-lt"/>
                    <a:ea typeface="+mn-ea"/>
                    <a:cs typeface="+mn-cs"/>
                  </a:rPr>
                  <a:t>: enkripcioni ključevi imaju određenu dužinu u zavisnosti od toga koji enkripcioni sistemi se koriste. Dužina se meri brojem bitova, a što su duži ključevi, teži su za oštećenje sistema enkripcije.</a:t>
                </a:r>
                <a:endParaRPr lang="en-GB" sz="1200"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 </a:t>
                </a:r>
                <a:r>
                  <a:rPr lang="sr-Latn-RS" sz="1200" i="1" kern="1200" dirty="0" smtClean="0">
                    <a:solidFill>
                      <a:schemeClr val="tx1"/>
                    </a:solidFill>
                    <a:effectLst/>
                    <a:latin typeface="+mn-lt"/>
                    <a:ea typeface="+mn-ea"/>
                    <a:cs typeface="+mn-cs"/>
                  </a:rPr>
                  <a:t>Otvoren tekst</a:t>
                </a:r>
                <a:r>
                  <a:rPr lang="sr-Latn-RS" sz="1200" kern="1200" dirty="0" smtClean="0">
                    <a:solidFill>
                      <a:schemeClr val="tx1"/>
                    </a:solidFill>
                    <a:effectLst/>
                    <a:latin typeface="+mn-lt"/>
                    <a:ea typeface="+mn-ea"/>
                    <a:cs typeface="+mn-cs"/>
                  </a:rPr>
                  <a:t> (engl. </a:t>
                </a:r>
                <a:r>
                  <a:rPr lang="sr-Latn-RS" sz="1200" i="1" kern="1200" dirty="0" smtClean="0">
                    <a:solidFill>
                      <a:schemeClr val="tx1"/>
                    </a:solidFill>
                    <a:effectLst/>
                    <a:latin typeface="+mn-lt"/>
                    <a:ea typeface="+mn-ea"/>
                    <a:cs typeface="+mn-cs"/>
                  </a:rPr>
                  <a:t>plaintext</a:t>
                </a:r>
                <a:r>
                  <a:rPr lang="sr-Latn-RS" sz="1200" kern="1200" dirty="0" smtClean="0">
                    <a:solidFill>
                      <a:schemeClr val="tx1"/>
                    </a:solidFill>
                    <a:effectLst/>
                    <a:latin typeface="+mn-lt"/>
                    <a:ea typeface="+mn-ea"/>
                    <a:cs typeface="+mn-cs"/>
                  </a:rPr>
                  <a:t>): informacije koje želimo da šifrujemo.</a:t>
                </a:r>
                <a:endParaRPr lang="en-GB" sz="1200"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 </a:t>
                </a:r>
                <a:r>
                  <a:rPr lang="sr-Latn-RS" sz="1200" i="1" kern="1200" dirty="0" smtClean="0">
                    <a:solidFill>
                      <a:schemeClr val="tx1"/>
                    </a:solidFill>
                    <a:effectLst/>
                    <a:latin typeface="+mn-lt"/>
                    <a:ea typeface="+mn-ea"/>
                    <a:cs typeface="+mn-cs"/>
                  </a:rPr>
                  <a:t>Šifrovan tekst</a:t>
                </a:r>
                <a:r>
                  <a:rPr lang="sr-Latn-RS" sz="1200" kern="1200" dirty="0" smtClean="0">
                    <a:solidFill>
                      <a:schemeClr val="tx1"/>
                    </a:solidFill>
                    <a:effectLst/>
                    <a:latin typeface="+mn-lt"/>
                    <a:ea typeface="+mn-ea"/>
                    <a:cs typeface="+mn-cs"/>
                  </a:rPr>
                  <a:t> (engl. </a:t>
                </a:r>
                <a:r>
                  <a:rPr lang="sr-Latn-RS" sz="1200" i="1" kern="1200" dirty="0" smtClean="0">
                    <a:solidFill>
                      <a:schemeClr val="tx1"/>
                    </a:solidFill>
                    <a:effectLst/>
                    <a:latin typeface="+mn-lt"/>
                    <a:ea typeface="+mn-ea"/>
                    <a:cs typeface="+mn-cs"/>
                  </a:rPr>
                  <a:t>ciphertext</a:t>
                </a:r>
                <a:r>
                  <a:rPr lang="sr-Latn-RS" sz="1200" kern="1200" dirty="0" smtClean="0">
                    <a:solidFill>
                      <a:schemeClr val="tx1"/>
                    </a:solidFill>
                    <a:effectLst/>
                    <a:latin typeface="+mn-lt"/>
                    <a:ea typeface="+mn-ea"/>
                    <a:cs typeface="+mn-cs"/>
                  </a:rPr>
                  <a:t>): informacije nakon šifrovanja.</a:t>
                </a:r>
              </a:p>
              <a:p>
                <a:endParaRPr lang="sr-Latn-RS" sz="1200"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Postoje dve osnovne vrste enkripcije, simetrična i asimetrična enkripcija. Kod simetrične enkripcije se i za šifrovanje i za dešifrovanje koristi ista šifra (ključ), i samim tim što obe strane koriste isti ključ i za enkripciju i za dekripciju proboj sistema je znatno olakšan. Kod asimetrične enkripcije postoji poseban ključ samo za šifrovanje i drugi koji služi samo za dešifrovanje. Ova dva ključa nazivaju se još </a:t>
                </a:r>
                <a:r>
                  <a:rPr lang="sr-Latn-RS" sz="1200" b="1" kern="1200" dirty="0" smtClean="0">
                    <a:solidFill>
                      <a:schemeClr val="tx1"/>
                    </a:solidFill>
                    <a:effectLst/>
                    <a:latin typeface="+mn-lt"/>
                    <a:ea typeface="+mn-ea"/>
                    <a:cs typeface="+mn-cs"/>
                  </a:rPr>
                  <a:t>tajni</a:t>
                </a:r>
                <a:r>
                  <a:rPr lang="sr-Latn-RS" sz="1200" kern="1200" dirty="0" smtClean="0">
                    <a:solidFill>
                      <a:schemeClr val="tx1"/>
                    </a:solidFill>
                    <a:effectLst/>
                    <a:latin typeface="+mn-lt"/>
                    <a:ea typeface="+mn-ea"/>
                    <a:cs typeface="+mn-cs"/>
                  </a:rPr>
                  <a:t> i </a:t>
                </a:r>
                <a:r>
                  <a:rPr lang="sr-Latn-RS" sz="1200" b="1" kern="1200" dirty="0" smtClean="0">
                    <a:solidFill>
                      <a:schemeClr val="tx1"/>
                    </a:solidFill>
                    <a:effectLst/>
                    <a:latin typeface="+mn-lt"/>
                    <a:ea typeface="+mn-ea"/>
                    <a:cs typeface="+mn-cs"/>
                  </a:rPr>
                  <a:t>javni</a:t>
                </a:r>
                <a:r>
                  <a:rPr lang="sr-Latn-RS" sz="1200" i="1" kern="1200" dirty="0" smtClean="0">
                    <a:solidFill>
                      <a:schemeClr val="tx1"/>
                    </a:solidFill>
                    <a:effectLst/>
                    <a:latin typeface="+mn-lt"/>
                    <a:ea typeface="+mn-ea"/>
                    <a:cs typeface="+mn-cs"/>
                  </a:rPr>
                  <a:t> </a:t>
                </a:r>
                <a:r>
                  <a:rPr lang="sr-Latn-RS" sz="1200" kern="1200" dirty="0" smtClean="0">
                    <a:solidFill>
                      <a:schemeClr val="tx1"/>
                    </a:solidFill>
                    <a:effectLst/>
                    <a:latin typeface="+mn-lt"/>
                    <a:ea typeface="+mn-ea"/>
                    <a:cs typeface="+mn-cs"/>
                  </a:rPr>
                  <a:t>ključevi. Tajni ključ se dodeljuje onda kada se vrši enkripcija i na osnovu njega se generiše javni ključ, koji koristi strana koja treba da pročita podatke.</a:t>
                </a:r>
                <a:r>
                  <a:rPr lang="sr-Latn-RS" sz="1200" i="1" kern="1200" dirty="0" smtClean="0">
                    <a:solidFill>
                      <a:schemeClr val="tx1"/>
                    </a:solidFill>
                    <a:effectLst/>
                    <a:latin typeface="+mn-lt"/>
                    <a:ea typeface="+mn-ea"/>
                    <a:cs typeface="+mn-cs"/>
                  </a:rPr>
                  <a:t> </a:t>
                </a:r>
              </a:p>
              <a:p>
                <a:endParaRPr lang="sr-Latn-RS" sz="1200" i="1" kern="1200" dirty="0" smtClean="0">
                  <a:solidFill>
                    <a:schemeClr val="tx1"/>
                  </a:solidFill>
                  <a:effectLst/>
                  <a:latin typeface="+mn-lt"/>
                  <a:ea typeface="+mn-ea"/>
                  <a:cs typeface="+mn-cs"/>
                </a:endParaRPr>
              </a:p>
              <a:p>
                <a:r>
                  <a:rPr lang="sr-Latn-RS" sz="1200" kern="1200" dirty="0" smtClean="0">
                    <a:solidFill>
                      <a:schemeClr val="tx1"/>
                    </a:solidFill>
                    <a:effectLst/>
                    <a:latin typeface="+mn-lt"/>
                    <a:ea typeface="+mn-ea"/>
                    <a:cs typeface="+mn-cs"/>
                  </a:rPr>
                  <a:t>Kod </a:t>
                </a:r>
                <a:r>
                  <a:rPr lang="sr-Latn-RS" sz="1200" i="1" kern="1200" dirty="0">
                    <a:solidFill>
                      <a:schemeClr val="tx1"/>
                    </a:solidFill>
                    <a:effectLst/>
                    <a:latin typeface="+mn-lt"/>
                    <a:ea typeface="+mn-ea"/>
                    <a:cs typeface="+mn-cs"/>
                  </a:rPr>
                  <a:t>RSA</a:t>
                </a:r>
                <a:r>
                  <a:rPr lang="sr-Latn-RS" sz="1200" kern="1200" dirty="0">
                    <a:solidFill>
                      <a:schemeClr val="tx1"/>
                    </a:solidFill>
                    <a:effectLst/>
                    <a:latin typeface="+mn-lt"/>
                    <a:ea typeface="+mn-ea"/>
                    <a:cs typeface="+mn-cs"/>
                  </a:rPr>
                  <a:t> enkripcije se postavlja pitanje zašto se koriste baš prosti brojevi? Zašto ne bilo koja dva velika broja? Odgovor leži u tome da je današnjim računarima veoma lako pomnožiti dva velika prosta broja i naći broj </a:t>
                </a:r>
                <a:r>
                  <a:rPr lang="sr-Latn-RS" sz="1200" b="1" i="0" kern="1200">
                    <a:solidFill>
                      <a:schemeClr val="tx1"/>
                    </a:solidFill>
                    <a:effectLst/>
                    <a:latin typeface="+mn-lt"/>
                    <a:ea typeface="+mn-ea"/>
                    <a:cs typeface="+mn-cs"/>
                  </a:rPr>
                  <a:t>𝒏</a:t>
                </a:r>
                <a:r>
                  <a:rPr lang="sr-Latn-RS" sz="1200" kern="1200" dirty="0">
                    <a:solidFill>
                      <a:schemeClr val="tx1"/>
                    </a:solidFill>
                    <a:effectLst/>
                    <a:latin typeface="+mn-lt"/>
                    <a:ea typeface="+mn-ea"/>
                    <a:cs typeface="+mn-cs"/>
                  </a:rPr>
                  <a:t>, ali ne postoji način na koji bi se efikasno odradila inverzna operacija kako bi se došlo do faktora </a:t>
                </a:r>
                <a:r>
                  <a:rPr lang="sr-Latn-RS" sz="1200" b="1" i="0" kern="1200">
                    <a:solidFill>
                      <a:schemeClr val="tx1"/>
                    </a:solidFill>
                    <a:effectLst/>
                    <a:latin typeface="+mn-lt"/>
                    <a:ea typeface="+mn-ea"/>
                    <a:cs typeface="+mn-cs"/>
                  </a:rPr>
                  <a:t>𝒑</a:t>
                </a:r>
                <a:r>
                  <a:rPr lang="sr-Latn-RS" sz="1200" kern="1200" dirty="0">
                    <a:solidFill>
                      <a:schemeClr val="tx1"/>
                    </a:solidFill>
                    <a:effectLst/>
                    <a:latin typeface="+mn-lt"/>
                    <a:ea typeface="+mn-ea"/>
                    <a:cs typeface="+mn-cs"/>
                  </a:rPr>
                  <a:t> i </a:t>
                </a:r>
                <a:r>
                  <a:rPr lang="sr-Latn-RS" sz="1200" b="1" i="0" kern="1200">
                    <a:solidFill>
                      <a:schemeClr val="tx1"/>
                    </a:solidFill>
                    <a:effectLst/>
                    <a:latin typeface="+mn-lt"/>
                    <a:ea typeface="+mn-ea"/>
                    <a:cs typeface="+mn-cs"/>
                  </a:rPr>
                  <a:t>𝒒</a:t>
                </a:r>
                <a:r>
                  <a:rPr lang="sr-Latn-RS" sz="1200" kern="1200" dirty="0">
                    <a:solidFill>
                      <a:schemeClr val="tx1"/>
                    </a:solidFill>
                    <a:effectLst/>
                    <a:latin typeface="+mn-lt"/>
                    <a:ea typeface="+mn-ea"/>
                    <a:cs typeface="+mn-cs"/>
                  </a:rPr>
                  <a:t> jer to direktno proizilazi iz osnovne teoreme algebre. Ona kaže da se svaki složeni broj, koji je veći od 1, može napisati na tačno jedan način kao proizvod prostih brojeva. Sa malim brojevima to je lako, npr. </a:t>
                </a:r>
                <a:r>
                  <a:rPr lang="sr-Latn-RS" sz="1200" b="1" i="0" kern="1200">
                    <a:solidFill>
                      <a:schemeClr val="tx1"/>
                    </a:solidFill>
                    <a:effectLst/>
                    <a:latin typeface="+mn-lt"/>
                    <a:ea typeface="+mn-ea"/>
                    <a:cs typeface="+mn-cs"/>
                  </a:rPr>
                  <a:t>𝟏𝟓=𝟑∗𝟓</a:t>
                </a:r>
                <a:r>
                  <a:rPr lang="sr-Latn-RS" sz="1200" kern="1200" dirty="0">
                    <a:solidFill>
                      <a:schemeClr val="tx1"/>
                    </a:solidFill>
                    <a:effectLst/>
                    <a:latin typeface="+mn-lt"/>
                    <a:ea typeface="+mn-ea"/>
                    <a:cs typeface="+mn-cs"/>
                  </a:rPr>
                  <a:t> ili </a:t>
                </a:r>
                <a:r>
                  <a:rPr lang="sr-Latn-RS" sz="1200" b="1" i="0" kern="1200">
                    <a:solidFill>
                      <a:schemeClr val="tx1"/>
                    </a:solidFill>
                    <a:effectLst/>
                    <a:latin typeface="+mn-lt"/>
                    <a:ea typeface="+mn-ea"/>
                    <a:cs typeface="+mn-cs"/>
                  </a:rPr>
                  <a:t>𝟐𝟓𝟓=𝟑∗𝟓∗𝟏𝟕</a:t>
                </a:r>
                <a:r>
                  <a:rPr lang="sr-Latn-RS" sz="1200" kern="1200" dirty="0">
                    <a:solidFill>
                      <a:schemeClr val="tx1"/>
                    </a:solidFill>
                    <a:effectLst/>
                    <a:latin typeface="+mn-lt"/>
                    <a:ea typeface="+mn-ea"/>
                    <a:cs typeface="+mn-cs"/>
                  </a:rPr>
                  <a:t>, ali kada je dat problem koji izgleda kao </a:t>
                </a:r>
                <a:r>
                  <a:rPr lang="sr-Latn-RS" sz="1200" b="1" i="0" kern="1200">
                    <a:solidFill>
                      <a:schemeClr val="tx1"/>
                    </a:solidFill>
                    <a:effectLst/>
                    <a:latin typeface="+mn-lt"/>
                    <a:ea typeface="+mn-ea"/>
                    <a:cs typeface="+mn-cs"/>
                  </a:rPr>
                  <a:t>𝒑∗𝒒=𝟔𝟕𝟎𝟎𝟐𝟖𝟑</a:t>
                </a:r>
                <a:r>
                  <a:rPr lang="sr-Latn-RS" sz="1200" kern="1200" dirty="0">
                    <a:solidFill>
                      <a:schemeClr val="tx1"/>
                    </a:solidFill>
                    <a:effectLst/>
                    <a:latin typeface="+mn-lt"/>
                    <a:ea typeface="+mn-ea"/>
                    <a:cs typeface="+mn-cs"/>
                  </a:rPr>
                  <a:t>, onda je izuzetno teško zaključiti da je </a:t>
                </a:r>
                <a:r>
                  <a:rPr lang="sr-Latn-RS" sz="1200" b="1" i="0" kern="1200">
                    <a:solidFill>
                      <a:schemeClr val="tx1"/>
                    </a:solidFill>
                    <a:effectLst/>
                    <a:latin typeface="+mn-lt"/>
                    <a:ea typeface="+mn-ea"/>
                    <a:cs typeface="+mn-cs"/>
                  </a:rPr>
                  <a:t>𝒑=𝟏𝟖𝟖𝟗</a:t>
                </a:r>
                <a:r>
                  <a:rPr lang="sr-Latn-RS" sz="1200" kern="1200" dirty="0">
                    <a:solidFill>
                      <a:schemeClr val="tx1"/>
                    </a:solidFill>
                    <a:effectLst/>
                    <a:latin typeface="+mn-lt"/>
                    <a:ea typeface="+mn-ea"/>
                    <a:cs typeface="+mn-cs"/>
                  </a:rPr>
                  <a:t> i da je </a:t>
                </a:r>
                <a:r>
                  <a:rPr lang="sr-Latn-RS" sz="1200" b="1" i="0" kern="1200">
                    <a:solidFill>
                      <a:schemeClr val="tx1"/>
                    </a:solidFill>
                    <a:effectLst/>
                    <a:latin typeface="+mn-lt"/>
                    <a:ea typeface="+mn-ea"/>
                    <a:cs typeface="+mn-cs"/>
                  </a:rPr>
                  <a:t>𝒒=𝟑𝟓𝟒𝟕</a:t>
                </a:r>
                <a:r>
                  <a:rPr lang="sr-Latn-RS" sz="1200" kern="1200" dirty="0">
                    <a:solidFill>
                      <a:schemeClr val="tx1"/>
                    </a:solidFill>
                    <a:effectLst/>
                    <a:latin typeface="+mn-lt"/>
                    <a:ea typeface="+mn-ea"/>
                    <a:cs typeface="+mn-cs"/>
                  </a:rPr>
                  <a:t>.  Do današnjeg dana nije osmišljen algoritam koji ovo omogućava i ne preostaje ništa drugo no pokušati sa </a:t>
                </a:r>
                <a:r>
                  <a:rPr lang="sr-Latn-RS" sz="1200" i="1" kern="1200" dirty="0">
                    <a:solidFill>
                      <a:schemeClr val="tx1"/>
                    </a:solidFill>
                    <a:effectLst/>
                    <a:latin typeface="+mn-lt"/>
                    <a:ea typeface="+mn-ea"/>
                    <a:cs typeface="+mn-cs"/>
                  </a:rPr>
                  <a:t>brute-force</a:t>
                </a:r>
                <a:r>
                  <a:rPr lang="sr-Latn-RS" sz="1200" kern="1200" dirty="0">
                    <a:solidFill>
                      <a:schemeClr val="tx1"/>
                    </a:solidFill>
                    <a:effectLst/>
                    <a:latin typeface="+mn-lt"/>
                    <a:ea typeface="+mn-ea"/>
                    <a:cs typeface="+mn-cs"/>
                  </a:rPr>
                  <a:t> pretragom (sistematično nabrajanje svih mogućih kandidata za rešavanje problema i proveravanje da li svaki kandidat zadovoljava problem). Ako su brojevi </a:t>
                </a:r>
                <a:r>
                  <a:rPr lang="sr-Latn-RS" sz="1200" b="1" i="0" kern="1200">
                    <a:solidFill>
                      <a:schemeClr val="tx1"/>
                    </a:solidFill>
                    <a:effectLst/>
                    <a:latin typeface="+mn-lt"/>
                    <a:ea typeface="+mn-ea"/>
                    <a:cs typeface="+mn-cs"/>
                  </a:rPr>
                  <a:t>𝒑</a:t>
                </a:r>
                <a:r>
                  <a:rPr lang="sr-Latn-RS" sz="1200" kern="1200" dirty="0">
                    <a:solidFill>
                      <a:schemeClr val="tx1"/>
                    </a:solidFill>
                    <a:effectLst/>
                    <a:latin typeface="+mn-lt"/>
                    <a:ea typeface="+mn-ea"/>
                    <a:cs typeface="+mn-cs"/>
                  </a:rPr>
                  <a:t> i </a:t>
                </a:r>
                <a:r>
                  <a:rPr lang="sr-Latn-RS" sz="1200" b="1" i="0" kern="1200">
                    <a:solidFill>
                      <a:schemeClr val="tx1"/>
                    </a:solidFill>
                    <a:effectLst/>
                    <a:latin typeface="+mn-lt"/>
                    <a:ea typeface="+mn-ea"/>
                    <a:cs typeface="+mn-cs"/>
                  </a:rPr>
                  <a:t>𝒒</a:t>
                </a:r>
                <a:r>
                  <a:rPr lang="sr-Latn-RS" sz="1200" b="1" kern="1200" dirty="0">
                    <a:solidFill>
                      <a:schemeClr val="tx1"/>
                    </a:solidFill>
                    <a:effectLst/>
                    <a:latin typeface="+mn-lt"/>
                    <a:ea typeface="+mn-ea"/>
                    <a:cs typeface="+mn-cs"/>
                  </a:rPr>
                  <a:t> </a:t>
                </a:r>
                <a:r>
                  <a:rPr lang="sr-Latn-RS" sz="1200" kern="1200" dirty="0">
                    <a:solidFill>
                      <a:schemeClr val="tx1"/>
                    </a:solidFill>
                    <a:effectLst/>
                    <a:latin typeface="+mn-lt"/>
                    <a:ea typeface="+mn-ea"/>
                    <a:cs typeface="+mn-cs"/>
                  </a:rPr>
                  <a:t>dovoljno veliki, srednje vreme </a:t>
                </a:r>
                <a:r>
                  <a:rPr lang="sr-Latn-RS" sz="1200" i="1" kern="1200" dirty="0">
                    <a:solidFill>
                      <a:schemeClr val="tx1"/>
                    </a:solidFill>
                    <a:effectLst/>
                    <a:latin typeface="+mn-lt"/>
                    <a:ea typeface="+mn-ea"/>
                    <a:cs typeface="+mn-cs"/>
                  </a:rPr>
                  <a:t>brute-force </a:t>
                </a:r>
                <a:r>
                  <a:rPr lang="sr-Latn-RS" sz="1200" kern="1200" dirty="0">
                    <a:solidFill>
                      <a:schemeClr val="tx1"/>
                    </a:solidFill>
                    <a:effectLst/>
                    <a:latin typeface="+mn-lt"/>
                    <a:ea typeface="+mn-ea"/>
                    <a:cs typeface="+mn-cs"/>
                  </a:rPr>
                  <a:t>pretrage može da iznosi nekoliko desetina, pa čak i nekoliko stotina godina, što svakako ide u prilog robusnosti i sigurnosti </a:t>
                </a:r>
                <a:r>
                  <a:rPr lang="sr-Latn-RS" sz="1200" i="1" kern="1200" dirty="0">
                    <a:solidFill>
                      <a:schemeClr val="tx1"/>
                    </a:solidFill>
                    <a:effectLst/>
                    <a:latin typeface="+mn-lt"/>
                    <a:ea typeface="+mn-ea"/>
                    <a:cs typeface="+mn-cs"/>
                  </a:rPr>
                  <a:t>RSA</a:t>
                </a:r>
                <a:r>
                  <a:rPr lang="sr-Latn-RS" sz="1200" kern="1200" dirty="0">
                    <a:solidFill>
                      <a:schemeClr val="tx1"/>
                    </a:solidFill>
                    <a:effectLst/>
                    <a:latin typeface="+mn-lt"/>
                    <a:ea typeface="+mn-ea"/>
                    <a:cs typeface="+mn-cs"/>
                  </a:rPr>
                  <a:t> algoritma</a:t>
                </a:r>
                <a:r>
                  <a:rPr lang="sr-Latn-RS" sz="1200" kern="1200" dirty="0" smtClean="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9F10CBF3-37F0-420D-959A-0BF960019D0A}" type="slidenum">
              <a:rPr lang="en-GB" smtClean="0"/>
              <a:t>8</a:t>
            </a:fld>
            <a:endParaRPr lang="en-GB" dirty="0"/>
          </a:p>
        </p:txBody>
      </p:sp>
    </p:spTree>
    <p:extLst>
      <p:ext uri="{BB962C8B-B14F-4D97-AF65-F5344CB8AC3E}">
        <p14:creationId xmlns:p14="http://schemas.microsoft.com/office/powerpoint/2010/main" val="2087383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200" kern="1200" dirty="0" smtClean="0">
                <a:solidFill>
                  <a:schemeClr val="tx1"/>
                </a:solidFill>
                <a:effectLst/>
                <a:latin typeface="+mn-lt"/>
                <a:ea typeface="+mn-ea"/>
                <a:cs typeface="+mn-cs"/>
              </a:rPr>
              <a:t>Mala dopuna u radu jeste izrada jednostavne grafičke korisničke sprege koja olakšava korišćenje programske podrške na klijentskoj strani.  Sastoji se od jednog dugmeta, i pritiskom na to dugme otvara se </a:t>
            </a:r>
            <a:r>
              <a:rPr lang="sr-Latn-RS" sz="1200" i="1" kern="1200" dirty="0" smtClean="0">
                <a:solidFill>
                  <a:schemeClr val="tx1"/>
                </a:solidFill>
                <a:effectLst/>
                <a:latin typeface="+mn-lt"/>
                <a:ea typeface="+mn-ea"/>
                <a:cs typeface="+mn-cs"/>
              </a:rPr>
              <a:t>.exe</a:t>
            </a:r>
            <a:r>
              <a:rPr lang="sr-Latn-RS" sz="1200" kern="1200" dirty="0" smtClean="0">
                <a:solidFill>
                  <a:schemeClr val="tx1"/>
                </a:solidFill>
                <a:effectLst/>
                <a:latin typeface="+mn-lt"/>
                <a:ea typeface="+mn-ea"/>
                <a:cs typeface="+mn-cs"/>
              </a:rPr>
              <a:t> datoteka koja pokreće klijentsku stranu programske podrške. Grafička korisnička sprega je napisano u jeziku </a:t>
            </a:r>
            <a:r>
              <a:rPr lang="sr-Latn-RS" sz="1200" i="1" kern="1200" dirty="0" smtClean="0">
                <a:solidFill>
                  <a:schemeClr val="tx1"/>
                </a:solidFill>
                <a:effectLst/>
                <a:latin typeface="+mn-lt"/>
                <a:ea typeface="+mn-ea"/>
                <a:cs typeface="+mn-cs"/>
              </a:rPr>
              <a:t>Python</a:t>
            </a:r>
            <a:r>
              <a:rPr lang="sr-Latn-RS" sz="1200" kern="1200" dirty="0" smtClean="0">
                <a:solidFill>
                  <a:schemeClr val="tx1"/>
                </a:solidFill>
                <a:effectLst/>
                <a:latin typeface="+mn-lt"/>
                <a:ea typeface="+mn-ea"/>
                <a:cs typeface="+mn-cs"/>
              </a:rPr>
              <a:t> koristeći </a:t>
            </a:r>
            <a:r>
              <a:rPr lang="sr-Latn-RS" sz="1200" i="1" kern="1200" dirty="0" smtClean="0">
                <a:solidFill>
                  <a:schemeClr val="tx1"/>
                </a:solidFill>
                <a:effectLst/>
                <a:latin typeface="+mn-lt"/>
                <a:ea typeface="+mn-ea"/>
                <a:cs typeface="+mn-cs"/>
              </a:rPr>
              <a:t>TkInter</a:t>
            </a:r>
            <a:r>
              <a:rPr lang="sr-Latn-RS" sz="1200" kern="1200" dirty="0" smtClean="0">
                <a:solidFill>
                  <a:schemeClr val="tx1"/>
                </a:solidFill>
                <a:effectLst/>
                <a:latin typeface="+mn-lt"/>
                <a:ea typeface="+mn-ea"/>
                <a:cs typeface="+mn-cs"/>
              </a:rPr>
              <a:t> paket za izradu </a:t>
            </a:r>
            <a:r>
              <a:rPr lang="sr-Latn-RS" sz="1200" i="1" kern="1200" dirty="0" smtClean="0">
                <a:solidFill>
                  <a:schemeClr val="tx1"/>
                </a:solidFill>
                <a:effectLst/>
                <a:latin typeface="+mn-lt"/>
                <a:ea typeface="+mn-ea"/>
                <a:cs typeface="+mn-cs"/>
              </a:rPr>
              <a:t>GUI</a:t>
            </a:r>
            <a:r>
              <a:rPr lang="sr-Latn-RS" sz="1200" kern="1200" dirty="0" smtClean="0">
                <a:solidFill>
                  <a:schemeClr val="tx1"/>
                </a:solidFill>
                <a:effectLst/>
                <a:latin typeface="+mn-lt"/>
                <a:ea typeface="+mn-ea"/>
                <a:cs typeface="+mn-cs"/>
              </a:rPr>
              <a:t> elemenata.</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10CBF3-37F0-420D-959A-0BF960019D0A}" type="slidenum">
              <a:rPr lang="en-GB" smtClean="0"/>
              <a:t>12</a:t>
            </a:fld>
            <a:endParaRPr lang="en-GB" dirty="0"/>
          </a:p>
        </p:txBody>
      </p:sp>
    </p:spTree>
    <p:extLst>
      <p:ext uri="{BB962C8B-B14F-4D97-AF65-F5344CB8AC3E}">
        <p14:creationId xmlns:p14="http://schemas.microsoft.com/office/powerpoint/2010/main" val="591172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kern="1200" dirty="0" smtClean="0">
                <a:solidFill>
                  <a:schemeClr val="tx1"/>
                </a:solidFill>
                <a:effectLst/>
                <a:latin typeface="+mn-lt"/>
                <a:ea typeface="+mn-ea"/>
                <a:cs typeface="+mn-cs"/>
              </a:rPr>
              <a:t>U okviru ovog poglavlja biće opisano testiranje i verifikacija rešenja. S obzirom da je akcenat u zadatku bio na enkripciji i dekripciji podataka, može se reći da je provera ispravnosti  rešenja  poprilično jednostavna, odnosno potrebno je utvrditi da li se enkriptovani podaci mogu vratiti u originalni oblik bez poznavanja tajnog ključa. Odgovor je da ne mogu. Jedini način za vraćanje originalnih podataka je </a:t>
            </a:r>
            <a:r>
              <a:rPr lang="sr-Latn-RS" sz="1200" i="1" kern="1200" dirty="0" smtClean="0">
                <a:solidFill>
                  <a:schemeClr val="tx1"/>
                </a:solidFill>
                <a:effectLst/>
                <a:latin typeface="+mn-lt"/>
                <a:ea typeface="+mn-ea"/>
                <a:cs typeface="+mn-cs"/>
              </a:rPr>
              <a:t>brute-force</a:t>
            </a:r>
            <a:r>
              <a:rPr lang="sr-Latn-RS" sz="1200" kern="1200" dirty="0" smtClean="0">
                <a:solidFill>
                  <a:schemeClr val="tx1"/>
                </a:solidFill>
                <a:effectLst/>
                <a:latin typeface="+mn-lt"/>
                <a:ea typeface="+mn-ea"/>
                <a:cs typeface="+mn-cs"/>
              </a:rPr>
              <a:t> pretraga tajnog ključa, ali kao što je već rečeno, </a:t>
            </a:r>
            <a:r>
              <a:rPr lang="sr-Latn-RS" sz="1200" i="1" kern="1200" dirty="0" smtClean="0">
                <a:solidFill>
                  <a:schemeClr val="tx1"/>
                </a:solidFill>
                <a:effectLst/>
                <a:latin typeface="+mn-lt"/>
                <a:ea typeface="+mn-ea"/>
                <a:cs typeface="+mn-cs"/>
              </a:rPr>
              <a:t>brute-force</a:t>
            </a:r>
            <a:r>
              <a:rPr lang="sr-Latn-RS" sz="1200" kern="1200" dirty="0" smtClean="0">
                <a:solidFill>
                  <a:schemeClr val="tx1"/>
                </a:solidFill>
                <a:effectLst/>
                <a:latin typeface="+mn-lt"/>
                <a:ea typeface="+mn-ea"/>
                <a:cs typeface="+mn-cs"/>
              </a:rPr>
              <a:t> pretraga  može da potraje i po nekoliko desetina godina, pa čak i više.</a:t>
            </a:r>
            <a:endParaRPr lang="en-GB" dirty="0"/>
          </a:p>
        </p:txBody>
      </p:sp>
      <p:sp>
        <p:nvSpPr>
          <p:cNvPr id="4" name="Slide Number Placeholder 3"/>
          <p:cNvSpPr>
            <a:spLocks noGrp="1"/>
          </p:cNvSpPr>
          <p:nvPr>
            <p:ph type="sldNum" sz="quarter" idx="10"/>
          </p:nvPr>
        </p:nvSpPr>
        <p:spPr/>
        <p:txBody>
          <a:bodyPr/>
          <a:lstStyle/>
          <a:p>
            <a:fld id="{9F10CBF3-37F0-420D-959A-0BF960019D0A}" type="slidenum">
              <a:rPr lang="en-GB" smtClean="0"/>
              <a:t>13</a:t>
            </a:fld>
            <a:endParaRPr lang="en-GB" dirty="0"/>
          </a:p>
        </p:txBody>
      </p:sp>
    </p:spTree>
    <p:extLst>
      <p:ext uri="{BB962C8B-B14F-4D97-AF65-F5344CB8AC3E}">
        <p14:creationId xmlns:p14="http://schemas.microsoft.com/office/powerpoint/2010/main" val="310965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200" kern="1200" dirty="0" smtClean="0">
                <a:solidFill>
                  <a:schemeClr val="tx1"/>
                </a:solidFill>
                <a:effectLst/>
                <a:latin typeface="+mn-lt"/>
                <a:ea typeface="+mn-ea"/>
                <a:cs typeface="+mn-cs"/>
              </a:rPr>
              <a:t>Rešenje je, pored tekstualnih datoteka testirano i na slikama različitih formata. Kao što je i očekivano, enkriptovana slika ne može biti reprodukovana, dok se dekriptovana reprodukuje bez ikakvih problema.</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10CBF3-37F0-420D-959A-0BF960019D0A}" type="slidenum">
              <a:rPr lang="en-GB" smtClean="0"/>
              <a:t>14</a:t>
            </a:fld>
            <a:endParaRPr lang="en-GB" dirty="0"/>
          </a:p>
        </p:txBody>
      </p:sp>
    </p:spTree>
    <p:extLst>
      <p:ext uri="{BB962C8B-B14F-4D97-AF65-F5344CB8AC3E}">
        <p14:creationId xmlns:p14="http://schemas.microsoft.com/office/powerpoint/2010/main" val="3038287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kern="1200" dirty="0" smtClean="0">
                <a:solidFill>
                  <a:schemeClr val="tx1"/>
                </a:solidFill>
                <a:effectLst/>
                <a:latin typeface="+mn-lt"/>
                <a:ea typeface="+mn-ea"/>
                <a:cs typeface="+mn-cs"/>
              </a:rPr>
              <a:t>Testiranjem je utvrđeno da prosečna izmerena brzina komunikacije između namenske platforme i računara iznosi 23.48 kbit/s. Kao što se vidi na slici 5.4, brzina slanja podataka je konstantna, sa zanemarljivim fluktuacijama. Ova brzina nije na nivou brzina koje se koriste u svakodnevnoj upotrebi, međutim kao što je već poznato, sa namenske platforme će se izvlačiti  dijagnostički podaci čija veličina se meri u kilobajtima, tako da je brzina komunikacije između računara i namenske platforme sasvim zadovoljavajuća za ovaj vid primene.</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10CBF3-37F0-420D-959A-0BF960019D0A}" type="slidenum">
              <a:rPr lang="en-GB" smtClean="0"/>
              <a:t>15</a:t>
            </a:fld>
            <a:endParaRPr lang="en-GB" dirty="0"/>
          </a:p>
        </p:txBody>
      </p:sp>
    </p:spTree>
    <p:extLst>
      <p:ext uri="{BB962C8B-B14F-4D97-AF65-F5344CB8AC3E}">
        <p14:creationId xmlns:p14="http://schemas.microsoft.com/office/powerpoint/2010/main" val="3726228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687CFD6-3914-43FA-82AE-6C2BCB2F5304}" type="datetime1">
              <a:rPr lang="en-GB" smtClean="0"/>
              <a:t>11/09/2018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22DBB91-4764-4098-A9EE-EA9330E91630}" type="slidenum">
              <a:rPr lang="en-GB" smtClean="0"/>
              <a:t>‹#›</a:t>
            </a:fld>
            <a:endParaRPr lang="en-GB" dirty="0"/>
          </a:p>
        </p:txBody>
      </p:sp>
      <p:sp>
        <p:nvSpPr>
          <p:cNvPr id="8" name="CustomShape 2"/>
          <p:cNvSpPr/>
          <p:nvPr userDrawn="1"/>
        </p:nvSpPr>
        <p:spPr>
          <a:xfrm rot="327000">
            <a:off x="3538" y="688282"/>
            <a:ext cx="12038895" cy="1079280"/>
          </a:xfrm>
          <a:custGeom>
            <a:avLst/>
            <a:gdLst/>
            <a:ahLst/>
            <a:cxnLst/>
            <a:rect l="l" t="t" r="r" b="b"/>
            <a:pathLst>
              <a:path w="3171" h="423">
                <a:moveTo>
                  <a:pt x="0" y="423"/>
                </a:moveTo>
                <a:cubicBezTo>
                  <a:pt x="1374" y="0"/>
                  <a:pt x="2711" y="30"/>
                  <a:pt x="3171" y="57"/>
                </a:cubicBezTo>
              </a:path>
            </a:pathLst>
          </a:custGeom>
          <a:noFill/>
          <a:ln w="6480">
            <a:solidFill>
              <a:schemeClr val="bg1"/>
            </a:solidFill>
            <a:miter/>
          </a:ln>
        </p:spPr>
        <p:style>
          <a:lnRef idx="0">
            <a:scrgbClr r="0" g="0" b="0"/>
          </a:lnRef>
          <a:fillRef idx="0">
            <a:scrgbClr r="0" g="0" b="0"/>
          </a:fillRef>
          <a:effectRef idx="0">
            <a:scrgbClr r="0" g="0" b="0"/>
          </a:effectRef>
          <a:fontRef idx="minor"/>
        </p:style>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6545" y="119011"/>
            <a:ext cx="822790" cy="894098"/>
          </a:xfrm>
          <a:prstGeom prst="rect">
            <a:avLst/>
          </a:prstGeom>
        </p:spPr>
      </p:pic>
    </p:spTree>
    <p:extLst>
      <p:ext uri="{BB962C8B-B14F-4D97-AF65-F5344CB8AC3E}">
        <p14:creationId xmlns:p14="http://schemas.microsoft.com/office/powerpoint/2010/main" val="8678283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C0CC82-B1B9-4FA0-8152-83F9205EC05D}" type="datetime1">
              <a:rPr lang="en-GB" smtClean="0"/>
              <a:t>11/09/2018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22DBB91-4764-4098-A9EE-EA9330E91630}" type="slidenum">
              <a:rPr lang="en-GB" smtClean="0"/>
              <a:t>‹#›</a:t>
            </a:fld>
            <a:endParaRPr lang="en-GB" dirty="0"/>
          </a:p>
        </p:txBody>
      </p:sp>
    </p:spTree>
    <p:extLst>
      <p:ext uri="{BB962C8B-B14F-4D97-AF65-F5344CB8AC3E}">
        <p14:creationId xmlns:p14="http://schemas.microsoft.com/office/powerpoint/2010/main" val="1738896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1DF5540-753E-45C0-B9BF-6D0C4961FF7B}" type="datetime1">
              <a:rPr lang="en-GB" smtClean="0"/>
              <a:t>11/09/2018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22DBB91-4764-4098-A9EE-EA9330E91630}" type="slidenum">
              <a:rPr lang="en-GB" smtClean="0"/>
              <a:t>‹#›</a:t>
            </a:fld>
            <a:endParaRPr lang="en-GB" dirty="0"/>
          </a:p>
        </p:txBody>
      </p:sp>
    </p:spTree>
    <p:extLst>
      <p:ext uri="{BB962C8B-B14F-4D97-AF65-F5344CB8AC3E}">
        <p14:creationId xmlns:p14="http://schemas.microsoft.com/office/powerpoint/2010/main" val="6935437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2041144-3E58-4F0C-80C7-41BD6C897C65}" type="datetime1">
              <a:rPr lang="en-GB" smtClean="0"/>
              <a:t>11/09/2018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22DBB91-4764-4098-A9EE-EA9330E91630}" type="slidenum">
              <a:rPr lang="en-GB" smtClean="0"/>
              <a:t>‹#›</a:t>
            </a:fld>
            <a:endParaRPr lang="en-GB" dirty="0"/>
          </a:p>
        </p:txBody>
      </p:sp>
    </p:spTree>
    <p:extLst>
      <p:ext uri="{BB962C8B-B14F-4D97-AF65-F5344CB8AC3E}">
        <p14:creationId xmlns:p14="http://schemas.microsoft.com/office/powerpoint/2010/main" val="22798651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B5AB60-E104-4C26-85F8-BFBAAF410C05}" type="datetime1">
              <a:rPr lang="en-GB" smtClean="0"/>
              <a:t>11/09/2018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22DBB91-4764-4098-A9EE-EA9330E91630}" type="slidenum">
              <a:rPr lang="en-GB" smtClean="0"/>
              <a:t>‹#›</a:t>
            </a:fld>
            <a:endParaRPr lang="en-GB" dirty="0"/>
          </a:p>
        </p:txBody>
      </p:sp>
    </p:spTree>
    <p:extLst>
      <p:ext uri="{BB962C8B-B14F-4D97-AF65-F5344CB8AC3E}">
        <p14:creationId xmlns:p14="http://schemas.microsoft.com/office/powerpoint/2010/main" val="3717940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5E1D567-557C-4499-9E8F-C30ACB70317C}" type="datetime1">
              <a:rPr lang="en-GB" smtClean="0"/>
              <a:t>11/09/2018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22DBB91-4764-4098-A9EE-EA9330E91630}" type="slidenum">
              <a:rPr lang="en-GB" smtClean="0"/>
              <a:t>‹#›</a:t>
            </a:fld>
            <a:endParaRPr lang="en-GB" dirty="0"/>
          </a:p>
        </p:txBody>
      </p:sp>
    </p:spTree>
    <p:extLst>
      <p:ext uri="{BB962C8B-B14F-4D97-AF65-F5344CB8AC3E}">
        <p14:creationId xmlns:p14="http://schemas.microsoft.com/office/powerpoint/2010/main" val="16864979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4387"/>
            <a:ext cx="10515600" cy="1078787"/>
          </a:xfrm>
        </p:spPr>
        <p:txBody>
          <a:bodyPr/>
          <a:lstStyle/>
          <a:p>
            <a:r>
              <a:rPr lang="en-US" smtClean="0"/>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AE1CED2-3B6D-476F-AB4E-28DD0D82C9EA}" type="datetime1">
              <a:rPr lang="en-GB" smtClean="0"/>
              <a:t>11/09/2018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D22DBB91-4764-4098-A9EE-EA9330E91630}" type="slidenum">
              <a:rPr lang="en-GB" smtClean="0"/>
              <a:t>‹#›</a:t>
            </a:fld>
            <a:endParaRPr lang="en-GB" dirty="0"/>
          </a:p>
        </p:txBody>
      </p:sp>
    </p:spTree>
    <p:extLst>
      <p:ext uri="{BB962C8B-B14F-4D97-AF65-F5344CB8AC3E}">
        <p14:creationId xmlns:p14="http://schemas.microsoft.com/office/powerpoint/2010/main" val="80024936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2B2F60D-8E4D-469F-97F8-9F2C592593FA}" type="datetime1">
              <a:rPr lang="en-GB" smtClean="0"/>
              <a:t>11/09/2018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D22DBB91-4764-4098-A9EE-EA9330E91630}" type="slidenum">
              <a:rPr lang="en-GB" smtClean="0"/>
              <a:t>‹#›</a:t>
            </a:fld>
            <a:endParaRPr lang="en-GB" dirty="0"/>
          </a:p>
        </p:txBody>
      </p:sp>
    </p:spTree>
    <p:extLst>
      <p:ext uri="{BB962C8B-B14F-4D97-AF65-F5344CB8AC3E}">
        <p14:creationId xmlns:p14="http://schemas.microsoft.com/office/powerpoint/2010/main" val="11620299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4E2FF-5053-403D-9275-4E14153D1110}" type="datetime1">
              <a:rPr lang="en-GB" smtClean="0"/>
              <a:t>11/09/2018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D22DBB91-4764-4098-A9EE-EA9330E91630}" type="slidenum">
              <a:rPr lang="en-GB" smtClean="0"/>
              <a:t>‹#›</a:t>
            </a:fld>
            <a:endParaRPr lang="en-GB" dirty="0"/>
          </a:p>
        </p:txBody>
      </p:sp>
    </p:spTree>
    <p:extLst>
      <p:ext uri="{BB962C8B-B14F-4D97-AF65-F5344CB8AC3E}">
        <p14:creationId xmlns:p14="http://schemas.microsoft.com/office/powerpoint/2010/main" val="18937144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1DADD0-3696-40BD-BE2A-05759D46E0E7}" type="datetime1">
              <a:rPr lang="en-GB" smtClean="0"/>
              <a:t>11/09/2018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22DBB91-4764-4098-A9EE-EA9330E91630}" type="slidenum">
              <a:rPr lang="en-GB" smtClean="0"/>
              <a:t>‹#›</a:t>
            </a:fld>
            <a:endParaRPr lang="en-GB" dirty="0"/>
          </a:p>
        </p:txBody>
      </p:sp>
    </p:spTree>
    <p:extLst>
      <p:ext uri="{BB962C8B-B14F-4D97-AF65-F5344CB8AC3E}">
        <p14:creationId xmlns:p14="http://schemas.microsoft.com/office/powerpoint/2010/main" val="2190531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B06DF5-004A-4FE5-B5D3-D22AA8BA7689}" type="datetime1">
              <a:rPr lang="en-GB" smtClean="0"/>
              <a:t>11/09/2018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22DBB91-4764-4098-A9EE-EA9330E91630}" type="slidenum">
              <a:rPr lang="en-GB" smtClean="0"/>
              <a:t>‹#›</a:t>
            </a:fld>
            <a:endParaRPr lang="en-GB" dirty="0"/>
          </a:p>
        </p:txBody>
      </p:sp>
    </p:spTree>
    <p:extLst>
      <p:ext uri="{BB962C8B-B14F-4D97-AF65-F5344CB8AC3E}">
        <p14:creationId xmlns:p14="http://schemas.microsoft.com/office/powerpoint/2010/main" val="255086242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103D76-B2D5-4BE5-8772-D05C92B298FC}" type="datetime1">
              <a:rPr lang="en-GB" smtClean="0"/>
              <a:t>11/09/2018</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2DBB91-4764-4098-A9EE-EA9330E91630}" type="slidenum">
              <a:rPr lang="en-GB" smtClean="0"/>
              <a:t>‹#›</a:t>
            </a:fld>
            <a:endParaRPr lang="en-GB" dirty="0"/>
          </a:p>
        </p:txBody>
      </p:sp>
      <p:sp>
        <p:nvSpPr>
          <p:cNvPr id="8" name="CustomShape 1"/>
          <p:cNvSpPr/>
          <p:nvPr userDrawn="1"/>
        </p:nvSpPr>
        <p:spPr>
          <a:xfrm>
            <a:off x="0" y="-1"/>
            <a:ext cx="12192000" cy="1590676"/>
          </a:xfrm>
          <a:custGeom>
            <a:avLst/>
            <a:gdLst/>
            <a:ahLst/>
            <a:cxnLst/>
            <a:rect l="l" t="t" r="r" b="b"/>
            <a:pathLst>
              <a:path w="6286544" h="1000084">
                <a:moveTo>
                  <a:pt x="0" y="0"/>
                </a:moveTo>
                <a:lnTo>
                  <a:pt x="6286544" y="0"/>
                </a:lnTo>
                <a:lnTo>
                  <a:pt x="6286544" y="714332"/>
                </a:lnTo>
                <a:cubicBezTo>
                  <a:pt x="3583966" y="665822"/>
                  <a:pt x="2081588" y="751890"/>
                  <a:pt x="0" y="1000084"/>
                </a:cubicBezTo>
                <a:lnTo>
                  <a:pt x="0" y="0"/>
                </a:lnTo>
                <a:close/>
              </a:path>
            </a:pathLst>
          </a:custGeom>
          <a:solidFill>
            <a:srgbClr val="6F6185"/>
          </a:solidFill>
          <a:ln>
            <a:solidFill>
              <a:srgbClr val="6F6185"/>
            </a:solidFill>
            <a:round/>
          </a:ln>
        </p:spPr>
        <p:style>
          <a:lnRef idx="2">
            <a:schemeClr val="accent1">
              <a:shade val="50000"/>
            </a:schemeClr>
          </a:lnRef>
          <a:fillRef idx="1">
            <a:schemeClr val="accent1"/>
          </a:fillRef>
          <a:effectRef idx="0">
            <a:schemeClr val="accent1"/>
          </a:effectRef>
          <a:fontRef idx="minor"/>
        </p:style>
      </p:sp>
      <p:pic>
        <p:nvPicPr>
          <p:cNvPr id="7" name="Picture 15"/>
          <p:cNvPicPr/>
          <p:nvPr userDrawn="1"/>
        </p:nvPicPr>
        <p:blipFill>
          <a:blip r:embed="rId13"/>
          <a:srcRect b="42519"/>
          <a:stretch/>
        </p:blipFill>
        <p:spPr>
          <a:xfrm>
            <a:off x="10992180" y="54985"/>
            <a:ext cx="1079280" cy="620280"/>
          </a:xfrm>
          <a:prstGeom prst="rect">
            <a:avLst/>
          </a:prstGeom>
          <a:ln w="9360">
            <a:noFill/>
          </a:ln>
        </p:spPr>
      </p:pic>
      <p:sp>
        <p:nvSpPr>
          <p:cNvPr id="2" name="Title Placeholder 1"/>
          <p:cNvSpPr>
            <a:spLocks noGrp="1"/>
          </p:cNvSpPr>
          <p:nvPr>
            <p:ph type="title"/>
          </p:nvPr>
        </p:nvSpPr>
        <p:spPr>
          <a:xfrm>
            <a:off x="838200" y="171450"/>
            <a:ext cx="10515600" cy="1061449"/>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9" name="CustomShape 3"/>
          <p:cNvSpPr/>
          <p:nvPr userDrawn="1"/>
        </p:nvSpPr>
        <p:spPr>
          <a:xfrm rot="382187">
            <a:off x="64576" y="878156"/>
            <a:ext cx="12105021" cy="1047924"/>
          </a:xfrm>
          <a:custGeom>
            <a:avLst/>
            <a:gdLst/>
            <a:ahLst/>
            <a:cxnLst/>
            <a:rect l="l" t="t" r="r" b="b"/>
            <a:pathLst>
              <a:path w="3171" h="426">
                <a:moveTo>
                  <a:pt x="0" y="426"/>
                </a:moveTo>
                <a:cubicBezTo>
                  <a:pt x="1377" y="0"/>
                  <a:pt x="2716" y="29"/>
                  <a:pt x="3171" y="56"/>
                </a:cubicBezTo>
              </a:path>
            </a:pathLst>
          </a:custGeom>
          <a:noFill/>
          <a:ln w="6480">
            <a:solidFill>
              <a:srgbClr val="EFB32F"/>
            </a:solidFill>
            <a:miter/>
          </a:ln>
        </p:spPr>
        <p:style>
          <a:lnRef idx="0">
            <a:scrgbClr r="0" g="0" b="0"/>
          </a:lnRef>
          <a:fillRef idx="0">
            <a:scrgbClr r="0" g="0" b="0"/>
          </a:fillRef>
          <a:effectRef idx="0">
            <a:scrgbClr r="0" g="0" b="0"/>
          </a:effectRef>
          <a:fontRef idx="minor"/>
        </p:style>
      </p:sp>
      <p:sp>
        <p:nvSpPr>
          <p:cNvPr id="10" name="CustomShape 4"/>
          <p:cNvSpPr/>
          <p:nvPr userDrawn="1"/>
        </p:nvSpPr>
        <p:spPr>
          <a:xfrm rot="382187">
            <a:off x="58085" y="944755"/>
            <a:ext cx="12105021" cy="1041670"/>
          </a:xfrm>
          <a:custGeom>
            <a:avLst/>
            <a:gdLst/>
            <a:ahLst/>
            <a:cxnLst/>
            <a:rect l="l" t="t" r="r" b="b"/>
            <a:pathLst>
              <a:path w="3171" h="423">
                <a:moveTo>
                  <a:pt x="0" y="423"/>
                </a:moveTo>
                <a:cubicBezTo>
                  <a:pt x="1374" y="0"/>
                  <a:pt x="2711" y="30"/>
                  <a:pt x="3171" y="57"/>
                </a:cubicBezTo>
              </a:path>
            </a:pathLst>
          </a:custGeom>
          <a:noFill/>
          <a:ln w="6480">
            <a:solidFill>
              <a:srgbClr val="625676"/>
            </a:solidFill>
            <a:miter/>
          </a:ln>
        </p:spPr>
        <p:style>
          <a:lnRef idx="0">
            <a:scrgbClr r="0" g="0" b="0"/>
          </a:lnRef>
          <a:fillRef idx="0">
            <a:scrgbClr r="0" g="0" b="0"/>
          </a:fillRef>
          <a:effectRef idx="0">
            <a:scrgbClr r="0" g="0" b="0"/>
          </a:effectRef>
          <a:fontRef idx="minor"/>
        </p:style>
      </p:sp>
      <p:sp>
        <p:nvSpPr>
          <p:cNvPr id="11" name="CustomShape 5"/>
          <p:cNvSpPr/>
          <p:nvPr userDrawn="1"/>
        </p:nvSpPr>
        <p:spPr>
          <a:xfrm rot="382187">
            <a:off x="47631" y="1019288"/>
            <a:ext cx="12106452" cy="1051051"/>
          </a:xfrm>
          <a:custGeom>
            <a:avLst/>
            <a:gdLst/>
            <a:ahLst/>
            <a:cxnLst/>
            <a:rect l="l" t="t" r="r" b="b"/>
            <a:pathLst>
              <a:path w="3171" h="427">
                <a:moveTo>
                  <a:pt x="0" y="427"/>
                </a:moveTo>
                <a:cubicBezTo>
                  <a:pt x="1369" y="0"/>
                  <a:pt x="2702" y="25"/>
                  <a:pt x="3171" y="52"/>
                </a:cubicBezTo>
              </a:path>
            </a:pathLst>
          </a:custGeom>
          <a:noFill/>
          <a:ln w="6480">
            <a:solidFill>
              <a:srgbClr val="EFB32F"/>
            </a:solidFill>
            <a:miter/>
          </a:ln>
        </p:spPr>
        <p:style>
          <a:lnRef idx="0">
            <a:scrgbClr r="0" g="0" b="0"/>
          </a:lnRef>
          <a:fillRef idx="0">
            <a:scrgbClr r="0" g="0" b="0"/>
          </a:fillRef>
          <a:effectRef idx="0">
            <a:scrgbClr r="0" g="0" b="0"/>
          </a:effectRef>
          <a:fontRef idx="minor"/>
        </p:style>
      </p:sp>
      <p:sp>
        <p:nvSpPr>
          <p:cNvPr id="12" name="CustomShape 6"/>
          <p:cNvSpPr/>
          <p:nvPr userDrawn="1"/>
        </p:nvSpPr>
        <p:spPr>
          <a:xfrm rot="382187">
            <a:off x="55610" y="962052"/>
            <a:ext cx="12106452" cy="1085797"/>
          </a:xfrm>
          <a:custGeom>
            <a:avLst/>
            <a:gdLst/>
            <a:ahLst/>
            <a:cxnLst/>
            <a:rect l="l" t="t" r="r" b="b"/>
            <a:pathLst>
              <a:path w="3171" h="441">
                <a:moveTo>
                  <a:pt x="0" y="441"/>
                </a:moveTo>
                <a:cubicBezTo>
                  <a:pt x="1372" y="0"/>
                  <a:pt x="2713" y="16"/>
                  <a:pt x="3171" y="37"/>
                </a:cubicBezTo>
              </a:path>
            </a:pathLst>
          </a:custGeom>
          <a:noFill/>
          <a:ln w="6480">
            <a:solidFill>
              <a:srgbClr val="625676"/>
            </a:solidFill>
            <a:miter/>
          </a:ln>
        </p:spPr>
        <p:style>
          <a:lnRef idx="0">
            <a:scrgbClr r="0" g="0" b="0"/>
          </a:lnRef>
          <a:fillRef idx="0">
            <a:scrgbClr r="0" g="0" b="0"/>
          </a:fillRef>
          <a:effectRef idx="0">
            <a:scrgbClr r="0" g="0" b="0"/>
          </a:effectRef>
          <a:fontRef idx="minor"/>
        </p:style>
      </p:sp>
      <p:sp>
        <p:nvSpPr>
          <p:cNvPr id="13" name="CustomShape 3"/>
          <p:cNvSpPr/>
          <p:nvPr userDrawn="1"/>
        </p:nvSpPr>
        <p:spPr>
          <a:xfrm rot="5018244">
            <a:off x="7507108" y="2597238"/>
            <a:ext cx="6938715" cy="1552593"/>
          </a:xfrm>
          <a:custGeom>
            <a:avLst/>
            <a:gdLst/>
            <a:ahLst/>
            <a:cxnLst/>
            <a:rect l="l" t="t" r="r" b="b"/>
            <a:pathLst>
              <a:path w="3171" h="426">
                <a:moveTo>
                  <a:pt x="0" y="426"/>
                </a:moveTo>
                <a:cubicBezTo>
                  <a:pt x="1377" y="0"/>
                  <a:pt x="2716" y="29"/>
                  <a:pt x="3171" y="56"/>
                </a:cubicBezTo>
              </a:path>
            </a:pathLst>
          </a:custGeom>
          <a:noFill/>
          <a:ln w="6480">
            <a:solidFill>
              <a:srgbClr val="EFB32F"/>
            </a:solidFill>
            <a:miter/>
          </a:ln>
        </p:spPr>
        <p:style>
          <a:lnRef idx="0">
            <a:scrgbClr r="0" g="0" b="0"/>
          </a:lnRef>
          <a:fillRef idx="0">
            <a:scrgbClr r="0" g="0" b="0"/>
          </a:fillRef>
          <a:effectRef idx="0">
            <a:scrgbClr r="0" g="0" b="0"/>
          </a:effectRef>
          <a:fontRef idx="minor"/>
        </p:style>
      </p:sp>
      <p:sp>
        <p:nvSpPr>
          <p:cNvPr id="14" name="CustomShape 4"/>
          <p:cNvSpPr/>
          <p:nvPr userDrawn="1"/>
        </p:nvSpPr>
        <p:spPr>
          <a:xfrm rot="5018244">
            <a:off x="7499119" y="2665509"/>
            <a:ext cx="6938715" cy="1543327"/>
          </a:xfrm>
          <a:custGeom>
            <a:avLst/>
            <a:gdLst/>
            <a:ahLst/>
            <a:cxnLst/>
            <a:rect l="l" t="t" r="r" b="b"/>
            <a:pathLst>
              <a:path w="3171" h="423">
                <a:moveTo>
                  <a:pt x="0" y="423"/>
                </a:moveTo>
                <a:cubicBezTo>
                  <a:pt x="1374" y="0"/>
                  <a:pt x="2711" y="30"/>
                  <a:pt x="3171" y="57"/>
                </a:cubicBezTo>
              </a:path>
            </a:pathLst>
          </a:custGeom>
          <a:noFill/>
          <a:ln w="6480">
            <a:solidFill>
              <a:srgbClr val="625676"/>
            </a:solidFill>
            <a:miter/>
          </a:ln>
        </p:spPr>
        <p:style>
          <a:lnRef idx="0">
            <a:scrgbClr r="0" g="0" b="0"/>
          </a:lnRef>
          <a:fillRef idx="0">
            <a:scrgbClr r="0" g="0" b="0"/>
          </a:fillRef>
          <a:effectRef idx="0">
            <a:scrgbClr r="0" g="0" b="0"/>
          </a:effectRef>
          <a:fontRef idx="minor"/>
        </p:style>
      </p:sp>
      <p:sp>
        <p:nvSpPr>
          <p:cNvPr id="15" name="CustomShape 5"/>
          <p:cNvSpPr/>
          <p:nvPr userDrawn="1"/>
        </p:nvSpPr>
        <p:spPr>
          <a:xfrm rot="5018244">
            <a:off x="7490835" y="2737608"/>
            <a:ext cx="6939534" cy="1557226"/>
          </a:xfrm>
          <a:custGeom>
            <a:avLst/>
            <a:gdLst/>
            <a:ahLst/>
            <a:cxnLst/>
            <a:rect l="l" t="t" r="r" b="b"/>
            <a:pathLst>
              <a:path w="3171" h="427">
                <a:moveTo>
                  <a:pt x="0" y="427"/>
                </a:moveTo>
                <a:cubicBezTo>
                  <a:pt x="1369" y="0"/>
                  <a:pt x="2702" y="25"/>
                  <a:pt x="3171" y="52"/>
                </a:cubicBezTo>
              </a:path>
            </a:pathLst>
          </a:custGeom>
          <a:noFill/>
          <a:ln w="6480">
            <a:solidFill>
              <a:srgbClr val="EFB32F"/>
            </a:solidFill>
            <a:miter/>
          </a:ln>
        </p:spPr>
        <p:style>
          <a:lnRef idx="0">
            <a:scrgbClr r="0" g="0" b="0"/>
          </a:lnRef>
          <a:fillRef idx="0">
            <a:scrgbClr r="0" g="0" b="0"/>
          </a:fillRef>
          <a:effectRef idx="0">
            <a:scrgbClr r="0" g="0" b="0"/>
          </a:effectRef>
          <a:fontRef idx="minor"/>
        </p:style>
      </p:sp>
      <p:sp>
        <p:nvSpPr>
          <p:cNvPr id="16" name="CustomShape 6"/>
          <p:cNvSpPr/>
          <p:nvPr userDrawn="1"/>
        </p:nvSpPr>
        <p:spPr>
          <a:xfrm rot="5018244">
            <a:off x="7507127" y="2671078"/>
            <a:ext cx="6939535" cy="1608705"/>
          </a:xfrm>
          <a:custGeom>
            <a:avLst/>
            <a:gdLst/>
            <a:ahLst/>
            <a:cxnLst/>
            <a:rect l="l" t="t" r="r" b="b"/>
            <a:pathLst>
              <a:path w="3171" h="441">
                <a:moveTo>
                  <a:pt x="0" y="441"/>
                </a:moveTo>
                <a:cubicBezTo>
                  <a:pt x="1372" y="0"/>
                  <a:pt x="2713" y="16"/>
                  <a:pt x="3171" y="37"/>
                </a:cubicBezTo>
              </a:path>
            </a:pathLst>
          </a:custGeom>
          <a:noFill/>
          <a:ln w="6480">
            <a:solidFill>
              <a:srgbClr val="625676"/>
            </a:solidFill>
            <a:miter/>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09524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rgbClr val="EFB1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4118" y="2559541"/>
            <a:ext cx="9144000" cy="2387600"/>
          </a:xfrm>
        </p:spPr>
        <p:txBody>
          <a:bodyPr>
            <a:normAutofit fontScale="90000"/>
          </a:bodyPr>
          <a:lstStyle/>
          <a:p>
            <a:r>
              <a:rPr lang="sr-Latn-RS" dirty="0" smtClean="0"/>
              <a:t>Jedno rešenje programske podrške za bezbedan prenos podataka putem </a:t>
            </a:r>
            <a:r>
              <a:rPr lang="sr-Latn-RS" i="1" dirty="0" smtClean="0"/>
              <a:t>BroadR-Reach</a:t>
            </a:r>
            <a:r>
              <a:rPr lang="sr-Latn-RS" dirty="0" smtClean="0"/>
              <a:t> sprege</a:t>
            </a:r>
            <a:endParaRPr lang="en-GB" dirty="0"/>
          </a:p>
        </p:txBody>
      </p:sp>
      <p:sp>
        <p:nvSpPr>
          <p:cNvPr id="3" name="Subtitle 2"/>
          <p:cNvSpPr>
            <a:spLocks noGrp="1"/>
          </p:cNvSpPr>
          <p:nvPr>
            <p:ph type="subTitle" idx="1"/>
          </p:nvPr>
        </p:nvSpPr>
        <p:spPr>
          <a:xfrm>
            <a:off x="94211" y="6178980"/>
            <a:ext cx="3471949" cy="679020"/>
          </a:xfrm>
        </p:spPr>
        <p:txBody>
          <a:bodyPr/>
          <a:lstStyle/>
          <a:p>
            <a:r>
              <a:rPr lang="sr-Latn-RS" dirty="0" smtClean="0"/>
              <a:t>autor: Filip Dutina</a:t>
            </a:r>
            <a:endParaRPr lang="en-GB" dirty="0"/>
          </a:p>
        </p:txBody>
      </p:sp>
      <p:sp>
        <p:nvSpPr>
          <p:cNvPr id="6" name="Subtitle 2"/>
          <p:cNvSpPr txBox="1">
            <a:spLocks/>
          </p:cNvSpPr>
          <p:nvPr/>
        </p:nvSpPr>
        <p:spPr>
          <a:xfrm>
            <a:off x="7223760" y="6178980"/>
            <a:ext cx="4807527" cy="6790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sr-Latn-RS" dirty="0" smtClean="0"/>
              <a:t>mentor: doc. Dr Bogdan Pavković</a:t>
            </a:r>
            <a:endParaRPr lang="en-GB" dirty="0"/>
          </a:p>
        </p:txBody>
      </p:sp>
    </p:spTree>
    <p:extLst>
      <p:ext uri="{BB962C8B-B14F-4D97-AF65-F5344CB8AC3E}">
        <p14:creationId xmlns:p14="http://schemas.microsoft.com/office/powerpoint/2010/main" val="2793622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5400" dirty="0" smtClean="0"/>
              <a:t>Koncept rešenja</a:t>
            </a:r>
            <a:endParaRPr lang="en-GB" sz="5400" dirty="0"/>
          </a:p>
        </p:txBody>
      </p:sp>
      <p:sp>
        <p:nvSpPr>
          <p:cNvPr id="3" name="Content Placeholder 2"/>
          <p:cNvSpPr>
            <a:spLocks noGrp="1"/>
          </p:cNvSpPr>
          <p:nvPr>
            <p:ph idx="1"/>
          </p:nvPr>
        </p:nvSpPr>
        <p:spPr/>
        <p:txBody>
          <a:bodyPr>
            <a:normAutofit/>
          </a:bodyPr>
          <a:lstStyle/>
          <a:p>
            <a:r>
              <a:rPr lang="sr-Latn-RS" sz="2400" dirty="0" smtClean="0"/>
              <a:t>Klijentska strana</a:t>
            </a:r>
          </a:p>
          <a:p>
            <a:r>
              <a:rPr lang="sr-Latn-RS" sz="2400" dirty="0" smtClean="0"/>
              <a:t>Serverska strana</a:t>
            </a:r>
            <a:endParaRPr lang="en-GB" sz="2400" dirty="0"/>
          </a:p>
        </p:txBody>
      </p:sp>
      <p:sp>
        <p:nvSpPr>
          <p:cNvPr id="4" name="Slide Number Placeholder 3"/>
          <p:cNvSpPr>
            <a:spLocks noGrp="1"/>
          </p:cNvSpPr>
          <p:nvPr>
            <p:ph type="sldNum" sz="quarter" idx="12"/>
          </p:nvPr>
        </p:nvSpPr>
        <p:spPr/>
        <p:txBody>
          <a:bodyPr/>
          <a:lstStyle/>
          <a:p>
            <a:fld id="{D22DBB91-4764-4098-A9EE-EA9330E91630}" type="slidenum">
              <a:rPr lang="en-GB" smtClean="0"/>
              <a:t>10</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7279" y="1539771"/>
            <a:ext cx="4337442" cy="4816579"/>
          </a:xfrm>
          <a:prstGeom prst="rect">
            <a:avLst/>
          </a:prstGeom>
        </p:spPr>
      </p:pic>
    </p:spTree>
    <p:extLst>
      <p:ext uri="{BB962C8B-B14F-4D97-AF65-F5344CB8AC3E}">
        <p14:creationId xmlns:p14="http://schemas.microsoft.com/office/powerpoint/2010/main" val="1586486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5400" dirty="0"/>
              <a:t>Koncept rešenja</a:t>
            </a:r>
            <a:endParaRPr lang="en-GB" sz="5400" dirty="0"/>
          </a:p>
        </p:txBody>
      </p:sp>
      <p:sp>
        <p:nvSpPr>
          <p:cNvPr id="4" name="Slide Number Placeholder 3"/>
          <p:cNvSpPr>
            <a:spLocks noGrp="1"/>
          </p:cNvSpPr>
          <p:nvPr>
            <p:ph type="sldNum" sz="quarter" idx="12"/>
          </p:nvPr>
        </p:nvSpPr>
        <p:spPr/>
        <p:txBody>
          <a:bodyPr/>
          <a:lstStyle/>
          <a:p>
            <a:fld id="{D22DBB91-4764-4098-A9EE-EA9330E91630}" type="slidenum">
              <a:rPr lang="en-GB" smtClean="0"/>
              <a:t>11</a:t>
            </a:fld>
            <a:endParaRPr lang="en-GB"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5883" y="1652338"/>
            <a:ext cx="8320234" cy="4546850"/>
          </a:xfrm>
        </p:spPr>
      </p:pic>
    </p:spTree>
    <p:extLst>
      <p:ext uri="{BB962C8B-B14F-4D97-AF65-F5344CB8AC3E}">
        <p14:creationId xmlns:p14="http://schemas.microsoft.com/office/powerpoint/2010/main" val="1467196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5400" dirty="0" smtClean="0"/>
              <a:t>Koncept rešenja</a:t>
            </a:r>
            <a:endParaRPr lang="en-GB" sz="5400" dirty="0"/>
          </a:p>
        </p:txBody>
      </p:sp>
      <p:sp>
        <p:nvSpPr>
          <p:cNvPr id="3" name="Content Placeholder 2"/>
          <p:cNvSpPr>
            <a:spLocks noGrp="1"/>
          </p:cNvSpPr>
          <p:nvPr>
            <p:ph idx="1"/>
          </p:nvPr>
        </p:nvSpPr>
        <p:spPr/>
        <p:txBody>
          <a:bodyPr>
            <a:normAutofit/>
          </a:bodyPr>
          <a:lstStyle/>
          <a:p>
            <a:r>
              <a:rPr lang="sr-Latn-RS" sz="2400" dirty="0" smtClean="0"/>
              <a:t>Grafička korisnička sprega</a:t>
            </a:r>
            <a:endParaRPr lang="en-GB" sz="2400" dirty="0"/>
          </a:p>
        </p:txBody>
      </p:sp>
      <p:sp>
        <p:nvSpPr>
          <p:cNvPr id="4" name="Slide Number Placeholder 3"/>
          <p:cNvSpPr>
            <a:spLocks noGrp="1"/>
          </p:cNvSpPr>
          <p:nvPr>
            <p:ph type="sldNum" sz="quarter" idx="12"/>
          </p:nvPr>
        </p:nvSpPr>
        <p:spPr/>
        <p:txBody>
          <a:bodyPr/>
          <a:lstStyle/>
          <a:p>
            <a:fld id="{D22DBB91-4764-4098-A9EE-EA9330E91630}" type="slidenum">
              <a:rPr lang="en-GB" smtClean="0"/>
              <a:t>12</a:t>
            </a:fld>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7955" y="2618569"/>
            <a:ext cx="4076089" cy="2809900"/>
          </a:xfrm>
          <a:prstGeom prst="rect">
            <a:avLst/>
          </a:prstGeom>
        </p:spPr>
      </p:pic>
    </p:spTree>
    <p:extLst>
      <p:ext uri="{BB962C8B-B14F-4D97-AF65-F5344CB8AC3E}">
        <p14:creationId xmlns:p14="http://schemas.microsoft.com/office/powerpoint/2010/main" val="3440650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5400" dirty="0" smtClean="0"/>
              <a:t>Testiranje i verifikacija</a:t>
            </a:r>
            <a:endParaRPr lang="en-GB" sz="5400" dirty="0"/>
          </a:p>
        </p:txBody>
      </p:sp>
      <p:sp>
        <p:nvSpPr>
          <p:cNvPr id="3" name="Content Placeholder 2"/>
          <p:cNvSpPr>
            <a:spLocks noGrp="1"/>
          </p:cNvSpPr>
          <p:nvPr>
            <p:ph idx="1"/>
          </p:nvPr>
        </p:nvSpPr>
        <p:spPr/>
        <p:txBody>
          <a:bodyPr>
            <a:normAutofit/>
          </a:bodyPr>
          <a:lstStyle/>
          <a:p>
            <a:r>
              <a:rPr lang="sr-Latn-RS" sz="2400" dirty="0" smtClean="0"/>
              <a:t>Scenario: slučaj presretanja komunikacije</a:t>
            </a:r>
            <a:endParaRPr lang="en-GB" sz="2400" dirty="0"/>
          </a:p>
        </p:txBody>
      </p:sp>
      <p:sp>
        <p:nvSpPr>
          <p:cNvPr id="4" name="Slide Number Placeholder 3"/>
          <p:cNvSpPr>
            <a:spLocks noGrp="1"/>
          </p:cNvSpPr>
          <p:nvPr>
            <p:ph type="sldNum" sz="quarter" idx="12"/>
          </p:nvPr>
        </p:nvSpPr>
        <p:spPr/>
        <p:txBody>
          <a:bodyPr/>
          <a:lstStyle/>
          <a:p>
            <a:fld id="{D22DBB91-4764-4098-A9EE-EA9330E91630}" type="slidenum">
              <a:rPr lang="en-GB" smtClean="0"/>
              <a:t>13</a:t>
            </a:fld>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01545"/>
            <a:ext cx="4392197" cy="344394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3972" y="2301545"/>
            <a:ext cx="4396405" cy="3443948"/>
          </a:xfrm>
          <a:prstGeom prst="rect">
            <a:avLst/>
          </a:prstGeom>
        </p:spPr>
      </p:pic>
    </p:spTree>
    <p:extLst>
      <p:ext uri="{BB962C8B-B14F-4D97-AF65-F5344CB8AC3E}">
        <p14:creationId xmlns:p14="http://schemas.microsoft.com/office/powerpoint/2010/main" val="2623926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5400" dirty="0" smtClean="0"/>
              <a:t>Testiranje i verifikacija</a:t>
            </a:r>
            <a:endParaRPr lang="en-GB" sz="5400" dirty="0"/>
          </a:p>
        </p:txBody>
      </p:sp>
      <p:sp>
        <p:nvSpPr>
          <p:cNvPr id="3" name="Content Placeholder 2"/>
          <p:cNvSpPr>
            <a:spLocks noGrp="1"/>
          </p:cNvSpPr>
          <p:nvPr>
            <p:ph idx="1"/>
          </p:nvPr>
        </p:nvSpPr>
        <p:spPr/>
        <p:txBody>
          <a:bodyPr>
            <a:normAutofit/>
          </a:bodyPr>
          <a:lstStyle/>
          <a:p>
            <a:r>
              <a:rPr lang="sr-Latn-RS" sz="2400" dirty="0" smtClean="0"/>
              <a:t>Razlika između datoteka potpuno stohastička</a:t>
            </a:r>
            <a:endParaRPr lang="en-GB" sz="2400" dirty="0"/>
          </a:p>
        </p:txBody>
      </p:sp>
      <p:sp>
        <p:nvSpPr>
          <p:cNvPr id="4" name="Slide Number Placeholder 3"/>
          <p:cNvSpPr>
            <a:spLocks noGrp="1"/>
          </p:cNvSpPr>
          <p:nvPr>
            <p:ph type="sldNum" sz="quarter" idx="12"/>
          </p:nvPr>
        </p:nvSpPr>
        <p:spPr/>
        <p:txBody>
          <a:bodyPr/>
          <a:lstStyle/>
          <a:p>
            <a:fld id="{D22DBB91-4764-4098-A9EE-EA9330E91630}" type="slidenum">
              <a:rPr lang="en-GB" smtClean="0"/>
              <a:t>14</a:t>
            </a:fld>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7495" y="2404168"/>
            <a:ext cx="5057010" cy="3873601"/>
          </a:xfrm>
          <a:prstGeom prst="rect">
            <a:avLst/>
          </a:prstGeom>
        </p:spPr>
      </p:pic>
    </p:spTree>
    <p:extLst>
      <p:ext uri="{BB962C8B-B14F-4D97-AF65-F5344CB8AC3E}">
        <p14:creationId xmlns:p14="http://schemas.microsoft.com/office/powerpoint/2010/main" val="499738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5400" dirty="0" smtClean="0"/>
              <a:t>Testiranje i verifikacija</a:t>
            </a:r>
            <a:endParaRPr lang="en-GB" sz="5400" dirty="0"/>
          </a:p>
        </p:txBody>
      </p:sp>
      <p:sp>
        <p:nvSpPr>
          <p:cNvPr id="4" name="Slide Number Placeholder 3"/>
          <p:cNvSpPr>
            <a:spLocks noGrp="1"/>
          </p:cNvSpPr>
          <p:nvPr>
            <p:ph type="sldNum" sz="quarter" idx="12"/>
          </p:nvPr>
        </p:nvSpPr>
        <p:spPr/>
        <p:txBody>
          <a:bodyPr/>
          <a:lstStyle/>
          <a:p>
            <a:fld id="{D22DBB91-4764-4098-A9EE-EA9330E91630}" type="slidenum">
              <a:rPr lang="en-GB" smtClean="0"/>
              <a:t>15</a:t>
            </a:fld>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64637387"/>
              </p:ext>
            </p:extLst>
          </p:nvPr>
        </p:nvGraphicFramePr>
        <p:xfrm>
          <a:off x="1526005" y="1668379"/>
          <a:ext cx="9139989" cy="46879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46985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5400" dirty="0" smtClean="0"/>
              <a:t>Zaključak i dalji razvoj</a:t>
            </a:r>
            <a:endParaRPr lang="en-GB" sz="5400" dirty="0"/>
          </a:p>
        </p:txBody>
      </p:sp>
      <p:sp>
        <p:nvSpPr>
          <p:cNvPr id="3" name="Content Placeholder 2"/>
          <p:cNvSpPr>
            <a:spLocks noGrp="1"/>
          </p:cNvSpPr>
          <p:nvPr>
            <p:ph idx="1"/>
          </p:nvPr>
        </p:nvSpPr>
        <p:spPr/>
        <p:txBody>
          <a:bodyPr>
            <a:normAutofit/>
          </a:bodyPr>
          <a:lstStyle/>
          <a:p>
            <a:r>
              <a:rPr lang="sr-Latn-RS" sz="2400" dirty="0" smtClean="0"/>
              <a:t>Dalji razvoj: </a:t>
            </a:r>
          </a:p>
          <a:p>
            <a:pPr lvl="1"/>
            <a:r>
              <a:rPr lang="sr-Latn-RS" sz="2000" dirty="0" smtClean="0"/>
              <a:t>Upotreba većih prostih brojeva</a:t>
            </a:r>
          </a:p>
          <a:p>
            <a:pPr lvl="1"/>
            <a:r>
              <a:rPr lang="sr-Latn-RS" sz="2000" dirty="0" smtClean="0"/>
              <a:t>Proširenje niza ključeva</a:t>
            </a:r>
          </a:p>
          <a:p>
            <a:pPr lvl="1"/>
            <a:r>
              <a:rPr lang="sr-Latn-RS" sz="2000" dirty="0" smtClean="0"/>
              <a:t>Dodatna optimizacija napisanog koda</a:t>
            </a:r>
          </a:p>
          <a:p>
            <a:pPr lvl="1"/>
            <a:r>
              <a:rPr lang="sr-Latn-RS" sz="2000" dirty="0" smtClean="0"/>
              <a:t>Upotreba neke od komercijalnih biblioteka za enkripciju/dekripciju</a:t>
            </a:r>
          </a:p>
          <a:p>
            <a:r>
              <a:rPr lang="sr-Latn-RS" sz="2400" dirty="0" smtClean="0"/>
              <a:t>Zaključak</a:t>
            </a:r>
          </a:p>
          <a:p>
            <a:pPr marL="457200" lvl="1" indent="0">
              <a:buNone/>
            </a:pPr>
            <a:endParaRPr lang="en-GB" sz="2000" dirty="0"/>
          </a:p>
        </p:txBody>
      </p:sp>
      <p:sp>
        <p:nvSpPr>
          <p:cNvPr id="4" name="Slide Number Placeholder 3"/>
          <p:cNvSpPr>
            <a:spLocks noGrp="1"/>
          </p:cNvSpPr>
          <p:nvPr>
            <p:ph type="sldNum" sz="quarter" idx="12"/>
          </p:nvPr>
        </p:nvSpPr>
        <p:spPr/>
        <p:txBody>
          <a:bodyPr/>
          <a:lstStyle/>
          <a:p>
            <a:fld id="{D22DBB91-4764-4098-A9EE-EA9330E91630}" type="slidenum">
              <a:rPr lang="en-GB" smtClean="0"/>
              <a:t>16</a:t>
            </a:fld>
            <a:endParaRPr lang="en-GB" dirty="0"/>
          </a:p>
        </p:txBody>
      </p:sp>
    </p:spTree>
    <p:extLst>
      <p:ext uri="{BB962C8B-B14F-4D97-AF65-F5344CB8AC3E}">
        <p14:creationId xmlns:p14="http://schemas.microsoft.com/office/powerpoint/2010/main" val="457119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3779921" y="3409698"/>
            <a:ext cx="5348037" cy="769853"/>
          </a:xfrm>
        </p:spPr>
        <p:txBody>
          <a:bodyPr>
            <a:normAutofit fontScale="85000" lnSpcReduction="20000"/>
          </a:bodyPr>
          <a:lstStyle/>
          <a:p>
            <a:pPr marL="0" indent="0">
              <a:buNone/>
            </a:pPr>
            <a:r>
              <a:rPr lang="sr-Latn-RS" sz="6600" dirty="0" smtClean="0"/>
              <a:t>Hvala na pažnji!</a:t>
            </a:r>
            <a:endParaRPr lang="en-GB" sz="6600" dirty="0"/>
          </a:p>
        </p:txBody>
      </p:sp>
      <p:sp>
        <p:nvSpPr>
          <p:cNvPr id="4" name="Slide Number Placeholder 3"/>
          <p:cNvSpPr>
            <a:spLocks noGrp="1"/>
          </p:cNvSpPr>
          <p:nvPr>
            <p:ph type="sldNum" sz="quarter" idx="12"/>
          </p:nvPr>
        </p:nvSpPr>
        <p:spPr/>
        <p:txBody>
          <a:bodyPr/>
          <a:lstStyle/>
          <a:p>
            <a:fld id="{D22DBB91-4764-4098-A9EE-EA9330E91630}" type="slidenum">
              <a:rPr lang="en-GB" smtClean="0"/>
              <a:t>17</a:t>
            </a:fld>
            <a:endParaRPr lang="en-GB" dirty="0"/>
          </a:p>
        </p:txBody>
      </p:sp>
    </p:spTree>
    <p:extLst>
      <p:ext uri="{BB962C8B-B14F-4D97-AF65-F5344CB8AC3E}">
        <p14:creationId xmlns:p14="http://schemas.microsoft.com/office/powerpoint/2010/main" val="333129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5400" dirty="0" smtClean="0"/>
              <a:t>Sadržaj</a:t>
            </a:r>
            <a:endParaRPr lang="en-GB" sz="5400" dirty="0"/>
          </a:p>
        </p:txBody>
      </p:sp>
      <p:sp>
        <p:nvSpPr>
          <p:cNvPr id="3" name="Content Placeholder 2"/>
          <p:cNvSpPr>
            <a:spLocks noGrp="1"/>
          </p:cNvSpPr>
          <p:nvPr>
            <p:ph idx="1"/>
          </p:nvPr>
        </p:nvSpPr>
        <p:spPr/>
        <p:txBody>
          <a:bodyPr>
            <a:normAutofit/>
          </a:bodyPr>
          <a:lstStyle/>
          <a:p>
            <a:r>
              <a:rPr lang="sr-Latn-RS" sz="2400" dirty="0" smtClean="0"/>
              <a:t>Uvod</a:t>
            </a:r>
          </a:p>
          <a:p>
            <a:r>
              <a:rPr lang="sr-Latn-RS" sz="2400" dirty="0" smtClean="0"/>
              <a:t>Teorijske osnove</a:t>
            </a:r>
          </a:p>
          <a:p>
            <a:r>
              <a:rPr lang="sr-Latn-RS" sz="2400" dirty="0" smtClean="0"/>
              <a:t>Koncept rešenja</a:t>
            </a:r>
          </a:p>
          <a:p>
            <a:r>
              <a:rPr lang="sr-Latn-RS" sz="2400" dirty="0" smtClean="0"/>
              <a:t>Testiranje i verifikacija</a:t>
            </a:r>
          </a:p>
          <a:p>
            <a:r>
              <a:rPr lang="sr-Latn-RS" sz="2400" dirty="0" smtClean="0"/>
              <a:t>Zaključak i dalji razvoj</a:t>
            </a:r>
            <a:endParaRPr lang="en-GB" sz="2400" dirty="0"/>
          </a:p>
        </p:txBody>
      </p:sp>
      <p:sp>
        <p:nvSpPr>
          <p:cNvPr id="4" name="Slide Number Placeholder 3"/>
          <p:cNvSpPr>
            <a:spLocks noGrp="1"/>
          </p:cNvSpPr>
          <p:nvPr>
            <p:ph type="sldNum" sz="quarter" idx="12"/>
          </p:nvPr>
        </p:nvSpPr>
        <p:spPr/>
        <p:txBody>
          <a:bodyPr/>
          <a:lstStyle/>
          <a:p>
            <a:fld id="{D22DBB91-4764-4098-A9EE-EA9330E91630}" type="slidenum">
              <a:rPr lang="en-GB" smtClean="0"/>
              <a:t>2</a:t>
            </a:fld>
            <a:endParaRPr lang="en-GB" dirty="0"/>
          </a:p>
        </p:txBody>
      </p:sp>
    </p:spTree>
    <p:extLst>
      <p:ext uri="{BB962C8B-B14F-4D97-AF65-F5344CB8AC3E}">
        <p14:creationId xmlns:p14="http://schemas.microsoft.com/office/powerpoint/2010/main" val="3481056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z="5400" dirty="0" smtClean="0"/>
              <a:t>Uvod</a:t>
            </a:r>
            <a:endParaRPr lang="en-GB" sz="5400" dirty="0"/>
          </a:p>
        </p:txBody>
      </p:sp>
      <p:sp>
        <p:nvSpPr>
          <p:cNvPr id="3" name="Content Placeholder 2"/>
          <p:cNvSpPr>
            <a:spLocks noGrp="1"/>
          </p:cNvSpPr>
          <p:nvPr>
            <p:ph idx="1"/>
          </p:nvPr>
        </p:nvSpPr>
        <p:spPr/>
        <p:txBody>
          <a:bodyPr/>
          <a:lstStyle/>
          <a:p>
            <a:r>
              <a:rPr lang="sr-Latn-RS" sz="2400" dirty="0" smtClean="0"/>
              <a:t>Autonomni </a:t>
            </a:r>
            <a:r>
              <a:rPr lang="sr-Latn-RS" sz="2400" dirty="0" smtClean="0"/>
              <a:t>automobili</a:t>
            </a:r>
            <a:r>
              <a:rPr lang="en-GB" sz="2400" dirty="0" smtClean="0"/>
              <a:t> – </a:t>
            </a:r>
            <a:r>
              <a:rPr lang="sr-Latn-RS" sz="2400" dirty="0" smtClean="0"/>
              <a:t>prenos, skladištenje i manipulacija podacima</a:t>
            </a:r>
            <a:endParaRPr lang="sr-Latn-RS" sz="2400" dirty="0" smtClean="0"/>
          </a:p>
          <a:p>
            <a:endParaRPr lang="sr-Latn-RS" sz="2400" dirty="0" smtClean="0"/>
          </a:p>
          <a:p>
            <a:r>
              <a:rPr lang="sr-Latn-RS" sz="2400" dirty="0" smtClean="0"/>
              <a:t>Bezbednost </a:t>
            </a:r>
            <a:r>
              <a:rPr lang="sr-Latn-RS" sz="2400" dirty="0" smtClean="0"/>
              <a:t>podataka na daleko višem nivou nego u potrošačkoj industriji</a:t>
            </a:r>
            <a:endParaRPr lang="sr-Latn-RS" sz="2400" dirty="0" smtClean="0"/>
          </a:p>
          <a:p>
            <a:endParaRPr lang="sr-Latn-RS" sz="2400" dirty="0"/>
          </a:p>
          <a:p>
            <a:r>
              <a:rPr lang="sr-Latn-RS" sz="2400" dirty="0" smtClean="0"/>
              <a:t>Cilj zadatka – jedno rešenje programske podrške za bezbedan prenos podataka sa namenske ploče na računar, njihova enkripcija pre slanja i dekripcija pri primanju, putem </a:t>
            </a:r>
            <a:r>
              <a:rPr lang="sr-Latn-RS" sz="2400" i="1" dirty="0" smtClean="0"/>
              <a:t>BroadR-Reach</a:t>
            </a:r>
            <a:r>
              <a:rPr lang="sr-Latn-RS" sz="2400" dirty="0" smtClean="0"/>
              <a:t> sprege i </a:t>
            </a:r>
            <a:r>
              <a:rPr lang="sr-Latn-RS" sz="2400" i="1" dirty="0" smtClean="0"/>
              <a:t>IPv6</a:t>
            </a:r>
            <a:r>
              <a:rPr lang="sr-Latn-RS" sz="2400" dirty="0" smtClean="0"/>
              <a:t> protokola</a:t>
            </a:r>
          </a:p>
          <a:p>
            <a:endParaRPr lang="en-GB" dirty="0"/>
          </a:p>
        </p:txBody>
      </p:sp>
      <p:sp>
        <p:nvSpPr>
          <p:cNvPr id="4" name="Slide Number Placeholder 3"/>
          <p:cNvSpPr>
            <a:spLocks noGrp="1"/>
          </p:cNvSpPr>
          <p:nvPr>
            <p:ph type="sldNum" sz="quarter" idx="12"/>
          </p:nvPr>
        </p:nvSpPr>
        <p:spPr/>
        <p:txBody>
          <a:bodyPr/>
          <a:lstStyle/>
          <a:p>
            <a:fld id="{D22DBB91-4764-4098-A9EE-EA9330E91630}" type="slidenum">
              <a:rPr lang="en-GB" smtClean="0"/>
              <a:t>3</a:t>
            </a:fld>
            <a:endParaRPr lang="en-GB" dirty="0"/>
          </a:p>
        </p:txBody>
      </p:sp>
    </p:spTree>
    <p:extLst>
      <p:ext uri="{BB962C8B-B14F-4D97-AF65-F5344CB8AC3E}">
        <p14:creationId xmlns:p14="http://schemas.microsoft.com/office/powerpoint/2010/main" val="2002238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5400" dirty="0" smtClean="0"/>
              <a:t>Teorijske osnove</a:t>
            </a:r>
            <a:endParaRPr lang="en-GB" sz="5400" dirty="0"/>
          </a:p>
        </p:txBody>
      </p:sp>
      <p:sp>
        <p:nvSpPr>
          <p:cNvPr id="3" name="Content Placeholder 2"/>
          <p:cNvSpPr>
            <a:spLocks noGrp="1"/>
          </p:cNvSpPr>
          <p:nvPr>
            <p:ph idx="1"/>
          </p:nvPr>
        </p:nvSpPr>
        <p:spPr/>
        <p:txBody>
          <a:bodyPr>
            <a:normAutofit/>
          </a:bodyPr>
          <a:lstStyle/>
          <a:p>
            <a:r>
              <a:rPr lang="sr-Latn-RS" sz="2400" i="1" dirty="0" smtClean="0"/>
              <a:t>BroadR-Reach</a:t>
            </a:r>
            <a:r>
              <a:rPr lang="sr-Latn-RS" sz="2400" dirty="0" smtClean="0"/>
              <a:t> </a:t>
            </a:r>
            <a:r>
              <a:rPr lang="sr-Latn-RS" sz="2400" dirty="0" smtClean="0"/>
              <a:t>sprega</a:t>
            </a:r>
          </a:p>
          <a:p>
            <a:r>
              <a:rPr lang="sr-Latn-RS" sz="2400" dirty="0" smtClean="0"/>
              <a:t>Standard fizičkog sloja</a:t>
            </a:r>
          </a:p>
          <a:p>
            <a:r>
              <a:rPr lang="sr-Latn-RS" sz="2400" dirty="0" smtClean="0"/>
              <a:t>Mnogostruko smanjena cena i težina kablova u vozilu</a:t>
            </a:r>
          </a:p>
          <a:p>
            <a:r>
              <a:rPr lang="sr-Latn-RS" sz="2400" dirty="0" smtClean="0"/>
              <a:t>Tehnologija bazirana na </a:t>
            </a:r>
            <a:r>
              <a:rPr lang="sr-Latn-RS" sz="2400" i="1" dirty="0" smtClean="0"/>
              <a:t>Eternet</a:t>
            </a:r>
            <a:r>
              <a:rPr lang="sr-Latn-RS" sz="2400" dirty="0" smtClean="0"/>
              <a:t> protokolu</a:t>
            </a:r>
          </a:p>
          <a:p>
            <a:r>
              <a:rPr lang="sr-Latn-RS" sz="2400" dirty="0" smtClean="0"/>
              <a:t>Brzina prenosa podataka dostiže 100Mbit/s</a:t>
            </a:r>
          </a:p>
          <a:p>
            <a:r>
              <a:rPr lang="sr-Latn-RS" sz="2400" i="1" dirty="0" smtClean="0"/>
              <a:t>Full-duplex</a:t>
            </a:r>
            <a:r>
              <a:rPr lang="sr-Latn-RS" sz="2400" dirty="0" smtClean="0"/>
              <a:t> komunikacija</a:t>
            </a:r>
            <a:endParaRPr lang="sr-Latn-RS" sz="2400" dirty="0" smtClean="0"/>
          </a:p>
          <a:p>
            <a:endParaRPr lang="en-GB" sz="2400" dirty="0"/>
          </a:p>
        </p:txBody>
      </p:sp>
      <p:sp>
        <p:nvSpPr>
          <p:cNvPr id="4" name="Slide Number Placeholder 3"/>
          <p:cNvSpPr>
            <a:spLocks noGrp="1"/>
          </p:cNvSpPr>
          <p:nvPr>
            <p:ph type="sldNum" sz="quarter" idx="12"/>
          </p:nvPr>
        </p:nvSpPr>
        <p:spPr/>
        <p:txBody>
          <a:bodyPr/>
          <a:lstStyle/>
          <a:p>
            <a:fld id="{D22DBB91-4764-4098-A9EE-EA9330E91630}" type="slidenum">
              <a:rPr lang="en-GB" smtClean="0"/>
              <a:t>4</a:t>
            </a:fld>
            <a:endParaRPr lang="en-GB" dirty="0"/>
          </a:p>
        </p:txBody>
      </p:sp>
    </p:spTree>
    <p:extLst>
      <p:ext uri="{BB962C8B-B14F-4D97-AF65-F5344CB8AC3E}">
        <p14:creationId xmlns:p14="http://schemas.microsoft.com/office/powerpoint/2010/main" val="549240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5400" dirty="0" smtClean="0"/>
              <a:t>Teorijske osnove</a:t>
            </a:r>
            <a:endParaRPr lang="en-GB" sz="5400" dirty="0"/>
          </a:p>
        </p:txBody>
      </p:sp>
      <p:sp>
        <p:nvSpPr>
          <p:cNvPr id="4" name="Slide Number Placeholder 3"/>
          <p:cNvSpPr>
            <a:spLocks noGrp="1"/>
          </p:cNvSpPr>
          <p:nvPr>
            <p:ph type="sldNum" sz="quarter" idx="12"/>
          </p:nvPr>
        </p:nvSpPr>
        <p:spPr/>
        <p:txBody>
          <a:bodyPr/>
          <a:lstStyle/>
          <a:p>
            <a:fld id="{D22DBB91-4764-4098-A9EE-EA9330E91630}" type="slidenum">
              <a:rPr lang="en-GB" smtClean="0"/>
              <a:t>5</a:t>
            </a:fld>
            <a:endParaRPr lang="en-GB" dirty="0"/>
          </a:p>
        </p:txBody>
      </p:sp>
      <p:sp>
        <p:nvSpPr>
          <p:cNvPr id="6" name="Content Placeholder 5"/>
          <p:cNvSpPr>
            <a:spLocks noGrp="1"/>
          </p:cNvSpPr>
          <p:nvPr>
            <p:ph idx="1"/>
          </p:nvPr>
        </p:nvSpPr>
        <p:spPr/>
        <p:txBody>
          <a:bodyPr>
            <a:normAutofit/>
          </a:bodyPr>
          <a:lstStyle/>
          <a:p>
            <a:r>
              <a:rPr lang="sr-Latn-RS" sz="2400" i="1" dirty="0" smtClean="0"/>
              <a:t>BroadR-Reach </a:t>
            </a:r>
            <a:r>
              <a:rPr lang="sr-Latn-RS" sz="2400" dirty="0" smtClean="0"/>
              <a:t>sprega</a:t>
            </a:r>
            <a:endParaRPr lang="en-GB" sz="2400" i="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971" y="2515609"/>
            <a:ext cx="4534058" cy="3015819"/>
          </a:xfrm>
          <a:prstGeom prst="rect">
            <a:avLst/>
          </a:prstGeom>
        </p:spPr>
      </p:pic>
    </p:spTree>
    <p:extLst>
      <p:ext uri="{BB962C8B-B14F-4D97-AF65-F5344CB8AC3E}">
        <p14:creationId xmlns:p14="http://schemas.microsoft.com/office/powerpoint/2010/main" val="290199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5400" dirty="0"/>
              <a:t>Teorijske osnove</a:t>
            </a:r>
            <a:endParaRPr lang="en-GB" sz="5400" dirty="0"/>
          </a:p>
        </p:txBody>
      </p:sp>
      <p:sp>
        <p:nvSpPr>
          <p:cNvPr id="3" name="Content Placeholder 2"/>
          <p:cNvSpPr>
            <a:spLocks noGrp="1"/>
          </p:cNvSpPr>
          <p:nvPr>
            <p:ph idx="1"/>
          </p:nvPr>
        </p:nvSpPr>
        <p:spPr/>
        <p:txBody>
          <a:bodyPr>
            <a:normAutofit/>
          </a:bodyPr>
          <a:lstStyle/>
          <a:p>
            <a:r>
              <a:rPr lang="en-GB" sz="2400" i="1" dirty="0" smtClean="0"/>
              <a:t>TCP</a:t>
            </a:r>
            <a:r>
              <a:rPr lang="en-GB" sz="2400" dirty="0" smtClean="0"/>
              <a:t> </a:t>
            </a:r>
            <a:r>
              <a:rPr lang="en-GB" sz="2400" dirty="0" err="1" smtClean="0"/>
              <a:t>protokol</a:t>
            </a:r>
            <a:endParaRPr lang="en-GB" sz="2400" dirty="0" smtClean="0"/>
          </a:p>
          <a:p>
            <a:r>
              <a:rPr lang="sr-Latn-RS" sz="2400" dirty="0" smtClean="0"/>
              <a:t>Protokol transportnog nivoa</a:t>
            </a:r>
          </a:p>
          <a:p>
            <a:r>
              <a:rPr lang="sr-Latn-RS" sz="2400" dirty="0" smtClean="0"/>
              <a:t>Istovremena dvosmerna komunikacija</a:t>
            </a:r>
          </a:p>
          <a:p>
            <a:r>
              <a:rPr lang="sr-Latn-RS" sz="2400" dirty="0" smtClean="0"/>
              <a:t>Segmentacija</a:t>
            </a:r>
            <a:endParaRPr lang="en-GB" sz="2400" dirty="0" smtClean="0"/>
          </a:p>
          <a:p>
            <a:r>
              <a:rPr lang="sr-Latn-RS" sz="2400" dirty="0" smtClean="0"/>
              <a:t>TCP omogućava:</a:t>
            </a:r>
          </a:p>
          <a:p>
            <a:pPr lvl="1"/>
            <a:r>
              <a:rPr lang="sr-Latn-RS" sz="2000" dirty="0" smtClean="0"/>
              <a:t>Praćenje poslatih paketa</a:t>
            </a:r>
          </a:p>
          <a:p>
            <a:pPr lvl="1"/>
            <a:r>
              <a:rPr lang="sr-Latn-RS" sz="2000" dirty="0" smtClean="0"/>
              <a:t>Kontrolu toka komunikacije</a:t>
            </a:r>
          </a:p>
          <a:p>
            <a:pPr lvl="1"/>
            <a:r>
              <a:rPr lang="sr-Latn-RS" sz="2000" dirty="0" smtClean="0"/>
              <a:t>Redosled pristiglih segmenata</a:t>
            </a:r>
            <a:endParaRPr lang="en-GB" sz="2000" dirty="0"/>
          </a:p>
        </p:txBody>
      </p:sp>
      <p:sp>
        <p:nvSpPr>
          <p:cNvPr id="4" name="Slide Number Placeholder 3"/>
          <p:cNvSpPr>
            <a:spLocks noGrp="1"/>
          </p:cNvSpPr>
          <p:nvPr>
            <p:ph type="sldNum" sz="quarter" idx="12"/>
          </p:nvPr>
        </p:nvSpPr>
        <p:spPr/>
        <p:txBody>
          <a:bodyPr/>
          <a:lstStyle/>
          <a:p>
            <a:fld id="{D22DBB91-4764-4098-A9EE-EA9330E91630}" type="slidenum">
              <a:rPr lang="en-GB" smtClean="0"/>
              <a:t>6</a:t>
            </a:fld>
            <a:endParaRPr lang="en-GB" dirty="0"/>
          </a:p>
        </p:txBody>
      </p:sp>
    </p:spTree>
    <p:extLst>
      <p:ext uri="{BB962C8B-B14F-4D97-AF65-F5344CB8AC3E}">
        <p14:creationId xmlns:p14="http://schemas.microsoft.com/office/powerpoint/2010/main" val="130574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5400" dirty="0"/>
              <a:t>Teorijske osnove</a:t>
            </a:r>
            <a:endParaRPr lang="en-GB" sz="5400" dirty="0"/>
          </a:p>
        </p:txBody>
      </p:sp>
      <p:sp>
        <p:nvSpPr>
          <p:cNvPr id="3" name="Content Placeholder 2"/>
          <p:cNvSpPr>
            <a:spLocks noGrp="1"/>
          </p:cNvSpPr>
          <p:nvPr>
            <p:ph idx="1"/>
          </p:nvPr>
        </p:nvSpPr>
        <p:spPr/>
        <p:txBody>
          <a:bodyPr>
            <a:normAutofit/>
          </a:bodyPr>
          <a:lstStyle/>
          <a:p>
            <a:r>
              <a:rPr lang="en-GB" sz="2400" i="1" dirty="0" smtClean="0"/>
              <a:t>IPv6</a:t>
            </a:r>
            <a:r>
              <a:rPr lang="en-GB" sz="2400" dirty="0" smtClean="0"/>
              <a:t> proto</a:t>
            </a:r>
            <a:r>
              <a:rPr lang="sr-Latn-RS" sz="2400" dirty="0" smtClean="0"/>
              <a:t>k</a:t>
            </a:r>
            <a:r>
              <a:rPr lang="en-GB" sz="2400" dirty="0" err="1" smtClean="0"/>
              <a:t>ol</a:t>
            </a:r>
            <a:endParaRPr lang="en-GB" sz="2400" dirty="0"/>
          </a:p>
          <a:p>
            <a:r>
              <a:rPr lang="sr-Latn-RS" sz="2400" dirty="0" smtClean="0"/>
              <a:t>Veća širina adrese</a:t>
            </a:r>
          </a:p>
          <a:p>
            <a:r>
              <a:rPr lang="sr-Latn-RS" sz="2400" i="1" dirty="0" smtClean="0"/>
              <a:t>2</a:t>
            </a:r>
            <a:r>
              <a:rPr lang="sr-Latn-RS" sz="2400" i="1" baseline="30000" dirty="0" smtClean="0"/>
              <a:t>128</a:t>
            </a:r>
            <a:r>
              <a:rPr lang="sr-Latn-RS" sz="2400" baseline="30000" dirty="0" smtClean="0"/>
              <a:t> </a:t>
            </a:r>
            <a:r>
              <a:rPr lang="sr-Latn-RS" sz="2400" dirty="0" smtClean="0"/>
              <a:t>unikatnih adresa</a:t>
            </a:r>
          </a:p>
          <a:p>
            <a:r>
              <a:rPr lang="sr-Latn-RS" sz="2400" i="1" dirty="0"/>
              <a:t>1080::800:0:417A </a:t>
            </a:r>
            <a:r>
              <a:rPr lang="sr-Latn-RS" sz="2400" dirty="0" smtClean="0"/>
              <a:t>isto što i </a:t>
            </a:r>
            <a:r>
              <a:rPr lang="sr-Latn-RS" sz="2400" i="1" dirty="0"/>
              <a:t>1080:0:0:0:0:800:0:417A</a:t>
            </a:r>
          </a:p>
          <a:p>
            <a:endParaRPr lang="sr-Latn-RS" sz="2400" baseline="30000" dirty="0" smtClean="0"/>
          </a:p>
          <a:p>
            <a:endParaRPr lang="en-GB" sz="2400" dirty="0"/>
          </a:p>
        </p:txBody>
      </p:sp>
      <p:sp>
        <p:nvSpPr>
          <p:cNvPr id="4" name="Slide Number Placeholder 3"/>
          <p:cNvSpPr>
            <a:spLocks noGrp="1"/>
          </p:cNvSpPr>
          <p:nvPr>
            <p:ph type="sldNum" sz="quarter" idx="12"/>
          </p:nvPr>
        </p:nvSpPr>
        <p:spPr/>
        <p:txBody>
          <a:bodyPr/>
          <a:lstStyle/>
          <a:p>
            <a:fld id="{D22DBB91-4764-4098-A9EE-EA9330E91630}" type="slidenum">
              <a:rPr lang="en-GB" smtClean="0"/>
              <a:t>7</a:t>
            </a:fld>
            <a:endParaRPr lang="en-GB" dirty="0"/>
          </a:p>
        </p:txBody>
      </p:sp>
    </p:spTree>
    <p:extLst>
      <p:ext uri="{BB962C8B-B14F-4D97-AF65-F5344CB8AC3E}">
        <p14:creationId xmlns:p14="http://schemas.microsoft.com/office/powerpoint/2010/main" val="3572345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5400" dirty="0" err="1" smtClean="0"/>
              <a:t>Teorijske</a:t>
            </a:r>
            <a:r>
              <a:rPr lang="en-GB" sz="5400" dirty="0" smtClean="0"/>
              <a:t> </a:t>
            </a:r>
            <a:r>
              <a:rPr lang="en-GB" sz="5400" dirty="0" err="1" smtClean="0"/>
              <a:t>osnove</a:t>
            </a:r>
            <a:endParaRPr lang="en-GB" sz="5400" dirty="0"/>
          </a:p>
        </p:txBody>
      </p:sp>
      <p:sp>
        <p:nvSpPr>
          <p:cNvPr id="3" name="Content Placeholder 2"/>
          <p:cNvSpPr>
            <a:spLocks noGrp="1"/>
          </p:cNvSpPr>
          <p:nvPr>
            <p:ph idx="1"/>
          </p:nvPr>
        </p:nvSpPr>
        <p:spPr/>
        <p:txBody>
          <a:bodyPr>
            <a:noAutofit/>
          </a:bodyPr>
          <a:lstStyle/>
          <a:p>
            <a:r>
              <a:rPr lang="en-GB" sz="1800" dirty="0" err="1" smtClean="0"/>
              <a:t>Enkripcija</a:t>
            </a:r>
            <a:endParaRPr lang="en-GB" sz="1800" dirty="0" smtClean="0"/>
          </a:p>
          <a:p>
            <a:r>
              <a:rPr lang="en-GB" sz="1800" dirty="0" err="1" smtClean="0"/>
              <a:t>Elementi</a:t>
            </a:r>
            <a:r>
              <a:rPr lang="en-GB" sz="1800" dirty="0" smtClean="0"/>
              <a:t> </a:t>
            </a:r>
            <a:r>
              <a:rPr lang="en-GB" sz="1800" dirty="0" err="1" smtClean="0"/>
              <a:t>enkripcije</a:t>
            </a:r>
            <a:r>
              <a:rPr lang="sr-Latn-RS" sz="1800" dirty="0" smtClean="0"/>
              <a:t>:</a:t>
            </a:r>
          </a:p>
          <a:p>
            <a:pPr lvl="1"/>
            <a:r>
              <a:rPr lang="sr-Latn-RS" sz="1400" dirty="0" smtClean="0"/>
              <a:t>Algoritam</a:t>
            </a:r>
          </a:p>
          <a:p>
            <a:pPr lvl="1"/>
            <a:r>
              <a:rPr lang="sr-Latn-RS" sz="1400" dirty="0" smtClean="0"/>
              <a:t>Ključevi</a:t>
            </a:r>
          </a:p>
          <a:p>
            <a:pPr lvl="1"/>
            <a:r>
              <a:rPr lang="sr-Latn-RS" sz="1400" dirty="0" smtClean="0"/>
              <a:t>Dužina ključa</a:t>
            </a:r>
          </a:p>
          <a:p>
            <a:pPr lvl="1"/>
            <a:r>
              <a:rPr lang="sr-Latn-RS" sz="1400" dirty="0" smtClean="0"/>
              <a:t>Otvoren text (engl. </a:t>
            </a:r>
            <a:r>
              <a:rPr lang="sr-Latn-RS" sz="1400" i="1" dirty="0" smtClean="0"/>
              <a:t>plaintext</a:t>
            </a:r>
            <a:r>
              <a:rPr lang="sr-Latn-RS" sz="1400" dirty="0" smtClean="0"/>
              <a:t>)</a:t>
            </a:r>
          </a:p>
          <a:p>
            <a:pPr lvl="1"/>
            <a:r>
              <a:rPr lang="sr-Latn-RS" sz="1400" dirty="0" smtClean="0"/>
              <a:t>Šifrovan tekst (engl. </a:t>
            </a:r>
            <a:r>
              <a:rPr lang="sr-Latn-RS" sz="1400" i="1" dirty="0" smtClean="0"/>
              <a:t>ciphertext</a:t>
            </a:r>
            <a:r>
              <a:rPr lang="sr-Latn-RS" sz="1400" dirty="0" smtClean="0"/>
              <a:t>)</a:t>
            </a:r>
            <a:endParaRPr lang="en-GB" sz="1400" dirty="0" smtClean="0"/>
          </a:p>
          <a:p>
            <a:r>
              <a:rPr lang="en-GB" sz="1800" dirty="0" err="1" smtClean="0"/>
              <a:t>Vrste</a:t>
            </a:r>
            <a:r>
              <a:rPr lang="en-GB" sz="1800" dirty="0" smtClean="0"/>
              <a:t> </a:t>
            </a:r>
            <a:r>
              <a:rPr lang="en-GB" sz="1800" dirty="0" err="1" smtClean="0"/>
              <a:t>enkripcije</a:t>
            </a:r>
            <a:r>
              <a:rPr lang="en-GB" sz="1800" dirty="0" smtClean="0"/>
              <a:t>:</a:t>
            </a:r>
          </a:p>
          <a:p>
            <a:pPr lvl="1"/>
            <a:r>
              <a:rPr lang="en-GB" sz="1400" dirty="0" err="1" smtClean="0"/>
              <a:t>Simetri</a:t>
            </a:r>
            <a:r>
              <a:rPr lang="sr-Latn-RS" sz="1400" dirty="0" smtClean="0"/>
              <a:t>čna - isti ključ</a:t>
            </a:r>
            <a:endParaRPr lang="sr-Latn-RS" sz="1400" dirty="0" smtClean="0"/>
          </a:p>
          <a:p>
            <a:pPr lvl="1"/>
            <a:r>
              <a:rPr lang="sr-Latn-RS" sz="1400" dirty="0" smtClean="0"/>
              <a:t>Asimetrična - </a:t>
            </a:r>
            <a:r>
              <a:rPr lang="sr-Latn-RS" sz="1400" b="1" dirty="0" smtClean="0"/>
              <a:t>tajni</a:t>
            </a:r>
            <a:r>
              <a:rPr lang="sr-Latn-RS" sz="1400" dirty="0" smtClean="0"/>
              <a:t> i </a:t>
            </a:r>
            <a:r>
              <a:rPr lang="sr-Latn-RS" sz="1400" b="1" dirty="0" smtClean="0"/>
              <a:t>javni</a:t>
            </a:r>
            <a:r>
              <a:rPr lang="sr-Latn-RS" sz="1400" dirty="0" smtClean="0"/>
              <a:t> ključevi</a:t>
            </a:r>
            <a:endParaRPr lang="sr-Latn-RS" sz="1400" dirty="0" smtClean="0"/>
          </a:p>
          <a:p>
            <a:r>
              <a:rPr lang="sr-Latn-RS" sz="1800" dirty="0" smtClean="0"/>
              <a:t>Asimetrična </a:t>
            </a:r>
            <a:r>
              <a:rPr lang="sr-Latn-RS" sz="1800" i="1" dirty="0" smtClean="0"/>
              <a:t>RSA</a:t>
            </a:r>
            <a:r>
              <a:rPr lang="sr-Latn-RS" sz="1800" dirty="0" smtClean="0"/>
              <a:t> enkripcija</a:t>
            </a:r>
          </a:p>
          <a:p>
            <a:r>
              <a:rPr lang="sr-Latn-RS" sz="1800" dirty="0" smtClean="0"/>
              <a:t>Zašto baš prosti brojevi</a:t>
            </a:r>
            <a:r>
              <a:rPr lang="en-GB" sz="1800" dirty="0" smtClean="0"/>
              <a:t>?</a:t>
            </a:r>
            <a:endParaRPr lang="sr-Latn-RS" sz="1800" dirty="0" smtClean="0"/>
          </a:p>
          <a:p>
            <a:pPr lvl="1"/>
            <a:r>
              <a:rPr lang="sr-Latn-RS" sz="1400" dirty="0" smtClean="0"/>
              <a:t>Osnovna teorema algebre</a:t>
            </a:r>
          </a:p>
          <a:p>
            <a:pPr lvl="1"/>
            <a:r>
              <a:rPr lang="sr-Latn-RS" sz="1400" i="1" dirty="0" smtClean="0"/>
              <a:t>p * q </a:t>
            </a:r>
            <a:r>
              <a:rPr lang="en-GB" sz="1400" i="1" dirty="0" smtClean="0"/>
              <a:t>= 15 (p = 3, q = 5)</a:t>
            </a:r>
            <a:endParaRPr lang="en-GB" sz="1400" i="1" dirty="0" smtClean="0"/>
          </a:p>
          <a:p>
            <a:pPr lvl="1"/>
            <a:r>
              <a:rPr lang="en-GB" sz="1400" i="1" dirty="0" smtClean="0"/>
              <a:t>p * q = 6700283 (p = 1889, q = 3547)</a:t>
            </a:r>
            <a:endParaRPr lang="sr-Latn-RS" sz="1400" i="1" dirty="0" smtClean="0"/>
          </a:p>
          <a:p>
            <a:r>
              <a:rPr lang="sr-Latn-RS" sz="1800" i="1" dirty="0" smtClean="0"/>
              <a:t>Brute-force</a:t>
            </a:r>
            <a:r>
              <a:rPr lang="sr-Latn-RS" sz="1800" dirty="0" smtClean="0"/>
              <a:t> pretraga</a:t>
            </a:r>
            <a:endParaRPr lang="en-GB" sz="1800" dirty="0"/>
          </a:p>
        </p:txBody>
      </p:sp>
      <p:sp>
        <p:nvSpPr>
          <p:cNvPr id="4" name="Slide Number Placeholder 3"/>
          <p:cNvSpPr>
            <a:spLocks noGrp="1"/>
          </p:cNvSpPr>
          <p:nvPr>
            <p:ph type="sldNum" sz="quarter" idx="12"/>
          </p:nvPr>
        </p:nvSpPr>
        <p:spPr/>
        <p:txBody>
          <a:bodyPr/>
          <a:lstStyle/>
          <a:p>
            <a:fld id="{D22DBB91-4764-4098-A9EE-EA9330E91630}" type="slidenum">
              <a:rPr lang="en-GB" smtClean="0"/>
              <a:t>8</a:t>
            </a:fld>
            <a:endParaRPr lang="en-GB" dirty="0"/>
          </a:p>
        </p:txBody>
      </p:sp>
    </p:spTree>
    <p:extLst>
      <p:ext uri="{BB962C8B-B14F-4D97-AF65-F5344CB8AC3E}">
        <p14:creationId xmlns:p14="http://schemas.microsoft.com/office/powerpoint/2010/main" val="489229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5400" dirty="0" smtClean="0"/>
              <a:t>Teorijske osnove</a:t>
            </a:r>
            <a:endParaRPr lang="en-GB" sz="5400" dirty="0"/>
          </a:p>
        </p:txBody>
      </p:sp>
      <p:sp>
        <p:nvSpPr>
          <p:cNvPr id="3" name="Content Placeholder 2"/>
          <p:cNvSpPr>
            <a:spLocks noGrp="1"/>
          </p:cNvSpPr>
          <p:nvPr>
            <p:ph idx="1"/>
          </p:nvPr>
        </p:nvSpPr>
        <p:spPr/>
        <p:txBody>
          <a:bodyPr>
            <a:normAutofit/>
          </a:bodyPr>
          <a:lstStyle/>
          <a:p>
            <a:r>
              <a:rPr lang="sr-Latn-RS" sz="2400" dirty="0" smtClean="0"/>
              <a:t>Algoritam asimetrične </a:t>
            </a:r>
            <a:r>
              <a:rPr lang="sr-Latn-RS" sz="2400" i="1" dirty="0" smtClean="0"/>
              <a:t>RSA</a:t>
            </a:r>
            <a:r>
              <a:rPr lang="sr-Latn-RS" sz="2400" dirty="0" smtClean="0"/>
              <a:t> enkripcije</a:t>
            </a:r>
            <a:endParaRPr lang="en-GB" sz="2400" dirty="0"/>
          </a:p>
        </p:txBody>
      </p:sp>
      <p:sp>
        <p:nvSpPr>
          <p:cNvPr id="4" name="Slide Number Placeholder 3"/>
          <p:cNvSpPr>
            <a:spLocks noGrp="1"/>
          </p:cNvSpPr>
          <p:nvPr>
            <p:ph type="sldNum" sz="quarter" idx="12"/>
          </p:nvPr>
        </p:nvSpPr>
        <p:spPr/>
        <p:txBody>
          <a:bodyPr/>
          <a:lstStyle/>
          <a:p>
            <a:fld id="{D22DBB91-4764-4098-A9EE-EA9330E91630}" type="slidenum">
              <a:rPr lang="en-GB" smtClean="0"/>
              <a:t>9</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758" y="2394516"/>
            <a:ext cx="6506483" cy="3258005"/>
          </a:xfrm>
          <a:prstGeom prst="rect">
            <a:avLst/>
          </a:prstGeom>
        </p:spPr>
      </p:pic>
    </p:spTree>
    <p:extLst>
      <p:ext uri="{BB962C8B-B14F-4D97-AF65-F5344CB8AC3E}">
        <p14:creationId xmlns:p14="http://schemas.microsoft.com/office/powerpoint/2010/main" val="2374420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62582B7-6C0C-436F-B6E8-ABD9B8EDA81C}" vid="{7CA24DC4-EBD0-4486-81FD-F6D91A1177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ppt_template</Template>
  <TotalTime>485</TotalTime>
  <Words>1070</Words>
  <Application>Microsoft Office PowerPoint</Application>
  <PresentationFormat>Widescreen</PresentationFormat>
  <Paragraphs>131</Paragraphs>
  <Slides>17</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Cambria Math</vt:lpstr>
      <vt:lpstr>Office Theme</vt:lpstr>
      <vt:lpstr>Jedno rešenje programske podrške za bezbedan prenos podataka putem BroadR-Reach sprege</vt:lpstr>
      <vt:lpstr>Sadržaj</vt:lpstr>
      <vt:lpstr>Uvod</vt:lpstr>
      <vt:lpstr>Teorijske osnove</vt:lpstr>
      <vt:lpstr>Teorijske osnove</vt:lpstr>
      <vt:lpstr>Teorijske osnove</vt:lpstr>
      <vt:lpstr>Teorijske osnove</vt:lpstr>
      <vt:lpstr>Teorijske osnove</vt:lpstr>
      <vt:lpstr>Teorijske osnove</vt:lpstr>
      <vt:lpstr>Koncept rešenja</vt:lpstr>
      <vt:lpstr>Koncept rešenja</vt:lpstr>
      <vt:lpstr>Koncept rešenja</vt:lpstr>
      <vt:lpstr>Testiranje i verifikacija</vt:lpstr>
      <vt:lpstr>Testiranje i verifikacija</vt:lpstr>
      <vt:lpstr>Testiranje i verifikacija</vt:lpstr>
      <vt:lpstr>Zaključak i dalji razvoj</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Употреба YOLO алгоритма за препознавање учесника у саобраћају</dc:title>
  <dc:creator>Aleksa Corovic</dc:creator>
  <cp:lastModifiedBy>Filip Dutina</cp:lastModifiedBy>
  <cp:revision>54</cp:revision>
  <dcterms:created xsi:type="dcterms:W3CDTF">2018-08-29T06:03:09Z</dcterms:created>
  <dcterms:modified xsi:type="dcterms:W3CDTF">2018-09-11T10:40:23Z</dcterms:modified>
</cp:coreProperties>
</file>