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465" autoAdjust="0"/>
  </p:normalViewPr>
  <p:slideViewPr>
    <p:cSldViewPr snapToGrid="0">
      <p:cViewPr varScale="1">
        <p:scale>
          <a:sx n="60" d="100"/>
          <a:sy n="60" d="100"/>
        </p:scale>
        <p:origin x="9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218C2-7343-4502-8DBC-BF026141FD57}" type="datetimeFigureOut">
              <a:rPr lang="en-GB" smtClean="0"/>
              <a:t>04/09/2018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CBF3-37F0-420D-959A-0BF960019D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51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bi autonomni automobili preuzeli primat na putevima i postali deo svakodnevice, jedan od najvećih izazova sa inženjerske tačke gledišta svakako jeste prenos, skladištenje i manipulacija podacima. Navodno, devedeset minuta vožnje jednog autonomnog automobila predstavlja ekvivalent korišćenju milion pametnih telefona u rasponu od dvadeset i četiri časa po obimu obrađenih podataka. </a:t>
            </a:r>
          </a:p>
          <a:p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 stanovišta bezbednosti od neželjenog pristupa, sigurnost automobilskih mreža nije na nivou kao što je u potrošačkoj industriji, već mora biti na daleko višem nivou. Ovde je potrebno obezbediti dodatnu zaštitu, kao i šifrovanje podataka, kako bi se onemogućila, ili makar znatno otežala manipulacija podacima koji se čuvaju u automobilu, kao što su dijagnostički podaci, rezultati očitavanja senzora, podaci o izvršenim popravkama i servisima, ukupna pređena kilometraža vozila i slično.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84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BroadR-Reach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tehnologija predstavlja standard fizičkog sloja koji je osmišljen za umrežavanje komponenti u automobilskoj industriji.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Jedna od najvećih prednosti koje proizvođačima pruža ova tehnologija je mnogostruko smanjena cena i težina kablova u vozilu. Korišćenje </a:t>
            </a:r>
            <a:r>
              <a:rPr lang="sr-Latn-R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BroadR-Reach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tehnologije omogućava prelazak sa više zatvorenih mreža u automobilu na jednu otvorenu koja je bazirana na </a:t>
            </a:r>
            <a:r>
              <a:rPr lang="sr-Latn-R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Eternet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(engl. </a:t>
            </a:r>
            <a:r>
              <a:rPr lang="sr-Latn-R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Ethernet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protokolu. Brzina prenosa podataka može da dostigne i 100Mbit/s, što prevazilazi standardnu </a:t>
            </a:r>
            <a:r>
              <a:rPr lang="sr-Latn-R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Eternet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vezu.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Takođe, </a:t>
            </a:r>
            <a:r>
              <a:rPr lang="sr-Latn-R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BroadR-Reach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 omogućava istovremeno slanje i primanje podataka preko iste neobložene upredene parice (engl. </a:t>
            </a:r>
            <a:r>
              <a:rPr lang="sr-Latn-R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full-duplex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65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predstavlja protokol transportnog nivoa. Ovaj protokol omogućava istovremeno dvosmernu pouzdanu komunikaciju između klijenta i servera. </a:t>
            </a:r>
            <a:r>
              <a:rPr lang="sr-Latn-R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koristi segment za jedinicu prenosa (jedinice podataka transportnog sloja). Proces podele originalne poruke aplikativnog nivoa na segmente naziva se segmentacija. </a:t>
            </a:r>
            <a:r>
              <a:rPr lang="sr-Latn-R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omogućava praćenje poslatih paketa, kontrolu toka komunikacije, kao i redosleda pristiglih segmenata.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71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je novi standardni internet protokol, gde su adrese 128 bita široke, što bi trebalo da zadovolji blisku budućnost.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Teoretski, postojalo bi tačno 2</a:t>
            </a:r>
            <a:r>
              <a:rPr lang="sr-Latn-R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ili 3.403×10</a:t>
            </a:r>
            <a:r>
              <a:rPr lang="sr-Latn-R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unikatnih adres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Ovaj veliki prostor za adrese teško da će ikada biti potpuno popunjen. Adresa verzije 6 se piše kao osam četvorocifrenih heksadecimalnih brojeva (8 puta po 16 bitova) odvojenih dvotačkama. Jedan niz nula po adresi može da se izostavi, pa je 1080::800:0:417A isto što i 1080:0:0:0:0:800:0:417A.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63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CFD6-3914-43FA-82AE-6C2BCB2F5304}" type="datetime1">
              <a:rPr lang="en-GB" smtClean="0"/>
              <a:t>04/09/2018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ustomShape 2"/>
          <p:cNvSpPr/>
          <p:nvPr userDrawn="1"/>
        </p:nvSpPr>
        <p:spPr>
          <a:xfrm rot="327000">
            <a:off x="3538" y="688282"/>
            <a:ext cx="12038895" cy="1079280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119011"/>
            <a:ext cx="822790" cy="8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2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CC82-B1B9-4FA0-8152-83F9205EC05D}" type="datetime1">
              <a:rPr lang="en-GB" smtClean="0"/>
              <a:t>04/09/2018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89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5540-753E-45C0-B9BF-6D0C4961FF7B}" type="datetime1">
              <a:rPr lang="en-GB" smtClean="0"/>
              <a:t>04/09/2018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54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44-3E58-4F0C-80C7-41BD6C897C65}" type="datetime1">
              <a:rPr lang="en-GB" smtClean="0"/>
              <a:t>04/09/2018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86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AB60-E104-4C26-85F8-BFBAAF410C05}" type="datetime1">
              <a:rPr lang="en-GB" smtClean="0"/>
              <a:t>04/09/2018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94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D567-557C-4499-9E8F-C30ACB70317C}" type="datetime1">
              <a:rPr lang="en-GB" smtClean="0"/>
              <a:t>04/09/2018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49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4387"/>
            <a:ext cx="10515600" cy="107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CED2-3B6D-476F-AB4E-28DD0D82C9EA}" type="datetime1">
              <a:rPr lang="en-GB" smtClean="0"/>
              <a:t>04/09/2018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249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F60D-8E4D-469F-97F8-9F2C592593FA}" type="datetime1">
              <a:rPr lang="en-GB" smtClean="0"/>
              <a:t>04/09/2018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02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E2FF-5053-403D-9275-4E14153D1110}" type="datetime1">
              <a:rPr lang="en-GB" smtClean="0"/>
              <a:t>04/09/2018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714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DD0-3696-40BD-BE2A-05759D46E0E7}" type="datetime1">
              <a:rPr lang="en-GB" smtClean="0"/>
              <a:t>04/09/2018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53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6DF5-004A-4FE5-B5D3-D22AA8BA7689}" type="datetime1">
              <a:rPr lang="en-GB" smtClean="0"/>
              <a:t>04/09/2018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862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3D76-B2D5-4BE5-8772-D05C92B298FC}" type="datetime1">
              <a:rPr lang="en-GB" smtClean="0"/>
              <a:t>04/09/2018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ustomShape 1"/>
          <p:cNvSpPr/>
          <p:nvPr userDrawn="1"/>
        </p:nvSpPr>
        <p:spPr>
          <a:xfrm>
            <a:off x="0" y="-1"/>
            <a:ext cx="12192000" cy="1590676"/>
          </a:xfrm>
          <a:custGeom>
            <a:avLst/>
            <a:gdLst/>
            <a:ahLst/>
            <a:cxnLst/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15"/>
          <p:cNvPicPr/>
          <p:nvPr userDrawn="1"/>
        </p:nvPicPr>
        <p:blipFill>
          <a:blip r:embed="rId13"/>
          <a:srcRect b="42519"/>
          <a:stretch/>
        </p:blipFill>
        <p:spPr>
          <a:xfrm>
            <a:off x="10992180" y="54985"/>
            <a:ext cx="1079280" cy="620280"/>
          </a:xfrm>
          <a:prstGeom prst="rect">
            <a:avLst/>
          </a:prstGeom>
          <a:ln w="9360"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1061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ustomShape 3"/>
          <p:cNvSpPr/>
          <p:nvPr userDrawn="1"/>
        </p:nvSpPr>
        <p:spPr>
          <a:xfrm rot="382187">
            <a:off x="64576" y="878156"/>
            <a:ext cx="12105021" cy="1047924"/>
          </a:xfrm>
          <a:custGeom>
            <a:avLst/>
            <a:gdLst/>
            <a:ahLst/>
            <a:cxnLst/>
            <a:rect l="l" t="t" r="r" b="b"/>
            <a:pathLst>
              <a:path w="3171" h="426">
                <a:moveTo>
                  <a:pt x="0" y="426"/>
                </a:moveTo>
                <a:cubicBezTo>
                  <a:pt x="1377" y="0"/>
                  <a:pt x="2716" y="29"/>
                  <a:pt x="3171" y="56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4"/>
          <p:cNvSpPr/>
          <p:nvPr userDrawn="1"/>
        </p:nvSpPr>
        <p:spPr>
          <a:xfrm rot="382187">
            <a:off x="58085" y="944755"/>
            <a:ext cx="12105021" cy="1041670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/>
          <p:cNvSpPr/>
          <p:nvPr userDrawn="1"/>
        </p:nvSpPr>
        <p:spPr>
          <a:xfrm rot="382187">
            <a:off x="47631" y="1019288"/>
            <a:ext cx="12106452" cy="1051051"/>
          </a:xfrm>
          <a:custGeom>
            <a:avLst/>
            <a:gdLst/>
            <a:ahLst/>
            <a:cxnLst/>
            <a:rect l="l" t="t" r="r" b="b"/>
            <a:pathLst>
              <a:path w="3171" h="427">
                <a:moveTo>
                  <a:pt x="0" y="427"/>
                </a:moveTo>
                <a:cubicBezTo>
                  <a:pt x="1369" y="0"/>
                  <a:pt x="2702" y="25"/>
                  <a:pt x="3171" y="52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6"/>
          <p:cNvSpPr/>
          <p:nvPr userDrawn="1"/>
        </p:nvSpPr>
        <p:spPr>
          <a:xfrm rot="382187">
            <a:off x="55610" y="962052"/>
            <a:ext cx="12106452" cy="1085797"/>
          </a:xfrm>
          <a:custGeom>
            <a:avLst/>
            <a:gdLst/>
            <a:ahLst/>
            <a:cxnLst/>
            <a:rect l="l" t="t" r="r" b="b"/>
            <a:pathLst>
              <a:path w="3171" h="441">
                <a:moveTo>
                  <a:pt x="0" y="441"/>
                </a:moveTo>
                <a:cubicBezTo>
                  <a:pt x="1372" y="0"/>
                  <a:pt x="2713" y="16"/>
                  <a:pt x="3171" y="3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/>
          <p:cNvSpPr/>
          <p:nvPr userDrawn="1"/>
        </p:nvSpPr>
        <p:spPr>
          <a:xfrm rot="5018244">
            <a:off x="7507108" y="2597238"/>
            <a:ext cx="6938715" cy="1552593"/>
          </a:xfrm>
          <a:custGeom>
            <a:avLst/>
            <a:gdLst/>
            <a:ahLst/>
            <a:cxnLst/>
            <a:rect l="l" t="t" r="r" b="b"/>
            <a:pathLst>
              <a:path w="3171" h="426">
                <a:moveTo>
                  <a:pt x="0" y="426"/>
                </a:moveTo>
                <a:cubicBezTo>
                  <a:pt x="1377" y="0"/>
                  <a:pt x="2716" y="29"/>
                  <a:pt x="3171" y="56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4"/>
          <p:cNvSpPr/>
          <p:nvPr userDrawn="1"/>
        </p:nvSpPr>
        <p:spPr>
          <a:xfrm rot="5018244">
            <a:off x="7499119" y="2665509"/>
            <a:ext cx="6938715" cy="1543327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5"/>
          <p:cNvSpPr/>
          <p:nvPr userDrawn="1"/>
        </p:nvSpPr>
        <p:spPr>
          <a:xfrm rot="5018244">
            <a:off x="7490835" y="2737608"/>
            <a:ext cx="6939534" cy="1557226"/>
          </a:xfrm>
          <a:custGeom>
            <a:avLst/>
            <a:gdLst/>
            <a:ahLst/>
            <a:cxnLst/>
            <a:rect l="l" t="t" r="r" b="b"/>
            <a:pathLst>
              <a:path w="3171" h="427">
                <a:moveTo>
                  <a:pt x="0" y="427"/>
                </a:moveTo>
                <a:cubicBezTo>
                  <a:pt x="1369" y="0"/>
                  <a:pt x="2702" y="25"/>
                  <a:pt x="3171" y="52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6"/>
          <p:cNvSpPr/>
          <p:nvPr userDrawn="1"/>
        </p:nvSpPr>
        <p:spPr>
          <a:xfrm rot="5018244">
            <a:off x="7507127" y="2671078"/>
            <a:ext cx="6939535" cy="1608705"/>
          </a:xfrm>
          <a:custGeom>
            <a:avLst/>
            <a:gdLst/>
            <a:ahLst/>
            <a:cxnLst/>
            <a:rect l="l" t="t" r="r" b="b"/>
            <a:pathLst>
              <a:path w="3171" h="441">
                <a:moveTo>
                  <a:pt x="0" y="441"/>
                </a:moveTo>
                <a:cubicBezTo>
                  <a:pt x="1372" y="0"/>
                  <a:pt x="2713" y="16"/>
                  <a:pt x="3171" y="3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52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FB1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7371" y="295218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Jedno rešenje programske podrške za bezbedan prenos podataka putem </a:t>
            </a:r>
            <a:r>
              <a:rPr lang="sr-Latn-RS" i="1" dirty="0" smtClean="0"/>
              <a:t>BroadR-Reach</a:t>
            </a:r>
            <a:r>
              <a:rPr lang="sr-Latn-RS" dirty="0" smtClean="0"/>
              <a:t> sprege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11" y="6178980"/>
            <a:ext cx="3471949" cy="679020"/>
          </a:xfrm>
        </p:spPr>
        <p:txBody>
          <a:bodyPr/>
          <a:lstStyle/>
          <a:p>
            <a:r>
              <a:rPr lang="sr-Latn-RS" dirty="0" smtClean="0"/>
              <a:t>autor: Filip Dutina</a:t>
            </a: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223760" y="6178980"/>
            <a:ext cx="4807527" cy="67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mentor: doc. Dr Bogdan Pavković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6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5400" dirty="0" smtClean="0"/>
              <a:t>Sadržaj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Uvod</a:t>
            </a:r>
          </a:p>
          <a:p>
            <a:r>
              <a:rPr lang="sr-Latn-RS" sz="2400" dirty="0" smtClean="0"/>
              <a:t>Teorijske osnove</a:t>
            </a:r>
          </a:p>
          <a:p>
            <a:r>
              <a:rPr lang="sr-Latn-RS" sz="2400" dirty="0" smtClean="0"/>
              <a:t>Koncept rešenja</a:t>
            </a:r>
          </a:p>
          <a:p>
            <a:r>
              <a:rPr lang="sr-Latn-RS" sz="2400" dirty="0" smtClean="0"/>
              <a:t>Testiranje i verifikacija</a:t>
            </a:r>
          </a:p>
          <a:p>
            <a:r>
              <a:rPr lang="sr-Latn-RS" sz="2400" dirty="0" smtClean="0"/>
              <a:t>Zaključak i dalji razvoj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0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5400" dirty="0" smtClean="0"/>
              <a:t>Uvod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 smtClean="0"/>
              <a:t>Autonomni automobili</a:t>
            </a:r>
          </a:p>
          <a:p>
            <a:endParaRPr lang="sr-Latn-RS" sz="2400" dirty="0" smtClean="0"/>
          </a:p>
          <a:p>
            <a:r>
              <a:rPr lang="sr-Latn-RS" sz="2400" dirty="0" smtClean="0"/>
              <a:t>Bezbednost podataka</a:t>
            </a:r>
          </a:p>
          <a:p>
            <a:endParaRPr lang="sr-Latn-RS" sz="2400" dirty="0"/>
          </a:p>
          <a:p>
            <a:r>
              <a:rPr lang="sr-Latn-RS" sz="2400" dirty="0" smtClean="0"/>
              <a:t>Cilj zadatka – jedno rešenje programske podrške za bezbedan prenos podataka sa namenske ploče na računar, njihova enkripcija pre slanja i dekripcija pri primanju, putem </a:t>
            </a:r>
            <a:r>
              <a:rPr lang="sr-Latn-RS" sz="2400" i="1" dirty="0" smtClean="0"/>
              <a:t>BroadR-Reach</a:t>
            </a:r>
            <a:r>
              <a:rPr lang="sr-Latn-RS" sz="2400" dirty="0" smtClean="0"/>
              <a:t> sprege i </a:t>
            </a:r>
            <a:r>
              <a:rPr lang="sr-Latn-RS" sz="2400" i="1" dirty="0" smtClean="0"/>
              <a:t>IPv6</a:t>
            </a:r>
            <a:r>
              <a:rPr lang="sr-Latn-RS" sz="2400" dirty="0" smtClean="0"/>
              <a:t> protokola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2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dirty="0" smtClean="0"/>
              <a:t>Teorijske osnove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i="1" dirty="0" smtClean="0"/>
              <a:t>BroadR-Reach</a:t>
            </a:r>
            <a:r>
              <a:rPr lang="sr-Latn-RS" sz="2400" dirty="0" smtClean="0"/>
              <a:t> sprega</a:t>
            </a: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61" y="2412172"/>
            <a:ext cx="4845077" cy="32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dirty="0"/>
              <a:t>Teorijske osnove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i="1" dirty="0" smtClean="0"/>
              <a:t>TCP</a:t>
            </a:r>
            <a:r>
              <a:rPr lang="en-GB" sz="2400" dirty="0" smtClean="0"/>
              <a:t> </a:t>
            </a:r>
            <a:r>
              <a:rPr lang="en-GB" sz="2400" dirty="0" err="1" smtClean="0"/>
              <a:t>protokol</a:t>
            </a:r>
            <a:endParaRPr lang="en-GB" sz="2400" dirty="0" smtClean="0"/>
          </a:p>
          <a:p>
            <a:r>
              <a:rPr lang="sr-Latn-RS" sz="2400" dirty="0" smtClean="0"/>
              <a:t>Protokol transportnog nivoa</a:t>
            </a:r>
          </a:p>
          <a:p>
            <a:r>
              <a:rPr lang="sr-Latn-RS" sz="2400" dirty="0" smtClean="0"/>
              <a:t>Istovremena dvosmerna komunikacija</a:t>
            </a:r>
          </a:p>
          <a:p>
            <a:r>
              <a:rPr lang="sr-Latn-RS" sz="2400" dirty="0" smtClean="0"/>
              <a:t>Segmentacija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dirty="0"/>
              <a:t>Teorijske osnove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i="1" dirty="0" smtClean="0"/>
              <a:t>IPv6</a:t>
            </a:r>
            <a:r>
              <a:rPr lang="en-GB" sz="2400" dirty="0" smtClean="0"/>
              <a:t> proto</a:t>
            </a:r>
            <a:r>
              <a:rPr lang="sr-Latn-RS" sz="2400" dirty="0" smtClean="0"/>
              <a:t>k</a:t>
            </a:r>
            <a:r>
              <a:rPr lang="en-GB" sz="2400" dirty="0" err="1" smtClean="0"/>
              <a:t>ol</a:t>
            </a:r>
            <a:endParaRPr lang="en-GB" sz="2400" dirty="0"/>
          </a:p>
          <a:p>
            <a:r>
              <a:rPr lang="sr-Latn-RS" sz="2400" dirty="0" smtClean="0"/>
              <a:t>Veća širina adrese</a:t>
            </a:r>
          </a:p>
          <a:p>
            <a:r>
              <a:rPr lang="sr-Latn-RS" sz="2400" i="1" dirty="0" smtClean="0"/>
              <a:t>2</a:t>
            </a:r>
            <a:r>
              <a:rPr lang="sr-Latn-RS" sz="2400" i="1" baseline="30000" dirty="0" smtClean="0"/>
              <a:t>128</a:t>
            </a:r>
            <a:r>
              <a:rPr lang="sr-Latn-RS" sz="2400" baseline="30000" dirty="0" smtClean="0"/>
              <a:t> </a:t>
            </a:r>
            <a:r>
              <a:rPr lang="sr-Latn-RS" sz="2400" dirty="0" smtClean="0"/>
              <a:t>unikatnih adresa</a:t>
            </a:r>
          </a:p>
          <a:p>
            <a:r>
              <a:rPr lang="sr-Latn-RS" sz="2400" i="1" dirty="0"/>
              <a:t>1080::800:0:417A </a:t>
            </a:r>
            <a:r>
              <a:rPr lang="sr-Latn-RS" sz="2400" dirty="0" smtClean="0"/>
              <a:t>isto što i </a:t>
            </a:r>
            <a:r>
              <a:rPr lang="sr-Latn-RS" sz="2400" i="1" dirty="0"/>
              <a:t>1080:0:0:0:0:800:0:417A</a:t>
            </a:r>
          </a:p>
          <a:p>
            <a:endParaRPr lang="sr-Latn-RS" sz="2400" baseline="30000" dirty="0" smtClean="0"/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34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62582B7-6C0C-436F-B6E8-ABD9B8EDA81C}" vid="{7CA24DC4-EBD0-4486-81FD-F6D91A1177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326</TotalTime>
  <Words>407</Words>
  <Application>Microsoft Office PowerPoint</Application>
  <PresentationFormat>Widescreen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Jedno rešenje programske podrške za bezbedan prenos podataka putem BroadR-Reach sprege</vt:lpstr>
      <vt:lpstr>Sadržaj</vt:lpstr>
      <vt:lpstr>Uvod</vt:lpstr>
      <vt:lpstr>Teorijske osnove</vt:lpstr>
      <vt:lpstr>Teorijske osnove</vt:lpstr>
      <vt:lpstr>Teorijske osnove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Употреба YOLO алгоритма за препознавање учесника у саобраћају</dc:title>
  <dc:creator>Aleksa Corovic</dc:creator>
  <cp:lastModifiedBy>Filip Dutina</cp:lastModifiedBy>
  <cp:revision>32</cp:revision>
  <dcterms:created xsi:type="dcterms:W3CDTF">2018-08-29T06:03:09Z</dcterms:created>
  <dcterms:modified xsi:type="dcterms:W3CDTF">2018-09-04T11:40:00Z</dcterms:modified>
</cp:coreProperties>
</file>