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21388388" cy="30275213"/>
  <p:notesSz cx="7102475" cy="10233025"/>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0" autoAdjust="0"/>
    <p:restoredTop sz="96366" autoAdjust="0"/>
  </p:normalViewPr>
  <p:slideViewPr>
    <p:cSldViewPr snapToGrid="0" snapToObjects="1" showGuides="1">
      <p:cViewPr>
        <p:scale>
          <a:sx n="33" d="100"/>
          <a:sy n="33" d="100"/>
        </p:scale>
        <p:origin x="2118" y="-13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8" d="100"/>
          <a:sy n="78" d="100"/>
        </p:scale>
        <p:origin x="3054" y="102"/>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77739" cy="511651"/>
          </a:xfrm>
          <a:prstGeom prst="rect">
            <a:avLst/>
          </a:prstGeom>
        </p:spPr>
        <p:txBody>
          <a:bodyPr vert="horz" lIns="99261" tIns="49630" rIns="99261" bIns="49630" rtlCol="0"/>
          <a:lstStyle>
            <a:lvl1pPr algn="l">
              <a:defRPr sz="1300"/>
            </a:lvl1pPr>
          </a:lstStyle>
          <a:p>
            <a:endParaRPr lang="en-US"/>
          </a:p>
        </p:txBody>
      </p:sp>
      <p:sp>
        <p:nvSpPr>
          <p:cNvPr id="3" name="Date Placeholder 2"/>
          <p:cNvSpPr>
            <a:spLocks noGrp="1"/>
          </p:cNvSpPr>
          <p:nvPr>
            <p:ph type="dt" sz="quarter" idx="1"/>
          </p:nvPr>
        </p:nvSpPr>
        <p:spPr>
          <a:xfrm>
            <a:off x="4023094" y="2"/>
            <a:ext cx="3077739" cy="511651"/>
          </a:xfrm>
          <a:prstGeom prst="rect">
            <a:avLst/>
          </a:prstGeom>
        </p:spPr>
        <p:txBody>
          <a:bodyPr vert="horz" lIns="99261" tIns="49630" rIns="99261" bIns="49630" rtlCol="0"/>
          <a:lstStyle>
            <a:lvl1pPr algn="r">
              <a:defRPr sz="1300"/>
            </a:lvl1pPr>
          </a:lstStyle>
          <a:p>
            <a:fld id="{0158C5BC-9A70-462C-B28D-9600239EAC64}" type="datetimeFigureOut">
              <a:rPr lang="en-US" smtClean="0"/>
              <a:pPr/>
              <a:t>5/15/2021</a:t>
            </a:fld>
            <a:endParaRPr lang="en-US"/>
          </a:p>
        </p:txBody>
      </p:sp>
      <p:sp>
        <p:nvSpPr>
          <p:cNvPr id="4" name="Footer Placeholder 3"/>
          <p:cNvSpPr>
            <a:spLocks noGrp="1"/>
          </p:cNvSpPr>
          <p:nvPr>
            <p:ph type="ftr" sz="quarter" idx="2"/>
          </p:nvPr>
        </p:nvSpPr>
        <p:spPr>
          <a:xfrm>
            <a:off x="0" y="9719599"/>
            <a:ext cx="3077739" cy="511651"/>
          </a:xfrm>
          <a:prstGeom prst="rect">
            <a:avLst/>
          </a:prstGeom>
        </p:spPr>
        <p:txBody>
          <a:bodyPr vert="horz" lIns="99261" tIns="49630" rIns="99261" bIns="49630" rtlCol="0" anchor="b"/>
          <a:lstStyle>
            <a:lvl1pPr algn="l">
              <a:defRPr sz="1300"/>
            </a:lvl1pPr>
          </a:lstStyle>
          <a:p>
            <a:endParaRPr lang="en-US"/>
          </a:p>
        </p:txBody>
      </p:sp>
      <p:sp>
        <p:nvSpPr>
          <p:cNvPr id="5" name="Slide Number Placeholder 4"/>
          <p:cNvSpPr>
            <a:spLocks noGrp="1"/>
          </p:cNvSpPr>
          <p:nvPr>
            <p:ph type="sldNum" sz="quarter" idx="3"/>
          </p:nvPr>
        </p:nvSpPr>
        <p:spPr>
          <a:xfrm>
            <a:off x="4023094" y="9719599"/>
            <a:ext cx="3077739" cy="511651"/>
          </a:xfrm>
          <a:prstGeom prst="rect">
            <a:avLst/>
          </a:prstGeom>
        </p:spPr>
        <p:txBody>
          <a:bodyPr vert="horz" lIns="99261" tIns="49630" rIns="99261" bIns="49630"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77739" cy="511651"/>
          </a:xfrm>
          <a:prstGeom prst="rect">
            <a:avLst/>
          </a:prstGeom>
        </p:spPr>
        <p:txBody>
          <a:bodyPr vert="horz" lIns="99261" tIns="49630" rIns="99261" bIns="49630" rtlCol="0"/>
          <a:lstStyle>
            <a:lvl1pPr algn="l">
              <a:defRPr sz="1300"/>
            </a:lvl1pPr>
          </a:lstStyle>
          <a:p>
            <a:endParaRPr lang="en-US" dirty="0"/>
          </a:p>
        </p:txBody>
      </p:sp>
      <p:sp>
        <p:nvSpPr>
          <p:cNvPr id="3" name="Date Placeholder 2"/>
          <p:cNvSpPr>
            <a:spLocks noGrp="1"/>
          </p:cNvSpPr>
          <p:nvPr>
            <p:ph type="dt" idx="1"/>
          </p:nvPr>
        </p:nvSpPr>
        <p:spPr>
          <a:xfrm>
            <a:off x="4023094" y="2"/>
            <a:ext cx="3077739" cy="511651"/>
          </a:xfrm>
          <a:prstGeom prst="rect">
            <a:avLst/>
          </a:prstGeom>
        </p:spPr>
        <p:txBody>
          <a:bodyPr vert="horz" lIns="99261" tIns="49630" rIns="99261" bIns="49630" rtlCol="0"/>
          <a:lstStyle>
            <a:lvl1pPr algn="r">
              <a:defRPr sz="1300"/>
            </a:lvl1pPr>
          </a:lstStyle>
          <a:p>
            <a:fld id="{E6CC2317-6751-4CD4-9995-8782DD78E936}" type="datetimeFigureOut">
              <a:rPr lang="en-US" smtClean="0"/>
              <a:pPr/>
              <a:t>5/15/2021</a:t>
            </a:fld>
            <a:endParaRPr lang="en-US" dirty="0"/>
          </a:p>
        </p:txBody>
      </p:sp>
      <p:sp>
        <p:nvSpPr>
          <p:cNvPr id="4" name="Slide Image Placeholder 3"/>
          <p:cNvSpPr>
            <a:spLocks noGrp="1" noRot="1" noChangeAspect="1"/>
          </p:cNvSpPr>
          <p:nvPr>
            <p:ph type="sldImg" idx="2"/>
          </p:nvPr>
        </p:nvSpPr>
        <p:spPr>
          <a:xfrm>
            <a:off x="2197100" y="768350"/>
            <a:ext cx="2708275" cy="3836988"/>
          </a:xfrm>
          <a:prstGeom prst="rect">
            <a:avLst/>
          </a:prstGeom>
          <a:noFill/>
          <a:ln w="12700">
            <a:solidFill>
              <a:prstClr val="black"/>
            </a:solidFill>
          </a:ln>
        </p:spPr>
        <p:txBody>
          <a:bodyPr vert="horz" lIns="99261" tIns="49630" rIns="99261" bIns="49630" rtlCol="0" anchor="ctr"/>
          <a:lstStyle/>
          <a:p>
            <a:endParaRPr lang="en-US" dirty="0"/>
          </a:p>
        </p:txBody>
      </p:sp>
      <p:sp>
        <p:nvSpPr>
          <p:cNvPr id="5" name="Notes Placeholder 4"/>
          <p:cNvSpPr>
            <a:spLocks noGrp="1"/>
          </p:cNvSpPr>
          <p:nvPr>
            <p:ph type="body" sz="quarter" idx="3"/>
          </p:nvPr>
        </p:nvSpPr>
        <p:spPr>
          <a:xfrm>
            <a:off x="710248" y="4860687"/>
            <a:ext cx="5681980" cy="4604861"/>
          </a:xfrm>
          <a:prstGeom prst="rect">
            <a:avLst/>
          </a:prstGeom>
        </p:spPr>
        <p:txBody>
          <a:bodyPr vert="horz" lIns="99261" tIns="49630" rIns="99261" bIns="496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19599"/>
            <a:ext cx="3077739" cy="511651"/>
          </a:xfrm>
          <a:prstGeom prst="rect">
            <a:avLst/>
          </a:prstGeom>
        </p:spPr>
        <p:txBody>
          <a:bodyPr vert="horz" lIns="99261" tIns="49630" rIns="99261" bIns="49630"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094" y="9719599"/>
            <a:ext cx="3077739" cy="511651"/>
          </a:xfrm>
          <a:prstGeom prst="rect">
            <a:avLst/>
          </a:prstGeom>
        </p:spPr>
        <p:txBody>
          <a:bodyPr vert="horz" lIns="99261" tIns="49630" rIns="99261" bIns="49630"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8712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72" userDrawn="1">
          <p15:clr>
            <a:srgbClr val="FBAE40"/>
          </p15:clr>
        </p15:guide>
        <p15:guide id="2" pos="233" userDrawn="1">
          <p15:clr>
            <a:srgbClr val="FBAE40"/>
          </p15:clr>
        </p15:guide>
        <p15:guide id="3" orient="horz" pos="18488" userDrawn="1">
          <p15:clr>
            <a:srgbClr val="FBAE40"/>
          </p15:clr>
        </p15:guide>
        <p15:guide id="4" pos="6617" userDrawn="1">
          <p15:clr>
            <a:srgbClr val="FBAE40"/>
          </p15:clr>
        </p15:guide>
        <p15:guide id="5" pos="6833" userDrawn="1">
          <p15:clr>
            <a:srgbClr val="FBAE40"/>
          </p15:clr>
        </p15:guide>
        <p15:guide id="6" pos="1324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34254"/>
            <a:ext cx="21388388" cy="4880644"/>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914898"/>
            <a:ext cx="21388388" cy="0"/>
          </a:xfrm>
          <a:prstGeom prst="line">
            <a:avLst/>
          </a:prstGeom>
          <a:ln w="177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13" name="Rounded Rectangle 37">
            <a:extLst>
              <a:ext uri="{FF2B5EF4-FFF2-40B4-BE49-F238E27FC236}">
                <a16:creationId xmlns:a16="http://schemas.microsoft.com/office/drawing/2014/main" id="{8B961D8D-5E38-45D9-BE39-710164DB9330}"/>
              </a:ext>
            </a:extLst>
          </p:cNvPr>
          <p:cNvSpPr/>
          <p:nvPr userDrawn="1"/>
        </p:nvSpPr>
        <p:spPr>
          <a:xfrm>
            <a:off x="11916697" y="5353053"/>
            <a:ext cx="9186453" cy="5118300"/>
          </a:xfrm>
          <a:prstGeom prst="roundRect">
            <a:avLst>
              <a:gd name="adj" fmla="val 1996"/>
            </a:avLst>
          </a:prstGeom>
          <a:solidFill>
            <a:schemeClr val="accent1">
              <a:lumMod val="40000"/>
              <a:lumOff val="6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14" name="Rounded Rectangle 37">
            <a:extLst>
              <a:ext uri="{FF2B5EF4-FFF2-40B4-BE49-F238E27FC236}">
                <a16:creationId xmlns:a16="http://schemas.microsoft.com/office/drawing/2014/main" id="{3DA4CE8B-D49A-40F0-8F06-83CA33DBC303}"/>
              </a:ext>
            </a:extLst>
          </p:cNvPr>
          <p:cNvSpPr/>
          <p:nvPr userDrawn="1"/>
        </p:nvSpPr>
        <p:spPr>
          <a:xfrm>
            <a:off x="11916696" y="10909507"/>
            <a:ext cx="9186453" cy="7631442"/>
          </a:xfrm>
          <a:prstGeom prst="roundRect">
            <a:avLst>
              <a:gd name="adj" fmla="val 1996"/>
            </a:avLst>
          </a:prstGeom>
          <a:solidFill>
            <a:schemeClr val="accent1">
              <a:lumMod val="40000"/>
              <a:lumOff val="6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16" name="Rounded Rectangle 37">
            <a:extLst>
              <a:ext uri="{FF2B5EF4-FFF2-40B4-BE49-F238E27FC236}">
                <a16:creationId xmlns:a16="http://schemas.microsoft.com/office/drawing/2014/main" id="{76C7E626-72C8-46C3-8EB1-BF27AEF5984A}"/>
              </a:ext>
            </a:extLst>
          </p:cNvPr>
          <p:cNvSpPr/>
          <p:nvPr userDrawn="1"/>
        </p:nvSpPr>
        <p:spPr>
          <a:xfrm>
            <a:off x="225926" y="20264284"/>
            <a:ext cx="4257584" cy="9794797"/>
          </a:xfrm>
          <a:prstGeom prst="roundRect">
            <a:avLst>
              <a:gd name="adj" fmla="val 1996"/>
            </a:avLst>
          </a:prstGeom>
          <a:solidFill>
            <a:schemeClr val="accent1">
              <a:lumMod val="40000"/>
              <a:lumOff val="6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a:off x="203679" y="2676710"/>
            <a:ext cx="13619168" cy="1938992"/>
          </a:xfrm>
          <a:solidFill>
            <a:schemeClr val="accent1"/>
          </a:solidFill>
        </p:spPr>
        <p:txBody>
          <a:bodyPr/>
          <a:lstStyle/>
          <a:p>
            <a:r>
              <a:rPr lang="cs-CZ" sz="6000" dirty="0"/>
              <a:t>Aplikace pro řízení paralelního zpracování dat</a:t>
            </a:r>
            <a:endParaRPr lang="en-US" sz="6000" dirty="0"/>
          </a:p>
        </p:txBody>
      </p:sp>
      <p:sp>
        <p:nvSpPr>
          <p:cNvPr id="3" name="Text Placeholder 2">
            <a:extLst>
              <a:ext uri="{FF2B5EF4-FFF2-40B4-BE49-F238E27FC236}">
                <a16:creationId xmlns:a16="http://schemas.microsoft.com/office/drawing/2014/main" id="{90ACF97B-AB1B-5945-B9D1-356BBAE8EE1E}"/>
              </a:ext>
            </a:extLst>
          </p:cNvPr>
          <p:cNvSpPr>
            <a:spLocks noGrp="1"/>
          </p:cNvSpPr>
          <p:nvPr>
            <p:ph type="body" sz="quarter" idx="11"/>
          </p:nvPr>
        </p:nvSpPr>
        <p:spPr>
          <a:xfrm>
            <a:off x="11929201" y="243452"/>
            <a:ext cx="9162395" cy="2185214"/>
          </a:xfrm>
        </p:spPr>
        <p:txBody>
          <a:bodyPr/>
          <a:lstStyle/>
          <a:p>
            <a:pPr algn="l"/>
            <a:r>
              <a:rPr lang="cs-CZ" sz="4000" b="0" i="1" dirty="0"/>
              <a:t>Autor: Filip Grepl</a:t>
            </a:r>
          </a:p>
          <a:p>
            <a:pPr algn="l"/>
            <a:r>
              <a:rPr lang="cs-CZ" sz="4000" b="0" i="1" dirty="0"/>
              <a:t>Vedoucí: Ing. Jaroslav Dytrych, PhD.</a:t>
            </a:r>
          </a:p>
          <a:p>
            <a:pPr algn="l"/>
            <a:r>
              <a:rPr lang="cs-CZ" sz="4000" b="0" i="1" dirty="0"/>
              <a:t>Brno, 2021</a:t>
            </a:r>
            <a:endParaRPr lang="en-US" sz="4000" b="0" i="1" dirty="0"/>
          </a:p>
        </p:txBody>
      </p:sp>
      <p:sp>
        <p:nvSpPr>
          <p:cNvPr id="10" name="Text Placeholder 9">
            <a:extLst>
              <a:ext uri="{FF2B5EF4-FFF2-40B4-BE49-F238E27FC236}">
                <a16:creationId xmlns:a16="http://schemas.microsoft.com/office/drawing/2014/main" id="{0F7AC893-0561-D34C-B844-B571C243ED11}"/>
              </a:ext>
            </a:extLst>
          </p:cNvPr>
          <p:cNvSpPr>
            <a:spLocks noGrp="1"/>
          </p:cNvSpPr>
          <p:nvPr>
            <p:ph type="body" sz="quarter" idx="21"/>
          </p:nvPr>
        </p:nvSpPr>
        <p:spPr>
          <a:xfrm>
            <a:off x="12359846" y="11035824"/>
            <a:ext cx="8416269" cy="584775"/>
          </a:xfrm>
        </p:spPr>
        <p:txBody>
          <a:bodyPr/>
          <a:lstStyle/>
          <a:p>
            <a:r>
              <a:rPr lang="cs-CZ" sz="3200" dirty="0"/>
              <a:t>Monitorování běhu úlohy</a:t>
            </a:r>
            <a:endParaRPr lang="en-US" sz="3200" dirty="0"/>
          </a:p>
        </p:txBody>
      </p:sp>
      <p:sp>
        <p:nvSpPr>
          <p:cNvPr id="13" name="Text Placeholder 12">
            <a:extLst>
              <a:ext uri="{FF2B5EF4-FFF2-40B4-BE49-F238E27FC236}">
                <a16:creationId xmlns:a16="http://schemas.microsoft.com/office/drawing/2014/main" id="{2FCC7D63-1E89-0947-BBFA-81F1547190BF}"/>
              </a:ext>
            </a:extLst>
          </p:cNvPr>
          <p:cNvSpPr>
            <a:spLocks noGrp="1"/>
          </p:cNvSpPr>
          <p:nvPr>
            <p:ph type="body" sz="quarter" idx="30"/>
          </p:nvPr>
        </p:nvSpPr>
        <p:spPr>
          <a:xfrm>
            <a:off x="12302266" y="11532629"/>
            <a:ext cx="8416269" cy="7571303"/>
          </a:xfrm>
        </p:spPr>
        <p:txBody>
          <a:bodyPr/>
          <a:lstStyle/>
          <a:p>
            <a:r>
              <a:rPr lang="cs-CZ" dirty="0"/>
              <a:t>U běžící úlohy aplikace poskytuje:</a:t>
            </a:r>
          </a:p>
          <a:p>
            <a:pPr marL="342900" indent="-342900">
              <a:buFont typeface="Arial" panose="020B0604020202020204" pitchFamily="34" charset="0"/>
              <a:buChar char="•"/>
            </a:pPr>
            <a:r>
              <a:rPr lang="cs-CZ" dirty="0"/>
              <a:t>Základní údaje o úloze</a:t>
            </a:r>
          </a:p>
          <a:p>
            <a:pPr marL="342900" indent="-342900">
              <a:buFont typeface="Arial" panose="020B0604020202020204" pitchFamily="34" charset="0"/>
              <a:buChar char="•"/>
            </a:pPr>
            <a:r>
              <a:rPr lang="cs-CZ" dirty="0"/>
              <a:t>Přehled o stavu všech kroků úlohy</a:t>
            </a:r>
          </a:p>
          <a:p>
            <a:pPr marL="342900" indent="-342900">
              <a:buFont typeface="Arial" panose="020B0604020202020204" pitchFamily="34" charset="0"/>
              <a:buChar char="•"/>
            </a:pPr>
            <a:r>
              <a:rPr lang="cs-CZ" dirty="0"/>
              <a:t>Přehled o stavu všech kroků úlohy na jednotlivých výpočetních uzlech</a:t>
            </a:r>
          </a:p>
          <a:p>
            <a:pPr marL="342900" indent="-342900">
              <a:buFont typeface="Arial" panose="020B0604020202020204" pitchFamily="34" charset="0"/>
              <a:buChar char="•"/>
            </a:pPr>
            <a:r>
              <a:rPr lang="cs-CZ" dirty="0"/>
              <a:t>Možnost zobrazit si přehled vstupů, jejichž zpracování skončilo </a:t>
            </a:r>
            <a:br>
              <a:rPr lang="cs-CZ" dirty="0"/>
            </a:br>
            <a:r>
              <a:rPr lang="cs-CZ" dirty="0"/>
              <a:t>s chybou</a:t>
            </a:r>
          </a:p>
          <a:p>
            <a:pPr marL="342900" indent="-342900">
              <a:buFont typeface="Arial" panose="020B0604020202020204" pitchFamily="34" charset="0"/>
              <a:buChar char="•"/>
            </a:pPr>
            <a:r>
              <a:rPr lang="cs-CZ" dirty="0"/>
              <a:t>Možnost zobrazit si konfiguraci úlohy</a:t>
            </a:r>
          </a:p>
          <a:p>
            <a:pPr marL="342900" indent="-342900">
              <a:buFont typeface="Arial" panose="020B0604020202020204" pitchFamily="34" charset="0"/>
              <a:buChar char="•"/>
            </a:pPr>
            <a:r>
              <a:rPr lang="cs-CZ" dirty="0"/>
              <a:t>Spustit/Pozastavit úlohu</a:t>
            </a:r>
          </a:p>
          <a:p>
            <a:pPr marL="342900" indent="-342900">
              <a:buFont typeface="Arial" panose="020B0604020202020204" pitchFamily="34" charset="0"/>
              <a:buChar char="•"/>
            </a:pPr>
            <a:r>
              <a:rPr lang="cs-CZ" dirty="0"/>
              <a:t>Spustit opětovné zpracování vstupů, které skončily s chybou</a:t>
            </a:r>
          </a:p>
          <a:p>
            <a:pPr marL="342900" indent="-342900">
              <a:buFont typeface="Arial" panose="020B0604020202020204" pitchFamily="34" charset="0"/>
              <a:buChar char="•"/>
            </a:pPr>
            <a:endParaRPr lang="cs-CZ" dirty="0"/>
          </a:p>
          <a:p>
            <a:r>
              <a:rPr lang="cs-CZ" dirty="0"/>
              <a:t>U každé chyby aplikace zobrazuje:</a:t>
            </a:r>
          </a:p>
          <a:p>
            <a:pPr marL="342900" indent="-342900">
              <a:buFont typeface="Arial" panose="020B0604020202020204" pitchFamily="34" charset="0"/>
              <a:buChar char="•"/>
            </a:pPr>
            <a:r>
              <a:rPr lang="cs-CZ" dirty="0"/>
              <a:t>Spuštěný příkaz</a:t>
            </a:r>
          </a:p>
          <a:p>
            <a:pPr marL="342900" indent="-342900">
              <a:buFont typeface="Arial" panose="020B0604020202020204" pitchFamily="34" charset="0"/>
              <a:buChar char="•"/>
            </a:pPr>
            <a:r>
              <a:rPr lang="cs-CZ" dirty="0"/>
              <a:t>Popis chyby</a:t>
            </a:r>
          </a:p>
          <a:p>
            <a:pPr marL="342900" indent="-342900">
              <a:buFont typeface="Arial" panose="020B0604020202020204" pitchFamily="34" charset="0"/>
              <a:buChar char="•"/>
            </a:pPr>
            <a:r>
              <a:rPr lang="cs-CZ" dirty="0"/>
              <a:t>Návratový kód programu</a:t>
            </a:r>
          </a:p>
          <a:p>
            <a:r>
              <a:rPr lang="cs-CZ" dirty="0"/>
              <a:t>Dále je možné v závislosti na konfiguraci úlohy:</a:t>
            </a:r>
          </a:p>
          <a:p>
            <a:pPr marL="342900" indent="-342900">
              <a:buFont typeface="Arial" panose="020B0604020202020204" pitchFamily="34" charset="0"/>
              <a:buChar char="•"/>
            </a:pPr>
            <a:r>
              <a:rPr lang="cs-CZ" dirty="0"/>
              <a:t>Zobrazit obsah definovaného logu</a:t>
            </a:r>
          </a:p>
          <a:p>
            <a:pPr marL="342900" indent="-342900">
              <a:buFont typeface="Arial" panose="020B0604020202020204" pitchFamily="34" charset="0"/>
              <a:buChar char="•"/>
            </a:pPr>
            <a:r>
              <a:rPr lang="cs-CZ" dirty="0"/>
              <a:t>Zobrazit obsah chybového výstupu</a:t>
            </a:r>
          </a:p>
          <a:p>
            <a:pPr marL="342900" indent="-342900">
              <a:buFont typeface="Arial" panose="020B0604020202020204" pitchFamily="34" charset="0"/>
              <a:buChar char="•"/>
            </a:pPr>
            <a:endParaRPr lang="en-US" dirty="0"/>
          </a:p>
        </p:txBody>
      </p:sp>
      <p:pic>
        <p:nvPicPr>
          <p:cNvPr id="22" name="Grafický objekt 21">
            <a:extLst>
              <a:ext uri="{FF2B5EF4-FFF2-40B4-BE49-F238E27FC236}">
                <a16:creationId xmlns:a16="http://schemas.microsoft.com/office/drawing/2014/main" id="{7DD6CE55-EE80-4CC2-8049-E0FF72BD282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53523" b="92095"/>
          <a:stretch/>
        </p:blipFill>
        <p:spPr>
          <a:xfrm>
            <a:off x="328278" y="243452"/>
            <a:ext cx="10365916" cy="2512723"/>
          </a:xfrm>
          <a:prstGeom prst="rect">
            <a:avLst/>
          </a:prstGeom>
        </p:spPr>
      </p:pic>
      <p:pic>
        <p:nvPicPr>
          <p:cNvPr id="30" name="Obrázek 29">
            <a:extLst>
              <a:ext uri="{FF2B5EF4-FFF2-40B4-BE49-F238E27FC236}">
                <a16:creationId xmlns:a16="http://schemas.microsoft.com/office/drawing/2014/main" id="{A70890C4-E82C-42EC-8E69-D00423ED6490}"/>
              </a:ext>
            </a:extLst>
          </p:cNvPr>
          <p:cNvPicPr>
            <a:picLocks noChangeAspect="1"/>
          </p:cNvPicPr>
          <p:nvPr/>
        </p:nvPicPr>
        <p:blipFill>
          <a:blip r:embed="rId5"/>
          <a:stretch>
            <a:fillRect/>
          </a:stretch>
        </p:blipFill>
        <p:spPr>
          <a:xfrm>
            <a:off x="203679" y="5204736"/>
            <a:ext cx="11494835" cy="7526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7" name="Obrázek 66">
            <a:extLst>
              <a:ext uri="{FF2B5EF4-FFF2-40B4-BE49-F238E27FC236}">
                <a16:creationId xmlns:a16="http://schemas.microsoft.com/office/drawing/2014/main" id="{5D3FF6A4-DC73-4056-803A-10B0DAC83826}"/>
              </a:ext>
            </a:extLst>
          </p:cNvPr>
          <p:cNvPicPr>
            <a:picLocks noChangeAspect="1"/>
          </p:cNvPicPr>
          <p:nvPr/>
        </p:nvPicPr>
        <p:blipFill>
          <a:blip r:embed="rId6"/>
          <a:stretch>
            <a:fillRect/>
          </a:stretch>
        </p:blipFill>
        <p:spPr>
          <a:xfrm>
            <a:off x="4782681" y="18926628"/>
            <a:ext cx="16389753" cy="11178385"/>
          </a:xfrm>
          <a:prstGeom prst="rect">
            <a:avLst/>
          </a:prstGeom>
        </p:spPr>
      </p:pic>
      <p:pic>
        <p:nvPicPr>
          <p:cNvPr id="50" name="Obrázek 49">
            <a:extLst>
              <a:ext uri="{FF2B5EF4-FFF2-40B4-BE49-F238E27FC236}">
                <a16:creationId xmlns:a16="http://schemas.microsoft.com/office/drawing/2014/main" id="{1D7322CD-2FA5-4F39-A070-E7C562029786}"/>
              </a:ext>
            </a:extLst>
          </p:cNvPr>
          <p:cNvPicPr>
            <a:picLocks noChangeAspect="1"/>
          </p:cNvPicPr>
          <p:nvPr/>
        </p:nvPicPr>
        <p:blipFill>
          <a:blip r:embed="rId7"/>
          <a:stretch>
            <a:fillRect/>
          </a:stretch>
        </p:blipFill>
        <p:spPr>
          <a:xfrm>
            <a:off x="215954" y="12972470"/>
            <a:ext cx="11494835" cy="7042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6" name="Text Placeholder 12">
            <a:extLst>
              <a:ext uri="{FF2B5EF4-FFF2-40B4-BE49-F238E27FC236}">
                <a16:creationId xmlns:a16="http://schemas.microsoft.com/office/drawing/2014/main" id="{DCE7541E-5BC6-4F03-9194-B945C447B7CC}"/>
              </a:ext>
            </a:extLst>
          </p:cNvPr>
          <p:cNvSpPr txBox="1">
            <a:spLocks/>
          </p:cNvSpPr>
          <p:nvPr/>
        </p:nvSpPr>
        <p:spPr>
          <a:xfrm>
            <a:off x="12359846" y="6258842"/>
            <a:ext cx="8416269" cy="4493538"/>
          </a:xfrm>
          <a:prstGeom prst="rect">
            <a:avLst/>
          </a:prstGeom>
        </p:spPr>
        <p:txBody>
          <a:bodyPr wrap="square" lIns="365760" tIns="365760" rIns="365760" bIns="365760">
            <a:spAutoFit/>
          </a:bodyPr>
          <a:lstStyle>
            <a:lvl1pPr marL="0" indent="0" algn="l" defTabSz="3802180"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3802180"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3802180"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r>
              <a:rPr lang="cs-CZ" dirty="0"/>
              <a:t>Aplikace je určena pro paralelní zpracování velkého množství textových dat z projektu </a:t>
            </a:r>
            <a:r>
              <a:rPr lang="cs-CZ" dirty="0" err="1"/>
              <a:t>CommonCrawl</a:t>
            </a:r>
            <a:r>
              <a:rPr lang="cs-CZ" dirty="0"/>
              <a:t> zpracovávaných Výzkumnou skupinou znalostních technologií v rámci projektu </a:t>
            </a:r>
            <a:r>
              <a:rPr lang="cs-CZ" dirty="0" err="1"/>
              <a:t>Corpora</a:t>
            </a:r>
            <a:r>
              <a:rPr lang="cs-CZ" dirty="0"/>
              <a:t> </a:t>
            </a:r>
            <a:r>
              <a:rPr lang="cs-CZ" dirty="0" err="1"/>
              <a:t>Processing</a:t>
            </a:r>
            <a:r>
              <a:rPr lang="cs-CZ" dirty="0"/>
              <a:t> Software.</a:t>
            </a:r>
          </a:p>
          <a:p>
            <a:br>
              <a:rPr lang="cs-CZ" dirty="0"/>
            </a:br>
            <a:r>
              <a:rPr lang="cs-CZ" dirty="0"/>
              <a:t>Aplikace pracuje se 2 typy uzlů – master a </a:t>
            </a:r>
            <a:r>
              <a:rPr lang="cs-CZ" dirty="0" err="1"/>
              <a:t>slave</a:t>
            </a:r>
            <a:r>
              <a:rPr lang="cs-CZ" dirty="0"/>
              <a:t>. Uzly typu </a:t>
            </a:r>
            <a:r>
              <a:rPr lang="cs-CZ" dirty="0" err="1"/>
              <a:t>slave</a:t>
            </a:r>
            <a:r>
              <a:rPr lang="cs-CZ" dirty="0"/>
              <a:t> slouží jako výpočetní uzly. Zpracování úlohy je řízeno z centrálního uzlu typu master. Master obsahuje webové uživatelské rozhraní, které umožňuje definovat nové úlohy ke zpracování a výstupní validace pro ověření úspěšného zpracování daného vstupu. </a:t>
            </a:r>
            <a:br>
              <a:rPr lang="cs-CZ" dirty="0"/>
            </a:br>
            <a:r>
              <a:rPr lang="cs-CZ" dirty="0"/>
              <a:t>U spuštěných úloh poskytuje rozhraní pro řízení a monitorování běžících úloh.</a:t>
            </a:r>
          </a:p>
        </p:txBody>
      </p:sp>
      <p:pic>
        <p:nvPicPr>
          <p:cNvPr id="1026" name="Picture 2" descr="Common Crawl - Free Database Of The Entire Web, Competition For Google">
            <a:extLst>
              <a:ext uri="{FF2B5EF4-FFF2-40B4-BE49-F238E27FC236}">
                <a16:creationId xmlns:a16="http://schemas.microsoft.com/office/drawing/2014/main" id="{CA924F72-4587-4AE6-9D16-AC660BFE61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89763" y="2111985"/>
            <a:ext cx="5982671" cy="2512722"/>
          </a:xfrm>
          <a:prstGeom prst="rect">
            <a:avLst/>
          </a:prstGeom>
          <a:noFill/>
          <a:extLst>
            <a:ext uri="{909E8E84-426E-40DD-AFC4-6F175D3DCCD1}">
              <a14:hiddenFill xmlns:a14="http://schemas.microsoft.com/office/drawing/2010/main">
                <a:solidFill>
                  <a:srgbClr val="FFFFFF"/>
                </a:solidFill>
              </a14:hiddenFill>
            </a:ext>
          </a:extLst>
        </p:spPr>
      </p:pic>
      <p:sp>
        <p:nvSpPr>
          <p:cNvPr id="84" name="Text Placeholder 9">
            <a:extLst>
              <a:ext uri="{FF2B5EF4-FFF2-40B4-BE49-F238E27FC236}">
                <a16:creationId xmlns:a16="http://schemas.microsoft.com/office/drawing/2014/main" id="{7F33E244-6E75-4EE6-9974-950A7453B244}"/>
              </a:ext>
            </a:extLst>
          </p:cNvPr>
          <p:cNvSpPr txBox="1">
            <a:spLocks/>
          </p:cNvSpPr>
          <p:nvPr/>
        </p:nvSpPr>
        <p:spPr>
          <a:xfrm>
            <a:off x="368308" y="20514248"/>
            <a:ext cx="4056207" cy="1077218"/>
          </a:xfrm>
          <a:prstGeom prst="rect">
            <a:avLst/>
          </a:prstGeom>
        </p:spPr>
        <p:txBody>
          <a:bodyPr wrap="square">
            <a:spAutoFit/>
          </a:bodyPr>
          <a:lstStyle>
            <a:lvl1pPr marL="0" indent="0" algn="ctr" defTabSz="3802180" rtl="0" eaLnBrk="1" latinLnBrk="0" hangingPunct="1">
              <a:spcBef>
                <a:spcPct val="20000"/>
              </a:spcBef>
              <a:buFont typeface="Arial" pitchFamily="34" charset="0"/>
              <a:buNone/>
              <a:tabLst/>
              <a:defRPr lang="en-US" sz="2400" b="1" kern="1200" dirty="0">
                <a:solidFill>
                  <a:schemeClr val="tx2"/>
                </a:solidFill>
                <a:latin typeface="+mj-lt"/>
                <a:ea typeface="+mn-ea"/>
                <a:cs typeface="+mn-cs"/>
              </a:defRPr>
            </a:lvl1pPr>
            <a:lvl2pPr marL="660134" indent="-660134" algn="l" defTabSz="3802180"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r>
              <a:rPr lang="cs-CZ" sz="3200" dirty="0"/>
              <a:t>Statistiky dokončených úloh</a:t>
            </a:r>
          </a:p>
        </p:txBody>
      </p:sp>
      <p:sp>
        <p:nvSpPr>
          <p:cNvPr id="87" name="Text Placeholder 9">
            <a:extLst>
              <a:ext uri="{FF2B5EF4-FFF2-40B4-BE49-F238E27FC236}">
                <a16:creationId xmlns:a16="http://schemas.microsoft.com/office/drawing/2014/main" id="{C5F4897B-8E77-42D0-8561-C46AF7B96BF3}"/>
              </a:ext>
            </a:extLst>
          </p:cNvPr>
          <p:cNvSpPr txBox="1">
            <a:spLocks/>
          </p:cNvSpPr>
          <p:nvPr/>
        </p:nvSpPr>
        <p:spPr>
          <a:xfrm>
            <a:off x="12302265" y="5839238"/>
            <a:ext cx="8416269" cy="584775"/>
          </a:xfrm>
          <a:prstGeom prst="rect">
            <a:avLst/>
          </a:prstGeom>
        </p:spPr>
        <p:txBody>
          <a:bodyPr wrap="square">
            <a:spAutoFit/>
          </a:bodyPr>
          <a:lstStyle>
            <a:lvl1pPr marL="0" indent="0" algn="ctr" defTabSz="3802180" rtl="0" eaLnBrk="1" latinLnBrk="0" hangingPunct="1">
              <a:spcBef>
                <a:spcPct val="20000"/>
              </a:spcBef>
              <a:buFont typeface="Arial" pitchFamily="34" charset="0"/>
              <a:buNone/>
              <a:tabLst/>
              <a:defRPr lang="en-US" sz="2400" b="1" kern="1200" dirty="0">
                <a:solidFill>
                  <a:schemeClr val="tx2"/>
                </a:solidFill>
                <a:latin typeface="+mj-lt"/>
                <a:ea typeface="+mn-ea"/>
                <a:cs typeface="+mn-cs"/>
              </a:defRPr>
            </a:lvl1pPr>
            <a:lvl2pPr marL="660134" indent="-660134" algn="l" defTabSz="3802180"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r>
              <a:rPr lang="cs-CZ" sz="3200" dirty="0"/>
              <a:t>K čemu aplikace slouží ?</a:t>
            </a:r>
          </a:p>
        </p:txBody>
      </p:sp>
      <p:sp>
        <p:nvSpPr>
          <p:cNvPr id="88" name="Text Placeholder 12">
            <a:extLst>
              <a:ext uri="{FF2B5EF4-FFF2-40B4-BE49-F238E27FC236}">
                <a16:creationId xmlns:a16="http://schemas.microsoft.com/office/drawing/2014/main" id="{83637B32-B44E-4527-8CDB-2658F22FBD35}"/>
              </a:ext>
            </a:extLst>
          </p:cNvPr>
          <p:cNvSpPr txBox="1">
            <a:spLocks/>
          </p:cNvSpPr>
          <p:nvPr/>
        </p:nvSpPr>
        <p:spPr>
          <a:xfrm>
            <a:off x="368308" y="21794394"/>
            <a:ext cx="4056207" cy="6032421"/>
          </a:xfrm>
          <a:prstGeom prst="rect">
            <a:avLst/>
          </a:prstGeom>
        </p:spPr>
        <p:txBody>
          <a:bodyPr wrap="square" lIns="365760" tIns="365760" rIns="365760" bIns="365760">
            <a:spAutoFit/>
          </a:bodyPr>
          <a:lstStyle>
            <a:lvl1pPr marL="0" indent="0" algn="l" defTabSz="3802180"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3802180"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3802180"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r>
              <a:rPr lang="cs-CZ" dirty="0"/>
              <a:t>Během provádění úlohy aplikace ukládá statistiky</a:t>
            </a:r>
            <a:br>
              <a:rPr lang="cs-CZ" dirty="0"/>
            </a:br>
            <a:r>
              <a:rPr lang="cs-CZ" dirty="0"/>
              <a:t>o jejím průběhu. </a:t>
            </a:r>
            <a:br>
              <a:rPr lang="cs-CZ" dirty="0"/>
            </a:br>
            <a:r>
              <a:rPr lang="cs-CZ" dirty="0"/>
              <a:t>U každé dokončené úlohy je možné zobrazit statistiky o:</a:t>
            </a:r>
          </a:p>
          <a:p>
            <a:pPr marL="342900" indent="-342900">
              <a:buFont typeface="Arial" panose="020B0604020202020204" pitchFamily="34" charset="0"/>
              <a:buChar char="•"/>
            </a:pPr>
            <a:r>
              <a:rPr lang="cs-CZ" dirty="0"/>
              <a:t>Celkové době trvání úlohy</a:t>
            </a:r>
          </a:p>
          <a:p>
            <a:pPr marL="342900" indent="-342900">
              <a:buFont typeface="Arial" panose="020B0604020202020204" pitchFamily="34" charset="0"/>
              <a:buChar char="•"/>
            </a:pPr>
            <a:r>
              <a:rPr lang="cs-CZ" dirty="0"/>
              <a:t>Době zpracování daného vstupu</a:t>
            </a:r>
          </a:p>
          <a:p>
            <a:pPr marL="342900" indent="-342900">
              <a:buFont typeface="Arial" panose="020B0604020202020204" pitchFamily="34" charset="0"/>
              <a:buChar char="•"/>
            </a:pPr>
            <a:r>
              <a:rPr lang="cs-CZ" dirty="0"/>
              <a:t>Maximální/minimální době zpracování souboru</a:t>
            </a:r>
          </a:p>
          <a:p>
            <a:pPr marL="342900" indent="-342900">
              <a:buFont typeface="Arial" panose="020B0604020202020204" pitchFamily="34" charset="0"/>
              <a:buChar char="•"/>
            </a:pPr>
            <a:r>
              <a:rPr lang="cs-CZ" dirty="0"/>
              <a:t>Maximální/minimální době zpracování souboru normalizované velikostí vstupního souboru/složky</a:t>
            </a:r>
          </a:p>
          <a:p>
            <a:pPr marL="342900" indent="-342900">
              <a:buFont typeface="Arial" panose="020B0604020202020204" pitchFamily="34" charset="0"/>
              <a:buChar char="•"/>
            </a:pPr>
            <a:r>
              <a:rPr lang="cs-CZ" dirty="0"/>
              <a:t>Využití RAM</a:t>
            </a:r>
          </a:p>
          <a:p>
            <a:pPr marL="342900" indent="-342900">
              <a:buFont typeface="Arial" panose="020B0604020202020204" pitchFamily="34" charset="0"/>
              <a:buChar char="•"/>
            </a:pPr>
            <a:r>
              <a:rPr lang="cs-CZ" dirty="0"/>
              <a:t>Využití CPU</a:t>
            </a:r>
          </a:p>
        </p:txBody>
      </p:sp>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Modrá">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828</TotalTime>
  <Words>263</Words>
  <Application>Microsoft Office PowerPoint</Application>
  <PresentationFormat>Vlastní</PresentationFormat>
  <Paragraphs>33</Paragraphs>
  <Slides>1</Slides>
  <Notes>1</Notes>
  <HiddenSlides>0</HiddenSlides>
  <MMClips>0</MMClips>
  <ScaleCrop>false</ScaleCrop>
  <HeadingPairs>
    <vt:vector size="6" baseType="variant">
      <vt:variant>
        <vt:lpstr>Použitá písma</vt:lpstr>
      </vt:variant>
      <vt:variant>
        <vt:i4>5</vt:i4>
      </vt:variant>
      <vt:variant>
        <vt:lpstr>Motiv</vt:lpstr>
      </vt:variant>
      <vt:variant>
        <vt:i4>2</vt:i4>
      </vt:variant>
      <vt:variant>
        <vt:lpstr>Nadpisy snímků</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Filip Grepl</cp:lastModifiedBy>
  <cp:revision>43</cp:revision>
  <cp:lastPrinted>2018-12-21T17:51:47Z</cp:lastPrinted>
  <dcterms:created xsi:type="dcterms:W3CDTF">2019-01-10T01:27:05Z</dcterms:created>
  <dcterms:modified xsi:type="dcterms:W3CDTF">2021-05-15T21:47:53Z</dcterms:modified>
</cp:coreProperties>
</file>