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383" r:id="rId3"/>
    <p:sldId id="385" r:id="rId4"/>
    <p:sldId id="381" r:id="rId5"/>
    <p:sldId id="362" r:id="rId6"/>
    <p:sldId id="353" r:id="rId7"/>
    <p:sldId id="354" r:id="rId8"/>
    <p:sldId id="357" r:id="rId9"/>
    <p:sldId id="358" r:id="rId10"/>
    <p:sldId id="359" r:id="rId11"/>
    <p:sldId id="361" r:id="rId12"/>
    <p:sldId id="360" r:id="rId13"/>
    <p:sldId id="364" r:id="rId14"/>
    <p:sldId id="366" r:id="rId15"/>
    <p:sldId id="365" r:id="rId16"/>
    <p:sldId id="363" r:id="rId17"/>
    <p:sldId id="386" r:id="rId18"/>
    <p:sldId id="380" r:id="rId19"/>
    <p:sldId id="379" r:id="rId20"/>
    <p:sldId id="367" r:id="rId21"/>
    <p:sldId id="377" r:id="rId22"/>
    <p:sldId id="368" r:id="rId23"/>
    <p:sldId id="370" r:id="rId24"/>
    <p:sldId id="369" r:id="rId25"/>
    <p:sldId id="371" r:id="rId26"/>
    <p:sldId id="372" r:id="rId27"/>
    <p:sldId id="373" r:id="rId28"/>
    <p:sldId id="374" r:id="rId29"/>
    <p:sldId id="375" r:id="rId30"/>
    <p:sldId id="376" r:id="rId31"/>
    <p:sldId id="378"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91833" autoAdjust="0"/>
  </p:normalViewPr>
  <p:slideViewPr>
    <p:cSldViewPr>
      <p:cViewPr varScale="1">
        <p:scale>
          <a:sx n="108" d="100"/>
          <a:sy n="108" d="100"/>
        </p:scale>
        <p:origin x="-1805"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A1039E-EE92-470C-9F77-AB74ED7484C0}" type="datetimeFigureOut">
              <a:rPr lang="fr-FR" smtClean="0"/>
              <a:t>30/11/2017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F906CF-894F-41A9-9EA6-388C5C2AB83F}" type="slidenum">
              <a:rPr lang="fr-FR" smtClean="0"/>
              <a:t>‹N°›</a:t>
            </a:fld>
            <a:endParaRPr lang="fr-FR"/>
          </a:p>
        </p:txBody>
      </p:sp>
    </p:spTree>
    <p:extLst>
      <p:ext uri="{BB962C8B-B14F-4D97-AF65-F5344CB8AC3E}">
        <p14:creationId xmlns:p14="http://schemas.microsoft.com/office/powerpoint/2010/main" val="317841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F906CF-894F-41A9-9EA6-388C5C2AB83F}" type="slidenum">
              <a:rPr lang="fr-FR" smtClean="0"/>
              <a:t>1</a:t>
            </a:fld>
            <a:endParaRPr lang="fr-FR"/>
          </a:p>
        </p:txBody>
      </p:sp>
    </p:spTree>
    <p:extLst>
      <p:ext uri="{BB962C8B-B14F-4D97-AF65-F5344CB8AC3E}">
        <p14:creationId xmlns:p14="http://schemas.microsoft.com/office/powerpoint/2010/main" val="144604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t>30/11/2017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174626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t>30/11/2017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166427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t>30/11/2017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421511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09A6D-C09C-4548-B29A-6CF363A7E532}" type="datetimeFigureOut">
              <a:rPr lang="fr-FR" smtClean="0"/>
              <a:t>30/11/2017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406765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30/11/2017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340628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A309A6D-C09C-4548-B29A-6CF363A7E532}" type="datetimeFigureOut">
              <a:rPr lang="fr-FR" smtClean="0"/>
              <a:t>30/11/2017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312327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A309A6D-C09C-4548-B29A-6CF363A7E532}" type="datetimeFigureOut">
              <a:rPr lang="fr-FR" smtClean="0"/>
              <a:t>30/11/2017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331676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A309A6D-C09C-4548-B29A-6CF363A7E532}" type="datetimeFigureOut">
              <a:rPr lang="fr-FR" smtClean="0"/>
              <a:t>30/11/2017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367570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30/11/2017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4760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30/11/2017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39930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30/11/2017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22449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30/11/2017</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extLst>
      <p:ext uri="{BB962C8B-B14F-4D97-AF65-F5344CB8AC3E}">
        <p14:creationId xmlns:p14="http://schemas.microsoft.com/office/powerpoint/2010/main" val="16104170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GVLABHernandez/OpenSi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GVLABHernandez/OpenSi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12"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15" name="Espace réservé du numéro de diapositive 1"/>
          <p:cNvSpPr>
            <a:spLocks noGrp="1"/>
          </p:cNvSpPr>
          <p:nvPr>
            <p:ph type="sldNum" sz="quarter" idx="12"/>
          </p:nvPr>
        </p:nvSpPr>
        <p:spPr>
          <a:xfrm>
            <a:off x="8100392" y="10683"/>
            <a:ext cx="899592" cy="476250"/>
          </a:xfrm>
        </p:spPr>
        <p:txBody>
          <a:bodyPr/>
          <a:lstStyle/>
          <a:p>
            <a:pPr>
              <a:defRPr/>
            </a:pPr>
            <a:fld id="{A7061932-BF9F-426B-94C6-5FF4062C98A7}" type="slidenum">
              <a:rPr lang="fr-FR" altLang="fr-FR" sz="1800" b="1" i="1" smtClean="0">
                <a:solidFill>
                  <a:schemeClr val="bg1"/>
                </a:solidFill>
              </a:rPr>
              <a:pPr>
                <a:defRPr/>
              </a:pPr>
              <a:t>1</a:t>
            </a:fld>
            <a:endParaRPr lang="fr-FR" altLang="fr-FR" sz="1800" b="1" i="1" dirty="0">
              <a:solidFill>
                <a:schemeClr val="bg1"/>
              </a:solidFill>
            </a:endParaRPr>
          </a:p>
        </p:txBody>
      </p:sp>
      <p:sp>
        <p:nvSpPr>
          <p:cNvPr id="18" name="Sous-titre 2"/>
          <p:cNvSpPr txBox="1">
            <a:spLocks/>
          </p:cNvSpPr>
          <p:nvPr/>
        </p:nvSpPr>
        <p:spPr>
          <a:xfrm>
            <a:off x="1755775" y="3690937"/>
            <a:ext cx="5761038" cy="60215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defRPr/>
            </a:pPr>
            <a:r>
              <a:rPr lang="fr-FR" kern="0" dirty="0" smtClean="0"/>
              <a:t>Hernandez Vincent</a:t>
            </a:r>
            <a:endParaRPr lang="fr-FR" sz="4000" kern="0" dirty="0" smtClean="0"/>
          </a:p>
        </p:txBody>
      </p:sp>
      <p:cxnSp>
        <p:nvCxnSpPr>
          <p:cNvPr id="19" name="Connecteur droit 18"/>
          <p:cNvCxnSpPr/>
          <p:nvPr/>
        </p:nvCxnSpPr>
        <p:spPr>
          <a:xfrm>
            <a:off x="863600" y="3357563"/>
            <a:ext cx="72009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1" name="Picture 2" descr="Image result for TUAT GVLA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3823" y="5877272"/>
            <a:ext cx="2343652" cy="8273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TU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544" y="5513944"/>
            <a:ext cx="2161208" cy="124807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11"/>
          <p:cNvSpPr txBox="1">
            <a:spLocks noChangeArrowheads="1"/>
          </p:cNvSpPr>
          <p:nvPr/>
        </p:nvSpPr>
        <p:spPr bwMode="auto">
          <a:xfrm>
            <a:off x="79375" y="1628800"/>
            <a:ext cx="8928100" cy="786177"/>
          </a:xfrm>
          <a:prstGeom prst="rect">
            <a:avLst/>
          </a:prstGeom>
          <a:noFill/>
          <a:ln>
            <a:noFill/>
          </a:ln>
          <a:effectLst/>
          <a:extLst>
            <a:ext uri="{909E8E84-426E-40DD-AFC4-6F175D3DCCD1}">
              <a14:hiddenFill xmlns:a14="http://schemas.microsoft.com/office/drawing/2010/main">
                <a:solidFill>
                  <a:srgbClr val="26479A"/>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algn="ctr" eaLnBrk="1" hangingPunct="1">
              <a:lnSpc>
                <a:spcPct val="125000"/>
              </a:lnSpc>
              <a:spcBef>
                <a:spcPct val="20000"/>
              </a:spcBef>
            </a:pPr>
            <a:r>
              <a:rPr lang="en-US" altLang="fr-FR" sz="4000" b="1" dirty="0" smtClean="0"/>
              <a:t>OpenSim – Python</a:t>
            </a:r>
            <a:endParaRPr lang="fr-FR" altLang="fr-FR" sz="3200" b="1" i="1" dirty="0"/>
          </a:p>
        </p:txBody>
      </p:sp>
    </p:spTree>
    <p:extLst>
      <p:ext uri="{BB962C8B-B14F-4D97-AF65-F5344CB8AC3E}">
        <p14:creationId xmlns:p14="http://schemas.microsoft.com/office/powerpoint/2010/main" val="3327699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168" y="1268760"/>
            <a:ext cx="5813128" cy="4445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10</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10</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a:t>
            </a:r>
            <a:r>
              <a:rPr lang="en-US" sz="2800" dirty="0"/>
              <a:t>Dynamics</a:t>
            </a:r>
          </a:p>
        </p:txBody>
      </p:sp>
      <p:sp>
        <p:nvSpPr>
          <p:cNvPr id="11" name="Rectangle 10"/>
          <p:cNvSpPr/>
          <p:nvPr/>
        </p:nvSpPr>
        <p:spPr>
          <a:xfrm>
            <a:off x="323528" y="5877272"/>
            <a:ext cx="8676456" cy="830997"/>
          </a:xfrm>
          <a:prstGeom prst="rect">
            <a:avLst/>
          </a:prstGeom>
        </p:spPr>
        <p:txBody>
          <a:bodyPr wrap="square">
            <a:spAutoFit/>
          </a:bodyPr>
          <a:lstStyle/>
          <a:p>
            <a:pPr algn="ctr"/>
            <a:r>
              <a:rPr lang="en-US" sz="2400" dirty="0" smtClean="0"/>
              <a:t>Load the Force </a:t>
            </a:r>
            <a:r>
              <a:rPr lang="en-US" sz="2400" dirty="0"/>
              <a:t>data file </a:t>
            </a:r>
            <a:r>
              <a:rPr lang="en-US" sz="2400" b="1" dirty="0" smtClean="0"/>
              <a:t>walk1.mot</a:t>
            </a:r>
            <a:r>
              <a:rPr lang="en-US" sz="2400" dirty="0" smtClean="0"/>
              <a:t> in the PFF_MOT folder and </a:t>
            </a:r>
            <a:r>
              <a:rPr lang="en-US" sz="2400" b="1" dirty="0" err="1"/>
              <a:t>Walk_Mkrs.mot</a:t>
            </a:r>
            <a:r>
              <a:rPr lang="en-US" sz="2400" dirty="0"/>
              <a:t> file created from the IK in the MOT </a:t>
            </a:r>
            <a:r>
              <a:rPr lang="en-US" sz="2400" dirty="0" smtClean="0"/>
              <a:t>folder</a:t>
            </a:r>
            <a:endParaRPr lang="en-US" sz="2400" dirty="0"/>
          </a:p>
        </p:txBody>
      </p:sp>
      <p:sp>
        <p:nvSpPr>
          <p:cNvPr id="13" name="Ellipse 12"/>
          <p:cNvSpPr/>
          <p:nvPr/>
        </p:nvSpPr>
        <p:spPr>
          <a:xfrm>
            <a:off x="6228184" y="1844824"/>
            <a:ext cx="864096" cy="7920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778092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168" y="1268760"/>
            <a:ext cx="5813128" cy="4445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11</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11</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a:t>
            </a:r>
            <a:r>
              <a:rPr lang="en-US" sz="2800" dirty="0"/>
              <a:t>Dynamics</a:t>
            </a:r>
          </a:p>
        </p:txBody>
      </p:sp>
      <p:sp>
        <p:nvSpPr>
          <p:cNvPr id="11" name="Rectangle 10"/>
          <p:cNvSpPr/>
          <p:nvPr/>
        </p:nvSpPr>
        <p:spPr>
          <a:xfrm>
            <a:off x="323528" y="5877272"/>
            <a:ext cx="8676456" cy="461665"/>
          </a:xfrm>
          <a:prstGeom prst="rect">
            <a:avLst/>
          </a:prstGeom>
        </p:spPr>
        <p:txBody>
          <a:bodyPr wrap="square">
            <a:spAutoFit/>
          </a:bodyPr>
          <a:lstStyle/>
          <a:p>
            <a:pPr algn="ctr"/>
            <a:r>
              <a:rPr lang="en-US" sz="2400" dirty="0" smtClean="0"/>
              <a:t>Then, click on Add…</a:t>
            </a:r>
            <a:endParaRPr lang="en-US" sz="2400" dirty="0"/>
          </a:p>
        </p:txBody>
      </p:sp>
      <p:sp>
        <p:nvSpPr>
          <p:cNvPr id="13" name="Ellipse 12"/>
          <p:cNvSpPr/>
          <p:nvPr/>
        </p:nvSpPr>
        <p:spPr>
          <a:xfrm>
            <a:off x="6012160" y="3068960"/>
            <a:ext cx="864096" cy="5040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08563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12</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12</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a:t>
            </a:r>
            <a:r>
              <a:rPr lang="en-US" sz="2800" dirty="0"/>
              <a:t>Dynamics</a:t>
            </a:r>
          </a:p>
        </p:txBody>
      </p:sp>
      <p:sp>
        <p:nvSpPr>
          <p:cNvPr id="11" name="Rectangle 10"/>
          <p:cNvSpPr/>
          <p:nvPr/>
        </p:nvSpPr>
        <p:spPr>
          <a:xfrm>
            <a:off x="311960" y="5949280"/>
            <a:ext cx="8676456" cy="461665"/>
          </a:xfrm>
          <a:prstGeom prst="rect">
            <a:avLst/>
          </a:prstGeom>
        </p:spPr>
        <p:txBody>
          <a:bodyPr wrap="square">
            <a:spAutoFit/>
          </a:bodyPr>
          <a:lstStyle/>
          <a:p>
            <a:pPr algn="ctr"/>
            <a:r>
              <a:rPr lang="en-US" sz="2400" dirty="0" smtClean="0"/>
              <a:t>Create/Edit the external force properties</a:t>
            </a:r>
            <a:endParaRPr lang="en-US" sz="2400"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6"/>
            <a:ext cx="6696744" cy="4273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8092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13</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13</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a:t>
            </a:r>
            <a:r>
              <a:rPr lang="en-US" sz="2800" dirty="0"/>
              <a:t>Dynamics</a:t>
            </a:r>
          </a:p>
        </p:txBody>
      </p:sp>
      <p:sp>
        <p:nvSpPr>
          <p:cNvPr id="11" name="Rectangle 10"/>
          <p:cNvSpPr/>
          <p:nvPr/>
        </p:nvSpPr>
        <p:spPr>
          <a:xfrm>
            <a:off x="311960" y="5949280"/>
            <a:ext cx="8676456" cy="461665"/>
          </a:xfrm>
          <a:prstGeom prst="rect">
            <a:avLst/>
          </a:prstGeom>
        </p:spPr>
        <p:txBody>
          <a:bodyPr wrap="square">
            <a:spAutoFit/>
          </a:bodyPr>
          <a:lstStyle/>
          <a:p>
            <a:pPr algn="ctr"/>
            <a:r>
              <a:rPr lang="en-US" sz="2400" dirty="0" smtClean="0"/>
              <a:t>Save the XML files in the XML folder and name it </a:t>
            </a:r>
            <a:r>
              <a:rPr lang="en-US" sz="2400" dirty="0" err="1" smtClean="0"/>
              <a:t>ID_test</a:t>
            </a:r>
            <a:endParaRPr 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56792"/>
            <a:ext cx="5400600" cy="410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953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268760"/>
            <a:ext cx="5881232" cy="450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14</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14</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a:t>
            </a:r>
            <a:r>
              <a:rPr lang="en-US" sz="2800" dirty="0"/>
              <a:t>Dynamics</a:t>
            </a:r>
          </a:p>
        </p:txBody>
      </p:sp>
      <p:sp>
        <p:nvSpPr>
          <p:cNvPr id="11" name="Rectangle 10"/>
          <p:cNvSpPr/>
          <p:nvPr/>
        </p:nvSpPr>
        <p:spPr>
          <a:xfrm>
            <a:off x="323528" y="6093296"/>
            <a:ext cx="8676456" cy="461665"/>
          </a:xfrm>
          <a:prstGeom prst="rect">
            <a:avLst/>
          </a:prstGeom>
        </p:spPr>
        <p:txBody>
          <a:bodyPr wrap="square">
            <a:spAutoFit/>
          </a:bodyPr>
          <a:lstStyle/>
          <a:p>
            <a:pPr algn="ctr"/>
            <a:r>
              <a:rPr lang="en-US" sz="2400" dirty="0" smtClean="0"/>
              <a:t>Select the output directory: </a:t>
            </a:r>
            <a:r>
              <a:rPr lang="en-US" sz="2400" dirty="0" err="1" smtClean="0"/>
              <a:t>STO_temp</a:t>
            </a:r>
            <a:r>
              <a:rPr lang="en-US" sz="2400" dirty="0" smtClean="0"/>
              <a:t> in the </a:t>
            </a:r>
            <a:r>
              <a:rPr lang="en-US" sz="2400" dirty="0" err="1" smtClean="0"/>
              <a:t>opensim</a:t>
            </a:r>
            <a:r>
              <a:rPr lang="en-US" sz="2400" dirty="0" smtClean="0"/>
              <a:t>-master folder</a:t>
            </a:r>
            <a:endParaRPr lang="en-US" sz="2400" dirty="0"/>
          </a:p>
        </p:txBody>
      </p:sp>
      <p:sp>
        <p:nvSpPr>
          <p:cNvPr id="12" name="Ellipse 11"/>
          <p:cNvSpPr/>
          <p:nvPr/>
        </p:nvSpPr>
        <p:spPr>
          <a:xfrm>
            <a:off x="5940152" y="4401108"/>
            <a:ext cx="504056" cy="324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1245968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15</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15</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a:t>
            </a:r>
            <a:r>
              <a:rPr lang="en-US" sz="2800" dirty="0"/>
              <a:t>Dynamics</a:t>
            </a:r>
          </a:p>
        </p:txBody>
      </p:sp>
      <p:sp>
        <p:nvSpPr>
          <p:cNvPr id="11" name="Rectangle 10"/>
          <p:cNvSpPr/>
          <p:nvPr/>
        </p:nvSpPr>
        <p:spPr>
          <a:xfrm>
            <a:off x="311960" y="5949280"/>
            <a:ext cx="8676456" cy="461665"/>
          </a:xfrm>
          <a:prstGeom prst="rect">
            <a:avLst/>
          </a:prstGeom>
        </p:spPr>
        <p:txBody>
          <a:bodyPr wrap="square">
            <a:spAutoFit/>
          </a:bodyPr>
          <a:lstStyle/>
          <a:p>
            <a:pPr algn="ctr"/>
            <a:r>
              <a:rPr lang="en-US" sz="2400" dirty="0" smtClean="0"/>
              <a:t>Then click on run</a:t>
            </a:r>
            <a:endParaRPr 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692" y="1412776"/>
            <a:ext cx="5544616" cy="425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Ellipse 11"/>
          <p:cNvSpPr/>
          <p:nvPr/>
        </p:nvSpPr>
        <p:spPr>
          <a:xfrm>
            <a:off x="4716016" y="5157211"/>
            <a:ext cx="864096" cy="5040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004569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16</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16</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Plot the results in Excel</a:t>
            </a:r>
            <a:endParaRPr lang="en-US" sz="2800" dirty="0"/>
          </a:p>
        </p:txBody>
      </p:sp>
      <p:sp>
        <p:nvSpPr>
          <p:cNvPr id="14" name="Rectangle 13"/>
          <p:cNvSpPr/>
          <p:nvPr/>
        </p:nvSpPr>
        <p:spPr>
          <a:xfrm>
            <a:off x="139433" y="2204864"/>
            <a:ext cx="8837105" cy="1200329"/>
          </a:xfrm>
          <a:prstGeom prst="rect">
            <a:avLst/>
          </a:prstGeom>
        </p:spPr>
        <p:txBody>
          <a:bodyPr wrap="square">
            <a:spAutoFit/>
          </a:bodyPr>
          <a:lstStyle/>
          <a:p>
            <a:r>
              <a:rPr lang="en-US" sz="2400" dirty="0"/>
              <a:t>Open </a:t>
            </a:r>
            <a:r>
              <a:rPr lang="en-US" sz="2400" b="1" dirty="0" err="1"/>
              <a:t>inverse_dynamics.sto</a:t>
            </a:r>
            <a:r>
              <a:rPr lang="en-US" sz="2400" dirty="0" smtClean="0"/>
              <a:t> file that contain the ID results with Excel</a:t>
            </a:r>
          </a:p>
          <a:p>
            <a:endParaRPr lang="en-US" sz="2400" b="1" dirty="0"/>
          </a:p>
          <a:p>
            <a:r>
              <a:rPr lang="en-US" sz="2400" dirty="0" smtClean="0"/>
              <a:t>Create one graph </a:t>
            </a:r>
            <a:r>
              <a:rPr lang="en-US" sz="2400" dirty="0"/>
              <a:t>with </a:t>
            </a:r>
            <a:r>
              <a:rPr lang="en-US" sz="2400" b="1" dirty="0" err="1"/>
              <a:t>ankle_angle_r_moment</a:t>
            </a:r>
            <a:endParaRPr lang="en-US" sz="2400" b="1" dirty="0" smtClean="0"/>
          </a:p>
        </p:txBody>
      </p:sp>
    </p:spTree>
    <p:extLst>
      <p:ext uri="{BB962C8B-B14F-4D97-AF65-F5344CB8AC3E}">
        <p14:creationId xmlns:p14="http://schemas.microsoft.com/office/powerpoint/2010/main" val="1481559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17</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17</a:t>
            </a:fld>
            <a:endParaRPr lang="fr-FR" altLang="fr-FR" sz="1800" b="1" i="1" dirty="0">
              <a:solidFill>
                <a:schemeClr val="bg1"/>
              </a:solidFill>
            </a:endParaRPr>
          </a:p>
        </p:txBody>
      </p:sp>
      <p:sp>
        <p:nvSpPr>
          <p:cNvPr id="8" name="Text Box 11"/>
          <p:cNvSpPr txBox="1">
            <a:spLocks noChangeArrowheads="1"/>
          </p:cNvSpPr>
          <p:nvPr/>
        </p:nvSpPr>
        <p:spPr bwMode="auto">
          <a:xfrm>
            <a:off x="79375" y="1628800"/>
            <a:ext cx="8928100" cy="861774"/>
          </a:xfrm>
          <a:prstGeom prst="rect">
            <a:avLst/>
          </a:prstGeom>
          <a:noFill/>
          <a:ln>
            <a:noFill/>
          </a:ln>
          <a:effectLst/>
          <a:extLst>
            <a:ext uri="{909E8E84-426E-40DD-AFC4-6F175D3DCCD1}">
              <a14:hiddenFill xmlns:a14="http://schemas.microsoft.com/office/drawing/2010/main">
                <a:solidFill>
                  <a:srgbClr val="26479A"/>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algn="ctr" eaLnBrk="1" hangingPunct="1">
              <a:lnSpc>
                <a:spcPct val="125000"/>
              </a:lnSpc>
              <a:spcBef>
                <a:spcPct val="20000"/>
              </a:spcBef>
            </a:pPr>
            <a:r>
              <a:rPr lang="en-US" altLang="fr-FR" sz="4000" b="1" dirty="0" smtClean="0"/>
              <a:t>Inverse Dynamics with Python</a:t>
            </a:r>
            <a:endParaRPr lang="fr-FR" altLang="fr-FR" sz="3200" b="1" i="1" dirty="0"/>
          </a:p>
        </p:txBody>
      </p:sp>
    </p:spTree>
    <p:extLst>
      <p:ext uri="{BB962C8B-B14F-4D97-AF65-F5344CB8AC3E}">
        <p14:creationId xmlns:p14="http://schemas.microsoft.com/office/powerpoint/2010/main" val="3285300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18</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18</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err="1" smtClean="0"/>
              <a:t>OpenSim</a:t>
            </a:r>
            <a:r>
              <a:rPr lang="en-US" sz="2800" dirty="0" smtClean="0"/>
              <a:t>-master </a:t>
            </a:r>
            <a:r>
              <a:rPr lang="en-US" sz="2800" dirty="0"/>
              <a:t>project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8208912" cy="269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62879" y="4604935"/>
            <a:ext cx="8837105" cy="1200329"/>
          </a:xfrm>
          <a:prstGeom prst="rect">
            <a:avLst/>
          </a:prstGeom>
        </p:spPr>
        <p:txBody>
          <a:bodyPr wrap="square">
            <a:spAutoFit/>
          </a:bodyPr>
          <a:lstStyle/>
          <a:p>
            <a:r>
              <a:rPr lang="en-US" sz="2400" dirty="0" smtClean="0"/>
              <a:t>Create a new python script</a:t>
            </a:r>
          </a:p>
          <a:p>
            <a:endParaRPr lang="en-US" sz="2400" dirty="0"/>
          </a:p>
          <a:p>
            <a:r>
              <a:rPr lang="en-US" sz="2400" dirty="0" smtClean="0"/>
              <a:t>Name it ID.py</a:t>
            </a:r>
          </a:p>
        </p:txBody>
      </p:sp>
    </p:spTree>
    <p:extLst>
      <p:ext uri="{BB962C8B-B14F-4D97-AF65-F5344CB8AC3E}">
        <p14:creationId xmlns:p14="http://schemas.microsoft.com/office/powerpoint/2010/main" val="3242280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19</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19</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GB" sz="2800" dirty="0" err="1" smtClean="0">
                <a:latin typeface="Arial" pitchFamily="34" charset="0"/>
                <a:cs typeface="Arial" pitchFamily="34" charset="0"/>
              </a:rPr>
              <a:t>GitHub</a:t>
            </a:r>
            <a:r>
              <a:rPr lang="en-GB" sz="2800" dirty="0" smtClean="0">
                <a:latin typeface="Arial" pitchFamily="34" charset="0"/>
                <a:cs typeface="Arial" pitchFamily="34" charset="0"/>
              </a:rPr>
              <a:t> repository</a:t>
            </a:r>
            <a:endParaRPr lang="fr-FR" sz="2800" dirty="0">
              <a:latin typeface="Arial" pitchFamily="34" charset="0"/>
              <a:cs typeface="Arial" pitchFamily="34" charset="0"/>
            </a:endParaRPr>
          </a:p>
        </p:txBody>
      </p:sp>
      <p:sp>
        <p:nvSpPr>
          <p:cNvPr id="13" name="Rectangle 12"/>
          <p:cNvSpPr/>
          <p:nvPr/>
        </p:nvSpPr>
        <p:spPr>
          <a:xfrm>
            <a:off x="162878" y="1391794"/>
            <a:ext cx="8837105" cy="923330"/>
          </a:xfrm>
          <a:prstGeom prst="rect">
            <a:avLst/>
          </a:prstGeom>
        </p:spPr>
        <p:txBody>
          <a:bodyPr wrap="square">
            <a:spAutoFit/>
          </a:bodyPr>
          <a:lstStyle/>
          <a:p>
            <a:r>
              <a:rPr lang="en-GB" dirty="0" err="1" smtClean="0"/>
              <a:t>GitHub</a:t>
            </a:r>
            <a:r>
              <a:rPr lang="en-GB" dirty="0" smtClean="0"/>
              <a:t> repository:</a:t>
            </a:r>
          </a:p>
          <a:p>
            <a:endParaRPr lang="en-GB" dirty="0"/>
          </a:p>
          <a:p>
            <a:r>
              <a:rPr lang="en-US" dirty="0">
                <a:hlinkClick r:id="rId2"/>
              </a:rPr>
              <a:t>https://</a:t>
            </a:r>
            <a:r>
              <a:rPr lang="en-US" dirty="0" smtClean="0">
                <a:hlinkClick r:id="rId2"/>
              </a:rPr>
              <a:t>github.com/GVLABHernandez/OpenSim</a:t>
            </a:r>
            <a:endParaRPr lang="en-US" dirty="0" smtClean="0"/>
          </a:p>
        </p:txBody>
      </p:sp>
      <p:pic>
        <p:nvPicPr>
          <p:cNvPr id="12" name="Picture 2" descr="Image result for githu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6345" y="692696"/>
            <a:ext cx="1157537" cy="115753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60688"/>
          <a:stretch/>
        </p:blipFill>
        <p:spPr bwMode="auto">
          <a:xfrm>
            <a:off x="611560" y="2780928"/>
            <a:ext cx="7381875" cy="2366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Ellipse 10"/>
          <p:cNvSpPr/>
          <p:nvPr/>
        </p:nvSpPr>
        <p:spPr>
          <a:xfrm>
            <a:off x="611560" y="2789465"/>
            <a:ext cx="1152128" cy="324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14" name="Rectangle 13"/>
          <p:cNvSpPr/>
          <p:nvPr/>
        </p:nvSpPr>
        <p:spPr>
          <a:xfrm>
            <a:off x="323528" y="6093296"/>
            <a:ext cx="8676456" cy="461665"/>
          </a:xfrm>
          <a:prstGeom prst="rect">
            <a:avLst/>
          </a:prstGeom>
        </p:spPr>
        <p:txBody>
          <a:bodyPr wrap="square">
            <a:spAutoFit/>
          </a:bodyPr>
          <a:lstStyle/>
          <a:p>
            <a:pPr algn="ctr"/>
            <a:r>
              <a:rPr lang="en-US" sz="2400" dirty="0" smtClean="0"/>
              <a:t>Open the ID.py file</a:t>
            </a:r>
            <a:endParaRPr lang="en-US" sz="2400" dirty="0"/>
          </a:p>
        </p:txBody>
      </p:sp>
    </p:spTree>
    <p:extLst>
      <p:ext uri="{BB962C8B-B14F-4D97-AF65-F5344CB8AC3E}">
        <p14:creationId xmlns:p14="http://schemas.microsoft.com/office/powerpoint/2010/main" val="3381520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GB" sz="2800" dirty="0" err="1" smtClean="0">
                <a:latin typeface="Arial" pitchFamily="34" charset="0"/>
                <a:cs typeface="Arial" pitchFamily="34" charset="0"/>
              </a:rPr>
              <a:t>GitHub</a:t>
            </a:r>
            <a:r>
              <a:rPr lang="en-GB" sz="2800" dirty="0" smtClean="0">
                <a:latin typeface="Arial" pitchFamily="34" charset="0"/>
                <a:cs typeface="Arial" pitchFamily="34" charset="0"/>
              </a:rPr>
              <a:t> repository</a:t>
            </a:r>
            <a:endParaRPr lang="fr-FR" sz="2800" dirty="0">
              <a:latin typeface="Arial" pitchFamily="34" charset="0"/>
              <a:cs typeface="Arial" pitchFamily="34" charset="0"/>
            </a:endParaRPr>
          </a:p>
        </p:txBody>
      </p:sp>
      <p:sp>
        <p:nvSpPr>
          <p:cNvPr id="13" name="Rectangle 12"/>
          <p:cNvSpPr/>
          <p:nvPr/>
        </p:nvSpPr>
        <p:spPr>
          <a:xfrm>
            <a:off x="162878" y="1391794"/>
            <a:ext cx="8837105" cy="923330"/>
          </a:xfrm>
          <a:prstGeom prst="rect">
            <a:avLst/>
          </a:prstGeom>
        </p:spPr>
        <p:txBody>
          <a:bodyPr wrap="square">
            <a:spAutoFit/>
          </a:bodyPr>
          <a:lstStyle/>
          <a:p>
            <a:r>
              <a:rPr lang="en-GB" dirty="0" err="1" smtClean="0"/>
              <a:t>GitHub</a:t>
            </a:r>
            <a:r>
              <a:rPr lang="en-GB" dirty="0" smtClean="0"/>
              <a:t> repository:</a:t>
            </a:r>
          </a:p>
          <a:p>
            <a:endParaRPr lang="en-GB" dirty="0"/>
          </a:p>
          <a:p>
            <a:r>
              <a:rPr lang="en-US" dirty="0">
                <a:hlinkClick r:id="rId2"/>
              </a:rPr>
              <a:t>https://</a:t>
            </a:r>
            <a:r>
              <a:rPr lang="en-US" dirty="0" smtClean="0">
                <a:hlinkClick r:id="rId2"/>
              </a:rPr>
              <a:t>github.com/GVLABHernandez/OpenSim</a:t>
            </a:r>
            <a:endParaRPr lang="en-US" dirty="0" smtClean="0"/>
          </a:p>
        </p:txBody>
      </p:sp>
      <p:pic>
        <p:nvPicPr>
          <p:cNvPr id="12" name="Picture 2" descr="Image result for githu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6345" y="692696"/>
            <a:ext cx="1157537" cy="1157537"/>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5" y="2492896"/>
            <a:ext cx="6627829" cy="40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950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20</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20</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ID.py</a:t>
            </a:r>
            <a:endParaRPr lang="en-US" sz="2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6234"/>
          <a:stretch/>
        </p:blipFill>
        <p:spPr bwMode="auto">
          <a:xfrm>
            <a:off x="2150258" y="1628800"/>
            <a:ext cx="4842538" cy="114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62879" y="3784972"/>
            <a:ext cx="8837105" cy="1477328"/>
          </a:xfrm>
          <a:prstGeom prst="rect">
            <a:avLst/>
          </a:prstGeom>
        </p:spPr>
        <p:txBody>
          <a:bodyPr wrap="square">
            <a:spAutoFit/>
          </a:bodyPr>
          <a:lstStyle/>
          <a:p>
            <a:r>
              <a:rPr lang="en-US" dirty="0" smtClean="0"/>
              <a:t>This part of the code is used to import the needed libraries</a:t>
            </a:r>
          </a:p>
          <a:p>
            <a:endParaRPr lang="en-US" dirty="0"/>
          </a:p>
          <a:p>
            <a:pPr marL="285750" indent="-285750">
              <a:buFont typeface="Arial" pitchFamily="34" charset="0"/>
              <a:buChar char="•"/>
            </a:pPr>
            <a:r>
              <a:rPr lang="en-US" b="1" dirty="0" err="1" smtClean="0"/>
              <a:t>OpenSim</a:t>
            </a:r>
            <a:r>
              <a:rPr lang="en-US" dirty="0" smtClean="0"/>
              <a:t>: API to connect python and </a:t>
            </a:r>
            <a:r>
              <a:rPr lang="en-US" dirty="0" err="1" smtClean="0"/>
              <a:t>OpenSim</a:t>
            </a:r>
            <a:endParaRPr lang="en-US" dirty="0" smtClean="0"/>
          </a:p>
          <a:p>
            <a:pPr marL="285750" indent="-285750">
              <a:buFont typeface="Arial" pitchFamily="34" charset="0"/>
              <a:buChar char="•"/>
            </a:pPr>
            <a:r>
              <a:rPr lang="en-US" b="1" dirty="0" err="1" smtClean="0"/>
              <a:t>Numpy</a:t>
            </a:r>
            <a:r>
              <a:rPr lang="en-US" dirty="0"/>
              <a:t>: </a:t>
            </a:r>
            <a:r>
              <a:rPr lang="en-US" dirty="0" smtClean="0"/>
              <a:t>use to multi-dimensional </a:t>
            </a:r>
            <a:r>
              <a:rPr lang="en-US" dirty="0"/>
              <a:t>arrays and matrices. Large collection of mathematical </a:t>
            </a:r>
            <a:r>
              <a:rPr lang="en-US" dirty="0" smtClean="0"/>
              <a:t>functions</a:t>
            </a:r>
            <a:endParaRPr lang="en-US" dirty="0"/>
          </a:p>
        </p:txBody>
      </p:sp>
    </p:spTree>
    <p:extLst>
      <p:ext uri="{BB962C8B-B14F-4D97-AF65-F5344CB8AC3E}">
        <p14:creationId xmlns:p14="http://schemas.microsoft.com/office/powerpoint/2010/main" val="1514314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21</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21</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ID.py</a:t>
            </a:r>
          </a:p>
        </p:txBody>
      </p:sp>
      <p:sp>
        <p:nvSpPr>
          <p:cNvPr id="12" name="Rectangle 11"/>
          <p:cNvSpPr/>
          <p:nvPr/>
        </p:nvSpPr>
        <p:spPr>
          <a:xfrm>
            <a:off x="162879" y="3784972"/>
            <a:ext cx="8837105" cy="2308324"/>
          </a:xfrm>
          <a:prstGeom prst="rect">
            <a:avLst/>
          </a:prstGeom>
        </p:spPr>
        <p:txBody>
          <a:bodyPr wrap="square">
            <a:spAutoFit/>
          </a:bodyPr>
          <a:lstStyle/>
          <a:p>
            <a:r>
              <a:rPr lang="en-US" sz="3600" dirty="0" smtClean="0"/>
              <a:t>Change the </a:t>
            </a:r>
            <a:r>
              <a:rPr lang="en-US" sz="3600" dirty="0" err="1" smtClean="0"/>
              <a:t>dir_path</a:t>
            </a:r>
            <a:r>
              <a:rPr lang="en-US" sz="3600" dirty="0" smtClean="0"/>
              <a:t> that correspond to the path where your </a:t>
            </a:r>
            <a:r>
              <a:rPr lang="en-US" sz="3600" dirty="0" err="1" smtClean="0"/>
              <a:t>opensim</a:t>
            </a:r>
            <a:r>
              <a:rPr lang="en-US" sz="3600" dirty="0" smtClean="0"/>
              <a:t>-master project is</a:t>
            </a:r>
          </a:p>
          <a:p>
            <a:endParaRPr lang="en-US" sz="3600" dirty="0"/>
          </a:p>
          <a:p>
            <a:r>
              <a:rPr lang="en-US" sz="3600" dirty="0" smtClean="0"/>
              <a:t>Replace the  \  or  </a:t>
            </a:r>
            <a:r>
              <a:rPr lang="fr-FR" sz="3600" dirty="0" smtClean="0"/>
              <a:t>¥  </a:t>
            </a:r>
            <a:r>
              <a:rPr lang="fr-FR" sz="3600" dirty="0" err="1" smtClean="0"/>
              <a:t>with</a:t>
            </a:r>
            <a:r>
              <a:rPr lang="fr-FR" sz="3600" dirty="0" smtClean="0"/>
              <a:t> \\ </a:t>
            </a:r>
            <a:r>
              <a:rPr lang="fr-FR" sz="3600" dirty="0"/>
              <a:t>or </a:t>
            </a:r>
            <a:r>
              <a:rPr lang="fr-FR" sz="3600" dirty="0" smtClean="0"/>
              <a:t>¥</a:t>
            </a:r>
            <a:r>
              <a:rPr lang="fr-FR" sz="3600" dirty="0"/>
              <a:t> ¥</a:t>
            </a:r>
            <a:endParaRPr lang="en-US" sz="3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9" y="1700808"/>
            <a:ext cx="8906011" cy="75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433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22</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22</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ID.py</a:t>
            </a:r>
          </a:p>
        </p:txBody>
      </p:sp>
      <p:sp>
        <p:nvSpPr>
          <p:cNvPr id="14" name="Rectangle 13"/>
          <p:cNvSpPr/>
          <p:nvPr/>
        </p:nvSpPr>
        <p:spPr>
          <a:xfrm>
            <a:off x="181496" y="4005064"/>
            <a:ext cx="8837105" cy="2031325"/>
          </a:xfrm>
          <a:prstGeom prst="rect">
            <a:avLst/>
          </a:prstGeom>
        </p:spPr>
        <p:txBody>
          <a:bodyPr wrap="square">
            <a:spAutoFit/>
          </a:bodyPr>
          <a:lstStyle/>
          <a:p>
            <a:r>
              <a:rPr lang="en-US" b="1" dirty="0" err="1" smtClean="0"/>
              <a:t>scaled_MM_Moved_path</a:t>
            </a:r>
            <a:r>
              <a:rPr lang="en-US" dirty="0" smtClean="0"/>
              <a:t>: path to the musculoskeletal model</a:t>
            </a:r>
          </a:p>
          <a:p>
            <a:endParaRPr lang="en-US" dirty="0"/>
          </a:p>
          <a:p>
            <a:r>
              <a:rPr lang="en-US" b="1" dirty="0" err="1" smtClean="0"/>
              <a:t>XML_generic_ID_path</a:t>
            </a:r>
            <a:r>
              <a:rPr lang="en-US" dirty="0"/>
              <a:t>: path to the generic Inverse </a:t>
            </a:r>
            <a:r>
              <a:rPr lang="en-US" dirty="0" smtClean="0"/>
              <a:t>Dynamics.XML file</a:t>
            </a:r>
          </a:p>
          <a:p>
            <a:endParaRPr lang="en-US" dirty="0"/>
          </a:p>
          <a:p>
            <a:r>
              <a:rPr lang="en-US" b="1" dirty="0" err="1" smtClean="0"/>
              <a:t>MOT_files</a:t>
            </a:r>
            <a:r>
              <a:rPr lang="en-US" dirty="0" smtClean="0"/>
              <a:t>: path to the .MOT file in the MOT file (contain the IK results)</a:t>
            </a:r>
          </a:p>
          <a:p>
            <a:endParaRPr lang="en-US" dirty="0" smtClean="0"/>
          </a:p>
          <a:p>
            <a:r>
              <a:rPr lang="en-US" b="1" dirty="0" err="1" smtClean="0"/>
              <a:t>PFF_MOT_files</a:t>
            </a:r>
            <a:r>
              <a:rPr lang="en-US" b="1" dirty="0" smtClean="0"/>
              <a:t>: </a:t>
            </a:r>
            <a:r>
              <a:rPr lang="en-US" dirty="0" smtClean="0"/>
              <a:t>path to the .MOT file that contain the force data from the force plate</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4" y="1744405"/>
            <a:ext cx="9175988" cy="118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969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23</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23</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ID.py</a:t>
            </a:r>
          </a:p>
        </p:txBody>
      </p:sp>
      <p:sp>
        <p:nvSpPr>
          <p:cNvPr id="14" name="Rectangle 13"/>
          <p:cNvSpPr/>
          <p:nvPr/>
        </p:nvSpPr>
        <p:spPr>
          <a:xfrm>
            <a:off x="173892" y="4653136"/>
            <a:ext cx="8837105" cy="1477328"/>
          </a:xfrm>
          <a:prstGeom prst="rect">
            <a:avLst/>
          </a:prstGeom>
        </p:spPr>
        <p:txBody>
          <a:bodyPr wrap="square">
            <a:spAutoFit/>
          </a:bodyPr>
          <a:lstStyle/>
          <a:p>
            <a:r>
              <a:rPr lang="en-US" b="1" dirty="0" err="1"/>
              <a:t>osimModel</a:t>
            </a:r>
            <a:r>
              <a:rPr lang="en-US" dirty="0" smtClean="0"/>
              <a:t>: We use the </a:t>
            </a:r>
            <a:r>
              <a:rPr lang="en-US" dirty="0"/>
              <a:t>path to the musculoskeletal </a:t>
            </a:r>
            <a:r>
              <a:rPr lang="en-US" dirty="0" smtClean="0"/>
              <a:t>model to create the musculoskeletal model in Python</a:t>
            </a:r>
          </a:p>
          <a:p>
            <a:endParaRPr lang="en-US" dirty="0"/>
          </a:p>
          <a:p>
            <a:r>
              <a:rPr lang="en-US" b="1" dirty="0"/>
              <a:t>state</a:t>
            </a:r>
            <a:r>
              <a:rPr lang="en-US" dirty="0"/>
              <a:t>: </a:t>
            </a:r>
            <a:r>
              <a:rPr lang="en-US" dirty="0" smtClean="0"/>
              <a:t>use to initialize the model. This </a:t>
            </a:r>
            <a:r>
              <a:rPr lang="en-US" dirty="0"/>
              <a:t>must be called after the Model is fully created but before starting a simulation. </a:t>
            </a: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00808"/>
            <a:ext cx="9123561" cy="1782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872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24</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24</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ID.py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063" y="1491618"/>
            <a:ext cx="662473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73892" y="3723997"/>
            <a:ext cx="8837105" cy="2862322"/>
          </a:xfrm>
          <a:prstGeom prst="rect">
            <a:avLst/>
          </a:prstGeom>
        </p:spPr>
        <p:txBody>
          <a:bodyPr wrap="square">
            <a:spAutoFit/>
          </a:bodyPr>
          <a:lstStyle/>
          <a:p>
            <a:r>
              <a:rPr lang="en-US" b="1" dirty="0" err="1" smtClean="0"/>
              <a:t>MOT_file</a:t>
            </a:r>
            <a:r>
              <a:rPr lang="en-US" dirty="0" smtClean="0"/>
              <a:t>:  take the first element of </a:t>
            </a:r>
            <a:r>
              <a:rPr lang="en-US" b="1" dirty="0" err="1" smtClean="0"/>
              <a:t>MOT_files</a:t>
            </a:r>
            <a:r>
              <a:rPr lang="en-US" b="1" dirty="0" smtClean="0"/>
              <a:t>[i] </a:t>
            </a:r>
            <a:r>
              <a:rPr lang="en-US" dirty="0" smtClean="0"/>
              <a:t>with i = 0</a:t>
            </a:r>
          </a:p>
          <a:p>
            <a:r>
              <a:rPr lang="en-US" b="1" dirty="0" err="1" smtClean="0"/>
              <a:t>PFF_MOT_file</a:t>
            </a:r>
            <a:r>
              <a:rPr lang="en-US" dirty="0"/>
              <a:t>:  take the first element of </a:t>
            </a:r>
            <a:r>
              <a:rPr lang="en-US" b="1" dirty="0" err="1" smtClean="0"/>
              <a:t>PFF_MOT_filess</a:t>
            </a:r>
            <a:r>
              <a:rPr lang="en-US" b="1" dirty="0" smtClean="0"/>
              <a:t>[i</a:t>
            </a:r>
            <a:r>
              <a:rPr lang="en-US" b="1" dirty="0"/>
              <a:t>] </a:t>
            </a:r>
            <a:r>
              <a:rPr lang="en-US" dirty="0"/>
              <a:t>with i = 0</a:t>
            </a:r>
          </a:p>
          <a:p>
            <a:endParaRPr lang="en-US" dirty="0"/>
          </a:p>
          <a:p>
            <a:r>
              <a:rPr lang="en-US" b="1" dirty="0" err="1"/>
              <a:t>os.path.split</a:t>
            </a:r>
            <a:r>
              <a:rPr lang="en-US" b="1" dirty="0"/>
              <a:t>(</a:t>
            </a:r>
            <a:r>
              <a:rPr lang="en-US" b="1" dirty="0" err="1"/>
              <a:t>MOT_file</a:t>
            </a:r>
            <a:r>
              <a:rPr lang="en-US" b="1" dirty="0"/>
              <a:t>) </a:t>
            </a:r>
            <a:r>
              <a:rPr lang="en-US" b="1" dirty="0" smtClean="0"/>
              <a:t>and </a:t>
            </a:r>
            <a:r>
              <a:rPr lang="en-US" b="1" dirty="0" err="1"/>
              <a:t>os.path.splitext</a:t>
            </a:r>
            <a:r>
              <a:rPr lang="en-US" b="1" dirty="0"/>
              <a:t>(filename</a:t>
            </a:r>
            <a:r>
              <a:rPr lang="en-US" b="1" dirty="0" smtClean="0"/>
              <a:t>)</a:t>
            </a:r>
            <a:r>
              <a:rPr lang="en-US" dirty="0" smtClean="0"/>
              <a:t>: use to separate the path, the filename and the extension</a:t>
            </a:r>
            <a:endParaRPr lang="en-US" dirty="0"/>
          </a:p>
          <a:p>
            <a:r>
              <a:rPr lang="en-US" dirty="0"/>
              <a:t>Example: 'MOT\\</a:t>
            </a:r>
            <a:r>
              <a:rPr lang="en-US" dirty="0" err="1" smtClean="0"/>
              <a:t>Walk_Mkrs.mot</a:t>
            </a:r>
            <a:r>
              <a:rPr lang="en-US" dirty="0" smtClean="0"/>
              <a:t>‘ will </a:t>
            </a:r>
            <a:r>
              <a:rPr lang="en-US" dirty="0"/>
              <a:t>be separated in </a:t>
            </a:r>
            <a:r>
              <a:rPr lang="en-US" dirty="0" smtClean="0"/>
              <a:t>MOT‘, '</a:t>
            </a:r>
            <a:r>
              <a:rPr lang="en-US" dirty="0" err="1" smtClean="0"/>
              <a:t>Walk_Mkrs</a:t>
            </a:r>
            <a:r>
              <a:rPr lang="en-US" dirty="0" smtClean="0"/>
              <a:t> </a:t>
            </a:r>
            <a:r>
              <a:rPr lang="en-US" dirty="0"/>
              <a:t>and </a:t>
            </a:r>
            <a:r>
              <a:rPr lang="en-US" dirty="0" smtClean="0"/>
              <a:t>'.mot‘</a:t>
            </a:r>
          </a:p>
          <a:p>
            <a:endParaRPr lang="en-US" dirty="0"/>
          </a:p>
          <a:p>
            <a:r>
              <a:rPr lang="en-US" b="1" dirty="0" err="1" smtClean="0"/>
              <a:t>MOT_file</a:t>
            </a:r>
            <a:r>
              <a:rPr lang="en-US" dirty="0" smtClean="0"/>
              <a:t>: name of the .mot file that will contain the result of the IK</a:t>
            </a:r>
          </a:p>
          <a:p>
            <a:endParaRPr lang="en-US" dirty="0" smtClean="0"/>
          </a:p>
          <a:p>
            <a:r>
              <a:rPr lang="en-US" b="1" dirty="0" err="1" smtClean="0"/>
              <a:t>XML_IK_file</a:t>
            </a:r>
            <a:r>
              <a:rPr lang="en-US" dirty="0" smtClean="0"/>
              <a:t>: name of the .xml configuration file that will be used to run the IK</a:t>
            </a:r>
            <a:endParaRPr lang="en-US" dirty="0"/>
          </a:p>
        </p:txBody>
      </p:sp>
    </p:spTree>
    <p:extLst>
      <p:ext uri="{BB962C8B-B14F-4D97-AF65-F5344CB8AC3E}">
        <p14:creationId xmlns:p14="http://schemas.microsoft.com/office/powerpoint/2010/main" val="2408184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25</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25</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ID.py</a:t>
            </a:r>
          </a:p>
        </p:txBody>
      </p:sp>
      <p:sp>
        <p:nvSpPr>
          <p:cNvPr id="12" name="Rectangle 11"/>
          <p:cNvSpPr/>
          <p:nvPr/>
        </p:nvSpPr>
        <p:spPr>
          <a:xfrm>
            <a:off x="173892" y="3723997"/>
            <a:ext cx="8837105" cy="2031325"/>
          </a:xfrm>
          <a:prstGeom prst="rect">
            <a:avLst/>
          </a:prstGeom>
        </p:spPr>
        <p:txBody>
          <a:bodyPr wrap="square">
            <a:spAutoFit/>
          </a:bodyPr>
          <a:lstStyle/>
          <a:p>
            <a:r>
              <a:rPr lang="en-US" b="1" dirty="0" err="1" smtClean="0"/>
              <a:t>STO_file</a:t>
            </a:r>
            <a:r>
              <a:rPr lang="en-US" dirty="0" smtClean="0"/>
              <a:t>: name of the .</a:t>
            </a:r>
            <a:r>
              <a:rPr lang="en-US" dirty="0" err="1" smtClean="0"/>
              <a:t>sto</a:t>
            </a:r>
            <a:r>
              <a:rPr lang="en-US" dirty="0" smtClean="0"/>
              <a:t> file that will contain the result of the ID</a:t>
            </a:r>
          </a:p>
          <a:p>
            <a:endParaRPr lang="en-US" dirty="0" smtClean="0"/>
          </a:p>
          <a:p>
            <a:r>
              <a:rPr lang="en-US" b="1" dirty="0" err="1" smtClean="0"/>
              <a:t>XML_ID_file</a:t>
            </a:r>
            <a:r>
              <a:rPr lang="en-US" dirty="0" smtClean="0"/>
              <a:t>: name of the .xml configuration file that will be used to run the ID</a:t>
            </a:r>
          </a:p>
          <a:p>
            <a:endParaRPr lang="en-US" dirty="0"/>
          </a:p>
          <a:p>
            <a:r>
              <a:rPr lang="fr-FR" b="1" dirty="0" err="1" smtClean="0"/>
              <a:t>XML_External_Load_ID_file</a:t>
            </a:r>
            <a:r>
              <a:rPr lang="fr-FR" dirty="0" smtClean="0"/>
              <a:t>: .</a:t>
            </a:r>
            <a:r>
              <a:rPr lang="fr-FR" dirty="0" err="1" smtClean="0"/>
              <a:t>xml</a:t>
            </a:r>
            <a:r>
              <a:rPr lang="fr-FR" dirty="0" smtClean="0"/>
              <a:t> configuration file </a:t>
            </a:r>
            <a:r>
              <a:rPr lang="fr-FR" dirty="0" err="1" smtClean="0"/>
              <a:t>that</a:t>
            </a:r>
            <a:r>
              <a:rPr lang="fr-FR" dirty="0" smtClean="0"/>
              <a:t> </a:t>
            </a:r>
            <a:r>
              <a:rPr lang="fr-FR" dirty="0" err="1" smtClean="0"/>
              <a:t>cill</a:t>
            </a:r>
            <a:r>
              <a:rPr lang="fr-FR" dirty="0" smtClean="0"/>
              <a:t> </a:t>
            </a:r>
            <a:r>
              <a:rPr lang="fr-FR" dirty="0" err="1" smtClean="0"/>
              <a:t>contain</a:t>
            </a:r>
            <a:r>
              <a:rPr lang="fr-FR" dirty="0" smtClean="0"/>
              <a:t> all the information </a:t>
            </a:r>
            <a:r>
              <a:rPr lang="fr-FR" dirty="0" err="1" smtClean="0"/>
              <a:t>related</a:t>
            </a:r>
            <a:r>
              <a:rPr lang="fr-FR" dirty="0" smtClean="0"/>
              <a:t> to the force orientation, point of force application, body of force application, </a:t>
            </a:r>
            <a:r>
              <a:rPr lang="fr-FR" dirty="0" err="1" smtClean="0"/>
              <a:t>reference</a:t>
            </a:r>
            <a:r>
              <a:rPr lang="fr-FR" dirty="0" smtClean="0"/>
              <a:t> system of the force </a:t>
            </a:r>
            <a:endParaRPr 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46" y="1844824"/>
            <a:ext cx="10077745"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583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26</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26</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ID.py</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4243"/>
          <a:stretch/>
        </p:blipFill>
        <p:spPr bwMode="auto">
          <a:xfrm>
            <a:off x="706710" y="1585886"/>
            <a:ext cx="7730578"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53447" y="4149080"/>
            <a:ext cx="8837105" cy="1477328"/>
          </a:xfrm>
          <a:prstGeom prst="rect">
            <a:avLst/>
          </a:prstGeom>
        </p:spPr>
        <p:txBody>
          <a:bodyPr wrap="square">
            <a:spAutoFit/>
          </a:bodyPr>
          <a:lstStyle/>
          <a:p>
            <a:r>
              <a:rPr lang="en-US" dirty="0" smtClean="0"/>
              <a:t>This part is used to take the information that are contain in the .mot file (data that contain the IK result) and decide from what time to what time the simulation should be performed.</a:t>
            </a:r>
          </a:p>
          <a:p>
            <a:endParaRPr lang="en-US" dirty="0"/>
          </a:p>
          <a:p>
            <a:r>
              <a:rPr lang="en-US" dirty="0" smtClean="0"/>
              <a:t>Here we choose to run the simulation between </a:t>
            </a:r>
            <a:r>
              <a:rPr lang="en-US" dirty="0"/>
              <a:t>the first (</a:t>
            </a:r>
            <a:r>
              <a:rPr lang="en-US" b="1" dirty="0" err="1"/>
              <a:t>getStartFrameTime</a:t>
            </a:r>
            <a:r>
              <a:rPr lang="en-US" dirty="0"/>
              <a:t>) and the last frame (</a:t>
            </a:r>
            <a:r>
              <a:rPr lang="en-US" b="1" dirty="0" err="1"/>
              <a:t>getLastFrameTime</a:t>
            </a:r>
            <a:r>
              <a:rPr lang="en-US" dirty="0" smtClean="0"/>
              <a:t>)</a:t>
            </a:r>
            <a:endParaRPr lang="en-US" b="1" dirty="0" smtClean="0"/>
          </a:p>
        </p:txBody>
      </p:sp>
    </p:spTree>
    <p:extLst>
      <p:ext uri="{BB962C8B-B14F-4D97-AF65-F5344CB8AC3E}">
        <p14:creationId xmlns:p14="http://schemas.microsoft.com/office/powerpoint/2010/main" val="2420884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27</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27</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ID.py</a:t>
            </a:r>
          </a:p>
        </p:txBody>
      </p:sp>
      <p:sp>
        <p:nvSpPr>
          <p:cNvPr id="12" name="Rectangle 11"/>
          <p:cNvSpPr/>
          <p:nvPr/>
        </p:nvSpPr>
        <p:spPr>
          <a:xfrm>
            <a:off x="153446" y="4509120"/>
            <a:ext cx="8837105" cy="2031325"/>
          </a:xfrm>
          <a:prstGeom prst="rect">
            <a:avLst/>
          </a:prstGeom>
        </p:spPr>
        <p:txBody>
          <a:bodyPr wrap="square">
            <a:spAutoFit/>
          </a:bodyPr>
          <a:lstStyle/>
          <a:p>
            <a:r>
              <a:rPr lang="en-US" dirty="0" smtClean="0"/>
              <a:t>Create the </a:t>
            </a:r>
            <a:r>
              <a:rPr lang="en-US" b="1" dirty="0" err="1" smtClean="0"/>
              <a:t>idTool</a:t>
            </a:r>
            <a:r>
              <a:rPr lang="en-US" dirty="0" smtClean="0"/>
              <a:t>, that correspond to the Inverse Dynamics Tool class from </a:t>
            </a:r>
            <a:r>
              <a:rPr lang="en-US" dirty="0" err="1" smtClean="0"/>
              <a:t>OpenSim</a:t>
            </a:r>
            <a:r>
              <a:rPr lang="en-US" dirty="0" smtClean="0"/>
              <a:t>. </a:t>
            </a:r>
          </a:p>
          <a:p>
            <a:endParaRPr lang="en-US" dirty="0"/>
          </a:p>
          <a:p>
            <a:r>
              <a:rPr lang="en-US" b="1" dirty="0" err="1" smtClean="0"/>
              <a:t>setResultsDir</a:t>
            </a:r>
            <a:r>
              <a:rPr lang="en-US" dirty="0" smtClean="0">
                <a:sym typeface="Wingdings" pitchFamily="2" charset="2"/>
              </a:rPr>
              <a:t>()</a:t>
            </a:r>
            <a:r>
              <a:rPr lang="en-US" dirty="0" smtClean="0"/>
              <a:t> where we want the results to be store</a:t>
            </a:r>
          </a:p>
          <a:p>
            <a:r>
              <a:rPr lang="en-US" b="1" dirty="0" err="1" smtClean="0"/>
              <a:t>setName</a:t>
            </a:r>
            <a:r>
              <a:rPr lang="en-US" b="1" dirty="0" smtClean="0"/>
              <a:t>()</a:t>
            </a:r>
            <a:r>
              <a:rPr lang="en-US" dirty="0" smtClean="0"/>
              <a:t>: the name of the results we want</a:t>
            </a:r>
          </a:p>
          <a:p>
            <a:r>
              <a:rPr lang="en-US" b="1" dirty="0" err="1" smtClean="0"/>
              <a:t>setModel</a:t>
            </a:r>
            <a:r>
              <a:rPr lang="en-US" b="1" dirty="0" smtClean="0"/>
              <a:t>(</a:t>
            </a:r>
            <a:r>
              <a:rPr lang="en-US" b="1" dirty="0" err="1" smtClean="0"/>
              <a:t>osimModel</a:t>
            </a:r>
            <a:r>
              <a:rPr lang="en-US" dirty="0" smtClean="0"/>
              <a:t>): which musculoskeletal model will be used</a:t>
            </a:r>
          </a:p>
          <a:p>
            <a:r>
              <a:rPr lang="en-US" b="1" dirty="0" err="1" smtClean="0"/>
              <a:t>setCoordinatesFileName</a:t>
            </a:r>
            <a:r>
              <a:rPr lang="en-US" b="1" dirty="0" smtClean="0"/>
              <a:t>()</a:t>
            </a:r>
            <a:r>
              <a:rPr lang="en-US" dirty="0" smtClean="0"/>
              <a:t>: </a:t>
            </a:r>
            <a:r>
              <a:rPr lang="en-US" dirty="0"/>
              <a:t>the </a:t>
            </a:r>
            <a:r>
              <a:rPr lang="en-US" dirty="0" smtClean="0"/>
              <a:t>file that contain the IK results</a:t>
            </a:r>
            <a:endParaRPr lang="en-US" dirty="0"/>
          </a:p>
          <a:p>
            <a:endParaRPr lang="en-US" b="1"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44" y="1196752"/>
            <a:ext cx="7765907"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3690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352928" cy="304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28</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28</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ID.py</a:t>
            </a:r>
          </a:p>
        </p:txBody>
      </p:sp>
      <p:sp>
        <p:nvSpPr>
          <p:cNvPr id="12" name="Rectangle 11"/>
          <p:cNvSpPr/>
          <p:nvPr/>
        </p:nvSpPr>
        <p:spPr>
          <a:xfrm>
            <a:off x="153446" y="4793084"/>
            <a:ext cx="8837105" cy="2308324"/>
          </a:xfrm>
          <a:prstGeom prst="rect">
            <a:avLst/>
          </a:prstGeom>
        </p:spPr>
        <p:txBody>
          <a:bodyPr wrap="square">
            <a:spAutoFit/>
          </a:bodyPr>
          <a:lstStyle/>
          <a:p>
            <a:r>
              <a:rPr lang="en-US" dirty="0" smtClean="0"/>
              <a:t>Set </a:t>
            </a:r>
            <a:r>
              <a:rPr lang="en-US" dirty="0"/>
              <a:t>from what time to what time the simulation should be </a:t>
            </a:r>
            <a:r>
              <a:rPr lang="en-US" dirty="0" smtClean="0"/>
              <a:t>performed:</a:t>
            </a:r>
            <a:r>
              <a:rPr lang="en-US" dirty="0"/>
              <a:t/>
            </a:r>
            <a:br>
              <a:rPr lang="en-US" dirty="0"/>
            </a:br>
            <a:r>
              <a:rPr lang="en-US" b="1" dirty="0" err="1" smtClean="0"/>
              <a:t>setStartTime</a:t>
            </a:r>
            <a:r>
              <a:rPr lang="en-US" b="1" dirty="0" smtClean="0"/>
              <a:t>(</a:t>
            </a:r>
            <a:r>
              <a:rPr lang="en-US" b="1" dirty="0" err="1" smtClean="0"/>
              <a:t>initial_time</a:t>
            </a:r>
            <a:r>
              <a:rPr lang="en-US" b="1" dirty="0" smtClean="0"/>
              <a:t>)</a:t>
            </a:r>
          </a:p>
          <a:p>
            <a:r>
              <a:rPr lang="en-US" b="1" dirty="0" err="1" smtClean="0"/>
              <a:t>setEndTime</a:t>
            </a:r>
            <a:r>
              <a:rPr lang="en-US" b="1" dirty="0" smtClean="0"/>
              <a:t>(</a:t>
            </a:r>
            <a:r>
              <a:rPr lang="en-US" b="1" dirty="0" err="1" smtClean="0"/>
              <a:t>final_time</a:t>
            </a:r>
            <a:r>
              <a:rPr lang="en-US" b="1" dirty="0" smtClean="0"/>
              <a:t>)</a:t>
            </a:r>
          </a:p>
          <a:p>
            <a:endParaRPr lang="en-US" dirty="0" smtClean="0"/>
          </a:p>
          <a:p>
            <a:r>
              <a:rPr lang="en-US" dirty="0" smtClean="0"/>
              <a:t>Set the name of the file that will contain the result of the ID:</a:t>
            </a:r>
            <a:r>
              <a:rPr lang="en-US" dirty="0"/>
              <a:t/>
            </a:r>
            <a:br>
              <a:rPr lang="en-US" dirty="0"/>
            </a:br>
            <a:r>
              <a:rPr lang="en-US" b="1" dirty="0" err="1" smtClean="0"/>
              <a:t>setOutputGenForceFileName</a:t>
            </a:r>
            <a:r>
              <a:rPr lang="en-US" b="1" dirty="0" smtClean="0"/>
              <a:t>()</a:t>
            </a:r>
            <a:r>
              <a:rPr lang="en-US" dirty="0"/>
              <a:t/>
            </a:r>
            <a:br>
              <a:rPr lang="en-US" dirty="0"/>
            </a:br>
            <a:endParaRPr lang="en-US" dirty="0" smtClean="0"/>
          </a:p>
          <a:p>
            <a:endParaRPr lang="en-US" b="1" dirty="0" smtClean="0"/>
          </a:p>
        </p:txBody>
      </p:sp>
    </p:spTree>
    <p:extLst>
      <p:ext uri="{BB962C8B-B14F-4D97-AF65-F5344CB8AC3E}">
        <p14:creationId xmlns:p14="http://schemas.microsoft.com/office/powerpoint/2010/main" val="2992612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29</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29</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ID.py</a:t>
            </a:r>
          </a:p>
        </p:txBody>
      </p:sp>
      <p:sp>
        <p:nvSpPr>
          <p:cNvPr id="12" name="Rectangle 11"/>
          <p:cNvSpPr/>
          <p:nvPr/>
        </p:nvSpPr>
        <p:spPr>
          <a:xfrm>
            <a:off x="58810" y="3356992"/>
            <a:ext cx="8837105" cy="3139321"/>
          </a:xfrm>
          <a:prstGeom prst="rect">
            <a:avLst/>
          </a:prstGeom>
        </p:spPr>
        <p:txBody>
          <a:bodyPr wrap="square">
            <a:spAutoFit/>
          </a:bodyPr>
          <a:lstStyle/>
          <a:p>
            <a:r>
              <a:rPr lang="en-US" dirty="0"/>
              <a:t>Create the </a:t>
            </a:r>
            <a:r>
              <a:rPr lang="fr-FR" b="1" dirty="0" err="1"/>
              <a:t>externalLoads</a:t>
            </a:r>
            <a:r>
              <a:rPr lang="en-US" dirty="0" smtClean="0"/>
              <a:t>, </a:t>
            </a:r>
            <a:r>
              <a:rPr lang="en-US" dirty="0"/>
              <a:t>that </a:t>
            </a:r>
            <a:r>
              <a:rPr lang="en-US" dirty="0" smtClean="0"/>
              <a:t>will be used to add the information from the force plate in the </a:t>
            </a:r>
            <a:r>
              <a:rPr lang="en-US" dirty="0" err="1" smtClean="0"/>
              <a:t>idTool</a:t>
            </a:r>
            <a:r>
              <a:rPr lang="en-US" dirty="0" smtClean="0"/>
              <a:t>: </a:t>
            </a:r>
            <a:r>
              <a:rPr lang="fr-FR" b="1" dirty="0" err="1" smtClean="0"/>
              <a:t>osim.ExternalLoads</a:t>
            </a:r>
            <a:r>
              <a:rPr lang="fr-FR" b="1" dirty="0" smtClean="0"/>
              <a:t>(</a:t>
            </a:r>
            <a:r>
              <a:rPr lang="fr-FR" b="1" dirty="0" err="1" smtClean="0"/>
              <a:t>osimModel</a:t>
            </a:r>
            <a:r>
              <a:rPr lang="fr-FR" b="1" dirty="0"/>
              <a:t>, </a:t>
            </a:r>
            <a:r>
              <a:rPr lang="fr-FR" b="1" dirty="0" err="1"/>
              <a:t>XML_generic_External_Load_ID_path</a:t>
            </a:r>
            <a:r>
              <a:rPr lang="fr-FR" b="1" dirty="0" smtClean="0"/>
              <a:t>)</a:t>
            </a:r>
          </a:p>
          <a:p>
            <a:endParaRPr lang="en-GB" dirty="0"/>
          </a:p>
          <a:p>
            <a:r>
              <a:rPr lang="fr-FR" b="1" dirty="0" err="1" smtClean="0"/>
              <a:t>setName</a:t>
            </a:r>
            <a:r>
              <a:rPr lang="fr-FR" b="1" dirty="0" smtClean="0"/>
              <a:t>()</a:t>
            </a:r>
            <a:r>
              <a:rPr lang="fr-FR" dirty="0" smtClean="0"/>
              <a:t>: </a:t>
            </a:r>
            <a:r>
              <a:rPr lang="en-US" dirty="0"/>
              <a:t>the name of the results we </a:t>
            </a:r>
            <a:r>
              <a:rPr lang="en-US" dirty="0" smtClean="0"/>
              <a:t>want</a:t>
            </a:r>
          </a:p>
          <a:p>
            <a:endParaRPr lang="fr-FR" dirty="0" smtClean="0"/>
          </a:p>
          <a:p>
            <a:r>
              <a:rPr lang="fr-FR" b="1" dirty="0" err="1"/>
              <a:t>setDataFileName</a:t>
            </a:r>
            <a:r>
              <a:rPr lang="fr-FR" b="1" dirty="0" smtClean="0"/>
              <a:t>()</a:t>
            </a:r>
            <a:r>
              <a:rPr lang="fr-FR" dirty="0" smtClean="0"/>
              <a:t>: </a:t>
            </a:r>
            <a:r>
              <a:rPr lang="en-US" dirty="0" smtClean="0"/>
              <a:t>path to the </a:t>
            </a:r>
            <a:r>
              <a:rPr lang="en-US" dirty="0"/>
              <a:t>file that contain the </a:t>
            </a:r>
            <a:r>
              <a:rPr lang="en-US" dirty="0" smtClean="0"/>
              <a:t>force data</a:t>
            </a:r>
          </a:p>
          <a:p>
            <a:endParaRPr lang="fr-FR" dirty="0" smtClean="0"/>
          </a:p>
          <a:p>
            <a:r>
              <a:rPr lang="fr-FR" b="1" dirty="0" err="1" smtClean="0"/>
              <a:t>setLowpassCutoffFrequencyForLoadKinematics</a:t>
            </a:r>
            <a:r>
              <a:rPr lang="fr-FR" b="1" dirty="0" smtClean="0"/>
              <a:t>()</a:t>
            </a:r>
            <a:r>
              <a:rPr lang="fr-FR" dirty="0" smtClean="0"/>
              <a:t>: set the butter </a:t>
            </a:r>
            <a:r>
              <a:rPr lang="fr-FR" dirty="0" err="1" smtClean="0"/>
              <a:t>low</a:t>
            </a:r>
            <a:r>
              <a:rPr lang="fr-FR" dirty="0" smtClean="0"/>
              <a:t> </a:t>
            </a:r>
            <a:r>
              <a:rPr lang="fr-FR" dirty="0" err="1" smtClean="0"/>
              <a:t>pass</a:t>
            </a:r>
            <a:r>
              <a:rPr lang="fr-FR" dirty="0" smtClean="0"/>
              <a:t> </a:t>
            </a:r>
            <a:r>
              <a:rPr lang="fr-FR" dirty="0" err="1" smtClean="0"/>
              <a:t>filter</a:t>
            </a:r>
            <a:r>
              <a:rPr lang="fr-FR" dirty="0" smtClean="0"/>
              <a:t> values (the </a:t>
            </a:r>
            <a:r>
              <a:rPr lang="fr-FR" dirty="0" err="1" smtClean="0"/>
              <a:t>results</a:t>
            </a:r>
            <a:r>
              <a:rPr lang="fr-FR" dirty="0" smtClean="0"/>
              <a:t> </a:t>
            </a:r>
            <a:r>
              <a:rPr lang="fr-FR" dirty="0" err="1" smtClean="0"/>
              <a:t>can</a:t>
            </a:r>
            <a:r>
              <a:rPr lang="fr-FR" dirty="0" smtClean="0"/>
              <a:t> </a:t>
            </a:r>
            <a:r>
              <a:rPr lang="fr-FR" dirty="0" err="1" smtClean="0"/>
              <a:t>be</a:t>
            </a:r>
            <a:r>
              <a:rPr lang="fr-FR" dirty="0" smtClean="0"/>
              <a:t> </a:t>
            </a:r>
            <a:r>
              <a:rPr lang="fr-FR" dirty="0" err="1" smtClean="0"/>
              <a:t>very</a:t>
            </a:r>
            <a:r>
              <a:rPr lang="fr-FR" dirty="0" smtClean="0"/>
              <a:t> </a:t>
            </a:r>
            <a:r>
              <a:rPr lang="fr-FR" dirty="0" err="1" smtClean="0"/>
              <a:t>noisy</a:t>
            </a:r>
            <a:r>
              <a:rPr lang="fr-FR" dirty="0" smtClean="0"/>
              <a:t> </a:t>
            </a:r>
            <a:r>
              <a:rPr lang="fr-FR" dirty="0" err="1" smtClean="0"/>
              <a:t>without</a:t>
            </a:r>
            <a:r>
              <a:rPr lang="fr-FR" dirty="0" smtClean="0"/>
              <a:t> </a:t>
            </a:r>
            <a:r>
              <a:rPr lang="fr-FR" dirty="0" err="1" smtClean="0"/>
              <a:t>it</a:t>
            </a:r>
            <a:r>
              <a:rPr lang="fr-FR" dirty="0" smtClean="0"/>
              <a:t>)</a:t>
            </a:r>
          </a:p>
          <a:p>
            <a:endParaRPr lang="en-US" b="1" dirty="0" smtClean="0"/>
          </a:p>
          <a:p>
            <a:endParaRPr lang="en-US" b="1"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1" y="1484784"/>
            <a:ext cx="9114819"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92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3</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3</a:t>
            </a:fld>
            <a:endParaRPr lang="fr-FR" altLang="fr-FR" sz="1800" b="1" i="1" dirty="0">
              <a:solidFill>
                <a:schemeClr val="bg1"/>
              </a:solidFill>
            </a:endParaRPr>
          </a:p>
        </p:txBody>
      </p:sp>
      <p:sp>
        <p:nvSpPr>
          <p:cNvPr id="8" name="Text Box 11"/>
          <p:cNvSpPr txBox="1">
            <a:spLocks noChangeArrowheads="1"/>
          </p:cNvSpPr>
          <p:nvPr/>
        </p:nvSpPr>
        <p:spPr bwMode="auto">
          <a:xfrm>
            <a:off x="79375" y="1628800"/>
            <a:ext cx="8928100" cy="861774"/>
          </a:xfrm>
          <a:prstGeom prst="rect">
            <a:avLst/>
          </a:prstGeom>
          <a:noFill/>
          <a:ln>
            <a:noFill/>
          </a:ln>
          <a:effectLst/>
          <a:extLst>
            <a:ext uri="{909E8E84-426E-40DD-AFC4-6F175D3DCCD1}">
              <a14:hiddenFill xmlns:a14="http://schemas.microsoft.com/office/drawing/2010/main">
                <a:solidFill>
                  <a:srgbClr val="26479A"/>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algn="ctr" eaLnBrk="1" hangingPunct="1">
              <a:lnSpc>
                <a:spcPct val="125000"/>
              </a:lnSpc>
              <a:spcBef>
                <a:spcPct val="20000"/>
              </a:spcBef>
            </a:pPr>
            <a:r>
              <a:rPr lang="en-US" altLang="fr-FR" sz="4000" b="1" dirty="0" smtClean="0"/>
              <a:t>Inverse Dynamics in </a:t>
            </a:r>
            <a:r>
              <a:rPr lang="en-US" altLang="fr-FR" sz="4000" b="1" dirty="0" err="1" smtClean="0"/>
              <a:t>OpenSim</a:t>
            </a:r>
            <a:endParaRPr lang="fr-FR" altLang="fr-FR" sz="3200" b="1" i="1" dirty="0"/>
          </a:p>
        </p:txBody>
      </p:sp>
    </p:spTree>
    <p:extLst>
      <p:ext uri="{BB962C8B-B14F-4D97-AF65-F5344CB8AC3E}">
        <p14:creationId xmlns:p14="http://schemas.microsoft.com/office/powerpoint/2010/main" val="3299347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30</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30</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ID.py</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33" y="1687440"/>
            <a:ext cx="8676134" cy="385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309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31</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31</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ID.py</a:t>
            </a:r>
            <a:endParaRPr lang="en-US" sz="2800"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77" y="1628800"/>
            <a:ext cx="8757645" cy="255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940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4</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4</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a:t>Run your first Inverse Dynamics</a:t>
            </a:r>
          </a:p>
        </p:txBody>
      </p:sp>
      <p:sp>
        <p:nvSpPr>
          <p:cNvPr id="11" name="Rectangle 10"/>
          <p:cNvSpPr/>
          <p:nvPr/>
        </p:nvSpPr>
        <p:spPr>
          <a:xfrm>
            <a:off x="139431" y="1772816"/>
            <a:ext cx="8837105" cy="1569660"/>
          </a:xfrm>
          <a:prstGeom prst="rect">
            <a:avLst/>
          </a:prstGeom>
        </p:spPr>
        <p:txBody>
          <a:bodyPr wrap="square">
            <a:spAutoFit/>
          </a:bodyPr>
          <a:lstStyle/>
          <a:p>
            <a:r>
              <a:rPr lang="en-GB" sz="2400" dirty="0" smtClean="0"/>
              <a:t>Go to the </a:t>
            </a:r>
            <a:r>
              <a:rPr lang="en-GB" sz="2400" dirty="0" err="1" smtClean="0"/>
              <a:t>opensim</a:t>
            </a:r>
            <a:r>
              <a:rPr lang="en-GB" sz="2400" dirty="0" smtClean="0"/>
              <a:t>-master folder and create two new folder:</a:t>
            </a:r>
          </a:p>
          <a:p>
            <a:endParaRPr lang="en-GB" sz="2400" dirty="0"/>
          </a:p>
          <a:p>
            <a:r>
              <a:rPr lang="en-GB" sz="2400" dirty="0" smtClean="0"/>
              <a:t>	STO</a:t>
            </a:r>
          </a:p>
          <a:p>
            <a:r>
              <a:rPr lang="en-GB" sz="2400" dirty="0" smtClean="0"/>
              <a:t>	</a:t>
            </a:r>
            <a:r>
              <a:rPr lang="en-GB" sz="2400" dirty="0" err="1" smtClean="0"/>
              <a:t>STO_temp</a:t>
            </a:r>
            <a:endParaRPr lang="en-US" sz="2400" dirty="0" smtClean="0"/>
          </a:p>
        </p:txBody>
      </p:sp>
    </p:spTree>
    <p:extLst>
      <p:ext uri="{BB962C8B-B14F-4D97-AF65-F5344CB8AC3E}">
        <p14:creationId xmlns:p14="http://schemas.microsoft.com/office/powerpoint/2010/main" val="2423459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5</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5</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Dynamics</a:t>
            </a:r>
            <a:endParaRPr lang="en-US" sz="2800" dirty="0"/>
          </a:p>
        </p:txBody>
      </p:sp>
      <p:sp>
        <p:nvSpPr>
          <p:cNvPr id="13" name="Rectangle 12"/>
          <p:cNvSpPr/>
          <p:nvPr/>
        </p:nvSpPr>
        <p:spPr>
          <a:xfrm>
            <a:off x="139432" y="1884888"/>
            <a:ext cx="8837105" cy="3416320"/>
          </a:xfrm>
          <a:prstGeom prst="rect">
            <a:avLst/>
          </a:prstGeom>
        </p:spPr>
        <p:txBody>
          <a:bodyPr wrap="square">
            <a:spAutoFit/>
          </a:bodyPr>
          <a:lstStyle/>
          <a:p>
            <a:r>
              <a:rPr lang="en-US" sz="2400" dirty="0" smtClean="0"/>
              <a:t>Go the PFF_MOT file and open it in Excel</a:t>
            </a:r>
          </a:p>
          <a:p>
            <a:endParaRPr lang="en-US" sz="2400" dirty="0"/>
          </a:p>
          <a:p>
            <a:r>
              <a:rPr lang="en-US" sz="2400" dirty="0" smtClean="0"/>
              <a:t>The first columns represent the </a:t>
            </a:r>
            <a:r>
              <a:rPr lang="en-US" sz="2400" b="1" dirty="0" smtClean="0"/>
              <a:t>time</a:t>
            </a:r>
          </a:p>
          <a:p>
            <a:endParaRPr lang="en-US" sz="2400" dirty="0"/>
          </a:p>
          <a:p>
            <a:r>
              <a:rPr lang="fr-FR" sz="2400" b="1" dirty="0" err="1"/>
              <a:t>force_vx</a:t>
            </a:r>
            <a:r>
              <a:rPr lang="fr-FR" sz="2400" b="1" dirty="0"/>
              <a:t> </a:t>
            </a:r>
            <a:r>
              <a:rPr lang="fr-FR" sz="2400" b="1" dirty="0" err="1"/>
              <a:t>force_vy</a:t>
            </a:r>
            <a:r>
              <a:rPr lang="fr-FR" sz="2400" b="1" dirty="0"/>
              <a:t> </a:t>
            </a:r>
            <a:r>
              <a:rPr lang="fr-FR" sz="2400" b="1" dirty="0" err="1"/>
              <a:t>force_vz</a:t>
            </a:r>
            <a:r>
              <a:rPr lang="fr-FR" sz="2400" b="1" dirty="0"/>
              <a:t> </a:t>
            </a:r>
            <a:r>
              <a:rPr lang="fr-FR" sz="2400" dirty="0" err="1" smtClean="0"/>
              <a:t>represent</a:t>
            </a:r>
            <a:r>
              <a:rPr lang="fr-FR" sz="2400" dirty="0" smtClean="0"/>
              <a:t> the force </a:t>
            </a:r>
            <a:r>
              <a:rPr lang="fr-FR" sz="2400" dirty="0" err="1" smtClean="0"/>
              <a:t>vector</a:t>
            </a:r>
            <a:r>
              <a:rPr lang="fr-FR" sz="2400" dirty="0" smtClean="0"/>
              <a:t> </a:t>
            </a:r>
            <a:r>
              <a:rPr lang="fr-FR" sz="2400" dirty="0" err="1" smtClean="0"/>
              <a:t>measured</a:t>
            </a:r>
            <a:r>
              <a:rPr lang="fr-FR" sz="2400" dirty="0" smtClean="0"/>
              <a:t> by the force plate</a:t>
            </a:r>
          </a:p>
          <a:p>
            <a:endParaRPr lang="en-GB" sz="2400" dirty="0"/>
          </a:p>
          <a:p>
            <a:r>
              <a:rPr lang="fr-FR" sz="2400" b="1" dirty="0" err="1"/>
              <a:t>force_px</a:t>
            </a:r>
            <a:r>
              <a:rPr lang="fr-FR" sz="2400" b="1" dirty="0"/>
              <a:t> </a:t>
            </a:r>
            <a:r>
              <a:rPr lang="fr-FR" sz="2400" b="1" dirty="0" err="1"/>
              <a:t>force_py</a:t>
            </a:r>
            <a:r>
              <a:rPr lang="fr-FR" sz="2400" b="1" dirty="0"/>
              <a:t> </a:t>
            </a:r>
            <a:r>
              <a:rPr lang="fr-FR" sz="2400" b="1" dirty="0" err="1"/>
              <a:t>force_pz</a:t>
            </a:r>
            <a:r>
              <a:rPr lang="fr-FR" sz="2400" dirty="0"/>
              <a:t> </a:t>
            </a:r>
            <a:r>
              <a:rPr lang="fr-FR" sz="2400" dirty="0" err="1"/>
              <a:t>represent</a:t>
            </a:r>
            <a:r>
              <a:rPr lang="fr-FR" sz="2400" dirty="0"/>
              <a:t> </a:t>
            </a:r>
            <a:r>
              <a:rPr lang="fr-FR" sz="2400" dirty="0" smtClean="0"/>
              <a:t>the point of force application in the global </a:t>
            </a:r>
            <a:r>
              <a:rPr lang="fr-FR" sz="2400" dirty="0" err="1" smtClean="0"/>
              <a:t>reference</a:t>
            </a:r>
            <a:r>
              <a:rPr lang="fr-FR" sz="2400" dirty="0" smtClean="0"/>
              <a:t> system</a:t>
            </a:r>
            <a:endParaRPr lang="en-US" sz="2400" dirty="0" smtClean="0"/>
          </a:p>
        </p:txBody>
      </p:sp>
    </p:spTree>
    <p:extLst>
      <p:ext uri="{BB962C8B-B14F-4D97-AF65-F5344CB8AC3E}">
        <p14:creationId xmlns:p14="http://schemas.microsoft.com/office/powerpoint/2010/main" val="1169433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581150"/>
            <a:ext cx="615315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6</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6</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a:t>
            </a:r>
            <a:r>
              <a:rPr lang="en-US" sz="2800" dirty="0"/>
              <a:t>Dynamics</a:t>
            </a:r>
          </a:p>
        </p:txBody>
      </p:sp>
      <p:sp>
        <p:nvSpPr>
          <p:cNvPr id="11" name="Ellipse 10"/>
          <p:cNvSpPr/>
          <p:nvPr/>
        </p:nvSpPr>
        <p:spPr>
          <a:xfrm>
            <a:off x="2555776" y="2681512"/>
            <a:ext cx="1296144" cy="324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3765960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368862"/>
            <a:ext cx="5765279" cy="4480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7</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7</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a:t>
            </a:r>
            <a:r>
              <a:rPr lang="en-US" sz="2800" dirty="0"/>
              <a:t>Dynamics</a:t>
            </a:r>
          </a:p>
        </p:txBody>
      </p:sp>
      <p:sp>
        <p:nvSpPr>
          <p:cNvPr id="11" name="Rectangle 10"/>
          <p:cNvSpPr/>
          <p:nvPr/>
        </p:nvSpPr>
        <p:spPr>
          <a:xfrm>
            <a:off x="323528" y="6093296"/>
            <a:ext cx="8676456" cy="461665"/>
          </a:xfrm>
          <a:prstGeom prst="rect">
            <a:avLst/>
          </a:prstGeom>
        </p:spPr>
        <p:txBody>
          <a:bodyPr wrap="square">
            <a:spAutoFit/>
          </a:bodyPr>
          <a:lstStyle/>
          <a:p>
            <a:pPr algn="ctr"/>
            <a:r>
              <a:rPr lang="en-US" sz="2400" dirty="0" smtClean="0"/>
              <a:t>Select the </a:t>
            </a:r>
            <a:r>
              <a:rPr lang="en-US" sz="2400" b="1" dirty="0" err="1" smtClean="0"/>
              <a:t>Walk_Mkrs.mot</a:t>
            </a:r>
            <a:r>
              <a:rPr lang="en-US" sz="2400" dirty="0" smtClean="0"/>
              <a:t> file created from the IK in the MOT folder</a:t>
            </a:r>
            <a:endParaRPr lang="en-US" sz="2400" dirty="0"/>
          </a:p>
        </p:txBody>
      </p:sp>
      <p:sp>
        <p:nvSpPr>
          <p:cNvPr id="12" name="Ellipse 11"/>
          <p:cNvSpPr/>
          <p:nvPr/>
        </p:nvSpPr>
        <p:spPr>
          <a:xfrm>
            <a:off x="6084168" y="2420888"/>
            <a:ext cx="504056" cy="324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1066620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96957"/>
            <a:ext cx="5765279" cy="4480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8</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8</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a:t>
            </a:r>
            <a:r>
              <a:rPr lang="en-US" sz="2800" dirty="0"/>
              <a:t>Dynamics</a:t>
            </a:r>
          </a:p>
        </p:txBody>
      </p:sp>
      <p:sp>
        <p:nvSpPr>
          <p:cNvPr id="11" name="Rectangle 10"/>
          <p:cNvSpPr/>
          <p:nvPr/>
        </p:nvSpPr>
        <p:spPr>
          <a:xfrm>
            <a:off x="323528" y="6093296"/>
            <a:ext cx="8676456" cy="461665"/>
          </a:xfrm>
          <a:prstGeom prst="rect">
            <a:avLst/>
          </a:prstGeom>
        </p:spPr>
        <p:txBody>
          <a:bodyPr wrap="square">
            <a:spAutoFit/>
          </a:bodyPr>
          <a:lstStyle/>
          <a:p>
            <a:pPr algn="ctr"/>
            <a:r>
              <a:rPr lang="en-US" sz="2400" dirty="0" smtClean="0"/>
              <a:t>Then, go to External Loads</a:t>
            </a:r>
            <a:endParaRPr lang="en-US" sz="2400" dirty="0"/>
          </a:p>
        </p:txBody>
      </p:sp>
      <p:sp>
        <p:nvSpPr>
          <p:cNvPr id="13" name="Ellipse 12"/>
          <p:cNvSpPr/>
          <p:nvPr/>
        </p:nvSpPr>
        <p:spPr>
          <a:xfrm>
            <a:off x="2699792" y="1988840"/>
            <a:ext cx="1152128" cy="324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099446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26988"/>
            <a:ext cx="9144000" cy="431801"/>
          </a:xfrm>
          <a:prstGeom prst="rect">
            <a:avLst/>
          </a:prstGeom>
          <a:solidFill>
            <a:schemeClr val="accent2">
              <a:lumMod val="75000"/>
            </a:schemeClr>
          </a:soli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5" name="Rectangle 11"/>
          <p:cNvSpPr>
            <a:spLocks noChangeArrowheads="1"/>
          </p:cNvSpPr>
          <p:nvPr/>
        </p:nvSpPr>
        <p:spPr bwMode="auto">
          <a:xfrm>
            <a:off x="0" y="404813"/>
            <a:ext cx="9144000" cy="215900"/>
          </a:xfrm>
          <a:prstGeom prst="rect">
            <a:avLst/>
          </a:prstGeom>
          <a:gradFill flip="none" rotWithShape="1">
            <a:gsLst>
              <a:gs pos="0">
                <a:schemeClr val="accent2">
                  <a:lumMod val="75000"/>
                </a:schemeClr>
              </a:gs>
              <a:gs pos="52000">
                <a:srgbClr val="4B1314">
                  <a:tint val="44500"/>
                  <a:satMod val="160000"/>
                </a:srgbClr>
              </a:gs>
              <a:gs pos="100000">
                <a:schemeClr val="bg1"/>
              </a:gs>
            </a:gsLst>
            <a:lin ang="5400000" scaled="1"/>
            <a:tileRect/>
          </a:gradFill>
          <a:ln>
            <a:noFill/>
          </a:ln>
          <a:effec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just" eaLnBrk="0" fontAlgn="base" hangingPunct="0">
              <a:spcBef>
                <a:spcPct val="0"/>
              </a:spcBef>
              <a:spcAft>
                <a:spcPct val="0"/>
              </a:spcAft>
              <a:defRPr sz="1600">
                <a:solidFill>
                  <a:schemeClr val="tx1"/>
                </a:solidFill>
                <a:latin typeface="Arial" charset="0"/>
              </a:defRPr>
            </a:lvl6pPr>
            <a:lvl7pPr marL="2971800" indent="-228600" algn="just" eaLnBrk="0" fontAlgn="base" hangingPunct="0">
              <a:spcBef>
                <a:spcPct val="0"/>
              </a:spcBef>
              <a:spcAft>
                <a:spcPct val="0"/>
              </a:spcAft>
              <a:defRPr sz="1600">
                <a:solidFill>
                  <a:schemeClr val="tx1"/>
                </a:solidFill>
                <a:latin typeface="Arial" charset="0"/>
              </a:defRPr>
            </a:lvl7pPr>
            <a:lvl8pPr marL="3429000" indent="-228600" algn="just" eaLnBrk="0" fontAlgn="base" hangingPunct="0">
              <a:spcBef>
                <a:spcPct val="0"/>
              </a:spcBef>
              <a:spcAft>
                <a:spcPct val="0"/>
              </a:spcAft>
              <a:defRPr sz="1600">
                <a:solidFill>
                  <a:schemeClr val="tx1"/>
                </a:solidFill>
                <a:latin typeface="Arial" charset="0"/>
              </a:defRPr>
            </a:lvl8pPr>
            <a:lvl9pPr marL="3886200" indent="-228600" algn="just" eaLnBrk="0" fontAlgn="base" hangingPunct="0">
              <a:spcBef>
                <a:spcPct val="0"/>
              </a:spcBef>
              <a:spcAft>
                <a:spcPct val="0"/>
              </a:spcAft>
              <a:defRPr sz="1600">
                <a:solidFill>
                  <a:schemeClr val="tx1"/>
                </a:solidFill>
                <a:latin typeface="Arial" charset="0"/>
              </a:defRPr>
            </a:lvl9pPr>
          </a:lstStyle>
          <a:p>
            <a:pPr eaLnBrk="1" hangingPunct="1">
              <a:defRPr/>
            </a:pPr>
            <a:endParaRPr lang="fr-FR" altLang="fr-FR" smtClean="0"/>
          </a:p>
        </p:txBody>
      </p:sp>
      <p:sp>
        <p:nvSpPr>
          <p:cNvPr id="9" name="Espace réservé du numéro de diapositive 14"/>
          <p:cNvSpPr>
            <a:spLocks noGrp="1"/>
          </p:cNvSpPr>
          <p:nvPr>
            <p:ph type="sldNum" sz="quarter" idx="12"/>
          </p:nvPr>
        </p:nvSpPr>
        <p:spPr>
          <a:xfrm>
            <a:off x="6804248" y="44624"/>
            <a:ext cx="2133600" cy="476250"/>
          </a:xfrm>
        </p:spPr>
        <p:txBody>
          <a:bodyPr/>
          <a:lstStyle/>
          <a:p>
            <a:pPr>
              <a:defRPr/>
            </a:pPr>
            <a:fld id="{3C7636F7-F206-494E-8CAA-093B74053B51}" type="slidenum">
              <a:rPr lang="fr-FR" altLang="fr-FR" smtClean="0"/>
              <a:pPr>
                <a:defRPr/>
              </a:pPr>
              <a:t>9</a:t>
            </a:fld>
            <a:endParaRPr lang="fr-FR" altLang="fr-FR"/>
          </a:p>
        </p:txBody>
      </p:sp>
      <p:sp>
        <p:nvSpPr>
          <p:cNvPr id="10" name="Espace réservé du numéro de diapositive 1"/>
          <p:cNvSpPr txBox="1">
            <a:spLocks/>
          </p:cNvSpPr>
          <p:nvPr/>
        </p:nvSpPr>
        <p:spPr>
          <a:xfrm>
            <a:off x="8100392" y="10683"/>
            <a:ext cx="899592"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7061932-BF9F-426B-94C6-5FF4062C98A7}" type="slidenum">
              <a:rPr lang="fr-FR" altLang="fr-FR" sz="1800" b="1" i="1" smtClean="0">
                <a:solidFill>
                  <a:schemeClr val="bg1"/>
                </a:solidFill>
              </a:rPr>
              <a:pPr>
                <a:defRPr/>
              </a:pPr>
              <a:t>9</a:t>
            </a:fld>
            <a:endParaRPr lang="fr-FR" altLang="fr-FR" sz="1800" b="1" i="1" dirty="0">
              <a:solidFill>
                <a:schemeClr val="bg1"/>
              </a:solidFill>
            </a:endParaRPr>
          </a:p>
        </p:txBody>
      </p:sp>
      <p:sp>
        <p:nvSpPr>
          <p:cNvPr id="3" name="ZoneTexte 2"/>
          <p:cNvSpPr txBox="1"/>
          <p:nvPr/>
        </p:nvSpPr>
        <p:spPr>
          <a:xfrm>
            <a:off x="0" y="620688"/>
            <a:ext cx="9144000" cy="523220"/>
          </a:xfrm>
          <a:prstGeom prst="rect">
            <a:avLst/>
          </a:prstGeom>
          <a:noFill/>
        </p:spPr>
        <p:txBody>
          <a:bodyPr wrap="square" rtlCol="0">
            <a:spAutoFit/>
          </a:bodyPr>
          <a:lstStyle/>
          <a:p>
            <a:pPr algn="ctr"/>
            <a:r>
              <a:rPr lang="en-US" sz="2800" dirty="0" smtClean="0"/>
              <a:t>Run your first Inverse </a:t>
            </a:r>
            <a:r>
              <a:rPr lang="en-US" sz="2800" dirty="0"/>
              <a:t>Dynamics</a:t>
            </a:r>
          </a:p>
        </p:txBody>
      </p:sp>
      <p:sp>
        <p:nvSpPr>
          <p:cNvPr id="11" name="Rectangle 10"/>
          <p:cNvSpPr/>
          <p:nvPr/>
        </p:nvSpPr>
        <p:spPr>
          <a:xfrm>
            <a:off x="323528" y="6093296"/>
            <a:ext cx="8676456" cy="461665"/>
          </a:xfrm>
          <a:prstGeom prst="rect">
            <a:avLst/>
          </a:prstGeom>
        </p:spPr>
        <p:txBody>
          <a:bodyPr wrap="square">
            <a:spAutoFit/>
          </a:bodyPr>
          <a:lstStyle/>
          <a:p>
            <a:pPr algn="ctr"/>
            <a:r>
              <a:rPr lang="en-US" sz="2400" dirty="0" smtClean="0"/>
              <a:t>Enable External Loads and then go to edit</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22460"/>
            <a:ext cx="5472608" cy="4230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Ellipse 12"/>
          <p:cNvSpPr/>
          <p:nvPr/>
        </p:nvSpPr>
        <p:spPr>
          <a:xfrm>
            <a:off x="1907704" y="2276872"/>
            <a:ext cx="1152128" cy="324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12" name="Ellipse 11"/>
          <p:cNvSpPr/>
          <p:nvPr/>
        </p:nvSpPr>
        <p:spPr>
          <a:xfrm>
            <a:off x="6300192" y="2656388"/>
            <a:ext cx="576064" cy="324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564440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ersonnalisé 1">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518592"/>
      </a:accent5>
      <a:accent6>
        <a:srgbClr val="518592"/>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2014</TotalTime>
  <Words>825</Words>
  <Application>Microsoft Office PowerPoint</Application>
  <PresentationFormat>Affichage à l'écran (4:3)</PresentationFormat>
  <Paragraphs>178</Paragraphs>
  <Slides>31</Slides>
  <Notes>1</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GVlab</dc:creator>
  <cp:lastModifiedBy>SeriouslyJapan</cp:lastModifiedBy>
  <cp:revision>369</cp:revision>
  <dcterms:created xsi:type="dcterms:W3CDTF">2017-05-01T11:31:34Z</dcterms:created>
  <dcterms:modified xsi:type="dcterms:W3CDTF">2017-11-30T00:06:48Z</dcterms:modified>
</cp:coreProperties>
</file>