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B803E8-77BB-4572-B77C-3F2DB3AF223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D80C01-6F87-D119-2D22-B04C3357266E}" name="Kozuch, Jessica" initials="KJ" userId="S::Jessica.Kozuch@parexel.com::3569faf2-e049-42c2-b9e9-9e628ac6ee4e" providerId="AD"/>
  <p188:author id="{D2588B03-52B5-DD50-A86A-3244CE3F2813}" name="Jason Slomack" initials="jj" userId="Jason Slomack" providerId="None"/>
  <p188:author id="{92CC9096-29FF-CFCE-B0B0-860162058B19}" name="Moore, Karlene" initials="MK" userId="S::Karlene.Moore@parexel.com::b2ffccb2-8c00-4c9b-a71a-1f087ff343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65B"/>
    <a:srgbClr val="83888C"/>
    <a:srgbClr val="95999D"/>
    <a:srgbClr val="A7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7F3B5-6044-4133-88C0-BFE6347A9062}" v="8" dt="2024-05-16T13:31:05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0494" autoAdjust="0"/>
  </p:normalViewPr>
  <p:slideViewPr>
    <p:cSldViewPr snapToGrid="0">
      <p:cViewPr varScale="1">
        <p:scale>
          <a:sx n="121" d="100"/>
          <a:sy n="121" d="100"/>
        </p:scale>
        <p:origin x="1716" y="108"/>
      </p:cViewPr>
      <p:guideLst>
        <p:guide orient="horz" pos="2160"/>
        <p:guide pos="3816"/>
        <p:guide pos="52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3802" y="163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8B47B1-CD59-7142-AAA3-21818FBDBB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EFF7C-35B1-2D4C-825D-C11C443372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D363-E5C0-1742-8182-7F5B7622D2C6}" type="datetimeFigureOut">
              <a:rPr lang="en-US" smtClean="0">
                <a:latin typeface="Arial" panose="020B0604020202020204" pitchFamily="34" charset="0"/>
              </a:rPr>
              <a:t>6/10/2024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9B3E2-FAA6-574D-B2E8-6E1D26DC1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55118-65AC-2141-BA88-B7723C4B7B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A8699-945C-2F44-8FA3-2DCFEC0C2781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66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10AAC2C-0086-BD4A-96CB-5B53248D5F36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F183F98-A384-F947-B52B-C2E52B489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28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353763" y="1600202"/>
            <a:ext cx="11159045" cy="383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353763" y="417838"/>
            <a:ext cx="11159045" cy="104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BBBCB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5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914400" rtl="0" eaLnBrk="1" latinLnBrk="0" hangingPunct="1">
        <a:lnSpc>
          <a:spcPct val="110000"/>
        </a:lnSpc>
        <a:spcBef>
          <a:spcPts val="0"/>
        </a:spcBef>
        <a:spcAft>
          <a:spcPts val="1300"/>
        </a:spcAft>
        <a:buFontTx/>
        <a:buBlip>
          <a:blip r:embed="rId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1300"/>
        </a:spcAft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00" indent="-198000" algn="l" defTabSz="914400" rtl="0" eaLnBrk="1" latinLnBrk="0" hangingPunct="1">
        <a:lnSpc>
          <a:spcPct val="110000"/>
        </a:lnSpc>
        <a:spcBef>
          <a:spcPts val="0"/>
        </a:spcBef>
        <a:spcAft>
          <a:spcPts val="1300"/>
        </a:spcAft>
        <a:buFontTx/>
        <a:buBlip>
          <a:blip r:embed="rId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Christina.Filmore@gsk.com" TargetMode="External"/><Relationship Id="rId3" Type="http://schemas.openxmlformats.org/officeDocument/2006/relationships/image" Target="../media/image4.tmp"/><Relationship Id="rId7" Type="http://schemas.openxmlformats.org/officeDocument/2006/relationships/hyperlink" Target="mailto:lyn.taylor@parexe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841582" y="133803"/>
            <a:ext cx="6597371" cy="104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3600"/>
              <a:buFont typeface="Helvetica Neue"/>
              <a:buNone/>
            </a:pPr>
            <a:r>
              <a:rPr lang="en-US" sz="3200" dirty="0">
                <a:solidFill>
                  <a:srgbClr val="7030A0"/>
                </a:solidFill>
              </a:rPr>
              <a:t>C</a:t>
            </a:r>
            <a:r>
              <a:rPr lang="en-US" sz="3200" dirty="0">
                <a:solidFill>
                  <a:srgbClr val="4E565B"/>
                </a:solidFill>
              </a:rPr>
              <a:t>omparing </a:t>
            </a:r>
            <a:r>
              <a:rPr lang="en-US" sz="3200" dirty="0">
                <a:solidFill>
                  <a:srgbClr val="7030A0"/>
                </a:solidFill>
              </a:rPr>
              <a:t>A</a:t>
            </a:r>
            <a:r>
              <a:rPr lang="en-US" sz="3200" dirty="0">
                <a:solidFill>
                  <a:srgbClr val="4E565B"/>
                </a:solidFill>
              </a:rPr>
              <a:t>nalysis </a:t>
            </a:r>
            <a:r>
              <a:rPr lang="en-US" sz="3200" dirty="0">
                <a:solidFill>
                  <a:srgbClr val="7030A0"/>
                </a:solidFill>
              </a:rPr>
              <a:t>M</a:t>
            </a:r>
            <a:r>
              <a:rPr lang="en-US" sz="3200" dirty="0">
                <a:solidFill>
                  <a:srgbClr val="4E565B"/>
                </a:solidFill>
              </a:rPr>
              <a:t>ethod </a:t>
            </a:r>
            <a:br>
              <a:rPr lang="en-US" sz="3200" dirty="0">
                <a:solidFill>
                  <a:srgbClr val="4E565B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I</a:t>
            </a:r>
            <a:r>
              <a:rPr lang="en-US" sz="3200" dirty="0">
                <a:solidFill>
                  <a:srgbClr val="4E565B"/>
                </a:solidFill>
              </a:rPr>
              <a:t>mplementations in </a:t>
            </a:r>
            <a:r>
              <a:rPr lang="en-US" sz="3200" dirty="0">
                <a:solidFill>
                  <a:srgbClr val="7030A0"/>
                </a:solidFill>
              </a:rPr>
              <a:t>S</a:t>
            </a:r>
            <a:r>
              <a:rPr lang="en-US" sz="3200" dirty="0">
                <a:solidFill>
                  <a:srgbClr val="4E565B"/>
                </a:solidFill>
              </a:rPr>
              <a:t>oftware </a:t>
            </a:r>
            <a:r>
              <a:rPr lang="en-US" sz="3200" dirty="0">
                <a:solidFill>
                  <a:srgbClr val="7030A0"/>
                </a:solidFill>
              </a:rPr>
              <a:t>WG</a:t>
            </a:r>
            <a:endParaRPr sz="3200" dirty="0">
              <a:solidFill>
                <a:srgbClr val="7030A0"/>
              </a:solidFill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A521156C-6FEE-2988-3296-BFABC027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256" y="216835"/>
            <a:ext cx="969777" cy="964592"/>
          </a:xfrm>
          <a:prstGeom prst="rect">
            <a:avLst/>
          </a:prstGeom>
        </p:spPr>
      </p:pic>
      <p:pic>
        <p:nvPicPr>
          <p:cNvPr id="4" name="Picture 3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A1FD1C40-03E1-FFB4-ABA8-5E2F7B91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35039"/>
            <a:ext cx="5476569" cy="1133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DB230-8E20-3FEA-0D60-FCF8A07FAD06}"/>
              </a:ext>
            </a:extLst>
          </p:cNvPr>
          <p:cNvSpPr txBox="1"/>
          <p:nvPr/>
        </p:nvSpPr>
        <p:spPr>
          <a:xfrm>
            <a:off x="389466" y="1236133"/>
            <a:ext cx="6358467" cy="42587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spcAft>
                <a:spcPts val="1200"/>
              </a:spcAft>
            </a:pPr>
            <a:r>
              <a:rPr lang="en-GB" sz="2400" dirty="0">
                <a:solidFill>
                  <a:srgbClr val="7030A0"/>
                </a:solidFill>
              </a:rPr>
              <a:t>Project Objectives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To increase understanding and awareness of analysis result discrepancies across software (R, SAS, Python etc)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To demonstrate the methodology through examples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To document in open GitHub repository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To grow the repository, increasing quality and quantity of information</a:t>
            </a:r>
            <a:endParaRPr lang="en-US" sz="2400" dirty="0" err="1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1F3ABD2-5E91-1133-5278-08770BCA2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134" y="1236133"/>
            <a:ext cx="5105842" cy="3505504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D392B0DC-1C0B-4138-B263-4A06E32FE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961" y="-261227"/>
            <a:ext cx="2378178" cy="1837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E65FB-B020-4AC4-8CA6-A44AB0DE46F0}"/>
              </a:ext>
            </a:extLst>
          </p:cNvPr>
          <p:cNvSpPr txBox="1"/>
          <p:nvPr/>
        </p:nvSpPr>
        <p:spPr>
          <a:xfrm>
            <a:off x="6722394" y="4796343"/>
            <a:ext cx="5245321" cy="6997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To join us, just fork the repo and start your contributions or contact </a:t>
            </a:r>
            <a:r>
              <a:rPr lang="en-GB" dirty="0">
                <a:solidFill>
                  <a:srgbClr val="7030A0"/>
                </a:solidFill>
                <a:hlinkClick r:id="rId7"/>
              </a:rPr>
              <a:t>lyn.taylor@parexel.com</a:t>
            </a:r>
            <a:r>
              <a:rPr lang="en-GB" dirty="0">
                <a:solidFill>
                  <a:srgbClr val="7030A0"/>
                </a:solidFill>
              </a:rPr>
              <a:t> or </a:t>
            </a:r>
            <a:r>
              <a:rPr lang="en-GB" dirty="0">
                <a:solidFill>
                  <a:srgbClr val="7030A0"/>
                </a:solidFill>
                <a:hlinkClick r:id="rId8"/>
              </a:rPr>
              <a:t>christina.e.filmore@gsk.com</a:t>
            </a:r>
            <a:r>
              <a:rPr lang="en-GB" dirty="0">
                <a:solidFill>
                  <a:srgbClr val="7030A0"/>
                </a:solidFill>
              </a:rPr>
              <a:t> for more information</a:t>
            </a:r>
            <a:endParaRPr lang="en-US" dirty="0" err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72533"/>
      </p:ext>
    </p:extLst>
  </p:cSld>
  <p:clrMapOvr>
    <a:masterClrMapping/>
  </p:clrMapOvr>
</p:sld>
</file>

<file path=ppt/theme/theme1.xml><?xml version="1.0" encoding="utf-8"?>
<a:theme xmlns:a="http://schemas.openxmlformats.org/drawingml/2006/main" name="Parexel Corporate Template 2023">
  <a:themeElements>
    <a:clrScheme name="Parexel updated">
      <a:dk1>
        <a:srgbClr val="4E565B"/>
      </a:dk1>
      <a:lt1>
        <a:srgbClr val="FFFFFF"/>
      </a:lt1>
      <a:dk2>
        <a:srgbClr val="8A0050"/>
      </a:dk2>
      <a:lt2>
        <a:srgbClr val="EBECED"/>
      </a:lt2>
      <a:accent1>
        <a:srgbClr val="D3D800"/>
      </a:accent1>
      <a:accent2>
        <a:srgbClr val="2AA834"/>
      </a:accent2>
      <a:accent3>
        <a:srgbClr val="00A9CB"/>
      </a:accent3>
      <a:accent4>
        <a:srgbClr val="0079A3"/>
      </a:accent4>
      <a:accent5>
        <a:srgbClr val="003E6E"/>
      </a:accent5>
      <a:accent6>
        <a:srgbClr val="E94E04"/>
      </a:accent6>
      <a:hlink>
        <a:srgbClr val="4E565B"/>
      </a:hlink>
      <a:folHlink>
        <a:srgbClr val="4E565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 algn="l"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Parexel PPT template.potx" id="{2D698A27-D37A-433C-83D5-FE4B02A77E58}" vid="{E8FB84B0-70F0-4BCC-841A-251EAF0AF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E66576776A64583D209F8607D055F" ma:contentTypeVersion="12" ma:contentTypeDescription="Create a new document." ma:contentTypeScope="" ma:versionID="c559ce892b260a541174ac7b17b92b74">
  <xsd:schema xmlns:xsd="http://www.w3.org/2001/XMLSchema" xmlns:xs="http://www.w3.org/2001/XMLSchema" xmlns:p="http://schemas.microsoft.com/office/2006/metadata/properties" xmlns:ns2="49c9b767-efd8-45aa-bf0a-b1344fed596e" xmlns:ns3="13faea93-533c-4eb9-afc4-e9d7c34f22ba" targetNamespace="http://schemas.microsoft.com/office/2006/metadata/properties" ma:root="true" ma:fieldsID="ca5dee3fc5d3e10fabf40c62a166f241" ns2:_="" ns3:_="">
    <xsd:import namespace="49c9b767-efd8-45aa-bf0a-b1344fed596e"/>
    <xsd:import namespace="13faea93-533c-4eb9-afc4-e9d7c34f22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9b767-efd8-45aa-bf0a-b1344fed59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00d0e4d-6dbe-4744-b9b7-9b3beb0d1f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aea93-533c-4eb9-afc4-e9d7c34f22b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3ec4f3-66be-423c-8520-193a35c77455}" ma:internalName="TaxCatchAll" ma:showField="CatchAllData" ma:web="13faea93-533c-4eb9-afc4-e9d7c34f22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c9b767-efd8-45aa-bf0a-b1344fed596e">
      <Terms xmlns="http://schemas.microsoft.com/office/infopath/2007/PartnerControls"/>
    </lcf76f155ced4ddcb4097134ff3c332f>
    <TaxCatchAll xmlns="13faea93-533c-4eb9-afc4-e9d7c34f22ba" xsi:nil="true"/>
    <SharedWithUsers xmlns="13faea93-533c-4eb9-afc4-e9d7c34f22ba">
      <UserInfo>
        <DisplayName>Kozuch, Jessica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193AC40-2C26-485A-AC45-2420FF1779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62A527-EC11-44A6-A99F-E5D45AEFFF93}">
  <ds:schemaRefs>
    <ds:schemaRef ds:uri="13faea93-533c-4eb9-afc4-e9d7c34f22ba"/>
    <ds:schemaRef ds:uri="49c9b767-efd8-45aa-bf0a-b1344fed59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86E079-0D58-4F03-B9BA-E51B252964B7}">
  <ds:schemaRefs>
    <ds:schemaRef ds:uri="http://www.w3.org/XML/1998/namespace"/>
    <ds:schemaRef ds:uri="49c9b767-efd8-45aa-bf0a-b1344fed596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3faea93-533c-4eb9-afc4-e9d7c34f22ba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Parexel PPT template (1)</Template>
  <TotalTime>2375</TotalTime>
  <Words>86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Parexel Corporate Template 2023</vt:lpstr>
      <vt:lpstr>Comparing Analysis Method  Implementations in Software WG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1 –  Arial Bold 45pt</dc:title>
  <dc:creator>Caton, Amy</dc:creator>
  <cp:lastModifiedBy>Taylor, Lyn</cp:lastModifiedBy>
  <cp:revision>160</cp:revision>
  <cp:lastPrinted>2019-04-10T15:23:54Z</cp:lastPrinted>
  <dcterms:created xsi:type="dcterms:W3CDTF">2020-11-23T21:35:07Z</dcterms:created>
  <dcterms:modified xsi:type="dcterms:W3CDTF">2024-06-10T16:20:39Z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0x0101004D8E66576776A64583D209F8607D055F</vt:lpwstr>
  </property>
  <property fmtid="{D5CDD505-2E9C-101B-9397-08002B2CF9AE}" pid="3" name="_dlc_DocIdItemGuid">
    <vt:lpwstr>7f00be46-345b-45fe-a258-78d0f101d4bd</vt:lpwstr>
  </property>
  <property fmtid="{D5CDD505-2E9C-101B-9397-08002B2CF9AE}" pid="4" name="MediaServiceImageTags">
    <vt:lpwstr/>
  </property>
</Properties>
</file>