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70" r:id="rId2"/>
    <p:sldId id="272" r:id="rId3"/>
    <p:sldId id="273" r:id="rId4"/>
    <p:sldId id="274" r:id="rId5"/>
    <p:sldId id="278" r:id="rId6"/>
    <p:sldId id="277" r:id="rId7"/>
    <p:sldId id="275" r:id="rId8"/>
    <p:sldId id="279" r:id="rId9"/>
    <p:sldId id="276" r:id="rId10"/>
  </p:sldIdLst>
  <p:sldSz cx="12192000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50" y="276"/>
      </p:cViewPr>
      <p:guideLst>
        <p:guide orient="horz" pos="2160"/>
        <p:guide pos="3840"/>
        <p:guide orient="horz" pos="39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0" d="100"/>
          <a:sy n="70" d="100"/>
        </p:scale>
        <p:origin x="413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/>
              <a:t>Zahájení firmy</a:t>
            </a:r>
          </a:p>
        </c:rich>
      </c:tx>
      <c:layout>
        <c:manualLayout>
          <c:xMode val="edge"/>
          <c:yMode val="edge"/>
          <c:x val="0.3135411507336201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9016-4BF1-AE39-4AC8B167885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016-4BF1-AE39-4AC8B167885C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9016-4BF1-AE39-4AC8B167885C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016-4BF1-AE39-4AC8B167885C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6.7848965479921572E-2"/>
                  <c:y val="1.535733121568306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016-4BF1-AE39-4AC8B167885C}"/>
                </c:ext>
              </c:extLst>
            </c:dLbl>
            <c:dLbl>
              <c:idx val="1"/>
              <c:layout>
                <c:manualLayout>
                  <c:x val="0.14007528357145096"/>
                  <c:y val="1.572308176804233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016-4BF1-AE39-4AC8B167885C}"/>
                </c:ext>
              </c:extLst>
            </c:dLbl>
            <c:dLbl>
              <c:idx val="2"/>
              <c:layout>
                <c:manualLayout>
                  <c:x val="9.4113081149568623E-2"/>
                  <c:y val="0.121285345952600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016-4BF1-AE39-4AC8B167885C}"/>
                </c:ext>
              </c:extLst>
            </c:dLbl>
            <c:dLbl>
              <c:idx val="3"/>
              <c:layout>
                <c:manualLayout>
                  <c:x val="5.6905583950901797E-2"/>
                  <c:y val="0.1106086262110574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016-4BF1-AE39-4AC8B167885C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9016-4BF1-AE39-4AC8B167885C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Finanční úřad</c:v>
                </c:pt>
                <c:pt idx="1">
                  <c:v>Vizitky</c:v>
                </c:pt>
                <c:pt idx="2">
                  <c:v>Webové stránky</c:v>
                </c:pt>
                <c:pt idx="3">
                  <c:v>Firemní software</c:v>
                </c:pt>
                <c:pt idx="4">
                  <c:v>Zajištění kancelářského prostoru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15000</c:v>
                </c:pt>
                <c:pt idx="1">
                  <c:v>3000</c:v>
                </c:pt>
                <c:pt idx="2">
                  <c:v>10000</c:v>
                </c:pt>
                <c:pt idx="3">
                  <c:v>30000</c:v>
                </c:pt>
                <c:pt idx="4">
                  <c:v>198000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16-4BF1-AE39-4AC8B167885C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Měsíčn</a:t>
            </a:r>
            <a:r>
              <a:rPr lang="cs-CZ" baseline="0" dirty="0"/>
              <a:t>í náklady</a:t>
            </a:r>
            <a:endParaRPr lang="cs-CZ" dirty="0"/>
          </a:p>
        </c:rich>
      </c:tx>
      <c:layout>
        <c:manualLayout>
          <c:xMode val="edge"/>
          <c:yMode val="edge"/>
          <c:x val="0.2862209556622434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47C-4444-B8C5-7D83C5476A89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E47C-4444-B8C5-7D83C5476A89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47C-4444-B8C5-7D83C5476A89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E47C-4444-B8C5-7D83C5476A89}"/>
              </c:ext>
            </c:extLst>
          </c:dPt>
          <c:dLbls>
            <c:dLbl>
              <c:idx val="0"/>
              <c:layout>
                <c:manualLayout>
                  <c:x val="8.754705223215678E-2"/>
                  <c:y val="6.515837104072395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47C-4444-B8C5-7D83C5476A8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E47C-4444-B8C5-7D83C5476A89}"/>
                </c:ext>
              </c:extLst>
            </c:dLbl>
            <c:dLbl>
              <c:idx val="2"/>
              <c:layout>
                <c:manualLayout>
                  <c:x val="-8.9735728537960788E-2"/>
                  <c:y val="6.515837104072398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47C-4444-B8C5-7D83C5476A89}"/>
                </c:ext>
              </c:extLst>
            </c:dLbl>
            <c:dLbl>
              <c:idx val="3"/>
              <c:layout>
                <c:manualLayout>
                  <c:x val="-1.9698086752235295E-2"/>
                  <c:y val="1.085972850678731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47C-4444-B8C5-7D83C5476A89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Nájem kancelářského prostoru</c:v>
                </c:pt>
                <c:pt idx="1">
                  <c:v>Zaměstnanci</c:v>
                </c:pt>
                <c:pt idx="2">
                  <c:v>Vybavení do kanceláře</c:v>
                </c:pt>
                <c:pt idx="3">
                  <c:v>Energie + Voda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30000</c:v>
                </c:pt>
                <c:pt idx="1">
                  <c:v>180000</c:v>
                </c:pt>
                <c:pt idx="2">
                  <c:v>3000</c:v>
                </c:pt>
                <c:pt idx="3">
                  <c:v>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16-4BF1-AE39-4AC8B167885C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Měsíční</a:t>
            </a:r>
            <a:r>
              <a:rPr lang="cs-CZ" baseline="0" dirty="0"/>
              <a:t> příjmy</a:t>
            </a:r>
            <a:endParaRPr lang="cs-CZ" dirty="0"/>
          </a:p>
        </c:rich>
      </c:tx>
      <c:layout>
        <c:manualLayout>
          <c:xMode val="edge"/>
          <c:yMode val="edge"/>
          <c:x val="0.3113524744278162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F58-4801-B3DB-42E88FFD3D53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F58-4801-B3DB-42E88FFD3D53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F58-4801-B3DB-42E88FFD3D53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F58-4801-B3DB-42E88FFD3D5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F58-4801-B3DB-42E88FFD3D5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F58-4801-B3DB-42E88FFD3D53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Zakázky instalací</c:v>
                </c:pt>
                <c:pt idx="1">
                  <c:v>Prodej produktů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225000</c:v>
                </c:pt>
                <c:pt idx="1">
                  <c:v>110000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F58-4801-B3DB-42E88FFD3D53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D4ABB0-DF71-499D-A6C9-921B6AA9B54A}" type="datetime1">
              <a:rPr lang="cs-CZ" smtClean="0"/>
              <a:t>28.04.2023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6B2D29-8AC0-4FB1-933D-AD24ECC435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35408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BCB022-0870-48CF-8E2A-63208E854873}" type="datetime1">
              <a:rPr lang="cs-CZ" noProof="0" smtClean="0"/>
              <a:t>28.04.2023</a:t>
            </a:fld>
            <a:endParaRPr lang="cs-CZ" noProof="0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/>
              <a:t>Upravte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FA2C895-EB1C-4157-9E46-0DF3298BA9C2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1676682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3826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7962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161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5054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6356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9659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686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A2C895-EB1C-4157-9E46-0DF3298BA9C2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9151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FA2C895-EB1C-4157-9E46-0DF3298BA9C2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968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í snímek">
    <p:bg>
      <p:bgPr>
        <a:gradFill rotWithShape="1">
          <a:gsLst>
            <a:gs pos="0">
              <a:schemeClr val="bg2"/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Skupina 42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Skupina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Skupina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Obdélník 11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  <p:sp>
              <p:nvSpPr>
                <p:cNvPr id="116" name="Obdélník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  <p:sp>
              <p:nvSpPr>
                <p:cNvPr id="117" name="Obdélník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</p:grpSp>
          <p:grpSp>
            <p:nvGrpSpPr>
              <p:cNvPr id="71" name="Skupina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Obdélník 8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  <p:sp>
              <p:nvSpPr>
                <p:cNvPr id="86" name="Obdélník 85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  <p:sp>
              <p:nvSpPr>
                <p:cNvPr id="114" name="Obdélník 11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</p:grpSp>
          <p:grpSp>
            <p:nvGrpSpPr>
              <p:cNvPr id="73" name="Skupina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Obdélník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  <p:sp>
              <p:nvSpPr>
                <p:cNvPr id="79" name="Obdélník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  <p:sp>
              <p:nvSpPr>
                <p:cNvPr id="81" name="Obdélník 80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</p:grpSp>
          <p:sp>
            <p:nvSpPr>
              <p:cNvPr id="75" name="Obdélník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cs-CZ" sz="1800" noProof="0"/>
              </a:p>
            </p:txBody>
          </p:sp>
          <p:sp>
            <p:nvSpPr>
              <p:cNvPr id="76" name="Obdélník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cs-CZ" sz="1800" noProof="0"/>
              </a:p>
            </p:txBody>
          </p:sp>
          <p:sp>
            <p:nvSpPr>
              <p:cNvPr id="77" name="Obdélník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cs-CZ" sz="1800" noProof="0"/>
              </a:p>
            </p:txBody>
          </p:sp>
        </p:grpSp>
        <p:sp>
          <p:nvSpPr>
            <p:cNvPr id="45" name="Volný tvar 44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48" name="Volný tvar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49" name="Volný tvar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51" name="Volný tvar 50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52" name="Volný tvar 51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53" name="Šestiúhelník 52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54" name="Šestiúhelník 53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55" name="Šestiúhelník 54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56" name="Šestiúhelník 55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57" name="Šestiúhelník 56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58" name="Volný tvar 57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59" name="Šestiúhelník 58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60" name="Šestiúhelník 59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61" name="Šestiúhelník 60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62" name="Šestiúhelník 61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63" name="Šestiúhelník 62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64" name="Šestiúhelník 63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65" name="Šestiúhelník 64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66" name="Šestiúhelník 65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67" name="Šestiúhelník 66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68" name="Volný tvar 67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69" name="Volný tvar 68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</p:grpSp>
      <p:sp>
        <p:nvSpPr>
          <p:cNvPr id="46" name="Obdélník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noProof="0"/>
          </a:p>
        </p:txBody>
      </p:sp>
      <p:sp>
        <p:nvSpPr>
          <p:cNvPr id="50" name="Obdélník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noProof="0"/>
          </a:p>
        </p:txBody>
      </p:sp>
      <p:sp>
        <p:nvSpPr>
          <p:cNvPr id="89" name="Obdélník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noProof="0"/>
          </a:p>
        </p:txBody>
      </p:sp>
      <p:sp>
        <p:nvSpPr>
          <p:cNvPr id="47" name="Obdélník 46"/>
          <p:cNvSpPr/>
          <p:nvPr/>
        </p:nvSpPr>
        <p:spPr bwMode="ltGray"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noProof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 rtlCol="0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en-US"/>
              <a:t>Click to edit Master title style</a:t>
            </a:r>
            <a:endParaRPr lang="cs-CZ" noProof="0" dirty="0"/>
          </a:p>
        </p:txBody>
      </p:sp>
      <p:sp>
        <p:nvSpPr>
          <p:cNvPr id="8" name="Zástupný symbol obrázku 7" descr="Prázdný zástupný symbol pro přidání obrázku Klikněte na zástupný symbol a vyberte obrázek, který chcete přidat."/>
          <p:cNvSpPr>
            <a:spLocks noGrp="1"/>
          </p:cNvSpPr>
          <p:nvPr>
            <p:ph type="pic" sz="quarter" idx="13" hasCustomPrompt="1"/>
          </p:nvPr>
        </p:nvSpPr>
        <p:spPr>
          <a:xfrm>
            <a:off x="1195939" y="2695635"/>
            <a:ext cx="4414838" cy="3551578"/>
          </a:xfrm>
        </p:spPr>
        <p:txBody>
          <a:bodyPr rtlCol="0"/>
          <a:lstStyle>
            <a:lvl1pPr marL="68580" indent="0">
              <a:buNone/>
              <a:defRPr/>
            </a:lvl1pPr>
          </a:lstStyle>
          <a:p>
            <a:pPr rtl="0"/>
            <a:r>
              <a:rPr lang="cs-CZ" noProof="0" dirty="0"/>
              <a:t>Sem vložte fotografii produktu.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 rtlCol="0"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401CF334-2D5C-4859-84A6-CA7E6E43FAEB}" type="slidenum">
              <a:rPr lang="cs-CZ" noProof="0" smtClean="0"/>
              <a:pPr rtl="0"/>
              <a:t>‹#›</a:t>
            </a:fld>
            <a:endParaRPr lang="cs-CZ" noProof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rtlCol="0" anchor="b"/>
          <a:lstStyle>
            <a:lvl1pPr algn="l">
              <a:defRPr sz="2400"/>
            </a:lvl1pPr>
          </a:lstStyle>
          <a:p>
            <a:pPr rtl="0"/>
            <a:fld id="{5E97FFFA-D265-4C78-A2DB-7641BCEE4F1A}" type="datetime1">
              <a:rPr lang="cs-CZ" noProof="0" smtClean="0"/>
              <a:t>28.04.2023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40354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cs-CZ" noProof="0" smtClean="0"/>
              <a:t>‹#›</a:t>
            </a:fld>
            <a:endParaRPr lang="cs-CZ" noProof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D6D31A-5F49-45A9-8407-F92C1CFC8BB9}" type="datetime1">
              <a:rPr lang="cs-CZ" noProof="0" smtClean="0"/>
              <a:t>28.04.2023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8573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rtlCol="0" anchor="ctr"/>
          <a:lstStyle>
            <a:lvl1pPr rtl="0"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cs-CZ" noProof="0" smtClean="0"/>
              <a:t>‹#›</a:t>
            </a:fld>
            <a:endParaRPr lang="cs-CZ" noProof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E05AB4-7F4F-42BD-B6F1-721EB44AB761}" type="datetime1">
              <a:rPr lang="cs-CZ" noProof="0" smtClean="0"/>
              <a:t>28.04.2023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7812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cs-CZ" noProof="0" smtClean="0"/>
              <a:t>‹#›</a:t>
            </a:fld>
            <a:endParaRPr lang="cs-CZ" noProof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B46D57-09AC-4A10-BC3A-A73B8F5FCA75}" type="datetime1">
              <a:rPr lang="cs-CZ" noProof="0" smtClean="0"/>
              <a:t>28.04.2023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9638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rtlCol="0" anchor="b"/>
          <a:lstStyle>
            <a:lvl1pPr algn="l" rtl="0">
              <a:defRPr sz="4000" b="0" cap="none" baseline="0"/>
            </a:lvl1pPr>
          </a:lstStyle>
          <a:p>
            <a:pPr rtl="0"/>
            <a:r>
              <a:rPr lang="en-US"/>
              <a:t>Click to edit Master title style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cs-CZ" noProof="0" smtClean="0"/>
              <a:t>‹#›</a:t>
            </a:fld>
            <a:endParaRPr lang="cs-CZ" noProof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1DD15A-8251-4466-B82C-52E67A078BEA}" type="datetime1">
              <a:rPr lang="cs-CZ" noProof="0" smtClean="0"/>
              <a:t>28.04.2023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9930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cs-CZ" noProof="0" dirty="0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 rtlCol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noProof="0" dirty="0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 rtlCol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noProof="0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cs-CZ" noProof="0" smtClean="0"/>
              <a:t>‹#›</a:t>
            </a:fld>
            <a:endParaRPr lang="cs-CZ" noProof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1A24BA-CF12-4EEF-A722-E908425D587C}" type="datetime1">
              <a:rPr lang="cs-CZ" noProof="0" smtClean="0"/>
              <a:t>28.04.2023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5694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89600" y="2316009"/>
            <a:ext cx="4561200" cy="63976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noProof="0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2000" y="2316010"/>
            <a:ext cx="4561200" cy="63976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noProof="0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cs-CZ" noProof="0" smtClean="0"/>
              <a:t>‹#›</a:t>
            </a:fld>
            <a:endParaRPr lang="cs-CZ" noProof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29FAFE-4098-4E53-B8F1-30F917DA5B3D}" type="datetime1">
              <a:rPr lang="cs-CZ" noProof="0" smtClean="0"/>
              <a:t>28.04.2023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4241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cs-CZ" noProof="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cs-CZ" noProof="0" smtClean="0"/>
              <a:t>‹#›</a:t>
            </a:fld>
            <a:endParaRPr lang="cs-CZ" noProof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DA7E83-11E9-48CD-A973-8771DB6C8D76}" type="datetime1">
              <a:rPr lang="cs-CZ" noProof="0" smtClean="0"/>
              <a:t>28.04.2023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882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cs-CZ" noProof="0" smtClean="0"/>
              <a:t>‹#›</a:t>
            </a:fld>
            <a:endParaRPr lang="cs-CZ" noProof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F383F0-5589-4038-B3C6-93967A469B57}" type="datetime1">
              <a:rPr lang="cs-CZ" noProof="0" smtClean="0"/>
              <a:t>28.04.2023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6921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Skupina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Skupina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Skupina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Obdélník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  <p:sp>
              <p:nvSpPr>
                <p:cNvPr id="85" name="Obdélník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  <p:sp>
              <p:nvSpPr>
                <p:cNvPr id="86" name="Obdélník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</p:grpSp>
          <p:grpSp>
            <p:nvGrpSpPr>
              <p:cNvPr id="73" name="Skupina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Obdélník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  <p:sp>
              <p:nvSpPr>
                <p:cNvPr id="82" name="Obdélník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  <p:sp>
              <p:nvSpPr>
                <p:cNvPr id="83" name="Obdélník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</p:grpSp>
          <p:grpSp>
            <p:nvGrpSpPr>
              <p:cNvPr id="74" name="Skupina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Obdélník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  <p:sp>
              <p:nvSpPr>
                <p:cNvPr id="79" name="Obdélník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  <p:sp>
              <p:nvSpPr>
                <p:cNvPr id="80" name="Obdélník 79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</p:grpSp>
          <p:sp>
            <p:nvSpPr>
              <p:cNvPr id="75" name="Obdélník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cs-CZ" sz="1800" noProof="0"/>
              </a:p>
            </p:txBody>
          </p:sp>
          <p:sp>
            <p:nvSpPr>
              <p:cNvPr id="76" name="Obdélník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cs-CZ" sz="1800" noProof="0"/>
              </a:p>
            </p:txBody>
          </p:sp>
          <p:sp>
            <p:nvSpPr>
              <p:cNvPr id="77" name="Obdélník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cs-CZ" sz="1800" noProof="0"/>
              </a:p>
            </p:txBody>
          </p:sp>
        </p:grpSp>
        <p:sp>
          <p:nvSpPr>
            <p:cNvPr id="47" name="Volný tvar 46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48" name="Volný tvar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49" name="Volný tvar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50" name="Volný tvar 49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51" name="Volný tvar 50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52" name="Šestiúhelník 51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53" name="Šestiúhelník 52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54" name="Šestiúhelník 53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55" name="Šestiúhelník 54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56" name="Šestiúhelník 55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59" name="Volný tvar 58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60" name="Šestiúhelník 59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62" name="Šestiúhelník 61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63" name="Šestiúhelník 62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64" name="Šestiúhelník 63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65" name="Šestiúhelník 64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66" name="Šestiúhelník 65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67" name="Šestiúhelník 66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68" name="Šestiúhelník 67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69" name="Šestiúhelník 68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70" name="Volný tvar 69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71" name="Volný tvar 70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</p:grpSp>
      <p:sp>
        <p:nvSpPr>
          <p:cNvPr id="46" name="Obdélník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noProof="0"/>
          </a:p>
        </p:txBody>
      </p:sp>
      <p:sp>
        <p:nvSpPr>
          <p:cNvPr id="57" name="Obdélník 56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noProof="0"/>
          </a:p>
        </p:txBody>
      </p:sp>
      <p:sp>
        <p:nvSpPr>
          <p:cNvPr id="58" name="Obdélník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noProof="0"/>
          </a:p>
        </p:txBody>
      </p:sp>
      <p:sp>
        <p:nvSpPr>
          <p:cNvPr id="61" name="Obdélník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noProof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rtlCol="0" anchor="b">
            <a:normAutofit/>
          </a:bodyPr>
          <a:lstStyle>
            <a:lvl1pPr algn="l" rtl="0">
              <a:defRPr sz="2800" b="0"/>
            </a:lvl1pPr>
          </a:lstStyle>
          <a:p>
            <a:pPr rtl="0"/>
            <a:r>
              <a:rPr lang="en-US"/>
              <a:t>Click to edit Master title style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 rtlCol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 rtlCol="0">
            <a:normAutofit/>
          </a:bodyPr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cs-CZ" noProof="0" smtClean="0"/>
              <a:t>‹#›</a:t>
            </a:fld>
            <a:endParaRPr lang="cs-CZ" noProof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725DAA-1479-4F60-A465-90EDDDC1FEA8}" type="datetime1">
              <a:rPr lang="cs-CZ" noProof="0" smtClean="0"/>
              <a:t>28.04.2023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2119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Skupina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Skupina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Skupina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Obdélník 8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  <p:sp>
              <p:nvSpPr>
                <p:cNvPr id="88" name="Obdélník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  <p:sp>
              <p:nvSpPr>
                <p:cNvPr id="89" name="Obdélník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</p:grpSp>
          <p:grpSp>
            <p:nvGrpSpPr>
              <p:cNvPr id="76" name="Skupina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Obdélník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  <p:sp>
              <p:nvSpPr>
                <p:cNvPr id="85" name="Obdélník 84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  <p:sp>
              <p:nvSpPr>
                <p:cNvPr id="86" name="Obdélník 85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</p:grpSp>
          <p:grpSp>
            <p:nvGrpSpPr>
              <p:cNvPr id="77" name="Skupina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Obdélník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  <p:sp>
              <p:nvSpPr>
                <p:cNvPr id="82" name="Obdélník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  <p:sp>
              <p:nvSpPr>
                <p:cNvPr id="83" name="Obdélník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</p:grpSp>
          <p:sp>
            <p:nvSpPr>
              <p:cNvPr id="78" name="Obdélník 77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cs-CZ" sz="1800" noProof="0"/>
              </a:p>
            </p:txBody>
          </p:sp>
          <p:sp>
            <p:nvSpPr>
              <p:cNvPr id="79" name="Obdélník 78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cs-CZ" sz="1800" noProof="0"/>
              </a:p>
            </p:txBody>
          </p:sp>
          <p:sp>
            <p:nvSpPr>
              <p:cNvPr id="80" name="Obdélník 79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cs-CZ" sz="1800" noProof="0"/>
              </a:p>
            </p:txBody>
          </p:sp>
        </p:grpSp>
        <p:sp>
          <p:nvSpPr>
            <p:cNvPr id="46" name="Volný tvar 45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47" name="Volný tvar 46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48" name="Volný tvar 47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49" name="Volný tvar 48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50" name="Volný tvar 49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51" name="Šestiúhelník 50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52" name="Šestiúhelník 51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60" name="Šestiúhelník 59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61" name="Šestiúhelník 60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62" name="Šestiúhelník 61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63" name="Volný tvar 62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64" name="Šestiúhelník 63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65" name="Šestiúhelník 64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66" name="Šestiúhelník 65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67" name="Šestiúhelník 66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68" name="Šestiúhelník 67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69" name="Šestiúhelník 68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70" name="Šestiúhelník 69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71" name="Šestiúhelník 70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72" name="Šestiúhelník 71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73" name="Volný tvar 72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74" name="Volný tvar 73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</p:grpSp>
      <p:sp>
        <p:nvSpPr>
          <p:cNvPr id="94" name="Obdélník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noProof="0"/>
          </a:p>
        </p:txBody>
      </p:sp>
      <p:sp>
        <p:nvSpPr>
          <p:cNvPr id="101" name="Obdélník 10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noProof="0"/>
          </a:p>
        </p:txBody>
      </p:sp>
      <p:sp>
        <p:nvSpPr>
          <p:cNvPr id="102" name="Obdélník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noProof="0"/>
          </a:p>
        </p:txBody>
      </p:sp>
      <p:sp>
        <p:nvSpPr>
          <p:cNvPr id="105" name="Obdélník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noProof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rtlCol="0" anchor="b">
            <a:normAutofit/>
          </a:bodyPr>
          <a:lstStyle>
            <a:lvl1pPr algn="l" rtl="0">
              <a:defRPr sz="2800" b="0"/>
            </a:lvl1pPr>
          </a:lstStyle>
          <a:p>
            <a:pPr rtl="0"/>
            <a:r>
              <a:rPr lang="en-US"/>
              <a:t>Click to edit Master title style</a:t>
            </a:r>
            <a:endParaRPr lang="cs-CZ" noProof="0" dirty="0"/>
          </a:p>
        </p:txBody>
      </p:sp>
      <p:sp>
        <p:nvSpPr>
          <p:cNvPr id="3" name="Zástupný symbol obrázku 2" descr="Prázdný zástupný symbol pro přidání obrázku Klikněte na zástupný symbol a vyberte obrázek, který chcete přidat.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 rtlCol="0"/>
          <a:lstStyle>
            <a:lvl1pPr marL="0" indent="0" rtl="0"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 rtlCol="0">
            <a:normAutofit/>
          </a:bodyPr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cs-CZ" noProof="0" smtClean="0"/>
              <a:t>‹#›</a:t>
            </a:fld>
            <a:endParaRPr lang="cs-CZ" noProof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D8FC31-FB2E-4340-862B-BDE4A600923A}" type="datetime1">
              <a:rPr lang="cs-CZ" noProof="0" smtClean="0"/>
              <a:t>28.04.2023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2921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kupina 41"/>
          <p:cNvGrpSpPr/>
          <p:nvPr/>
        </p:nvGrpSpPr>
        <p:grpSpPr bwMode="invGray">
          <a:xfrm>
            <a:off x="-506608" y="0"/>
            <a:ext cx="13243109" cy="6858000"/>
            <a:chOff x="-382404" y="0"/>
            <a:chExt cx="9932332" cy="6858000"/>
          </a:xfrm>
        </p:grpSpPr>
        <p:grpSp>
          <p:nvGrpSpPr>
            <p:cNvPr id="43" name="Skupina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Skupina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Obdélník 112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  <p:sp>
              <p:nvSpPr>
                <p:cNvPr id="114" name="Obdélník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  <p:sp>
              <p:nvSpPr>
                <p:cNvPr id="115" name="Obdélník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</p:grpSp>
          <p:grpSp>
            <p:nvGrpSpPr>
              <p:cNvPr id="102" name="Skupina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Obdélník 109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  <p:sp>
              <p:nvSpPr>
                <p:cNvPr id="111" name="Obdélník 110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  <p:sp>
              <p:nvSpPr>
                <p:cNvPr id="112" name="Obdélník 111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</p:grpSp>
          <p:grpSp>
            <p:nvGrpSpPr>
              <p:cNvPr id="103" name="Skupina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Obdélník 10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  <p:sp>
              <p:nvSpPr>
                <p:cNvPr id="108" name="Obdélník 107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  <p:sp>
              <p:nvSpPr>
                <p:cNvPr id="109" name="Obdélník 108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cs-CZ" sz="1800" noProof="0"/>
                </a:p>
              </p:txBody>
            </p:sp>
          </p:grpSp>
          <p:sp>
            <p:nvSpPr>
              <p:cNvPr id="104" name="Obdélník 103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cs-CZ" sz="1800" noProof="0"/>
              </a:p>
            </p:txBody>
          </p:sp>
          <p:sp>
            <p:nvSpPr>
              <p:cNvPr id="105" name="Obdélník 104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cs-CZ" sz="1800" noProof="0"/>
              </a:p>
            </p:txBody>
          </p:sp>
          <p:sp>
            <p:nvSpPr>
              <p:cNvPr id="106" name="Obdélník 105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cs-CZ" sz="1800" noProof="0"/>
              </a:p>
            </p:txBody>
          </p:sp>
        </p:grpSp>
        <p:sp>
          <p:nvSpPr>
            <p:cNvPr id="44" name="Volný tvar 43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45" name="Volný tvar 44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46" name="Volný tvar 45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47" name="Volný tvar 46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49" name="Volný tvar 48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50" name="Šestiúhelník 49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51" name="Šestiúhelník 50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52" name="Šestiúhelník 51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53" name="Šestiúhelník 52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54" name="Šestiúhelník 53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55" name="Volný tvar 54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56" name="Šestiúhelník 55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57" name="Šestiúhelník 56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58" name="Šestiúhelník 57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59" name="Šestiúhelník 58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60" name="Šestiúhelník 59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95" name="Šestiúhelník 94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96" name="Šestiúhelník 95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97" name="Šestiúhelník 96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98" name="Šestiúhelník 97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99" name="Volný tvar 98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  <p:sp>
          <p:nvSpPr>
            <p:cNvPr id="100" name="Volný tvar 99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sz="1800" noProof="0"/>
            </a:p>
          </p:txBody>
        </p:sp>
      </p:grpSp>
      <p:sp>
        <p:nvSpPr>
          <p:cNvPr id="66" name="Obdélník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noProof="0"/>
          </a:p>
        </p:txBody>
      </p:sp>
      <p:sp>
        <p:nvSpPr>
          <p:cNvPr id="70" name="Obdélník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noProof="0"/>
          </a:p>
        </p:txBody>
      </p:sp>
      <p:sp>
        <p:nvSpPr>
          <p:cNvPr id="71" name="Obdélník 7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noProof="0"/>
          </a:p>
        </p:txBody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cs-CZ" dirty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39097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  <a:p>
            <a:pPr lvl="5" rtl="0"/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EFEFE"/>
                </a:solidFill>
              </a:defRPr>
            </a:lvl1pPr>
          </a:lstStyle>
          <a:p>
            <a:pPr rtl="0"/>
            <a:fld id="{401CF334-2D5C-4859-84A6-CA7E6E43FAEB}" type="slidenum">
              <a:rPr lang="cs-CZ" noProof="0" smtClean="0"/>
              <a:pPr rtl="0"/>
              <a:t>‹#›</a:t>
            </a:fld>
            <a:endParaRPr lang="cs-CZ" noProof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EFEFE"/>
                </a:solidFill>
              </a:defRPr>
            </a:lvl1pPr>
          </a:lstStyle>
          <a:p>
            <a:pPr rtl="0"/>
            <a:fld id="{9DC77AAE-DEE7-455D-90AE-875962A8E476}" type="datetime1">
              <a:rPr lang="cs-CZ" noProof="0" smtClean="0"/>
              <a:t>28.04.2023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0085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75054" indent="-28575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892808" indent="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864" userDrawn="1">
          <p15:clr>
            <a:srgbClr val="F26B43"/>
          </p15:clr>
        </p15:guide>
        <p15:guide id="3" pos="6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cs-CZ" dirty="0"/>
              <a:t>Chytrá domácnost na míru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cs-CZ" dirty="0"/>
              <a:t>Filip Kašpar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934" y="378709"/>
            <a:ext cx="2629677" cy="1447799"/>
          </a:xfrm>
          <a:prstGeom prst="rect">
            <a:avLst/>
          </a:prstGeom>
        </p:spPr>
      </p:pic>
      <p:pic>
        <p:nvPicPr>
          <p:cNvPr id="8" name="Picture Placeholder 7" descr="Logo&#10;&#10;Description automatically generated with low confidence">
            <a:extLst>
              <a:ext uri="{FF2B5EF4-FFF2-40B4-BE49-F238E27FC236}">
                <a16:creationId xmlns:a16="http://schemas.microsoft.com/office/drawing/2014/main" id="{8224BB3E-1EA3-FE99-3EE6-E908B323DCD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l="17680" t="34084" r="22755" b="37364"/>
          <a:stretch/>
        </p:blipFill>
        <p:spPr>
          <a:xfrm>
            <a:off x="1301387" y="523569"/>
            <a:ext cx="2419669" cy="1159954"/>
          </a:xfrm>
        </p:spPr>
      </p:pic>
      <p:pic>
        <p:nvPicPr>
          <p:cNvPr id="1032" name="Picture 8" descr="Security Flaws in Popular Smart Home Automation Hubs">
            <a:extLst>
              <a:ext uri="{FF2B5EF4-FFF2-40B4-BE49-F238E27FC236}">
                <a16:creationId xmlns:a16="http://schemas.microsoft.com/office/drawing/2014/main" id="{F380934B-57CD-BB2D-A753-2793B9896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81" y="1971368"/>
            <a:ext cx="4271398" cy="427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2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Shrnutí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cs-CZ" b="1" dirty="0"/>
              <a:t>Podnikatelský záměr: </a:t>
            </a:r>
            <a:r>
              <a:rPr lang="cs-CZ" dirty="0"/>
              <a:t>Instalace chytré domácnosti na míru a prodej chytrého vybavení</a:t>
            </a:r>
          </a:p>
          <a:p>
            <a:pPr lvl="0" rtl="0"/>
            <a:r>
              <a:rPr lang="cs-CZ" b="1" dirty="0"/>
              <a:t>Právní forma: </a:t>
            </a:r>
            <a:r>
              <a:rPr lang="cs-CZ" dirty="0"/>
              <a:t>s.r.o.</a:t>
            </a:r>
          </a:p>
          <a:p>
            <a:pPr lvl="0" rtl="0"/>
            <a:r>
              <a:rPr lang="cs-CZ" b="1" dirty="0"/>
              <a:t>Odhadovaná doma do 1. objednávky:</a:t>
            </a:r>
            <a:r>
              <a:rPr lang="cs-CZ" dirty="0"/>
              <a:t> 3 měsíce od založení</a:t>
            </a:r>
          </a:p>
          <a:p>
            <a:pPr lvl="0" rtl="0"/>
            <a:r>
              <a:rPr lang="cs-CZ" b="1" dirty="0"/>
              <a:t>Cílová skupina: </a:t>
            </a:r>
            <a:r>
              <a:rPr lang="cs-CZ" dirty="0"/>
              <a:t>Stavební firmy a jednotlivé domácnosti</a:t>
            </a:r>
          </a:p>
          <a:p>
            <a:pPr lvl="0" rt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4966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Popis produktů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cs-CZ" b="1" dirty="0"/>
              <a:t>Postup:</a:t>
            </a:r>
            <a:r>
              <a:rPr lang="cs-CZ" dirty="0"/>
              <a:t> Práce firmy ve 3 základních bodech. 1. Kontrakt s firmou či jednotlivcem 2. Instalace produktů 3. Spárování produktů</a:t>
            </a:r>
          </a:p>
          <a:p>
            <a:pPr lvl="0" rtl="0"/>
            <a:r>
              <a:rPr lang="cs-CZ" b="1" dirty="0"/>
              <a:t>Zaměření:</a:t>
            </a:r>
            <a:r>
              <a:rPr lang="cs-CZ" dirty="0"/>
              <a:t> Primárně zaměřená na instalaci, sekundárně na prodej</a:t>
            </a:r>
          </a:p>
          <a:p>
            <a:r>
              <a:rPr lang="cs-CZ" b="1" dirty="0"/>
              <a:t>Další benefity:</a:t>
            </a:r>
            <a:r>
              <a:rPr lang="cs-CZ" dirty="0"/>
              <a:t> Zákaznická podpora, jednotná aplikace pro všechny produkty, moduly na produkty třetích stran</a:t>
            </a:r>
          </a:p>
          <a:p>
            <a:pPr lvl="0" rt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9950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Cíle firmy a vlastníků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391323" y="2323652"/>
            <a:ext cx="9390977" cy="3643039"/>
          </a:xfrm>
        </p:spPr>
        <p:txBody>
          <a:bodyPr rtlCol="0">
            <a:normAutofit/>
          </a:bodyPr>
          <a:lstStyle/>
          <a:p>
            <a:pPr lvl="0" rtl="0"/>
            <a:r>
              <a:rPr lang="cs-CZ" b="1" dirty="0"/>
              <a:t>Cíl firmy: </a:t>
            </a:r>
            <a:r>
              <a:rPr lang="cs-CZ" dirty="0"/>
              <a:t>Kontrakty se stavební firmami</a:t>
            </a:r>
          </a:p>
          <a:p>
            <a:pPr lvl="0" rtl="0"/>
            <a:r>
              <a:rPr lang="cs-CZ" b="1" dirty="0"/>
              <a:t>Odhadovaná doba: </a:t>
            </a:r>
            <a:r>
              <a:rPr lang="cs-CZ" dirty="0"/>
              <a:t>4 roky od založení firmy</a:t>
            </a:r>
            <a:endParaRPr lang="cs-CZ" b="1" dirty="0"/>
          </a:p>
          <a:p>
            <a:pPr lvl="0" rtl="0"/>
            <a:r>
              <a:rPr lang="cs-CZ" dirty="0"/>
              <a:t>50 úspěšných zakázek</a:t>
            </a:r>
          </a:p>
          <a:p>
            <a:pPr lvl="0" rtl="0"/>
            <a:r>
              <a:rPr lang="cs-CZ" dirty="0"/>
              <a:t>Nadále možnost modernizace domácností jednotlivců</a:t>
            </a:r>
          </a:p>
          <a:p>
            <a:pPr lvl="0" rtl="0"/>
            <a:endParaRPr lang="cs-CZ" dirty="0"/>
          </a:p>
          <a:p>
            <a:pPr lvl="0" rtl="0"/>
            <a:r>
              <a:rPr lang="cs-CZ" b="1" dirty="0"/>
              <a:t>Cíl vlastníků: </a:t>
            </a:r>
            <a:r>
              <a:rPr lang="cs-CZ" dirty="0"/>
              <a:t>pasivní příjem</a:t>
            </a:r>
          </a:p>
          <a:p>
            <a:pPr lvl="0" rtl="0"/>
            <a:r>
              <a:rPr lang="cs-CZ" b="1" dirty="0"/>
              <a:t>Odhadovaná doba: </a:t>
            </a:r>
            <a:r>
              <a:rPr lang="cs-CZ" dirty="0"/>
              <a:t>4 roky od splnění cíle firmy</a:t>
            </a:r>
          </a:p>
          <a:p>
            <a:pPr lvl="0" rtl="0"/>
            <a:r>
              <a:rPr lang="cs-CZ" dirty="0"/>
              <a:t>Občasné dohlížení na provoz firmy</a:t>
            </a:r>
          </a:p>
          <a:p>
            <a:pPr lvl="0" rt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213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Analýza cílového trhu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cs-CZ" b="1" dirty="0"/>
              <a:t>2 skupiny: </a:t>
            </a:r>
            <a:r>
              <a:rPr lang="cs-CZ" dirty="0"/>
              <a:t>Stavební firmy a jednotlivci</a:t>
            </a:r>
          </a:p>
          <a:p>
            <a:pPr lvl="0" rtl="0"/>
            <a:r>
              <a:rPr lang="cs-CZ" b="1" dirty="0"/>
              <a:t>4 Kategorie: </a:t>
            </a:r>
            <a:r>
              <a:rPr lang="cs-CZ" dirty="0"/>
              <a:t>Užitek, kupní síla, frekvence nákupů, objem nákupu</a:t>
            </a:r>
          </a:p>
          <a:p>
            <a:pPr lvl="0" rtl="0"/>
            <a:r>
              <a:rPr lang="cs-CZ" dirty="0"/>
              <a:t>Větší zaměření na stavební firmy</a:t>
            </a:r>
          </a:p>
        </p:txBody>
      </p:sp>
    </p:spTree>
    <p:extLst>
      <p:ext uri="{BB962C8B-B14F-4D97-AF65-F5344CB8AC3E}">
        <p14:creationId xmlns:p14="http://schemas.microsoft.com/office/powerpoint/2010/main" val="418771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Analýza konkurence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cs-CZ" b="1" dirty="0"/>
              <a:t>Stávající konkurence: </a:t>
            </a:r>
            <a:r>
              <a:rPr lang="cs-CZ" dirty="0"/>
              <a:t>Minimální</a:t>
            </a:r>
            <a:endParaRPr lang="cs-CZ" b="1" dirty="0"/>
          </a:p>
          <a:p>
            <a:pPr lvl="0" rtl="0"/>
            <a:r>
              <a:rPr lang="cs-CZ" b="1" dirty="0"/>
              <a:t>Riziko vstupu potencionálních konkurentů: </a:t>
            </a:r>
            <a:r>
              <a:rPr lang="cs-CZ" dirty="0"/>
              <a:t>Střední až větší</a:t>
            </a:r>
            <a:endParaRPr lang="cs-CZ" b="1" dirty="0"/>
          </a:p>
          <a:p>
            <a:pPr lvl="0" rtl="0"/>
            <a:r>
              <a:rPr lang="cs-CZ" b="1" dirty="0"/>
              <a:t>Smluvní síla dodavatelů: </a:t>
            </a:r>
            <a:r>
              <a:rPr lang="cs-CZ" dirty="0"/>
              <a:t>Střední</a:t>
            </a:r>
            <a:endParaRPr lang="cs-CZ" b="1" dirty="0"/>
          </a:p>
          <a:p>
            <a:pPr lvl="0" rtl="0"/>
            <a:r>
              <a:rPr lang="cs-CZ" b="1" dirty="0"/>
              <a:t>Smluvní síla odběratelů: </a:t>
            </a:r>
            <a:r>
              <a:rPr lang="cs-CZ" dirty="0"/>
              <a:t>Menší až Střední</a:t>
            </a:r>
          </a:p>
          <a:p>
            <a:pPr lvl="0" rtl="0"/>
            <a:r>
              <a:rPr lang="cs-CZ" b="1" dirty="0"/>
              <a:t>Hrozba substitučních výrobků: </a:t>
            </a:r>
            <a:r>
              <a:rPr lang="cs-CZ" dirty="0"/>
              <a:t>Minimální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383478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 anchor="t"/>
          <a:lstStyle/>
          <a:p>
            <a:pPr rtl="0"/>
            <a:r>
              <a:rPr lang="cs-CZ" dirty="0"/>
              <a:t>Finanční plán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C9539EE-9110-C06F-A9C2-3F38C3069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117159"/>
              </p:ext>
            </p:extLst>
          </p:nvPr>
        </p:nvGraphicFramePr>
        <p:xfrm>
          <a:off x="1511182" y="2013527"/>
          <a:ext cx="5802594" cy="3816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0B115EE-6B3B-FF2B-6808-0CC79EFE53DE}"/>
              </a:ext>
            </a:extLst>
          </p:cNvPr>
          <p:cNvSpPr txBox="1"/>
          <p:nvPr/>
        </p:nvSpPr>
        <p:spPr>
          <a:xfrm>
            <a:off x="7313776" y="5461004"/>
            <a:ext cx="368466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t" anchorCtr="1">
            <a:spAutoFit/>
          </a:bodyPr>
          <a:lstStyle/>
          <a:p>
            <a:r>
              <a:rPr lang="cs-CZ" dirty="0"/>
              <a:t>Celkem: 198 000 Kč</a:t>
            </a:r>
          </a:p>
        </p:txBody>
      </p:sp>
    </p:spTree>
    <p:extLst>
      <p:ext uri="{BB962C8B-B14F-4D97-AF65-F5344CB8AC3E}">
        <p14:creationId xmlns:p14="http://schemas.microsoft.com/office/powerpoint/2010/main" val="82669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 anchor="t"/>
          <a:lstStyle/>
          <a:p>
            <a:pPr rtl="0"/>
            <a:r>
              <a:rPr lang="cs-CZ" dirty="0"/>
              <a:t>Finanční plán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C9539EE-9110-C06F-A9C2-3F38C3069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801427"/>
              </p:ext>
            </p:extLst>
          </p:nvPr>
        </p:nvGraphicFramePr>
        <p:xfrm>
          <a:off x="293406" y="2170664"/>
          <a:ext cx="5802594" cy="350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DEC290D7-18D2-56C0-8AC9-2864A5B16C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805025"/>
              </p:ext>
            </p:extLst>
          </p:nvPr>
        </p:nvGraphicFramePr>
        <p:xfrm>
          <a:off x="5823182" y="2170664"/>
          <a:ext cx="5802594" cy="350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1F61108-2ED1-421B-2FE8-2571882E12AA}"/>
              </a:ext>
            </a:extLst>
          </p:cNvPr>
          <p:cNvSpPr txBox="1"/>
          <p:nvPr/>
        </p:nvSpPr>
        <p:spPr>
          <a:xfrm>
            <a:off x="1352372" y="5679039"/>
            <a:ext cx="368466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t" anchorCtr="1">
            <a:spAutoFit/>
          </a:bodyPr>
          <a:lstStyle/>
          <a:p>
            <a:r>
              <a:rPr lang="cs-CZ" dirty="0"/>
              <a:t>Celkem: 228 000 Kč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31468-6709-794F-7395-B0A094B405A8}"/>
              </a:ext>
            </a:extLst>
          </p:cNvPr>
          <p:cNvSpPr txBox="1"/>
          <p:nvPr/>
        </p:nvSpPr>
        <p:spPr>
          <a:xfrm>
            <a:off x="6882148" y="5679039"/>
            <a:ext cx="368466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t" anchorCtr="1">
            <a:spAutoFit/>
          </a:bodyPr>
          <a:lstStyle/>
          <a:p>
            <a:r>
              <a:rPr lang="cs-CZ" dirty="0"/>
              <a:t>Celkem: 335 000 Kč</a:t>
            </a:r>
          </a:p>
        </p:txBody>
      </p:sp>
    </p:spTree>
    <p:extLst>
      <p:ext uri="{BB962C8B-B14F-4D97-AF65-F5344CB8AC3E}">
        <p14:creationId xmlns:p14="http://schemas.microsoft.com/office/powerpoint/2010/main" val="8580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31499" y="861377"/>
            <a:ext cx="3578771" cy="1650913"/>
          </a:xfrm>
        </p:spPr>
        <p:txBody>
          <a:bodyPr rtlCol="0" anchor="t">
            <a:normAutofit/>
          </a:bodyPr>
          <a:lstStyle/>
          <a:p>
            <a:pPr rtl="0"/>
            <a:r>
              <a:rPr lang="cs-CZ" dirty="0"/>
              <a:t>SWOT </a:t>
            </a:r>
            <a:br>
              <a:rPr lang="cs-CZ" dirty="0"/>
            </a:br>
            <a:r>
              <a:rPr lang="cs-CZ" dirty="0"/>
              <a:t>analýza</a:t>
            </a:r>
          </a:p>
        </p:txBody>
      </p:sp>
      <p:pic>
        <p:nvPicPr>
          <p:cNvPr id="4" name="Picture 3" descr="A screenshot of a website&#10;&#10;Description automatically generated with low confidence">
            <a:extLst>
              <a:ext uri="{FF2B5EF4-FFF2-40B4-BE49-F238E27FC236}">
                <a16:creationId xmlns:a16="http://schemas.microsoft.com/office/drawing/2014/main" id="{FFB020A6-B43D-4A86-0127-8A2740D04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271" y="861378"/>
            <a:ext cx="6130896" cy="529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0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zentace pro představení produktu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630_TF03460543.potx" id="{BE572B7C-38AE-4F6E-BE8E-A44418ED9250}" vid="{97D1C2BE-6DC4-4C06-BB44-3D0E9E24F03A}"/>
    </a:ext>
  </a:extLst>
</a:theme>
</file>

<file path=ppt/theme/theme2.xml><?xml version="1.0" encoding="utf-8"?>
<a:theme xmlns:a="http://schemas.openxmlformats.org/drawingml/2006/main" name="Motiv Offic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Firemní prezentace pro představení produktu</Template>
  <TotalTime>65</TotalTime>
  <Words>249</Words>
  <Application>Microsoft Office PowerPoint</Application>
  <PresentationFormat>Widescreen</PresentationFormat>
  <Paragraphs>55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Prezentace pro představení produktu</vt:lpstr>
      <vt:lpstr>Chytrá domácnost na míru</vt:lpstr>
      <vt:lpstr>Shrnutí</vt:lpstr>
      <vt:lpstr>Popis produktů</vt:lpstr>
      <vt:lpstr>Cíle firmy a vlastníků</vt:lpstr>
      <vt:lpstr>Analýza cílového trhu</vt:lpstr>
      <vt:lpstr>Analýza konkurence</vt:lpstr>
      <vt:lpstr>Finanční plán</vt:lpstr>
      <vt:lpstr>Finanční plán</vt:lpstr>
      <vt:lpstr>SWOT  analýza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Chytrá domácnost na míru</dc:title>
  <dc:creator>Kaspar, Filip</dc:creator>
  <cp:lastModifiedBy>Kaspar, Filip</cp:lastModifiedBy>
  <cp:revision>1</cp:revision>
  <dcterms:created xsi:type="dcterms:W3CDTF">2023-04-28T07:46:43Z</dcterms:created>
  <dcterms:modified xsi:type="dcterms:W3CDTF">2023-04-28T08:51:49Z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