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4806" autoAdjust="0"/>
  </p:normalViewPr>
  <p:slideViewPr>
    <p:cSldViewPr snapToGrid="0">
      <p:cViewPr varScale="1">
        <p:scale>
          <a:sx n="79" d="100"/>
          <a:sy n="79" d="100"/>
        </p:scale>
        <p:origin x="12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Microcontroller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Handling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Storage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Telemetry and Teleoperation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Operational Modes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478408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Microcontroller</a:t>
          </a:r>
        </a:p>
      </dsp:txBody>
      <dsp:txXfrm>
        <a:off x="496568" y="356393"/>
        <a:ext cx="478408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452498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Handling</a:t>
          </a:r>
        </a:p>
      </dsp:txBody>
      <dsp:txXfrm>
        <a:off x="755666" y="1425575"/>
        <a:ext cx="452498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478408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Storage</a:t>
          </a:r>
        </a:p>
      </dsp:txBody>
      <dsp:txXfrm>
        <a:off x="496568" y="2494756"/>
        <a:ext cx="478408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478408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Telemetry and Teleoperation</a:t>
          </a:r>
        </a:p>
      </dsp:txBody>
      <dsp:txXfrm>
        <a:off x="496568" y="356393"/>
        <a:ext cx="478408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452498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Operational Modes</a:t>
          </a:r>
        </a:p>
      </dsp:txBody>
      <dsp:txXfrm>
        <a:off x="755666" y="1425575"/>
        <a:ext cx="452498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478408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OS</a:t>
          </a:r>
        </a:p>
      </dsp:txBody>
      <dsp:txXfrm>
        <a:off x="496568" y="2494756"/>
        <a:ext cx="478408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8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6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9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7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5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OBC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Filip Kus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9033-743E-4F18-8BC8-9FE85EC8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494B2-499D-404E-8CDC-F748BBE5E50A}"/>
              </a:ext>
            </a:extLst>
          </p:cNvPr>
          <p:cNvSpPr txBox="1"/>
          <p:nvPr/>
        </p:nvSpPr>
        <p:spPr>
          <a:xfrm>
            <a:off x="8347452" y="1942576"/>
            <a:ext cx="150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RTEMS</a:t>
            </a:r>
            <a:endParaRPr lang="en-NZ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C58AD-1E8D-41F4-9F6F-4A096CDE4622}"/>
              </a:ext>
            </a:extLst>
          </p:cNvPr>
          <p:cNvSpPr txBox="1"/>
          <p:nvPr/>
        </p:nvSpPr>
        <p:spPr>
          <a:xfrm>
            <a:off x="2340418" y="1942576"/>
            <a:ext cx="1970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VxWorks</a:t>
            </a:r>
            <a:endParaRPr lang="en-NZ" sz="3600" dirty="0"/>
          </a:p>
        </p:txBody>
      </p:sp>
      <p:pic>
        <p:nvPicPr>
          <p:cNvPr id="1026" name="Picture 2" descr="Mars Reconnaissance Orbiter - NASA Mars">
            <a:extLst>
              <a:ext uri="{FF2B5EF4-FFF2-40B4-BE49-F238E27FC236}">
                <a16:creationId xmlns:a16="http://schemas.microsoft.com/office/drawing/2014/main" id="{F160B252-42BC-4C88-A924-53BBA241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47" y="2931066"/>
            <a:ext cx="4526540" cy="31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iosity rover might be sitting near microbe &amp;#39;burps&amp;#39; on Mars | Engadget">
            <a:extLst>
              <a:ext uri="{FF2B5EF4-FFF2-40B4-BE49-F238E27FC236}">
                <a16:creationId xmlns:a16="http://schemas.microsoft.com/office/drawing/2014/main" id="{783F3169-2E6F-41E7-BB8C-50CE403F8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04" y="2588907"/>
            <a:ext cx="2520631" cy="168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ight Mission – NASA&amp;#39;s InSight Mars Lander">
            <a:extLst>
              <a:ext uri="{FF2B5EF4-FFF2-40B4-BE49-F238E27FC236}">
                <a16:creationId xmlns:a16="http://schemas.microsoft.com/office/drawing/2014/main" id="{CCB9E076-B720-4D89-837C-BDA73610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22" y="4497694"/>
            <a:ext cx="3303394" cy="18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B864886-FEC7-4D8C-A156-DDBDE4806875}"/>
              </a:ext>
            </a:extLst>
          </p:cNvPr>
          <p:cNvSpPr/>
          <p:nvPr/>
        </p:nvSpPr>
        <p:spPr>
          <a:xfrm>
            <a:off x="831570" y="1922985"/>
            <a:ext cx="4988298" cy="469268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777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Problem definition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69733"/>
              </p:ext>
            </p:extLst>
          </p:nvPr>
        </p:nvGraphicFramePr>
        <p:xfrm>
          <a:off x="719571" y="2198254"/>
          <a:ext cx="532793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Content Placeholder 5" descr="SmartArt">
            <a:extLst>
              <a:ext uri="{FF2B5EF4-FFF2-40B4-BE49-F238E27FC236}">
                <a16:creationId xmlns:a16="http://schemas.microsoft.com/office/drawing/2014/main" id="{C246FB54-4478-4E3F-B9BB-35E35A8DD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928732"/>
              </p:ext>
            </p:extLst>
          </p:nvPr>
        </p:nvGraphicFramePr>
        <p:xfrm>
          <a:off x="6455785" y="2198254"/>
          <a:ext cx="532793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15777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346" r="15281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Microcontroller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5509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9033-743E-4F18-8BC8-9FE85EC8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Criteria for microcontroller</a:t>
            </a:r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59554-777D-4F77-A40D-41BD19040DFC}"/>
              </a:ext>
            </a:extLst>
          </p:cNvPr>
          <p:cNvSpPr txBox="1"/>
          <p:nvPr/>
        </p:nvSpPr>
        <p:spPr>
          <a:xfrm>
            <a:off x="478529" y="4871343"/>
            <a:ext cx="5801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Operating Temperature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F9380-3E44-4DCC-B0F7-F7197F5F15BE}"/>
              </a:ext>
            </a:extLst>
          </p:cNvPr>
          <p:cNvSpPr txBox="1"/>
          <p:nvPr/>
        </p:nvSpPr>
        <p:spPr>
          <a:xfrm>
            <a:off x="7111718" y="4896721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Operating Voltage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494B2-499D-404E-8CDC-F748BBE5E50A}"/>
              </a:ext>
            </a:extLst>
          </p:cNvPr>
          <p:cNvSpPr txBox="1"/>
          <p:nvPr/>
        </p:nvSpPr>
        <p:spPr>
          <a:xfrm>
            <a:off x="1337257" y="1897470"/>
            <a:ext cx="40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Microcontroller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486A6-1142-469E-A2F8-4100DBA82FCF}"/>
              </a:ext>
            </a:extLst>
          </p:cNvPr>
          <p:cNvSpPr txBox="1"/>
          <p:nvPr/>
        </p:nvSpPr>
        <p:spPr>
          <a:xfrm>
            <a:off x="7972082" y="1901351"/>
            <a:ext cx="177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Memory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B9BC7-F2A2-4CFA-8236-8BCBF19AE173}"/>
              </a:ext>
            </a:extLst>
          </p:cNvPr>
          <p:cNvSpPr txBox="1"/>
          <p:nvPr/>
        </p:nvSpPr>
        <p:spPr>
          <a:xfrm>
            <a:off x="1438221" y="3171008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8-bit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12C62-9C82-4D5E-BE25-73F8DC3FDF2F}"/>
              </a:ext>
            </a:extLst>
          </p:cNvPr>
          <p:cNvSpPr txBox="1"/>
          <p:nvPr/>
        </p:nvSpPr>
        <p:spPr>
          <a:xfrm>
            <a:off x="2728735" y="3171007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16-bit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18C56-15DC-48FB-8D83-79F148C23FA5}"/>
              </a:ext>
            </a:extLst>
          </p:cNvPr>
          <p:cNvSpPr txBox="1"/>
          <p:nvPr/>
        </p:nvSpPr>
        <p:spPr>
          <a:xfrm>
            <a:off x="4112223" y="3173885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32-bit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DEA5AD-03F2-4835-940A-DB9AB920D382}"/>
              </a:ext>
            </a:extLst>
          </p:cNvPr>
          <p:cNvSpPr/>
          <p:nvPr/>
        </p:nvSpPr>
        <p:spPr>
          <a:xfrm>
            <a:off x="3987679" y="2911686"/>
            <a:ext cx="1291359" cy="115293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D9C21-6030-4A92-B174-5F4CA31080FD}"/>
              </a:ext>
            </a:extLst>
          </p:cNvPr>
          <p:cNvSpPr txBox="1"/>
          <p:nvPr/>
        </p:nvSpPr>
        <p:spPr>
          <a:xfrm>
            <a:off x="7338712" y="3171007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SRAM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EE2B4-A818-4D6D-8EE5-E3B068EB4771}"/>
              </a:ext>
            </a:extLst>
          </p:cNvPr>
          <p:cNvSpPr txBox="1"/>
          <p:nvPr/>
        </p:nvSpPr>
        <p:spPr>
          <a:xfrm>
            <a:off x="7338712" y="3912529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DRAM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6E183-3F67-47B3-AAD1-9B1ED2479DF3}"/>
              </a:ext>
            </a:extLst>
          </p:cNvPr>
          <p:cNvSpPr txBox="1"/>
          <p:nvPr/>
        </p:nvSpPr>
        <p:spPr>
          <a:xfrm>
            <a:off x="2184170" y="5585686"/>
            <a:ext cx="2047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-40 to 125 ˚C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ABB34-A9B7-4599-BF5C-6BE6E4B10C64}"/>
              </a:ext>
            </a:extLst>
          </p:cNvPr>
          <p:cNvSpPr txBox="1"/>
          <p:nvPr/>
        </p:nvSpPr>
        <p:spPr>
          <a:xfrm>
            <a:off x="7995325" y="5543052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2.2 to 3.6 V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7E8E5-BCA7-4A74-884D-578486ACD98B}"/>
              </a:ext>
            </a:extLst>
          </p:cNvPr>
          <p:cNvSpPr txBox="1"/>
          <p:nvPr/>
        </p:nvSpPr>
        <p:spPr>
          <a:xfrm>
            <a:off x="6961078" y="2581626"/>
            <a:ext cx="173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Non-volatile</a:t>
            </a:r>
            <a:endParaRPr lang="en-NZ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C6951F-5890-4EDB-8F99-0278ACA5E35A}"/>
              </a:ext>
            </a:extLst>
          </p:cNvPr>
          <p:cNvSpPr txBox="1"/>
          <p:nvPr/>
        </p:nvSpPr>
        <p:spPr>
          <a:xfrm>
            <a:off x="9514940" y="2581625"/>
            <a:ext cx="109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Volatile</a:t>
            </a:r>
            <a:endParaRPr lang="en-NZ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95245E-4141-444B-93E7-BDFCF033D61C}"/>
              </a:ext>
            </a:extLst>
          </p:cNvPr>
          <p:cNvSpPr/>
          <p:nvPr/>
        </p:nvSpPr>
        <p:spPr>
          <a:xfrm>
            <a:off x="7110054" y="3089238"/>
            <a:ext cx="1432261" cy="80987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4342CF-E38B-45C2-B7C4-A8E6D14ADA85}"/>
              </a:ext>
            </a:extLst>
          </p:cNvPr>
          <p:cNvSpPr txBox="1"/>
          <p:nvPr/>
        </p:nvSpPr>
        <p:spPr>
          <a:xfrm>
            <a:off x="9606150" y="3164766"/>
            <a:ext cx="91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Flash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25C313-EAB6-4FFD-8D41-4DFDB4CA5E4D}"/>
              </a:ext>
            </a:extLst>
          </p:cNvPr>
          <p:cNvSpPr txBox="1"/>
          <p:nvPr/>
        </p:nvSpPr>
        <p:spPr>
          <a:xfrm>
            <a:off x="9408980" y="3899108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EEPROM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3AAA9E-CAB2-40F7-B0A3-DA890A1D3757}"/>
              </a:ext>
            </a:extLst>
          </p:cNvPr>
          <p:cNvSpPr/>
          <p:nvPr/>
        </p:nvSpPr>
        <p:spPr>
          <a:xfrm>
            <a:off x="9345431" y="3804004"/>
            <a:ext cx="1432261" cy="80987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418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346" r="15281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Data Handling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3961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9033-743E-4F18-8BC8-9FE85EC8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Unit 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494B2-499D-404E-8CDC-F748BBE5E50A}"/>
              </a:ext>
            </a:extLst>
          </p:cNvPr>
          <p:cNvSpPr txBox="1"/>
          <p:nvPr/>
        </p:nvSpPr>
        <p:spPr>
          <a:xfrm>
            <a:off x="478529" y="2226717"/>
            <a:ext cx="345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External </a:t>
            </a:r>
            <a:r>
              <a:rPr lang="en-NZ" sz="3600" dirty="0"/>
              <a:t>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B9BC7-F2A2-4CFA-8236-8BCBF19AE173}"/>
              </a:ext>
            </a:extLst>
          </p:cNvPr>
          <p:cNvSpPr txBox="1"/>
          <p:nvPr/>
        </p:nvSpPr>
        <p:spPr>
          <a:xfrm>
            <a:off x="1458099" y="2923924"/>
            <a:ext cx="13260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SD Card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4 GB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DEA5AD-03F2-4835-940A-DB9AB920D382}"/>
              </a:ext>
            </a:extLst>
          </p:cNvPr>
          <p:cNvSpPr/>
          <p:nvPr/>
        </p:nvSpPr>
        <p:spPr>
          <a:xfrm>
            <a:off x="4431544" y="5366695"/>
            <a:ext cx="3793250" cy="115293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7978E-7D62-4004-8256-A783EA21E6E0}"/>
              </a:ext>
            </a:extLst>
          </p:cNvPr>
          <p:cNvSpPr txBox="1"/>
          <p:nvPr/>
        </p:nvSpPr>
        <p:spPr>
          <a:xfrm>
            <a:off x="5279038" y="2226717"/>
            <a:ext cx="2067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Telemetry</a:t>
            </a:r>
            <a:endParaRPr lang="en-NZ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969495-8227-496C-BDEF-7AD073B68B6C}"/>
              </a:ext>
            </a:extLst>
          </p:cNvPr>
          <p:cNvSpPr txBox="1"/>
          <p:nvPr/>
        </p:nvSpPr>
        <p:spPr>
          <a:xfrm>
            <a:off x="824111" y="4389759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Transmission</a:t>
            </a:r>
            <a:endParaRPr lang="en-NZ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8BF31E-A602-4E81-8CD1-CC6C223B9B6C}"/>
              </a:ext>
            </a:extLst>
          </p:cNvPr>
          <p:cNvPicPr/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93"/>
          <a:stretch/>
        </p:blipFill>
        <p:spPr>
          <a:xfrm>
            <a:off x="8433948" y="1901324"/>
            <a:ext cx="3452484" cy="44129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90F1C9-0634-4BE9-AA19-6DFFA3E4F2E3}"/>
              </a:ext>
            </a:extLst>
          </p:cNvPr>
          <p:cNvSpPr txBox="1"/>
          <p:nvPr/>
        </p:nvSpPr>
        <p:spPr>
          <a:xfrm>
            <a:off x="520342" y="5078626"/>
            <a:ext cx="3201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Transceiver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(not sure what band) 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3A702-80E4-4AB7-9BF0-02C2A29323C2}"/>
              </a:ext>
            </a:extLst>
          </p:cNvPr>
          <p:cNvSpPr txBox="1"/>
          <p:nvPr/>
        </p:nvSpPr>
        <p:spPr>
          <a:xfrm>
            <a:off x="4864185" y="3048446"/>
            <a:ext cx="2860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TM Space Data Link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BB9C4-7CE5-4EE4-BD98-CF33C92BFB23}"/>
              </a:ext>
            </a:extLst>
          </p:cNvPr>
          <p:cNvSpPr txBox="1"/>
          <p:nvPr/>
        </p:nvSpPr>
        <p:spPr>
          <a:xfrm>
            <a:off x="4923148" y="3915183"/>
            <a:ext cx="2823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TC Space Data Link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F4452-9E49-4498-AA65-9D2C12FB1C74}"/>
              </a:ext>
            </a:extLst>
          </p:cNvPr>
          <p:cNvSpPr txBox="1"/>
          <p:nvPr/>
        </p:nvSpPr>
        <p:spPr>
          <a:xfrm>
            <a:off x="4814145" y="4781920"/>
            <a:ext cx="3041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AOS Space Data Link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BBEC2-891F-4128-9D5E-468F6D6F4975}"/>
              </a:ext>
            </a:extLst>
          </p:cNvPr>
          <p:cNvSpPr txBox="1"/>
          <p:nvPr/>
        </p:nvSpPr>
        <p:spPr>
          <a:xfrm>
            <a:off x="4648577" y="5646624"/>
            <a:ext cx="3328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Proximity-1 Space Link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415332-152F-4844-8B9E-4BE49C2C2CBB}"/>
              </a:ext>
            </a:extLst>
          </p:cNvPr>
          <p:cNvSpPr/>
          <p:nvPr/>
        </p:nvSpPr>
        <p:spPr>
          <a:xfrm>
            <a:off x="9804344" y="1901325"/>
            <a:ext cx="2202125" cy="317730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446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346" r="15281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Operational Modes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37493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9033-743E-4F18-8BC8-9FE85EC8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Modes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494B2-499D-404E-8CDC-F748BBE5E50A}"/>
              </a:ext>
            </a:extLst>
          </p:cNvPr>
          <p:cNvSpPr txBox="1"/>
          <p:nvPr/>
        </p:nvSpPr>
        <p:spPr>
          <a:xfrm>
            <a:off x="581192" y="4366983"/>
            <a:ext cx="437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Multi-Loop Controller</a:t>
            </a:r>
            <a:endParaRPr lang="en-NZ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B9BC7-F2A2-4CFA-8236-8BCBF19AE173}"/>
              </a:ext>
            </a:extLst>
          </p:cNvPr>
          <p:cNvSpPr txBox="1"/>
          <p:nvPr/>
        </p:nvSpPr>
        <p:spPr>
          <a:xfrm>
            <a:off x="581192" y="5013314"/>
            <a:ext cx="1117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 multi-loop controller is an electronic device used in a closed loop system to read </a:t>
            </a:r>
            <a:r>
              <a:rPr lang="en-NZ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input </a:t>
            </a:r>
            <a:r>
              <a:rPr lang="en-N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from a </a:t>
            </a:r>
            <a:r>
              <a:rPr lang="en-NZ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measuring devices </a:t>
            </a:r>
            <a:r>
              <a:rPr lang="en-N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provide controlled outputs to achieve”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C58AD-1E8D-41F4-9F6F-4A096CDE4622}"/>
              </a:ext>
            </a:extLst>
          </p:cNvPr>
          <p:cNvSpPr txBox="1"/>
          <p:nvPr/>
        </p:nvSpPr>
        <p:spPr>
          <a:xfrm>
            <a:off x="581192" y="2233556"/>
            <a:ext cx="449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Single-Loop Controller</a:t>
            </a:r>
            <a:endParaRPr lang="en-NZ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5F39A-1408-4054-B759-9D7DFC67566B}"/>
              </a:ext>
            </a:extLst>
          </p:cNvPr>
          <p:cNvSpPr txBox="1"/>
          <p:nvPr/>
        </p:nvSpPr>
        <p:spPr>
          <a:xfrm>
            <a:off x="581192" y="2879887"/>
            <a:ext cx="1117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Single-loop control (i.e., a control loop with </a:t>
            </a: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input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output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is implemented in various versions of the proportional, integral, derivative control algorithm in modern distributed control systems</a:t>
            </a:r>
            <a:r>
              <a:rPr lang="en-N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NZ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A459A7-4C7F-42EF-8E6D-B13D3F350EF9}"/>
              </a:ext>
            </a:extLst>
          </p:cNvPr>
          <p:cNvSpPr/>
          <p:nvPr/>
        </p:nvSpPr>
        <p:spPr>
          <a:xfrm>
            <a:off x="439486" y="4172548"/>
            <a:ext cx="11313028" cy="178308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137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346" r="15281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Operating System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7388658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440</TotalTime>
  <Words>174</Words>
  <Application>Microsoft Office PowerPoint</Application>
  <PresentationFormat>Widescreen</PresentationFormat>
  <Paragraphs>55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Calibri</vt:lpstr>
      <vt:lpstr>Gill Sans MT</vt:lpstr>
      <vt:lpstr>Wingdings 2</vt:lpstr>
      <vt:lpstr>Dividend</vt:lpstr>
      <vt:lpstr>OBC proposal</vt:lpstr>
      <vt:lpstr>Problem definition</vt:lpstr>
      <vt:lpstr>Microcontroller</vt:lpstr>
      <vt:lpstr>Selection Criteria for microcontroller</vt:lpstr>
      <vt:lpstr>Data Handling</vt:lpstr>
      <vt:lpstr>Data handling Unit </vt:lpstr>
      <vt:lpstr>Operational Modes</vt:lpstr>
      <vt:lpstr>Operational Modes</vt:lpstr>
      <vt:lpstr>Operating System</vt:lpstr>
      <vt:lpstr>Operating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OBC Selection proposal</dc:title>
  <dc:creator>Filip Kus</dc:creator>
  <cp:lastModifiedBy>Filip Kus</cp:lastModifiedBy>
  <cp:revision>15</cp:revision>
  <dcterms:created xsi:type="dcterms:W3CDTF">2021-11-03T04:34:53Z</dcterms:created>
  <dcterms:modified xsi:type="dcterms:W3CDTF">2021-11-06T08:19:38Z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