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5" r:id="rId3"/>
    <p:sldId id="260" r:id="rId4"/>
    <p:sldId id="261" r:id="rId5"/>
    <p:sldId id="257" r:id="rId6"/>
    <p:sldId id="258" r:id="rId7"/>
    <p:sldId id="259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C44C-B4EF-4780-BBDD-69C6AE4D09B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B40A-FCF2-41FC-943E-56EE2A5F28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European Distributed Health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(EDHD)</a:t>
            </a:r>
            <a:endParaRPr lang="sr-Cyrl-RS" sz="4800" dirty="0" smtClean="0">
              <a:solidFill>
                <a:schemeClr val="tx1"/>
              </a:solidFill>
            </a:endParaRPr>
          </a:p>
          <a:p>
            <a:r>
              <a:rPr lang="sr-Cyrl-CS" sz="2200" dirty="0" smtClean="0">
                <a:solidFill>
                  <a:schemeClr val="tx1"/>
                </a:solidFill>
              </a:rPr>
              <a:t>према </a:t>
            </a:r>
            <a:r>
              <a:rPr lang="sr-Cyrl-CS" sz="2200" dirty="0">
                <a:solidFill>
                  <a:schemeClr val="tx1"/>
                </a:solidFill>
              </a:rPr>
              <a:t>позиву за развој иновационих пројеката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“</a:t>
            </a:r>
            <a:r>
              <a:rPr lang="sr-Cyrl-CS" sz="2200" dirty="0">
                <a:solidFill>
                  <a:schemeClr val="tx1"/>
                </a:solidFill>
              </a:rPr>
              <a:t>Personalised early risk prediction, prevention and intervention based on Artificial Intelligence and Big Data technologies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</a:p>
          <a:p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 descr="56584_173095162712527_5536424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114800"/>
            <a:ext cx="248901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Институти и научници</a:t>
            </a:r>
            <a:endParaRPr lang="en-US" dirty="0"/>
          </a:p>
        </p:txBody>
      </p:sp>
      <p:pic>
        <p:nvPicPr>
          <p:cNvPr id="4" name="Content Placeholder 3" descr="researcheri]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7220" y="1728889"/>
            <a:ext cx="7909560" cy="4268585"/>
          </a:xfrm>
        </p:spPr>
      </p:pic>
      <p:sp>
        <p:nvSpPr>
          <p:cNvPr id="5" name="TextBox 4"/>
          <p:cNvSpPr txBox="1"/>
          <p:nvPr/>
        </p:nvSpPr>
        <p:spPr>
          <a:xfrm>
            <a:off x="338897" y="6019800"/>
            <a:ext cx="880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000" dirty="0" smtClean="0"/>
              <a:t>Научници користе податке из базе ради спорвођења различитих истраживања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Институти и научници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r-Cyrl-RS" dirty="0" smtClean="0"/>
              <a:t> Научници могу да резултате својих истраживања убаце у базу података како би били доступни другима.</a:t>
            </a:r>
          </a:p>
          <a:p>
            <a:pPr>
              <a:buFont typeface="Wingdings" pitchFamily="2" charset="2"/>
              <a:buChar char="§"/>
            </a:pPr>
            <a:r>
              <a:rPr lang="sr-Cyrl-RS" dirty="0"/>
              <a:t> </a:t>
            </a:r>
            <a:r>
              <a:rPr lang="sr-Cyrl-RS" dirty="0" smtClean="0"/>
              <a:t>Коришћењем глобалних података, брже ће се долазити до терапија за многа обољења. </a:t>
            </a:r>
          </a:p>
          <a:p>
            <a:pPr>
              <a:buFont typeface="Wingdings" pitchFamily="2" charset="2"/>
              <a:buChar char="§"/>
            </a:pPr>
            <a:r>
              <a:rPr lang="sr-Cyrl-RS" dirty="0" smtClean="0"/>
              <a:t>На тај начин, омогућиће се лакше успостављање дијагнозе, али и превенција болести.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/>
          </a:p>
          <a:p>
            <a:pPr algn="ctr">
              <a:buNone/>
            </a:pPr>
            <a:r>
              <a:rPr lang="sr-Cyrl-RS" sz="6000" dirty="0" smtClean="0"/>
              <a:t>ХВАЛА НА ПАЖЊИ!</a:t>
            </a:r>
          </a:p>
          <a:p>
            <a:pPr algn="ctr">
              <a:buNone/>
            </a:pPr>
            <a:endParaRPr lang="sr-Cyrl-RS" sz="6000" dirty="0"/>
          </a:p>
          <a:p>
            <a:pPr>
              <a:buNone/>
            </a:pPr>
            <a:endParaRPr lang="sr-Cyrl-RS" sz="1800" dirty="0"/>
          </a:p>
          <a:p>
            <a:pPr algn="r">
              <a:buNone/>
            </a:pPr>
            <a:r>
              <a:rPr lang="sr-Cyrl-RS" sz="1800" dirty="0" smtClean="0"/>
              <a:t>Аутори</a:t>
            </a:r>
            <a:r>
              <a:rPr lang="en-US" sz="1800" dirty="0" smtClean="0"/>
              <a:t>:</a:t>
            </a:r>
          </a:p>
          <a:p>
            <a:pPr algn="r">
              <a:buNone/>
            </a:pPr>
            <a:r>
              <a:rPr lang="sr-Cyrl-RS" sz="1800" dirty="0" smtClean="0"/>
              <a:t>Јована Јанковић 0586/17</a:t>
            </a:r>
          </a:p>
          <a:p>
            <a:pPr algn="r">
              <a:buNone/>
            </a:pPr>
            <a:r>
              <a:rPr lang="sr-Cyrl-RS" sz="1800" dirty="0" smtClean="0"/>
              <a:t>Филип Лучић 0188/17</a:t>
            </a:r>
            <a:endParaRPr lang="sr-Latn-R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Учесници у пројекту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sr-Cyrl-RS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</a:t>
            </a:r>
            <a:r>
              <a:rPr lang="sr-Cyrl-RS" dirty="0" smtClean="0"/>
              <a:t>лектротехнички факултет Универзитета у Београду </a:t>
            </a:r>
          </a:p>
          <a:p>
            <a:pPr marL="514350" indent="-514350">
              <a:buFont typeface="+mj-lt"/>
              <a:buAutoNum type="arabicPeriod"/>
            </a:pPr>
            <a:r>
              <a:rPr lang="sr-Cyrl-CS" dirty="0" smtClean="0"/>
              <a:t>The </a:t>
            </a:r>
            <a:r>
              <a:rPr lang="sr-Cyrl-CS" dirty="0"/>
              <a:t>European Observatory on Health Systems and </a:t>
            </a:r>
            <a:r>
              <a:rPr lang="sr-Cyrl-CS" dirty="0" smtClean="0"/>
              <a:t>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Technical </a:t>
            </a:r>
            <a:r>
              <a:rPr lang="en-US" dirty="0"/>
              <a:t>University of Munich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George </a:t>
            </a:r>
            <a:r>
              <a:rPr lang="en-US" dirty="0"/>
              <a:t>institute for Global Health</a:t>
            </a:r>
            <a:r>
              <a:rPr lang="sr-Cyrl-RS" dirty="0"/>
              <a:t>, </a:t>
            </a:r>
            <a:r>
              <a:rPr lang="en-US" dirty="0"/>
              <a:t>University of </a:t>
            </a:r>
            <a:r>
              <a:rPr lang="en-US" dirty="0" smtClean="0"/>
              <a:t>Oxford</a:t>
            </a:r>
            <a:endParaRPr lang="sr-Cyrl-RS" dirty="0" smtClean="0"/>
          </a:p>
          <a:p>
            <a:pPr marL="514350" indent="-514350">
              <a:buFont typeface="+mj-lt"/>
              <a:buAutoNum type="arabicPeriod"/>
            </a:pPr>
            <a:r>
              <a:rPr lang="sr-Cyrl-CS" dirty="0" smtClean="0"/>
              <a:t>Operational </a:t>
            </a:r>
            <a:r>
              <a:rPr lang="sr-Cyrl-CS" dirty="0"/>
              <a:t>Analog Computing and Logistic </a:t>
            </a:r>
            <a:r>
              <a:rPr lang="sr-Cyrl-CS" dirty="0" smtClean="0"/>
              <a:t>Equipment </a:t>
            </a:r>
            <a:r>
              <a:rPr lang="sr-Latn-RS" dirty="0" smtClean="0"/>
              <a:t> </a:t>
            </a:r>
            <a:r>
              <a:rPr lang="sr-Cyrl-CS" dirty="0" smtClean="0"/>
              <a:t>(О</a:t>
            </a:r>
            <a:r>
              <a:rPr lang="sr-Latn-RS" dirty="0" smtClean="0"/>
              <a:t>racle)</a:t>
            </a:r>
            <a:endParaRPr lang="sr-Cyrl-C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Itransition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sr-Cyrl-RS" dirty="0" smtClean="0"/>
              <a:t>Главни циљ пројекта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838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>
              <a:buFont typeface="Wingdings" pitchFamily="2" charset="2"/>
              <a:buChar char="§"/>
            </a:pPr>
            <a:r>
              <a:rPr lang="sr-Cyrl-RS" sz="2000" dirty="0" smtClean="0"/>
              <a:t>    Главни </a:t>
            </a:r>
            <a:r>
              <a:rPr lang="sr-Cyrl-RS" sz="2000" dirty="0"/>
              <a:t>циљ јесте формирање јединствене базе података за читаву Европу, у којој би се чували здравствени картони свих </a:t>
            </a:r>
            <a:r>
              <a:rPr lang="sr-Cyrl-RS" sz="2000" dirty="0" smtClean="0"/>
              <a:t>становника.</a:t>
            </a:r>
          </a:p>
          <a:p>
            <a:pPr>
              <a:buFont typeface="Wingdings" pitchFamily="2" charset="2"/>
              <a:buChar char="§"/>
            </a:pPr>
            <a:endParaRPr lang="sr-Cyrl-RS" sz="2000" dirty="0" smtClean="0"/>
          </a:p>
          <a:p>
            <a:pPr>
              <a:buFont typeface="Wingdings" pitchFamily="2" charset="2"/>
              <a:buChar char="§"/>
            </a:pPr>
            <a:endParaRPr lang="sr-Cyrl-RS" sz="2000" dirty="0" smtClean="0"/>
          </a:p>
          <a:p>
            <a:pPr>
              <a:buFont typeface="Wingdings" pitchFamily="2" charset="2"/>
              <a:buChar char="§"/>
            </a:pPr>
            <a:r>
              <a:rPr lang="sr-Cyrl-RS" sz="2000" dirty="0" smtClean="0"/>
              <a:t>   Сваки становник Европе би имао своју персонализовану картицу, која би се користила као неки вид здравствене књижице. </a:t>
            </a:r>
          </a:p>
          <a:p>
            <a:endParaRPr lang="sr-Cyrl-RS" sz="2000" dirty="0"/>
          </a:p>
          <a:p>
            <a:endParaRPr lang="sr-Cyrl-RS" sz="2000" dirty="0" smtClean="0"/>
          </a:p>
          <a:p>
            <a:pPr>
              <a:buFont typeface="Wingdings" pitchFamily="2" charset="2"/>
              <a:buChar char="§"/>
            </a:pPr>
            <a:r>
              <a:rPr lang="sr-Cyrl-RS" sz="2000" dirty="0" smtClean="0"/>
              <a:t>   Пацијент ће на једном месту имати све податке о свом здравственом стању од рођења, и моћи ће у било ком тренутку да их види путем веб апликације.</a:t>
            </a:r>
          </a:p>
          <a:p>
            <a:endParaRPr lang="sr-Cyrl-RS" dirty="0"/>
          </a:p>
          <a:p>
            <a:pPr>
              <a:buFont typeface="Wingdings" pitchFamily="2" charset="2"/>
              <a:buChar char="§"/>
            </a:pPr>
            <a:endParaRPr lang="sr-Latn-RS" dirty="0" smtClean="0"/>
          </a:p>
        </p:txBody>
      </p:sp>
      <p:pic>
        <p:nvPicPr>
          <p:cNvPr id="4" name="Picture 3" descr="healthcare-smart-card-applica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0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sr-Cyrl-RS" dirty="0" smtClean="0"/>
              <a:t>Главни циљ пројекта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42211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sr-Cyrl-RS" dirty="0" smtClean="0"/>
              <a:t> На овај начин ће пацијенти моћи , и ван своје земље, брже и ефикасније да добију адекватну помоћ, без обзира на потенцијалне језичке баријере.</a:t>
            </a:r>
          </a:p>
          <a:p>
            <a:pPr>
              <a:buFont typeface="Wingdings" pitchFamily="2" charset="2"/>
              <a:buChar char="§"/>
            </a:pPr>
            <a:endParaRPr lang="sr-Cyrl-RS" dirty="0" smtClean="0"/>
          </a:p>
          <a:p>
            <a:pPr>
              <a:buFont typeface="Wingdings" pitchFamily="2" charset="2"/>
              <a:buChar char="§"/>
            </a:pPr>
            <a:r>
              <a:rPr lang="sr-Cyrl-CS" dirty="0" smtClean="0"/>
              <a:t>Свака промена у картону би била видљива у било којој европској здравственој установи. </a:t>
            </a:r>
            <a:endParaRPr lang="sr-Cyrl-RS" dirty="0" smtClean="0"/>
          </a:p>
          <a:p>
            <a:endParaRPr lang="sr-Cyrl-RS" dirty="0" smtClean="0"/>
          </a:p>
          <a:p>
            <a:pPr>
              <a:buFont typeface="Wingdings" pitchFamily="2" charset="2"/>
              <a:buChar char="§"/>
            </a:pPr>
            <a:r>
              <a:rPr lang="sr-Cyrl-RS" dirty="0" smtClean="0"/>
              <a:t>Да би се ово решење постигло, користиће се специјална врста базе података, која може да покрије потребе које испољава велики број људи чије податке треба памтити, а то је  </a:t>
            </a:r>
            <a:r>
              <a:rPr lang="sr-Latn-RS" dirty="0" smtClean="0"/>
              <a:t>„Big Data“</a:t>
            </a:r>
            <a:r>
              <a:rPr lang="sr-Cyrl-RS" dirty="0" smtClean="0"/>
              <a:t> база података.</a:t>
            </a:r>
          </a:p>
          <a:p>
            <a:pPr>
              <a:buFont typeface="Wingdings" pitchFamily="2" charset="2"/>
              <a:buChar char="§"/>
            </a:pPr>
            <a:endParaRPr lang="sr-Cyrl-RS" dirty="0" smtClean="0"/>
          </a:p>
          <a:p>
            <a:pPr>
              <a:buFont typeface="Wingdings" pitchFamily="2" charset="2"/>
              <a:buChar char="§"/>
            </a:pPr>
            <a:r>
              <a:rPr lang="sr-Cyrl-CS" dirty="0" smtClean="0"/>
              <a:t>Ова база би такође помогла научницима, који би могли да искористе велику количину информација за разноврсна научна истраживања, која би довела до значајних напредака на пoљу медицине, фармације, а и шире.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ealthcare-smart-card-applica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0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Коришћење </a:t>
            </a:r>
            <a:r>
              <a:rPr lang="sr-Latn-RS" dirty="0" smtClean="0"/>
              <a:t>Big Data </a:t>
            </a:r>
            <a:r>
              <a:rPr lang="sr-Cyrl-RS" dirty="0" smtClean="0"/>
              <a:t>у здравству</a:t>
            </a:r>
            <a:endParaRPr lang="en-US" dirty="0"/>
          </a:p>
        </p:txBody>
      </p:sp>
      <p:pic>
        <p:nvPicPr>
          <p:cNvPr id="4" name="Content Placeholder 3" descr="big 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86" y="1600200"/>
            <a:ext cx="813562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Типови података у здравственом систему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6044116" cy="4267796"/>
          </a:xfrm>
        </p:spPr>
      </p:pic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14600"/>
            <a:ext cx="2543530" cy="325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Особине</a:t>
            </a:r>
            <a:r>
              <a:rPr lang="en-US" dirty="0" smtClean="0"/>
              <a:t> Big Data</a:t>
            </a:r>
            <a:r>
              <a:rPr lang="sr-Cyrl-RS" dirty="0" smtClean="0"/>
              <a:t> </a:t>
            </a:r>
            <a:endParaRPr lang="en-US" dirty="0"/>
          </a:p>
        </p:txBody>
      </p:sp>
      <p:pic>
        <p:nvPicPr>
          <p:cNvPr id="4" name="Content Placeholder 3" descr="Big_data_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4343400" cy="4495800"/>
          </a:xfrm>
        </p:spPr>
      </p:pic>
      <p:pic>
        <p:nvPicPr>
          <p:cNvPr id="5" name="Picture 4" descr="hado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41148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7800" y="32004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000" dirty="0" smtClean="0"/>
              <a:t> Велики број података</a:t>
            </a:r>
          </a:p>
          <a:p>
            <a:pPr>
              <a:buFont typeface="Wingdings" pitchFamily="2" charset="2"/>
              <a:buChar char="§"/>
            </a:pPr>
            <a:r>
              <a:rPr lang="sr-Cyrl-RS" sz="2000" dirty="0"/>
              <a:t> </a:t>
            </a:r>
            <a:r>
              <a:rPr lang="sr-Cyrl-RS" sz="2000" dirty="0" smtClean="0"/>
              <a:t>Дистрибуирани подаци</a:t>
            </a:r>
          </a:p>
          <a:p>
            <a:pPr>
              <a:buFont typeface="Wingdings" pitchFamily="2" charset="2"/>
              <a:buChar char="§"/>
            </a:pPr>
            <a:r>
              <a:rPr lang="sr-Cyrl-RS" sz="2000" dirty="0"/>
              <a:t> </a:t>
            </a:r>
            <a:r>
              <a:rPr lang="sr-Cyrl-RS" sz="2000" dirty="0" smtClean="0"/>
              <a:t>Различити типови података </a:t>
            </a:r>
          </a:p>
          <a:p>
            <a:pPr>
              <a:buFontTx/>
              <a:buChar char="-"/>
            </a:pPr>
            <a:r>
              <a:rPr lang="sr-Cyrl-RS" sz="2000" dirty="0" smtClean="0"/>
              <a:t> структурирани</a:t>
            </a:r>
          </a:p>
          <a:p>
            <a:pPr>
              <a:buFontTx/>
              <a:buChar char="-"/>
            </a:pPr>
            <a:r>
              <a:rPr lang="sr-Cyrl-RS" sz="2000" dirty="0" smtClean="0"/>
              <a:t> неструктурирани </a:t>
            </a:r>
          </a:p>
          <a:p>
            <a:pPr>
              <a:buFontTx/>
              <a:buChar char="-"/>
            </a:pPr>
            <a:r>
              <a:rPr lang="sr-Cyrl-RS" sz="2000" dirty="0" smtClean="0"/>
              <a:t> полу-структурирани</a:t>
            </a:r>
          </a:p>
          <a:p>
            <a:pPr>
              <a:buFont typeface="Wingdings" pitchFamily="2" charset="2"/>
              <a:buChar char="§"/>
            </a:pPr>
            <a:r>
              <a:rPr lang="sr-Cyrl-RS" sz="2000" dirty="0"/>
              <a:t> </a:t>
            </a:r>
            <a:r>
              <a:rPr lang="sr-Cyrl-RS" sz="2000" dirty="0" smtClean="0"/>
              <a:t>брзо и ефикасано решење</a:t>
            </a:r>
          </a:p>
          <a:p>
            <a:pPr>
              <a:buFont typeface="Wingdings" pitchFamily="2" charset="2"/>
              <a:buChar char="§"/>
            </a:pPr>
            <a:r>
              <a:rPr lang="sr-Cyrl-RS" sz="2000" dirty="0" smtClean="0"/>
              <a:t> погодан за статистичке анализе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Архитектура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 База података</a:t>
            </a:r>
            <a:r>
              <a:rPr lang="sr-Latn-RS" dirty="0" smtClean="0"/>
              <a:t> </a:t>
            </a:r>
            <a:r>
              <a:rPr lang="sr-Cyrl-RS" dirty="0" smtClean="0"/>
              <a:t>(</a:t>
            </a:r>
            <a:r>
              <a:rPr lang="sr-Latn-RS" dirty="0" smtClean="0"/>
              <a:t>Big Data) </a:t>
            </a:r>
            <a:endParaRPr lang="sr-Cyrl-RS" dirty="0" smtClean="0"/>
          </a:p>
          <a:p>
            <a:pPr marL="514350" indent="-514350">
              <a:buFont typeface="+mj-lt"/>
              <a:buAutoNum type="arabicPeriod"/>
            </a:pPr>
            <a:r>
              <a:rPr lang="sr-Cyrl-RS" dirty="0"/>
              <a:t> </a:t>
            </a:r>
            <a:r>
              <a:rPr lang="sr-Cyrl-RS" dirty="0" smtClean="0"/>
              <a:t>Апликација 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/>
              <a:t> </a:t>
            </a:r>
            <a:r>
              <a:rPr lang="sr-Cyrl-RS" dirty="0" smtClean="0"/>
              <a:t>Хардвер за читање података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Варијанте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/>
              <a:t>Приступ картонима, као и осталим складиштеним информацијама би имали радници свих здравствених </a:t>
            </a:r>
            <a:r>
              <a:rPr lang="sr-Cyrl-CS" dirty="0" smtClean="0"/>
              <a:t>установа путем </a:t>
            </a:r>
            <a:r>
              <a:rPr lang="sr-Cyrl-RS" dirty="0" smtClean="0"/>
              <a:t>Десктоп</a:t>
            </a:r>
            <a:r>
              <a:rPr lang="sr-Latn-RS" dirty="0" smtClean="0"/>
              <a:t> </a:t>
            </a:r>
            <a:r>
              <a:rPr lang="sr-Cyrl-RS" dirty="0" smtClean="0"/>
              <a:t>апликације.</a:t>
            </a:r>
            <a:endParaRPr lang="sr-Cyrl-CS" dirty="0"/>
          </a:p>
          <a:p>
            <a:r>
              <a:rPr lang="sr-Cyrl-CS" dirty="0" smtClean="0"/>
              <a:t> Пацијент има приступ свом картону путем веб апликације.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428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European Distributed Health Database</vt:lpstr>
      <vt:lpstr>Учесници у пројекту</vt:lpstr>
      <vt:lpstr>Главни циљ пројекта</vt:lpstr>
      <vt:lpstr>Главни циљ пројекта</vt:lpstr>
      <vt:lpstr>Коришћење Big Data у здравству</vt:lpstr>
      <vt:lpstr>Типови података у здравственом систему</vt:lpstr>
      <vt:lpstr>Особине Big Data </vt:lpstr>
      <vt:lpstr>Архитектура система</vt:lpstr>
      <vt:lpstr>Варијанте апликације</vt:lpstr>
      <vt:lpstr>Институти и научници</vt:lpstr>
      <vt:lpstr>Институти и научници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Distributed Health Database</dc:title>
  <dc:creator>Marina</dc:creator>
  <cp:lastModifiedBy>Filip</cp:lastModifiedBy>
  <cp:revision>80</cp:revision>
  <dcterms:created xsi:type="dcterms:W3CDTF">2020-04-11T20:49:55Z</dcterms:created>
  <dcterms:modified xsi:type="dcterms:W3CDTF">2020-04-12T14:37:26Z</dcterms:modified>
</cp:coreProperties>
</file>