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6" r:id="rId8"/>
    <p:sldId id="260" r:id="rId9"/>
    <p:sldId id="265" r:id="rId10"/>
    <p:sldId id="261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0FA9-D906-96D3-76FF-795998340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5140B-245C-777A-C8D9-CD51248F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B893-E9EA-D3AB-AFA1-3FD4F025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5113-8EFD-6CCA-4B65-4403A9F9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9111-710B-6D02-551D-7F6A4042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276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D8E4-90C9-18FD-F6C7-71DE7F8B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FE044-1F10-3810-3375-06063A406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E512-8CAD-1DE2-D6CD-688B937E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7847-D72B-50F0-56E9-56343638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C0AE-2202-EAA2-29D7-022C907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1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D3294-4F42-810D-424D-2432D5D8E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1F8E8-BA04-069D-6202-50625AF3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F3E8-3F94-F9B9-E911-86A4FC2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56B9-0378-B459-E438-E81E63A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4425-886F-97DE-182D-8352E21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27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E379-4C78-8133-C7CC-B0E73D80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9AD0-3267-45CD-40F9-04DADED6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61CE-C6C3-C804-5D6E-381E183D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32F5-BCA3-A438-9171-B88CE79D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ABBF-B6CD-B8B4-4435-A7D6BC25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83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EB5A-4E76-1105-63C8-10D40A94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964E1-1FEB-7791-783E-904D9105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D444-24FE-9F98-0B66-598E995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463DF-137E-C3A9-B6A5-F0BCD552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CDD9-3C48-059F-6B32-53AA2FEE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73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3872-4A1B-C930-8D1E-09B5364E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2806-8FF0-3E8D-A8DA-6F671C509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7B908-7C79-93AD-A826-49C5A7B4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C65EE-E6B7-D9C6-5BCC-673C7AE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13AC6-89E5-740E-EDA3-265A7A59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1421D-06DD-B701-3767-FDC6CC69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60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72C3-B75F-8562-BD67-7ACDB2CC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E874-9FA0-CEEF-253F-0BF6FB332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EDE54-A696-D505-5C44-A1DCEDED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33E03-F269-CABB-DA22-68D1F7D6B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4B0BB-BA20-A90D-49F0-7059CB4DD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DD32-4785-8E7A-4DB1-AD64D8CA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F0A17-5A77-8E3B-5597-3858E850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EE3AE-6B17-5578-6E8C-02381CB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71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98D-ABA6-4131-5FE1-08F45E5F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15DC2-FA53-7BCF-9F3E-B2714565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2C9D4-656D-DB9C-A0E1-E3021A53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2DA9F-E481-F220-086D-D337B1BF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97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18356-4FDD-7E1E-3D41-B236A5DC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D82F9-32AE-68B9-0E59-7F075E3F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96CCB-04EF-3DE0-DF68-7D428AD9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926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9A7E-83D9-22D8-892F-C6ABEF4E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9CC2-9A18-DE73-4DF2-CA3B9A1E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E63C4-EB0D-1EF9-B61D-CA6A22F2B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041C9-0041-63B4-C70F-E9C6550E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4C77-9F10-EE87-5230-E55D06FF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E710-BF2D-548C-5CB3-E52EFD2B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759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644D-7024-1793-DEFB-D6149FB7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353DA-97BC-376F-CC20-40CAEA085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582F8-907B-91AF-9777-152446FE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C799F-35E6-6717-E4C8-AFE3C413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7B148-7833-291E-B2EA-6B1C7264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B7D23-23C7-115E-900A-B61A5F87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55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23BB0-A4A1-07FB-C6A3-6834E6E1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E60F8-501E-1BFA-E1A6-387581EF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E40E7-5200-9243-9601-A37495B17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2E24D-79E3-467B-A562-31AAF805E957}" type="datetimeFigureOut">
              <a:rPr lang="hr-HR" smtClean="0"/>
              <a:t>19.5.2022.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92E6-CA8C-EEFF-4492-7C774C5E6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E8F6A-F0E2-E7E2-47FB-2066548D5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64B5-FA52-4F44-BAB9-90B4A48C46F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821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49CA9-56C6-BFBF-58E1-8C2DA962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</a:rPr>
              <a:t>Apriori</a:t>
            </a:r>
            <a:endParaRPr lang="hr-HR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A1010-FA5A-7228-0876-A9D3ECFF8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sz="800" b="1">
                <a:solidFill>
                  <a:schemeClr val="tx2"/>
                </a:solidFill>
              </a:rPr>
              <a:t>EDAMI Project 2022</a:t>
            </a:r>
          </a:p>
          <a:p>
            <a:endParaRPr lang="en-US" sz="800">
              <a:solidFill>
                <a:schemeClr val="tx2"/>
              </a:solidFill>
            </a:endParaRPr>
          </a:p>
          <a:p>
            <a:r>
              <a:rPr lang="en-US" sz="800">
                <a:solidFill>
                  <a:schemeClr val="tx2"/>
                </a:solidFill>
              </a:rPr>
              <a:t>S</a:t>
            </a:r>
            <a:r>
              <a:rPr lang="hr-HR" sz="800">
                <a:solidFill>
                  <a:schemeClr val="tx2"/>
                </a:solidFill>
              </a:rPr>
              <a:t>tudent team</a:t>
            </a:r>
            <a:r>
              <a:rPr lang="en-US" sz="800">
                <a:solidFill>
                  <a:schemeClr val="tx2"/>
                </a:solidFill>
              </a:rPr>
              <a:t>: Dora Doljanin &amp; Filip Pavičić</a:t>
            </a:r>
            <a:endParaRPr lang="hr-HR" sz="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3013-96FA-42EC-8C6B-0C3347C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association rules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24A6-4BCE-42F0-A9CB-DB9FB53F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We use: </a:t>
            </a:r>
            <a:r>
              <a:rPr lang="en-US" b="1"/>
              <a:t>support, lift, confidence, minlen, maxlen</a:t>
            </a:r>
          </a:p>
          <a:p>
            <a:r>
              <a:rPr lang="en-US"/>
              <a:t>We do not start the process of discovering association rules every time, but </a:t>
            </a:r>
            <a:r>
              <a:rPr lang="en-US" b="1"/>
              <a:t>only</a:t>
            </a:r>
            <a:r>
              <a:rPr lang="en-US"/>
              <a:t> when: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z="2400"/>
              <a:t>there are no association rules yet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</a:t>
            </a:r>
            <a:r>
              <a:rPr lang="en-US" sz="2400" b="1"/>
              <a:t>frequent item sets </a:t>
            </a:r>
            <a:r>
              <a:rPr lang="en-US" sz="2400"/>
              <a:t>changed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a required </a:t>
            </a:r>
            <a:r>
              <a:rPr lang="en-US" sz="2400" b="1"/>
              <a:t>confidence</a:t>
            </a:r>
            <a:r>
              <a:rPr lang="en-US" sz="2400"/>
              <a:t> value is lower than the </a:t>
            </a:r>
            <a:r>
              <a:rPr lang="en-US" sz="2400" b="1"/>
              <a:t>confidence</a:t>
            </a:r>
            <a:r>
              <a:rPr lang="en-US" sz="2400"/>
              <a:t> value of association rules we already have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rules </a:t>
            </a:r>
            <a:r>
              <a:rPr lang="en-US" sz="2400" b="1"/>
              <a:t>lift</a:t>
            </a:r>
            <a:r>
              <a:rPr lang="en-US" sz="2400"/>
              <a:t> changed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if the left or the right side </a:t>
            </a:r>
            <a:r>
              <a:rPr lang="en-US" sz="2400" b="1"/>
              <a:t>changed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a required </a:t>
            </a:r>
            <a:r>
              <a:rPr lang="en-US" sz="2400" b="1"/>
              <a:t>minlen</a:t>
            </a:r>
            <a:r>
              <a:rPr lang="en-US" sz="2400"/>
              <a:t> value is smaller than the </a:t>
            </a:r>
            <a:r>
              <a:rPr lang="en-US" sz="2400" b="1"/>
              <a:t>minlen</a:t>
            </a:r>
            <a:r>
              <a:rPr lang="en-US" sz="2400"/>
              <a:t> value of frequent item sets we already have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5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0393-A267-FA66-B1A6-21C2B7EA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hr-H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76C37A-DFB6-4FE9-49ED-2284847B8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550" y="1690688"/>
            <a:ext cx="6316087" cy="4601541"/>
          </a:xfrm>
        </p:spPr>
      </p:pic>
    </p:spTree>
    <p:extLst>
      <p:ext uri="{BB962C8B-B14F-4D97-AF65-F5344CB8AC3E}">
        <p14:creationId xmlns:p14="http://schemas.microsoft.com/office/powerpoint/2010/main" val="310874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373-ED46-1299-47D3-C0A0DC77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Items occurrence</a:t>
            </a:r>
            <a:r>
              <a:rPr lang="hr-HR" dirty="0"/>
              <a:t> </a:t>
            </a:r>
            <a:r>
              <a:rPr lang="en-GB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4F35-176C-AA0D-8CC6-C717B9C0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provide items</a:t>
            </a:r>
            <a:r>
              <a:rPr lang="hr-HR" dirty="0"/>
              <a:t> </a:t>
            </a:r>
            <a:r>
              <a:rPr lang="en-GB" dirty="0"/>
              <a:t>occurrence</a:t>
            </a:r>
            <a:r>
              <a:rPr lang="hr-HR" dirty="0"/>
              <a:t> </a:t>
            </a:r>
            <a:r>
              <a:rPr lang="en-GB" dirty="0"/>
              <a:t>constraints</a:t>
            </a:r>
            <a:r>
              <a:rPr lang="hr-HR" dirty="0"/>
              <a:t> </a:t>
            </a:r>
            <a:r>
              <a:rPr lang="en-GB" dirty="0"/>
              <a:t>separate</a:t>
            </a:r>
            <a:r>
              <a:rPr lang="hr-HR" dirty="0"/>
              <a:t> for </a:t>
            </a:r>
            <a:r>
              <a:rPr lang="en-GB" dirty="0"/>
              <a:t>the left and the</a:t>
            </a:r>
            <a:r>
              <a:rPr lang="hr-HR" dirty="0"/>
              <a:t> </a:t>
            </a:r>
            <a:r>
              <a:rPr lang="en-GB" dirty="0"/>
              <a:t>right side</a:t>
            </a:r>
          </a:p>
          <a:p>
            <a:r>
              <a:rPr lang="en-GB" dirty="0"/>
              <a:t>User can </a:t>
            </a:r>
            <a:r>
              <a:rPr lang="hr-HR" dirty="0" err="1"/>
              <a:t>define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en-GB" dirty="0"/>
              <a:t>array of items and one of the</a:t>
            </a:r>
            <a:r>
              <a:rPr lang="hr-HR" dirty="0"/>
              <a:t> </a:t>
            </a:r>
            <a:r>
              <a:rPr lang="en-GB" dirty="0"/>
              <a:t>available </a:t>
            </a:r>
            <a:r>
              <a:rPr lang="en-GB" dirty="0" err="1"/>
              <a:t>propert</a:t>
            </a:r>
            <a:r>
              <a:rPr lang="hr-HR" dirty="0" err="1"/>
              <a:t>ies</a:t>
            </a:r>
            <a:endParaRPr lang="en-GB" dirty="0"/>
          </a:p>
          <a:p>
            <a:pPr lvl="1"/>
            <a:r>
              <a:rPr lang="en-GB" dirty="0"/>
              <a:t>all – all elements from array must occur</a:t>
            </a:r>
          </a:p>
          <a:p>
            <a:pPr lvl="1"/>
            <a:r>
              <a:rPr lang="en-GB" dirty="0"/>
              <a:t>any – at least one element from array must occur</a:t>
            </a:r>
          </a:p>
          <a:p>
            <a:pPr lvl="1"/>
            <a:r>
              <a:rPr lang="en-GB" dirty="0"/>
              <a:t>none – none of the elements from array should occur</a:t>
            </a:r>
          </a:p>
        </p:txBody>
      </p:sp>
    </p:spTree>
    <p:extLst>
      <p:ext uri="{BB962C8B-B14F-4D97-AF65-F5344CB8AC3E}">
        <p14:creationId xmlns:p14="http://schemas.microsoft.com/office/powerpoint/2010/main" val="226287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0336-3674-DDE1-5C53-0F1F5409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2278-6FFB-D03D-5879-B666BB8E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test application performance on Mushroom dataset</a:t>
            </a:r>
            <a:r>
              <a:rPr lang="hr-HR" dirty="0"/>
              <a:t> </a:t>
            </a:r>
          </a:p>
          <a:p>
            <a:r>
              <a:rPr lang="en-GB" dirty="0"/>
              <a:t>For test purpose we will multiply mushroom dataset 1x, 2x, 5x, and 10x times</a:t>
            </a:r>
          </a:p>
          <a:p>
            <a:r>
              <a:rPr lang="en-GB" dirty="0"/>
              <a:t>We will use different supported arguments for testing performance </a:t>
            </a:r>
          </a:p>
          <a:p>
            <a:r>
              <a:rPr lang="en-GB" dirty="0"/>
              <a:t>We will provide graph results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32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F2B7E-E7B9-1307-6695-6703A272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Project topic</a:t>
            </a:r>
            <a:endParaRPr lang="hr-HR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E5B8-78EB-0D97-10A9-58739646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Topic 2: Implementation of an </a:t>
            </a:r>
            <a:r>
              <a:rPr lang="en-US" sz="1800" b="1">
                <a:solidFill>
                  <a:schemeClr val="tx2"/>
                </a:solidFill>
              </a:rPr>
              <a:t>Apriori</a:t>
            </a:r>
            <a:r>
              <a:rPr lang="en-US" sz="1800">
                <a:solidFill>
                  <a:schemeClr val="tx2"/>
                </a:solidFill>
              </a:rPr>
              <a:t> algorithm for discovering </a:t>
            </a:r>
            <a:r>
              <a:rPr lang="en-US" sz="1800" b="1">
                <a:solidFill>
                  <a:schemeClr val="tx2"/>
                </a:solidFill>
              </a:rPr>
              <a:t>association rules </a:t>
            </a:r>
            <a:r>
              <a:rPr lang="en-US" sz="1800">
                <a:solidFill>
                  <a:schemeClr val="tx2"/>
                </a:solidFill>
              </a:rPr>
              <a:t>with </a:t>
            </a:r>
            <a:r>
              <a:rPr lang="en-US" sz="1800" b="1">
                <a:solidFill>
                  <a:schemeClr val="tx2"/>
                </a:solidFill>
              </a:rPr>
              <a:t>items occurrence constraints</a:t>
            </a:r>
            <a:r>
              <a:rPr lang="en-US" sz="1800">
                <a:solidFill>
                  <a:schemeClr val="tx2"/>
                </a:solidFill>
              </a:rPr>
              <a:t>.</a:t>
            </a:r>
            <a:endParaRPr lang="hr-HR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77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CB175-2675-B161-1F6A-8CFA4E2B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Project goals</a:t>
            </a:r>
            <a:endParaRPr lang="hr-HR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4668-11B9-8AA1-6CED-6D3887EB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Create our own implementation of a data mining Apriori algorithm and test its properties (scaling, influence of parameters values on results, etc.)</a:t>
            </a:r>
            <a:endParaRPr lang="hr-HR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42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5264B0-2B9E-48A6-6289-3A4EE8EA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Tools and dataset</a:t>
            </a:r>
            <a:endParaRPr lang="hr-HR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463A-DB10-1219-DB3A-8C7AF653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Programming language: </a:t>
            </a:r>
            <a:r>
              <a:rPr lang="en-US" sz="1800" b="1">
                <a:solidFill>
                  <a:schemeClr val="tx2"/>
                </a:solidFill>
              </a:rPr>
              <a:t>Java</a:t>
            </a:r>
          </a:p>
          <a:p>
            <a:r>
              <a:rPr lang="en-US" sz="1800">
                <a:solidFill>
                  <a:schemeClr val="tx2"/>
                </a:solidFill>
              </a:rPr>
              <a:t>IDE: </a:t>
            </a:r>
            <a:r>
              <a:rPr lang="en-US" sz="1800" b="1">
                <a:solidFill>
                  <a:schemeClr val="tx2"/>
                </a:solidFill>
              </a:rPr>
              <a:t>Eclipse</a:t>
            </a:r>
          </a:p>
          <a:p>
            <a:r>
              <a:rPr lang="en-US" sz="1800">
                <a:solidFill>
                  <a:schemeClr val="tx2"/>
                </a:solidFill>
              </a:rPr>
              <a:t>Dataset:</a:t>
            </a:r>
            <a:r>
              <a:rPr lang="en-US" sz="1800" b="1">
                <a:solidFill>
                  <a:schemeClr val="tx2"/>
                </a:solidFill>
              </a:rPr>
              <a:t> Mushroom dataset</a:t>
            </a:r>
          </a:p>
          <a:p>
            <a:r>
              <a:rPr lang="en-US" sz="1800">
                <a:solidFill>
                  <a:schemeClr val="tx2"/>
                </a:solidFill>
              </a:rPr>
              <a:t>Test: </a:t>
            </a:r>
            <a:r>
              <a:rPr lang="en-US" sz="1800" b="1">
                <a:solidFill>
                  <a:schemeClr val="tx2"/>
                </a:solidFill>
              </a:rPr>
              <a:t>Unit</a:t>
            </a:r>
            <a:r>
              <a:rPr lang="en-US" sz="1800">
                <a:solidFill>
                  <a:schemeClr val="tx2"/>
                </a:solidFill>
              </a:rPr>
              <a:t> tests, we obtain expected test results using </a:t>
            </a:r>
            <a:r>
              <a:rPr lang="en-US" sz="1800" b="1">
                <a:solidFill>
                  <a:schemeClr val="tx2"/>
                </a:solidFill>
              </a:rPr>
              <a:t>R library </a:t>
            </a:r>
            <a:r>
              <a:rPr lang="en-US" sz="1800" b="1" i="1">
                <a:solidFill>
                  <a:schemeClr val="tx2"/>
                </a:solidFill>
              </a:rPr>
              <a:t>arules</a:t>
            </a:r>
            <a:endParaRPr lang="hr-HR" sz="1800" b="1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7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243D-09EA-762C-A56D-6C965D5E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Supported arguments</a:t>
            </a:r>
            <a:endParaRPr lang="hr-HR" sz="3600">
              <a:solidFill>
                <a:schemeClr val="tx2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2030-34B6-D8C6-F3FC-6BE1F094A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support</a:t>
            </a:r>
          </a:p>
          <a:p>
            <a:r>
              <a:rPr lang="en-US" sz="1500">
                <a:solidFill>
                  <a:schemeClr val="tx2"/>
                </a:solidFill>
              </a:rPr>
              <a:t>lift</a:t>
            </a:r>
          </a:p>
          <a:p>
            <a:r>
              <a:rPr lang="en-US" sz="1500">
                <a:solidFill>
                  <a:schemeClr val="tx2"/>
                </a:solidFill>
              </a:rPr>
              <a:t>confidence</a:t>
            </a:r>
          </a:p>
          <a:p>
            <a:r>
              <a:rPr lang="en-US" sz="1500">
                <a:solidFill>
                  <a:schemeClr val="tx2"/>
                </a:solidFill>
              </a:rPr>
              <a:t>minlen</a:t>
            </a:r>
          </a:p>
          <a:p>
            <a:r>
              <a:rPr lang="en-US" sz="1500">
                <a:solidFill>
                  <a:schemeClr val="tx2"/>
                </a:solidFill>
              </a:rPr>
              <a:t>maxlen</a:t>
            </a:r>
          </a:p>
          <a:p>
            <a:r>
              <a:rPr lang="en-US" sz="1500">
                <a:solidFill>
                  <a:schemeClr val="tx2"/>
                </a:solidFill>
              </a:rPr>
              <a:t>right side items</a:t>
            </a:r>
          </a:p>
          <a:p>
            <a:r>
              <a:rPr lang="en-US" sz="1500">
                <a:solidFill>
                  <a:schemeClr val="tx2"/>
                </a:solidFill>
              </a:rPr>
              <a:t>left side items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13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BA3B-D5B2-1225-08B6-A7C5C85C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0DC3-41A4-4FFE-B4FB-65D512EF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</a:t>
            </a:r>
          </a:p>
          <a:p>
            <a:r>
              <a:rPr lang="en-US" dirty="0"/>
              <a:t>Utils</a:t>
            </a:r>
          </a:p>
          <a:p>
            <a:r>
              <a:rPr lang="en-US" dirty="0"/>
              <a:t>Rule:</a:t>
            </a:r>
          </a:p>
          <a:p>
            <a:pPr lvl="1"/>
            <a:r>
              <a:rPr lang="hr-H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support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confidence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lift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ItemSet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leftSide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ItemSet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rightSide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/>
              <a:t>ItemSet</a:t>
            </a:r>
            <a:r>
              <a:rPr lang="en-US" dirty="0"/>
              <a:t>:</a:t>
            </a:r>
          </a:p>
          <a:p>
            <a:pPr lvl="1"/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hr-H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hr-HR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hr-H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support</a:t>
            </a:r>
            <a:r>
              <a:rPr lang="hr-H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1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A44B-1873-6565-3723-A7736967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(2)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BFDA-450A-0AE3-918E-70970DCF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Apriori:</a:t>
            </a:r>
          </a:p>
          <a:p>
            <a:pPr lvl="1"/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hr-HR" sz="140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support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confidence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Predicate&lt;Double&gt; </a:t>
            </a:r>
            <a:r>
              <a:rPr lang="hr-HR" sz="1400">
                <a:solidFill>
                  <a:srgbClr val="0000C0"/>
                </a:solidFill>
                <a:latin typeface="Consolas" panose="020B0609020204030204" pitchFamily="49" charset="0"/>
              </a:rPr>
              <a:t>lift</a:t>
            </a:r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minlen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maxlen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hr-HR" sz="1400">
                <a:solidFill>
                  <a:srgbClr val="0000C0"/>
                </a:solidFill>
                <a:latin typeface="Consolas" panose="020B0609020204030204" pitchFamily="49" charset="0"/>
              </a:rPr>
              <a:t>rightSide</a:t>
            </a:r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hr-HR" sz="1400">
                <a:solidFill>
                  <a:srgbClr val="0000C0"/>
                </a:solidFill>
                <a:latin typeface="Consolas" panose="020B0609020204030204" pitchFamily="49" charset="0"/>
              </a:rPr>
              <a:t>leftSide</a:t>
            </a:r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hr-HR" sz="1400">
              <a:latin typeface="Consolas" panose="020B0609020204030204" pitchFamily="49" charset="0"/>
            </a:endParaRPr>
          </a:p>
          <a:p>
            <a:pPr lvl="1"/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Set&lt;Rule&gt; </a:t>
            </a:r>
            <a:r>
              <a:rPr lang="hr-HR" sz="1400">
                <a:solidFill>
                  <a:srgbClr val="0000C0"/>
                </a:solidFill>
                <a:latin typeface="Consolas" panose="020B0609020204030204" pitchFamily="49" charset="0"/>
              </a:rPr>
              <a:t>rules</a:t>
            </a:r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Set&lt;ItemSet&gt; </a:t>
            </a:r>
            <a:r>
              <a:rPr lang="hr-HR" sz="1400">
                <a:solidFill>
                  <a:srgbClr val="0000C0"/>
                </a:solidFill>
                <a:latin typeface="Consolas" panose="020B0609020204030204" pitchFamily="49" charset="0"/>
              </a:rPr>
              <a:t>frequentItemSets</a:t>
            </a:r>
            <a:r>
              <a:rPr lang="hr-HR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hr-HR" sz="1400">
              <a:latin typeface="Consolas" panose="020B0609020204030204" pitchFamily="49" charset="0"/>
            </a:endParaRP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frequentItemSetsSupport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frequentItemSetsMaxLen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frequentItemSetsItems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HashSet&lt;&gt;();</a:t>
            </a:r>
          </a:p>
          <a:p>
            <a:pPr lvl="1"/>
            <a:endParaRPr lang="hr-HR" sz="1400">
              <a:latin typeface="Consolas" panose="020B0609020204030204" pitchFamily="49" charset="0"/>
            </a:endParaRP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rulesLiftChanged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rulesConfidence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= 0.0;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frequentItemSetsChanged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hr-HR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400" b="1">
                <a:solidFill>
                  <a:srgbClr val="0000C0"/>
                </a:solidFill>
                <a:latin typeface="Consolas" panose="020B0609020204030204" pitchFamily="49" charset="0"/>
              </a:rPr>
              <a:t>rulesMinLen</a:t>
            </a:r>
            <a:r>
              <a:rPr lang="hr-HR" sz="1400" b="1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rulesLeftSide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HashSet&lt;String&gt;();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Set&lt;String&gt;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rulesRightSide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HashSet&lt;String&gt;();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Comparator&lt;ItemSet&gt;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frequentItemSetsComparator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-&gt; Double.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.getSupport(), 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.getSupport());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Comparator&lt;Rule&gt; </a:t>
            </a:r>
            <a:r>
              <a:rPr lang="en-US" sz="1400">
                <a:solidFill>
                  <a:srgbClr val="0000C0"/>
                </a:solidFill>
                <a:latin typeface="Consolas" panose="020B0609020204030204" pitchFamily="49" charset="0"/>
              </a:rPr>
              <a:t>rulesComparator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 -&gt; Double.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compare(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.getConfidence(), </a:t>
            </a:r>
            <a:r>
              <a:rPr lang="en-US" sz="1400" i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.getConfidence());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11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7474B-9D13-482B-9D44-ADC5B689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Discovering frequent item sets</a:t>
            </a:r>
            <a:endParaRPr lang="hr-HR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3C82-8732-DBFF-E196-07959D34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We use: </a:t>
            </a:r>
            <a:r>
              <a:rPr lang="en-US" sz="1800" b="1">
                <a:solidFill>
                  <a:schemeClr val="tx2"/>
                </a:solidFill>
              </a:rPr>
              <a:t>support, maxlen</a:t>
            </a:r>
          </a:p>
          <a:p>
            <a:r>
              <a:rPr lang="en-US" sz="1800">
                <a:solidFill>
                  <a:schemeClr val="tx2"/>
                </a:solidFill>
              </a:rPr>
              <a:t>We do not start the process of discovering frequent item sets every time, but </a:t>
            </a:r>
            <a:r>
              <a:rPr lang="en-US" sz="1800" b="1">
                <a:solidFill>
                  <a:schemeClr val="tx2"/>
                </a:solidFill>
              </a:rPr>
              <a:t>only</a:t>
            </a:r>
            <a:r>
              <a:rPr lang="en-US" sz="1800">
                <a:solidFill>
                  <a:schemeClr val="tx2"/>
                </a:solidFill>
              </a:rPr>
              <a:t> when: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 there are no frequent item sets yet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 a required </a:t>
            </a:r>
            <a:r>
              <a:rPr lang="en-US" sz="1800" b="1">
                <a:solidFill>
                  <a:schemeClr val="tx2"/>
                </a:solidFill>
              </a:rPr>
              <a:t>support</a:t>
            </a:r>
            <a:r>
              <a:rPr lang="en-US" sz="1800">
                <a:solidFill>
                  <a:schemeClr val="tx2"/>
                </a:solidFill>
              </a:rPr>
              <a:t> is lower than the </a:t>
            </a:r>
            <a:r>
              <a:rPr lang="en-US" sz="1800" b="1">
                <a:solidFill>
                  <a:schemeClr val="tx2"/>
                </a:solidFill>
              </a:rPr>
              <a:t>support</a:t>
            </a:r>
            <a:r>
              <a:rPr lang="en-US" sz="1800">
                <a:solidFill>
                  <a:schemeClr val="tx2"/>
                </a:solidFill>
              </a:rPr>
              <a:t> of frequent item sets we already have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2"/>
                </a:solidFill>
              </a:rPr>
              <a:t> a required </a:t>
            </a:r>
            <a:r>
              <a:rPr lang="en-US" sz="1800" b="1">
                <a:solidFill>
                  <a:schemeClr val="tx2"/>
                </a:solidFill>
              </a:rPr>
              <a:t>maxlen</a:t>
            </a:r>
            <a:r>
              <a:rPr lang="en-US" sz="1800">
                <a:solidFill>
                  <a:schemeClr val="tx2"/>
                </a:solidFill>
              </a:rPr>
              <a:t> value is bigger than the </a:t>
            </a:r>
            <a:r>
              <a:rPr lang="en-US" sz="1800" b="1">
                <a:solidFill>
                  <a:schemeClr val="tx2"/>
                </a:solidFill>
              </a:rPr>
              <a:t>maxlen</a:t>
            </a:r>
            <a:r>
              <a:rPr lang="en-US" sz="1800">
                <a:solidFill>
                  <a:schemeClr val="tx2"/>
                </a:solidFill>
              </a:rPr>
              <a:t> value of frequent item sets we already have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402E19AE-2FF1-0C09-C72C-07E329092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1B24-E7DA-B4F4-A27F-6FFD5C94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  <a:endParaRPr lang="hr-H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A2DDF-9D57-8C9A-A1BB-09FF352D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802" y="1899920"/>
            <a:ext cx="8938396" cy="3625498"/>
          </a:xfrm>
        </p:spPr>
      </p:pic>
    </p:spTree>
    <p:extLst>
      <p:ext uri="{BB962C8B-B14F-4D97-AF65-F5344CB8AC3E}">
        <p14:creationId xmlns:p14="http://schemas.microsoft.com/office/powerpoint/2010/main" val="22738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559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Office Theme</vt:lpstr>
      <vt:lpstr>Apriori</vt:lpstr>
      <vt:lpstr>Project topic</vt:lpstr>
      <vt:lpstr>Project goals</vt:lpstr>
      <vt:lpstr>Tools and dataset</vt:lpstr>
      <vt:lpstr>Supported arguments</vt:lpstr>
      <vt:lpstr>Classes</vt:lpstr>
      <vt:lpstr>Classes (2)</vt:lpstr>
      <vt:lpstr>Discovering frequent item sets</vt:lpstr>
      <vt:lpstr>Code implementation</vt:lpstr>
      <vt:lpstr>Discovering association rules</vt:lpstr>
      <vt:lpstr>Code implementation</vt:lpstr>
      <vt:lpstr>Items occurrence constraints</vt:lpstr>
      <vt:lpstr>Testing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</dc:title>
  <dc:creator>Dora Doljanin</dc:creator>
  <cp:lastModifiedBy>Filip Pavičić</cp:lastModifiedBy>
  <cp:revision>7</cp:revision>
  <dcterms:created xsi:type="dcterms:W3CDTF">2022-05-11T08:48:25Z</dcterms:created>
  <dcterms:modified xsi:type="dcterms:W3CDTF">2022-05-19T12:36:35Z</dcterms:modified>
</cp:coreProperties>
</file>