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30"/>
  </p:handout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80" r:id="rId10"/>
    <p:sldId id="275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3" r:id="rId20"/>
    <p:sldId id="283" r:id="rId21"/>
    <p:sldId id="269" r:id="rId22"/>
    <p:sldId id="271" r:id="rId23"/>
    <p:sldId id="272" r:id="rId24"/>
    <p:sldId id="279" r:id="rId25"/>
    <p:sldId id="277" r:id="rId26"/>
    <p:sldId id="278" r:id="rId27"/>
    <p:sldId id="276" r:id="rId28"/>
    <p:sldId id="284" r:id="rId2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1B29BE-B5C6-4AA2-A0C5-41BF37EC61F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835327E-4EEF-49DB-AFF7-E8AD77D5AFA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19E2-3E49-42A5-8CFB-C3C72ACF54E5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797D-704A-4F4D-ACE6-7A1A498747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bcs-us.com/documents/Segue.pdf" TargetMode="External"/><Relationship Id="rId3" Type="http://schemas.openxmlformats.org/officeDocument/2006/relationships/hyperlink" Target="https://www.youtube.com/playlist?list=PLHxtyCq_WDLXryyw91lahwdtpZsmo4BGD" TargetMode="External"/><Relationship Id="rId7" Type="http://schemas.openxmlformats.org/officeDocument/2006/relationships/hyperlink" Target="http://www.rbcs-us.com/documents/Why-Most-Unit-Testing-is-Waste.pdf" TargetMode="External"/><Relationship Id="rId2" Type="http://schemas.openxmlformats.org/officeDocument/2006/relationships/hyperlink" Target="http://cleancoder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googletest/" TargetMode="External"/><Relationship Id="rId5" Type="http://schemas.openxmlformats.org/officeDocument/2006/relationships/hyperlink" Target="http://rspec.info/" TargetMode="External"/><Relationship Id="rId4" Type="http://schemas.openxmlformats.org/officeDocument/2006/relationships/hyperlink" Target="https://cucumber.io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etriconi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Acceptance Testing at </a:t>
            </a:r>
            <a:r>
              <a:rPr lang="en-US" dirty="0" err="1" smtClean="0"/>
              <a:t>MeVis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an C++ Application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Petriconi</a:t>
            </a:r>
            <a:endParaRPr lang="en-US" dirty="0" smtClean="0"/>
          </a:p>
          <a:p>
            <a:r>
              <a:rPr lang="en-US" dirty="0" smtClean="0"/>
              <a:t>©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Specification by Example with Cucumber</a:t>
            </a:r>
            <a:endParaRPr lang="en-US" sz="3600" b="1" dirty="0" smtClean="0">
              <a:latin typeface="Source Code Pro" pitchFamily="49" charset="0"/>
            </a:endParaRPr>
          </a:p>
          <a:p>
            <a:pPr>
              <a:buNone/>
            </a:pPr>
            <a:endParaRPr lang="en-US" sz="2800" b="1" dirty="0">
              <a:latin typeface="Source Code Pro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Source Code Pro" pitchFamily="49" charset="0"/>
              </a:rPr>
              <a:t>Given</a:t>
            </a:r>
            <a:r>
              <a:rPr lang="en-US" sz="2800" dirty="0" smtClean="0">
                <a:latin typeface="Source Code Pro" pitchFamily="49" charset="0"/>
              </a:rPr>
              <a:t> the login dialog is visible</a:t>
            </a:r>
          </a:p>
          <a:p>
            <a:pPr>
              <a:buNone/>
            </a:pPr>
            <a:r>
              <a:rPr lang="en-US" sz="2800" b="1" dirty="0" smtClean="0">
                <a:latin typeface="Source Code Pro" pitchFamily="49" charset="0"/>
              </a:rPr>
              <a:t>When</a:t>
            </a:r>
            <a:r>
              <a:rPr lang="en-US" sz="2800" dirty="0" smtClean="0">
                <a:latin typeface="Source Code Pro" pitchFamily="49" charset="0"/>
              </a:rPr>
              <a:t> a registered user provides username and password</a:t>
            </a:r>
          </a:p>
          <a:p>
            <a:pPr>
              <a:buNone/>
            </a:pPr>
            <a:r>
              <a:rPr lang="en-US" sz="2800" b="1" dirty="0" smtClean="0">
                <a:latin typeface="Source Code Pro" pitchFamily="49" charset="0"/>
              </a:rPr>
              <a:t>Then</a:t>
            </a:r>
            <a:r>
              <a:rPr lang="en-US" sz="2800" dirty="0" smtClean="0">
                <a:latin typeface="Source Code Pro" pitchFamily="49" charset="0"/>
              </a:rPr>
              <a:t> the user is logged in</a:t>
            </a:r>
          </a:p>
          <a:p>
            <a:pPr>
              <a:buNone/>
            </a:pPr>
            <a:r>
              <a:rPr lang="en-US" sz="2800" b="1" dirty="0" smtClean="0">
                <a:latin typeface="Source Code Pro" pitchFamily="49" charset="0"/>
              </a:rPr>
              <a:t>And</a:t>
            </a:r>
            <a:r>
              <a:rPr lang="en-US" sz="2800" dirty="0" smtClean="0">
                <a:latin typeface="Source Code Pro" pitchFamily="49" charset="0"/>
              </a:rPr>
              <a:t> the administration module is available</a:t>
            </a:r>
            <a:endParaRPr lang="en-US" sz="2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Which Cucumber binding?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Native C++ binding (</a:t>
            </a:r>
            <a:r>
              <a:rPr lang="en-US" dirty="0" err="1" smtClean="0"/>
              <a:t>cukebins</a:t>
            </a:r>
            <a:r>
              <a:rPr lang="en-US" dirty="0" smtClean="0"/>
              <a:t>) could not be used, because our application runs with multiple processes on multiple machines.</a:t>
            </a:r>
          </a:p>
          <a:p>
            <a:pPr>
              <a:buNone/>
            </a:pPr>
            <a:r>
              <a:rPr lang="en-US" dirty="0" smtClean="0"/>
              <a:t>=&gt; Cucumber with Ruby binding was the natural choice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050" name="AutoShape 2" descr="Cucumb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ucumb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268760"/>
            <a:ext cx="4600250" cy="127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Acceptance Tests with Cucumber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Started very promising</a:t>
            </a:r>
          </a:p>
          <a:p>
            <a:pPr>
              <a:buNone/>
            </a:pPr>
            <a:r>
              <a:rPr lang="en-US" dirty="0" smtClean="0"/>
              <a:t>But the tool Cucumber is not capable of handling nested contexts inside a test</a:t>
            </a:r>
          </a:p>
          <a:p>
            <a:pPr>
              <a:buNone/>
            </a:pPr>
            <a:r>
              <a:rPr lang="en-US" dirty="0" smtClean="0"/>
              <a:t>Required intensive collaboration with Product Owner</a:t>
            </a:r>
          </a:p>
          <a:p>
            <a:pPr>
              <a:buNone/>
            </a:pPr>
            <a:r>
              <a:rPr lang="en-US" dirty="0" smtClean="0"/>
              <a:t>=&gt; New approach with </a:t>
            </a:r>
            <a:r>
              <a:rPr lang="en-US" dirty="0" err="1" smtClean="0"/>
              <a:t>RSpec</a:t>
            </a:r>
            <a:r>
              <a:rPr lang="en-US" dirty="0" smtClean="0"/>
              <a:t> (Predecessor of Cucumber)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2924944"/>
            <a:ext cx="158417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CukeCenter</a:t>
            </a:r>
            <a:endParaRPr lang="en-US" dirty="0" smtClean="0"/>
          </a:p>
          <a:p>
            <a:pPr algn="ctr"/>
            <a:r>
              <a:rPr lang="en-US" dirty="0" smtClean="0"/>
              <a:t>(C++)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6228184" y="1052736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DBInterface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6228184" y="2132856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228184" y="3212976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6228184" y="4293096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6228184" y="5373216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SCP</a:t>
            </a:r>
            <a:endParaRPr lang="en-US" dirty="0"/>
          </a:p>
        </p:txBody>
      </p:sp>
      <p:cxnSp>
        <p:nvCxnSpPr>
          <p:cNvPr id="12" name="Gerade Verbindung mit Pfeil 11"/>
          <p:cNvCxnSpPr>
            <a:endCxn id="5" idx="1"/>
          </p:cNvCxnSpPr>
          <p:nvPr/>
        </p:nvCxnSpPr>
        <p:spPr>
          <a:xfrm flipV="1">
            <a:off x="4860032" y="1520788"/>
            <a:ext cx="1368152" cy="147616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6" idx="1"/>
          </p:cNvCxnSpPr>
          <p:nvPr/>
        </p:nvCxnSpPr>
        <p:spPr>
          <a:xfrm flipV="1">
            <a:off x="4860032" y="2600908"/>
            <a:ext cx="1368152" cy="54006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7" idx="1"/>
          </p:cNvCxnSpPr>
          <p:nvPr/>
        </p:nvCxnSpPr>
        <p:spPr>
          <a:xfrm>
            <a:off x="4860032" y="3356992"/>
            <a:ext cx="1368152" cy="32403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>
            <a:off x="4860032" y="3501008"/>
            <a:ext cx="1368152" cy="12601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9" idx="1"/>
          </p:cNvCxnSpPr>
          <p:nvPr/>
        </p:nvCxnSpPr>
        <p:spPr>
          <a:xfrm>
            <a:off x="4860032" y="3717032"/>
            <a:ext cx="1368152" cy="212423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ylinder 28"/>
          <p:cNvSpPr/>
          <p:nvPr/>
        </p:nvSpPr>
        <p:spPr>
          <a:xfrm>
            <a:off x="8532440" y="980728"/>
            <a:ext cx="504056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0" name="Gerade Verbindung mit Pfeil 29"/>
          <p:cNvCxnSpPr>
            <a:endCxn id="29" idx="2"/>
          </p:cNvCxnSpPr>
          <p:nvPr/>
        </p:nvCxnSpPr>
        <p:spPr>
          <a:xfrm>
            <a:off x="7884368" y="1268760"/>
            <a:ext cx="64807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148064" y="191683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95536" y="2924944"/>
            <a:ext cx="1584176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RSpec</a:t>
            </a:r>
            <a:endParaRPr lang="en-US" dirty="0" smtClean="0"/>
          </a:p>
          <a:p>
            <a:pPr algn="ctr"/>
            <a:r>
              <a:rPr lang="en-US" dirty="0" smtClean="0"/>
              <a:t>(Ruby)</a:t>
            </a:r>
            <a:endParaRPr lang="en-US" dirty="0"/>
          </a:p>
        </p:txBody>
      </p:sp>
      <p:cxnSp>
        <p:nvCxnSpPr>
          <p:cNvPr id="36" name="Gerade Verbindung mit Pfeil 35"/>
          <p:cNvCxnSpPr>
            <a:stCxn id="35" idx="3"/>
            <a:endCxn id="4" idx="1"/>
          </p:cNvCxnSpPr>
          <p:nvPr/>
        </p:nvCxnSpPr>
        <p:spPr>
          <a:xfrm>
            <a:off x="1979712" y="3392996"/>
            <a:ext cx="122413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123728" y="29969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XMLRPC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53244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cxnSp>
        <p:nvCxnSpPr>
          <p:cNvPr id="55" name="Gewinkelte Verbindung 54"/>
          <p:cNvCxnSpPr/>
          <p:nvPr/>
        </p:nvCxnSpPr>
        <p:spPr>
          <a:xfrm flipV="1">
            <a:off x="7884368" y="1556792"/>
            <a:ext cx="12700" cy="4068452"/>
          </a:xfrm>
          <a:prstGeom prst="bentConnector4">
            <a:avLst>
              <a:gd name="adj1" fmla="val 4737931"/>
              <a:gd name="adj2" fmla="val 99952"/>
            </a:avLst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8" idx="3"/>
          </p:cNvCxnSpPr>
          <p:nvPr/>
        </p:nvCxnSpPr>
        <p:spPr>
          <a:xfrm flipV="1">
            <a:off x="7884368" y="1772816"/>
            <a:ext cx="12700" cy="2988332"/>
          </a:xfrm>
          <a:prstGeom prst="bentConnector4">
            <a:avLst>
              <a:gd name="adj1" fmla="val 3413796"/>
              <a:gd name="adj2" fmla="val 10003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7" idx="3"/>
          </p:cNvCxnSpPr>
          <p:nvPr/>
        </p:nvCxnSpPr>
        <p:spPr>
          <a:xfrm flipV="1">
            <a:off x="7884368" y="1916832"/>
            <a:ext cx="12700" cy="1764196"/>
          </a:xfrm>
          <a:prstGeom prst="bentConnector4">
            <a:avLst>
              <a:gd name="adj1" fmla="val 3000001"/>
              <a:gd name="adj2" fmla="val 100044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90"/>
          <p:cNvCxnSpPr/>
          <p:nvPr/>
        </p:nvCxnSpPr>
        <p:spPr>
          <a:xfrm>
            <a:off x="7884368" y="2420888"/>
            <a:ext cx="12700" cy="1080120"/>
          </a:xfrm>
          <a:prstGeom prst="bentConnector3">
            <a:avLst>
              <a:gd name="adj1" fmla="val 180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9" grpId="0" animBg="1"/>
      <p:bldP spid="34" grpId="0"/>
      <p:bldP spid="35" grpId="0" animBg="1"/>
      <p:bldP spid="3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write a simple test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b="1" dirty="0" smtClean="0">
                <a:latin typeface="Source Code Pro" pitchFamily="49" charset="0"/>
              </a:rPr>
              <a:t>describe</a:t>
            </a:r>
            <a:r>
              <a:rPr lang="en-US" sz="1500" dirty="0" smtClean="0">
                <a:latin typeface="Source Code Pro" pitchFamily="49" charset="0"/>
              </a:rPr>
              <a:t> ‘Login mechanism’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</a:t>
            </a:r>
            <a:r>
              <a:rPr lang="en-US" sz="1500" b="1" dirty="0" smtClean="0">
                <a:latin typeface="Source Code Pro" pitchFamily="49" charset="0"/>
              </a:rPr>
              <a:t>context</a:t>
            </a:r>
            <a:r>
              <a:rPr lang="en-US" sz="1500" dirty="0" smtClean="0">
                <a:latin typeface="Source Code Pro" pitchFamily="49" charset="0"/>
              </a:rPr>
              <a:t> ‘When the login dialog is available’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</a:t>
            </a:r>
            <a:r>
              <a:rPr lang="en-US" sz="1500" b="1" dirty="0" smtClean="0">
                <a:latin typeface="Source Code Pro" pitchFamily="49" charset="0"/>
              </a:rPr>
              <a:t>before</a:t>
            </a:r>
            <a:r>
              <a:rPr lang="en-US" sz="1500" dirty="0" smtClean="0">
                <a:latin typeface="Source Code Pro" pitchFamily="49" charset="0"/>
              </a:rPr>
              <a:t> (:</a:t>
            </a:r>
            <a:r>
              <a:rPr lang="en-US" sz="1500" b="1" dirty="0" smtClean="0">
                <a:latin typeface="Source Code Pro" pitchFamily="49" charset="0"/>
              </a:rPr>
              <a:t>all</a:t>
            </a:r>
            <a:r>
              <a:rPr lang="en-US" sz="1500" dirty="0" smtClean="0">
                <a:latin typeface="Source Code Pro" pitchFamily="49" charset="0"/>
              </a:rPr>
              <a:t>)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</a:t>
            </a:r>
            <a:r>
              <a:rPr lang="en-US" sz="1500" dirty="0" err="1" smtClean="0">
                <a:latin typeface="Source Code Pro" pitchFamily="49" charset="0"/>
              </a:rPr>
              <a:t>administration.waitUntilLoginIsVisible</a:t>
            </a:r>
            <a:r>
              <a:rPr lang="en-US" sz="1500" dirty="0" smtClean="0">
                <a:latin typeface="Source Code Pro" pitchFamily="49" charset="0"/>
              </a:rPr>
              <a:t>()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</a:t>
            </a:r>
            <a:r>
              <a:rPr lang="en-US" sz="1500" b="1" dirty="0" smtClean="0">
                <a:latin typeface="Source Code Pro" pitchFamily="49" charset="0"/>
              </a:rPr>
              <a:t>end</a:t>
            </a:r>
          </a:p>
          <a:p>
            <a:pPr>
              <a:buNone/>
            </a:pPr>
            <a:endParaRPr lang="en-US" sz="15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</a:t>
            </a:r>
            <a:r>
              <a:rPr lang="en-US" sz="1500" b="1" dirty="0" smtClean="0">
                <a:latin typeface="Source Code Pro" pitchFamily="49" charset="0"/>
              </a:rPr>
              <a:t>context</a:t>
            </a:r>
            <a:r>
              <a:rPr lang="en-US" sz="1500" dirty="0" smtClean="0">
                <a:latin typeface="Source Code Pro" pitchFamily="49" charset="0"/>
              </a:rPr>
              <a:t> ‘And the user logs into the application’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 smtClean="0">
                <a:latin typeface="Source Code Pro" pitchFamily="49" charset="0"/>
              </a:rPr>
              <a:t>      </a:t>
            </a:r>
            <a:r>
              <a:rPr lang="en-US" sz="1500" b="1" dirty="0" smtClean="0">
                <a:latin typeface="Source Code Pro" pitchFamily="49" charset="0"/>
              </a:rPr>
              <a:t>before</a:t>
            </a:r>
            <a:r>
              <a:rPr lang="en-US" sz="1500" dirty="0" smtClean="0">
                <a:latin typeface="Source Code Pro" pitchFamily="49" charset="0"/>
              </a:rPr>
              <a:t> (:</a:t>
            </a:r>
            <a:r>
              <a:rPr lang="en-US" sz="1500" b="1" dirty="0" smtClean="0">
                <a:latin typeface="Source Code Pro" pitchFamily="49" charset="0"/>
              </a:rPr>
              <a:t>all</a:t>
            </a:r>
            <a:r>
              <a:rPr lang="en-US" sz="1500" dirty="0" smtClean="0">
                <a:latin typeface="Source Code Pro" pitchFamily="49" charset="0"/>
              </a:rPr>
              <a:t>)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  </a:t>
            </a:r>
            <a:r>
              <a:rPr lang="en-US" sz="1500" dirty="0" err="1" smtClean="0">
                <a:latin typeface="Source Code Pro" pitchFamily="49" charset="0"/>
              </a:rPr>
              <a:t>administration.login</a:t>
            </a:r>
            <a:r>
              <a:rPr lang="en-US" sz="1500" dirty="0" smtClean="0">
                <a:latin typeface="Source Code Pro" pitchFamily="49" charset="0"/>
              </a:rPr>
              <a:t>(“user1”, “password4user1”)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</a:t>
            </a:r>
            <a:r>
              <a:rPr lang="en-US" sz="1500" b="1" dirty="0" smtClean="0">
                <a:latin typeface="Source Code Pro" pitchFamily="49" charset="0"/>
              </a:rPr>
              <a:t>end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</a:t>
            </a:r>
            <a:r>
              <a:rPr lang="en-US" sz="1500" b="1" dirty="0" smtClean="0">
                <a:latin typeface="Source Code Pro" pitchFamily="49" charset="0"/>
              </a:rPr>
              <a:t>it</a:t>
            </a:r>
            <a:r>
              <a:rPr lang="en-US" sz="1500" dirty="0" smtClean="0">
                <a:latin typeface="Source Code Pro" pitchFamily="49" charset="0"/>
              </a:rPr>
              <a:t> ‘Then the administration module is available for the user’ </a:t>
            </a:r>
            <a:r>
              <a:rPr lang="en-US" sz="1500" b="1" dirty="0" smtClean="0">
                <a:latin typeface="Source Code Pro" pitchFamily="49" charset="0"/>
              </a:rPr>
              <a:t>do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  </a:t>
            </a:r>
            <a:r>
              <a:rPr lang="en-US" sz="1500" dirty="0" err="1" smtClean="0">
                <a:latin typeface="Source Code Pro" pitchFamily="49" charset="0"/>
              </a:rPr>
              <a:t>administration.waitUntilAdministrationIsVisible</a:t>
            </a:r>
            <a:r>
              <a:rPr lang="en-US" sz="1500" dirty="0" smtClean="0">
                <a:latin typeface="Source Code Pro" pitchFamily="49" charset="0"/>
              </a:rPr>
              <a:t>()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    </a:t>
            </a:r>
            <a:r>
              <a:rPr lang="en-US" sz="1500" b="1" dirty="0" smtClean="0">
                <a:latin typeface="Source Code Pro" pitchFamily="49" charset="0"/>
              </a:rPr>
              <a:t>end</a:t>
            </a:r>
          </a:p>
          <a:p>
            <a:pPr>
              <a:buNone/>
            </a:pPr>
            <a:r>
              <a:rPr lang="en-US" sz="1500" b="1" dirty="0">
                <a:latin typeface="Source Code Pro" pitchFamily="49" charset="0"/>
              </a:rPr>
              <a:t> </a:t>
            </a:r>
            <a:r>
              <a:rPr lang="en-US" sz="1500" b="1" dirty="0" smtClean="0">
                <a:latin typeface="Source Code Pro" pitchFamily="49" charset="0"/>
              </a:rPr>
              <a:t>   end</a:t>
            </a:r>
          </a:p>
          <a:p>
            <a:pPr>
              <a:buNone/>
            </a:pPr>
            <a:r>
              <a:rPr lang="en-US" sz="1500" dirty="0">
                <a:latin typeface="Source Code Pro" pitchFamily="49" charset="0"/>
              </a:rPr>
              <a:t> </a:t>
            </a:r>
            <a:r>
              <a:rPr lang="en-US" sz="1500" dirty="0" smtClean="0">
                <a:latin typeface="Source Code Pro" pitchFamily="49" charset="0"/>
              </a:rPr>
              <a:t> </a:t>
            </a:r>
            <a:r>
              <a:rPr lang="en-US" sz="1500" b="1" dirty="0" smtClean="0">
                <a:latin typeface="Source Code Pro" pitchFamily="49" charset="0"/>
              </a:rPr>
              <a:t>end</a:t>
            </a:r>
          </a:p>
          <a:p>
            <a:pPr>
              <a:buNone/>
            </a:pPr>
            <a:r>
              <a:rPr lang="en-US" sz="1500" b="1" dirty="0" smtClean="0">
                <a:latin typeface="Source Code Pro" pitchFamily="49" charset="0"/>
              </a:rPr>
              <a:t>end </a:t>
            </a:r>
          </a:p>
          <a:p>
            <a:pPr>
              <a:buNone/>
            </a:pPr>
            <a:endParaRPr lang="en-US" sz="1500" dirty="0">
              <a:latin typeface="Source Code Pro" pitchFamily="49" charset="0"/>
            </a:endParaRPr>
          </a:p>
        </p:txBody>
      </p:sp>
      <p:sp>
        <p:nvSpPr>
          <p:cNvPr id="4" name="Abgerundete rechteckige Legende 3"/>
          <p:cNvSpPr/>
          <p:nvPr/>
        </p:nvSpPr>
        <p:spPr>
          <a:xfrm>
            <a:off x="1331640" y="5517232"/>
            <a:ext cx="2088232" cy="1152128"/>
          </a:xfrm>
          <a:prstGeom prst="wedgeRoundRectCallout">
            <a:avLst>
              <a:gd name="adj1" fmla="val 678"/>
              <a:gd name="adj2" fmla="val -192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Representative of Administration process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851920" y="5517232"/>
            <a:ext cx="2088232" cy="1152128"/>
          </a:xfrm>
          <a:prstGeom prst="wedgeRoundRectCallout">
            <a:avLst>
              <a:gd name="adj1" fmla="val -65758"/>
              <a:gd name="adj2" fmla="val -1865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method in Administration process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444208" y="5517232"/>
            <a:ext cx="2088232" cy="1152128"/>
          </a:xfrm>
          <a:prstGeom prst="wedgeRoundRectCallout">
            <a:avLst>
              <a:gd name="adj1" fmla="val -118103"/>
              <a:gd name="adj2" fmla="val -189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of login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Feaze</a:t>
            </a:r>
            <a:r>
              <a:rPr lang="en-US" dirty="0" smtClean="0"/>
              <a:t> the Ruby part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each process a representative Ruby object exists</a:t>
            </a:r>
          </a:p>
          <a:p>
            <a:pPr>
              <a:buNone/>
            </a:pPr>
            <a:r>
              <a:rPr lang="en-US" dirty="0" smtClean="0"/>
              <a:t>Ruby’s </a:t>
            </a:r>
            <a:r>
              <a:rPr lang="en-US" dirty="0" err="1" smtClean="0">
                <a:latin typeface="Source Code Pro" pitchFamily="49" charset="0"/>
              </a:rPr>
              <a:t>method_missing</a:t>
            </a:r>
            <a:r>
              <a:rPr lang="en-US" dirty="0" smtClean="0"/>
              <a:t> feature is used to “generate” methods on the fly. So there is no need to specify all methods manually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XMLRPC protocol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Source Code Pro" pitchFamily="49" charset="0"/>
              </a:rPr>
              <a:t>&lt;</a:t>
            </a:r>
            <a:r>
              <a:rPr lang="en-US" sz="1600" dirty="0" err="1" smtClean="0">
                <a:latin typeface="Source Code Pro" pitchFamily="49" charset="0"/>
              </a:rPr>
              <a:t>methodCall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&lt;</a:t>
            </a:r>
            <a:r>
              <a:rPr lang="en-US" sz="1600" dirty="0" err="1" smtClean="0">
                <a:latin typeface="Source Code Pro" pitchFamily="49" charset="0"/>
              </a:rPr>
              <a:t>methodName</a:t>
            </a:r>
            <a:r>
              <a:rPr lang="en-US" sz="1600" dirty="0" smtClean="0">
                <a:latin typeface="Source Code Pro" pitchFamily="49" charset="0"/>
              </a:rPr>
              <a:t>&gt;</a:t>
            </a:r>
            <a:r>
              <a:rPr lang="en-US" sz="1600" dirty="0" err="1" smtClean="0">
                <a:latin typeface="Source Code Pro" pitchFamily="49" charset="0"/>
              </a:rPr>
              <a:t>cukecommand</a:t>
            </a:r>
            <a:r>
              <a:rPr lang="en-US" sz="1600" dirty="0" smtClean="0">
                <a:latin typeface="Source Code Pro" pitchFamily="49" charset="0"/>
              </a:rPr>
              <a:t>&lt;/</a:t>
            </a:r>
            <a:r>
              <a:rPr lang="en-US" sz="1600" dirty="0" err="1" smtClean="0">
                <a:latin typeface="Source Code Pro" pitchFamily="49" charset="0"/>
              </a:rPr>
              <a:t>methodName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&lt;</a:t>
            </a:r>
            <a:r>
              <a:rPr lang="en-US" sz="1600" dirty="0" err="1" smtClean="0">
                <a:latin typeface="Source Code Pro" pitchFamily="49" charset="0"/>
              </a:rPr>
              <a:t>params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  &lt;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&gt;&lt;value&gt;&lt;string&gt;ADMISTRATION&lt;/string&gt;&lt;/value&gt;&lt;/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  &lt;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&gt;&lt;value&gt;&lt;string&gt;login&lt;/string&gt;&lt;/value&gt;&lt;/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  &lt;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&gt;&lt;value&gt;&lt;i4&gt;60&lt;/i4&gt;&lt;/value&gt;&lt;/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  &lt;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&gt;&lt;value&gt;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    &lt;array&gt;&lt;data&gt;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    &lt;value&gt;&lt;string&gt;user1&lt;/string&gt;&lt;/value&gt;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    &lt;value&gt;&lt;string&gt;password4user1&lt;/string&gt;&lt;/value&gt;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  &lt;/data&gt;&lt;/array&gt;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&lt;/value&gt;&lt;/</a:t>
            </a:r>
            <a:r>
              <a:rPr lang="en-US" sz="1600" dirty="0" err="1" smtClean="0">
                <a:latin typeface="Source Code Pro" pitchFamily="49" charset="0"/>
              </a:rPr>
              <a:t>param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&lt;/</a:t>
            </a:r>
            <a:r>
              <a:rPr lang="en-US" sz="1600" dirty="0" err="1" smtClean="0">
                <a:latin typeface="Source Code Pro" pitchFamily="49" charset="0"/>
              </a:rPr>
              <a:t>params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&lt;/</a:t>
            </a:r>
            <a:r>
              <a:rPr lang="en-US" sz="1600" dirty="0" err="1" smtClean="0">
                <a:latin typeface="Source Code Pro" pitchFamily="49" charset="0"/>
              </a:rPr>
              <a:t>methodCall</a:t>
            </a:r>
            <a:r>
              <a:rPr lang="en-US" sz="1600" dirty="0" smtClean="0">
                <a:latin typeface="Source Code Pro" pitchFamily="49" charset="0"/>
              </a:rPr>
              <a:t>&gt;</a:t>
            </a:r>
            <a:endParaRPr lang="en-US" sz="1600" dirty="0">
              <a:latin typeface="Source Code Pro" pitchFamily="49" charset="0"/>
            </a:endParaRPr>
          </a:p>
        </p:txBody>
      </p:sp>
      <p:sp>
        <p:nvSpPr>
          <p:cNvPr id="4" name="Abgerundete rechteckige Legende 3"/>
          <p:cNvSpPr/>
          <p:nvPr/>
        </p:nvSpPr>
        <p:spPr>
          <a:xfrm>
            <a:off x="5940152" y="332656"/>
            <a:ext cx="2304256" cy="936104"/>
          </a:xfrm>
          <a:prstGeom prst="wedgeRoundRectCallout">
            <a:avLst>
              <a:gd name="adj1" fmla="val -117532"/>
              <a:gd name="adj2" fmla="val 179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name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6660232" y="1412776"/>
            <a:ext cx="2304256" cy="936104"/>
          </a:xfrm>
          <a:prstGeom prst="wedgeRoundRectCallout">
            <a:avLst>
              <a:gd name="adj1" fmla="val -134410"/>
              <a:gd name="adj2" fmla="val 101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588224" y="4941168"/>
            <a:ext cx="2304256" cy="936104"/>
          </a:xfrm>
          <a:prstGeom prst="wedgeRoundRectCallout">
            <a:avLst>
              <a:gd name="adj1" fmla="val -148094"/>
              <a:gd name="adj2" fmla="val -87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with all method parameters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588224" y="3212976"/>
            <a:ext cx="2304256" cy="936104"/>
          </a:xfrm>
          <a:prstGeom prst="wedgeRoundRectCallout">
            <a:avLst>
              <a:gd name="adj1" fmla="val -182758"/>
              <a:gd name="adj2" fmla="val -32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</a:t>
            </a:r>
          </a:p>
          <a:p>
            <a:pPr algn="ctr"/>
            <a:r>
              <a:rPr lang="en-US" dirty="0" smtClean="0"/>
              <a:t>timeout 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CukeCenter</a:t>
            </a:r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6156176" y="1700808"/>
            <a:ext cx="158417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CukeCenter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1187624" y="1700808"/>
            <a:ext cx="1584176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RSpec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5" idx="3"/>
            <a:endCxn id="4" idx="1"/>
          </p:cNvCxnSpPr>
          <p:nvPr/>
        </p:nvCxnSpPr>
        <p:spPr>
          <a:xfrm>
            <a:off x="2771800" y="2168860"/>
            <a:ext cx="338437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923928" y="17008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XMLRPC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555776" y="2780928"/>
            <a:ext cx="361829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00" dirty="0" smtClean="0">
                <a:latin typeface="Source Code Pro" pitchFamily="49" charset="0"/>
              </a:rPr>
              <a:t>&lt;</a:t>
            </a:r>
            <a:r>
              <a:rPr lang="en-US" sz="700" dirty="0" err="1" smtClean="0">
                <a:latin typeface="Source Code Pro" pitchFamily="49" charset="0"/>
              </a:rPr>
              <a:t>methodCall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&lt;</a:t>
            </a:r>
            <a:r>
              <a:rPr lang="en-US" sz="700" dirty="0" err="1" smtClean="0">
                <a:latin typeface="Source Code Pro" pitchFamily="49" charset="0"/>
              </a:rPr>
              <a:t>methodName</a:t>
            </a:r>
            <a:r>
              <a:rPr lang="en-US" sz="700" dirty="0" smtClean="0">
                <a:latin typeface="Source Code Pro" pitchFamily="49" charset="0"/>
              </a:rPr>
              <a:t>&gt;</a:t>
            </a:r>
            <a:r>
              <a:rPr lang="en-US" sz="700" dirty="0" err="1" smtClean="0">
                <a:latin typeface="Source Code Pro" pitchFamily="49" charset="0"/>
              </a:rPr>
              <a:t>scrcukecommand</a:t>
            </a:r>
            <a:r>
              <a:rPr lang="en-US" sz="700" dirty="0" smtClean="0">
                <a:latin typeface="Source Code Pro" pitchFamily="49" charset="0"/>
              </a:rPr>
              <a:t>&lt;/</a:t>
            </a:r>
            <a:r>
              <a:rPr lang="en-US" sz="700" dirty="0" err="1" smtClean="0">
                <a:latin typeface="Source Code Pro" pitchFamily="49" charset="0"/>
              </a:rPr>
              <a:t>methodName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&lt;</a:t>
            </a:r>
            <a:r>
              <a:rPr lang="en-US" sz="700" dirty="0" err="1" smtClean="0">
                <a:latin typeface="Source Code Pro" pitchFamily="49" charset="0"/>
              </a:rPr>
              <a:t>params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&lt;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&gt;&lt;value&gt;&lt;string&gt;ADMISTRATION&lt;/string&gt;&lt;/value&gt;&lt;/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&lt;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&gt;&lt;value&gt;&lt;string&gt;login&lt;/string&gt;&lt;/value&gt;&lt;/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&lt;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&gt;&lt;value&gt;&lt;i4&gt;60&lt;/i4&gt;&lt;/value&gt;&lt;/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&lt;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&gt;&lt;value&gt;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  &lt;array&gt;&lt;data&gt;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    &lt;value&gt;&lt;string&gt;user1&lt;/string&gt;&lt;/value&gt;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    &lt;value&gt;&lt;string&gt;password4user1&lt;/string&gt;&lt;/value&gt;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  &lt;/data&gt;&lt;/array&gt;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  &lt;/value&gt;&lt;/</a:t>
            </a:r>
            <a:r>
              <a:rPr lang="en-US" sz="700" dirty="0" err="1" smtClean="0">
                <a:latin typeface="Source Code Pro" pitchFamily="49" charset="0"/>
              </a:rPr>
              <a:t>param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  &lt;/</a:t>
            </a:r>
            <a:r>
              <a:rPr lang="en-US" sz="700" dirty="0" err="1" smtClean="0">
                <a:latin typeface="Source Code Pro" pitchFamily="49" charset="0"/>
              </a:rPr>
              <a:t>params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700" dirty="0" smtClean="0">
                <a:latin typeface="Source Code Pro" pitchFamily="49" charset="0"/>
              </a:rPr>
              <a:t>&lt;/</a:t>
            </a:r>
            <a:r>
              <a:rPr lang="en-US" sz="700" dirty="0" err="1" smtClean="0">
                <a:latin typeface="Source Code Pro" pitchFamily="49" charset="0"/>
              </a:rPr>
              <a:t>methodCall</a:t>
            </a:r>
            <a:r>
              <a:rPr lang="en-US" sz="700" dirty="0" smtClean="0">
                <a:latin typeface="Source Code Pro" pitchFamily="49" charset="0"/>
              </a:rPr>
              <a:t>&gt;</a:t>
            </a:r>
          </a:p>
          <a:p>
            <a:endParaRPr lang="en-US" sz="700" dirty="0"/>
          </a:p>
        </p:txBody>
      </p:sp>
      <p:sp>
        <p:nvSpPr>
          <p:cNvPr id="12" name="Textfeld 11"/>
          <p:cNvSpPr txBox="1"/>
          <p:nvPr/>
        </p:nvSpPr>
        <p:spPr>
          <a:xfrm>
            <a:off x="6084168" y="2780928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lookup</a:t>
            </a:r>
          </a:p>
          <a:p>
            <a:endParaRPr lang="en-US" dirty="0" smtClean="0"/>
          </a:p>
          <a:p>
            <a:r>
              <a:rPr lang="en-US" dirty="0" smtClean="0"/>
              <a:t>Convert XMLRPC to application specific binary IPC protocol</a:t>
            </a:r>
          </a:p>
          <a:p>
            <a:endParaRPr lang="en-US" dirty="0"/>
          </a:p>
          <a:p>
            <a:r>
              <a:rPr lang="en-US" dirty="0" smtClean="0"/>
              <a:t>Limited list of supported types: string,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, array, hash</a:t>
            </a:r>
          </a:p>
          <a:p>
            <a:endParaRPr lang="en-US" dirty="0"/>
          </a:p>
          <a:p>
            <a:r>
              <a:rPr lang="en-US" dirty="0" smtClean="0"/>
              <a:t>Any nested combination is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CukeInterface</a:t>
            </a:r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827584" y="1844824"/>
            <a:ext cx="158417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CukeCenter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5220072" y="1628800"/>
            <a:ext cx="331236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" name="Gerade Verbindung mit Pfeil 5"/>
          <p:cNvCxnSpPr>
            <a:stCxn id="4" idx="3"/>
            <a:endCxn id="9" idx="1"/>
          </p:cNvCxnSpPr>
          <p:nvPr/>
        </p:nvCxnSpPr>
        <p:spPr>
          <a:xfrm>
            <a:off x="2411760" y="2312876"/>
            <a:ext cx="2952328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5364088" y="2492896"/>
            <a:ext cx="158417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CukeInterface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880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Each process has a </a:t>
            </a:r>
            <a:r>
              <a:rPr lang="en-US" dirty="0" err="1" smtClean="0"/>
              <a:t>CukeInterface</a:t>
            </a:r>
            <a:r>
              <a:rPr lang="en-US" dirty="0" smtClean="0"/>
              <a:t> instance</a:t>
            </a:r>
          </a:p>
          <a:p>
            <a:pPr>
              <a:buNone/>
            </a:pPr>
            <a:r>
              <a:rPr lang="en-US" dirty="0" smtClean="0"/>
              <a:t>Special IPC callback</a:t>
            </a:r>
          </a:p>
          <a:p>
            <a:pPr>
              <a:buNone/>
            </a:pPr>
            <a:r>
              <a:rPr lang="en-US" dirty="0" smtClean="0"/>
              <a:t>Starts to parse the binary stream and extracts method name</a:t>
            </a:r>
          </a:p>
          <a:p>
            <a:pPr>
              <a:buNone/>
            </a:pPr>
            <a:r>
              <a:rPr lang="en-US" dirty="0" smtClean="0"/>
              <a:t>Lookup of registered test method</a:t>
            </a:r>
          </a:p>
          <a:p>
            <a:pPr>
              <a:buNone/>
            </a:pPr>
            <a:r>
              <a:rPr lang="en-US" dirty="0" smtClean="0"/>
              <a:t>Calls method with remaining in-stream (Source) and returns new values in out-stream (Sink)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35896" y="22048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452320" y="2348880"/>
            <a:ext cx="864096" cy="216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Function 1</a:t>
            </a:r>
            <a:endParaRPr lang="en-US" sz="11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7452320" y="2636912"/>
            <a:ext cx="864096" cy="216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Function 2</a:t>
            </a:r>
            <a:endParaRPr lang="en-US" sz="11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7452320" y="2924944"/>
            <a:ext cx="864096" cy="216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Function 3</a:t>
            </a:r>
            <a:endParaRPr lang="en-US" sz="1050" dirty="0"/>
          </a:p>
        </p:txBody>
      </p:sp>
      <p:cxnSp>
        <p:nvCxnSpPr>
          <p:cNvPr id="18" name="Gerade Verbindung mit Pfeil 17"/>
          <p:cNvCxnSpPr>
            <a:endCxn id="15" idx="1"/>
          </p:cNvCxnSpPr>
          <p:nvPr/>
        </p:nvCxnSpPr>
        <p:spPr>
          <a:xfrm flipV="1">
            <a:off x="6948264" y="2456892"/>
            <a:ext cx="504056" cy="25202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3"/>
          </p:cNvCxnSpPr>
          <p:nvPr/>
        </p:nvCxnSpPr>
        <p:spPr>
          <a:xfrm flipV="1">
            <a:off x="6948264" y="2708920"/>
            <a:ext cx="504056" cy="25202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6948264" y="2996952"/>
            <a:ext cx="504056" cy="14401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build="p"/>
      <p:bldP spid="14" grpId="0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test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Source Code Pro" pitchFamily="49" charset="0"/>
              </a:rPr>
              <a:t>c</a:t>
            </a:r>
            <a:r>
              <a:rPr lang="en-US" sz="2000" dirty="0" smtClean="0">
                <a:latin typeface="Source Code Pro" pitchFamily="49" charset="0"/>
              </a:rPr>
              <a:t>lass </a:t>
            </a:r>
            <a:r>
              <a:rPr lang="en-US" sz="2000" dirty="0" err="1" smtClean="0">
                <a:latin typeface="Source Code Pro" pitchFamily="49" charset="0"/>
              </a:rPr>
              <a:t>AdminstrationInterface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2000" dirty="0">
                <a:latin typeface="Source Code Pro" pitchFamily="49" charset="0"/>
              </a:rPr>
              <a:t> </a:t>
            </a:r>
            <a:r>
              <a:rPr lang="en-US" sz="2000" dirty="0" smtClean="0">
                <a:latin typeface="Source Code Pro" pitchFamily="49" charset="0"/>
              </a:rPr>
              <a:t> void </a:t>
            </a:r>
            <a:r>
              <a:rPr lang="de-DE" sz="2000" dirty="0" err="1" smtClean="0">
                <a:latin typeface="Source Code Pro" pitchFamily="49" charset="0"/>
              </a:rPr>
              <a:t>userLogin</a:t>
            </a:r>
            <a:r>
              <a:rPr lang="de-DE" sz="2000" dirty="0" smtClean="0">
                <a:latin typeface="Source Code Pro" pitchFamily="49" charset="0"/>
              </a:rPr>
              <a:t>(</a:t>
            </a:r>
            <a:r>
              <a:rPr lang="de-DE" sz="2000" dirty="0" err="1" smtClean="0">
                <a:latin typeface="Source Code Pro" pitchFamily="49" charset="0"/>
              </a:rPr>
              <a:t>const</a:t>
            </a:r>
            <a:r>
              <a:rPr lang="de-DE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std</a:t>
            </a:r>
            <a:r>
              <a:rPr lang="de-DE" sz="2000" dirty="0" smtClean="0">
                <a:latin typeface="Source Code Pro" pitchFamily="49" charset="0"/>
              </a:rPr>
              <a:t>::</a:t>
            </a:r>
            <a:r>
              <a:rPr lang="de-DE" sz="2000" dirty="0" err="1" smtClean="0">
                <a:latin typeface="Source Code Pro" pitchFamily="49" charset="0"/>
              </a:rPr>
              <a:t>string</a:t>
            </a:r>
            <a:r>
              <a:rPr lang="de-DE" sz="2000" dirty="0" smtClean="0">
                <a:latin typeface="Source Code Pro" pitchFamily="49" charset="0"/>
              </a:rPr>
              <a:t>&amp; </a:t>
            </a:r>
            <a:r>
              <a:rPr lang="de-DE" sz="2000" dirty="0" err="1" smtClean="0">
                <a:latin typeface="Source Code Pro" pitchFamily="49" charset="0"/>
              </a:rPr>
              <a:t>userName</a:t>
            </a:r>
            <a:r>
              <a:rPr lang="de-DE" sz="2000" dirty="0" smtClean="0">
                <a:latin typeface="Source Code Pro" pitchFamily="49" charset="0"/>
              </a:rPr>
              <a:t>, 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	               </a:t>
            </a:r>
            <a:r>
              <a:rPr lang="de-DE" sz="2000" dirty="0" err="1" smtClean="0">
                <a:latin typeface="Source Code Pro" pitchFamily="49" charset="0"/>
              </a:rPr>
              <a:t>const</a:t>
            </a:r>
            <a:r>
              <a:rPr lang="de-DE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std</a:t>
            </a:r>
            <a:r>
              <a:rPr lang="de-DE" sz="2000" dirty="0" smtClean="0">
                <a:latin typeface="Source Code Pro" pitchFamily="49" charset="0"/>
              </a:rPr>
              <a:t>::</a:t>
            </a:r>
            <a:r>
              <a:rPr lang="de-DE" sz="2000" dirty="0" err="1" smtClean="0">
                <a:latin typeface="Source Code Pro" pitchFamily="49" charset="0"/>
              </a:rPr>
              <a:t>string</a:t>
            </a:r>
            <a:r>
              <a:rPr lang="de-DE" sz="2000" dirty="0" smtClean="0">
                <a:latin typeface="Source Code Pro" pitchFamily="49" charset="0"/>
              </a:rPr>
              <a:t>&amp; </a:t>
            </a:r>
            <a:r>
              <a:rPr lang="de-DE" sz="2000" dirty="0" err="1" smtClean="0">
                <a:latin typeface="Source Code Pro" pitchFamily="49" charset="0"/>
              </a:rPr>
              <a:t>password</a:t>
            </a:r>
            <a:r>
              <a:rPr lang="de-DE" sz="20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void </a:t>
            </a:r>
            <a:r>
              <a:rPr lang="de-DE" sz="2000" dirty="0" err="1" smtClean="0">
                <a:latin typeface="Source Code Pro" pitchFamily="49" charset="0"/>
              </a:rPr>
              <a:t>logout</a:t>
            </a:r>
            <a:r>
              <a:rPr lang="de-DE" sz="20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sz="2000" dirty="0">
                <a:latin typeface="Source Code Pro" pitchFamily="49" charset="0"/>
              </a:rPr>
              <a:t> 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err="1" smtClean="0">
                <a:latin typeface="Source Code Pro" pitchFamily="49" charset="0"/>
              </a:rPr>
              <a:t>CommandResult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err="1" smtClean="0">
                <a:latin typeface="Source Code Pro" pitchFamily="49" charset="0"/>
              </a:rPr>
              <a:t>waitUntilAdministrationIsVisible</a:t>
            </a:r>
            <a:r>
              <a:rPr lang="en-US" sz="20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2000" dirty="0">
                <a:latin typeface="Source Code Pro" pitchFamily="49" charset="0"/>
              </a:rPr>
              <a:t> </a:t>
            </a:r>
            <a:r>
              <a:rPr lang="en-US" sz="2000" dirty="0" smtClean="0">
                <a:latin typeface="Source Code Pro" pitchFamily="49" charset="0"/>
              </a:rPr>
              <a:t> 	</a:t>
            </a:r>
          </a:p>
          <a:p>
            <a:pPr>
              <a:buNone/>
            </a:pPr>
            <a:r>
              <a:rPr lang="en-US" sz="2000" dirty="0">
                <a:latin typeface="Source Code Pro" pitchFamily="49" charset="0"/>
              </a:rPr>
              <a:t> </a:t>
            </a:r>
            <a:r>
              <a:rPr lang="en-US" sz="2000" dirty="0" smtClean="0">
                <a:latin typeface="Source Code Pro" pitchFamily="49" charset="0"/>
              </a:rPr>
              <a:t> static </a:t>
            </a:r>
            <a:r>
              <a:rPr lang="en-US" sz="2000" dirty="0" err="1" smtClean="0">
                <a:latin typeface="Source Code Pro" pitchFamily="49" charset="0"/>
              </a:rPr>
              <a:t>AdministrationInterface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s_interface</a:t>
            </a:r>
            <a:r>
              <a:rPr lang="de-DE" sz="2000" dirty="0" smtClean="0">
                <a:latin typeface="Source Code Pro" pitchFamily="49" charset="0"/>
              </a:rPr>
              <a:t>;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};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Study of electrical engineering in Bochum</a:t>
            </a:r>
          </a:p>
          <a:p>
            <a:pPr>
              <a:buNone/>
            </a:pPr>
            <a:r>
              <a:rPr lang="en-US" dirty="0" smtClean="0"/>
              <a:t>Since 1994 working as a programmer</a:t>
            </a:r>
          </a:p>
          <a:p>
            <a:r>
              <a:rPr lang="en-US" dirty="0" smtClean="0"/>
              <a:t>at the university (Turbo Pascal, C++)</a:t>
            </a:r>
          </a:p>
          <a:p>
            <a:r>
              <a:rPr lang="en-US" dirty="0" smtClean="0"/>
              <a:t>education of high gifted children (</a:t>
            </a:r>
            <a:r>
              <a:rPr lang="en-US" dirty="0" err="1" smtClean="0"/>
              <a:t>PovRay</a:t>
            </a:r>
            <a:r>
              <a:rPr lang="en-US" dirty="0" smtClean="0"/>
              <a:t>, C++)</a:t>
            </a:r>
          </a:p>
          <a:p>
            <a:r>
              <a:rPr lang="en-US" dirty="0" smtClean="0"/>
              <a:t>7 years as freelancer for Ericsson / Siemens- VDO, et al. (C/C++, Perl)</a:t>
            </a:r>
          </a:p>
          <a:p>
            <a:r>
              <a:rPr lang="en-US" dirty="0" smtClean="0"/>
              <a:t>Since 2003 employed by </a:t>
            </a:r>
            <a:r>
              <a:rPr lang="en-US" dirty="0" err="1" smtClean="0"/>
              <a:t>MeVis</a:t>
            </a:r>
            <a:r>
              <a:rPr lang="en-US" dirty="0" smtClean="0"/>
              <a:t> Medical Solutions AG (C++, x86, Ruby)</a:t>
            </a:r>
            <a:endParaRPr lang="en-US" dirty="0"/>
          </a:p>
        </p:txBody>
      </p:sp>
      <p:pic>
        <p:nvPicPr>
          <p:cNvPr id="1026" name="Picture 2" descr="D:\Archive\Bilder\Felix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354956" cy="1746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Execution chain in application</a:t>
            </a:r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467544" y="2420888"/>
            <a:ext cx="158417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CukeInterface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6732240" y="2420888"/>
            <a:ext cx="15841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Interface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3707904" y="2420888"/>
            <a:ext cx="1584176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 Code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4" idx="3"/>
            <a:endCxn id="6" idx="1"/>
          </p:cNvCxnSpPr>
          <p:nvPr/>
        </p:nvCxnSpPr>
        <p:spPr>
          <a:xfrm>
            <a:off x="2051720" y="2888940"/>
            <a:ext cx="16561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" idx="3"/>
            <a:endCxn id="5" idx="1"/>
          </p:cNvCxnSpPr>
          <p:nvPr/>
        </p:nvCxnSpPr>
        <p:spPr>
          <a:xfrm>
            <a:off x="5292080" y="2888940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5580112" y="4869160"/>
            <a:ext cx="2304256" cy="936104"/>
          </a:xfrm>
          <a:prstGeom prst="wedgeRoundRectCallout">
            <a:avLst>
              <a:gd name="adj1" fmla="val -78762"/>
              <a:gd name="adj2" fmla="val -172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from application interface header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Glue 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dirty="0">
                <a:latin typeface="Source Code Pro" pitchFamily="49" charset="0"/>
              </a:rPr>
              <a:t>// </a:t>
            </a:r>
            <a:r>
              <a:rPr lang="de-DE" dirty="0" err="1">
                <a:latin typeface="Source Code Pro" pitchFamily="49" charset="0"/>
              </a:rPr>
              <a:t>defining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the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test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function</a:t>
            </a:r>
            <a:endParaRPr lang="de-DE" dirty="0">
              <a:latin typeface="Source Code Pro" pitchFamily="49" charset="0"/>
            </a:endParaRPr>
          </a:p>
          <a:p>
            <a:pPr>
              <a:buNone/>
            </a:pPr>
            <a:r>
              <a:rPr lang="de-DE" dirty="0" err="1">
                <a:latin typeface="Source Code Pro" pitchFamily="49" charset="0"/>
              </a:rPr>
              <a:t>void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login</a:t>
            </a:r>
            <a:r>
              <a:rPr lang="de-DE" dirty="0" smtClean="0">
                <a:latin typeface="Source Code Pro" pitchFamily="49" charset="0"/>
              </a:rPr>
              <a:t>(</a:t>
            </a:r>
            <a:r>
              <a:rPr lang="de-DE" dirty="0" err="1" smtClean="0">
                <a:latin typeface="Source Code Pro" pitchFamily="49" charset="0"/>
              </a:rPr>
              <a:t>const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>
                <a:latin typeface="Source Code Pro" pitchFamily="49" charset="0"/>
              </a:rPr>
              <a:t>Source&amp; </a:t>
            </a:r>
            <a:r>
              <a:rPr lang="de-DE" dirty="0" err="1">
                <a:latin typeface="Source Code Pro" pitchFamily="49" charset="0"/>
              </a:rPr>
              <a:t>source</a:t>
            </a:r>
            <a:r>
              <a:rPr lang="de-DE" dirty="0">
                <a:latin typeface="Source Code Pro" pitchFamily="49" charset="0"/>
              </a:rPr>
              <a:t>, Sink&amp; sink); </a:t>
            </a: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 </a:t>
            </a: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// </a:t>
            </a:r>
            <a:r>
              <a:rPr lang="de-DE" dirty="0" err="1">
                <a:latin typeface="Source Code Pro" pitchFamily="49" charset="0"/>
              </a:rPr>
              <a:t>registering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the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function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and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its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name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with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smtClean="0">
                <a:latin typeface="Source Code Pro" pitchFamily="49" charset="0"/>
              </a:rPr>
              <a:t>a </a:t>
            </a:r>
            <a:r>
              <a:rPr lang="de-DE" dirty="0" err="1">
                <a:latin typeface="Source Code Pro" pitchFamily="49" charset="0"/>
              </a:rPr>
              <a:t>registrar</a:t>
            </a:r>
            <a:r>
              <a:rPr lang="de-DE" dirty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de-DE" dirty="0" err="1" smtClean="0">
                <a:latin typeface="Source Code Pro" pitchFamily="49" charset="0"/>
              </a:rPr>
              <a:t>CommandRegistrar</a:t>
            </a:r>
            <a:r>
              <a:rPr lang="de-DE" dirty="0" smtClean="0">
                <a:latin typeface="Source Code Pro" pitchFamily="49" charset="0"/>
              </a:rPr>
              <a:t>(</a:t>
            </a:r>
            <a:r>
              <a:rPr lang="de-DE" dirty="0" err="1" smtClean="0">
                <a:latin typeface="Source Code Pro" pitchFamily="49" charset="0"/>
              </a:rPr>
              <a:t>login</a:t>
            </a:r>
            <a:r>
              <a:rPr lang="de-DE" dirty="0" smtClean="0">
                <a:latin typeface="Source Code Pro" pitchFamily="49" charset="0"/>
              </a:rPr>
              <a:t>, "</a:t>
            </a:r>
            <a:r>
              <a:rPr lang="de-DE" dirty="0" err="1" smtClean="0">
                <a:latin typeface="Source Code Pro" pitchFamily="49" charset="0"/>
              </a:rPr>
              <a:t>login</a:t>
            </a:r>
            <a:r>
              <a:rPr lang="de-DE" dirty="0" smtClean="0">
                <a:latin typeface="Source Code Pro" pitchFamily="49" charset="0"/>
              </a:rPr>
              <a:t>");</a:t>
            </a:r>
            <a:endParaRPr lang="de-DE" dirty="0">
              <a:latin typeface="Source Code Pro" pitchFamily="49" charset="0"/>
            </a:endParaRPr>
          </a:p>
          <a:p>
            <a:pPr>
              <a:buNone/>
            </a:pPr>
            <a:endParaRPr lang="de-DE" dirty="0" smtClean="0">
              <a:latin typeface="Source Code Pro" pitchFamily="49" charset="0"/>
            </a:endParaRPr>
          </a:p>
          <a:p>
            <a:pPr>
              <a:buNone/>
            </a:pPr>
            <a:endParaRPr lang="de-DE" dirty="0">
              <a:latin typeface="Source Code Pro" pitchFamily="49" charset="0"/>
            </a:endParaRP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// </a:t>
            </a:r>
            <a:r>
              <a:rPr lang="de-DE" dirty="0" err="1">
                <a:latin typeface="Source Code Pro" pitchFamily="49" charset="0"/>
              </a:rPr>
              <a:t>implementation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of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the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>
                <a:latin typeface="Source Code Pro" pitchFamily="49" charset="0"/>
              </a:rPr>
              <a:t>test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function</a:t>
            </a:r>
            <a:r>
              <a:rPr lang="de-DE" dirty="0">
                <a:latin typeface="Source Code Pro" pitchFamily="49" charset="0"/>
              </a:rPr>
              <a:t> </a:t>
            </a:r>
          </a:p>
          <a:p>
            <a:pPr>
              <a:buNone/>
            </a:pPr>
            <a:r>
              <a:rPr lang="de-DE" dirty="0" err="1">
                <a:latin typeface="Source Code Pro" pitchFamily="49" charset="0"/>
              </a:rPr>
              <a:t>void</a:t>
            </a: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login</a:t>
            </a:r>
            <a:r>
              <a:rPr lang="de-DE" dirty="0" smtClean="0">
                <a:latin typeface="Source Code Pro" pitchFamily="49" charset="0"/>
              </a:rPr>
              <a:t>(</a:t>
            </a:r>
            <a:r>
              <a:rPr lang="de-DE" dirty="0" err="1" smtClean="0">
                <a:latin typeface="Source Code Pro" pitchFamily="49" charset="0"/>
              </a:rPr>
              <a:t>const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>
                <a:latin typeface="Source Code Pro" pitchFamily="49" charset="0"/>
              </a:rPr>
              <a:t>Source&amp; </a:t>
            </a:r>
            <a:r>
              <a:rPr lang="de-DE" dirty="0" err="1">
                <a:latin typeface="Source Code Pro" pitchFamily="49" charset="0"/>
              </a:rPr>
              <a:t>source</a:t>
            </a:r>
            <a:r>
              <a:rPr lang="de-DE" dirty="0">
                <a:latin typeface="Source Code Pro" pitchFamily="49" charset="0"/>
              </a:rPr>
              <a:t>, Sink&amp; sink) </a:t>
            </a: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  </a:t>
            </a:r>
            <a:r>
              <a:rPr lang="de-DE" dirty="0" err="1" smtClean="0">
                <a:latin typeface="Source Code Pro" pitchFamily="49" charset="0"/>
              </a:rPr>
              <a:t>auto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userName</a:t>
            </a:r>
            <a:r>
              <a:rPr lang="de-DE" dirty="0" smtClean="0">
                <a:latin typeface="Source Code Pro" pitchFamily="49" charset="0"/>
              </a:rPr>
              <a:t> = </a:t>
            </a:r>
            <a:r>
              <a:rPr lang="de-DE" dirty="0" err="1" smtClean="0">
                <a:latin typeface="Source Code Pro" pitchFamily="49" charset="0"/>
              </a:rPr>
              <a:t>createFromSource</a:t>
            </a:r>
            <a:r>
              <a:rPr lang="de-DE" dirty="0" smtClean="0">
                <a:latin typeface="Source Code Pro" pitchFamily="49" charset="0"/>
              </a:rPr>
              <a:t>&lt;</a:t>
            </a:r>
            <a:r>
              <a:rPr lang="de-DE" dirty="0" err="1" smtClean="0">
                <a:latin typeface="Source Code Pro" pitchFamily="49" charset="0"/>
              </a:rPr>
              <a:t>std</a:t>
            </a:r>
            <a:r>
              <a:rPr lang="de-DE" dirty="0" smtClean="0">
                <a:latin typeface="Source Code Pro" pitchFamily="49" charset="0"/>
              </a:rPr>
              <a:t>::</a:t>
            </a:r>
            <a:r>
              <a:rPr lang="de-DE" dirty="0" err="1" smtClean="0">
                <a:latin typeface="Source Code Pro" pitchFamily="49" charset="0"/>
              </a:rPr>
              <a:t>string</a:t>
            </a:r>
            <a:r>
              <a:rPr lang="de-DE" dirty="0" smtClean="0">
                <a:latin typeface="Source Code Pro" pitchFamily="49" charset="0"/>
              </a:rPr>
              <a:t>&gt;(</a:t>
            </a:r>
            <a:r>
              <a:rPr lang="de-DE" dirty="0" err="1" smtClean="0">
                <a:latin typeface="Source Code Pro" pitchFamily="49" charset="0"/>
              </a:rPr>
              <a:t>source</a:t>
            </a:r>
            <a:r>
              <a:rPr lang="de-DE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  </a:t>
            </a:r>
            <a:r>
              <a:rPr lang="de-DE" dirty="0" err="1" smtClean="0">
                <a:latin typeface="Source Code Pro" pitchFamily="49" charset="0"/>
              </a:rPr>
              <a:t>auto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password</a:t>
            </a:r>
            <a:r>
              <a:rPr lang="de-DE" dirty="0" smtClean="0">
                <a:latin typeface="Source Code Pro" pitchFamily="49" charset="0"/>
              </a:rPr>
              <a:t> = </a:t>
            </a:r>
            <a:r>
              <a:rPr lang="de-DE" dirty="0" err="1" smtClean="0">
                <a:latin typeface="Source Code Pro" pitchFamily="49" charset="0"/>
              </a:rPr>
              <a:t>createFromSource</a:t>
            </a:r>
            <a:r>
              <a:rPr lang="de-DE" dirty="0" smtClean="0">
                <a:latin typeface="Source Code Pro" pitchFamily="49" charset="0"/>
              </a:rPr>
              <a:t>&lt;</a:t>
            </a:r>
            <a:r>
              <a:rPr lang="de-DE" dirty="0" err="1" smtClean="0">
                <a:latin typeface="Source Code Pro" pitchFamily="49" charset="0"/>
              </a:rPr>
              <a:t>std</a:t>
            </a:r>
            <a:r>
              <a:rPr lang="de-DE" dirty="0" smtClean="0">
                <a:latin typeface="Source Code Pro" pitchFamily="49" charset="0"/>
              </a:rPr>
              <a:t>::</a:t>
            </a:r>
            <a:r>
              <a:rPr lang="de-DE" dirty="0" err="1" smtClean="0">
                <a:latin typeface="Source Code Pro" pitchFamily="49" charset="0"/>
              </a:rPr>
              <a:t>string</a:t>
            </a:r>
            <a:r>
              <a:rPr lang="de-DE" dirty="0" smtClean="0">
                <a:latin typeface="Source Code Pro" pitchFamily="49" charset="0"/>
              </a:rPr>
              <a:t>&gt;(</a:t>
            </a:r>
            <a:r>
              <a:rPr lang="de-DE" dirty="0" err="1" smtClean="0">
                <a:latin typeface="Source Code Pro" pitchFamily="49" charset="0"/>
              </a:rPr>
              <a:t>source</a:t>
            </a:r>
            <a:r>
              <a:rPr lang="de-DE" dirty="0" smtClean="0">
                <a:latin typeface="Source Code Pro" pitchFamily="49" charset="0"/>
              </a:rPr>
              <a:t>);</a:t>
            </a:r>
            <a:endParaRPr lang="de-DE" dirty="0">
              <a:latin typeface="Source Code Pro" pitchFamily="49" charset="0"/>
            </a:endParaRP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  </a:t>
            </a:r>
            <a:endParaRPr lang="de-DE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 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s_interface.userLogin</a:t>
            </a:r>
            <a:r>
              <a:rPr lang="de-DE" dirty="0" smtClean="0">
                <a:latin typeface="Source Code Pro" pitchFamily="49" charset="0"/>
              </a:rPr>
              <a:t>(</a:t>
            </a:r>
            <a:r>
              <a:rPr lang="de-DE" dirty="0" err="1" smtClean="0">
                <a:latin typeface="Source Code Pro" pitchFamily="49" charset="0"/>
              </a:rPr>
              <a:t>userName</a:t>
            </a:r>
            <a:r>
              <a:rPr lang="de-DE" dirty="0" smtClean="0">
                <a:latin typeface="Source Code Pro" pitchFamily="49" charset="0"/>
              </a:rPr>
              <a:t>, </a:t>
            </a:r>
            <a:r>
              <a:rPr lang="de-DE" dirty="0" err="1" smtClean="0">
                <a:latin typeface="Source Code Pro" pitchFamily="49" charset="0"/>
              </a:rPr>
              <a:t>password</a:t>
            </a:r>
            <a:r>
              <a:rPr lang="de-DE" dirty="0" smtClean="0">
                <a:latin typeface="Source Code Pro" pitchFamily="49" charset="0"/>
              </a:rPr>
              <a:t>); </a:t>
            </a:r>
            <a:endParaRPr lang="de-DE" dirty="0">
              <a:latin typeface="Source Code Pro" pitchFamily="49" charset="0"/>
            </a:endParaRPr>
          </a:p>
          <a:p>
            <a:pPr>
              <a:buNone/>
            </a:pPr>
            <a:r>
              <a:rPr lang="de-DE" dirty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Source Code Pro" pitchFamily="49" charset="0"/>
            </a:endParaRPr>
          </a:p>
        </p:txBody>
      </p:sp>
      <p:sp>
        <p:nvSpPr>
          <p:cNvPr id="4" name="Abgerundete rechteckige Legende 3"/>
          <p:cNvSpPr/>
          <p:nvPr/>
        </p:nvSpPr>
        <p:spPr>
          <a:xfrm>
            <a:off x="6588224" y="260648"/>
            <a:ext cx="2304256" cy="936104"/>
          </a:xfrm>
          <a:prstGeom prst="wedgeRoundRectCallout">
            <a:avLst>
              <a:gd name="adj1" fmla="val -85604"/>
              <a:gd name="adj2" fmla="val 1163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is generated by Code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to proceed?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Many things in the application happen asynchronously</a:t>
            </a:r>
          </a:p>
          <a:p>
            <a:r>
              <a:rPr lang="en-US" dirty="0" smtClean="0"/>
              <a:t>Add sleep call into the test script</a:t>
            </a:r>
          </a:p>
          <a:p>
            <a:r>
              <a:rPr lang="en-US" dirty="0" smtClean="0"/>
              <a:t>Callback from the application into the test could be an option, but would make the application depend on the test</a:t>
            </a:r>
          </a:p>
          <a:p>
            <a:r>
              <a:rPr lang="en-US" dirty="0" err="1" smtClean="0"/>
              <a:t>CukeInterface</a:t>
            </a:r>
            <a:r>
              <a:rPr lang="en-US" dirty="0" smtClean="0"/>
              <a:t> polls with short interval (100ms) until a certain condition is reached or the command timed out</a:t>
            </a:r>
            <a:endParaRPr lang="en-US" dirty="0"/>
          </a:p>
        </p:txBody>
      </p:sp>
      <p:pic>
        <p:nvPicPr>
          <p:cNvPr id="12289" name="Picture 1" descr="C:\Users\felixp\AppData\Local\Microsoft\Windows\Temporary Internet Files\Content.IE5\Y9NCBKDE\STOP-circle-hand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645024"/>
            <a:ext cx="864096" cy="833718"/>
          </a:xfrm>
          <a:prstGeom prst="rect">
            <a:avLst/>
          </a:prstGeom>
          <a:noFill/>
        </p:spPr>
      </p:pic>
      <p:pic>
        <p:nvPicPr>
          <p:cNvPr id="5" name="Picture 1" descr="C:\Users\felixp\AppData\Local\Microsoft\Windows\Temporary Internet Files\Content.IE5\Y9NCBKDE\STOP-circle-hand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276872"/>
            <a:ext cx="792088" cy="764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v</a:t>
            </a:r>
            <a:r>
              <a:rPr lang="en-US" sz="1600" dirty="0" smtClean="0">
                <a:latin typeface="Source Code Pro" pitchFamily="49" charset="0"/>
              </a:rPr>
              <a:t>oid </a:t>
            </a:r>
            <a:r>
              <a:rPr lang="en-US" sz="1600" dirty="0" err="1" smtClean="0">
                <a:latin typeface="Source Code Pro" pitchFamily="49" charset="0"/>
              </a:rPr>
              <a:t>AdminstrationInterface</a:t>
            </a:r>
            <a:r>
              <a:rPr lang="en-US" sz="1600" dirty="0" smtClean="0">
                <a:latin typeface="Source Code Pro" pitchFamily="49" charset="0"/>
              </a:rPr>
              <a:t>::</a:t>
            </a:r>
            <a:r>
              <a:rPr lang="de-DE" sz="1600" dirty="0" err="1" smtClean="0">
                <a:latin typeface="Source Code Pro" pitchFamily="49" charset="0"/>
              </a:rPr>
              <a:t>userLogin</a:t>
            </a:r>
            <a:r>
              <a:rPr lang="de-DE" sz="1600" dirty="0" smtClean="0">
                <a:latin typeface="Source Code Pro" pitchFamily="49" charset="0"/>
              </a:rPr>
              <a:t>(</a:t>
            </a:r>
            <a:r>
              <a:rPr lang="de-DE" sz="1600" dirty="0" err="1" smtClean="0">
                <a:latin typeface="Source Code Pro" pitchFamily="49" charset="0"/>
              </a:rPr>
              <a:t>const</a:t>
            </a:r>
            <a:r>
              <a:rPr lang="de-DE" sz="1600" dirty="0" smtClean="0">
                <a:latin typeface="Source Code Pro" pitchFamily="49" charset="0"/>
              </a:rPr>
              <a:t> </a:t>
            </a:r>
            <a:r>
              <a:rPr lang="de-DE" sz="1600" dirty="0" err="1" smtClean="0">
                <a:latin typeface="Source Code Pro" pitchFamily="49" charset="0"/>
              </a:rPr>
              <a:t>std</a:t>
            </a:r>
            <a:r>
              <a:rPr lang="de-DE" sz="1600" dirty="0" smtClean="0">
                <a:latin typeface="Source Code Pro" pitchFamily="49" charset="0"/>
              </a:rPr>
              <a:t>::</a:t>
            </a:r>
            <a:r>
              <a:rPr lang="de-DE" sz="1600" dirty="0" err="1" smtClean="0">
                <a:latin typeface="Source Code Pro" pitchFamily="49" charset="0"/>
              </a:rPr>
              <a:t>string</a:t>
            </a:r>
            <a:r>
              <a:rPr lang="de-DE" sz="1600" dirty="0" smtClean="0">
                <a:latin typeface="Source Code Pro" pitchFamily="49" charset="0"/>
              </a:rPr>
              <a:t>&amp; </a:t>
            </a:r>
            <a:r>
              <a:rPr lang="de-DE" sz="1600" dirty="0" err="1" smtClean="0">
                <a:latin typeface="Source Code Pro" pitchFamily="49" charset="0"/>
              </a:rPr>
              <a:t>userName</a:t>
            </a:r>
            <a:r>
              <a:rPr lang="de-DE" sz="1600" dirty="0" smtClean="0">
                <a:latin typeface="Source Code Pro" pitchFamily="49" charset="0"/>
              </a:rPr>
              <a:t>, </a:t>
            </a:r>
          </a:p>
          <a:p>
            <a:pPr>
              <a:buNone/>
            </a:pPr>
            <a:r>
              <a:rPr lang="de-DE" sz="1600" dirty="0">
                <a:latin typeface="Source Code Pro" pitchFamily="49" charset="0"/>
              </a:rPr>
              <a:t> </a:t>
            </a:r>
            <a:r>
              <a:rPr lang="de-DE" sz="1600" dirty="0" smtClean="0">
                <a:latin typeface="Source Code Pro" pitchFamily="49" charset="0"/>
              </a:rPr>
              <a:t>                                      </a:t>
            </a:r>
            <a:r>
              <a:rPr lang="de-DE" sz="1600" dirty="0" err="1" smtClean="0">
                <a:latin typeface="Source Code Pro" pitchFamily="49" charset="0"/>
              </a:rPr>
              <a:t>const</a:t>
            </a:r>
            <a:r>
              <a:rPr lang="de-DE" sz="1600" dirty="0" smtClean="0">
                <a:latin typeface="Source Code Pro" pitchFamily="49" charset="0"/>
              </a:rPr>
              <a:t> </a:t>
            </a:r>
            <a:r>
              <a:rPr lang="de-DE" sz="1600" dirty="0" err="1" smtClean="0">
                <a:latin typeface="Source Code Pro" pitchFamily="49" charset="0"/>
              </a:rPr>
              <a:t>std</a:t>
            </a:r>
            <a:r>
              <a:rPr lang="de-DE" sz="1600" dirty="0" smtClean="0">
                <a:latin typeface="Source Code Pro" pitchFamily="49" charset="0"/>
              </a:rPr>
              <a:t>::</a:t>
            </a:r>
            <a:r>
              <a:rPr lang="de-DE" sz="1600" dirty="0" err="1" smtClean="0">
                <a:latin typeface="Source Code Pro" pitchFamily="49" charset="0"/>
              </a:rPr>
              <a:t>string</a:t>
            </a:r>
            <a:r>
              <a:rPr lang="de-DE" sz="1600" dirty="0" smtClean="0">
                <a:latin typeface="Source Code Pro" pitchFamily="49" charset="0"/>
              </a:rPr>
              <a:t>&amp; </a:t>
            </a:r>
            <a:r>
              <a:rPr lang="de-DE" sz="1600" dirty="0" err="1" smtClean="0">
                <a:latin typeface="Source Code Pro" pitchFamily="49" charset="0"/>
              </a:rPr>
              <a:t>password</a:t>
            </a:r>
            <a:r>
              <a:rPr lang="de-DE" sz="1600" dirty="0" smtClean="0">
                <a:latin typeface="Source Code Pro" pitchFamily="49" charset="0"/>
              </a:rPr>
              <a:t>); 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Source Code Pro" pitchFamily="49" charset="0"/>
              </a:rPr>
              <a:t>CommandResult</a:t>
            </a:r>
            <a:r>
              <a:rPr lang="en-US" sz="1600" dirty="0" smtClean="0">
                <a:latin typeface="Source Code Pro" pitchFamily="49" charset="0"/>
              </a:rPr>
              <a:t> </a:t>
            </a:r>
            <a:r>
              <a:rPr lang="en-US" sz="1600" dirty="0" err="1" smtClean="0">
                <a:latin typeface="Source Code Pro" pitchFamily="49" charset="0"/>
              </a:rPr>
              <a:t>AdminstrationInterface</a:t>
            </a:r>
            <a:r>
              <a:rPr lang="en-US" sz="1600" dirty="0" smtClean="0">
                <a:latin typeface="Source Code Pro" pitchFamily="49" charset="0"/>
              </a:rPr>
              <a:t>::</a:t>
            </a:r>
            <a:r>
              <a:rPr lang="en-US" sz="1600" dirty="0" err="1" smtClean="0">
                <a:latin typeface="Source Code Pro" pitchFamily="49" charset="0"/>
              </a:rPr>
              <a:t>waitUntilAdministrationIsVisible</a:t>
            </a:r>
            <a:r>
              <a:rPr lang="en-US" sz="16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Source Code Pro" pitchFamily="49" charset="0"/>
              </a:rPr>
              <a:t>enum</a:t>
            </a:r>
            <a:r>
              <a:rPr lang="en-US" sz="1600" dirty="0" smtClean="0">
                <a:latin typeface="Source Code Pro" pitchFamily="49" charset="0"/>
              </a:rPr>
              <a:t> class </a:t>
            </a:r>
            <a:r>
              <a:rPr lang="en-US" sz="1600" dirty="0" err="1" smtClean="0">
                <a:latin typeface="Source Code Pro" pitchFamily="49" charset="0"/>
              </a:rPr>
              <a:t>CommandResult</a:t>
            </a: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Success, // when the condition is fulfilled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Failed,  // when the condition cannot be fulfilled </a:t>
            </a:r>
            <a:r>
              <a:rPr lang="en-US" sz="1600" smtClean="0">
                <a:latin typeface="Source Code Pro" pitchFamily="49" charset="0"/>
              </a:rPr>
              <a:t>(anymore)</a:t>
            </a: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>
                <a:latin typeface="Source Code Pro" pitchFamily="49" charset="0"/>
              </a:rPr>
              <a:t> </a:t>
            </a:r>
            <a:r>
              <a:rPr lang="en-US" sz="1600" dirty="0" smtClean="0">
                <a:latin typeface="Source Code Pro" pitchFamily="49" charset="0"/>
              </a:rPr>
              <a:t> Pending  // when the condition is not yet fulfilled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660232" y="2204864"/>
            <a:ext cx="2304256" cy="936104"/>
          </a:xfrm>
          <a:prstGeom prst="wedgeRoundRectCallout">
            <a:avLst>
              <a:gd name="adj1" fmla="val -119358"/>
              <a:gd name="adj2" fmla="val -43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Synchronous Call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6660232" y="3212976"/>
            <a:ext cx="2304256" cy="936104"/>
          </a:xfrm>
          <a:prstGeom prst="wedgeRoundRectCallout">
            <a:avLst>
              <a:gd name="adj1" fmla="val -118444"/>
              <a:gd name="adj2" fmla="val 65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Call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83568" y="2276872"/>
            <a:ext cx="2304256" cy="936104"/>
          </a:xfrm>
          <a:prstGeom prst="wedgeRoundRectCallout">
            <a:avLst>
              <a:gd name="adj1" fmla="val 198485"/>
              <a:gd name="adj2" fmla="val 42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is identified by return value of the test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Asynchronous Test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Source Code Pro" pitchFamily="49" charset="0"/>
              </a:rPr>
              <a:t>CommandResult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Source Code Pro" pitchFamily="49" charset="0"/>
              </a:rPr>
              <a:t>AdminstrationInterface</a:t>
            </a:r>
            <a:r>
              <a:rPr lang="en-US" sz="1800" dirty="0" smtClean="0">
                <a:latin typeface="Source Code Pro" pitchFamily="49" charset="0"/>
              </a:rPr>
              <a:t>::</a:t>
            </a:r>
            <a:r>
              <a:rPr lang="en-US" sz="1800" dirty="0" err="1" smtClean="0">
                <a:latin typeface="Source Code Pro" pitchFamily="49" charset="0"/>
              </a:rPr>
              <a:t>waitUntilAdministrationIsVisible</a:t>
            </a:r>
            <a:r>
              <a:rPr lang="en-US" sz="1800" dirty="0" smtClean="0">
                <a:latin typeface="Source Code Pro" pitchFamily="49" charset="0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 if (</a:t>
            </a:r>
            <a:r>
              <a:rPr lang="en-US" sz="1800" dirty="0" err="1" smtClean="0">
                <a:latin typeface="Source Code Pro" pitchFamily="49" charset="0"/>
              </a:rPr>
              <a:t>administrationModule</a:t>
            </a:r>
            <a:r>
              <a:rPr lang="en-US" sz="1800" dirty="0" smtClean="0">
                <a:latin typeface="Source Code Pro" pitchFamily="49" charset="0"/>
              </a:rPr>
              <a:t>().</a:t>
            </a:r>
            <a:r>
              <a:rPr lang="en-US" sz="1800" dirty="0" err="1" smtClean="0">
                <a:latin typeface="Source Code Pro" pitchFamily="49" charset="0"/>
              </a:rPr>
              <a:t>isVisible</a:t>
            </a:r>
            <a:r>
              <a:rPr lang="en-US" sz="1800" dirty="0" smtClean="0">
                <a:latin typeface="Source Code Pro" pitchFamily="49" charset="0"/>
              </a:rPr>
              <a:t>())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 {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   return </a:t>
            </a:r>
            <a:r>
              <a:rPr lang="en-US" sz="1800" dirty="0" err="1" smtClean="0">
                <a:latin typeface="Source Code Pro" pitchFamily="49" charset="0"/>
              </a:rPr>
              <a:t>CommandResult</a:t>
            </a:r>
            <a:r>
              <a:rPr lang="en-US" sz="1800" dirty="0" smtClean="0">
                <a:latin typeface="Source Code Pro" pitchFamily="49" charset="0"/>
              </a:rPr>
              <a:t>::Success;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 }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 return </a:t>
            </a:r>
            <a:r>
              <a:rPr lang="en-US" sz="1800" dirty="0" err="1" smtClean="0">
                <a:latin typeface="Source Code Pro" pitchFamily="49" charset="0"/>
              </a:rPr>
              <a:t>CommandResult</a:t>
            </a:r>
            <a:r>
              <a:rPr lang="en-US" sz="1800" dirty="0" smtClean="0">
                <a:latin typeface="Source Code Pro" pitchFamily="49" charset="0"/>
              </a:rPr>
              <a:t>::Pending;</a:t>
            </a:r>
          </a:p>
          <a:p>
            <a:pPr>
              <a:buNone/>
            </a:pPr>
            <a:r>
              <a:rPr lang="en-US" sz="1800" dirty="0">
                <a:latin typeface="Source Code Pro" pitchFamily="49" charset="0"/>
              </a:rPr>
              <a:t>}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Test Status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UnitTests</a:t>
            </a:r>
            <a:r>
              <a:rPr lang="en-US" dirty="0" smtClean="0"/>
              <a:t> are integrated into the build process</a:t>
            </a:r>
          </a:p>
          <a:p>
            <a:pPr>
              <a:buNone/>
            </a:pPr>
            <a:r>
              <a:rPr lang="en-US" dirty="0" smtClean="0"/>
              <a:t>Complete continuous test suites run takes 1h30</a:t>
            </a:r>
          </a:p>
          <a:p>
            <a:pPr>
              <a:buNone/>
            </a:pPr>
            <a:r>
              <a:rPr lang="en-US" dirty="0" smtClean="0"/>
              <a:t>Release test cycle takes 2 weeks (main focus is now on exploratory tests)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67544" y="4509120"/>
          <a:ext cx="8208912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528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2015-09</a:t>
                      </a:r>
                      <a:endParaRPr 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5413</a:t>
                      </a:r>
                      <a:endParaRPr 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RSpec</a:t>
                      </a:r>
                      <a:r>
                        <a:rPr lang="en-US" dirty="0" smtClean="0"/>
                        <a:t>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Continuous Delivery; </a:t>
            </a:r>
            <a:r>
              <a:rPr lang="en-US" dirty="0" err="1" smtClean="0"/>
              <a:t>Jez</a:t>
            </a:r>
            <a:r>
              <a:rPr lang="en-US" dirty="0" smtClean="0"/>
              <a:t> Humble &amp; David Farley; Addison Wesley, 2010</a:t>
            </a:r>
          </a:p>
          <a:p>
            <a:r>
              <a:rPr lang="en-US" dirty="0" smtClean="0"/>
              <a:t>Continuous Integration; </a:t>
            </a:r>
            <a:r>
              <a:rPr lang="de-DE" dirty="0" smtClean="0"/>
              <a:t>Stephen M. </a:t>
            </a:r>
            <a:r>
              <a:rPr lang="de-DE" dirty="0" err="1" smtClean="0"/>
              <a:t>Matyas</a:t>
            </a:r>
            <a:r>
              <a:rPr lang="de-DE" dirty="0" smtClean="0"/>
              <a:t>, Nicholas Schneider, Mark Voit &amp; Paul Duvall; Addison Wesley, 2007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Clean Coders</a:t>
            </a:r>
            <a:r>
              <a:rPr lang="en-US" dirty="0" smtClean="0"/>
              <a:t> – Screen casts by Robert C. Martin</a:t>
            </a:r>
          </a:p>
          <a:p>
            <a:r>
              <a:rPr lang="en-US" dirty="0" smtClean="0">
                <a:hlinkClick r:id="rId3"/>
              </a:rPr>
              <a:t>Effective Programming with Components</a:t>
            </a:r>
            <a:r>
              <a:rPr lang="en-US" dirty="0" smtClean="0"/>
              <a:t> - Screen casts by Alexander </a:t>
            </a:r>
            <a:r>
              <a:rPr lang="en-US" dirty="0" err="1" smtClean="0"/>
              <a:t>Stepanov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Cucumber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RSpec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GoogleTest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Why Most </a:t>
            </a:r>
            <a:r>
              <a:rPr lang="en-US" dirty="0" err="1" smtClean="0">
                <a:hlinkClick r:id="rId7"/>
              </a:rPr>
              <a:t>UnitTesting</a:t>
            </a:r>
            <a:r>
              <a:rPr lang="en-US" dirty="0" smtClean="0">
                <a:hlinkClick r:id="rId7"/>
              </a:rPr>
              <a:t> is Waste</a:t>
            </a:r>
            <a:r>
              <a:rPr lang="en-US" dirty="0" smtClean="0"/>
              <a:t> and </a:t>
            </a:r>
            <a:r>
              <a:rPr lang="en-US" dirty="0" smtClean="0">
                <a:hlinkClick r:id="rId8"/>
              </a:rPr>
              <a:t>Segue</a:t>
            </a:r>
            <a:r>
              <a:rPr lang="en-US" dirty="0" smtClean="0"/>
              <a:t> by James O. </a:t>
            </a:r>
            <a:r>
              <a:rPr lang="en-US" dirty="0" err="1" smtClean="0"/>
              <a:t>Coplien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Felix </a:t>
            </a:r>
            <a:r>
              <a:rPr lang="en-US" dirty="0" err="1" smtClean="0"/>
              <a:t>Petriconi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http://petriconi.net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Mail: felix@petriconi.net</a:t>
            </a:r>
          </a:p>
          <a:p>
            <a:pPr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FelixPetriconi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https://github.com/FelixPetriconi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Feedback is always welcome!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the product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Reviewing workstation for mammography images</a:t>
            </a:r>
          </a:p>
          <a:p>
            <a:pPr>
              <a:buNone/>
            </a:pPr>
            <a:r>
              <a:rPr lang="en-US" dirty="0" smtClean="0"/>
              <a:t>Manufactured for a single OEM customer</a:t>
            </a:r>
          </a:p>
          <a:p>
            <a:pPr>
              <a:buNone/>
            </a:pPr>
            <a:r>
              <a:rPr lang="en-US" dirty="0" smtClean="0"/>
              <a:t>Medical product =&gt; Regulated Development Process</a:t>
            </a:r>
          </a:p>
          <a:p>
            <a:pPr>
              <a:buNone/>
            </a:pPr>
            <a:r>
              <a:rPr lang="en-US" dirty="0" smtClean="0"/>
              <a:t>In the market since 2002</a:t>
            </a:r>
          </a:p>
          <a:p>
            <a:pPr>
              <a:buNone/>
            </a:pPr>
            <a:r>
              <a:rPr lang="en-US" dirty="0" smtClean="0"/>
              <a:t>About 5000 installations world wide</a:t>
            </a:r>
          </a:p>
          <a:p>
            <a:pPr>
              <a:buNone/>
            </a:pPr>
            <a:r>
              <a:rPr lang="en-US" dirty="0" smtClean="0"/>
              <a:t>About 50% market share in that segment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product</a:t>
            </a:r>
            <a:endParaRPr lang="en-US" dirty="0"/>
          </a:p>
        </p:txBody>
      </p:sp>
      <p:pic>
        <p:nvPicPr>
          <p:cNvPr id="38914" name="Picture 2" descr="http://www.mevis.de/fileadmin/_migrated/RTE/RTEmagicC_SecurView_16112012_Ausschnitt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912768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the application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Deployed as standalone / client-server</a:t>
            </a:r>
          </a:p>
          <a:p>
            <a:pPr>
              <a:buNone/>
            </a:pPr>
            <a:r>
              <a:rPr lang="en-US" dirty="0" smtClean="0"/>
              <a:t>OS: Windows 7 / Server 2008 R2</a:t>
            </a:r>
          </a:p>
          <a:p>
            <a:pPr>
              <a:buNone/>
            </a:pPr>
            <a:r>
              <a:rPr lang="en-US" dirty="0" smtClean="0"/>
              <a:t>C++ / Qt application</a:t>
            </a:r>
          </a:p>
          <a:p>
            <a:pPr>
              <a:buNone/>
            </a:pPr>
            <a:r>
              <a:rPr lang="en-US" dirty="0" smtClean="0"/>
              <a:t>2,5 million lines of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the technical challenges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Up to 2.5 GB uncompressed pixel data for a single patient</a:t>
            </a:r>
          </a:p>
          <a:p>
            <a:pPr>
              <a:buNone/>
            </a:pPr>
            <a:r>
              <a:rPr lang="en-US" dirty="0" smtClean="0"/>
              <a:t>Up to 400 patients per day</a:t>
            </a:r>
          </a:p>
          <a:p>
            <a:pPr>
              <a:buNone/>
            </a:pPr>
            <a:r>
              <a:rPr lang="en-US" dirty="0" smtClean="0"/>
              <a:t>8-16 bit grayscale images on 2 * 5MP 10 bit grayscale displays</a:t>
            </a:r>
          </a:p>
          <a:p>
            <a:pPr>
              <a:buNone/>
            </a:pPr>
            <a:r>
              <a:rPr lang="en-US" dirty="0" smtClean="0"/>
              <a:t>Of the shelve workstations</a:t>
            </a:r>
          </a:p>
          <a:p>
            <a:pPr>
              <a:buNone/>
            </a:pPr>
            <a:r>
              <a:rPr lang="en-US" dirty="0" smtClean="0"/>
              <a:t>No special HW possible</a:t>
            </a:r>
          </a:p>
          <a:p>
            <a:pPr>
              <a:buNone/>
            </a:pPr>
            <a:r>
              <a:rPr lang="en-US" dirty="0" smtClean="0"/>
              <a:t>Each case-change, image change &lt; 1s</a:t>
            </a:r>
          </a:p>
          <a:p>
            <a:pPr>
              <a:buNone/>
            </a:pPr>
            <a:r>
              <a:rPr lang="en-US" dirty="0" smtClean="0"/>
              <a:t>Huge variety of hospital setups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About the development problems from the past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At 2011 about 10,000 requirements in a requirement management tool</a:t>
            </a:r>
          </a:p>
          <a:p>
            <a:pPr>
              <a:buNone/>
            </a:pPr>
            <a:r>
              <a:rPr lang="en-US" dirty="0" smtClean="0"/>
              <a:t>All requirements had to be traced to a test case</a:t>
            </a:r>
          </a:p>
          <a:p>
            <a:pPr>
              <a:buNone/>
            </a:pPr>
            <a:r>
              <a:rPr lang="en-US" dirty="0" smtClean="0"/>
              <a:t>Only paper scripts existed to test the application</a:t>
            </a:r>
          </a:p>
          <a:p>
            <a:pPr>
              <a:buNone/>
            </a:pPr>
            <a:r>
              <a:rPr lang="en-US" dirty="0" smtClean="0"/>
              <a:t>Each release test phase took up to 8-12 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way 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Let machines perform dumb work</a:t>
            </a:r>
          </a:p>
          <a:p>
            <a:pPr>
              <a:buNone/>
            </a:pPr>
            <a:r>
              <a:rPr lang="en-US" dirty="0" smtClean="0"/>
              <a:t>Use people for intelligent work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Automated testing</a:t>
            </a:r>
          </a:p>
          <a:p>
            <a:r>
              <a:rPr lang="en-US" dirty="0" err="1" smtClean="0"/>
              <a:t>UnitTests</a:t>
            </a:r>
            <a:r>
              <a:rPr lang="en-US" dirty="0" smtClean="0"/>
              <a:t> (</a:t>
            </a:r>
            <a:r>
              <a:rPr lang="en-US" dirty="0" err="1" smtClean="0"/>
              <a:t>GoogleTest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UI Tests (</a:t>
            </a:r>
            <a:r>
              <a:rPr lang="en-US" dirty="0" err="1" smtClean="0"/>
              <a:t>TestComplete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And new</a:t>
            </a:r>
          </a:p>
          <a:p>
            <a:r>
              <a:rPr lang="en-US" dirty="0" smtClean="0"/>
              <a:t>Acceptance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to inject Acceptance Test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27584" y="5013176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27584" y="3933056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27584" y="2852936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827584" y="1772816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084168" y="1772816"/>
            <a:ext cx="2376264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Interface</a:t>
            </a:r>
            <a:endParaRPr lang="en-US" dirty="0"/>
          </a:p>
        </p:txBody>
      </p:sp>
      <p:cxnSp>
        <p:nvCxnSpPr>
          <p:cNvPr id="10" name="Form 9"/>
          <p:cNvCxnSpPr>
            <a:endCxn id="6" idx="3"/>
          </p:cNvCxnSpPr>
          <p:nvPr/>
        </p:nvCxnSpPr>
        <p:spPr>
          <a:xfrm rot="10800000" flipV="1">
            <a:off x="5148064" y="2780928"/>
            <a:ext cx="1800200" cy="576064"/>
          </a:xfrm>
          <a:prstGeom prst="bentConnector3">
            <a:avLst>
              <a:gd name="adj1" fmla="val -211"/>
            </a:avLst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 10"/>
          <p:cNvCxnSpPr>
            <a:endCxn id="5" idx="3"/>
          </p:cNvCxnSpPr>
          <p:nvPr/>
        </p:nvCxnSpPr>
        <p:spPr>
          <a:xfrm rot="10800000" flipV="1">
            <a:off x="5148064" y="2780928"/>
            <a:ext cx="2808312" cy="1656184"/>
          </a:xfrm>
          <a:prstGeom prst="bentConnector3">
            <a:avLst>
              <a:gd name="adj1" fmla="val 19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 10"/>
          <p:cNvCxnSpPr>
            <a:endCxn id="4" idx="3"/>
          </p:cNvCxnSpPr>
          <p:nvPr/>
        </p:nvCxnSpPr>
        <p:spPr>
          <a:xfrm rot="5400000">
            <a:off x="4968044" y="2960948"/>
            <a:ext cx="2736304" cy="2376264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1219</Words>
  <Application>Microsoft Office PowerPoint</Application>
  <PresentationFormat>Bildschirmpräsentation (4:3)</PresentationFormat>
  <Paragraphs>270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Acceptance Testing at MeVis  of an C++ Application</vt:lpstr>
      <vt:lpstr>About Me</vt:lpstr>
      <vt:lpstr>About the product</vt:lpstr>
      <vt:lpstr>Our product</vt:lpstr>
      <vt:lpstr>About the application</vt:lpstr>
      <vt:lpstr>About the technical challenges</vt:lpstr>
      <vt:lpstr>About the development problems from the past</vt:lpstr>
      <vt:lpstr>Our way out</vt:lpstr>
      <vt:lpstr>Where to inject Acceptance Test</vt:lpstr>
      <vt:lpstr>Acceptance Tests</vt:lpstr>
      <vt:lpstr>Which Cucumber binding?</vt:lpstr>
      <vt:lpstr>Acceptance Tests with Cucumber</vt:lpstr>
      <vt:lpstr>Setup</vt:lpstr>
      <vt:lpstr>Let’s write a simple test</vt:lpstr>
      <vt:lpstr>Feaze the Ruby part …</vt:lpstr>
      <vt:lpstr>XMLRPC protocol</vt:lpstr>
      <vt:lpstr>CukeCenter</vt:lpstr>
      <vt:lpstr>CukeInterface</vt:lpstr>
      <vt:lpstr>Application test interface</vt:lpstr>
      <vt:lpstr>Execution chain in application</vt:lpstr>
      <vt:lpstr>Glue Code</vt:lpstr>
      <vt:lpstr>When to proceed?</vt:lpstr>
      <vt:lpstr>Test Functions</vt:lpstr>
      <vt:lpstr>Asynchronous Test Function</vt:lpstr>
      <vt:lpstr>Current Test Status</vt:lpstr>
      <vt:lpstr>Reference</vt:lpstr>
      <vt:lpstr>Contact</vt:lpstr>
      <vt:lpstr>Folie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Testing of a  C++ Application</dc:title>
  <dc:creator>felixp</dc:creator>
  <cp:lastModifiedBy>Felix Petriconi</cp:lastModifiedBy>
  <cp:revision>210</cp:revision>
  <dcterms:created xsi:type="dcterms:W3CDTF">2015-09-18T15:57:43Z</dcterms:created>
  <dcterms:modified xsi:type="dcterms:W3CDTF">2015-11-02T13:58:29Z</dcterms:modified>
</cp:coreProperties>
</file>