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57" r:id="rId4"/>
    <p:sldId id="270" r:id="rId5"/>
    <p:sldId id="271" r:id="rId6"/>
    <p:sldId id="283" r:id="rId7"/>
    <p:sldId id="272" r:id="rId8"/>
    <p:sldId id="275" r:id="rId9"/>
    <p:sldId id="286" r:id="rId10"/>
    <p:sldId id="285" r:id="rId11"/>
    <p:sldId id="273" r:id="rId12"/>
    <p:sldId id="287" r:id="rId13"/>
    <p:sldId id="274" r:id="rId14"/>
    <p:sldId id="276" r:id="rId15"/>
    <p:sldId id="284" r:id="rId16"/>
    <p:sldId id="278" r:id="rId17"/>
    <p:sldId id="279" r:id="rId18"/>
    <p:sldId id="288" r:id="rId19"/>
    <p:sldId id="265" r:id="rId20"/>
    <p:sldId id="280" r:id="rId21"/>
    <p:sldId id="281" r:id="rId22"/>
    <p:sldId id="282" r:id="rId23"/>
    <p:sldId id="290" r:id="rId24"/>
    <p:sldId id="277" r:id="rId25"/>
    <p:sldId id="289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612576" y="474503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Felix Petriconi 2015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Felix Petriconi 2015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Felix Petriconi 2015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Felix Petriconi 2015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Felix Petriconi 2015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01DDB4-F44C-4E6D-B480-875F9A50D7A1}" type="datetimeFigureOut">
              <a:rPr lang="en-US" smtClean="0"/>
              <a:pPr/>
              <a:t>10/29/2015</a:t>
            </a:fld>
            <a:endParaRPr lang="en-US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dirty="0" smtClean="0"/>
              <a:t>© Felix Petriconi 2015</a:t>
            </a:r>
            <a:endParaRPr lang="en-US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2FA869-4134-4331-A8D9-5DB730EF8DA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iere.com/cppnow12/modern_cpp.pdf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thbecker.net/articles/auto_and_decltype/section_01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 into C++ Template Meta Programming</a:t>
            </a:r>
            <a:endParaRPr lang="en-US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a </a:t>
            </a:r>
            <a:r>
              <a:rPr lang="de-DE" dirty="0" err="1" smtClean="0"/>
              <a:t>true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false</a:t>
            </a:r>
            <a:r>
              <a:rPr lang="de-DE" dirty="0" smtClean="0"/>
              <a:t> type?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err="1" smtClean="0">
                <a:latin typeface="Source Code Pro" pitchFamily="49" charset="0"/>
              </a:rPr>
              <a:t>struct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true_type</a:t>
            </a:r>
            <a:r>
              <a:rPr lang="de-DE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  </a:t>
            </a:r>
            <a:r>
              <a:rPr lang="de-DE" dirty="0" err="1" smtClean="0">
                <a:latin typeface="Source Code Pro" pitchFamily="49" charset="0"/>
              </a:rPr>
              <a:t>static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const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bool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value</a:t>
            </a:r>
            <a:r>
              <a:rPr lang="de-DE" dirty="0" smtClean="0">
                <a:latin typeface="Source Code Pro" pitchFamily="49" charset="0"/>
              </a:rPr>
              <a:t> = </a:t>
            </a:r>
            <a:r>
              <a:rPr lang="de-DE" dirty="0" err="1" smtClean="0">
                <a:latin typeface="Source Code Pro" pitchFamily="49" charset="0"/>
              </a:rPr>
              <a:t>true</a:t>
            </a:r>
            <a:r>
              <a:rPr lang="de-DE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de-DE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de-DE" dirty="0" err="1" smtClean="0">
                <a:latin typeface="Source Code Pro" pitchFamily="49" charset="0"/>
              </a:rPr>
              <a:t>struct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false_type</a:t>
            </a:r>
            <a:r>
              <a:rPr lang="de-DE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  </a:t>
            </a:r>
            <a:r>
              <a:rPr lang="de-DE" dirty="0" err="1" smtClean="0">
                <a:latin typeface="Source Code Pro" pitchFamily="49" charset="0"/>
              </a:rPr>
              <a:t>static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const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bool</a:t>
            </a:r>
            <a:r>
              <a:rPr lang="de-DE" dirty="0" smtClean="0">
                <a:latin typeface="Source Code Pro" pitchFamily="49" charset="0"/>
              </a:rPr>
              <a:t> </a:t>
            </a:r>
            <a:r>
              <a:rPr lang="de-DE" dirty="0" err="1" smtClean="0">
                <a:latin typeface="Source Code Pro" pitchFamily="49" charset="0"/>
              </a:rPr>
              <a:t>value</a:t>
            </a:r>
            <a:r>
              <a:rPr lang="de-DE" dirty="0" smtClean="0">
                <a:latin typeface="Source Code Pro" pitchFamily="49" charset="0"/>
              </a:rPr>
              <a:t> = </a:t>
            </a:r>
            <a:r>
              <a:rPr lang="de-DE" dirty="0" err="1" smtClean="0">
                <a:latin typeface="Source Code Pro" pitchFamily="49" charset="0"/>
              </a:rPr>
              <a:t>false</a:t>
            </a:r>
            <a:r>
              <a:rPr lang="de-DE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de-DE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Let’s use a partial specialization for all types that have a string stream operator</a:t>
            </a: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2816"/>
            <a:ext cx="8676456" cy="4608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000" dirty="0" err="1" smtClean="0">
                <a:latin typeface="Source Code Pro" pitchFamily="49" charset="0"/>
              </a:rPr>
              <a:t>struct</a:t>
            </a:r>
            <a:r>
              <a:rPr lang="en-US" sz="2000" dirty="0" smtClean="0">
                <a:latin typeface="Source Code Pro" pitchFamily="49" charset="0"/>
              </a:rPr>
              <a:t> Printer&lt;T, 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Source Code Pro" pitchFamily="49" charset="0"/>
              </a:rPr>
              <a:t>std::</a:t>
            </a:r>
            <a:r>
              <a:rPr lang="en-US" sz="2000" dirty="0" err="1" smtClean="0">
                <a:solidFill>
                  <a:srgbClr val="FF0000"/>
                </a:solidFill>
                <a:latin typeface="Source Code Pro" pitchFamily="49" charset="0"/>
              </a:rPr>
              <a:t>enable_if</a:t>
            </a:r>
            <a:r>
              <a:rPr lang="en-US" sz="2000" dirty="0" smtClean="0">
                <a:solidFill>
                  <a:srgbClr val="FF0000"/>
                </a:solidFill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</a:t>
            </a:r>
            <a:r>
              <a:rPr lang="en-US" sz="2000" dirty="0" smtClean="0">
                <a:latin typeface="Source Code Pro" pitchFamily="49" charset="0"/>
              </a:rPr>
              <a:t>  </a:t>
            </a:r>
            <a:r>
              <a:rPr lang="en-US" sz="2000" dirty="0" err="1" smtClean="0">
                <a:latin typeface="Source Code Pro" pitchFamily="49" charset="0"/>
              </a:rPr>
              <a:t>has_string_stream_operator</a:t>
            </a:r>
            <a:r>
              <a:rPr lang="en-US" sz="2000" dirty="0" smtClean="0">
                <a:latin typeface="Source Code Pro" pitchFamily="49" charset="0"/>
              </a:rPr>
              <a:t>&lt;T</a:t>
            </a:r>
            <a:r>
              <a:rPr lang="en-US" sz="2000" dirty="0" smtClean="0">
                <a:latin typeface="Source Code Pro" pitchFamily="49" charset="0"/>
              </a:rPr>
              <a:t>&gt;::</a:t>
            </a:r>
            <a:r>
              <a:rPr lang="en-US" sz="2000" dirty="0" smtClean="0">
                <a:latin typeface="Source Code Pro" pitchFamily="49" charset="0"/>
              </a:rPr>
              <a:t>value,</a:t>
            </a: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  </a:t>
            </a:r>
            <a:r>
              <a:rPr lang="en-US" sz="2000" dirty="0" smtClean="0">
                <a:latin typeface="Source Code Pro" pitchFamily="49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Source Code Pro" pitchFamily="49" charset="0"/>
              </a:rPr>
              <a:t>&gt;::</a:t>
            </a:r>
            <a:r>
              <a:rPr lang="en-US" sz="2000" b="1" dirty="0" smtClean="0">
                <a:solidFill>
                  <a:srgbClr val="FF0000"/>
                </a:solidFill>
                <a:latin typeface="Source Code Pro" pitchFamily="49" charset="0"/>
              </a:rPr>
              <a:t>type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static </a:t>
            </a:r>
            <a:r>
              <a:rPr lang="en-US" sz="2000" dirty="0" smtClean="0">
                <a:latin typeface="Source Code Pro" pitchFamily="49" charset="0"/>
              </a:rPr>
              <a:t>void print(T </a:t>
            </a:r>
            <a:r>
              <a:rPr lang="en-US" sz="2000" dirty="0" smtClean="0">
                <a:latin typeface="Source Code Pro" pitchFamily="49" charset="0"/>
              </a:rPr>
              <a:t>const&amp; v, </a:t>
            </a:r>
            <a:r>
              <a:rPr lang="en-US" sz="2000" dirty="0" smtClean="0">
                <a:latin typeface="Source Code Pro" pitchFamily="49" charset="0"/>
              </a:rPr>
              <a:t>std</a:t>
            </a:r>
            <a:r>
              <a:rPr lang="en-US" sz="2000" dirty="0" smtClean="0">
                <a:latin typeface="Source Code Pro" pitchFamily="49" charset="0"/>
              </a:rPr>
              <a:t>::</a:t>
            </a:r>
            <a:r>
              <a:rPr lang="en-US" sz="2000" dirty="0" err="1" smtClean="0">
                <a:latin typeface="Source Code Pro" pitchFamily="49" charset="0"/>
              </a:rPr>
              <a:t>ostream</a:t>
            </a:r>
            <a:r>
              <a:rPr lang="en-US" sz="2000" dirty="0" smtClean="0">
                <a:latin typeface="Source Code Pro" pitchFamily="49" charset="0"/>
              </a:rPr>
              <a:t>&amp; </a:t>
            </a:r>
            <a:r>
              <a:rPr lang="en-US" sz="2000" dirty="0" err="1" smtClean="0">
                <a:latin typeface="Source Code Pro" pitchFamily="49" charset="0"/>
              </a:rPr>
              <a:t>os</a:t>
            </a:r>
            <a:r>
              <a:rPr lang="en-US" sz="2000" dirty="0" smtClean="0">
                <a:latin typeface="Source Code Pro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</a:t>
            </a:r>
            <a:r>
              <a:rPr lang="en-US" sz="2000" dirty="0" err="1" smtClean="0">
                <a:latin typeface="Source Code Pro" pitchFamily="49" charset="0"/>
              </a:rPr>
              <a:t>os</a:t>
            </a:r>
            <a:r>
              <a:rPr lang="en-US" sz="2000" dirty="0" smtClean="0">
                <a:latin typeface="Source Code Pro" pitchFamily="49" charset="0"/>
              </a:rPr>
              <a:t> &lt;&lt; v;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};</a:t>
            </a:r>
            <a:endParaRPr lang="en-US" sz="2200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PrintTo</a:t>
            </a:r>
            <a:r>
              <a:rPr lang="de-DE" dirty="0" smtClean="0"/>
              <a:t>()?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Preferred interface in </a:t>
            </a:r>
            <a:r>
              <a:rPr lang="en-US" dirty="0" err="1" smtClean="0"/>
              <a:t>GoogleTest</a:t>
            </a:r>
            <a:r>
              <a:rPr lang="en-US" dirty="0" smtClean="0"/>
              <a:t> to print values</a:t>
            </a:r>
          </a:p>
          <a:p>
            <a:r>
              <a:rPr lang="en-US" dirty="0" smtClean="0"/>
              <a:t>Used by </a:t>
            </a:r>
            <a:r>
              <a:rPr lang="en-US" dirty="0" err="1" smtClean="0"/>
              <a:t>GoogleTest</a:t>
            </a:r>
            <a:r>
              <a:rPr lang="en-US" dirty="0" smtClean="0"/>
              <a:t> to print values in case an assertion failed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void </a:t>
            </a:r>
            <a:r>
              <a:rPr lang="en-US" sz="2400" dirty="0" err="1" smtClean="0">
                <a:latin typeface="Source Code Pro" pitchFamily="49" charset="0"/>
              </a:rPr>
              <a:t>PrintTo</a:t>
            </a:r>
            <a:r>
              <a:rPr lang="en-US" sz="2400" dirty="0" smtClean="0">
                <a:latin typeface="Source Code Pro" pitchFamily="49" charset="0"/>
              </a:rPr>
              <a:t>(</a:t>
            </a:r>
            <a:r>
              <a:rPr lang="en-US" sz="2400" dirty="0" err="1" smtClean="0">
                <a:latin typeface="Source Code Pro" pitchFamily="49" charset="0"/>
              </a:rPr>
              <a:t>int</a:t>
            </a:r>
            <a:r>
              <a:rPr lang="en-US" sz="2400" dirty="0" smtClean="0">
                <a:latin typeface="Source Code Pro" pitchFamily="49" charset="0"/>
              </a:rPr>
              <a:t> v, std::</a:t>
            </a:r>
            <a:r>
              <a:rPr lang="en-US" sz="2400" dirty="0" err="1" smtClean="0">
                <a:latin typeface="Source Code Pro" pitchFamily="49" charset="0"/>
              </a:rPr>
              <a:t>ostream</a:t>
            </a:r>
            <a:r>
              <a:rPr lang="en-US" sz="2400" dirty="0" smtClean="0">
                <a:latin typeface="Source Code Pro" pitchFamily="49" charset="0"/>
              </a:rPr>
              <a:t>* s);</a:t>
            </a:r>
            <a:endParaRPr lang="en-US" sz="24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pPr marL="182563"/>
            <a:r>
              <a:rPr lang="en-US" dirty="0" smtClean="0"/>
              <a:t>More specialization 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72816"/>
            <a:ext cx="8122096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000" dirty="0" err="1" smtClean="0">
                <a:latin typeface="Source Code Pro" pitchFamily="49" charset="0"/>
              </a:rPr>
              <a:t>struct</a:t>
            </a:r>
            <a:r>
              <a:rPr lang="en-US" sz="2000" dirty="0" smtClean="0">
                <a:latin typeface="Source Code Pro" pitchFamily="49" charset="0"/>
              </a:rPr>
              <a:t> Printer&lt;T, 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Source Code Pro" pitchFamily="49" charset="0"/>
              </a:rPr>
              <a:t>std::</a:t>
            </a:r>
            <a:r>
              <a:rPr lang="en-US" sz="2000" b="1" dirty="0" err="1" smtClean="0">
                <a:solidFill>
                  <a:srgbClr val="FF0000"/>
                </a:solidFill>
                <a:latin typeface="Source Code Pro" pitchFamily="49" charset="0"/>
              </a:rPr>
              <a:t>enable_if</a:t>
            </a:r>
            <a:r>
              <a:rPr lang="en-US" sz="2000" b="1" dirty="0" smtClean="0">
                <a:solidFill>
                  <a:srgbClr val="FF0000"/>
                </a:solidFill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</a:t>
            </a:r>
            <a:r>
              <a:rPr lang="en-US" sz="2000" dirty="0" smtClean="0">
                <a:latin typeface="Source Code Pro" pitchFamily="49" charset="0"/>
              </a:rPr>
              <a:t>  </a:t>
            </a:r>
            <a:r>
              <a:rPr lang="en-US" sz="2000" dirty="0" err="1" smtClean="0">
                <a:latin typeface="Source Code Pro" pitchFamily="49" charset="0"/>
              </a:rPr>
              <a:t>has_PrintTo</a:t>
            </a:r>
            <a:r>
              <a:rPr lang="en-US" sz="2000" dirty="0" smtClean="0">
                <a:latin typeface="Source Code Pro" pitchFamily="49" charset="0"/>
              </a:rPr>
              <a:t>&lt;T</a:t>
            </a:r>
            <a:r>
              <a:rPr lang="en-US" sz="2000" dirty="0" smtClean="0">
                <a:latin typeface="Source Code Pro" pitchFamily="49" charset="0"/>
              </a:rPr>
              <a:t>&gt;::</a:t>
            </a:r>
            <a:r>
              <a:rPr lang="en-US" sz="2000" dirty="0" smtClean="0">
                <a:latin typeface="Source Code Pro" pitchFamily="49" charset="0"/>
              </a:rPr>
              <a:t>value,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</a:t>
            </a:r>
            <a:r>
              <a:rPr lang="en-US" sz="2000" dirty="0" smtClean="0">
                <a:latin typeface="Source Code Pro" pitchFamily="49" charset="0"/>
              </a:rPr>
              <a:t>                T</a:t>
            </a: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</a:t>
            </a:r>
            <a:r>
              <a:rPr lang="en-US" sz="2000" dirty="0" smtClean="0">
                <a:solidFill>
                  <a:srgbClr val="FF0000"/>
                </a:solidFill>
                <a:latin typeface="Source Code Pro" pitchFamily="49" charset="0"/>
              </a:rPr>
              <a:t>&gt;::type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&gt; 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static </a:t>
            </a:r>
            <a:r>
              <a:rPr lang="en-US" sz="2000" dirty="0" smtClean="0">
                <a:latin typeface="Source Code Pro" pitchFamily="49" charset="0"/>
              </a:rPr>
              <a:t>void </a:t>
            </a:r>
            <a:r>
              <a:rPr lang="en-US" sz="2000" dirty="0" smtClean="0">
                <a:latin typeface="Source Code Pro" pitchFamily="49" charset="0"/>
              </a:rPr>
              <a:t>print(T const&amp; v, </a:t>
            </a:r>
            <a:r>
              <a:rPr lang="en-US" sz="2000" dirty="0" smtClean="0">
                <a:latin typeface="Source Code Pro" pitchFamily="49" charset="0"/>
              </a:rPr>
              <a:t>std</a:t>
            </a:r>
            <a:r>
              <a:rPr lang="en-US" sz="2000" dirty="0" smtClean="0">
                <a:latin typeface="Source Code Pro" pitchFamily="49" charset="0"/>
              </a:rPr>
              <a:t>::</a:t>
            </a:r>
            <a:r>
              <a:rPr lang="en-US" sz="2000" dirty="0" err="1" smtClean="0">
                <a:latin typeface="Source Code Pro" pitchFamily="49" charset="0"/>
              </a:rPr>
              <a:t>ostream</a:t>
            </a:r>
            <a:r>
              <a:rPr lang="en-US" sz="2000" dirty="0" smtClean="0">
                <a:latin typeface="Source Code Pro" pitchFamily="49" charset="0"/>
              </a:rPr>
              <a:t>&amp; </a:t>
            </a:r>
            <a:r>
              <a:rPr lang="en-US" sz="2000" dirty="0" err="1" smtClean="0">
                <a:latin typeface="Source Code Pro" pitchFamily="49" charset="0"/>
              </a:rPr>
              <a:t>os</a:t>
            </a:r>
            <a:r>
              <a:rPr lang="en-US" sz="2000" dirty="0" smtClean="0">
                <a:latin typeface="Source Code Pro" pitchFamily="49" charset="0"/>
              </a:rPr>
              <a:t>){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</a:t>
            </a:r>
            <a:r>
              <a:rPr lang="en-US" sz="2000" dirty="0" err="1" smtClean="0">
                <a:latin typeface="Source Code Pro" pitchFamily="49" charset="0"/>
              </a:rPr>
              <a:t>PrintTo</a:t>
            </a:r>
            <a:r>
              <a:rPr lang="en-US" sz="2000" dirty="0" smtClean="0">
                <a:latin typeface="Source Code Pro" pitchFamily="49" charset="0"/>
              </a:rPr>
              <a:t>(v, &amp;</a:t>
            </a:r>
            <a:r>
              <a:rPr lang="en-US" sz="2000" dirty="0" err="1" smtClean="0">
                <a:latin typeface="Source Code Pro" pitchFamily="49" charset="0"/>
              </a:rPr>
              <a:t>os</a:t>
            </a:r>
            <a:r>
              <a:rPr lang="en-US" sz="2000" dirty="0" smtClean="0"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sz="22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2600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1260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Classic SFINAE</a:t>
            </a:r>
            <a:br>
              <a:rPr lang="en-US" dirty="0" smtClean="0"/>
            </a:br>
            <a:r>
              <a:rPr lang="en-US" sz="2800" dirty="0" smtClean="0"/>
              <a:t>(Specialization failure is not an error)</a:t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772816"/>
            <a:ext cx="7772400" cy="488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template &lt;</a:t>
            </a:r>
            <a:r>
              <a:rPr lang="en-US" sz="2100" dirty="0" err="1" smtClean="0">
                <a:latin typeface="Source Code Pro" pitchFamily="49" charset="0"/>
              </a:rPr>
              <a:t>typename</a:t>
            </a:r>
            <a:r>
              <a:rPr lang="en-US" sz="21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class </a:t>
            </a:r>
            <a:r>
              <a:rPr lang="en-US" sz="2100" dirty="0" err="1" smtClean="0">
                <a:latin typeface="Source Code Pro" pitchFamily="49" charset="0"/>
              </a:rPr>
              <a:t>has_PrintTo</a:t>
            </a:r>
            <a:r>
              <a:rPr lang="en-US" sz="2100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</a:t>
            </a:r>
            <a:r>
              <a:rPr lang="en-US" sz="2100" dirty="0" err="1" smtClean="0">
                <a:latin typeface="Source Code Pro" pitchFamily="49" charset="0"/>
              </a:rPr>
              <a:t>typedef</a:t>
            </a:r>
            <a:r>
              <a:rPr lang="en-US" sz="2100" dirty="0" smtClean="0">
                <a:latin typeface="Source Code Pro" pitchFamily="49" charset="0"/>
              </a:rPr>
              <a:t> char   Yes;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</a:t>
            </a:r>
            <a:r>
              <a:rPr lang="en-US" sz="2100" dirty="0" err="1" smtClean="0">
                <a:latin typeface="Source Code Pro" pitchFamily="49" charset="0"/>
              </a:rPr>
              <a:t>typedef</a:t>
            </a:r>
            <a:r>
              <a:rPr lang="en-US" sz="2100" dirty="0" smtClean="0">
                <a:latin typeface="Source Code Pro" pitchFamily="49" charset="0"/>
              </a:rPr>
              <a:t> </a:t>
            </a:r>
            <a:r>
              <a:rPr lang="en-US" sz="2100" dirty="0" err="1" smtClean="0">
                <a:latin typeface="Source Code Pro" pitchFamily="49" charset="0"/>
              </a:rPr>
              <a:t>struct</a:t>
            </a:r>
            <a:r>
              <a:rPr lang="en-US" sz="2100" dirty="0" smtClean="0">
                <a:latin typeface="Source Code Pro" pitchFamily="49" charset="0"/>
              </a:rPr>
              <a:t> No { char dummy[2]; };</a:t>
            </a:r>
          </a:p>
          <a:p>
            <a:pPr>
              <a:buNone/>
            </a:pPr>
            <a:endParaRPr lang="en-US" sz="2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template&lt;</a:t>
            </a:r>
            <a:r>
              <a:rPr lang="en-US" sz="2100" dirty="0" err="1" smtClean="0">
                <a:latin typeface="Source Code Pro" pitchFamily="49" charset="0"/>
              </a:rPr>
              <a:t>typename</a:t>
            </a:r>
            <a:r>
              <a:rPr lang="en-US" sz="2100" dirty="0" smtClean="0">
                <a:latin typeface="Source Code Pro" pitchFamily="49" charset="0"/>
              </a:rPr>
              <a:t> U&gt;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static Yes test(U* p);</a:t>
            </a:r>
          </a:p>
          <a:p>
            <a:pPr>
              <a:buNone/>
            </a:pPr>
            <a:endParaRPr lang="en-US" sz="21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template&lt;</a:t>
            </a:r>
            <a:r>
              <a:rPr lang="en-US" sz="2100" dirty="0" err="1" smtClean="0">
                <a:latin typeface="Source Code Pro" pitchFamily="49" charset="0"/>
              </a:rPr>
              <a:t>typename</a:t>
            </a:r>
            <a:r>
              <a:rPr lang="en-US" sz="21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static No test(...);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static const </a:t>
            </a:r>
            <a:r>
              <a:rPr lang="en-US" sz="2100" dirty="0" err="1" smtClean="0">
                <a:latin typeface="Source Code Pro" pitchFamily="49" charset="0"/>
              </a:rPr>
              <a:t>bool</a:t>
            </a:r>
            <a:r>
              <a:rPr lang="en-US" sz="2100" dirty="0" smtClean="0">
                <a:latin typeface="Source Code Pro" pitchFamily="49" charset="0"/>
              </a:rPr>
              <a:t> value = 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    </a:t>
            </a:r>
            <a:r>
              <a:rPr lang="en-US" sz="2100" dirty="0" err="1" smtClean="0">
                <a:latin typeface="Source Code Pro" pitchFamily="49" charset="0"/>
              </a:rPr>
              <a:t>sizeof</a:t>
            </a:r>
            <a:r>
              <a:rPr lang="en-US" sz="2100" dirty="0" smtClean="0">
                <a:latin typeface="Source Code Pro" pitchFamily="49" charset="0"/>
              </a:rPr>
              <a:t>(test&lt;T&gt;(</a:t>
            </a:r>
            <a:r>
              <a:rPr lang="en-US" sz="2100" dirty="0" err="1" smtClean="0">
                <a:latin typeface="Source Code Pro" pitchFamily="49" charset="0"/>
              </a:rPr>
              <a:t>nullptr</a:t>
            </a:r>
            <a:r>
              <a:rPr lang="en-US" sz="2100" dirty="0" smtClean="0">
                <a:latin typeface="Source Code Pro" pitchFamily="49" charset="0"/>
              </a:rPr>
              <a:t>)) == </a:t>
            </a:r>
            <a:r>
              <a:rPr lang="en-US" sz="2100" dirty="0" err="1" smtClean="0">
                <a:latin typeface="Source Code Pro" pitchFamily="49" charset="0"/>
              </a:rPr>
              <a:t>sizeof</a:t>
            </a:r>
            <a:r>
              <a:rPr lang="en-US" sz="2100" dirty="0" smtClean="0">
                <a:latin typeface="Source Code Pro" pitchFamily="49" charset="0"/>
              </a:rPr>
              <a:t>(Yes);</a:t>
            </a:r>
          </a:p>
          <a:p>
            <a:pPr>
              <a:buNone/>
            </a:pPr>
            <a:r>
              <a:rPr lang="en-US" sz="2100" dirty="0" smtClean="0">
                <a:latin typeface="Source Code Pro" pitchFamily="49" charset="0"/>
              </a:rPr>
              <a:t>};</a:t>
            </a:r>
          </a:p>
          <a:p>
            <a:pPr>
              <a:buNone/>
            </a:pPr>
            <a:endParaRPr lang="en-US" dirty="0">
              <a:latin typeface="Source Code Pro" pitchFamily="49" charset="0"/>
            </a:endParaRPr>
          </a:p>
        </p:txBody>
      </p:sp>
      <p:sp>
        <p:nvSpPr>
          <p:cNvPr id="4" name="Wolkenförmige Legende 3"/>
          <p:cNvSpPr/>
          <p:nvPr/>
        </p:nvSpPr>
        <p:spPr>
          <a:xfrm>
            <a:off x="6012160" y="3717032"/>
            <a:ext cx="2592288" cy="1512168"/>
          </a:xfrm>
          <a:prstGeom prst="cloudCallout">
            <a:avLst>
              <a:gd name="adj1" fmla="val -102504"/>
              <a:gd name="adj2" fmla="val -36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general form is not enough!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4644008" y="692696"/>
            <a:ext cx="4320480" cy="1512168"/>
          </a:xfrm>
          <a:prstGeom prst="wedgeRectCallout">
            <a:avLst>
              <a:gd name="adj1" fmla="val -74247"/>
              <a:gd name="adj2" fmla="val 84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char Yes;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int</a:t>
            </a:r>
            <a:r>
              <a:rPr lang="en-US" dirty="0" smtClean="0">
                <a:latin typeface="Source Code Pro" pitchFamily="49" charset="0"/>
              </a:rPr>
              <a:t>  No;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This may not work, because standard does not require </a:t>
            </a:r>
            <a:r>
              <a:rPr lang="en-US" dirty="0" err="1" smtClean="0">
                <a:latin typeface="+mj-lt"/>
              </a:rPr>
              <a:t>sizeof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) != </a:t>
            </a:r>
            <a:r>
              <a:rPr lang="en-US" dirty="0" err="1" smtClean="0">
                <a:latin typeface="+mj-lt"/>
              </a:rPr>
              <a:t>sizeof</a:t>
            </a:r>
            <a:r>
              <a:rPr lang="en-US" dirty="0" smtClean="0">
                <a:latin typeface="+mj-lt"/>
              </a:rPr>
              <a:t>(char)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/>
          <a:lstStyle/>
          <a:p>
            <a:r>
              <a:rPr lang="en-US" sz="3600" dirty="0" smtClean="0"/>
              <a:t>Get a little help from </a:t>
            </a:r>
            <a:r>
              <a:rPr lang="en-US" sz="3600" dirty="0" err="1" smtClean="0"/>
              <a:t>decltype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352928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template 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class </a:t>
            </a:r>
            <a:r>
              <a:rPr lang="en-US" sz="1600" dirty="0" err="1" smtClean="0">
                <a:latin typeface="Source Code Pro" pitchFamily="49" charset="0"/>
              </a:rPr>
              <a:t>has_PrintTo</a:t>
            </a:r>
            <a:r>
              <a:rPr lang="en-US" sz="1600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dirty="0" err="1" smtClean="0">
                <a:latin typeface="Source Code Pro" pitchFamily="49" charset="0"/>
              </a:rPr>
              <a:t>typedef</a:t>
            </a:r>
            <a:r>
              <a:rPr lang="en-US" sz="1600" dirty="0" smtClean="0">
                <a:latin typeface="Source Code Pro" pitchFamily="49" charset="0"/>
              </a:rPr>
              <a:t> char   Yes;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dirty="0" err="1" smtClean="0">
                <a:latin typeface="Source Code Pro" pitchFamily="49" charset="0"/>
              </a:rPr>
              <a:t>typedef</a:t>
            </a:r>
            <a:r>
              <a:rPr lang="en-US" sz="1600" dirty="0" smtClean="0">
                <a:latin typeface="Source Code Pro" pitchFamily="49" charset="0"/>
              </a:rPr>
              <a:t> </a:t>
            </a:r>
            <a:r>
              <a:rPr lang="en-US" sz="1600" dirty="0" err="1" smtClean="0">
                <a:latin typeface="Source Code Pro" pitchFamily="49" charset="0"/>
              </a:rPr>
              <a:t>struct</a:t>
            </a:r>
            <a:r>
              <a:rPr lang="en-US" sz="1600" dirty="0" smtClean="0">
                <a:latin typeface="Source Code Pro" pitchFamily="49" charset="0"/>
              </a:rPr>
              <a:t> No { char dummy[2]; };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static std::</a:t>
            </a:r>
            <a:r>
              <a:rPr lang="en-US" sz="1600" dirty="0" err="1" smtClean="0">
                <a:latin typeface="Source Code Pro" pitchFamily="49" charset="0"/>
              </a:rPr>
              <a:t>ostream</a:t>
            </a:r>
            <a:r>
              <a:rPr lang="en-US" sz="1600" dirty="0" smtClean="0">
                <a:latin typeface="Source Code Pro" pitchFamily="49" charset="0"/>
              </a:rPr>
              <a:t> </a:t>
            </a:r>
            <a:r>
              <a:rPr lang="en-US" sz="1600" dirty="0" err="1" smtClean="0">
                <a:latin typeface="Source Code Pro" pitchFamily="49" charset="0"/>
              </a:rPr>
              <a:t>os</a:t>
            </a:r>
            <a:r>
              <a:rPr lang="en-US" sz="16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b="1" dirty="0" smtClean="0">
                <a:latin typeface="Source Code Pro" pitchFamily="49" charset="0"/>
              </a:rPr>
              <a:t>template&lt;</a:t>
            </a:r>
            <a:r>
              <a:rPr lang="en-US" sz="1600" b="1" dirty="0" err="1" smtClean="0">
                <a:latin typeface="Source Code Pro" pitchFamily="49" charset="0"/>
              </a:rPr>
              <a:t>typename</a:t>
            </a:r>
            <a:r>
              <a:rPr lang="en-US" sz="1600" b="1" dirty="0" smtClean="0">
                <a:latin typeface="Source Code Pro" pitchFamily="49" charset="0"/>
              </a:rPr>
              <a:t> U&gt;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ource Code Pro" pitchFamily="49" charset="0"/>
              </a:rPr>
              <a:t>  </a:t>
            </a:r>
            <a:r>
              <a:rPr lang="en-US" sz="1600" b="1" dirty="0" smtClean="0">
                <a:latin typeface="Source Code Pro" pitchFamily="49" charset="0"/>
              </a:rPr>
              <a:t>static </a:t>
            </a:r>
            <a:r>
              <a:rPr lang="en-US" sz="1600" b="1" dirty="0" err="1" smtClean="0">
                <a:solidFill>
                  <a:srgbClr val="FF0000"/>
                </a:solidFill>
                <a:latin typeface="Source Code Pro" pitchFamily="49" charset="0"/>
              </a:rPr>
              <a:t>decltype</a:t>
            </a:r>
            <a:r>
              <a:rPr lang="en-US" sz="1600" b="1" dirty="0" smtClean="0">
                <a:solidFill>
                  <a:srgbClr val="FF0000"/>
                </a:solidFill>
                <a:latin typeface="Source Code Pro" pitchFamily="49" charset="0"/>
              </a:rPr>
              <a:t>(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PrintTo</a:t>
            </a:r>
            <a:r>
              <a:rPr lang="en-US" sz="1600" b="1" dirty="0" smtClean="0">
                <a:solidFill>
                  <a:srgbClr val="FFC000"/>
                </a:solidFill>
                <a:latin typeface="Source Code Pro" pitchFamily="49" charset="0"/>
              </a:rPr>
              <a:t>(*p, &amp;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os</a:t>
            </a:r>
            <a:r>
              <a:rPr lang="en-US" sz="1600" b="1" dirty="0" smtClean="0">
                <a:solidFill>
                  <a:srgbClr val="FFC000"/>
                </a:solidFill>
                <a:latin typeface="Source Code Pro" pitchFamily="49" charset="0"/>
              </a:rPr>
              <a:t>)</a:t>
            </a:r>
            <a:r>
              <a:rPr lang="en-US" sz="1600" b="1" dirty="0" smtClean="0">
                <a:solidFill>
                  <a:srgbClr val="FF0000"/>
                </a:solidFill>
                <a:latin typeface="Source Code Pro" pitchFamily="49" charset="0"/>
              </a:rPr>
              <a:t>, </a:t>
            </a:r>
            <a:r>
              <a:rPr lang="en-US" sz="1600" b="1" dirty="0" smtClean="0">
                <a:solidFill>
                  <a:srgbClr val="FFC000"/>
                </a:solidFill>
                <a:latin typeface="Source Code Pro" pitchFamily="49" charset="0"/>
              </a:rPr>
              <a:t>Yes(0)</a:t>
            </a:r>
            <a:r>
              <a:rPr lang="en-US" sz="1600" b="1" dirty="0" smtClean="0">
                <a:solidFill>
                  <a:srgbClr val="FF0000"/>
                </a:solidFill>
                <a:latin typeface="Source Code Pro" pitchFamily="49" charset="0"/>
              </a:rPr>
              <a:t>) </a:t>
            </a:r>
            <a:r>
              <a:rPr lang="en-US" sz="1600" dirty="0" smtClean="0">
                <a:latin typeface="Source Code Pro" pitchFamily="49" charset="0"/>
              </a:rPr>
              <a:t>test(U* p);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template&lt;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static No test(...);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static const </a:t>
            </a:r>
            <a:r>
              <a:rPr lang="en-US" sz="1600" dirty="0" err="1" smtClean="0">
                <a:latin typeface="Source Code Pro" pitchFamily="49" charset="0"/>
              </a:rPr>
              <a:t>bool</a:t>
            </a:r>
            <a:r>
              <a:rPr lang="en-US" sz="1600" dirty="0" smtClean="0">
                <a:latin typeface="Source Code Pro" pitchFamily="49" charset="0"/>
              </a:rPr>
              <a:t> value = 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</a:t>
            </a:r>
            <a:r>
              <a:rPr lang="en-US" sz="1600" dirty="0" err="1" smtClean="0">
                <a:latin typeface="Source Code Pro" pitchFamily="49" charset="0"/>
              </a:rPr>
              <a:t>sizeof</a:t>
            </a:r>
            <a:r>
              <a:rPr lang="en-US" sz="1600" dirty="0" smtClean="0">
                <a:latin typeface="Source Code Pro" pitchFamily="49" charset="0"/>
              </a:rPr>
              <a:t>(test&lt;T&gt;(</a:t>
            </a:r>
            <a:r>
              <a:rPr lang="en-US" sz="1600" dirty="0" err="1" smtClean="0">
                <a:latin typeface="Source Code Pro" pitchFamily="49" charset="0"/>
              </a:rPr>
              <a:t>nullptr</a:t>
            </a:r>
            <a:r>
              <a:rPr lang="en-US" sz="1600" dirty="0" smtClean="0">
                <a:latin typeface="Source Code Pro" pitchFamily="49" charset="0"/>
              </a:rPr>
              <a:t>)) == </a:t>
            </a:r>
            <a:r>
              <a:rPr lang="en-US" sz="1600" dirty="0" err="1" smtClean="0">
                <a:latin typeface="Source Code Pro" pitchFamily="49" charset="0"/>
              </a:rPr>
              <a:t>sizeof</a:t>
            </a:r>
            <a:r>
              <a:rPr lang="en-US" sz="1600" dirty="0" smtClean="0">
                <a:latin typeface="Source Code Pro" pitchFamily="49" charset="0"/>
              </a:rPr>
              <a:t>(Yes);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};</a:t>
            </a:r>
          </a:p>
        </p:txBody>
      </p:sp>
      <p:sp>
        <p:nvSpPr>
          <p:cNvPr id="4" name="Wolkenförmige Legende 3"/>
          <p:cNvSpPr/>
          <p:nvPr/>
        </p:nvSpPr>
        <p:spPr>
          <a:xfrm>
            <a:off x="6156176" y="4653136"/>
            <a:ext cx="2592288" cy="1512168"/>
          </a:xfrm>
          <a:prstGeom prst="cloudCallout">
            <a:avLst>
              <a:gd name="adj1" fmla="val -106013"/>
              <a:gd name="adj2" fmla="val -6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Unfortunately does not compile!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ige Legende 4"/>
          <p:cNvSpPr/>
          <p:nvPr/>
        </p:nvSpPr>
        <p:spPr>
          <a:xfrm>
            <a:off x="6444208" y="1700808"/>
            <a:ext cx="1440160" cy="1152128"/>
          </a:xfrm>
          <a:prstGeom prst="wedgeRectCallout">
            <a:avLst>
              <a:gd name="adj1" fmla="val -156767"/>
              <a:gd name="adj2" fmla="val 151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Comma</a:t>
            </a:r>
            <a:r>
              <a:rPr lang="de-DE" dirty="0" smtClean="0">
                <a:solidFill>
                  <a:schemeClr val="bg1"/>
                </a:solidFill>
              </a:rPr>
              <a:t> Operator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has_PrintTo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556792"/>
            <a:ext cx="8424936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template 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class </a:t>
            </a:r>
            <a:r>
              <a:rPr lang="en-US" sz="1600" dirty="0" err="1" smtClean="0">
                <a:latin typeface="Source Code Pro" pitchFamily="49" charset="0"/>
              </a:rPr>
              <a:t>has_PrintTo</a:t>
            </a:r>
            <a:r>
              <a:rPr lang="en-US" sz="1600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dirty="0" err="1" smtClean="0">
                <a:latin typeface="Source Code Pro" pitchFamily="49" charset="0"/>
              </a:rPr>
              <a:t>typedef</a:t>
            </a:r>
            <a:r>
              <a:rPr lang="en-US" sz="1600" dirty="0" smtClean="0">
                <a:latin typeface="Source Code Pro" pitchFamily="49" charset="0"/>
              </a:rPr>
              <a:t> char   Yes;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</a:t>
            </a:r>
            <a:r>
              <a:rPr lang="en-US" sz="1600" dirty="0" err="1" smtClean="0">
                <a:latin typeface="Source Code Pro" pitchFamily="49" charset="0"/>
              </a:rPr>
              <a:t>typedef</a:t>
            </a:r>
            <a:r>
              <a:rPr lang="en-US" sz="1600" dirty="0" smtClean="0">
                <a:latin typeface="Source Code Pro" pitchFamily="49" charset="0"/>
              </a:rPr>
              <a:t> </a:t>
            </a:r>
            <a:r>
              <a:rPr lang="en-US" sz="1600" dirty="0" err="1" smtClean="0">
                <a:latin typeface="Source Code Pro" pitchFamily="49" charset="0"/>
              </a:rPr>
              <a:t>struct</a:t>
            </a:r>
            <a:r>
              <a:rPr lang="en-US" sz="1600" dirty="0" smtClean="0">
                <a:latin typeface="Source Code Pro" pitchFamily="49" charset="0"/>
              </a:rPr>
              <a:t> No { char dummy[2]; };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static std::</a:t>
            </a:r>
            <a:r>
              <a:rPr lang="en-US" sz="1600" dirty="0" err="1" smtClean="0">
                <a:latin typeface="Source Code Pro" pitchFamily="49" charset="0"/>
              </a:rPr>
              <a:t>ostream</a:t>
            </a:r>
            <a:r>
              <a:rPr lang="en-US" sz="1600" dirty="0" smtClean="0">
                <a:latin typeface="Source Code Pro" pitchFamily="49" charset="0"/>
              </a:rPr>
              <a:t> </a:t>
            </a:r>
            <a:r>
              <a:rPr lang="en-US" sz="1600" dirty="0" err="1" smtClean="0">
                <a:latin typeface="Source Code Pro" pitchFamily="49" charset="0"/>
              </a:rPr>
              <a:t>os</a:t>
            </a:r>
            <a:r>
              <a:rPr lang="en-US" sz="16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template&lt;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 U&gt;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static </a:t>
            </a:r>
            <a:r>
              <a:rPr lang="en-US" sz="1600" b="1" dirty="0" smtClean="0">
                <a:solidFill>
                  <a:srgbClr val="FF0000"/>
                </a:solidFill>
                <a:latin typeface="Source Code Pro" pitchFamily="49" charset="0"/>
              </a:rPr>
              <a:t>auto </a:t>
            </a:r>
            <a:r>
              <a:rPr lang="en-US" sz="1600" dirty="0" smtClean="0">
                <a:latin typeface="Source Code Pro" pitchFamily="49" charset="0"/>
              </a:rPr>
              <a:t>test(U* p) </a:t>
            </a:r>
            <a:r>
              <a:rPr lang="en-US" sz="1600" b="1" dirty="0" smtClean="0">
                <a:solidFill>
                  <a:srgbClr val="FF0000"/>
                </a:solidFill>
                <a:latin typeface="Source Code Pro" pitchFamily="49" charset="0"/>
              </a:rPr>
              <a:t>-&gt; </a:t>
            </a:r>
            <a:r>
              <a:rPr lang="en-US" sz="1600" dirty="0" err="1" smtClean="0">
                <a:latin typeface="Source Code Pro" pitchFamily="49" charset="0"/>
              </a:rPr>
              <a:t>decltype</a:t>
            </a:r>
            <a:r>
              <a:rPr lang="en-US" sz="1600" dirty="0" smtClean="0">
                <a:latin typeface="Source Code Pro" pitchFamily="49" charset="0"/>
              </a:rPr>
              <a:t>(</a:t>
            </a:r>
            <a:r>
              <a:rPr lang="en-US" sz="1600" dirty="0" err="1" smtClean="0">
                <a:latin typeface="Source Code Pro" pitchFamily="49" charset="0"/>
              </a:rPr>
              <a:t>PrintTo</a:t>
            </a:r>
            <a:r>
              <a:rPr lang="en-US" sz="1600" dirty="0" smtClean="0">
                <a:latin typeface="Source Code Pro" pitchFamily="49" charset="0"/>
              </a:rPr>
              <a:t>(*p, &amp;</a:t>
            </a:r>
            <a:r>
              <a:rPr lang="en-US" sz="1600" dirty="0" err="1" smtClean="0">
                <a:latin typeface="Source Code Pro" pitchFamily="49" charset="0"/>
              </a:rPr>
              <a:t>os</a:t>
            </a:r>
            <a:r>
              <a:rPr lang="en-US" sz="1600" dirty="0" smtClean="0">
                <a:latin typeface="Source Code Pro" pitchFamily="49" charset="0"/>
              </a:rPr>
              <a:t>), Yes(0));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template&lt;</a:t>
            </a:r>
            <a:r>
              <a:rPr lang="en-US" sz="1600" dirty="0" err="1" smtClean="0">
                <a:latin typeface="Source Code Pro" pitchFamily="49" charset="0"/>
              </a:rPr>
              <a:t>typename</a:t>
            </a:r>
            <a:r>
              <a:rPr lang="en-US" sz="1600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static No test(...);</a:t>
            </a:r>
          </a:p>
          <a:p>
            <a:pPr>
              <a:buNone/>
            </a:pPr>
            <a:endParaRPr lang="en-US" sz="16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static const </a:t>
            </a:r>
            <a:r>
              <a:rPr lang="en-US" sz="1600" dirty="0" err="1" smtClean="0">
                <a:latin typeface="Source Code Pro" pitchFamily="49" charset="0"/>
              </a:rPr>
              <a:t>bool</a:t>
            </a:r>
            <a:r>
              <a:rPr lang="en-US" sz="1600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    value = </a:t>
            </a:r>
            <a:r>
              <a:rPr lang="en-US" sz="1600" dirty="0" err="1" smtClean="0">
                <a:latin typeface="Source Code Pro" pitchFamily="49" charset="0"/>
              </a:rPr>
              <a:t>sizeof</a:t>
            </a:r>
            <a:r>
              <a:rPr lang="en-US" sz="1600" dirty="0" smtClean="0">
                <a:latin typeface="Source Code Pro" pitchFamily="49" charset="0"/>
              </a:rPr>
              <a:t>(test&lt;T&gt;(</a:t>
            </a:r>
            <a:r>
              <a:rPr lang="en-US" sz="1600" dirty="0" err="1" smtClean="0">
                <a:latin typeface="Source Code Pro" pitchFamily="49" charset="0"/>
              </a:rPr>
              <a:t>nullptr</a:t>
            </a:r>
            <a:r>
              <a:rPr lang="en-US" sz="1600" dirty="0" smtClean="0">
                <a:latin typeface="Source Code Pro" pitchFamily="49" charset="0"/>
              </a:rPr>
              <a:t>)) == </a:t>
            </a:r>
            <a:r>
              <a:rPr lang="en-US" sz="1600" dirty="0" err="1" smtClean="0">
                <a:latin typeface="Source Code Pro" pitchFamily="49" charset="0"/>
              </a:rPr>
              <a:t>sizeof</a:t>
            </a:r>
            <a:r>
              <a:rPr lang="en-US" sz="1600" dirty="0" smtClean="0">
                <a:latin typeface="Source Code Pro" pitchFamily="49" charset="0"/>
              </a:rPr>
              <a:t>(Yes); </a:t>
            </a:r>
          </a:p>
          <a:p>
            <a:pPr>
              <a:buNone/>
            </a:pPr>
            <a:r>
              <a:rPr lang="en-US" sz="1600" dirty="0" smtClean="0">
                <a:latin typeface="Source Code Pro" pitchFamily="49" charset="0"/>
              </a:rPr>
              <a:t>};</a:t>
            </a:r>
            <a:endParaRPr lang="en-US" sz="16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has_string_stream_operator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783560"/>
            <a:ext cx="8075240" cy="4572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Source Code Pro" pitchFamily="49" charset="0"/>
              </a:rPr>
              <a:t>template 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class </a:t>
            </a:r>
            <a:r>
              <a:rPr lang="en-US" b="1" dirty="0" err="1" smtClean="0">
                <a:solidFill>
                  <a:srgbClr val="FF0000"/>
                </a:solidFill>
                <a:latin typeface="Source Code Pro" pitchFamily="49" charset="0"/>
              </a:rPr>
              <a:t>has_string_stream_operator</a:t>
            </a:r>
            <a:r>
              <a:rPr lang="en-US" dirty="0" smtClean="0">
                <a:latin typeface="Source Code Pro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char   Yes;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>
                <a:latin typeface="Source Code Pro" pitchFamily="49" charset="0"/>
              </a:rPr>
              <a:t> No { char dummy[2]; };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std::</a:t>
            </a:r>
            <a:r>
              <a:rPr lang="en-US" dirty="0" err="1" smtClean="0">
                <a:latin typeface="Source Code Pro" pitchFamily="49" charset="0"/>
              </a:rPr>
              <a:t>ostream</a:t>
            </a:r>
            <a:r>
              <a:rPr lang="en-US" dirty="0" smtClean="0">
                <a:latin typeface="Source Code Pro" pitchFamily="49" charset="0"/>
              </a:rPr>
              <a:t> </a:t>
            </a:r>
            <a:r>
              <a:rPr lang="en-US" dirty="0" err="1" smtClean="0">
                <a:latin typeface="Source Code Pro" pitchFamily="49" charset="0"/>
              </a:rPr>
              <a:t>os</a:t>
            </a:r>
            <a:r>
              <a:rPr lang="en-US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 U&gt;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auto test(U* p) -&gt; </a:t>
            </a:r>
            <a:r>
              <a:rPr lang="en-US" dirty="0" err="1" smtClean="0">
                <a:latin typeface="Source Code Pro" pitchFamily="49" charset="0"/>
              </a:rPr>
              <a:t>decltype</a:t>
            </a:r>
            <a:r>
              <a:rPr lang="en-US" dirty="0" smtClean="0">
                <a:latin typeface="Source Code Pro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Source Code Pro" pitchFamily="49" charset="0"/>
              </a:rPr>
              <a:t>os</a:t>
            </a:r>
            <a:r>
              <a:rPr lang="en-US" b="1" dirty="0" smtClean="0">
                <a:solidFill>
                  <a:srgbClr val="FF0000"/>
                </a:solidFill>
                <a:latin typeface="Source Code Pro" pitchFamily="49" charset="0"/>
              </a:rPr>
              <a:t> &lt;&lt; *p</a:t>
            </a:r>
            <a:r>
              <a:rPr lang="en-US" dirty="0" smtClean="0">
                <a:latin typeface="Source Code Pro" pitchFamily="49" charset="0"/>
              </a:rPr>
              <a:t>, Yes(0));</a:t>
            </a:r>
          </a:p>
          <a:p>
            <a:pPr>
              <a:buNone/>
            </a:pPr>
            <a:endParaRPr lang="en-US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template&lt;</a:t>
            </a:r>
            <a:r>
              <a:rPr lang="en-US" dirty="0" err="1" smtClean="0">
                <a:latin typeface="Source Code Pro" pitchFamily="49" charset="0"/>
              </a:rPr>
              <a:t>typename</a:t>
            </a:r>
            <a:r>
              <a:rPr lang="en-US" dirty="0" smtClean="0">
                <a:latin typeface="Source Code Pro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No test(...);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static const </a:t>
            </a:r>
            <a:r>
              <a:rPr lang="en-US" dirty="0" err="1" smtClean="0">
                <a:latin typeface="Source Code Pro" pitchFamily="49" charset="0"/>
              </a:rPr>
              <a:t>bool</a:t>
            </a:r>
            <a:r>
              <a:rPr lang="en-US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  value = </a:t>
            </a:r>
            <a:r>
              <a:rPr lang="en-US" dirty="0" err="1" smtClean="0">
                <a:latin typeface="Source Code Pro" pitchFamily="49" charset="0"/>
              </a:rPr>
              <a:t>sizeof</a:t>
            </a:r>
            <a:r>
              <a:rPr lang="en-US" dirty="0" smtClean="0">
                <a:latin typeface="Source Code Pro" pitchFamily="49" charset="0"/>
              </a:rPr>
              <a:t>(test&lt;T&gt;(</a:t>
            </a:r>
            <a:r>
              <a:rPr lang="en-US" dirty="0" err="1" smtClean="0">
                <a:latin typeface="Source Code Pro" pitchFamily="49" charset="0"/>
              </a:rPr>
              <a:t>nullptr</a:t>
            </a:r>
            <a:r>
              <a:rPr lang="en-US" dirty="0" smtClean="0">
                <a:latin typeface="Source Code Pro" pitchFamily="49" charset="0"/>
              </a:rPr>
              <a:t>)) == </a:t>
            </a:r>
            <a:r>
              <a:rPr lang="en-US" dirty="0" err="1" smtClean="0">
                <a:latin typeface="Source Code Pro" pitchFamily="49" charset="0"/>
              </a:rPr>
              <a:t>sizeof</a:t>
            </a:r>
            <a:r>
              <a:rPr lang="en-US" dirty="0" smtClean="0">
                <a:latin typeface="Source Code Pro" pitchFamily="49" charset="0"/>
              </a:rPr>
              <a:t>(Yes);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1143000"/>
          </a:xfrm>
        </p:spPr>
        <p:txBody>
          <a:bodyPr/>
          <a:lstStyle/>
          <a:p>
            <a:r>
              <a:rPr lang="de-DE" sz="2800" dirty="0" err="1" smtClean="0"/>
              <a:t>With</a:t>
            </a:r>
            <a:r>
              <a:rPr lang="de-DE" sz="2800" dirty="0" smtClean="0"/>
              <a:t> a </a:t>
            </a:r>
            <a:r>
              <a:rPr lang="de-DE" sz="2800" dirty="0" err="1" smtClean="0"/>
              <a:t>little</a:t>
            </a:r>
            <a:r>
              <a:rPr lang="de-DE" sz="2800" dirty="0" smtClean="0"/>
              <a:t> </a:t>
            </a:r>
            <a:r>
              <a:rPr lang="de-DE" sz="2800" dirty="0" err="1" smtClean="0"/>
              <a:t>help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std</a:t>
            </a:r>
            <a:r>
              <a:rPr lang="de-DE" sz="2800" dirty="0" smtClean="0"/>
              <a:t>::</a:t>
            </a:r>
            <a:r>
              <a:rPr lang="de-DE" sz="2800" dirty="0" err="1" smtClean="0"/>
              <a:t>is_base_of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Formattable</a:t>
            </a:r>
            <a:r>
              <a:rPr lang="de-DE" sz="2800" dirty="0" smtClean="0"/>
              <a:t> </a:t>
            </a:r>
            <a:r>
              <a:rPr lang="de-DE" sz="2800" dirty="0" err="1" smtClean="0"/>
              <a:t>types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5048" y="1700808"/>
            <a:ext cx="8568952" cy="4942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000" dirty="0" err="1" smtClean="0">
                <a:latin typeface="Source Code Pro" pitchFamily="49" charset="0"/>
              </a:rPr>
              <a:t>template</a:t>
            </a:r>
            <a:r>
              <a:rPr lang="de-DE" sz="2000" dirty="0" smtClean="0">
                <a:latin typeface="Source Code Pro" pitchFamily="49" charset="0"/>
              </a:rPr>
              <a:t> &lt;</a:t>
            </a:r>
            <a:r>
              <a:rPr lang="de-DE" sz="2000" dirty="0" err="1" smtClean="0">
                <a:latin typeface="Source Code Pro" pitchFamily="49" charset="0"/>
              </a:rPr>
              <a:t>typename</a:t>
            </a:r>
            <a:r>
              <a:rPr lang="de-DE" sz="20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de-DE" sz="2000" dirty="0" err="1" smtClean="0">
                <a:latin typeface="Source Code Pro" pitchFamily="49" charset="0"/>
              </a:rPr>
              <a:t>struct</a:t>
            </a:r>
            <a:r>
              <a:rPr lang="de-DE" sz="2000" dirty="0" smtClean="0">
                <a:latin typeface="Source Code Pro" pitchFamily="49" charset="0"/>
              </a:rPr>
              <a:t> Printer&lt;T, 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           </a:t>
            </a:r>
            <a:r>
              <a:rPr lang="de-DE" sz="2000" dirty="0" err="1" smtClean="0">
                <a:latin typeface="Source Code Pro" pitchFamily="49" charset="0"/>
              </a:rPr>
              <a:t>typename</a:t>
            </a:r>
            <a:r>
              <a:rPr lang="de-DE" sz="2000" dirty="0" smtClean="0">
                <a:latin typeface="Source Code Pro" pitchFamily="49" charset="0"/>
              </a:rPr>
              <a:t> </a:t>
            </a:r>
            <a:r>
              <a:rPr lang="de-DE" sz="2000" dirty="0" err="1" smtClean="0">
                <a:latin typeface="Source Code Pro" pitchFamily="49" charset="0"/>
              </a:rPr>
              <a:t>std</a:t>
            </a:r>
            <a:r>
              <a:rPr lang="de-DE" sz="2000" dirty="0" smtClean="0">
                <a:latin typeface="Source Code Pro" pitchFamily="49" charset="0"/>
              </a:rPr>
              <a:t>::</a:t>
            </a:r>
            <a:r>
              <a:rPr lang="de-DE" sz="2000" dirty="0" err="1" smtClean="0">
                <a:latin typeface="Source Code Pro" pitchFamily="49" charset="0"/>
              </a:rPr>
              <a:t>enable_if</a:t>
            </a:r>
            <a:r>
              <a:rPr lang="de-DE" sz="2000" dirty="0" smtClean="0"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             </a:t>
            </a:r>
            <a:r>
              <a:rPr lang="de-DE" sz="2000" b="1" dirty="0" err="1" smtClean="0">
                <a:solidFill>
                  <a:srgbClr val="FF0000"/>
                </a:solidFill>
                <a:latin typeface="Source Code Pro" pitchFamily="49" charset="0"/>
              </a:rPr>
              <a:t>std</a:t>
            </a:r>
            <a:r>
              <a:rPr lang="de-DE" sz="2000" b="1" dirty="0" smtClean="0">
                <a:solidFill>
                  <a:srgbClr val="FF0000"/>
                </a:solidFill>
                <a:latin typeface="Source Code Pro" pitchFamily="49" charset="0"/>
              </a:rPr>
              <a:t>::</a:t>
            </a:r>
            <a:r>
              <a:rPr lang="de-DE" sz="2000" b="1" dirty="0" err="1" smtClean="0">
                <a:solidFill>
                  <a:srgbClr val="FF0000"/>
                </a:solidFill>
                <a:latin typeface="Source Code Pro" pitchFamily="49" charset="0"/>
              </a:rPr>
              <a:t>is_base_of</a:t>
            </a:r>
            <a:r>
              <a:rPr lang="de-DE" sz="2000" b="1" dirty="0" smtClean="0">
                <a:solidFill>
                  <a:srgbClr val="FF0000"/>
                </a:solidFill>
                <a:latin typeface="Source Code Pro" pitchFamily="49" charset="0"/>
              </a:rPr>
              <a:t>&lt;</a:t>
            </a:r>
            <a:r>
              <a:rPr lang="de-DE" sz="2000" b="1" dirty="0" err="1" smtClean="0">
                <a:solidFill>
                  <a:srgbClr val="FF0000"/>
                </a:solidFill>
                <a:latin typeface="Source Code Pro" pitchFamily="49" charset="0"/>
              </a:rPr>
              <a:t>Formattable</a:t>
            </a:r>
            <a:r>
              <a:rPr lang="de-DE" sz="2000" b="1" dirty="0" smtClean="0">
                <a:solidFill>
                  <a:srgbClr val="FF0000"/>
                </a:solidFill>
                <a:latin typeface="Source Code Pro" pitchFamily="49" charset="0"/>
              </a:rPr>
              <a:t>,</a:t>
            </a:r>
          </a:p>
          <a:p>
            <a:pPr>
              <a:buNone/>
            </a:pPr>
            <a:r>
              <a:rPr lang="de-DE" sz="2000" b="1" dirty="0" smtClean="0">
                <a:solidFill>
                  <a:srgbClr val="FF0000"/>
                </a:solidFill>
                <a:latin typeface="Source Code Pro" pitchFamily="49" charset="0"/>
              </a:rPr>
              <a:t>                 T&gt;::</a:t>
            </a:r>
            <a:r>
              <a:rPr lang="de-DE" sz="2000" b="1" dirty="0" err="1" smtClean="0">
                <a:solidFill>
                  <a:srgbClr val="FF0000"/>
                </a:solidFill>
                <a:latin typeface="Source Code Pro" pitchFamily="49" charset="0"/>
              </a:rPr>
              <a:t>value</a:t>
            </a:r>
            <a:endParaRPr lang="de-DE" sz="2000" b="1" dirty="0" smtClean="0">
              <a:solidFill>
                <a:srgbClr val="FF0000"/>
              </a:solidFill>
              <a:latin typeface="Source Code Pro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          &gt;::type&gt; {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</a:t>
            </a:r>
            <a:r>
              <a:rPr lang="de-DE" sz="2000" dirty="0" err="1" smtClean="0">
                <a:latin typeface="Source Code Pro" pitchFamily="49" charset="0"/>
              </a:rPr>
              <a:t>static</a:t>
            </a:r>
            <a:r>
              <a:rPr lang="de-DE" sz="2000" dirty="0" smtClean="0">
                <a:latin typeface="Source Code Pro" pitchFamily="49" charset="0"/>
              </a:rPr>
              <a:t> </a:t>
            </a:r>
            <a:r>
              <a:rPr lang="de-DE" sz="2000" dirty="0" err="1" smtClean="0">
                <a:latin typeface="Source Code Pro" pitchFamily="49" charset="0"/>
              </a:rPr>
              <a:t>void</a:t>
            </a:r>
            <a:r>
              <a:rPr lang="de-DE" sz="2000" dirty="0" smtClean="0">
                <a:latin typeface="Source Code Pro" pitchFamily="49" charset="0"/>
              </a:rPr>
              <a:t> </a:t>
            </a:r>
            <a:r>
              <a:rPr lang="de-DE" sz="2000" dirty="0" err="1" smtClean="0">
                <a:latin typeface="Source Code Pro" pitchFamily="49" charset="0"/>
              </a:rPr>
              <a:t>print</a:t>
            </a:r>
            <a:r>
              <a:rPr lang="de-DE" sz="2000" dirty="0" smtClean="0">
                <a:latin typeface="Source Code Pro" pitchFamily="49" charset="0"/>
              </a:rPr>
              <a:t>(T </a:t>
            </a:r>
            <a:r>
              <a:rPr lang="de-DE" sz="2000" dirty="0" err="1" smtClean="0">
                <a:latin typeface="Source Code Pro" pitchFamily="49" charset="0"/>
              </a:rPr>
              <a:t>const</a:t>
            </a:r>
            <a:r>
              <a:rPr lang="de-DE" sz="2000" dirty="0" smtClean="0">
                <a:latin typeface="Source Code Pro" pitchFamily="49" charset="0"/>
              </a:rPr>
              <a:t>&amp; v, </a:t>
            </a:r>
            <a:r>
              <a:rPr lang="de-DE" sz="2000" dirty="0" err="1" smtClean="0">
                <a:latin typeface="Source Code Pro" pitchFamily="49" charset="0"/>
              </a:rPr>
              <a:t>std</a:t>
            </a:r>
            <a:r>
              <a:rPr lang="de-DE" sz="2000" dirty="0" smtClean="0">
                <a:latin typeface="Source Code Pro" pitchFamily="49" charset="0"/>
              </a:rPr>
              <a:t>::</a:t>
            </a:r>
            <a:r>
              <a:rPr lang="de-DE" sz="2000" dirty="0" err="1" smtClean="0">
                <a:latin typeface="Source Code Pro" pitchFamily="49" charset="0"/>
              </a:rPr>
              <a:t>ostream</a:t>
            </a:r>
            <a:r>
              <a:rPr lang="de-DE" sz="2000" dirty="0" smtClean="0">
                <a:latin typeface="Source Code Pro" pitchFamily="49" charset="0"/>
              </a:rPr>
              <a:t>&amp; </a:t>
            </a:r>
            <a:r>
              <a:rPr lang="de-DE" sz="2000" dirty="0" err="1" smtClean="0">
                <a:latin typeface="Source Code Pro" pitchFamily="49" charset="0"/>
              </a:rPr>
              <a:t>os</a:t>
            </a:r>
            <a:r>
              <a:rPr lang="de-DE" sz="2000" dirty="0" smtClean="0">
                <a:latin typeface="Source Code Pro" pitchFamily="49" charset="0"/>
              </a:rPr>
              <a:t>){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  </a:t>
            </a:r>
            <a:r>
              <a:rPr lang="de-DE" sz="2000" dirty="0" err="1" smtClean="0">
                <a:latin typeface="Source Code Pro" pitchFamily="49" charset="0"/>
              </a:rPr>
              <a:t>Formatter</a:t>
            </a:r>
            <a:r>
              <a:rPr lang="de-DE" sz="2000" dirty="0" smtClean="0">
                <a:latin typeface="Source Code Pro" pitchFamily="49" charset="0"/>
              </a:rPr>
              <a:t> f;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  </a:t>
            </a:r>
            <a:r>
              <a:rPr lang="de-DE" sz="2000" dirty="0" err="1" smtClean="0">
                <a:latin typeface="Source Code Pro" pitchFamily="49" charset="0"/>
              </a:rPr>
              <a:t>v.formatTo</a:t>
            </a:r>
            <a:r>
              <a:rPr lang="de-DE" sz="2000" dirty="0" smtClean="0">
                <a:latin typeface="Source Code Pro" pitchFamily="49" charset="0"/>
              </a:rPr>
              <a:t>(f);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  </a:t>
            </a:r>
            <a:r>
              <a:rPr lang="de-DE" sz="2000" dirty="0" err="1" smtClean="0">
                <a:latin typeface="Source Code Pro" pitchFamily="49" charset="0"/>
              </a:rPr>
              <a:t>os</a:t>
            </a:r>
            <a:r>
              <a:rPr lang="de-DE" sz="2000" dirty="0" smtClean="0">
                <a:latin typeface="Source Code Pro" pitchFamily="49" charset="0"/>
              </a:rPr>
              <a:t> &lt;&lt; </a:t>
            </a:r>
            <a:r>
              <a:rPr lang="de-DE" sz="2000" dirty="0" err="1" smtClean="0">
                <a:latin typeface="Source Code Pro" pitchFamily="49" charset="0"/>
              </a:rPr>
              <a:t>f.getString</a:t>
            </a:r>
            <a:r>
              <a:rPr lang="de-DE" sz="2000" dirty="0" smtClean="0">
                <a:latin typeface="Source Code Pro" pitchFamily="49" charset="0"/>
              </a:rPr>
              <a:t>().</a:t>
            </a:r>
            <a:r>
              <a:rPr lang="de-DE" sz="2000" dirty="0" err="1" smtClean="0">
                <a:latin typeface="Source Code Pro" pitchFamily="49" charset="0"/>
              </a:rPr>
              <a:t>toStdString</a:t>
            </a:r>
            <a:r>
              <a:rPr lang="de-DE" sz="20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  }</a:t>
            </a:r>
          </a:p>
          <a:p>
            <a:pPr>
              <a:buNone/>
            </a:pPr>
            <a:r>
              <a:rPr lang="de-DE" sz="2000" dirty="0" smtClean="0">
                <a:latin typeface="Source Code Pro" pitchFamily="49" charset="0"/>
              </a:rPr>
              <a:t>  };</a:t>
            </a:r>
            <a:endParaRPr lang="de-DE" sz="28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printValue</a:t>
            </a:r>
            <a:r>
              <a:rPr lang="en-US" dirty="0" smtClean="0"/>
              <a:t> now can take any value of a type that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988840"/>
            <a:ext cx="7772400" cy="4366720"/>
          </a:xfrm>
        </p:spPr>
        <p:txBody>
          <a:bodyPr/>
          <a:lstStyle/>
          <a:p>
            <a:r>
              <a:rPr lang="en-US" dirty="0" smtClean="0"/>
              <a:t>has a string stream operator&lt;&lt; </a:t>
            </a:r>
          </a:p>
          <a:p>
            <a:r>
              <a:rPr lang="en-US" dirty="0" smtClean="0"/>
              <a:t>or has a </a:t>
            </a:r>
            <a:r>
              <a:rPr lang="en-US" dirty="0" err="1" smtClean="0"/>
              <a:t>PrintTo</a:t>
            </a:r>
            <a:r>
              <a:rPr lang="en-US" dirty="0" smtClean="0"/>
              <a:t>(T const&amp;, std::</a:t>
            </a:r>
            <a:r>
              <a:rPr lang="en-US" dirty="0" err="1" smtClean="0"/>
              <a:t>ostream</a:t>
            </a:r>
            <a:r>
              <a:rPr lang="en-US" dirty="0" smtClean="0"/>
              <a:t>*) function</a:t>
            </a:r>
          </a:p>
          <a:p>
            <a:r>
              <a:rPr lang="en-US" dirty="0" smtClean="0"/>
              <a:t>or is </a:t>
            </a:r>
            <a:r>
              <a:rPr lang="en-US" dirty="0" err="1" smtClean="0"/>
              <a:t>Formattable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+mj-lt"/>
              </a:rPr>
              <a:t>Create a string for logging of content of any value …</a:t>
            </a:r>
          </a:p>
          <a:p>
            <a:pPr>
              <a:buNone/>
            </a:pP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	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	std::string </a:t>
            </a:r>
            <a:r>
              <a:rPr lang="en-US" sz="2000" dirty="0" err="1" smtClean="0">
                <a:latin typeface="Source Code Pro" pitchFamily="49" charset="0"/>
              </a:rPr>
              <a:t>printValue</a:t>
            </a:r>
            <a:r>
              <a:rPr lang="en-US" sz="2000" dirty="0" smtClean="0">
                <a:latin typeface="Source Code Pro" pitchFamily="49" charset="0"/>
              </a:rPr>
              <a:t>(T const&amp; v);</a:t>
            </a:r>
          </a:p>
          <a:p>
            <a:pPr>
              <a:buNone/>
            </a:pPr>
            <a:endParaRPr lang="en-US" sz="2000" dirty="0" smtClean="0">
              <a:latin typeface="Source Code Pro" pitchFamily="49" charset="0"/>
            </a:endParaRPr>
          </a:p>
          <a:p>
            <a:r>
              <a:rPr lang="en-US" sz="2000" dirty="0" smtClean="0">
                <a:latin typeface="+mj-lt"/>
              </a:rPr>
              <a:t>Any Type </a:t>
            </a:r>
            <a:r>
              <a:rPr lang="en-US" sz="2000" dirty="0" smtClean="0">
                <a:latin typeface="+mj-lt"/>
              </a:rPr>
              <a:t>may has an operator &lt;&lt;</a:t>
            </a:r>
          </a:p>
          <a:p>
            <a:r>
              <a:rPr lang="en-US" sz="2000" dirty="0" smtClean="0">
                <a:latin typeface="+mj-lt"/>
              </a:rPr>
              <a:t>Any Type </a:t>
            </a:r>
            <a:r>
              <a:rPr lang="en-US" sz="2000" dirty="0" smtClean="0">
                <a:latin typeface="+mj-lt"/>
              </a:rPr>
              <a:t>may be derived from </a:t>
            </a:r>
            <a:r>
              <a:rPr lang="en-US" sz="2000" dirty="0" err="1" smtClean="0">
                <a:latin typeface="+mj-lt"/>
              </a:rPr>
              <a:t>Formattable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Any Type </a:t>
            </a:r>
            <a:r>
              <a:rPr lang="en-US" sz="2000" dirty="0" smtClean="0">
                <a:latin typeface="+mj-lt"/>
              </a:rPr>
              <a:t>may have an implementation of </a:t>
            </a:r>
            <a:r>
              <a:rPr lang="en-US" sz="2000" dirty="0" err="1" smtClean="0">
                <a:latin typeface="+mj-lt"/>
              </a:rPr>
              <a:t>PrintTo</a:t>
            </a:r>
            <a:r>
              <a:rPr lang="en-US" sz="2000" dirty="0" smtClean="0">
                <a:latin typeface="+mj-lt"/>
              </a:rPr>
              <a:t> function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 </a:t>
            </a:r>
            <a:r>
              <a:rPr lang="en-US" dirty="0" err="1" smtClean="0"/>
              <a:t>UnitTest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 </a:t>
            </a:r>
          </a:p>
          <a:p>
            <a:r>
              <a:rPr lang="en-US" dirty="0" err="1" smtClean="0"/>
              <a:t>PrintTo</a:t>
            </a:r>
            <a:endParaRPr lang="en-US" dirty="0" smtClean="0"/>
          </a:p>
          <a:p>
            <a:r>
              <a:rPr lang="en-US" dirty="0" smtClean="0"/>
              <a:t>stream operator</a:t>
            </a:r>
          </a:p>
          <a:p>
            <a:r>
              <a:rPr lang="en-US" dirty="0" smtClean="0"/>
              <a:t>and for other traits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Done!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it in real code…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Does not compile for std::string</a:t>
            </a:r>
          </a:p>
          <a:p>
            <a:pPr algn="ctr">
              <a:buNone/>
            </a:pPr>
            <a:r>
              <a:rPr lang="en-US" dirty="0" smtClean="0"/>
              <a:t>???????</a:t>
            </a:r>
          </a:p>
          <a:p>
            <a:pPr>
              <a:buNone/>
            </a:pPr>
            <a:r>
              <a:rPr lang="en-US" dirty="0" smtClean="0"/>
              <a:t>But std::string has operator&lt;&lt;!!!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std::string is a </a:t>
            </a:r>
            <a:r>
              <a:rPr lang="en-US" dirty="0" err="1" smtClean="0"/>
              <a:t>typedef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err="1" smtClean="0">
                <a:latin typeface="Source Code Pro" pitchFamily="49" charset="0"/>
              </a:rPr>
              <a:t>typedef</a:t>
            </a:r>
            <a:r>
              <a:rPr lang="en-US" dirty="0" smtClean="0">
                <a:latin typeface="Source Code Pro" pitchFamily="49" charset="0"/>
              </a:rPr>
              <a:t> </a:t>
            </a:r>
            <a:r>
              <a:rPr lang="en-US" dirty="0" err="1" smtClean="0">
                <a:latin typeface="Source Code Pro" pitchFamily="49" charset="0"/>
              </a:rPr>
              <a:t>basic_string</a:t>
            </a:r>
            <a:r>
              <a:rPr lang="en-US" dirty="0" smtClean="0">
                <a:latin typeface="Source Code Pro" pitchFamily="49" charset="0"/>
              </a:rPr>
              <a:t>&lt;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char, 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</a:t>
            </a:r>
            <a:r>
              <a:rPr lang="en-US" dirty="0" err="1" smtClean="0">
                <a:latin typeface="Source Code Pro" pitchFamily="49" charset="0"/>
              </a:rPr>
              <a:t>char_traits</a:t>
            </a:r>
            <a:r>
              <a:rPr lang="en-US" dirty="0" smtClean="0">
                <a:latin typeface="Source Code Pro" pitchFamily="49" charset="0"/>
              </a:rPr>
              <a:t>&lt;char&gt;, </a:t>
            </a:r>
          </a:p>
          <a:p>
            <a:pPr>
              <a:buNone/>
            </a:pPr>
            <a:r>
              <a:rPr lang="en-US" dirty="0" smtClean="0">
                <a:latin typeface="Source Code Pro" pitchFamily="49" charset="0"/>
              </a:rPr>
              <a:t>  allocator&lt;char&gt;&gt; string;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So we still need the specialization for std::string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772816"/>
            <a:ext cx="7772400" cy="41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&lt;&gt;</a:t>
            </a:r>
          </a:p>
          <a:p>
            <a:pPr>
              <a:buNone/>
            </a:pPr>
            <a:r>
              <a:rPr lang="en-US" sz="2000" dirty="0" err="1" smtClean="0">
                <a:latin typeface="Source Code Pro" pitchFamily="49" charset="0"/>
              </a:rPr>
              <a:t>struct</a:t>
            </a:r>
            <a:r>
              <a:rPr lang="en-US" sz="2000" dirty="0" smtClean="0">
                <a:latin typeface="Source Code Pro" pitchFamily="49" charset="0"/>
              </a:rPr>
              <a:t> Printer&lt;std::string&gt;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static void print(std::string const&amp; v,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                std::</a:t>
            </a:r>
            <a:r>
              <a:rPr lang="en-US" sz="2000" dirty="0" err="1" smtClean="0">
                <a:latin typeface="Source Code Pro" pitchFamily="49" charset="0"/>
              </a:rPr>
              <a:t>ostream</a:t>
            </a:r>
            <a:r>
              <a:rPr lang="en-US" sz="2000" dirty="0" smtClean="0">
                <a:latin typeface="Source Code Pro" pitchFamily="49" charset="0"/>
              </a:rPr>
              <a:t>&amp; </a:t>
            </a:r>
            <a:r>
              <a:rPr lang="en-US" sz="2000" dirty="0" err="1" smtClean="0">
                <a:latin typeface="Source Code Pro" pitchFamily="49" charset="0"/>
              </a:rPr>
              <a:t>os</a:t>
            </a:r>
            <a:r>
              <a:rPr lang="en-US" sz="2000" dirty="0" smtClean="0">
                <a:latin typeface="Source Code Pro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  </a:t>
            </a:r>
            <a:r>
              <a:rPr lang="en-US" sz="2000" dirty="0" err="1" smtClean="0">
                <a:latin typeface="Source Code Pro" pitchFamily="49" charset="0"/>
              </a:rPr>
              <a:t>os</a:t>
            </a:r>
            <a:r>
              <a:rPr lang="en-US" sz="2000" dirty="0" smtClean="0">
                <a:latin typeface="Source Code Pro" pitchFamily="49" charset="0"/>
              </a:rPr>
              <a:t> &lt;&lt; v;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};</a:t>
            </a:r>
            <a:endParaRPr lang="en-US" sz="20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log(</a:t>
            </a:r>
            <a:r>
              <a:rPr lang="de-DE" dirty="0" err="1" smtClean="0">
                <a:latin typeface="Source Code Pro" pitchFamily="49" charset="0"/>
              </a:rPr>
              <a:t>printValue</a:t>
            </a:r>
            <a:r>
              <a:rPr lang="de-DE" dirty="0" smtClean="0">
                <a:latin typeface="Source Code Pro" pitchFamily="49" charset="0"/>
              </a:rPr>
              <a:t>(1));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log(</a:t>
            </a:r>
            <a:r>
              <a:rPr lang="de-DE" dirty="0" err="1" smtClean="0">
                <a:latin typeface="Source Code Pro" pitchFamily="49" charset="0"/>
              </a:rPr>
              <a:t>printValue</a:t>
            </a:r>
            <a:r>
              <a:rPr lang="de-DE" dirty="0" smtClean="0">
                <a:latin typeface="Source Code Pro" pitchFamily="49" charset="0"/>
              </a:rPr>
              <a:t>(</a:t>
            </a:r>
            <a:r>
              <a:rPr lang="de-DE" dirty="0" err="1" smtClean="0">
                <a:latin typeface="Source Code Pro" pitchFamily="49" charset="0"/>
              </a:rPr>
              <a:t>string</a:t>
            </a:r>
            <a:r>
              <a:rPr lang="de-DE" dirty="0" smtClean="0">
                <a:latin typeface="Source Code Pro" pitchFamily="49" charset="0"/>
              </a:rPr>
              <a:t>(“Foo“));</a:t>
            </a:r>
          </a:p>
          <a:p>
            <a:pPr>
              <a:buNone/>
            </a:pPr>
            <a:r>
              <a:rPr lang="de-DE" dirty="0" smtClean="0">
                <a:latin typeface="Source Code Pro" pitchFamily="49" charset="0"/>
              </a:rPr>
              <a:t>log(</a:t>
            </a:r>
            <a:r>
              <a:rPr lang="de-DE" dirty="0" err="1" smtClean="0">
                <a:latin typeface="Source Code Pro" pitchFamily="49" charset="0"/>
              </a:rPr>
              <a:t>printValue</a:t>
            </a:r>
            <a:r>
              <a:rPr lang="de-DE" dirty="0" smtClean="0">
                <a:latin typeface="Source Code Pro" pitchFamily="49" charset="0"/>
              </a:rPr>
              <a:t>(Bar(42,4711));</a:t>
            </a:r>
          </a:p>
          <a:p>
            <a:pPr>
              <a:buNone/>
            </a:pPr>
            <a:endParaRPr lang="de-DE" dirty="0" smtClean="0">
              <a:latin typeface="Source Code Pro" pitchFamily="49" charset="0"/>
            </a:endParaRPr>
          </a:p>
          <a:p>
            <a:pPr>
              <a:buNone/>
            </a:pPr>
            <a:endParaRPr lang="de-DE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23812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899592" y="4797152"/>
            <a:ext cx="8136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 into modern C++ Techniques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Presentation by Michael Caisse at C++ Now 2012</a:t>
            </a:r>
            <a:endParaRPr lang="en-US" dirty="0" smtClean="0"/>
          </a:p>
          <a:p>
            <a:r>
              <a:rPr lang="en-US" dirty="0" smtClean="0"/>
              <a:t>Introduction into auto and </a:t>
            </a:r>
            <a:r>
              <a:rPr lang="en-US" dirty="0" err="1" smtClean="0"/>
              <a:t>declspec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Blog by Thomas Becker</a:t>
            </a:r>
            <a:endParaRPr lang="en-US" dirty="0" smtClean="0"/>
          </a:p>
          <a:p>
            <a:r>
              <a:rPr lang="en-US" dirty="0" smtClean="0"/>
              <a:t>Great source of knowledge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www.stackoverflow.com</a:t>
            </a:r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1340768"/>
            <a:ext cx="2376264" cy="297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1340768"/>
            <a:ext cx="2088232" cy="29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Thank’s</a:t>
            </a:r>
            <a:r>
              <a:rPr lang="en-US" dirty="0" smtClean="0"/>
              <a:t> for your attention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is as always welcome!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felix@petriconi.net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specialize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340768"/>
            <a:ext cx="7772400" cy="5014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std::string </a:t>
            </a:r>
            <a:r>
              <a:rPr lang="en-US" sz="2000" dirty="0" err="1" smtClean="0">
                <a:latin typeface="Source Code Pro" pitchFamily="49" charset="0"/>
              </a:rPr>
              <a:t>printValue</a:t>
            </a:r>
            <a:r>
              <a:rPr lang="en-US" sz="2000" dirty="0" smtClean="0">
                <a:latin typeface="Source Code Pro" pitchFamily="49" charset="0"/>
              </a:rPr>
              <a:t>(T const&amp; v);</a:t>
            </a:r>
          </a:p>
          <a:p>
            <a:pPr>
              <a:buNone/>
            </a:pP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std::string </a:t>
            </a:r>
            <a:r>
              <a:rPr lang="en-US" sz="2000" dirty="0" err="1" smtClean="0">
                <a:latin typeface="Source Code Pro" pitchFamily="49" charset="0"/>
              </a:rPr>
              <a:t>printValue</a:t>
            </a:r>
            <a:r>
              <a:rPr lang="en-US" sz="2000" dirty="0" smtClean="0">
                <a:latin typeface="Source Code Pro" pitchFamily="49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Source Code Pro" pitchFamily="49" charset="0"/>
              </a:rPr>
              <a:t>std::string </a:t>
            </a:r>
            <a:r>
              <a:rPr lang="en-US" sz="2000" dirty="0" smtClean="0">
                <a:latin typeface="Source Code Pro" pitchFamily="49" charset="0"/>
              </a:rPr>
              <a:t>const&amp; v) 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return v;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&lt;&gt;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std::string </a:t>
            </a:r>
            <a:r>
              <a:rPr lang="en-US" sz="2000" dirty="0" err="1" smtClean="0">
                <a:latin typeface="Source Code Pro" pitchFamily="49" charset="0"/>
              </a:rPr>
              <a:t>printValue</a:t>
            </a:r>
            <a:r>
              <a:rPr lang="en-US" sz="2000" dirty="0" smtClean="0">
                <a:latin typeface="Source Code Pro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Source Code Pro" pitchFamily="49" charset="0"/>
              </a:rPr>
              <a:t>MString</a:t>
            </a:r>
            <a:r>
              <a:rPr lang="en-US" sz="2000" dirty="0" smtClean="0">
                <a:latin typeface="Source Code Pro" pitchFamily="49" charset="0"/>
              </a:rPr>
              <a:t> const&amp; v) {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  return </a:t>
            </a:r>
            <a:r>
              <a:rPr lang="en-US" sz="2000" dirty="0" err="1" smtClean="0">
                <a:latin typeface="Source Code Pro" pitchFamily="49" charset="0"/>
              </a:rPr>
              <a:t>v.toStdString</a:t>
            </a:r>
            <a:r>
              <a:rPr lang="en-US" sz="2000" dirty="0" smtClean="0">
                <a:latin typeface="Source Code Pro" pitchFamily="49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endParaRPr lang="en-US" sz="2000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Source Code Pro" pitchFamily="49" charset="0"/>
              </a:rPr>
              <a:t>Implement for all types …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is rather boring!</a:t>
            </a:r>
          </a:p>
          <a:p>
            <a:pPr>
              <a:buNone/>
            </a:pPr>
            <a:r>
              <a:rPr lang="en-US" dirty="0" smtClean="0"/>
              <a:t>Error prone!</a:t>
            </a:r>
          </a:p>
          <a:p>
            <a:pPr>
              <a:buNone/>
            </a:pPr>
            <a:r>
              <a:rPr lang="en-US" dirty="0" smtClean="0"/>
              <a:t>New types need special care!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try – </a:t>
            </a:r>
            <a:br>
              <a:rPr lang="en-US" dirty="0" smtClean="0"/>
            </a:br>
            <a:r>
              <a:rPr lang="en-US" dirty="0" smtClean="0"/>
              <a:t>let’s delegate the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72816"/>
            <a:ext cx="8050088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template &lt;</a:t>
            </a:r>
            <a:r>
              <a:rPr lang="en-US" sz="2400" dirty="0" err="1" smtClean="0">
                <a:latin typeface="Source Code Pro" pitchFamily="49" charset="0"/>
              </a:rPr>
              <a:t>typename</a:t>
            </a:r>
            <a:r>
              <a:rPr lang="en-US" sz="24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400" dirty="0" err="1" smtClean="0">
                <a:latin typeface="Source Code Pro" pitchFamily="49" charset="0"/>
              </a:rPr>
              <a:t>struct</a:t>
            </a:r>
            <a:r>
              <a:rPr lang="en-US" sz="2400" dirty="0" smtClean="0">
                <a:latin typeface="Source Code Pro" pitchFamily="49" charset="0"/>
              </a:rPr>
              <a:t> Printer;</a:t>
            </a:r>
          </a:p>
          <a:p>
            <a:pPr>
              <a:buNone/>
            </a:pPr>
            <a:endParaRPr lang="en-US" sz="24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template &lt;</a:t>
            </a:r>
            <a:r>
              <a:rPr lang="en-US" sz="2400" dirty="0" err="1" smtClean="0">
                <a:latin typeface="Source Code Pro" pitchFamily="49" charset="0"/>
              </a:rPr>
              <a:t>typename</a:t>
            </a:r>
            <a:r>
              <a:rPr lang="en-US" sz="2400" dirty="0" smtClean="0">
                <a:latin typeface="Source Code Pro" pitchFamily="49" charset="0"/>
              </a:rPr>
              <a:t> T&gt;</a:t>
            </a:r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std::string </a:t>
            </a:r>
            <a:r>
              <a:rPr lang="en-US" sz="2400" dirty="0" err="1" smtClean="0">
                <a:latin typeface="Source Code Pro" pitchFamily="49" charset="0"/>
              </a:rPr>
              <a:t>printValue</a:t>
            </a:r>
            <a:r>
              <a:rPr lang="en-US" sz="2400" dirty="0" smtClean="0">
                <a:latin typeface="Source Code Pro" pitchFamily="49" charset="0"/>
              </a:rPr>
              <a:t>(const T&amp; v){</a:t>
            </a:r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  std::</a:t>
            </a:r>
            <a:r>
              <a:rPr lang="en-US" sz="2400" dirty="0" err="1" smtClean="0">
                <a:latin typeface="Source Code Pro" pitchFamily="49" charset="0"/>
              </a:rPr>
              <a:t>ostringstream</a:t>
            </a:r>
            <a:r>
              <a:rPr lang="en-US" sz="2400" dirty="0" smtClean="0">
                <a:latin typeface="Source Code Pro" pitchFamily="49" charset="0"/>
              </a:rPr>
              <a:t> </a:t>
            </a:r>
            <a:r>
              <a:rPr lang="en-US" sz="2400" dirty="0" err="1" smtClean="0">
                <a:latin typeface="Source Code Pro" pitchFamily="49" charset="0"/>
              </a:rPr>
              <a:t>os</a:t>
            </a:r>
            <a:r>
              <a:rPr lang="en-US" sz="2400" dirty="0" smtClean="0">
                <a:latin typeface="Source Code Pro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Source Code Pro" pitchFamily="49" charset="0"/>
              </a:rPr>
              <a:t>Printer&lt;T&gt;::print(v,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itchFamily="49" charset="0"/>
              </a:rPr>
              <a:t>os</a:t>
            </a:r>
            <a:r>
              <a:rPr lang="en-US" sz="2400" b="1" dirty="0" smtClean="0">
                <a:solidFill>
                  <a:srgbClr val="FF0000"/>
                </a:solidFill>
                <a:latin typeface="Source Code Pro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  return os.str();</a:t>
            </a:r>
          </a:p>
          <a:p>
            <a:pPr>
              <a:buNone/>
            </a:pPr>
            <a:r>
              <a:rPr lang="en-US" sz="2400" dirty="0" smtClean="0">
                <a:latin typeface="Source Code Pro" pitchFamily="49" charset="0"/>
              </a:rPr>
              <a:t>}</a:t>
            </a:r>
            <a:endParaRPr lang="en-US" sz="3200" dirty="0" smtClean="0">
              <a:latin typeface="Source Code Pro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it for std::string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template &lt;&gt;</a:t>
            </a:r>
          </a:p>
          <a:p>
            <a:pPr>
              <a:buNone/>
            </a:pPr>
            <a:r>
              <a:rPr lang="en-US" sz="1800" dirty="0" err="1" smtClean="0">
                <a:latin typeface="Source Code Pro" pitchFamily="49" charset="0"/>
              </a:rPr>
              <a:t>struct</a:t>
            </a:r>
            <a:r>
              <a:rPr lang="en-US" sz="1800" dirty="0" smtClean="0">
                <a:latin typeface="Source Code Pro" pitchFamily="49" charset="0"/>
              </a:rPr>
              <a:t> Printer&lt;std::string&gt;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static </a:t>
            </a:r>
            <a:r>
              <a:rPr lang="en-US" sz="1800" dirty="0" smtClean="0">
                <a:latin typeface="Source Code Pro" pitchFamily="49" charset="0"/>
              </a:rPr>
              <a:t>void </a:t>
            </a:r>
            <a:r>
              <a:rPr lang="en-US" sz="1800" dirty="0" smtClean="0">
                <a:latin typeface="Source Code Pro" pitchFamily="49" charset="0"/>
              </a:rPr>
              <a:t>print(std::string const&amp; v, 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                </a:t>
            </a:r>
            <a:r>
              <a:rPr lang="en-US" sz="1800" dirty="0" smtClean="0">
                <a:latin typeface="Source Code Pro" pitchFamily="49" charset="0"/>
              </a:rPr>
              <a:t>std</a:t>
            </a:r>
            <a:r>
              <a:rPr lang="en-US" sz="1800" dirty="0" smtClean="0">
                <a:latin typeface="Source Code Pro" pitchFamily="49" charset="0"/>
              </a:rPr>
              <a:t>::</a:t>
            </a:r>
            <a:r>
              <a:rPr lang="en-US" sz="1800" dirty="0" err="1" smtClean="0">
                <a:latin typeface="Source Code Pro" pitchFamily="49" charset="0"/>
              </a:rPr>
              <a:t>ostream</a:t>
            </a:r>
            <a:r>
              <a:rPr lang="en-US" sz="1800" dirty="0" smtClean="0">
                <a:latin typeface="Source Code Pro" pitchFamily="49" charset="0"/>
              </a:rPr>
              <a:t>&amp; </a:t>
            </a:r>
            <a:r>
              <a:rPr lang="en-US" sz="1800" dirty="0" err="1" smtClean="0">
                <a:latin typeface="Source Code Pro" pitchFamily="49" charset="0"/>
              </a:rPr>
              <a:t>os</a:t>
            </a:r>
            <a:r>
              <a:rPr lang="en-US" sz="1800" dirty="0" smtClean="0">
                <a:latin typeface="Source Code Pro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  </a:t>
            </a:r>
            <a:r>
              <a:rPr lang="en-US" sz="1800" dirty="0" err="1" smtClean="0">
                <a:latin typeface="Source Code Pro" pitchFamily="49" charset="0"/>
              </a:rPr>
              <a:t>os</a:t>
            </a:r>
            <a:r>
              <a:rPr lang="en-US" sz="1800" dirty="0" smtClean="0">
                <a:latin typeface="Source Code Pro" pitchFamily="49" charset="0"/>
              </a:rPr>
              <a:t> &lt;&lt; v;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Source Code Pro" pitchFamily="49" charset="0"/>
              </a:rPr>
              <a:t>};</a:t>
            </a:r>
            <a:endParaRPr lang="en-US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gained so far…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But let’s change the </a:t>
            </a:r>
            <a:r>
              <a:rPr lang="en-US" dirty="0" err="1" smtClean="0">
                <a:latin typeface="Source Code Pro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 smtClean="0">
                <a:latin typeface="Source Code Pro" pitchFamily="49" charset="0"/>
              </a:rPr>
              <a:t>Printer </a:t>
            </a:r>
            <a:r>
              <a:rPr lang="en-US" dirty="0" smtClean="0"/>
              <a:t>a bit: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Source Code Pro" pitchFamily="49" charset="0"/>
              </a:rPr>
              <a:t>template &lt;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T, </a:t>
            </a:r>
            <a:r>
              <a:rPr lang="en-US" sz="2000" dirty="0" err="1" smtClean="0">
                <a:latin typeface="Source Code Pro" pitchFamily="49" charset="0"/>
              </a:rPr>
              <a:t>typename</a:t>
            </a:r>
            <a:r>
              <a:rPr lang="en-US" sz="2000" dirty="0" smtClean="0">
                <a:latin typeface="Source Code Pro" pitchFamily="49" charset="0"/>
              </a:rPr>
              <a:t> Enabled = void&gt;</a:t>
            </a:r>
          </a:p>
          <a:p>
            <a:pPr>
              <a:buNone/>
            </a:pPr>
            <a:r>
              <a:rPr lang="en-US" sz="2000" dirty="0" err="1" smtClean="0">
                <a:latin typeface="Source Code Pro" pitchFamily="49" charset="0"/>
              </a:rPr>
              <a:t>struct</a:t>
            </a:r>
            <a:r>
              <a:rPr lang="en-US" sz="2000" dirty="0" smtClean="0">
                <a:latin typeface="Source Code Pro" pitchFamily="49" charset="0"/>
              </a:rPr>
              <a:t> Printer;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1260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typename</a:t>
            </a:r>
            <a:r>
              <a:rPr lang="en-US" dirty="0" smtClean="0"/>
              <a:t> Enabled = void” 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2132856"/>
            <a:ext cx="7772400" cy="422270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dirty="0" smtClean="0">
                <a:latin typeface="Source Code Pro" pitchFamily="49" charset="0"/>
              </a:rPr>
              <a:t>template &lt;</a:t>
            </a:r>
            <a:r>
              <a:rPr lang="en-US" sz="2600" dirty="0" err="1" smtClean="0">
                <a:latin typeface="Source Code Pro" pitchFamily="49" charset="0"/>
              </a:rPr>
              <a:t>typename</a:t>
            </a:r>
            <a:r>
              <a:rPr lang="en-US" sz="2600" dirty="0" smtClean="0">
                <a:latin typeface="Source Code Pro" pitchFamily="49" charset="0"/>
              </a:rPr>
              <a:t> T, </a:t>
            </a:r>
          </a:p>
          <a:p>
            <a:pPr>
              <a:buNone/>
            </a:pPr>
            <a:r>
              <a:rPr lang="en-US" sz="2600" dirty="0" smtClean="0">
                <a:latin typeface="Source Code Pro" pitchFamily="49" charset="0"/>
              </a:rPr>
              <a:t>          </a:t>
            </a:r>
            <a:r>
              <a:rPr lang="en-US" sz="2600" dirty="0" err="1" smtClean="0">
                <a:latin typeface="Source Code Pro" pitchFamily="49" charset="0"/>
              </a:rPr>
              <a:t>typename</a:t>
            </a:r>
            <a:r>
              <a:rPr lang="en-US" sz="2600" dirty="0" smtClean="0">
                <a:latin typeface="Source Code Pro" pitchFamily="49" charset="0"/>
              </a:rPr>
              <a:t> Enabled = void&gt;</a:t>
            </a:r>
          </a:p>
          <a:p>
            <a:pPr>
              <a:buNone/>
            </a:pPr>
            <a:r>
              <a:rPr lang="en-US" sz="2600" dirty="0" err="1" smtClean="0">
                <a:latin typeface="Source Code Pro" pitchFamily="49" charset="0"/>
              </a:rPr>
              <a:t>struct</a:t>
            </a:r>
            <a:r>
              <a:rPr lang="en-US" sz="2600" dirty="0" smtClean="0">
                <a:latin typeface="Source Code Pro" pitchFamily="49" charset="0"/>
              </a:rPr>
              <a:t> Printer;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only taken into account during specialization if the type “Enabled” is a real type</a:t>
            </a:r>
          </a:p>
          <a:p>
            <a:r>
              <a:rPr lang="en-US" dirty="0" smtClean="0"/>
              <a:t>So use it as a switch within a switching construct</a:t>
            </a:r>
          </a:p>
          <a:p>
            <a:pPr lvl="1"/>
            <a:r>
              <a:rPr lang="en-US" dirty="0" smtClean="0"/>
              <a:t>C++11’s switch </a:t>
            </a:r>
            <a:r>
              <a:rPr lang="en-US" dirty="0" smtClean="0">
                <a:latin typeface="Source Code Pro" pitchFamily="49" charset="0"/>
              </a:rPr>
              <a:t>std::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&lt;U&gt;::type</a:t>
            </a:r>
          </a:p>
          <a:p>
            <a:pPr lvl="1"/>
            <a:r>
              <a:rPr lang="en-US" dirty="0" smtClean="0"/>
              <a:t>boost’s switch </a:t>
            </a:r>
            <a:r>
              <a:rPr lang="en-US" dirty="0" smtClean="0">
                <a:latin typeface="Source Code Pro" pitchFamily="49" charset="0"/>
              </a:rPr>
              <a:t>boost::</a:t>
            </a:r>
            <a:r>
              <a:rPr lang="en-US" dirty="0" err="1" smtClean="0">
                <a:latin typeface="Source Code Pro" pitchFamily="49" charset="0"/>
              </a:rPr>
              <a:t>enable_if</a:t>
            </a:r>
            <a:r>
              <a:rPr lang="en-US" dirty="0" smtClean="0">
                <a:latin typeface="Source Code Pro" pitchFamily="49" charset="0"/>
              </a:rPr>
              <a:t>&lt;U&gt;::type</a:t>
            </a:r>
          </a:p>
          <a:p>
            <a:r>
              <a:rPr lang="en-US" dirty="0" smtClean="0">
                <a:latin typeface="Source Code Pro" pitchFamily="49" charset="0"/>
              </a:rPr>
              <a:t>U</a:t>
            </a:r>
            <a:r>
              <a:rPr lang="en-US" dirty="0" smtClean="0"/>
              <a:t> must be </a:t>
            </a:r>
            <a:r>
              <a:rPr lang="en-US" dirty="0" smtClean="0">
                <a:latin typeface="Source Code Pro" pitchFamily="49" charset="0"/>
              </a:rPr>
              <a:t>true-</a:t>
            </a:r>
            <a:r>
              <a:rPr lang="en-US" dirty="0" smtClean="0"/>
              <a:t> or </a:t>
            </a:r>
            <a:r>
              <a:rPr lang="en-US" dirty="0" smtClean="0">
                <a:latin typeface="Source Code Pro" pitchFamily="49" charset="0"/>
              </a:rPr>
              <a:t>false-type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>
                <a:latin typeface="Source Code Pro" pitchFamily="49" charset="0"/>
              </a:rPr>
              <a:t>template&lt;</a:t>
            </a:r>
            <a:r>
              <a:rPr lang="en-US" sz="2800" dirty="0" err="1" smtClean="0">
                <a:latin typeface="Source Code Pro" pitchFamily="49" charset="0"/>
              </a:rPr>
              <a:t>bool</a:t>
            </a:r>
            <a:r>
              <a:rPr lang="en-US" sz="2800" dirty="0" smtClean="0">
                <a:latin typeface="Source Code Pro" pitchFamily="49" charset="0"/>
              </a:rPr>
              <a:t> B, class T = void&gt;</a:t>
            </a:r>
          </a:p>
          <a:p>
            <a:pPr>
              <a:buNone/>
            </a:pPr>
            <a:r>
              <a:rPr lang="en-US" sz="2800" dirty="0" err="1" smtClean="0">
                <a:latin typeface="Source Code Pro" pitchFamily="49" charset="0"/>
              </a:rPr>
              <a:t>struct</a:t>
            </a:r>
            <a:r>
              <a:rPr lang="en-US" sz="2800" dirty="0" smtClean="0">
                <a:latin typeface="Source Code Pro" pitchFamily="49" charset="0"/>
              </a:rPr>
              <a:t> </a:t>
            </a:r>
            <a:r>
              <a:rPr lang="en-US" sz="2800" dirty="0" err="1" smtClean="0">
                <a:latin typeface="Source Code Pro" pitchFamily="49" charset="0"/>
              </a:rPr>
              <a:t>enable_if</a:t>
            </a:r>
            <a:r>
              <a:rPr lang="en-US" sz="2800" dirty="0" smtClean="0">
                <a:latin typeface="Source Code Pro" pitchFamily="49" charset="0"/>
              </a:rPr>
              <a:t> {};</a:t>
            </a:r>
          </a:p>
          <a:p>
            <a:pPr>
              <a:buNone/>
            </a:pPr>
            <a:r>
              <a:rPr lang="en-US" sz="2800" dirty="0" smtClean="0">
                <a:latin typeface="Source Code Pro" pitchFamily="49" charset="0"/>
              </a:rPr>
              <a:t> </a:t>
            </a:r>
          </a:p>
          <a:p>
            <a:pPr>
              <a:buNone/>
            </a:pPr>
            <a:r>
              <a:rPr lang="en-US" sz="2800" dirty="0" smtClean="0"/>
              <a:t>Partially specialization for true:</a:t>
            </a:r>
          </a:p>
          <a:p>
            <a:pPr>
              <a:buNone/>
            </a:pPr>
            <a:endParaRPr lang="en-US" sz="2800" dirty="0" smtClean="0">
              <a:latin typeface="Source Code Pro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Source Code Pro" pitchFamily="49" charset="0"/>
              </a:rPr>
              <a:t>template&lt;class T&gt;</a:t>
            </a:r>
          </a:p>
          <a:p>
            <a:pPr>
              <a:buNone/>
            </a:pPr>
            <a:r>
              <a:rPr lang="en-US" sz="2800" dirty="0" err="1" smtClean="0">
                <a:latin typeface="Source Code Pro" pitchFamily="49" charset="0"/>
              </a:rPr>
              <a:t>struct</a:t>
            </a:r>
            <a:r>
              <a:rPr lang="en-US" sz="2800" dirty="0" smtClean="0">
                <a:latin typeface="Source Code Pro" pitchFamily="49" charset="0"/>
              </a:rPr>
              <a:t> </a:t>
            </a:r>
            <a:r>
              <a:rPr lang="en-US" sz="2800" dirty="0" err="1" smtClean="0">
                <a:latin typeface="Source Code Pro" pitchFamily="49" charset="0"/>
              </a:rPr>
              <a:t>enable_if</a:t>
            </a:r>
            <a:r>
              <a:rPr lang="en-US" sz="2800" dirty="0" smtClean="0">
                <a:latin typeface="Source Code Pro" pitchFamily="49" charset="0"/>
              </a:rPr>
              <a:t>&lt;true, T&gt; </a:t>
            </a:r>
          </a:p>
          <a:p>
            <a:pPr>
              <a:buNone/>
            </a:pPr>
            <a:r>
              <a:rPr lang="en-US" sz="2800" dirty="0" smtClean="0">
                <a:latin typeface="Source Code Pro" pitchFamily="49" charset="0"/>
              </a:rPr>
              <a:t>{ </a:t>
            </a:r>
          </a:p>
          <a:p>
            <a:pPr>
              <a:buNone/>
            </a:pPr>
            <a:r>
              <a:rPr lang="en-US" sz="2800" dirty="0" smtClean="0">
                <a:latin typeface="Source Code Pro" pitchFamily="49" charset="0"/>
              </a:rPr>
              <a:t>  </a:t>
            </a:r>
            <a:r>
              <a:rPr lang="en-US" sz="2800" dirty="0" err="1" smtClean="0">
                <a:latin typeface="Source Code Pro" pitchFamily="49" charset="0"/>
              </a:rPr>
              <a:t>typedef</a:t>
            </a:r>
            <a:r>
              <a:rPr lang="en-US" sz="2800" dirty="0" smtClean="0">
                <a:latin typeface="Source Code Pro" pitchFamily="49" charset="0"/>
              </a:rPr>
              <a:t> T type; </a:t>
            </a:r>
          </a:p>
          <a:p>
            <a:pPr>
              <a:buNone/>
            </a:pPr>
            <a:r>
              <a:rPr lang="en-US" sz="2800" dirty="0" smtClean="0">
                <a:latin typeface="Source Code Pro" pitchFamily="49" charset="0"/>
              </a:rPr>
              <a:t>};</a:t>
            </a:r>
            <a:endParaRPr lang="de-DE" sz="2800" dirty="0">
              <a:latin typeface="Source Code Pr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1024</Words>
  <Application>Microsoft Office PowerPoint</Application>
  <PresentationFormat>Bildschirmpräsentation (4:3)</PresentationFormat>
  <Paragraphs>251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Haemera</vt:lpstr>
      <vt:lpstr>Introduction into C++ Template Meta Programming</vt:lpstr>
      <vt:lpstr>Motivating Example</vt:lpstr>
      <vt:lpstr>Let’s specialize</vt:lpstr>
      <vt:lpstr>Implement for all types …</vt:lpstr>
      <vt:lpstr>Next try –  let’s delegate the work</vt:lpstr>
      <vt:lpstr>Let’s do it for std::string</vt:lpstr>
      <vt:lpstr>Nothing gained so far…</vt:lpstr>
      <vt:lpstr>What is  “typename Enabled = void” ?</vt:lpstr>
      <vt:lpstr>Let‘s make a switch </vt:lpstr>
      <vt:lpstr>What‘s a true or false type?</vt:lpstr>
      <vt:lpstr>Let’s use a partial specialization for all types that have a string stream operator</vt:lpstr>
      <vt:lpstr>Who needs PrintTo()?</vt:lpstr>
      <vt:lpstr>More specialization …</vt:lpstr>
      <vt:lpstr>Classic SFINAE (Specialization failure is not an error) </vt:lpstr>
      <vt:lpstr>Get a little help from decltype</vt:lpstr>
      <vt:lpstr>Final has_PrintTo</vt:lpstr>
      <vt:lpstr>has_string_stream_operator</vt:lpstr>
      <vt:lpstr>With a little help of std::is_base_of for Formattable types</vt:lpstr>
      <vt:lpstr>printValue now can take any value of a type that</vt:lpstr>
      <vt:lpstr>Let’s write a UnitTest!</vt:lpstr>
      <vt:lpstr>Used it in real code…</vt:lpstr>
      <vt:lpstr>So we still need the specialization for std::string</vt:lpstr>
      <vt:lpstr>Examples</vt:lpstr>
      <vt:lpstr>Reference</vt:lpstr>
      <vt:lpstr>Thank’s for your attention</vt:lpstr>
    </vt:vector>
  </TitlesOfParts>
  <Company>Mevis Medical Solutions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way for the "lazy ones" to implement IPCTransport objects</dc:title>
  <dc:creator>Petriconi, Felix</dc:creator>
  <cp:lastModifiedBy>Felix Petriconi</cp:lastModifiedBy>
  <cp:revision>248</cp:revision>
  <dcterms:created xsi:type="dcterms:W3CDTF">2012-12-13T20:35:28Z</dcterms:created>
  <dcterms:modified xsi:type="dcterms:W3CDTF">2015-10-30T08:01:03Z</dcterms:modified>
</cp:coreProperties>
</file>