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5" r:id="rId3"/>
    <p:sldId id="318" r:id="rId4"/>
    <p:sldId id="319" r:id="rId5"/>
    <p:sldId id="316" r:id="rId6"/>
    <p:sldId id="357" r:id="rId7"/>
    <p:sldId id="320" r:id="rId8"/>
    <p:sldId id="321" r:id="rId9"/>
    <p:sldId id="322" r:id="rId10"/>
    <p:sldId id="328" r:id="rId11"/>
    <p:sldId id="329" r:id="rId12"/>
    <p:sldId id="330" r:id="rId13"/>
    <p:sldId id="354" r:id="rId14"/>
    <p:sldId id="331" r:id="rId15"/>
    <p:sldId id="332" r:id="rId16"/>
    <p:sldId id="334" r:id="rId17"/>
    <p:sldId id="348" r:id="rId18"/>
    <p:sldId id="358" r:id="rId19"/>
    <p:sldId id="355" r:id="rId20"/>
    <p:sldId id="333" r:id="rId21"/>
    <p:sldId id="336" r:id="rId22"/>
    <p:sldId id="335" r:id="rId23"/>
    <p:sldId id="337" r:id="rId24"/>
    <p:sldId id="338" r:id="rId25"/>
    <p:sldId id="351" r:id="rId26"/>
    <p:sldId id="352" r:id="rId27"/>
    <p:sldId id="353" r:id="rId28"/>
    <p:sldId id="349" r:id="rId29"/>
    <p:sldId id="350" r:id="rId30"/>
    <p:sldId id="339" r:id="rId31"/>
    <p:sldId id="340" r:id="rId32"/>
    <p:sldId id="341" r:id="rId33"/>
    <p:sldId id="343" r:id="rId34"/>
    <p:sldId id="344" r:id="rId35"/>
    <p:sldId id="345" r:id="rId36"/>
    <p:sldId id="360" r:id="rId37"/>
    <p:sldId id="356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14" r:id="rId6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DDB4-F44C-4E6D-B480-875F9A50D7A1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PGDB::</a:t>
            </a:r>
            <a:r>
              <a:rPr lang="en-US" dirty="0" err="1" smtClean="0"/>
              <a:t>ResultProcessor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for C++ UG Bremen</a:t>
            </a:r>
          </a:p>
          <a:p>
            <a:r>
              <a:rPr lang="en-US" dirty="0" smtClean="0"/>
              <a:t>A </a:t>
            </a:r>
            <a:r>
              <a:rPr lang="en-US" dirty="0" smtClean="0"/>
              <a:t>kind of more magic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rumble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Start with </a:t>
            </a:r>
            <a:r>
              <a:rPr lang="en-US" dirty="0" smtClean="0"/>
              <a:t>the easiest </a:t>
            </a:r>
            <a:r>
              <a:rPr lang="en-US" dirty="0" smtClean="0"/>
              <a:t>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DB Result with one Row, one Column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auto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 =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emptyResult</a:t>
            </a:r>
            <a:r>
              <a:rPr lang="en-US" sz="1600" dirty="0" smtClean="0">
                <a:latin typeface="Source Code Pro" pitchFamily="49" charset="0"/>
              </a:rPr>
              <a:t>).into&lt;</a:t>
            </a:r>
            <a:r>
              <a:rPr lang="en-US" sz="1600" dirty="0" err="1" smtClean="0">
                <a:latin typeface="Source Code Pro" pitchFamily="49" charset="0"/>
              </a:rPr>
              <a:t>MString</a:t>
            </a:r>
            <a:r>
              <a:rPr lang="en-US" sz="1600" dirty="0" smtClean="0">
                <a:latin typeface="Source Code Pro" pitchFamily="49" charset="0"/>
              </a:rPr>
              <a:t>&gt;();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</a:t>
            </a:r>
            <a:r>
              <a:rPr lang="en-US" sz="1600" dirty="0" err="1" smtClean="0">
                <a:latin typeface="Source Code Pro" pitchFamily="49" charset="0"/>
              </a:rPr>
              <a:t>MString</a:t>
            </a:r>
            <a:r>
              <a:rPr lang="en-US" sz="1600" dirty="0" smtClean="0">
                <a:latin typeface="Source Code Pro" pitchFamily="49" charset="0"/>
              </a:rPr>
              <a:t>(),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auto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 =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filledResult</a:t>
            </a:r>
            <a:r>
              <a:rPr lang="en-US" sz="1600" dirty="0" smtClean="0">
                <a:latin typeface="Source Code Pro" pitchFamily="49" charset="0"/>
              </a:rPr>
              <a:t>).into&lt;</a:t>
            </a:r>
            <a:r>
              <a:rPr lang="en-US" sz="1600" dirty="0" err="1" smtClean="0">
                <a:latin typeface="Source Code Pro" pitchFamily="49" charset="0"/>
              </a:rPr>
              <a:t>MString</a:t>
            </a:r>
            <a:r>
              <a:rPr lang="en-US" sz="1600" dirty="0" smtClean="0">
                <a:latin typeface="Source Code Pro" pitchFamily="49" charset="0"/>
              </a:rPr>
              <a:t>&gt;();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</a:t>
            </a:r>
            <a:r>
              <a:rPr lang="en-US" sz="1600" dirty="0" err="1" smtClean="0">
                <a:latin typeface="Source Code Pro" pitchFamily="49" charset="0"/>
              </a:rPr>
              <a:t>MString</a:t>
            </a:r>
            <a:r>
              <a:rPr lang="en-US" sz="1600" dirty="0" smtClean="0">
                <a:latin typeface="Source Code Pro" pitchFamily="49" charset="0"/>
              </a:rPr>
              <a:t>(“Don’t panic!”),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class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(const Result&amp; result): _result(result) {}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template &lt;</a:t>
            </a:r>
            <a:r>
              <a:rPr lang="en-US" sz="1600" dirty="0" err="1" smtClean="0">
                <a:latin typeface="Source Code Pro" pitchFamily="49" charset="0"/>
              </a:rPr>
              <a:t>typename</a:t>
            </a:r>
            <a:r>
              <a:rPr lang="en-US" sz="16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T into()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if (_</a:t>
            </a:r>
            <a:r>
              <a:rPr lang="en-US" sz="1600" dirty="0" err="1" smtClean="0">
                <a:latin typeface="Source Code Pro" pitchFamily="49" charset="0"/>
              </a:rPr>
              <a:t>result.empty</a:t>
            </a:r>
            <a:r>
              <a:rPr lang="en-US" sz="1600" dirty="0" smtClean="0">
                <a:latin typeface="Source Code Pro" pitchFamily="49" charset="0"/>
              </a:rPr>
              <a:t>()) return T();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return *_</a:t>
            </a:r>
            <a:r>
              <a:rPr lang="en-US" sz="1600" dirty="0" err="1" smtClean="0">
                <a:latin typeface="Source Code Pro" pitchFamily="49" charset="0"/>
              </a:rPr>
              <a:t>result.begin</a:t>
            </a:r>
            <a:r>
              <a:rPr lang="en-US" sz="1600" dirty="0" smtClean="0">
                <a:latin typeface="Source Code Pro" pitchFamily="49" charset="0"/>
              </a:rPr>
              <a:t>().get&lt;T&gt;(0);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}</a:t>
            </a:r>
            <a:endParaRPr lang="en-US" sz="16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with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auto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 =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emptyResult</a:t>
            </a:r>
            <a:r>
              <a:rPr lang="en-US" sz="1600" dirty="0" smtClean="0">
                <a:latin typeface="Source Code Pro" pitchFamily="49" charset="0"/>
              </a:rPr>
              <a:t>).into&lt;</a:t>
            </a:r>
            <a:r>
              <a:rPr lang="en-US" sz="1600" dirty="0" err="1" smtClean="0">
                <a:latin typeface="Source Code Pro" pitchFamily="49" charset="0"/>
              </a:rPr>
              <a:t>int</a:t>
            </a:r>
            <a:r>
              <a:rPr lang="en-US" sz="1600" dirty="0" smtClean="0">
                <a:latin typeface="Source Code Pro" pitchFamily="49" charset="0"/>
              </a:rPr>
              <a:t>&gt;();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EXPECT_EQ(0,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auto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 =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filledResult</a:t>
            </a:r>
            <a:r>
              <a:rPr lang="en-US" sz="1600" dirty="0" smtClean="0">
                <a:latin typeface="Source Code Pro" pitchFamily="49" charset="0"/>
              </a:rPr>
              <a:t>).into&lt;</a:t>
            </a:r>
            <a:r>
              <a:rPr lang="en-US" sz="1600" dirty="0" err="1" smtClean="0">
                <a:latin typeface="Source Code Pro" pitchFamily="49" charset="0"/>
              </a:rPr>
              <a:t>int</a:t>
            </a:r>
            <a:r>
              <a:rPr lang="en-US" sz="1600" dirty="0" smtClean="0">
                <a:latin typeface="Source Code Pro" pitchFamily="49" charset="0"/>
              </a:rPr>
              <a:t>&gt;();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EXPECT_EQ(42,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class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(const Result&amp; result): _result(result) {}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template &lt;</a:t>
            </a:r>
            <a:r>
              <a:rPr lang="en-US" sz="1600" dirty="0" err="1" smtClean="0">
                <a:latin typeface="Source Code Pro" pitchFamily="49" charset="0"/>
              </a:rPr>
              <a:t>typename</a:t>
            </a:r>
            <a:r>
              <a:rPr lang="en-US" sz="16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T into()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if (_</a:t>
            </a:r>
            <a:r>
              <a:rPr lang="en-US" sz="1600" dirty="0" err="1" smtClean="0">
                <a:latin typeface="Source Code Pro" pitchFamily="49" charset="0"/>
              </a:rPr>
              <a:t>result.empty</a:t>
            </a:r>
            <a:r>
              <a:rPr lang="en-US" sz="1600" dirty="0" smtClean="0">
                <a:latin typeface="Source Code Pro" pitchFamily="49" charset="0"/>
              </a:rPr>
              <a:t>()) return T();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return *_</a:t>
            </a:r>
            <a:r>
              <a:rPr lang="en-US" sz="1600" dirty="0" err="1" smtClean="0">
                <a:latin typeface="Source Code Pro" pitchFamily="49" charset="0"/>
              </a:rPr>
              <a:t>result.begin</a:t>
            </a:r>
            <a:r>
              <a:rPr lang="en-US" sz="1600" dirty="0" smtClean="0">
                <a:latin typeface="Source Code Pro" pitchFamily="49" charset="0"/>
              </a:rPr>
              <a:t>().get&lt;T&gt;(0);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}</a:t>
            </a:r>
            <a:endParaRPr lang="en-US" sz="1600" dirty="0">
              <a:latin typeface="Source Code Pro" pitchFamily="49" charset="0"/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5580112" y="4581128"/>
            <a:ext cx="3168352" cy="1224136"/>
          </a:xfrm>
          <a:prstGeom prst="wedgeRectCallout">
            <a:avLst>
              <a:gd name="adj1" fmla="val -86614"/>
              <a:gd name="adj2" fmla="val -5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Here is the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ige Legende 5"/>
          <p:cNvSpPr/>
          <p:nvPr/>
        </p:nvSpPr>
        <p:spPr>
          <a:xfrm>
            <a:off x="5580112" y="2564904"/>
            <a:ext cx="3168352" cy="1224136"/>
          </a:xfrm>
          <a:prstGeom prst="wedgeRectCallout">
            <a:avLst>
              <a:gd name="adj1" fmla="val -132436"/>
              <a:gd name="adj2" fmla="val -93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 stable test results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must forbid to use an </a:t>
            </a:r>
            <a:r>
              <a:rPr lang="en-US" dirty="0" err="1" smtClean="0"/>
              <a:t>int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there other types with the same problem?</a:t>
            </a:r>
          </a:p>
          <a:p>
            <a:pPr lvl="1"/>
            <a:r>
              <a:rPr lang="en-US" dirty="0" smtClean="0"/>
              <a:t>All integral, floating point and pointer types</a:t>
            </a:r>
          </a:p>
          <a:p>
            <a:r>
              <a:rPr lang="en-US" dirty="0" smtClean="0"/>
              <a:t>OK, let’s put a </a:t>
            </a:r>
            <a:r>
              <a:rPr lang="en-US" dirty="0" smtClean="0">
                <a:latin typeface="Source Code Pro" pitchFamily="49" charset="0"/>
              </a:rPr>
              <a:t>M_DEBUG_BREAK </a:t>
            </a:r>
            <a:r>
              <a:rPr lang="en-US" dirty="0" smtClean="0"/>
              <a:t>or </a:t>
            </a:r>
            <a:r>
              <a:rPr lang="en-US" dirty="0" smtClean="0">
                <a:latin typeface="Source Code Pro" pitchFamily="49" charset="0"/>
              </a:rPr>
              <a:t>M_REQUIRE</a:t>
            </a:r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these just evaluate </a:t>
            </a:r>
            <a:r>
              <a:rPr lang="en-US" dirty="0" smtClean="0"/>
              <a:t>during runtime and it does not work with types</a:t>
            </a:r>
          </a:p>
          <a:p>
            <a:r>
              <a:rPr lang="en-US" dirty="0" smtClean="0"/>
              <a:t>It would be great, if we could check during compile time!</a:t>
            </a:r>
          </a:p>
          <a:p>
            <a:pPr lvl="1"/>
            <a:r>
              <a:rPr lang="en-US" dirty="0" smtClean="0"/>
              <a:t>We can do it with </a:t>
            </a:r>
            <a:r>
              <a:rPr lang="en-US" dirty="0" err="1" smtClean="0">
                <a:latin typeface="Source Code Pro" pitchFamily="49" charset="0"/>
              </a:rPr>
              <a:t>static_assert</a:t>
            </a:r>
            <a:r>
              <a:rPr lang="en-US" dirty="0" smtClean="0">
                <a:latin typeface="Source Code Pro" pitchFamily="49" charset="0"/>
              </a:rPr>
              <a:t>()</a:t>
            </a:r>
            <a:endParaRPr lang="en-US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</a:t>
            </a:r>
            <a:r>
              <a:rPr lang="en-US" dirty="0" err="1" smtClean="0"/>
              <a:t>static_assert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auto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 =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emptyResult</a:t>
            </a:r>
            <a:r>
              <a:rPr lang="en-US" sz="1600" dirty="0" smtClean="0">
                <a:latin typeface="Source Code Pro" pitchFamily="49" charset="0"/>
              </a:rPr>
              <a:t>).into&lt;</a:t>
            </a:r>
            <a:r>
              <a:rPr lang="en-US" sz="1600" dirty="0" err="1" smtClean="0">
                <a:latin typeface="Source Code Pro" pitchFamily="49" charset="0"/>
              </a:rPr>
              <a:t>int</a:t>
            </a:r>
            <a:r>
              <a:rPr lang="en-US" sz="1600" dirty="0" smtClean="0">
                <a:latin typeface="Source Code Pro" pitchFamily="49" charset="0"/>
              </a:rPr>
              <a:t>&gt;();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EXPECT_EQ(0,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auto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 =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filledResult</a:t>
            </a:r>
            <a:r>
              <a:rPr lang="en-US" sz="1600" dirty="0" smtClean="0">
                <a:latin typeface="Source Code Pro" pitchFamily="49" charset="0"/>
              </a:rPr>
              <a:t>).into&lt;</a:t>
            </a:r>
            <a:r>
              <a:rPr lang="en-US" sz="1600" dirty="0" err="1" smtClean="0">
                <a:latin typeface="Source Code Pro" pitchFamily="49" charset="0"/>
              </a:rPr>
              <a:t>int</a:t>
            </a:r>
            <a:r>
              <a:rPr lang="en-US" sz="1600" dirty="0" smtClean="0">
                <a:latin typeface="Source Code Pro" pitchFamily="49" charset="0"/>
              </a:rPr>
              <a:t>&gt;();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EXPECT_EQ(42,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class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ResultProcessor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ResultProcessor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(const Result&amp; result): _result(result) {}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template &lt;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typename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T into()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</a:t>
            </a:r>
            <a:r>
              <a:rPr lang="en-US" sz="1600" dirty="0" err="1" smtClean="0">
                <a:latin typeface="Source Code Pro" pitchFamily="49" charset="0"/>
              </a:rPr>
              <a:t>static_assert</a:t>
            </a:r>
            <a:r>
              <a:rPr lang="en-US" sz="1600" dirty="0" smtClean="0">
                <a:latin typeface="Source Code Pro" pitchFamily="49" charset="0"/>
              </a:rPr>
              <a:t>(!(std::</a:t>
            </a:r>
            <a:r>
              <a:rPr lang="en-US" sz="1600" dirty="0" err="1" smtClean="0">
                <a:latin typeface="Source Code Pro" pitchFamily="49" charset="0"/>
              </a:rPr>
              <a:t>is_integral</a:t>
            </a:r>
            <a:r>
              <a:rPr lang="en-US" sz="1600" dirty="0" smtClean="0">
                <a:latin typeface="Source Code Pro" pitchFamily="49" charset="0"/>
              </a:rPr>
              <a:t>&lt;T&gt;::value || std::</a:t>
            </a:r>
            <a:r>
              <a:rPr lang="en-US" sz="1600" dirty="0" err="1" smtClean="0">
                <a:latin typeface="Source Code Pro" pitchFamily="49" charset="0"/>
              </a:rPr>
              <a:t>is_floating_point</a:t>
            </a:r>
            <a:r>
              <a:rPr lang="en-US" sz="1600" dirty="0" smtClean="0">
                <a:latin typeface="Source Code Pro" pitchFamily="49" charset="0"/>
              </a:rPr>
              <a:t>&lt;T&gt;::value),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  </a:t>
            </a:r>
            <a:r>
              <a:rPr lang="en-US" sz="1600" dirty="0" smtClean="0">
                <a:latin typeface="Source Code Pro" pitchFamily="49" charset="0"/>
              </a:rPr>
              <a:t>“Default </a:t>
            </a:r>
            <a:r>
              <a:rPr lang="en-US" sz="1600" dirty="0" smtClean="0">
                <a:latin typeface="Source Code Pro" pitchFamily="49" charset="0"/>
              </a:rPr>
              <a:t>types does not have a default </a:t>
            </a:r>
            <a:r>
              <a:rPr lang="en-US" sz="1600" dirty="0" err="1" smtClean="0">
                <a:latin typeface="Source Code Pro" pitchFamily="49" charset="0"/>
              </a:rPr>
              <a:t>c’tor</a:t>
            </a:r>
            <a:r>
              <a:rPr lang="en-US" sz="1600" dirty="0" smtClean="0">
                <a:latin typeface="Source Code Pro" pitchFamily="49" charset="0"/>
              </a:rPr>
              <a:t>!");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if (_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result.empty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()) return T();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return *_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result.begin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().get&lt;T&gt;(0);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}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have </a:t>
            </a:r>
            <a:r>
              <a:rPr lang="en-US" dirty="0" smtClean="0"/>
              <a:t>integer </a:t>
            </a:r>
            <a:r>
              <a:rPr lang="en-US" dirty="0" smtClean="0"/>
              <a:t>in the DB!!!</a:t>
            </a:r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auto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 =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emptyResult</a:t>
            </a:r>
            <a:r>
              <a:rPr lang="en-US" sz="1600" dirty="0" smtClean="0">
                <a:latin typeface="Source Code Pro" pitchFamily="49" charset="0"/>
              </a:rPr>
              <a:t>).</a:t>
            </a:r>
            <a:r>
              <a:rPr lang="en-US" sz="1600" b="1" dirty="0" err="1" smtClean="0">
                <a:latin typeface="Source Code Pro" pitchFamily="49" charset="0"/>
              </a:rPr>
              <a:t>intoOrDefault</a:t>
            </a:r>
            <a:r>
              <a:rPr lang="en-US" sz="1600" b="1" dirty="0" smtClean="0">
                <a:latin typeface="Source Code Pro" pitchFamily="49" charset="0"/>
              </a:rPr>
              <a:t>&lt;</a:t>
            </a:r>
            <a:r>
              <a:rPr lang="en-US" sz="1600" b="1" dirty="0" err="1" smtClean="0">
                <a:latin typeface="Source Code Pro" pitchFamily="49" charset="0"/>
              </a:rPr>
              <a:t>int</a:t>
            </a:r>
            <a:r>
              <a:rPr lang="en-US" sz="1600" b="1" dirty="0" smtClean="0">
                <a:latin typeface="Source Code Pro" pitchFamily="49" charset="0"/>
              </a:rPr>
              <a:t>&gt;(0);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EXPECT_EQ(0,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auto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 =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filledResult</a:t>
            </a:r>
            <a:r>
              <a:rPr lang="en-US" sz="1600" dirty="0" smtClean="0">
                <a:latin typeface="Source Code Pro" pitchFamily="49" charset="0"/>
              </a:rPr>
              <a:t>).</a:t>
            </a:r>
            <a:r>
              <a:rPr lang="en-US" sz="1600" b="1" dirty="0" err="1" smtClean="0">
                <a:latin typeface="Source Code Pro" pitchFamily="49" charset="0"/>
              </a:rPr>
              <a:t>intoOrDefault</a:t>
            </a:r>
            <a:r>
              <a:rPr lang="en-US" sz="1600" b="1" dirty="0" smtClean="0">
                <a:latin typeface="Source Code Pro" pitchFamily="49" charset="0"/>
              </a:rPr>
              <a:t>&lt;</a:t>
            </a:r>
            <a:r>
              <a:rPr lang="en-US" sz="1600" b="1" dirty="0" err="1" smtClean="0">
                <a:latin typeface="Source Code Pro" pitchFamily="49" charset="0"/>
              </a:rPr>
              <a:t>int</a:t>
            </a:r>
            <a:r>
              <a:rPr lang="en-US" sz="1600" b="1" dirty="0" smtClean="0">
                <a:latin typeface="Source Code Pro" pitchFamily="49" charset="0"/>
              </a:rPr>
              <a:t>&gt;(0);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EXPECT_EQ(42,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class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ResultProcessor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ResultProcessor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(const Result&amp; result): _result(result) {}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template &lt;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typename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T into()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static_assert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(!(std::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is_integral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&lt;T&gt;::value || std::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is_floating_point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&lt;T&gt;::value),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  "Simple types does not have a default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c’tor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!");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if (_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result.empty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()) return T();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return *_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result.begin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().get&lt;T&gt;(0);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</a:t>
            </a:r>
            <a:r>
              <a:rPr lang="en-US" sz="1600" dirty="0" smtClean="0">
                <a:latin typeface="Source Code Pro" pitchFamily="49" charset="0"/>
              </a:rPr>
              <a:t>template &lt;</a:t>
            </a:r>
            <a:r>
              <a:rPr lang="en-US" sz="1600" dirty="0" err="1" smtClean="0">
                <a:latin typeface="Source Code Pro" pitchFamily="49" charset="0"/>
              </a:rPr>
              <a:t>typename</a:t>
            </a:r>
            <a:r>
              <a:rPr lang="en-US" sz="16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T </a:t>
            </a:r>
            <a:r>
              <a:rPr lang="en-US" sz="1600" dirty="0" err="1" smtClean="0">
                <a:latin typeface="Source Code Pro" pitchFamily="49" charset="0"/>
              </a:rPr>
              <a:t>intoOrDefault</a:t>
            </a:r>
            <a:r>
              <a:rPr lang="en-US" sz="1600" dirty="0" smtClean="0">
                <a:latin typeface="Source Code Pro" pitchFamily="49" charset="0"/>
              </a:rPr>
              <a:t>(const T&amp; default)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if (_</a:t>
            </a:r>
            <a:r>
              <a:rPr lang="en-US" sz="1600" dirty="0" err="1" smtClean="0">
                <a:latin typeface="Source Code Pro" pitchFamily="49" charset="0"/>
              </a:rPr>
              <a:t>result.empty</a:t>
            </a:r>
            <a:r>
              <a:rPr lang="en-US" sz="1600" dirty="0" smtClean="0">
                <a:latin typeface="Source Code Pro" pitchFamily="49" charset="0"/>
              </a:rPr>
              <a:t>()) return default;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return *_</a:t>
            </a:r>
            <a:r>
              <a:rPr lang="en-US" sz="1600" dirty="0" err="1" smtClean="0">
                <a:latin typeface="Source Code Pro" pitchFamily="49" charset="0"/>
              </a:rPr>
              <a:t>result.begin</a:t>
            </a:r>
            <a:r>
              <a:rPr lang="en-US" sz="1600" dirty="0" smtClean="0">
                <a:latin typeface="Source Code Pro" pitchFamily="49" charset="0"/>
              </a:rPr>
              <a:t>().get&lt;T&gt;(0);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}</a:t>
            </a:r>
            <a:endParaRPr lang="en-US" sz="16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want to handle result collections!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auto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 =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emptyResult</a:t>
            </a:r>
            <a:r>
              <a:rPr lang="en-US" sz="1600" dirty="0" smtClean="0">
                <a:latin typeface="Source Code Pro" pitchFamily="49" charset="0"/>
              </a:rPr>
              <a:t>).into&lt;</a:t>
            </a:r>
            <a:r>
              <a:rPr lang="en-US" sz="1600" dirty="0" err="1" smtClean="0">
                <a:latin typeface="Source Code Pro" pitchFamily="49" charset="0"/>
              </a:rPr>
              <a:t>MStringList</a:t>
            </a:r>
            <a:r>
              <a:rPr lang="en-US" sz="1600" dirty="0" smtClean="0">
                <a:latin typeface="Source Code Pro" pitchFamily="49" charset="0"/>
              </a:rPr>
              <a:t>&gt;();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</a:t>
            </a:r>
            <a:r>
              <a:rPr lang="en-US" sz="1600" dirty="0" err="1" smtClean="0">
                <a:latin typeface="Source Code Pro" pitchFamily="49" charset="0"/>
              </a:rPr>
              <a:t>MStringList</a:t>
            </a:r>
            <a:r>
              <a:rPr lang="en-US" sz="1600" dirty="0" smtClean="0">
                <a:latin typeface="Source Code Pro" pitchFamily="49" charset="0"/>
              </a:rPr>
              <a:t>(),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auto </a:t>
            </a:r>
            <a:r>
              <a:rPr lang="en-US" sz="1600" dirty="0" err="1" smtClean="0">
                <a:latin typeface="Source Code Pro" pitchFamily="49" charset="0"/>
              </a:rPr>
              <a:t>receivedValue</a:t>
            </a:r>
            <a:r>
              <a:rPr lang="en-US" sz="1600" dirty="0" smtClean="0">
                <a:latin typeface="Source Code Pro" pitchFamily="49" charset="0"/>
              </a:rPr>
              <a:t> =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filledResult</a:t>
            </a:r>
            <a:r>
              <a:rPr lang="en-US" sz="1600" dirty="0" smtClean="0">
                <a:latin typeface="Source Code Pro" pitchFamily="49" charset="0"/>
              </a:rPr>
              <a:t>).into&lt;</a:t>
            </a:r>
            <a:r>
              <a:rPr lang="en-US" sz="1600" dirty="0" err="1" smtClean="0">
                <a:latin typeface="Source Code Pro" pitchFamily="49" charset="0"/>
              </a:rPr>
              <a:t>MStringList</a:t>
            </a:r>
            <a:r>
              <a:rPr lang="en-US" sz="1600" dirty="0" smtClean="0">
                <a:latin typeface="Source Code Pro" pitchFamily="49" charset="0"/>
              </a:rPr>
              <a:t>&gt;();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ASSERT_EQ(2, </a:t>
            </a:r>
            <a:r>
              <a:rPr lang="en-US" sz="1600" dirty="0" err="1" smtClean="0">
                <a:latin typeface="Source Code Pro" pitchFamily="49" charset="0"/>
              </a:rPr>
              <a:t>receivedValue.size</a:t>
            </a:r>
            <a:r>
              <a:rPr lang="en-US" sz="1600" dirty="0" smtClean="0">
                <a:latin typeface="Source Code Pro" pitchFamily="49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</a:t>
            </a:r>
            <a:r>
              <a:rPr lang="en-US" sz="1600" dirty="0" err="1" smtClean="0">
                <a:latin typeface="Source Code Pro" pitchFamily="49" charset="0"/>
              </a:rPr>
              <a:t>Mstring</a:t>
            </a:r>
            <a:r>
              <a:rPr lang="en-US" sz="1600" dirty="0" smtClean="0">
                <a:latin typeface="Source Code Pro" pitchFamily="49" charset="0"/>
              </a:rPr>
              <a:t>(“Arthur Dent”), </a:t>
            </a:r>
            <a:r>
              <a:rPr lang="en-US" sz="1600" dirty="0" err="1" smtClean="0">
                <a:latin typeface="Source Code Pro" pitchFamily="49" charset="0"/>
              </a:rPr>
              <a:t>receivedResult</a:t>
            </a:r>
            <a:r>
              <a:rPr lang="en-US" sz="1600" dirty="0" smtClean="0">
                <a:latin typeface="Source Code Pro" pitchFamily="49" charset="0"/>
              </a:rPr>
              <a:t>[0]);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EXPECT_EQ(</a:t>
            </a:r>
            <a:r>
              <a:rPr lang="en-US" sz="1600" dirty="0" err="1" smtClean="0">
                <a:latin typeface="Source Code Pro" pitchFamily="49" charset="0"/>
              </a:rPr>
              <a:t>Mstring</a:t>
            </a:r>
            <a:r>
              <a:rPr lang="en-US" sz="1600" dirty="0" smtClean="0">
                <a:latin typeface="Source Code Pro" pitchFamily="49" charset="0"/>
              </a:rPr>
              <a:t>(“Ford Prefect”), </a:t>
            </a:r>
            <a:r>
              <a:rPr lang="en-US" sz="1600" dirty="0" err="1" smtClean="0">
                <a:latin typeface="Source Code Pro" pitchFamily="49" charset="0"/>
              </a:rPr>
              <a:t>receivedResult</a:t>
            </a:r>
            <a:r>
              <a:rPr lang="en-US" sz="1600" dirty="0" smtClean="0">
                <a:latin typeface="Source Code Pro" pitchFamily="49" charset="0"/>
              </a:rPr>
              <a:t>[1]);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class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</a:t>
            </a:r>
            <a:r>
              <a:rPr lang="en-US" sz="1600" dirty="0" err="1" smtClean="0">
                <a:latin typeface="Source Code Pro" pitchFamily="49" charset="0"/>
              </a:rPr>
              <a:t>ResultProcessor</a:t>
            </a:r>
            <a:r>
              <a:rPr lang="en-US" sz="1600" dirty="0" smtClean="0">
                <a:latin typeface="Source Code Pro" pitchFamily="49" charset="0"/>
              </a:rPr>
              <a:t>(const Result&amp; result): _result(result) {}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template &lt;</a:t>
            </a:r>
            <a:r>
              <a:rPr lang="en-US" sz="1600" dirty="0" err="1" smtClean="0">
                <a:latin typeface="Source Code Pro" pitchFamily="49" charset="0"/>
              </a:rPr>
              <a:t>typename</a:t>
            </a:r>
            <a:r>
              <a:rPr lang="en-US" sz="16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T into()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???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}</a:t>
            </a:r>
            <a:endParaRPr lang="en-US" sz="1600" dirty="0">
              <a:latin typeface="Source Code Pro" pitchFamily="49" charset="0"/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5436096" y="5229200"/>
            <a:ext cx="3168352" cy="1224136"/>
          </a:xfrm>
          <a:prstGeom prst="wedgeRectCallout">
            <a:avLst>
              <a:gd name="adj1" fmla="val -102848"/>
              <a:gd name="adj2" fmla="val -27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Partial function specialization is not supported by </a:t>
            </a:r>
            <a:r>
              <a:rPr lang="en-US" dirty="0" smtClean="0">
                <a:solidFill>
                  <a:schemeClr val="bg1"/>
                </a:solidFill>
              </a:rPr>
              <a:t>C++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Excurs</a:t>
            </a:r>
            <a:r>
              <a:rPr lang="en-US" dirty="0" smtClean="0"/>
              <a:t> into type traits: </a:t>
            </a:r>
            <a:br>
              <a:rPr lang="en-US" dirty="0" smtClean="0"/>
            </a:br>
            <a:r>
              <a:rPr lang="en-US" dirty="0" smtClean="0"/>
              <a:t>std::</a:t>
            </a:r>
            <a:r>
              <a:rPr lang="en-US" dirty="0" err="1" smtClean="0"/>
              <a:t>true_type</a:t>
            </a:r>
            <a:r>
              <a:rPr lang="en-US" dirty="0" smtClean="0"/>
              <a:t> / std::</a:t>
            </a:r>
            <a:r>
              <a:rPr lang="en-US" dirty="0" err="1" smtClean="0"/>
              <a:t>false_type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125" y="1772817"/>
            <a:ext cx="761767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delegate the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dirty="0" err="1" smtClean="0">
                <a:latin typeface="Source Code Pro" pitchFamily="49" charset="0"/>
              </a:rPr>
              <a:t>ResultProcessor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ResultProcessor</a:t>
            </a:r>
            <a:r>
              <a:rPr lang="en-US" dirty="0" smtClean="0">
                <a:latin typeface="Source Code Pro" pitchFamily="49" charset="0"/>
              </a:rPr>
              <a:t>(const Result&amp; result): _result(result) {}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 into()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Executor&lt;T&gt; executor(_result);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</a:t>
            </a:r>
            <a:r>
              <a:rPr lang="en-US" dirty="0" err="1" smtClean="0">
                <a:latin typeface="Source Code Pro" pitchFamily="49" charset="0"/>
              </a:rPr>
              <a:t>executor.evaluateRows</a:t>
            </a:r>
            <a:r>
              <a:rPr lang="en-US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 </a:t>
            </a:r>
            <a:r>
              <a:rPr lang="en-US" dirty="0" err="1" smtClean="0">
                <a:latin typeface="Source Code Pro" pitchFamily="49" charset="0"/>
              </a:rPr>
              <a:t>intoOrDefault</a:t>
            </a:r>
            <a:r>
              <a:rPr lang="en-US" dirty="0" smtClean="0">
                <a:latin typeface="Source Code Pro" pitchFamily="49" charset="0"/>
              </a:rPr>
              <a:t>(const T&amp; </a:t>
            </a:r>
            <a:r>
              <a:rPr lang="en-US" dirty="0" err="1" smtClean="0">
                <a:latin typeface="Source Code Pro" pitchFamily="49" charset="0"/>
              </a:rPr>
              <a:t>defaultValue</a:t>
            </a:r>
            <a:r>
              <a:rPr lang="en-US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Executor&lt;T&gt; executor(_result);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 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</a:t>
            </a:r>
            <a:r>
              <a:rPr lang="en-US" dirty="0" err="1" smtClean="0">
                <a:latin typeface="Source Code Pro" pitchFamily="49" charset="0"/>
              </a:rPr>
              <a:t>executor.evaluateRows</a:t>
            </a:r>
            <a:r>
              <a:rPr lang="en-US" dirty="0" smtClean="0">
                <a:latin typeface="Source Code Pro" pitchFamily="49" charset="0"/>
              </a:rPr>
              <a:t>(</a:t>
            </a:r>
            <a:r>
              <a:rPr lang="en-US" dirty="0" err="1" smtClean="0">
                <a:latin typeface="Source Code Pro" pitchFamily="49" charset="0"/>
              </a:rPr>
              <a:t>defaultValue</a:t>
            </a:r>
            <a:r>
              <a:rPr lang="en-US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work is done by 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template &lt;</a:t>
            </a:r>
            <a:r>
              <a:rPr lang="en-US" sz="3400" dirty="0" err="1" smtClean="0">
                <a:latin typeface="Source Code Pro" pitchFamily="49" charset="0"/>
              </a:rPr>
              <a:t>typename</a:t>
            </a:r>
            <a:r>
              <a:rPr lang="en-US" sz="3400" dirty="0" smtClean="0">
                <a:latin typeface="Source Code Pro" pitchFamily="49" charset="0"/>
              </a:rPr>
              <a:t> R&gt;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class Executor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Executor(const Result&amp; result)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: _result(result) {}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R </a:t>
            </a:r>
            <a:r>
              <a:rPr lang="en-US" sz="3400" dirty="0" err="1" smtClean="0">
                <a:latin typeface="Source Code Pro" pitchFamily="49" charset="0"/>
              </a:rPr>
              <a:t>evaluateRows</a:t>
            </a:r>
            <a:r>
              <a:rPr lang="en-US" sz="3400" dirty="0" smtClean="0">
                <a:latin typeface="Source Code Pro" pitchFamily="49" charset="0"/>
              </a:rPr>
              <a:t>() const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  return </a:t>
            </a:r>
            <a:r>
              <a:rPr lang="en-US" sz="3400" dirty="0" err="1" smtClean="0">
                <a:latin typeface="Source Code Pro" pitchFamily="49" charset="0"/>
              </a:rPr>
              <a:t>ExecutorImpl</a:t>
            </a:r>
            <a:r>
              <a:rPr lang="en-US" sz="3400" dirty="0" smtClean="0">
                <a:latin typeface="Source Code Pro" pitchFamily="49" charset="0"/>
              </a:rPr>
              <a:t>&lt;R&gt;::</a:t>
            </a:r>
            <a:r>
              <a:rPr lang="en-US" sz="3400" dirty="0" err="1" smtClean="0">
                <a:latin typeface="Source Code Pro" pitchFamily="49" charset="0"/>
              </a:rPr>
              <a:t>doIt</a:t>
            </a:r>
            <a:r>
              <a:rPr lang="en-US" sz="3400" dirty="0" smtClean="0">
                <a:latin typeface="Source Code Pro" pitchFamily="49" charset="0"/>
              </a:rPr>
              <a:t>(*this);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R </a:t>
            </a:r>
            <a:r>
              <a:rPr lang="en-US" sz="3400" dirty="0" err="1" smtClean="0">
                <a:latin typeface="Source Code Pro" pitchFamily="49" charset="0"/>
              </a:rPr>
              <a:t>evaluateRows</a:t>
            </a:r>
            <a:r>
              <a:rPr lang="en-US" sz="3400" dirty="0" smtClean="0">
                <a:latin typeface="Source Code Pro" pitchFamily="49" charset="0"/>
              </a:rPr>
              <a:t>(const T&amp; </a:t>
            </a:r>
            <a:r>
              <a:rPr lang="en-US" sz="3400" dirty="0" err="1" smtClean="0">
                <a:latin typeface="Source Code Pro" pitchFamily="49" charset="0"/>
              </a:rPr>
              <a:t>defaultValue</a:t>
            </a:r>
            <a:r>
              <a:rPr lang="en-US" sz="3400" dirty="0" smtClean="0">
                <a:latin typeface="Source Code Pro" pitchFamily="49" charset="0"/>
              </a:rPr>
              <a:t>) const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  return </a:t>
            </a:r>
            <a:r>
              <a:rPr lang="en-US" sz="3400" dirty="0" err="1" smtClean="0">
                <a:latin typeface="Source Code Pro" pitchFamily="49" charset="0"/>
              </a:rPr>
              <a:t>ExecutorImpl</a:t>
            </a:r>
            <a:r>
              <a:rPr lang="en-US" sz="3400" dirty="0" smtClean="0">
                <a:latin typeface="Source Code Pro" pitchFamily="49" charset="0"/>
              </a:rPr>
              <a:t>&lt;R&gt;::</a:t>
            </a:r>
            <a:r>
              <a:rPr lang="en-US" sz="3400" dirty="0" err="1" smtClean="0">
                <a:latin typeface="Source Code Pro" pitchFamily="49" charset="0"/>
              </a:rPr>
              <a:t>doIt</a:t>
            </a:r>
            <a:r>
              <a:rPr lang="en-US" sz="3400" dirty="0" smtClean="0">
                <a:latin typeface="Source Code Pro" pitchFamily="49" charset="0"/>
              </a:rPr>
              <a:t>(*this, </a:t>
            </a:r>
            <a:r>
              <a:rPr lang="en-US" sz="3400" dirty="0" err="1" smtClean="0">
                <a:latin typeface="Source Code Pro" pitchFamily="49" charset="0"/>
              </a:rPr>
              <a:t>defaultValue</a:t>
            </a:r>
            <a:r>
              <a:rPr lang="en-US" sz="34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sz="34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34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template &lt;</a:t>
            </a:r>
            <a:r>
              <a:rPr lang="en-US" sz="3400" dirty="0" err="1" smtClean="0">
                <a:latin typeface="Source Code Pro" pitchFamily="49" charset="0"/>
              </a:rPr>
              <a:t>typename</a:t>
            </a:r>
            <a:r>
              <a:rPr lang="en-US" sz="3400" dirty="0" smtClean="0">
                <a:latin typeface="Source Code Pro" pitchFamily="49" charset="0"/>
              </a:rPr>
              <a:t> T, </a:t>
            </a:r>
            <a:r>
              <a:rPr lang="en-US" sz="3400" dirty="0" err="1" smtClean="0">
                <a:latin typeface="Source Code Pro" pitchFamily="49" charset="0"/>
              </a:rPr>
              <a:t>typename</a:t>
            </a:r>
            <a:r>
              <a:rPr lang="en-US" sz="3400" dirty="0" smtClean="0">
                <a:latin typeface="Source Code Pro" pitchFamily="49" charset="0"/>
              </a:rPr>
              <a:t> Enabled = void&gt;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class </a:t>
            </a:r>
            <a:r>
              <a:rPr lang="en-US" sz="3400" dirty="0" err="1" smtClean="0">
                <a:latin typeface="Source Code Pro" pitchFamily="49" charset="0"/>
              </a:rPr>
              <a:t>ExecutorImpl</a:t>
            </a:r>
            <a:r>
              <a:rPr lang="en-US" sz="3400" dirty="0" smtClean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en-US" sz="3400" dirty="0" smtClean="0">
                <a:latin typeface="Source Code Pro" pitchFamily="49" charset="0"/>
              </a:rPr>
              <a:t>{};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hteckige Legende 3"/>
          <p:cNvSpPr/>
          <p:nvPr/>
        </p:nvSpPr>
        <p:spPr>
          <a:xfrm>
            <a:off x="5796136" y="2708920"/>
            <a:ext cx="3168352" cy="1224136"/>
          </a:xfrm>
          <a:prstGeom prst="wedgeRectCallout">
            <a:avLst>
              <a:gd name="adj1" fmla="val -135554"/>
              <a:gd name="adj2" fmla="val -4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Here happens now the separation if R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is a container or not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we have a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Container Case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&lt;T,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   </a:t>
            </a:r>
          </a:p>
          <a:p>
            <a:pPr>
              <a:buNone/>
            </a:pPr>
            <a:r>
              <a:rPr lang="en-US" b="1" dirty="0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  !SCR::</a:t>
            </a:r>
            <a:r>
              <a:rPr lang="en-US" b="1" dirty="0" err="1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is_sequence_container</a:t>
            </a:r>
            <a:r>
              <a:rPr lang="en-US" b="1" dirty="0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&lt;T&gt;::value</a:t>
            </a:r>
            <a:r>
              <a:rPr lang="en-US" dirty="0" smtClean="0">
                <a:latin typeface="Source Code Pro" pitchFamily="49" charset="0"/>
              </a:rPr>
              <a:t>&gt;::type&gt;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(const Executor&amp; executor)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if (</a:t>
            </a:r>
            <a:r>
              <a:rPr lang="en-US" dirty="0" err="1" smtClean="0">
                <a:latin typeface="Source Code Pro" pitchFamily="49" charset="0"/>
              </a:rPr>
              <a:t>executor._result.empty</a:t>
            </a:r>
            <a:r>
              <a:rPr lang="en-US" dirty="0" smtClean="0">
                <a:latin typeface="Source Code Pro" pitchFamily="49" charset="0"/>
              </a:rPr>
              <a:t>()) return T();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*</a:t>
            </a:r>
            <a:r>
              <a:rPr lang="en-US" dirty="0" err="1" smtClean="0">
                <a:latin typeface="Source Code Pro" pitchFamily="49" charset="0"/>
              </a:rPr>
              <a:t>executor._result.begin</a:t>
            </a:r>
            <a:r>
              <a:rPr lang="en-US" dirty="0" smtClean="0">
                <a:latin typeface="Source Code Pro" pitchFamily="49" charset="0"/>
              </a:rPr>
              <a:t>().get&lt;T&gt;(0);  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endParaRPr lang="en-US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single default return value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&lt;T,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   </a:t>
            </a:r>
          </a:p>
          <a:p>
            <a:pPr>
              <a:buNone/>
            </a:pPr>
            <a:r>
              <a:rPr lang="en-US" b="1" dirty="0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  !SCR::</a:t>
            </a:r>
            <a:r>
              <a:rPr lang="en-US" b="1" dirty="0" err="1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is_sequence_container</a:t>
            </a:r>
            <a:r>
              <a:rPr lang="en-US" b="1" dirty="0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&lt;T&gt;::value</a:t>
            </a:r>
            <a:r>
              <a:rPr lang="en-US" dirty="0" smtClean="0">
                <a:latin typeface="Source Code Pro" pitchFamily="49" charset="0"/>
              </a:rPr>
              <a:t>&gt;::type&gt;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static 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doIt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(const Executor&amp; executor)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if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executor._result.empty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()) return T();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return *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executor._result.begin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().get&lt;T&gt;(0);  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(const Executor&amp; executor, const T&amp; </a:t>
            </a:r>
            <a:r>
              <a:rPr lang="en-US" dirty="0" err="1" smtClean="0">
                <a:latin typeface="Source Code Pro" pitchFamily="49" charset="0"/>
              </a:rPr>
              <a:t>defaultValue</a:t>
            </a:r>
            <a:r>
              <a:rPr lang="en-US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if (</a:t>
            </a:r>
            <a:r>
              <a:rPr lang="en-US" dirty="0" err="1" smtClean="0">
                <a:latin typeface="Source Code Pro" pitchFamily="49" charset="0"/>
              </a:rPr>
              <a:t>executor._result.empty</a:t>
            </a:r>
            <a:r>
              <a:rPr lang="en-US" dirty="0" smtClean="0">
                <a:latin typeface="Source Code Pro" pitchFamily="49" charset="0"/>
              </a:rPr>
              <a:t>()) return </a:t>
            </a:r>
            <a:r>
              <a:rPr lang="en-US" dirty="0" err="1" smtClean="0">
                <a:latin typeface="Source Code Pro" pitchFamily="49" charset="0"/>
              </a:rPr>
              <a:t>defaultValue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*</a:t>
            </a:r>
            <a:r>
              <a:rPr lang="en-US" dirty="0" err="1" smtClean="0">
                <a:latin typeface="Source Code Pro" pitchFamily="49" charset="0"/>
              </a:rPr>
              <a:t>executor._result.begin</a:t>
            </a:r>
            <a:r>
              <a:rPr lang="en-US" dirty="0" smtClean="0">
                <a:latin typeface="Source Code Pro" pitchFamily="49" charset="0"/>
              </a:rPr>
              <a:t>().get&lt;T&gt;(0);  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&lt;T,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</a:t>
            </a:r>
            <a:r>
              <a:rPr lang="en-US" b="1" dirty="0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SCR::</a:t>
            </a:r>
            <a:r>
              <a:rPr lang="en-US" b="1" dirty="0" err="1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is_sequence_container</a:t>
            </a:r>
            <a:r>
              <a:rPr lang="en-US" b="1" dirty="0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&lt;T&gt;::value</a:t>
            </a:r>
            <a:r>
              <a:rPr lang="en-US" dirty="0" smtClean="0">
                <a:latin typeface="Source Code Pro" pitchFamily="49" charset="0"/>
              </a:rPr>
              <a:t>&gt;::type&gt;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typedef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T::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(const Executor&amp; executor)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if (</a:t>
            </a:r>
            <a:r>
              <a:rPr lang="en-US" dirty="0" err="1" smtClean="0">
                <a:latin typeface="Source Code Pro" pitchFamily="49" charset="0"/>
              </a:rPr>
              <a:t>executor._result.empty</a:t>
            </a:r>
            <a:r>
              <a:rPr lang="en-US" dirty="0" smtClean="0">
                <a:latin typeface="Source Code Pro" pitchFamily="49" charset="0"/>
              </a:rPr>
              <a:t>()) return T();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T </a:t>
            </a:r>
            <a:r>
              <a:rPr lang="en-US" dirty="0" err="1" smtClean="0">
                <a:latin typeface="Source Code Pro" pitchFamily="49" charset="0"/>
              </a:rPr>
              <a:t>returnValue</a:t>
            </a:r>
            <a:r>
              <a:rPr lang="en-US" dirty="0" smtClean="0">
                <a:latin typeface="Source Code Pro" pitchFamily="49" charset="0"/>
              </a:rPr>
              <a:t>(</a:t>
            </a:r>
            <a:r>
              <a:rPr lang="en-US" dirty="0" err="1" smtClean="0">
                <a:latin typeface="Source Code Pro" pitchFamily="49" charset="0"/>
              </a:rPr>
              <a:t>executor._result.size</a:t>
            </a:r>
            <a:r>
              <a:rPr lang="en-US" dirty="0" smtClean="0">
                <a:latin typeface="Source Code Pro" pitchFamily="49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auto </a:t>
            </a:r>
            <a:r>
              <a:rPr lang="en-US" dirty="0" err="1" smtClean="0">
                <a:latin typeface="Source Code Pro" pitchFamily="49" charset="0"/>
              </a:rPr>
              <a:t>returnIt</a:t>
            </a:r>
            <a:r>
              <a:rPr lang="en-US" dirty="0" smtClean="0">
                <a:latin typeface="Source Code Pro" pitchFamily="49" charset="0"/>
              </a:rPr>
              <a:t> = </a:t>
            </a:r>
            <a:r>
              <a:rPr lang="en-US" dirty="0" err="1" smtClean="0">
                <a:latin typeface="Source Code Pro" pitchFamily="49" charset="0"/>
              </a:rPr>
              <a:t>resultValue.begin</a:t>
            </a:r>
            <a:r>
              <a:rPr lang="en-US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for (auto </a:t>
            </a:r>
            <a:r>
              <a:rPr lang="en-US" dirty="0" err="1" smtClean="0">
                <a:latin typeface="Source Code Pro" pitchFamily="49" charset="0"/>
              </a:rPr>
              <a:t>dbIt</a:t>
            </a:r>
            <a:r>
              <a:rPr lang="en-US" dirty="0" smtClean="0">
                <a:latin typeface="Source Code Pro" pitchFamily="49" charset="0"/>
              </a:rPr>
              <a:t> = </a:t>
            </a:r>
            <a:r>
              <a:rPr lang="en-US" dirty="0" err="1" smtClean="0">
                <a:latin typeface="Source Code Pro" pitchFamily="49" charset="0"/>
              </a:rPr>
              <a:t>executor._result.begin</a:t>
            </a:r>
            <a:r>
              <a:rPr lang="en-US" dirty="0" smtClean="0">
                <a:latin typeface="Source Code Pro" pitchFamily="49" charset="0"/>
              </a:rPr>
              <a:t>();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  </a:t>
            </a:r>
            <a:r>
              <a:rPr lang="en-US" dirty="0" err="1" smtClean="0">
                <a:latin typeface="Source Code Pro" pitchFamily="49" charset="0"/>
              </a:rPr>
              <a:t>dbIt</a:t>
            </a:r>
            <a:r>
              <a:rPr lang="en-US" dirty="0" smtClean="0">
                <a:latin typeface="Source Code Pro" pitchFamily="49" charset="0"/>
              </a:rPr>
              <a:t> != </a:t>
            </a:r>
            <a:r>
              <a:rPr lang="en-US" dirty="0" err="1" smtClean="0">
                <a:latin typeface="Source Code Pro" pitchFamily="49" charset="0"/>
              </a:rPr>
              <a:t>executor._result.end</a:t>
            </a:r>
            <a:r>
              <a:rPr lang="en-US" dirty="0" smtClean="0">
                <a:latin typeface="Source Code Pro" pitchFamily="49" charset="0"/>
              </a:rPr>
              <a:t>(); ++ </a:t>
            </a:r>
            <a:r>
              <a:rPr lang="en-US" dirty="0" err="1" smtClean="0">
                <a:latin typeface="Source Code Pro" pitchFamily="49" charset="0"/>
              </a:rPr>
              <a:t>dbIt</a:t>
            </a:r>
            <a:r>
              <a:rPr lang="en-US" dirty="0" smtClean="0">
                <a:latin typeface="Source Code Pro" pitchFamily="49" charset="0"/>
              </a:rPr>
              <a:t>, ++</a:t>
            </a:r>
            <a:r>
              <a:rPr lang="en-US" dirty="0" err="1" smtClean="0">
                <a:latin typeface="Source Code Pro" pitchFamily="49" charset="0"/>
              </a:rPr>
              <a:t>resultIt</a:t>
            </a:r>
            <a:r>
              <a:rPr lang="en-US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  *</a:t>
            </a:r>
            <a:r>
              <a:rPr lang="en-US" dirty="0" err="1" smtClean="0">
                <a:latin typeface="Source Code Pro" pitchFamily="49" charset="0"/>
              </a:rPr>
              <a:t>returnIt</a:t>
            </a:r>
            <a:r>
              <a:rPr lang="en-US" dirty="0" smtClean="0">
                <a:latin typeface="Source Code Pro" pitchFamily="49" charset="0"/>
              </a:rPr>
              <a:t> = </a:t>
            </a:r>
            <a:r>
              <a:rPr lang="en-US" dirty="0" err="1" smtClean="0">
                <a:latin typeface="Source Code Pro" pitchFamily="49" charset="0"/>
              </a:rPr>
              <a:t>dbIt.get</a:t>
            </a:r>
            <a:r>
              <a:rPr lang="en-US" dirty="0" smtClean="0">
                <a:latin typeface="Source Code Pro" pitchFamily="49" charset="0"/>
              </a:rPr>
              <a:t>&lt;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&gt;(0);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</a:t>
            </a:r>
            <a:r>
              <a:rPr lang="en-US" dirty="0" err="1" smtClean="0">
                <a:latin typeface="Source Code Pro" pitchFamily="49" charset="0"/>
              </a:rPr>
              <a:t>returnValue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hteckige Legende 3"/>
          <p:cNvSpPr/>
          <p:nvPr/>
        </p:nvSpPr>
        <p:spPr>
          <a:xfrm>
            <a:off x="5796136" y="2708920"/>
            <a:ext cx="3168352" cy="1224136"/>
          </a:xfrm>
          <a:prstGeom prst="wedgeRectCallout">
            <a:avLst>
              <a:gd name="adj1" fmla="val -98867"/>
              <a:gd name="adj2" fmla="val 3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container with size equal to number of rows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container default return value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template &lt;</a:t>
            </a:r>
            <a:r>
              <a:rPr lang="en-US" sz="900" dirty="0" err="1" smtClean="0">
                <a:latin typeface="Source Code Pro" pitchFamily="49" charset="0"/>
              </a:rPr>
              <a:t>typename</a:t>
            </a:r>
            <a:r>
              <a:rPr lang="en-US" sz="9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class </a:t>
            </a:r>
            <a:r>
              <a:rPr lang="en-US" sz="900" dirty="0" err="1" smtClean="0">
                <a:latin typeface="Source Code Pro" pitchFamily="49" charset="0"/>
              </a:rPr>
              <a:t>ExecutorImpl</a:t>
            </a:r>
            <a:r>
              <a:rPr lang="en-US" sz="900" dirty="0" smtClean="0">
                <a:latin typeface="Source Code Pro" pitchFamily="49" charset="0"/>
              </a:rPr>
              <a:t>&lt;T, </a:t>
            </a:r>
            <a:r>
              <a:rPr lang="en-US" sz="900" dirty="0" err="1" smtClean="0">
                <a:latin typeface="Source Code Pro" pitchFamily="49" charset="0"/>
              </a:rPr>
              <a:t>typename</a:t>
            </a:r>
            <a:r>
              <a:rPr lang="en-US" sz="900" dirty="0" smtClean="0">
                <a:latin typeface="Source Code Pro" pitchFamily="49" charset="0"/>
              </a:rPr>
              <a:t> std::</a:t>
            </a:r>
            <a:r>
              <a:rPr lang="en-US" sz="900" dirty="0" err="1" smtClean="0">
                <a:latin typeface="Source Code Pro" pitchFamily="49" charset="0"/>
              </a:rPr>
              <a:t>enable_if</a:t>
            </a:r>
            <a:r>
              <a:rPr lang="en-US" sz="900" dirty="0" smtClean="0">
                <a:latin typeface="Source Code Pro" pitchFamily="49" charset="0"/>
              </a:rPr>
              <a:t>&lt;SCR::</a:t>
            </a:r>
            <a:r>
              <a:rPr lang="en-US" sz="900" dirty="0" err="1" smtClean="0">
                <a:latin typeface="Source Code Pro" pitchFamily="49" charset="0"/>
              </a:rPr>
              <a:t>is_sequence_container</a:t>
            </a:r>
            <a:r>
              <a:rPr lang="en-US" sz="900" dirty="0" smtClean="0">
                <a:latin typeface="Source Code Pro" pitchFamily="49" charset="0"/>
              </a:rPr>
              <a:t>&lt;T&gt;::value&gt;::type&gt;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</a:t>
            </a:r>
            <a:r>
              <a:rPr lang="en-US" sz="900" dirty="0" err="1" smtClean="0">
                <a:latin typeface="Source Code Pro" pitchFamily="49" charset="0"/>
              </a:rPr>
              <a:t>typedef</a:t>
            </a:r>
            <a:r>
              <a:rPr lang="en-US" sz="900" dirty="0" smtClean="0">
                <a:latin typeface="Source Code Pro" pitchFamily="49" charset="0"/>
              </a:rPr>
              <a:t> </a:t>
            </a:r>
            <a:r>
              <a:rPr lang="en-US" sz="900" dirty="0" err="1" smtClean="0">
                <a:latin typeface="Source Code Pro" pitchFamily="49" charset="0"/>
              </a:rPr>
              <a:t>typename</a:t>
            </a:r>
            <a:r>
              <a:rPr lang="en-US" sz="900" dirty="0" smtClean="0">
                <a:latin typeface="Source Code Pro" pitchFamily="49" charset="0"/>
              </a:rPr>
              <a:t> T::</a:t>
            </a:r>
            <a:r>
              <a:rPr lang="en-US" sz="900" dirty="0" err="1" smtClean="0">
                <a:latin typeface="Source Code Pro" pitchFamily="49" charset="0"/>
              </a:rPr>
              <a:t>value_type</a:t>
            </a:r>
            <a:r>
              <a:rPr lang="en-US" sz="900" dirty="0" smtClean="0">
                <a:latin typeface="Source Code Pro" pitchFamily="49" charset="0"/>
              </a:rPr>
              <a:t> </a:t>
            </a:r>
            <a:r>
              <a:rPr lang="en-US" sz="900" dirty="0" err="1" smtClean="0">
                <a:latin typeface="Source Code Pro" pitchFamily="49" charset="0"/>
              </a:rPr>
              <a:t>value_type</a:t>
            </a:r>
            <a:r>
              <a:rPr lang="en-US" sz="900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static T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doIt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(const Executor&amp; executor)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if (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executor._result.empty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()) return T();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T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returnValue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(_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result.size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auto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returnIt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=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resultValue.begin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for (auto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dbIt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=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executor._result.begin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(); 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dbIt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!= executor .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result.end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(); ++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dbIt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, ++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resultIt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) { *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returnIt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=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dbIt.get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&lt;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value_type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&gt;(0); }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return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returnValue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}</a:t>
            </a:r>
            <a:endParaRPr lang="en-US" sz="9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static T </a:t>
            </a:r>
            <a:r>
              <a:rPr lang="en-US" sz="900" dirty="0" err="1" smtClean="0">
                <a:latin typeface="Source Code Pro" pitchFamily="49" charset="0"/>
              </a:rPr>
              <a:t>doIt</a:t>
            </a:r>
            <a:r>
              <a:rPr lang="en-US" sz="900" dirty="0" smtClean="0">
                <a:latin typeface="Source Code Pro" pitchFamily="49" charset="0"/>
              </a:rPr>
              <a:t>(const Executor&amp; executor, </a:t>
            </a:r>
            <a:r>
              <a:rPr lang="en-US" sz="900" dirty="0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const T&amp; </a:t>
            </a:r>
            <a:r>
              <a:rPr lang="en-US" sz="900" dirty="0" err="1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defaultValue</a:t>
            </a:r>
            <a:r>
              <a:rPr lang="en-US" sz="900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  if (</a:t>
            </a:r>
            <a:r>
              <a:rPr lang="en-US" sz="900" dirty="0" err="1" smtClean="0">
                <a:latin typeface="Source Code Pro" pitchFamily="49" charset="0"/>
              </a:rPr>
              <a:t>executor._result.empty</a:t>
            </a:r>
            <a:r>
              <a:rPr lang="en-US" sz="900" dirty="0" smtClean="0">
                <a:latin typeface="Source Code Pro" pitchFamily="49" charset="0"/>
              </a:rPr>
              <a:t>()) return</a:t>
            </a:r>
            <a:r>
              <a:rPr lang="en-US" sz="900" dirty="0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 </a:t>
            </a:r>
            <a:r>
              <a:rPr lang="en-US" sz="900" dirty="0" err="1" smtClean="0">
                <a:uFill>
                  <a:solidFill>
                    <a:srgbClr val="FF0000"/>
                  </a:solidFill>
                </a:uFill>
                <a:latin typeface="Source Code Pro" pitchFamily="49" charset="0"/>
              </a:rPr>
              <a:t>defaultValue</a:t>
            </a:r>
            <a:r>
              <a:rPr lang="en-US" sz="900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endParaRPr lang="en-US" sz="9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  T </a:t>
            </a:r>
            <a:r>
              <a:rPr lang="en-US" sz="900" dirty="0" err="1" smtClean="0">
                <a:latin typeface="Source Code Pro" pitchFamily="49" charset="0"/>
              </a:rPr>
              <a:t>returnValue</a:t>
            </a:r>
            <a:r>
              <a:rPr lang="en-US" sz="900" dirty="0" smtClean="0">
                <a:latin typeface="Source Code Pro" pitchFamily="49" charset="0"/>
              </a:rPr>
              <a:t>(</a:t>
            </a:r>
            <a:r>
              <a:rPr lang="en-US" sz="900" dirty="0" err="1" smtClean="0">
                <a:latin typeface="Source Code Pro" pitchFamily="49" charset="0"/>
              </a:rPr>
              <a:t>executor._result.size</a:t>
            </a:r>
            <a:r>
              <a:rPr lang="en-US" sz="900" dirty="0" smtClean="0">
                <a:latin typeface="Source Code Pro" pitchFamily="49" charset="0"/>
              </a:rPr>
              <a:t>());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  auto </a:t>
            </a:r>
            <a:r>
              <a:rPr lang="en-US" sz="900" dirty="0" err="1" smtClean="0">
                <a:latin typeface="Source Code Pro" pitchFamily="49" charset="0"/>
              </a:rPr>
              <a:t>returnIt</a:t>
            </a:r>
            <a:r>
              <a:rPr lang="en-US" sz="900" dirty="0" smtClean="0">
                <a:latin typeface="Source Code Pro" pitchFamily="49" charset="0"/>
              </a:rPr>
              <a:t> = </a:t>
            </a:r>
            <a:r>
              <a:rPr lang="en-US" sz="900" dirty="0" err="1" smtClean="0">
                <a:latin typeface="Source Code Pro" pitchFamily="49" charset="0"/>
              </a:rPr>
              <a:t>resultValue.begin</a:t>
            </a:r>
            <a:r>
              <a:rPr lang="en-US" sz="9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endParaRPr lang="en-US" sz="9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  for (auto </a:t>
            </a:r>
            <a:r>
              <a:rPr lang="en-US" sz="900" dirty="0" err="1" smtClean="0">
                <a:latin typeface="Source Code Pro" pitchFamily="49" charset="0"/>
              </a:rPr>
              <a:t>dbIt</a:t>
            </a:r>
            <a:r>
              <a:rPr lang="en-US" sz="900" dirty="0" smtClean="0">
                <a:latin typeface="Source Code Pro" pitchFamily="49" charset="0"/>
              </a:rPr>
              <a:t> = </a:t>
            </a:r>
            <a:r>
              <a:rPr lang="en-US" sz="900" dirty="0" err="1" smtClean="0">
                <a:latin typeface="Source Code Pro" pitchFamily="49" charset="0"/>
              </a:rPr>
              <a:t>executor._result.begin</a:t>
            </a:r>
            <a:r>
              <a:rPr lang="en-US" sz="900" dirty="0" smtClean="0">
                <a:latin typeface="Source Code Pro" pitchFamily="49" charset="0"/>
              </a:rPr>
              <a:t>(); </a:t>
            </a:r>
            <a:r>
              <a:rPr lang="en-US" sz="900" dirty="0" err="1" smtClean="0">
                <a:latin typeface="Source Code Pro" pitchFamily="49" charset="0"/>
              </a:rPr>
              <a:t>dbIt</a:t>
            </a:r>
            <a:r>
              <a:rPr lang="en-US" sz="900" dirty="0" smtClean="0">
                <a:latin typeface="Source Code Pro" pitchFamily="49" charset="0"/>
              </a:rPr>
              <a:t> != </a:t>
            </a:r>
            <a:r>
              <a:rPr lang="en-US" sz="900" dirty="0" err="1" smtClean="0">
                <a:latin typeface="Source Code Pro" pitchFamily="49" charset="0"/>
              </a:rPr>
              <a:t>executor.result.end</a:t>
            </a:r>
            <a:r>
              <a:rPr lang="en-US" sz="900" dirty="0" smtClean="0">
                <a:latin typeface="Source Code Pro" pitchFamily="49" charset="0"/>
              </a:rPr>
              <a:t>(); </a:t>
            </a:r>
            <a:r>
              <a:rPr lang="en-US" sz="900" dirty="0" smtClean="0">
                <a:latin typeface="Source Code Pro" pitchFamily="49" charset="0"/>
              </a:rPr>
              <a:t>++</a:t>
            </a:r>
            <a:r>
              <a:rPr lang="en-US" sz="900" dirty="0" err="1" smtClean="0">
                <a:latin typeface="Source Code Pro" pitchFamily="49" charset="0"/>
              </a:rPr>
              <a:t>dbIt</a:t>
            </a:r>
            <a:r>
              <a:rPr lang="en-US" sz="900" dirty="0" smtClean="0">
                <a:latin typeface="Source Code Pro" pitchFamily="49" charset="0"/>
              </a:rPr>
              <a:t>, ++</a:t>
            </a:r>
            <a:r>
              <a:rPr lang="en-US" sz="900" dirty="0" err="1" smtClean="0">
                <a:latin typeface="Source Code Pro" pitchFamily="49" charset="0"/>
              </a:rPr>
              <a:t>resultIt</a:t>
            </a:r>
            <a:r>
              <a:rPr lang="en-US" sz="900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  {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    *</a:t>
            </a:r>
            <a:r>
              <a:rPr lang="en-US" sz="900" dirty="0" err="1" smtClean="0">
                <a:latin typeface="Source Code Pro" pitchFamily="49" charset="0"/>
              </a:rPr>
              <a:t>returnIt</a:t>
            </a:r>
            <a:r>
              <a:rPr lang="en-US" sz="900" dirty="0" smtClean="0">
                <a:latin typeface="Source Code Pro" pitchFamily="49" charset="0"/>
              </a:rPr>
              <a:t> = </a:t>
            </a:r>
            <a:r>
              <a:rPr lang="en-US" sz="900" dirty="0" err="1" smtClean="0">
                <a:latin typeface="Source Code Pro" pitchFamily="49" charset="0"/>
              </a:rPr>
              <a:t>dbIt.get</a:t>
            </a:r>
            <a:r>
              <a:rPr lang="en-US" sz="900" dirty="0" smtClean="0">
                <a:latin typeface="Source Code Pro" pitchFamily="49" charset="0"/>
              </a:rPr>
              <a:t>&lt;</a:t>
            </a:r>
            <a:r>
              <a:rPr lang="en-US" sz="900" dirty="0" err="1" smtClean="0">
                <a:latin typeface="Source Code Pro" pitchFamily="49" charset="0"/>
              </a:rPr>
              <a:t>value_type</a:t>
            </a:r>
            <a:r>
              <a:rPr lang="en-US" sz="900" dirty="0" smtClean="0">
                <a:latin typeface="Source Code Pro" pitchFamily="49" charset="0"/>
              </a:rPr>
              <a:t>&gt;(0);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  }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  return </a:t>
            </a:r>
            <a:r>
              <a:rPr lang="en-US" sz="900" dirty="0" err="1" smtClean="0">
                <a:latin typeface="Source Code Pro" pitchFamily="49" charset="0"/>
              </a:rPr>
              <a:t>returnValue</a:t>
            </a:r>
            <a:r>
              <a:rPr lang="en-US" sz="900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900" dirty="0" smtClean="0">
                <a:latin typeface="Source Code Pro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see the problem?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Code duplication!</a:t>
            </a:r>
          </a:p>
          <a:p>
            <a:r>
              <a:rPr lang="en-US" dirty="0" smtClean="0"/>
              <a:t>We have to </a:t>
            </a:r>
            <a:r>
              <a:rPr lang="en-US" dirty="0" err="1" smtClean="0"/>
              <a:t>refactor</a:t>
            </a:r>
            <a:r>
              <a:rPr lang="en-US" dirty="0" smtClean="0"/>
              <a:t>!</a:t>
            </a:r>
          </a:p>
          <a:p>
            <a:r>
              <a:rPr lang="en-US" dirty="0" smtClean="0"/>
              <a:t>Runtime polymorphism does not work here, we are handling with templates!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engineers.</a:t>
            </a:r>
            <a:br>
              <a:rPr lang="en-US" dirty="0" smtClean="0"/>
            </a:br>
            <a:r>
              <a:rPr lang="en-US" dirty="0" smtClean="0"/>
              <a:t>So we need a better toolbox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129" y="1988840"/>
            <a:ext cx="5537741" cy="345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‘Grab the most powerful tools of C++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Template Meta Programming (TMP)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Policy Based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4377" y="1240719"/>
            <a:ext cx="3315246" cy="43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policy based design?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Has anybody used it before?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You use it every day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std::vector&lt;T&gt; is really</a:t>
            </a:r>
          </a:p>
          <a:p>
            <a:pPr>
              <a:buNone/>
            </a:pPr>
            <a:r>
              <a:rPr lang="en-US" dirty="0" smtClean="0"/>
              <a:t>	std::vector&lt;T, Allocator&gt;</a:t>
            </a:r>
            <a:endParaRPr lang="en-US" dirty="0"/>
          </a:p>
        </p:txBody>
      </p:sp>
      <p:sp>
        <p:nvSpPr>
          <p:cNvPr id="4" name="Smiley 3"/>
          <p:cNvSpPr/>
          <p:nvPr/>
        </p:nvSpPr>
        <p:spPr>
          <a:xfrm>
            <a:off x="3995936" y="2708920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ige Legende 4"/>
          <p:cNvSpPr/>
          <p:nvPr/>
        </p:nvSpPr>
        <p:spPr>
          <a:xfrm>
            <a:off x="5652120" y="5013176"/>
            <a:ext cx="3168352" cy="1224136"/>
          </a:xfrm>
          <a:prstGeom prst="wedgeRectCallout">
            <a:avLst>
              <a:gd name="adj1" fmla="val -98038"/>
              <a:gd name="adj2" fmla="val -4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This a policy.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It handles how memory shall be allocated.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need policies that handles cases when the DB Result is empty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no default value is provided</a:t>
            </a:r>
          </a:p>
          <a:p>
            <a:pPr lvl="1"/>
            <a:r>
              <a:rPr lang="en-US" dirty="0" smtClean="0"/>
              <a:t>Then the default </a:t>
            </a:r>
            <a:r>
              <a:rPr lang="en-US" dirty="0" err="1" smtClean="0"/>
              <a:t>c’tor</a:t>
            </a:r>
            <a:r>
              <a:rPr lang="en-US" dirty="0" smtClean="0"/>
              <a:t> shall be returned</a:t>
            </a:r>
          </a:p>
          <a:p>
            <a:r>
              <a:rPr lang="en-US" dirty="0" smtClean="0"/>
              <a:t>When a default value is provided</a:t>
            </a:r>
          </a:p>
          <a:p>
            <a:pPr lvl="1"/>
            <a:r>
              <a:rPr lang="en-US" dirty="0" smtClean="0"/>
              <a:t>Then the default value shall be returned</a:t>
            </a:r>
          </a:p>
          <a:p>
            <a:r>
              <a:rPr lang="en-US" dirty="0" smtClean="0"/>
              <a:t>(Later when an exception is specified</a:t>
            </a:r>
          </a:p>
          <a:p>
            <a:pPr lvl="1"/>
            <a:r>
              <a:rPr lang="en-US" dirty="0" smtClean="0"/>
              <a:t>Then an exception shall be thrown)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is important that all policies have the same interface!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our code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146" y="1416472"/>
            <a:ext cx="7744278" cy="496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1331640" y="3429000"/>
            <a:ext cx="3960440" cy="15841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Policy for returning the </a:t>
            </a:r>
            <a:r>
              <a:rPr lang="en-US" b="1" dirty="0" smtClean="0"/>
              <a:t>default </a:t>
            </a:r>
            <a:r>
              <a:rPr lang="en-US" b="1" dirty="0" err="1" smtClean="0"/>
              <a:t>c’tor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class </a:t>
            </a:r>
            <a:r>
              <a:rPr lang="en-US" sz="2000" dirty="0" err="1" smtClean="0">
                <a:latin typeface="Source Code Pro" pitchFamily="49" charset="0"/>
              </a:rPr>
              <a:t>EmptyRowsNoDefaultValuePolicy</a:t>
            </a: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</a:t>
            </a:r>
            <a:r>
              <a:rPr lang="en-US" sz="2000" b="1" dirty="0" smtClean="0">
                <a:latin typeface="Source Code Pro" pitchFamily="49" charset="0"/>
              </a:rPr>
              <a:t>T </a:t>
            </a:r>
            <a:r>
              <a:rPr lang="en-US" sz="2000" b="1" dirty="0" err="1" smtClean="0">
                <a:latin typeface="Source Code Pro" pitchFamily="49" charset="0"/>
              </a:rPr>
              <a:t>handleEmptyRows</a:t>
            </a:r>
            <a:r>
              <a:rPr lang="en-US" sz="2000" b="1" dirty="0" smtClean="0">
                <a:latin typeface="Source Code Pro" pitchFamily="49" charset="0"/>
              </a:rPr>
              <a:t>() const { return T(); }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};</a:t>
            </a:r>
            <a:endParaRPr lang="en-US" sz="20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for returning a </a:t>
            </a:r>
            <a:r>
              <a:rPr lang="en-US" b="1" dirty="0" smtClean="0"/>
              <a:t>default value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class </a:t>
            </a:r>
            <a:r>
              <a:rPr lang="en-US" sz="2000" dirty="0" err="1" smtClean="0">
                <a:latin typeface="Source Code Pro" pitchFamily="49" charset="0"/>
              </a:rPr>
              <a:t>EmptyRowsDefaultValuePolicy</a:t>
            </a: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T _</a:t>
            </a:r>
            <a:r>
              <a:rPr lang="en-US" sz="2000" dirty="0" err="1" smtClean="0">
                <a:latin typeface="Source Code Pro" pitchFamily="49" charset="0"/>
              </a:rPr>
              <a:t>defaultValue</a:t>
            </a:r>
            <a:r>
              <a:rPr lang="en-US" sz="2000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</a:t>
            </a:r>
            <a:r>
              <a:rPr lang="en-US" sz="2000" dirty="0" err="1" smtClean="0">
                <a:latin typeface="Source Code Pro" pitchFamily="49" charset="0"/>
              </a:rPr>
              <a:t>EmptyRowsDefaultValuePolicy</a:t>
            </a:r>
            <a:r>
              <a:rPr lang="en-US" sz="2000" dirty="0" smtClean="0">
                <a:latin typeface="Source Code Pro" pitchFamily="49" charset="0"/>
              </a:rPr>
              <a:t>(const T&amp; </a:t>
            </a:r>
            <a:r>
              <a:rPr lang="en-US" sz="2000" dirty="0" err="1" smtClean="0">
                <a:latin typeface="Source Code Pro" pitchFamily="49" charset="0"/>
              </a:rPr>
              <a:t>defaultValue</a:t>
            </a:r>
            <a:r>
              <a:rPr lang="en-US" sz="2000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: _</a:t>
            </a:r>
            <a:r>
              <a:rPr lang="en-US" sz="2000" dirty="0" err="1" smtClean="0">
                <a:latin typeface="Source Code Pro" pitchFamily="49" charset="0"/>
              </a:rPr>
              <a:t>defaultValue</a:t>
            </a:r>
            <a:r>
              <a:rPr lang="en-US" sz="2000" dirty="0" smtClean="0">
                <a:latin typeface="Source Code Pro" pitchFamily="49" charset="0"/>
              </a:rPr>
              <a:t>(</a:t>
            </a:r>
            <a:r>
              <a:rPr lang="en-US" sz="2000" dirty="0" err="1" smtClean="0">
                <a:latin typeface="Source Code Pro" pitchFamily="49" charset="0"/>
              </a:rPr>
              <a:t>defaultValue</a:t>
            </a:r>
            <a:r>
              <a:rPr lang="en-US" sz="2000" dirty="0" smtClean="0">
                <a:latin typeface="Source Code Pro" pitchFamily="49" charset="0"/>
              </a:rPr>
              <a:t>) {}</a:t>
            </a:r>
          </a:p>
          <a:p>
            <a:pPr>
              <a:buNone/>
            </a:pP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</a:t>
            </a:r>
            <a:r>
              <a:rPr lang="en-US" sz="2000" b="1" dirty="0" smtClean="0">
                <a:latin typeface="Source Code Pro" pitchFamily="49" charset="0"/>
              </a:rPr>
              <a:t>T </a:t>
            </a:r>
            <a:r>
              <a:rPr lang="en-US" sz="2000" b="1" dirty="0" err="1" smtClean="0">
                <a:latin typeface="Source Code Pro" pitchFamily="49" charset="0"/>
              </a:rPr>
              <a:t>handleEmptyRows</a:t>
            </a:r>
            <a:r>
              <a:rPr lang="en-US" sz="2000" b="1" dirty="0" smtClean="0">
                <a:latin typeface="Source Code Pro" pitchFamily="49" charset="0"/>
              </a:rPr>
              <a:t>() const { return </a:t>
            </a:r>
            <a:r>
              <a:rPr lang="en-US" sz="2000" b="1" dirty="0" err="1" smtClean="0">
                <a:latin typeface="Source Code Pro" pitchFamily="49" charset="0"/>
              </a:rPr>
              <a:t>defaultValue</a:t>
            </a:r>
            <a:r>
              <a:rPr lang="en-US" sz="2000" b="1" dirty="0" smtClean="0">
                <a:latin typeface="Source Code Pro" pitchFamily="49" charset="0"/>
              </a:rPr>
              <a:t>; }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};</a:t>
            </a:r>
            <a:endParaRPr lang="en-US" sz="20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the policy to the Executor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R, </a:t>
            </a:r>
            <a:r>
              <a:rPr lang="en-US" b="1" dirty="0" err="1" smtClean="0">
                <a:latin typeface="Source Code Pro" pitchFamily="49" charset="0"/>
              </a:rPr>
              <a:t>typename</a:t>
            </a:r>
            <a:r>
              <a:rPr lang="en-US" b="1" dirty="0" smtClean="0">
                <a:latin typeface="Source Code Pro" pitchFamily="49" charset="0"/>
              </a:rPr>
              <a:t> </a:t>
            </a:r>
            <a:r>
              <a:rPr lang="en-US" b="1" dirty="0" err="1" smtClean="0">
                <a:latin typeface="Source Code Pro" pitchFamily="49" charset="0"/>
              </a:rPr>
              <a:t>EmptyRowPolicy</a:t>
            </a:r>
            <a:r>
              <a:rPr lang="en-US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Executor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b="1" dirty="0" err="1" smtClean="0">
                <a:latin typeface="Source Code Pro" pitchFamily="49" charset="0"/>
              </a:rPr>
              <a:t>EmptyRowPolicy</a:t>
            </a:r>
            <a:r>
              <a:rPr lang="en-US" b="1" dirty="0" smtClean="0">
                <a:latin typeface="Source Code Pro" pitchFamily="49" charset="0"/>
              </a:rPr>
              <a:t> _</a:t>
            </a:r>
            <a:r>
              <a:rPr lang="en-US" b="1" dirty="0" err="1" smtClean="0">
                <a:latin typeface="Source Code Pro" pitchFamily="49" charset="0"/>
              </a:rPr>
              <a:t>emptyRowPolicy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Executor(const Result&amp; result, </a:t>
            </a:r>
            <a:r>
              <a:rPr lang="en-US" b="1" dirty="0" smtClean="0">
                <a:latin typeface="Source Code Pro" pitchFamily="49" charset="0"/>
              </a:rPr>
              <a:t>const </a:t>
            </a:r>
            <a:r>
              <a:rPr lang="en-US" b="1" dirty="0" err="1" smtClean="0">
                <a:latin typeface="Source Code Pro" pitchFamily="49" charset="0"/>
              </a:rPr>
              <a:t>EmptyRowPolicy</a:t>
            </a:r>
            <a:r>
              <a:rPr lang="en-US" dirty="0" smtClean="0">
                <a:latin typeface="Source Code Pro" pitchFamily="49" charset="0"/>
              </a:rPr>
              <a:t>&amp;</a:t>
            </a:r>
            <a:r>
              <a:rPr lang="en-US" b="1" dirty="0" smtClean="0">
                <a:latin typeface="Source Code Pro" pitchFamily="49" charset="0"/>
              </a:rPr>
              <a:t> </a:t>
            </a:r>
            <a:r>
              <a:rPr lang="en-US" b="1" dirty="0" err="1" smtClean="0">
                <a:latin typeface="Source Code Pro" pitchFamily="49" charset="0"/>
              </a:rPr>
              <a:t>emptyRowPolicy</a:t>
            </a:r>
            <a:r>
              <a:rPr lang="en-US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: _result(result)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, </a:t>
            </a:r>
            <a:r>
              <a:rPr lang="en-US" b="1" dirty="0" smtClean="0">
                <a:latin typeface="Source Code Pro" pitchFamily="49" charset="0"/>
              </a:rPr>
              <a:t>_</a:t>
            </a:r>
            <a:r>
              <a:rPr lang="en-US" b="1" dirty="0" err="1" smtClean="0">
                <a:latin typeface="Source Code Pro" pitchFamily="49" charset="0"/>
              </a:rPr>
              <a:t>emptyRowPolicy</a:t>
            </a:r>
            <a:r>
              <a:rPr lang="en-US" b="1" dirty="0" smtClean="0">
                <a:latin typeface="Source Code Pro" pitchFamily="49" charset="0"/>
              </a:rPr>
              <a:t>(</a:t>
            </a:r>
            <a:r>
              <a:rPr lang="en-US" b="1" dirty="0" err="1" smtClean="0">
                <a:latin typeface="Source Code Pro" pitchFamily="49" charset="0"/>
              </a:rPr>
              <a:t>emptyRowPolicy</a:t>
            </a:r>
            <a:r>
              <a:rPr lang="en-US" b="1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R </a:t>
            </a:r>
            <a:r>
              <a:rPr lang="en-US" dirty="0" err="1" smtClean="0">
                <a:latin typeface="Source Code Pro" pitchFamily="49" charset="0"/>
              </a:rPr>
              <a:t>evaluateRows</a:t>
            </a:r>
            <a:r>
              <a:rPr lang="en-US" dirty="0" smtClean="0">
                <a:latin typeface="Source Code Pro" pitchFamily="49" charset="0"/>
              </a:rPr>
              <a:t>() const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&lt;R&gt;::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(*this);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of the policy:</a:t>
            </a:r>
            <a:br>
              <a:rPr lang="en-US" dirty="0" smtClean="0"/>
            </a:br>
            <a:r>
              <a:rPr lang="en-US" dirty="0" smtClean="0"/>
              <a:t>non container specialization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&lt;T,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!SCR::</a:t>
            </a:r>
            <a:r>
              <a:rPr lang="en-US" dirty="0" err="1" smtClean="0">
                <a:latin typeface="Source Code Pro" pitchFamily="49" charset="0"/>
              </a:rPr>
              <a:t>is_sequence_container</a:t>
            </a:r>
            <a:r>
              <a:rPr lang="en-US" dirty="0" smtClean="0">
                <a:latin typeface="Source Code Pro" pitchFamily="49" charset="0"/>
              </a:rPr>
              <a:t>&lt;T&gt;::value&gt;::type&gt;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(const Executor&amp; executor)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if (</a:t>
            </a:r>
            <a:r>
              <a:rPr lang="en-US" dirty="0" err="1" smtClean="0">
                <a:latin typeface="Source Code Pro" pitchFamily="49" charset="0"/>
              </a:rPr>
              <a:t>executor._result.empty</a:t>
            </a:r>
            <a:r>
              <a:rPr lang="en-US" dirty="0" smtClean="0">
                <a:latin typeface="Source Code Pro" pitchFamily="49" charset="0"/>
              </a:rPr>
              <a:t>() 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  return </a:t>
            </a:r>
            <a:r>
              <a:rPr lang="en-US" dirty="0" err="1" smtClean="0">
                <a:latin typeface="Source Code Pro" pitchFamily="49" charset="0"/>
              </a:rPr>
              <a:t>executor</a:t>
            </a:r>
            <a:r>
              <a:rPr lang="en-US" b="1" dirty="0" err="1" smtClean="0">
                <a:latin typeface="Source Code Pro" pitchFamily="49" charset="0"/>
              </a:rPr>
              <a:t>._emptyRowPolicy.handleEmptyRows</a:t>
            </a:r>
            <a:r>
              <a:rPr lang="en-US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*</a:t>
            </a:r>
            <a:r>
              <a:rPr lang="en-US" dirty="0" err="1" smtClean="0">
                <a:latin typeface="Source Code Pro" pitchFamily="49" charset="0"/>
              </a:rPr>
              <a:t>executor._result.begin</a:t>
            </a:r>
            <a:r>
              <a:rPr lang="en-US" dirty="0" smtClean="0">
                <a:latin typeface="Source Code Pro" pitchFamily="49" charset="0"/>
              </a:rPr>
              <a:t>().get&lt;T&gt;(0);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>
              <a:latin typeface="Source Code Pro" pitchFamily="49" charset="0"/>
            </a:endParaRPr>
          </a:p>
        </p:txBody>
      </p:sp>
      <p:sp>
        <p:nvSpPr>
          <p:cNvPr id="4" name="Rechteckige Legende 3"/>
          <p:cNvSpPr/>
          <p:nvPr/>
        </p:nvSpPr>
        <p:spPr>
          <a:xfrm>
            <a:off x="5724128" y="5517232"/>
            <a:ext cx="3168352" cy="1224136"/>
          </a:xfrm>
          <a:prstGeom prst="wedgeRectCallout">
            <a:avLst>
              <a:gd name="adj1" fmla="val -98038"/>
              <a:gd name="adj2" fmla="val -4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function overload for </a:t>
            </a:r>
            <a:r>
              <a:rPr lang="en-US" dirty="0" err="1" smtClean="0">
                <a:solidFill>
                  <a:schemeClr val="bg1"/>
                </a:solidFill>
              </a:rPr>
              <a:t>doIt</a:t>
            </a:r>
            <a:r>
              <a:rPr lang="en-US" dirty="0" smtClean="0">
                <a:solidFill>
                  <a:schemeClr val="bg1"/>
                </a:solidFill>
              </a:rPr>
              <a:t> with the </a:t>
            </a:r>
            <a:r>
              <a:rPr lang="en-US" dirty="0" err="1" smtClean="0">
                <a:solidFill>
                  <a:schemeClr val="bg1"/>
                </a:solidFill>
              </a:rPr>
              <a:t>defaultValue</a:t>
            </a:r>
            <a:r>
              <a:rPr lang="en-US" dirty="0" smtClean="0">
                <a:solidFill>
                  <a:schemeClr val="bg1"/>
                </a:solidFill>
              </a:rPr>
              <a:t> is gone!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of the policy:</a:t>
            </a:r>
            <a:br>
              <a:rPr lang="en-US" dirty="0" smtClean="0"/>
            </a:br>
            <a:r>
              <a:rPr lang="en-US" dirty="0" smtClean="0"/>
              <a:t>container specialization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&lt;T,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&lt;SCR::</a:t>
            </a:r>
            <a:r>
              <a:rPr lang="en-US" dirty="0" err="1" smtClean="0">
                <a:latin typeface="Source Code Pro" pitchFamily="49" charset="0"/>
              </a:rPr>
              <a:t>is_sequence_container</a:t>
            </a:r>
            <a:r>
              <a:rPr lang="en-US" dirty="0" smtClean="0">
                <a:latin typeface="Source Code Pro" pitchFamily="49" charset="0"/>
              </a:rPr>
              <a:t>&lt;T&gt;::value&gt;::type&gt;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typedef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T::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(const Executor&amp; executor)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if (</a:t>
            </a:r>
            <a:r>
              <a:rPr lang="en-US" dirty="0" err="1" smtClean="0">
                <a:latin typeface="Source Code Pro" pitchFamily="49" charset="0"/>
              </a:rPr>
              <a:t>executor._result.empty</a:t>
            </a:r>
            <a:r>
              <a:rPr lang="en-US" dirty="0" smtClean="0">
                <a:latin typeface="Source Code Pro" pitchFamily="49" charset="0"/>
              </a:rPr>
              <a:t>())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  return </a:t>
            </a:r>
            <a:r>
              <a:rPr lang="en-US" dirty="0" err="1" smtClean="0">
                <a:latin typeface="Source Code Pro" pitchFamily="49" charset="0"/>
              </a:rPr>
              <a:t>executor</a:t>
            </a:r>
            <a:r>
              <a:rPr lang="en-US" b="1" dirty="0" err="1" smtClean="0">
                <a:latin typeface="Source Code Pro" pitchFamily="49" charset="0"/>
              </a:rPr>
              <a:t>._emptyRowPolicy.handleEmptyRows</a:t>
            </a:r>
            <a:r>
              <a:rPr lang="en-US" b="1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T </a:t>
            </a:r>
            <a:r>
              <a:rPr lang="en-US" dirty="0" err="1" smtClean="0">
                <a:latin typeface="Source Code Pro" pitchFamily="49" charset="0"/>
              </a:rPr>
              <a:t>returnValue</a:t>
            </a:r>
            <a:r>
              <a:rPr lang="en-US" dirty="0" smtClean="0">
                <a:latin typeface="Source Code Pro" pitchFamily="49" charset="0"/>
              </a:rPr>
              <a:t>(</a:t>
            </a:r>
            <a:r>
              <a:rPr lang="en-US" dirty="0" err="1" smtClean="0">
                <a:latin typeface="Source Code Pro" pitchFamily="49" charset="0"/>
              </a:rPr>
              <a:t>executor._result.size</a:t>
            </a:r>
            <a:r>
              <a:rPr lang="en-US" dirty="0" smtClean="0">
                <a:latin typeface="Source Code Pro" pitchFamily="49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auto </a:t>
            </a:r>
            <a:r>
              <a:rPr lang="en-US" dirty="0" err="1" smtClean="0">
                <a:latin typeface="Source Code Pro" pitchFamily="49" charset="0"/>
              </a:rPr>
              <a:t>returnIt</a:t>
            </a:r>
            <a:r>
              <a:rPr lang="en-US" dirty="0" smtClean="0">
                <a:latin typeface="Source Code Pro" pitchFamily="49" charset="0"/>
              </a:rPr>
              <a:t> = </a:t>
            </a:r>
            <a:r>
              <a:rPr lang="en-US" dirty="0" err="1" smtClean="0">
                <a:latin typeface="Source Code Pro" pitchFamily="49" charset="0"/>
              </a:rPr>
              <a:t>returnValue.begin</a:t>
            </a:r>
            <a:r>
              <a:rPr lang="en-US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for(auto it = </a:t>
            </a:r>
            <a:r>
              <a:rPr lang="en-US" dirty="0" err="1" smtClean="0">
                <a:latin typeface="Source Code Pro" pitchFamily="49" charset="0"/>
              </a:rPr>
              <a:t>executor._result.begin</a:t>
            </a:r>
            <a:r>
              <a:rPr lang="en-US" dirty="0" smtClean="0">
                <a:latin typeface="Source Code Pro" pitchFamily="49" charset="0"/>
              </a:rPr>
              <a:t>(); it != </a:t>
            </a:r>
            <a:r>
              <a:rPr lang="en-US" dirty="0" err="1" smtClean="0">
                <a:latin typeface="Source Code Pro" pitchFamily="49" charset="0"/>
              </a:rPr>
              <a:t>executor._result.end</a:t>
            </a:r>
            <a:r>
              <a:rPr lang="en-US" dirty="0" smtClean="0">
                <a:latin typeface="Source Code Pro" pitchFamily="49" charset="0"/>
              </a:rPr>
              <a:t>(); 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smtClean="0">
                <a:latin typeface="Source Code Pro" pitchFamily="49" charset="0"/>
              </a:rPr>
              <a:t>     </a:t>
            </a:r>
            <a:r>
              <a:rPr lang="en-US" dirty="0" smtClean="0">
                <a:latin typeface="Source Code Pro" pitchFamily="49" charset="0"/>
              </a:rPr>
              <a:t>++</a:t>
            </a:r>
            <a:r>
              <a:rPr lang="en-US" dirty="0" smtClean="0">
                <a:latin typeface="Source Code Pro" pitchFamily="49" charset="0"/>
              </a:rPr>
              <a:t>it, ++</a:t>
            </a:r>
            <a:r>
              <a:rPr lang="en-US" dirty="0" err="1" smtClean="0">
                <a:latin typeface="Source Code Pro" pitchFamily="49" charset="0"/>
              </a:rPr>
              <a:t>returnIt</a:t>
            </a:r>
            <a:r>
              <a:rPr lang="en-US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  </a:t>
            </a:r>
            <a:r>
              <a:rPr lang="en-US" dirty="0" err="1" smtClean="0">
                <a:latin typeface="Source Code Pro" pitchFamily="49" charset="0"/>
              </a:rPr>
              <a:t>returnValue</a:t>
            </a:r>
            <a:r>
              <a:rPr lang="en-US" dirty="0" smtClean="0">
                <a:latin typeface="Source Code Pro" pitchFamily="49" charset="0"/>
              </a:rPr>
              <a:t>[index] = *</a:t>
            </a:r>
            <a:r>
              <a:rPr lang="en-US" dirty="0" err="1" smtClean="0">
                <a:latin typeface="Source Code Pro" pitchFamily="49" charset="0"/>
              </a:rPr>
              <a:t>it.get</a:t>
            </a:r>
            <a:r>
              <a:rPr lang="en-US" dirty="0" smtClean="0">
                <a:latin typeface="Source Code Pro" pitchFamily="49" charset="0"/>
              </a:rPr>
              <a:t>&lt;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&gt;(0);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</a:t>
            </a:r>
            <a:r>
              <a:rPr lang="en-US" dirty="0" err="1" smtClean="0">
                <a:latin typeface="Source Code Pro" pitchFamily="49" charset="0"/>
              </a:rPr>
              <a:t>returnValue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interface for the user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9971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class </a:t>
            </a:r>
            <a:r>
              <a:rPr lang="en-US" sz="1800" dirty="0" err="1" smtClean="0">
                <a:latin typeface="Source Code Pro" pitchFamily="49" charset="0"/>
              </a:rPr>
              <a:t>ResultProcessor</a:t>
            </a: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template &lt;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T into()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Executor&lt;T, </a:t>
            </a:r>
            <a:r>
              <a:rPr lang="en-US" sz="1800" dirty="0" err="1" smtClean="0">
                <a:latin typeface="Source Code Pro" pitchFamily="49" charset="0"/>
              </a:rPr>
              <a:t>EmptyRows</a:t>
            </a:r>
            <a:r>
              <a:rPr lang="en-US" sz="1800" b="1" dirty="0" err="1" smtClean="0">
                <a:latin typeface="Source Code Pro" pitchFamily="49" charset="0"/>
              </a:rPr>
              <a:t>NoDefault</a:t>
            </a:r>
            <a:r>
              <a:rPr lang="en-US" sz="1800" dirty="0" err="1" smtClean="0">
                <a:latin typeface="Source Code Pro" pitchFamily="49" charset="0"/>
              </a:rPr>
              <a:t>ValuePolicy</a:t>
            </a:r>
            <a:r>
              <a:rPr lang="en-US" sz="1800" dirty="0" smtClean="0">
                <a:latin typeface="Source Code Pro" pitchFamily="49" charset="0"/>
              </a:rPr>
              <a:t>&lt;T&gt;&gt;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  executor(_result, </a:t>
            </a:r>
            <a:r>
              <a:rPr lang="en-US" sz="1800" dirty="0" err="1" smtClean="0">
                <a:latin typeface="Source Code Pro" pitchFamily="49" charset="0"/>
              </a:rPr>
              <a:t>EmptyRowsNoDefaultValuePolicy</a:t>
            </a:r>
            <a:r>
              <a:rPr lang="en-US" sz="1800" dirty="0" smtClean="0">
                <a:latin typeface="Source Code Pro" pitchFamily="49" charset="0"/>
              </a:rPr>
              <a:t>&lt;T&gt;());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return </a:t>
            </a:r>
            <a:r>
              <a:rPr lang="en-US" sz="1800" dirty="0" err="1" smtClean="0">
                <a:latin typeface="Source Code Pro" pitchFamily="49" charset="0"/>
              </a:rPr>
              <a:t>executor.evaluateRows</a:t>
            </a:r>
            <a:r>
              <a:rPr lang="en-US" sz="18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template &lt;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T </a:t>
            </a:r>
            <a:r>
              <a:rPr lang="en-US" sz="1800" dirty="0" err="1" smtClean="0">
                <a:latin typeface="Source Code Pro" pitchFamily="49" charset="0"/>
              </a:rPr>
              <a:t>intoOrDefault</a:t>
            </a:r>
            <a:r>
              <a:rPr lang="en-US" sz="1800" dirty="0" smtClean="0">
                <a:latin typeface="Source Code Pro" pitchFamily="49" charset="0"/>
              </a:rPr>
              <a:t>(const T&amp; </a:t>
            </a:r>
            <a:r>
              <a:rPr lang="en-US" sz="1800" dirty="0" err="1" smtClean="0">
                <a:latin typeface="Source Code Pro" pitchFamily="49" charset="0"/>
              </a:rPr>
              <a:t>defaultValue</a:t>
            </a:r>
            <a:r>
              <a:rPr lang="en-US" sz="1800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Executor&lt;T, </a:t>
            </a:r>
            <a:r>
              <a:rPr lang="en-US" sz="1800" dirty="0" err="1" smtClean="0">
                <a:latin typeface="Source Code Pro" pitchFamily="49" charset="0"/>
              </a:rPr>
              <a:t>EmptyRows</a:t>
            </a:r>
            <a:r>
              <a:rPr lang="en-US" sz="1800" b="1" dirty="0" err="1" smtClean="0">
                <a:latin typeface="Source Code Pro" pitchFamily="49" charset="0"/>
              </a:rPr>
              <a:t>Default</a:t>
            </a:r>
            <a:r>
              <a:rPr lang="en-US" sz="1800" dirty="0" err="1" smtClean="0">
                <a:latin typeface="Source Code Pro" pitchFamily="49" charset="0"/>
              </a:rPr>
              <a:t>ValuePolicy</a:t>
            </a:r>
            <a:r>
              <a:rPr lang="en-US" sz="1800" dirty="0" smtClean="0">
                <a:latin typeface="Source Code Pro" pitchFamily="49" charset="0"/>
              </a:rPr>
              <a:t>&lt;T&gt;&gt;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  executor(_result, </a:t>
            </a:r>
            <a:r>
              <a:rPr lang="en-US" sz="1800" dirty="0" err="1" smtClean="0">
                <a:latin typeface="Source Code Pro" pitchFamily="49" charset="0"/>
              </a:rPr>
              <a:t>EmptyRowsDefaultValuePolicy</a:t>
            </a:r>
            <a:r>
              <a:rPr lang="en-US" sz="1800" dirty="0" smtClean="0">
                <a:latin typeface="Source Code Pro" pitchFamily="49" charset="0"/>
              </a:rPr>
              <a:t>&lt;T&gt;(</a:t>
            </a:r>
            <a:r>
              <a:rPr lang="en-US" sz="1800" dirty="0" err="1" smtClean="0">
                <a:latin typeface="Source Code Pro" pitchFamily="49" charset="0"/>
              </a:rPr>
              <a:t>defaultValue</a:t>
            </a:r>
            <a:r>
              <a:rPr lang="en-US" sz="1800" dirty="0" smtClean="0">
                <a:latin typeface="Source Code Pro" pitchFamily="49" charset="0"/>
              </a:rPr>
              <a:t>));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  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return </a:t>
            </a:r>
            <a:r>
              <a:rPr lang="en-US" sz="1800" dirty="0" err="1" smtClean="0">
                <a:latin typeface="Source Code Pro" pitchFamily="49" charset="0"/>
              </a:rPr>
              <a:t>executor.evaluateRows</a:t>
            </a:r>
            <a:r>
              <a:rPr lang="en-US" sz="18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800" dirty="0" smtClean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cleanup 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dirty="0" err="1" smtClean="0">
                <a:latin typeface="Source Code Pro" pitchFamily="49" charset="0"/>
              </a:rPr>
              <a:t>ResultProcessor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...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b="1" dirty="0" smtClean="0">
                <a:latin typeface="Source Code Pro" pitchFamily="49" charset="0"/>
              </a:rPr>
              <a:t>template &lt;</a:t>
            </a:r>
            <a:r>
              <a:rPr lang="en-US" b="1" dirty="0" err="1" smtClean="0">
                <a:latin typeface="Source Code Pro" pitchFamily="49" charset="0"/>
              </a:rPr>
              <a:t>typename</a:t>
            </a:r>
            <a:r>
              <a:rPr lang="en-US" b="1" dirty="0" smtClean="0">
                <a:latin typeface="Source Code Pro" pitchFamily="49" charset="0"/>
              </a:rPr>
              <a:t> T, </a:t>
            </a:r>
            <a:r>
              <a:rPr lang="en-US" b="1" dirty="0" err="1" smtClean="0">
                <a:latin typeface="Source Code Pro" pitchFamily="49" charset="0"/>
              </a:rPr>
              <a:t>typename</a:t>
            </a:r>
            <a:r>
              <a:rPr lang="en-US" b="1" dirty="0" smtClean="0">
                <a:latin typeface="Source Code Pro" pitchFamily="49" charset="0"/>
              </a:rPr>
              <a:t> </a:t>
            </a:r>
            <a:r>
              <a:rPr lang="en-US" b="1" dirty="0" err="1" smtClean="0">
                <a:latin typeface="Source Code Pro" pitchFamily="49" charset="0"/>
              </a:rPr>
              <a:t>EmptyRowPolicy</a:t>
            </a:r>
            <a:r>
              <a:rPr lang="en-US" b="1" dirty="0" smtClean="0">
                <a:latin typeface="Source Code Pro" pitchFamily="49" charset="0"/>
              </a:rPr>
              <a:t>&gt;</a:t>
            </a:r>
            <a:endParaRPr lang="en-US" b="1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</a:t>
            </a:r>
            <a:r>
              <a:rPr lang="en-US" b="1" dirty="0" smtClean="0">
                <a:latin typeface="Source Code Pro" pitchFamily="49" charset="0"/>
              </a:rPr>
              <a:t>auto </a:t>
            </a:r>
            <a:r>
              <a:rPr lang="en-US" b="1" dirty="0" err="1" smtClean="0">
                <a:latin typeface="Source Code Pro" pitchFamily="49" charset="0"/>
              </a:rPr>
              <a:t>makeExecutor</a:t>
            </a:r>
            <a:r>
              <a:rPr lang="en-US" b="1" dirty="0" smtClean="0">
                <a:latin typeface="Source Code Pro" pitchFamily="49" charset="0"/>
              </a:rPr>
              <a:t>(const </a:t>
            </a:r>
            <a:r>
              <a:rPr lang="en-US" b="1" dirty="0" smtClean="0">
                <a:latin typeface="Source Code Pro" pitchFamily="49" charset="0"/>
              </a:rPr>
              <a:t>Result</a:t>
            </a:r>
            <a:r>
              <a:rPr lang="en-US" dirty="0" smtClean="0">
                <a:latin typeface="Source Code Pro" pitchFamily="49" charset="0"/>
              </a:rPr>
              <a:t>&amp;</a:t>
            </a:r>
            <a:r>
              <a:rPr lang="en-US" b="1" dirty="0" smtClean="0">
                <a:latin typeface="Source Code Pro" pitchFamily="49" charset="0"/>
              </a:rPr>
              <a:t> result, const </a:t>
            </a:r>
            <a:r>
              <a:rPr lang="en-US" b="1" dirty="0" err="1" smtClean="0">
                <a:latin typeface="Source Code Pro" pitchFamily="49" charset="0"/>
              </a:rPr>
              <a:t>EmptyRowPolicy</a:t>
            </a:r>
            <a:r>
              <a:rPr lang="en-US" dirty="0" smtClean="0">
                <a:latin typeface="Source Code Pro" pitchFamily="49" charset="0"/>
              </a:rPr>
              <a:t>&amp;</a:t>
            </a:r>
            <a:r>
              <a:rPr lang="en-US" b="1" dirty="0" smtClean="0">
                <a:latin typeface="Source Code Pro" pitchFamily="49" charset="0"/>
              </a:rPr>
              <a:t> policy)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  return Executor&lt;T, </a:t>
            </a:r>
            <a:r>
              <a:rPr lang="en-US" b="1" dirty="0" err="1" smtClean="0">
                <a:latin typeface="Source Code Pro" pitchFamily="49" charset="0"/>
              </a:rPr>
              <a:t>EmptyRowPolicy</a:t>
            </a:r>
            <a:r>
              <a:rPr lang="en-US" b="1" dirty="0" smtClean="0">
                <a:latin typeface="Source Code Pro" pitchFamily="49" charset="0"/>
              </a:rPr>
              <a:t>&gt;(result, policy);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 into()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</a:t>
            </a:r>
            <a:r>
              <a:rPr lang="en-US" dirty="0" smtClean="0">
                <a:latin typeface="Source Code Pro" pitchFamily="49" charset="0"/>
              </a:rPr>
              <a:t>return </a:t>
            </a:r>
            <a:r>
              <a:rPr lang="en-US" b="1" dirty="0" err="1" smtClean="0">
                <a:latin typeface="Source Code Pro" pitchFamily="49" charset="0"/>
              </a:rPr>
              <a:t>makeExecutor</a:t>
            </a:r>
            <a:r>
              <a:rPr lang="en-US" b="1" dirty="0" smtClean="0">
                <a:latin typeface="Source Code Pro" pitchFamily="49" charset="0"/>
              </a:rPr>
              <a:t>(_result, </a:t>
            </a:r>
            <a:r>
              <a:rPr lang="en-US" b="1" dirty="0" err="1" smtClean="0">
                <a:latin typeface="Source Code Pro" pitchFamily="49" charset="0"/>
              </a:rPr>
              <a:t>EmptyRowsNoDefaultValuePolicy</a:t>
            </a:r>
            <a:r>
              <a:rPr lang="en-US" b="1" dirty="0" smtClean="0">
                <a:latin typeface="Source Code Pro" pitchFamily="49" charset="0"/>
              </a:rPr>
              <a:t>&lt;T&gt;()).</a:t>
            </a:r>
            <a:r>
              <a:rPr lang="en-US" b="1" dirty="0" err="1" smtClean="0">
                <a:latin typeface="Source Code Pro" pitchFamily="49" charset="0"/>
              </a:rPr>
              <a:t>evaluateRows</a:t>
            </a:r>
            <a:r>
              <a:rPr lang="en-US" b="1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 </a:t>
            </a:r>
            <a:r>
              <a:rPr lang="en-US" dirty="0" err="1" smtClean="0">
                <a:latin typeface="Source Code Pro" pitchFamily="49" charset="0"/>
              </a:rPr>
              <a:t>intoOrDefault</a:t>
            </a:r>
            <a:r>
              <a:rPr lang="en-US" dirty="0" smtClean="0">
                <a:latin typeface="Source Code Pro" pitchFamily="49" charset="0"/>
              </a:rPr>
              <a:t>(const T&amp; </a:t>
            </a:r>
            <a:r>
              <a:rPr lang="en-US" dirty="0" err="1" smtClean="0">
                <a:latin typeface="Source Code Pro" pitchFamily="49" charset="0"/>
              </a:rPr>
              <a:t>defaultValue</a:t>
            </a:r>
            <a:r>
              <a:rPr lang="en-US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</a:t>
            </a:r>
            <a:r>
              <a:rPr lang="en-US" dirty="0" smtClean="0">
                <a:latin typeface="Source Code Pro" pitchFamily="49" charset="0"/>
              </a:rPr>
              <a:t>return </a:t>
            </a:r>
            <a:r>
              <a:rPr lang="en-US" b="1" dirty="0" err="1" smtClean="0">
                <a:latin typeface="Source Code Pro" pitchFamily="49" charset="0"/>
              </a:rPr>
              <a:t>makeExecutor</a:t>
            </a:r>
            <a:r>
              <a:rPr lang="en-US" b="1" dirty="0" smtClean="0">
                <a:latin typeface="Source Code Pro" pitchFamily="49" charset="0"/>
              </a:rPr>
              <a:t>(_result, </a:t>
            </a:r>
            <a:r>
              <a:rPr lang="en-US" b="1" dirty="0" err="1" smtClean="0">
                <a:latin typeface="Source Code Pro" pitchFamily="49" charset="0"/>
              </a:rPr>
              <a:t>EmptyRowsDefaultValuePolicy</a:t>
            </a:r>
            <a:r>
              <a:rPr lang="en-US" b="1" dirty="0" smtClean="0">
                <a:latin typeface="Source Code Pro" pitchFamily="49" charset="0"/>
              </a:rPr>
              <a:t>&lt;T&gt;(</a:t>
            </a:r>
            <a:r>
              <a:rPr lang="en-US" b="1" dirty="0" err="1" smtClean="0">
                <a:latin typeface="Source Code Pro" pitchFamily="49" charset="0"/>
              </a:rPr>
              <a:t>defaultValue</a:t>
            </a:r>
            <a:r>
              <a:rPr lang="en-US" b="1" dirty="0" smtClean="0">
                <a:latin typeface="Source Code Pro" pitchFamily="49" charset="0"/>
              </a:rPr>
              <a:t>)).</a:t>
            </a:r>
            <a:r>
              <a:rPr lang="en-US" b="1" dirty="0" err="1" smtClean="0">
                <a:latin typeface="Source Code Pro" pitchFamily="49" charset="0"/>
              </a:rPr>
              <a:t>evaluateRows</a:t>
            </a:r>
            <a:r>
              <a:rPr lang="en-US" b="1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reached our refueling stop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238" y="2636912"/>
            <a:ext cx="3809524" cy="32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67544" y="1277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 for a break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the missing parts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ResultProcessor</a:t>
            </a:r>
            <a:r>
              <a:rPr lang="en-US" sz="2800" dirty="0" smtClean="0"/>
              <a:t>::</a:t>
            </a:r>
            <a:r>
              <a:rPr lang="en-US" sz="2800" dirty="0" err="1" smtClean="0"/>
              <a:t>intoOrThrow</a:t>
            </a:r>
            <a:r>
              <a:rPr lang="en-US" sz="2800" dirty="0" smtClean="0"/>
              <a:t>&lt;&gt;()</a:t>
            </a:r>
          </a:p>
          <a:p>
            <a:r>
              <a:rPr lang="en-US" sz="2800" dirty="0" smtClean="0"/>
              <a:t>Handling </a:t>
            </a:r>
            <a:r>
              <a:rPr lang="en-US" sz="2800" dirty="0" smtClean="0"/>
              <a:t>of </a:t>
            </a:r>
            <a:r>
              <a:rPr lang="en-US" sz="2800" dirty="0" err="1" smtClean="0"/>
              <a:t>CondVar</a:t>
            </a:r>
            <a:r>
              <a:rPr lang="en-US" sz="2800" dirty="0" smtClean="0"/>
              <a:t>&lt;T&gt;</a:t>
            </a:r>
          </a:p>
          <a:p>
            <a:pPr lvl="1"/>
            <a:r>
              <a:rPr lang="en-US" sz="2400" dirty="0" smtClean="0"/>
              <a:t>They need *</a:t>
            </a:r>
            <a:r>
              <a:rPr lang="en-US" sz="2400" dirty="0" err="1" smtClean="0"/>
              <a:t>it.getC</a:t>
            </a:r>
            <a:r>
              <a:rPr lang="en-US" sz="2400" dirty="0" smtClean="0"/>
              <a:t>&lt;0&gt;</a:t>
            </a:r>
          </a:p>
          <a:p>
            <a:r>
              <a:rPr lang="en-US" sz="2800" dirty="0" smtClean="0"/>
              <a:t>Giving the option to pass a Lambda that manipulates the results before returning</a:t>
            </a:r>
          </a:p>
          <a:p>
            <a:r>
              <a:rPr lang="en-US" sz="2800" dirty="0" smtClean="0"/>
              <a:t>Automatic filling of all member of a fusion </a:t>
            </a:r>
            <a:r>
              <a:rPr lang="en-US" sz="2800" dirty="0" err="1" smtClean="0"/>
              <a:t>struct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a throw option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dirty="0" err="1" smtClean="0">
                <a:latin typeface="Source Code Pro" pitchFamily="49" charset="0"/>
              </a:rPr>
              <a:t>ResultProcessor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...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template &lt;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typename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T,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typename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EmptyRowPolicy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Executor&lt;T,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EmptyRowPolicy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&gt;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makeExecutor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(const Result&amp; result, const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EmptyRowPolicy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&amp; policy)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return Executor&lt;T,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EmptyRowPolicy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&gt;(result, policy);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template &lt;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typename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T into()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makeExecutor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(_result,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EmptyRowsNoDefaultValuePolicy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&lt;T&gt;()).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evaluateRows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template &lt;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typename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intoOrDefault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(const T&amp;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defaultValue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makeExecutor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(_result,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EmptyRowsDefaultValuePolicy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&lt;T&gt;(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defaultValue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)).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evaluateRows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b="1" dirty="0" smtClean="0">
                <a:latin typeface="Source Code Pro" pitchFamily="49" charset="0"/>
              </a:rPr>
              <a:t>template &lt;</a:t>
            </a:r>
            <a:r>
              <a:rPr lang="en-US" b="1" dirty="0" err="1" smtClean="0">
                <a:latin typeface="Source Code Pro" pitchFamily="49" charset="0"/>
              </a:rPr>
              <a:t>typename</a:t>
            </a:r>
            <a:r>
              <a:rPr lang="en-US" b="1" dirty="0" smtClean="0">
                <a:latin typeface="Source Code Pro" pitchFamily="49" charset="0"/>
              </a:rPr>
              <a:t> T, </a:t>
            </a:r>
            <a:r>
              <a:rPr lang="en-US" b="1" dirty="0" err="1" smtClean="0">
                <a:latin typeface="Source Code Pro" pitchFamily="49" charset="0"/>
              </a:rPr>
              <a:t>typename</a:t>
            </a:r>
            <a:r>
              <a:rPr lang="en-US" b="1" dirty="0" smtClean="0">
                <a:latin typeface="Source Code Pro" pitchFamily="49" charset="0"/>
              </a:rPr>
              <a:t> Ex&gt;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T </a:t>
            </a:r>
            <a:r>
              <a:rPr lang="en-US" b="1" dirty="0" err="1" smtClean="0">
                <a:latin typeface="Source Code Pro" pitchFamily="49" charset="0"/>
              </a:rPr>
              <a:t>intoOrThrow</a:t>
            </a:r>
            <a:r>
              <a:rPr lang="en-US" b="1" dirty="0" smtClean="0">
                <a:latin typeface="Source Code Pro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  </a:t>
            </a:r>
            <a:r>
              <a:rPr lang="en-US" b="1" dirty="0" smtClean="0">
                <a:latin typeface="Source Code Pro" pitchFamily="49" charset="0"/>
              </a:rPr>
              <a:t>return </a:t>
            </a:r>
            <a:r>
              <a:rPr lang="en-US" b="1" dirty="0" err="1" smtClean="0">
                <a:latin typeface="Source Code Pro" pitchFamily="49" charset="0"/>
              </a:rPr>
              <a:t>makeExecutor</a:t>
            </a:r>
            <a:r>
              <a:rPr lang="en-US" b="1" dirty="0" smtClean="0">
                <a:latin typeface="Source Code Pro" pitchFamily="49" charset="0"/>
              </a:rPr>
              <a:t>(_result, </a:t>
            </a:r>
            <a:r>
              <a:rPr lang="en-US" b="1" dirty="0" err="1" smtClean="0">
                <a:latin typeface="Source Code Pro" pitchFamily="49" charset="0"/>
              </a:rPr>
              <a:t>EmptyRowsThrowPolicy</a:t>
            </a:r>
            <a:r>
              <a:rPr lang="en-US" b="1" dirty="0" smtClean="0">
                <a:latin typeface="Source Code Pro" pitchFamily="49" charset="0"/>
              </a:rPr>
              <a:t>&lt;T, Ex&gt;()).</a:t>
            </a:r>
            <a:r>
              <a:rPr lang="en-US" b="1" dirty="0" err="1" smtClean="0">
                <a:latin typeface="Source Code Pro" pitchFamily="49" charset="0"/>
              </a:rPr>
              <a:t>evaluateRows</a:t>
            </a:r>
            <a:r>
              <a:rPr lang="en-US" b="1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hteckige Legende 4"/>
          <p:cNvSpPr/>
          <p:nvPr/>
        </p:nvSpPr>
        <p:spPr>
          <a:xfrm>
            <a:off x="5652120" y="4221088"/>
            <a:ext cx="3168352" cy="1224136"/>
          </a:xfrm>
          <a:prstGeom prst="wedgeRectCallout">
            <a:avLst>
              <a:gd name="adj1" fmla="val -110444"/>
              <a:gd name="adj2" fmla="val 78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need just this new policy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18453"/>
            <a:ext cx="7272808" cy="514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1475656" y="3284984"/>
            <a:ext cx="3960440" cy="15841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for throwing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T, 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Ex&gt;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class </a:t>
            </a:r>
            <a:r>
              <a:rPr lang="en-US" sz="2000" dirty="0" err="1" smtClean="0">
                <a:latin typeface="Source Code Pro" pitchFamily="49" charset="0"/>
              </a:rPr>
              <a:t>EmptyRowsThrowPolicy</a:t>
            </a: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</a:t>
            </a:r>
            <a:r>
              <a:rPr lang="en-US" sz="2000" b="1" dirty="0" smtClean="0">
                <a:latin typeface="Source Code Pro" pitchFamily="49" charset="0"/>
              </a:rPr>
              <a:t>T </a:t>
            </a:r>
            <a:r>
              <a:rPr lang="en-US" sz="2000" b="1" dirty="0" err="1" smtClean="0">
                <a:latin typeface="Source Code Pro" pitchFamily="49" charset="0"/>
              </a:rPr>
              <a:t>handleEmptyRows</a:t>
            </a:r>
            <a:r>
              <a:rPr lang="en-US" sz="2000" b="1" dirty="0" smtClean="0">
                <a:latin typeface="Source Code Pro" pitchFamily="49" charset="0"/>
              </a:rPr>
              <a:t>() const</a:t>
            </a:r>
          </a:p>
          <a:p>
            <a:pPr>
              <a:buNone/>
            </a:pPr>
            <a:r>
              <a:rPr lang="en-US" sz="2000" b="1" dirty="0" smtClean="0">
                <a:latin typeface="Source Code Pro" pitchFamily="49" charset="0"/>
              </a:rPr>
              <a:t>  { </a:t>
            </a:r>
          </a:p>
          <a:p>
            <a:pPr>
              <a:buNone/>
            </a:pPr>
            <a:r>
              <a:rPr lang="en-US" sz="2000" b="1" dirty="0" smtClean="0">
                <a:latin typeface="Source Code Pro" pitchFamily="49" charset="0"/>
              </a:rPr>
              <a:t>    throw Ex(); </a:t>
            </a:r>
          </a:p>
          <a:p>
            <a:pPr>
              <a:buNone/>
            </a:pPr>
            <a:r>
              <a:rPr lang="en-US" sz="2000" b="1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};</a:t>
            </a:r>
            <a:endParaRPr lang="en-US" sz="20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on </a:t>
            </a:r>
            <a:r>
              <a:rPr lang="en-US" dirty="0" err="1" smtClean="0"/>
              <a:t>static_assert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template &lt;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class </a:t>
            </a:r>
            <a:r>
              <a:rPr lang="en-US" sz="1800" dirty="0" err="1" smtClean="0">
                <a:latin typeface="Source Code Pro" pitchFamily="49" charset="0"/>
              </a:rPr>
              <a:t>EmptyRowsNoDefaultValuePolicy</a:t>
            </a:r>
            <a:r>
              <a:rPr lang="en-US" sz="1800" dirty="0" smtClean="0">
                <a:latin typeface="Source Code Pro" pitchFamily="49" charset="0"/>
              </a:rPr>
              <a:t>&lt;T&gt;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</a:t>
            </a:r>
            <a:r>
              <a:rPr lang="en-US" sz="1800" dirty="0" err="1" smtClean="0">
                <a:latin typeface="Source Code Pro" pitchFamily="49" charset="0"/>
              </a:rPr>
              <a:t>static_assert</a:t>
            </a:r>
            <a:r>
              <a:rPr lang="en-US" sz="1800" dirty="0" smtClean="0">
                <a:latin typeface="Source Code Pro" pitchFamily="49" charset="0"/>
              </a:rPr>
              <a:t>(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!(std::</a:t>
            </a:r>
            <a:r>
              <a:rPr lang="en-US" sz="1800" dirty="0" err="1" smtClean="0">
                <a:latin typeface="Source Code Pro" pitchFamily="49" charset="0"/>
              </a:rPr>
              <a:t>is_integral</a:t>
            </a:r>
            <a:r>
              <a:rPr lang="en-US" sz="1800" dirty="0" smtClean="0">
                <a:latin typeface="Source Code Pro" pitchFamily="49" charset="0"/>
              </a:rPr>
              <a:t>&lt;T&gt;::value ||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 std::</a:t>
            </a:r>
            <a:r>
              <a:rPr lang="en-US" sz="1800" dirty="0" err="1" smtClean="0">
                <a:latin typeface="Source Code Pro" pitchFamily="49" charset="0"/>
              </a:rPr>
              <a:t>is_pointer</a:t>
            </a:r>
            <a:r>
              <a:rPr lang="en-US" sz="1800" dirty="0" smtClean="0">
                <a:latin typeface="Source Code Pro" pitchFamily="49" charset="0"/>
              </a:rPr>
              <a:t>&lt;T&gt;::value ||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 std::</a:t>
            </a:r>
            <a:r>
              <a:rPr lang="en-US" sz="1800" dirty="0" err="1" smtClean="0">
                <a:latin typeface="Source Code Pro" pitchFamily="49" charset="0"/>
              </a:rPr>
              <a:t>is_floating_point</a:t>
            </a:r>
            <a:r>
              <a:rPr lang="en-US" sz="1800" dirty="0" smtClean="0">
                <a:latin typeface="Source Code Pro" pitchFamily="49" charset="0"/>
              </a:rPr>
              <a:t>&lt;T&gt;::value),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</a:t>
            </a:r>
            <a:r>
              <a:rPr lang="en-US" sz="1800" dirty="0" smtClean="0">
                <a:latin typeface="Source Code Pro" pitchFamily="49" charset="0"/>
              </a:rPr>
              <a:t>“Default </a:t>
            </a:r>
            <a:r>
              <a:rPr lang="en-US" sz="1800" dirty="0" smtClean="0">
                <a:latin typeface="Source Code Pro" pitchFamily="49" charset="0"/>
              </a:rPr>
              <a:t>types does not have a default </a:t>
            </a:r>
            <a:r>
              <a:rPr lang="en-US" sz="1800" dirty="0" err="1" smtClean="0">
                <a:latin typeface="Source Code Pro" pitchFamily="49" charset="0"/>
              </a:rPr>
              <a:t>c’tor</a:t>
            </a:r>
            <a:r>
              <a:rPr lang="en-US" sz="1800" dirty="0" smtClean="0">
                <a:latin typeface="Source Code Pro" pitchFamily="49" charset="0"/>
              </a:rPr>
              <a:t>!");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T </a:t>
            </a:r>
            <a:r>
              <a:rPr lang="en-US" sz="1800" dirty="0" err="1" smtClean="0">
                <a:latin typeface="Source Code Pro" pitchFamily="49" charset="0"/>
              </a:rPr>
              <a:t>handleEmptyRows</a:t>
            </a:r>
            <a:r>
              <a:rPr lang="en-US" sz="1800" dirty="0" smtClean="0">
                <a:latin typeface="Source Code Pro" pitchFamily="49" charset="0"/>
              </a:rPr>
              <a:t>() const { return T(); }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static_assert</a:t>
            </a:r>
            <a:r>
              <a:rPr lang="en-US" dirty="0" smtClean="0"/>
              <a:t> works</a:t>
            </a:r>
          </a:p>
          <a:p>
            <a:pPr lvl="1"/>
            <a:r>
              <a:rPr lang="en-US" dirty="0" smtClean="0"/>
              <a:t>But how to ensure that the assertion survives a refactoring?</a:t>
            </a:r>
          </a:p>
          <a:p>
            <a:r>
              <a:rPr lang="en-US" dirty="0" smtClean="0"/>
              <a:t>First attempt:</a:t>
            </a:r>
          </a:p>
          <a:p>
            <a:pPr lvl="1"/>
            <a:r>
              <a:rPr lang="en-US" dirty="0" smtClean="0"/>
              <a:t>Place failing test into commented code inside *</a:t>
            </a:r>
            <a:r>
              <a:rPr lang="en-US" dirty="0" err="1" smtClean="0"/>
              <a:t>Test.cpp</a:t>
            </a:r>
            <a:endParaRPr lang="en-US" dirty="0" smtClean="0"/>
          </a:p>
          <a:p>
            <a:pPr lvl="2"/>
            <a:r>
              <a:rPr lang="en-US" dirty="0" smtClean="0"/>
              <a:t>André complained rightly that nobody would know about them</a:t>
            </a:r>
          </a:p>
          <a:p>
            <a:pPr lvl="2"/>
            <a:r>
              <a:rPr lang="en-US" dirty="0" smtClean="0"/>
              <a:t>Not an actual </a:t>
            </a:r>
            <a:r>
              <a:rPr lang="en-US" dirty="0" err="1" smtClean="0"/>
              <a:t>UnitTest</a:t>
            </a:r>
            <a:endParaRPr lang="en-US" dirty="0" smtClean="0"/>
          </a:p>
          <a:p>
            <a:r>
              <a:rPr lang="en-US" dirty="0" smtClean="0"/>
              <a:t>So let’s combine compilation failure and </a:t>
            </a:r>
            <a:r>
              <a:rPr lang="en-US" dirty="0" err="1" smtClean="0"/>
              <a:t>UnitTest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trick: Forbid instantiation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class </a:t>
            </a:r>
            <a:r>
              <a:rPr lang="en-US" dirty="0" err="1" smtClean="0">
                <a:latin typeface="Source Code Pro" pitchFamily="49" charset="0"/>
              </a:rPr>
              <a:t>disable_usage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typedef</a:t>
            </a:r>
            <a:r>
              <a:rPr lang="en-US" dirty="0" smtClean="0">
                <a:latin typeface="Source Code Pro" pitchFamily="49" charset="0"/>
              </a:rPr>
              <a:t> T </a:t>
            </a:r>
            <a:r>
              <a:rPr lang="en-US" dirty="0" err="1" smtClean="0">
                <a:latin typeface="Source Code Pro" pitchFamily="49" charset="0"/>
              </a:rPr>
              <a:t>disable_marker_type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private: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disable_usage</a:t>
            </a:r>
            <a:r>
              <a:rPr lang="en-US" dirty="0" smtClean="0">
                <a:latin typeface="Source Code Pro" pitchFamily="49" charset="0"/>
              </a:rPr>
              <a:t>() {}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dirty="0" err="1" smtClean="0">
                <a:latin typeface="Source Code Pro" pitchFamily="49" charset="0"/>
              </a:rPr>
              <a:t>Foo</a:t>
            </a:r>
            <a:r>
              <a:rPr lang="en-US" dirty="0" smtClean="0">
                <a:latin typeface="Source Code Pro" pitchFamily="49" charset="0"/>
              </a:rPr>
              <a:t> : public </a:t>
            </a:r>
            <a:r>
              <a:rPr lang="en-US" dirty="0" err="1" smtClean="0">
                <a:latin typeface="Source Code Pro" pitchFamily="49" charset="0"/>
              </a:rPr>
              <a:t>disable_usage</a:t>
            </a:r>
            <a:r>
              <a:rPr lang="en-US" dirty="0" smtClean="0">
                <a:latin typeface="Source Code Pro" pitchFamily="49" charset="0"/>
              </a:rPr>
              <a:t>&lt;</a:t>
            </a:r>
            <a:r>
              <a:rPr lang="en-US" dirty="0" err="1" smtClean="0">
                <a:latin typeface="Source Code Pro" pitchFamily="49" charset="0"/>
              </a:rPr>
              <a:t>Foo</a:t>
            </a:r>
            <a:r>
              <a:rPr lang="en-US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>
              <a:latin typeface="Source Code Pro" pitchFamily="49" charset="0"/>
            </a:endParaRPr>
          </a:p>
        </p:txBody>
      </p:sp>
      <p:sp>
        <p:nvSpPr>
          <p:cNvPr id="4" name="Rechteckige Legende 3"/>
          <p:cNvSpPr/>
          <p:nvPr/>
        </p:nvSpPr>
        <p:spPr>
          <a:xfrm>
            <a:off x="5580112" y="3284984"/>
            <a:ext cx="3168352" cy="1224136"/>
          </a:xfrm>
          <a:prstGeom prst="wedgeRectCallout">
            <a:avLst>
              <a:gd name="adj1" fmla="val -86899"/>
              <a:gd name="adj2" fmla="val -15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the </a:t>
            </a:r>
            <a:r>
              <a:rPr lang="en-US" dirty="0" err="1" smtClean="0">
                <a:solidFill>
                  <a:schemeClr val="bg1"/>
                </a:solidFill>
              </a:rPr>
              <a:t>c’tor</a:t>
            </a:r>
            <a:r>
              <a:rPr lang="en-US" dirty="0" smtClean="0">
                <a:solidFill>
                  <a:schemeClr val="bg1"/>
                </a:solidFill>
              </a:rPr>
              <a:t> private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5652120" y="5301208"/>
            <a:ext cx="3168352" cy="1224136"/>
          </a:xfrm>
          <a:prstGeom prst="wedgeRectCallout">
            <a:avLst>
              <a:gd name="adj1" fmla="val -101836"/>
              <a:gd name="adj2" fmla="val -73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 way to instantiate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class </a:t>
            </a:r>
            <a:r>
              <a:rPr lang="en-US" dirty="0" err="1" smtClean="0">
                <a:solidFill>
                  <a:schemeClr val="bg1"/>
                </a:solidFill>
              </a:rPr>
              <a:t>Foo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ige Legende 5"/>
          <p:cNvSpPr/>
          <p:nvPr/>
        </p:nvSpPr>
        <p:spPr>
          <a:xfrm>
            <a:off x="5508104" y="1412776"/>
            <a:ext cx="3168352" cy="1224136"/>
          </a:xfrm>
          <a:prstGeom prst="wedgeRectCallout">
            <a:avLst>
              <a:gd name="adj1" fmla="val -88672"/>
              <a:gd name="adj2" fmla="val 56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That’s needed for the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trick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part of the trick: </a:t>
            </a:r>
            <a:br>
              <a:rPr lang="en-US" dirty="0" smtClean="0"/>
            </a:br>
            <a:r>
              <a:rPr lang="en-US" sz="3600" dirty="0" smtClean="0"/>
              <a:t>Check existence of forbidden class with SFINAE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dirty="0" err="1" smtClean="0">
                <a:latin typeface="Source Code Pro" pitchFamily="49" charset="0"/>
              </a:rPr>
              <a:t>is_disabled_from_usage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typedef</a:t>
            </a:r>
            <a:r>
              <a:rPr lang="en-US" dirty="0" smtClean="0">
                <a:latin typeface="Source Code Pro" pitchFamily="49" charset="0"/>
              </a:rPr>
              <a:t> char   Yes;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typedef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No { char dummy[2]; };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template&lt;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U&gt;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Yes test(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smtClean="0">
                <a:latin typeface="Source Code Pro" pitchFamily="49" charset="0"/>
              </a:rPr>
              <a:t> </a:t>
            </a:r>
            <a:r>
              <a:rPr lang="en-US" b="1" dirty="0" smtClean="0">
                <a:latin typeface="Source Code Pro" pitchFamily="49" charset="0"/>
              </a:rPr>
              <a:t>U</a:t>
            </a:r>
            <a:r>
              <a:rPr lang="en-US" b="1" smtClean="0">
                <a:latin typeface="Source Code Pro" pitchFamily="49" charset="0"/>
              </a:rPr>
              <a:t>::</a:t>
            </a:r>
            <a:r>
              <a:rPr lang="en-US" b="1" dirty="0" err="1" smtClean="0">
                <a:latin typeface="Source Code Pro" pitchFamily="49" charset="0"/>
              </a:rPr>
              <a:t>disable_marker_type</a:t>
            </a:r>
            <a:r>
              <a:rPr lang="en-US" dirty="0" smtClean="0">
                <a:latin typeface="Source Code Pro" pitchFamily="49" charset="0"/>
              </a:rPr>
              <a:t>* p);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template&lt;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No test(...);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const </a:t>
            </a:r>
            <a:r>
              <a:rPr lang="en-US" dirty="0" err="1" smtClean="0">
                <a:latin typeface="Source Code Pro" pitchFamily="49" charset="0"/>
              </a:rPr>
              <a:t>bool</a:t>
            </a:r>
            <a:r>
              <a:rPr lang="en-US" dirty="0" smtClean="0">
                <a:latin typeface="Source Code Pro" pitchFamily="49" charset="0"/>
              </a:rPr>
              <a:t> value = </a:t>
            </a:r>
            <a:r>
              <a:rPr lang="en-US" dirty="0" err="1" smtClean="0">
                <a:latin typeface="Source Code Pro" pitchFamily="49" charset="0"/>
              </a:rPr>
              <a:t>sizeof</a:t>
            </a:r>
            <a:r>
              <a:rPr lang="en-US" dirty="0" smtClean="0">
                <a:latin typeface="Source Code Pro" pitchFamily="49" charset="0"/>
              </a:rPr>
              <a:t>(test&lt;T&gt;(</a:t>
            </a:r>
            <a:r>
              <a:rPr lang="en-US" dirty="0" err="1" smtClean="0">
                <a:latin typeface="Source Code Pro" pitchFamily="49" charset="0"/>
              </a:rPr>
              <a:t>nullptr</a:t>
            </a:r>
            <a:r>
              <a:rPr lang="en-US" dirty="0" smtClean="0">
                <a:latin typeface="Source Code Pro" pitchFamily="49" charset="0"/>
              </a:rPr>
              <a:t>)) == </a:t>
            </a:r>
            <a:r>
              <a:rPr lang="en-US" dirty="0" err="1" smtClean="0">
                <a:latin typeface="Source Code Pro" pitchFamily="49" charset="0"/>
              </a:rPr>
              <a:t>sizeof</a:t>
            </a:r>
            <a:r>
              <a:rPr lang="en-US" dirty="0" smtClean="0">
                <a:latin typeface="Source Code Pro" pitchFamily="49" charset="0"/>
              </a:rPr>
              <a:t>(Yes);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endParaRPr lang="en-US" b="1" dirty="0" smtClean="0">
              <a:latin typeface="Source Code Pro" pitchFamily="49" charset="0"/>
            </a:endParaRPr>
          </a:p>
          <a:p>
            <a:pPr>
              <a:buNone/>
            </a:pPr>
            <a:endParaRPr lang="en-US" b="1" dirty="0" smtClean="0">
              <a:latin typeface="Source Code Pro" pitchFamily="49" charset="0"/>
            </a:endParaRPr>
          </a:p>
          <a:p>
            <a:pPr>
              <a:buNone/>
            </a:pPr>
            <a:endParaRPr lang="en-US" b="1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EXPECT_TRUE(</a:t>
            </a:r>
            <a:r>
              <a:rPr lang="en-US" b="1" dirty="0" err="1" smtClean="0">
                <a:latin typeface="Source Code Pro" pitchFamily="49" charset="0"/>
              </a:rPr>
              <a:t>is_disabled_from_usage</a:t>
            </a:r>
            <a:r>
              <a:rPr lang="en-US" b="1" dirty="0" smtClean="0">
                <a:latin typeface="Source Code Pro" pitchFamily="49" charset="0"/>
              </a:rPr>
              <a:t>&lt;</a:t>
            </a:r>
            <a:r>
              <a:rPr lang="en-US" b="1" dirty="0" err="1" smtClean="0">
                <a:latin typeface="Source Code Pro" pitchFamily="49" charset="0"/>
              </a:rPr>
              <a:t>Foo</a:t>
            </a:r>
            <a:r>
              <a:rPr lang="en-US" b="1" dirty="0" smtClean="0">
                <a:latin typeface="Source Code Pro" pitchFamily="49" charset="0"/>
              </a:rPr>
              <a:t>&gt;::value);</a:t>
            </a:r>
            <a:endParaRPr lang="en-US" b="1" dirty="0">
              <a:latin typeface="Source Code Pro" pitchFamily="49" charset="0"/>
            </a:endParaRPr>
          </a:p>
        </p:txBody>
      </p:sp>
      <p:sp>
        <p:nvSpPr>
          <p:cNvPr id="4" name="Rechteckige Legende 3"/>
          <p:cNvSpPr/>
          <p:nvPr/>
        </p:nvSpPr>
        <p:spPr>
          <a:xfrm>
            <a:off x="5868144" y="4653136"/>
            <a:ext cx="3168352" cy="1224136"/>
          </a:xfrm>
          <a:prstGeom prst="wedgeRectCallout">
            <a:avLst>
              <a:gd name="adj1" fmla="val -83861"/>
              <a:gd name="adj2" fmla="val -55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Disabled class is not instantiated.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Just the existence of  a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is checked.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Gewinkelte Verbindung 5"/>
          <p:cNvCxnSpPr/>
          <p:nvPr/>
        </p:nvCxnSpPr>
        <p:spPr>
          <a:xfrm>
            <a:off x="1763688" y="3501008"/>
            <a:ext cx="6120680" cy="792088"/>
          </a:xfrm>
          <a:prstGeom prst="bentConnector3">
            <a:avLst>
              <a:gd name="adj1" fmla="val 50000"/>
            </a:avLst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of </a:t>
            </a:r>
            <a:r>
              <a:rPr lang="en-US" dirty="0" err="1" smtClean="0"/>
              <a:t>nullable</a:t>
            </a:r>
            <a:r>
              <a:rPr lang="en-US" dirty="0" smtClean="0"/>
              <a:t> column 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&lt;T,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!SCR::</a:t>
            </a:r>
            <a:r>
              <a:rPr lang="en-US" dirty="0" err="1" smtClean="0">
                <a:latin typeface="Source Code Pro" pitchFamily="49" charset="0"/>
              </a:rPr>
              <a:t>is_sequence_container</a:t>
            </a:r>
            <a:r>
              <a:rPr lang="en-US" dirty="0" smtClean="0">
                <a:latin typeface="Source Code Pro" pitchFamily="49" charset="0"/>
              </a:rPr>
              <a:t>&lt;T&gt;::value&gt;::type&gt;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(const Executor&amp; executor)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if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executor._result.empty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 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{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  return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executor._emptyRowPolicy.handleEmptyRows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</a:t>
            </a:r>
            <a:r>
              <a:rPr lang="en-US" b="1" dirty="0" smtClean="0">
                <a:latin typeface="Source Code Pro" pitchFamily="49" charset="0"/>
              </a:rPr>
              <a:t>return *</a:t>
            </a:r>
            <a:r>
              <a:rPr lang="en-US" b="1" dirty="0" err="1" smtClean="0">
                <a:latin typeface="Source Code Pro" pitchFamily="49" charset="0"/>
              </a:rPr>
              <a:t>executor._result.begin</a:t>
            </a:r>
            <a:r>
              <a:rPr lang="en-US" b="1" dirty="0" smtClean="0">
                <a:latin typeface="Source Code Pro" pitchFamily="49" charset="0"/>
              </a:rPr>
              <a:t>().get&lt;T&gt;(0);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>
              <a:latin typeface="Source Code Pro" pitchFamily="49" charset="0"/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5508104" y="5445224"/>
            <a:ext cx="3168352" cy="1224136"/>
          </a:xfrm>
          <a:prstGeom prst="wedgeRectCallout">
            <a:avLst>
              <a:gd name="adj1" fmla="val -83861"/>
              <a:gd name="adj2" fmla="val -55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column zero can be NULL, T must be a </a:t>
            </a:r>
            <a:r>
              <a:rPr lang="en-US" dirty="0" err="1" smtClean="0">
                <a:solidFill>
                  <a:schemeClr val="bg1"/>
                </a:solidFill>
              </a:rPr>
              <a:t>CondVar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We have to distinguish between T is </a:t>
            </a:r>
            <a:r>
              <a:rPr lang="en-US" dirty="0" err="1" smtClean="0">
                <a:solidFill>
                  <a:schemeClr val="bg1"/>
                </a:solidFill>
              </a:rPr>
              <a:t>CondVar</a:t>
            </a:r>
            <a:r>
              <a:rPr lang="en-US" dirty="0" smtClean="0">
                <a:solidFill>
                  <a:schemeClr val="bg1"/>
                </a:solidFill>
              </a:rPr>
              <a:t> or not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Specialize the access to the columns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T,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Enabled = void&gt;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IteratorColumnAccessor</a:t>
            </a:r>
            <a:r>
              <a:rPr lang="en-US" dirty="0" smtClean="0">
                <a:latin typeface="Source Code Pro" pitchFamily="49" charset="0"/>
              </a:rPr>
              <a:t> {};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IteratorColumnAccessor</a:t>
            </a:r>
            <a:r>
              <a:rPr lang="en-US" dirty="0" smtClean="0">
                <a:latin typeface="Source Code Pro" pitchFamily="49" charset="0"/>
              </a:rPr>
              <a:t>&lt;T,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b="1" dirty="0" smtClean="0">
                <a:latin typeface="Source Code Pro" pitchFamily="49" charset="0"/>
              </a:rPr>
              <a:t>&lt;!SCR::</a:t>
            </a:r>
            <a:r>
              <a:rPr lang="en-US" b="1" dirty="0" err="1" smtClean="0">
                <a:latin typeface="Source Code Pro" pitchFamily="49" charset="0"/>
              </a:rPr>
              <a:t>is_condvar</a:t>
            </a:r>
            <a:r>
              <a:rPr lang="en-US" b="1" dirty="0" smtClean="0">
                <a:latin typeface="Source Code Pro" pitchFamily="49" charset="0"/>
              </a:rPr>
              <a:t>&lt;T&gt;::value</a:t>
            </a:r>
            <a:r>
              <a:rPr lang="en-US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getColumn</a:t>
            </a:r>
            <a:r>
              <a:rPr lang="en-US" dirty="0" smtClean="0">
                <a:latin typeface="Source Code Pro" pitchFamily="49" charset="0"/>
              </a:rPr>
              <a:t>(const PGDB::</a:t>
            </a:r>
            <a:r>
              <a:rPr lang="en-US" dirty="0" err="1" smtClean="0">
                <a:latin typeface="Source Code Pro" pitchFamily="49" charset="0"/>
              </a:rPr>
              <a:t>Iterator</a:t>
            </a:r>
            <a:r>
              <a:rPr lang="en-US" dirty="0" smtClean="0">
                <a:latin typeface="Source Code Pro" pitchFamily="49" charset="0"/>
              </a:rPr>
              <a:t>&amp; it)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</a:t>
            </a:r>
            <a:r>
              <a:rPr lang="en-US" dirty="0" err="1" smtClean="0">
                <a:latin typeface="Source Code Pro" pitchFamily="49" charset="0"/>
              </a:rPr>
              <a:t>it.</a:t>
            </a:r>
            <a:r>
              <a:rPr lang="en-US" b="1" dirty="0" err="1" smtClean="0">
                <a:latin typeface="Source Code Pro" pitchFamily="49" charset="0"/>
              </a:rPr>
              <a:t>get</a:t>
            </a:r>
            <a:r>
              <a:rPr lang="en-US" dirty="0" smtClean="0">
                <a:latin typeface="Source Code Pro" pitchFamily="49" charset="0"/>
              </a:rPr>
              <a:t>&lt;T&gt;(0);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IteratorColumnAccessor</a:t>
            </a:r>
            <a:r>
              <a:rPr lang="en-US" dirty="0" smtClean="0">
                <a:latin typeface="Source Code Pro" pitchFamily="49" charset="0"/>
              </a:rPr>
              <a:t>&lt;T,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</a:t>
            </a:r>
            <a:r>
              <a:rPr lang="en-US" b="1" dirty="0" smtClean="0">
                <a:latin typeface="Source Code Pro" pitchFamily="49" charset="0"/>
              </a:rPr>
              <a:t>SCR::</a:t>
            </a:r>
            <a:r>
              <a:rPr lang="en-US" b="1" dirty="0" err="1" smtClean="0">
                <a:latin typeface="Source Code Pro" pitchFamily="49" charset="0"/>
              </a:rPr>
              <a:t>is_condvar</a:t>
            </a:r>
            <a:r>
              <a:rPr lang="en-US" b="1" dirty="0" smtClean="0">
                <a:latin typeface="Source Code Pro" pitchFamily="49" charset="0"/>
              </a:rPr>
              <a:t>&lt;T&gt;::value</a:t>
            </a:r>
            <a:r>
              <a:rPr lang="en-US" dirty="0" smtClean="0">
                <a:latin typeface="Source Code Pro" pitchFamily="49" charset="0"/>
              </a:rPr>
              <a:t>&gt;::type&gt;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smtClean="0">
                <a:latin typeface="Source Code Pro" pitchFamily="49" charset="0"/>
              </a:rPr>
              <a:t>using 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 =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smtClean="0">
                <a:latin typeface="Source Code Pro" pitchFamily="49" charset="0"/>
              </a:rPr>
              <a:t>T::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;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getColumn</a:t>
            </a:r>
            <a:r>
              <a:rPr lang="en-US" dirty="0" smtClean="0">
                <a:latin typeface="Source Code Pro" pitchFamily="49" charset="0"/>
              </a:rPr>
              <a:t>(const PGDB::</a:t>
            </a:r>
            <a:r>
              <a:rPr lang="en-US" dirty="0" err="1" smtClean="0">
                <a:latin typeface="Source Code Pro" pitchFamily="49" charset="0"/>
              </a:rPr>
              <a:t>Iterator</a:t>
            </a:r>
            <a:r>
              <a:rPr lang="en-US" dirty="0" smtClean="0">
                <a:latin typeface="Source Code Pro" pitchFamily="49" charset="0"/>
              </a:rPr>
              <a:t>&amp; it)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</a:t>
            </a:r>
            <a:r>
              <a:rPr lang="en-US" dirty="0" err="1" smtClean="0">
                <a:latin typeface="Source Code Pro" pitchFamily="49" charset="0"/>
              </a:rPr>
              <a:t>it.</a:t>
            </a:r>
            <a:r>
              <a:rPr lang="en-US" b="1" dirty="0" err="1" smtClean="0">
                <a:latin typeface="Source Code Pro" pitchFamily="49" charset="0"/>
              </a:rPr>
              <a:t>getC</a:t>
            </a:r>
            <a:r>
              <a:rPr lang="en-US" dirty="0" smtClean="0">
                <a:latin typeface="Source Code Pro" pitchFamily="49" charset="0"/>
              </a:rPr>
              <a:t>&lt;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&gt;(0);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Usage of the </a:t>
            </a:r>
            <a:r>
              <a:rPr lang="en-US" dirty="0" err="1" smtClean="0"/>
              <a:t>IteratorColumnAccessor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 Container 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&lt;T,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!SCR::</a:t>
            </a:r>
            <a:r>
              <a:rPr lang="en-US" dirty="0" err="1" smtClean="0">
                <a:latin typeface="Source Code Pro" pitchFamily="49" charset="0"/>
              </a:rPr>
              <a:t>is_sequence_container</a:t>
            </a:r>
            <a:r>
              <a:rPr lang="en-US" dirty="0" smtClean="0">
                <a:latin typeface="Source Code Pro" pitchFamily="49" charset="0"/>
              </a:rPr>
              <a:t>&lt;T&gt;::value&gt;::type&gt;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(const Executor&amp; executor)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if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executor._result.empty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 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{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  return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executor._emptyRowPolicy.handleEmptyRows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Code Pro" pitchFamily="49" charset="0"/>
              </a:rPr>
              <a:t>  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  return 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    </a:t>
            </a:r>
            <a:r>
              <a:rPr lang="en-US" b="1" dirty="0" err="1" smtClean="0">
                <a:latin typeface="Source Code Pro" pitchFamily="49" charset="0"/>
              </a:rPr>
              <a:t>IteratorColumnAccessor</a:t>
            </a:r>
            <a:r>
              <a:rPr lang="en-US" b="1" dirty="0" smtClean="0">
                <a:latin typeface="Source Code Pro" pitchFamily="49" charset="0"/>
              </a:rPr>
              <a:t>&lt;T&gt;::</a:t>
            </a:r>
            <a:r>
              <a:rPr lang="en-US" b="1" dirty="0" err="1" smtClean="0">
                <a:latin typeface="Source Code Pro" pitchFamily="49" charset="0"/>
              </a:rPr>
              <a:t>getColumn</a:t>
            </a:r>
            <a:r>
              <a:rPr lang="en-US" b="1" dirty="0" smtClean="0">
                <a:latin typeface="Source Code Pro" pitchFamily="49" charset="0"/>
              </a:rPr>
              <a:t>(*</a:t>
            </a:r>
            <a:r>
              <a:rPr lang="en-US" b="1" dirty="0" err="1" smtClean="0">
                <a:latin typeface="Source Code Pro" pitchFamily="49" charset="0"/>
              </a:rPr>
              <a:t>executor._result.begin</a:t>
            </a:r>
            <a:r>
              <a:rPr lang="en-US" b="1" dirty="0" smtClean="0">
                <a:latin typeface="Source Code Pro" pitchFamily="49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Usage of the </a:t>
            </a:r>
            <a:r>
              <a:rPr lang="en-US" dirty="0" err="1" smtClean="0"/>
              <a:t>IteratorColumnAccessor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Container 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&lt;T,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&lt;SCR::</a:t>
            </a:r>
            <a:r>
              <a:rPr lang="en-US" dirty="0" err="1" smtClean="0">
                <a:latin typeface="Source Code Pro" pitchFamily="49" charset="0"/>
              </a:rPr>
              <a:t>is_sequence_container</a:t>
            </a:r>
            <a:r>
              <a:rPr lang="en-US" dirty="0" smtClean="0">
                <a:latin typeface="Source Code Pro" pitchFamily="49" charset="0"/>
              </a:rPr>
              <a:t>&lt;T&gt;::value&gt;::type&gt;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smtClean="0">
                <a:latin typeface="Source Code Pro" pitchFamily="49" charset="0"/>
              </a:rPr>
              <a:t>using 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 =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smtClean="0">
                <a:latin typeface="Source Code Pro" pitchFamily="49" charset="0"/>
              </a:rPr>
              <a:t>T::</a:t>
            </a:r>
            <a:r>
              <a:rPr lang="en-US" dirty="0" err="1" smtClean="0">
                <a:latin typeface="Source Code Pro" pitchFamily="49" charset="0"/>
              </a:rPr>
              <a:t>value_type</a:t>
            </a:r>
            <a:r>
              <a:rPr lang="en-US" dirty="0" smtClean="0">
                <a:latin typeface="Source Code Pro" pitchFamily="49" charset="0"/>
              </a:rPr>
              <a:t>;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(const Executor&amp; executor)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if (</a:t>
            </a:r>
            <a:r>
              <a:rPr lang="en-US" dirty="0" err="1" smtClean="0">
                <a:latin typeface="Source Code Pro" pitchFamily="49" charset="0"/>
              </a:rPr>
              <a:t>executor._result.empty</a:t>
            </a:r>
            <a:r>
              <a:rPr lang="en-US" dirty="0" smtClean="0">
                <a:latin typeface="Source Code Pro" pitchFamily="49" charset="0"/>
              </a:rPr>
              <a:t>())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  return </a:t>
            </a:r>
            <a:r>
              <a:rPr lang="en-US" dirty="0" err="1" smtClean="0">
                <a:latin typeface="Source Code Pro" pitchFamily="49" charset="0"/>
              </a:rPr>
              <a:t>executor._emptyRowPolicy.handleEmptyRows</a:t>
            </a:r>
            <a:r>
              <a:rPr lang="en-US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T </a:t>
            </a:r>
            <a:r>
              <a:rPr lang="en-US" dirty="0" err="1" smtClean="0">
                <a:latin typeface="Source Code Pro" pitchFamily="49" charset="0"/>
              </a:rPr>
              <a:t>returnValue</a:t>
            </a:r>
            <a:r>
              <a:rPr lang="en-US" dirty="0" smtClean="0">
                <a:latin typeface="Source Code Pro" pitchFamily="49" charset="0"/>
              </a:rPr>
              <a:t>(</a:t>
            </a:r>
            <a:r>
              <a:rPr lang="en-US" dirty="0" err="1" smtClean="0">
                <a:latin typeface="Source Code Pro" pitchFamily="49" charset="0"/>
              </a:rPr>
              <a:t>executor._result.size</a:t>
            </a:r>
            <a:r>
              <a:rPr lang="en-US" dirty="0" smtClean="0">
                <a:latin typeface="Source Code Pro" pitchFamily="49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auto </a:t>
            </a:r>
            <a:r>
              <a:rPr lang="en-US" dirty="0" err="1" smtClean="0">
                <a:latin typeface="Source Code Pro" pitchFamily="49" charset="0"/>
              </a:rPr>
              <a:t>returnIt</a:t>
            </a:r>
            <a:r>
              <a:rPr lang="en-US" dirty="0" smtClean="0">
                <a:latin typeface="Source Code Pro" pitchFamily="49" charset="0"/>
              </a:rPr>
              <a:t> = </a:t>
            </a:r>
            <a:r>
              <a:rPr lang="en-US" dirty="0" err="1" smtClean="0">
                <a:latin typeface="Source Code Pro" pitchFamily="49" charset="0"/>
              </a:rPr>
              <a:t>returnValue.begin</a:t>
            </a:r>
            <a:r>
              <a:rPr lang="en-US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for(auto it = </a:t>
            </a:r>
            <a:r>
              <a:rPr lang="en-US" dirty="0" err="1" smtClean="0">
                <a:latin typeface="Source Code Pro" pitchFamily="49" charset="0"/>
              </a:rPr>
              <a:t>executor._result.begin</a:t>
            </a:r>
            <a:r>
              <a:rPr lang="en-US" dirty="0" smtClean="0">
                <a:latin typeface="Source Code Pro" pitchFamily="49" charset="0"/>
              </a:rPr>
              <a:t>(); it != </a:t>
            </a:r>
            <a:r>
              <a:rPr lang="en-US" dirty="0" err="1" smtClean="0">
                <a:latin typeface="Source Code Pro" pitchFamily="49" charset="0"/>
              </a:rPr>
              <a:t>executor._result.end</a:t>
            </a:r>
            <a:r>
              <a:rPr lang="en-US" dirty="0" smtClean="0">
                <a:latin typeface="Source Code Pro" pitchFamily="49" charset="0"/>
              </a:rPr>
              <a:t>(); 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smtClean="0">
                <a:latin typeface="Source Code Pro" pitchFamily="49" charset="0"/>
              </a:rPr>
              <a:t>     </a:t>
            </a:r>
            <a:r>
              <a:rPr lang="en-US" dirty="0" smtClean="0">
                <a:latin typeface="Source Code Pro" pitchFamily="49" charset="0"/>
              </a:rPr>
              <a:t>++</a:t>
            </a:r>
            <a:r>
              <a:rPr lang="en-US" dirty="0" smtClean="0">
                <a:latin typeface="Source Code Pro" pitchFamily="49" charset="0"/>
              </a:rPr>
              <a:t>it, ++</a:t>
            </a:r>
            <a:r>
              <a:rPr lang="en-US" dirty="0" err="1" smtClean="0">
                <a:latin typeface="Source Code Pro" pitchFamily="49" charset="0"/>
              </a:rPr>
              <a:t>returnIt</a:t>
            </a:r>
            <a:r>
              <a:rPr lang="en-US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{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    *</a:t>
            </a:r>
            <a:r>
              <a:rPr lang="en-US" b="1" dirty="0" err="1" smtClean="0">
                <a:latin typeface="Source Code Pro" pitchFamily="49" charset="0"/>
              </a:rPr>
              <a:t>returnIt</a:t>
            </a:r>
            <a:r>
              <a:rPr lang="en-US" b="1" dirty="0" smtClean="0">
                <a:latin typeface="Source Code Pro" pitchFamily="49" charset="0"/>
              </a:rPr>
              <a:t> = </a:t>
            </a:r>
            <a:r>
              <a:rPr lang="en-US" b="1" dirty="0" err="1" smtClean="0">
                <a:latin typeface="Source Code Pro" pitchFamily="49" charset="0"/>
              </a:rPr>
              <a:t>IteratorColumnAccessor</a:t>
            </a:r>
            <a:r>
              <a:rPr lang="en-US" b="1" dirty="0" smtClean="0">
                <a:latin typeface="Source Code Pro" pitchFamily="49" charset="0"/>
              </a:rPr>
              <a:t>&lt;</a:t>
            </a:r>
            <a:r>
              <a:rPr lang="en-US" b="1" dirty="0" err="1" smtClean="0">
                <a:latin typeface="Source Code Pro" pitchFamily="49" charset="0"/>
              </a:rPr>
              <a:t>value_type</a:t>
            </a:r>
            <a:r>
              <a:rPr lang="en-US" b="1" dirty="0" smtClean="0">
                <a:latin typeface="Source Code Pro" pitchFamily="49" charset="0"/>
              </a:rPr>
              <a:t>&gt;::</a:t>
            </a:r>
            <a:r>
              <a:rPr lang="en-US" b="1" dirty="0" err="1" smtClean="0">
                <a:latin typeface="Source Code Pro" pitchFamily="49" charset="0"/>
              </a:rPr>
              <a:t>getColumn</a:t>
            </a:r>
            <a:r>
              <a:rPr lang="en-US" b="1" dirty="0" smtClean="0">
                <a:latin typeface="Source Code Pro" pitchFamily="49" charset="0"/>
              </a:rPr>
              <a:t>(*it);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</a:t>
            </a:r>
            <a:r>
              <a:rPr lang="en-US" dirty="0" err="1" smtClean="0">
                <a:latin typeface="Source Code Pro" pitchFamily="49" charset="0"/>
              </a:rPr>
              <a:t>returnValue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Lambda support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EXPECT_TRUE( </a:t>
            </a:r>
            <a:r>
              <a:rPr lang="en-US" sz="1400" dirty="0" err="1" smtClean="0">
                <a:latin typeface="Source Code Pro" pitchFamily="49" charset="0"/>
              </a:rPr>
              <a:t>ResultProcessor</a:t>
            </a:r>
            <a:r>
              <a:rPr lang="en-US" sz="1400" dirty="0" smtClean="0">
                <a:latin typeface="Source Code Pro" pitchFamily="49" charset="0"/>
              </a:rPr>
              <a:t>(</a:t>
            </a:r>
            <a:r>
              <a:rPr lang="en-US" sz="1400" dirty="0" err="1" smtClean="0">
                <a:latin typeface="Source Code Pro" pitchFamily="49" charset="0"/>
              </a:rPr>
              <a:t>filledResult</a:t>
            </a:r>
            <a:r>
              <a:rPr lang="en-US" sz="1400" dirty="0" smtClean="0">
                <a:latin typeface="Source Code Pro" pitchFamily="49" charset="0"/>
              </a:rPr>
              <a:t>).</a:t>
            </a:r>
            <a:r>
              <a:rPr lang="en-US" sz="1400" dirty="0" err="1" smtClean="0">
                <a:latin typeface="Source Code Pro" pitchFamily="49" charset="0"/>
              </a:rPr>
              <a:t>intoOrDefault</a:t>
            </a:r>
            <a:r>
              <a:rPr lang="en-US" sz="1400" dirty="0" smtClean="0">
                <a:latin typeface="Source Code Pro" pitchFamily="49" charset="0"/>
              </a:rPr>
              <a:t>&lt;</a:t>
            </a:r>
            <a:r>
              <a:rPr lang="en-US" sz="1400" dirty="0" err="1" smtClean="0">
                <a:latin typeface="Source Code Pro" pitchFamily="49" charset="0"/>
              </a:rPr>
              <a:t>bool</a:t>
            </a:r>
            <a:r>
              <a:rPr lang="en-US" sz="1400" dirty="0" smtClean="0">
                <a:latin typeface="Source Code Pro" pitchFamily="49" charset="0"/>
              </a:rPr>
              <a:t>&gt;(false, [this](const PGDB::</a:t>
            </a:r>
            <a:r>
              <a:rPr lang="en-US" sz="1400" dirty="0" err="1" smtClean="0">
                <a:latin typeface="Source Code Pro" pitchFamily="49" charset="0"/>
              </a:rPr>
              <a:t>Iterator</a:t>
            </a:r>
            <a:r>
              <a:rPr lang="en-US" sz="1400" dirty="0" smtClean="0">
                <a:latin typeface="Source Code Pro" pitchFamily="49" charset="0"/>
              </a:rPr>
              <a:t>&amp; it) 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     { return </a:t>
            </a:r>
            <a:r>
              <a:rPr lang="en-US" sz="1400" dirty="0" err="1" smtClean="0">
                <a:latin typeface="Source Code Pro" pitchFamily="49" charset="0"/>
              </a:rPr>
              <a:t>it.get</a:t>
            </a:r>
            <a:r>
              <a:rPr lang="en-US" sz="1400" dirty="0" smtClean="0">
                <a:latin typeface="Source Code Pro" pitchFamily="49" charset="0"/>
              </a:rPr>
              <a:t>&lt;</a:t>
            </a:r>
            <a:r>
              <a:rPr lang="en-US" sz="1400" dirty="0" err="1" smtClean="0">
                <a:latin typeface="Source Code Pro" pitchFamily="49" charset="0"/>
              </a:rPr>
              <a:t>MString</a:t>
            </a:r>
            <a:r>
              <a:rPr lang="en-US" sz="1400" dirty="0" smtClean="0">
                <a:latin typeface="Source Code Pro" pitchFamily="49" charset="0"/>
              </a:rPr>
              <a:t>&gt;(0) == </a:t>
            </a:r>
            <a:r>
              <a:rPr lang="en-US" sz="1400" dirty="0" err="1" smtClean="0">
                <a:latin typeface="Source Code Pro" pitchFamily="49" charset="0"/>
              </a:rPr>
              <a:t>Test_UID</a:t>
            </a:r>
            <a:r>
              <a:rPr lang="en-US" sz="1400" dirty="0" smtClean="0">
                <a:latin typeface="Source Code Pro" pitchFamily="49" charset="0"/>
              </a:rPr>
              <a:t>;}) 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en-US" sz="14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Problem</a:t>
            </a:r>
          </a:p>
          <a:p>
            <a:r>
              <a:rPr lang="en-US" sz="2800" dirty="0" smtClean="0">
                <a:latin typeface="+mj-lt"/>
              </a:rPr>
              <a:t>Code of existing functions should be re-used</a:t>
            </a:r>
          </a:p>
          <a:p>
            <a:r>
              <a:rPr lang="en-US" sz="2800" dirty="0" smtClean="0">
                <a:latin typeface="+mj-lt"/>
              </a:rPr>
              <a:t>So no new handling of T Container and T non-Container cases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Solution</a:t>
            </a:r>
          </a:p>
          <a:p>
            <a:r>
              <a:rPr lang="en-US" sz="2800" dirty="0" smtClean="0">
                <a:latin typeface="+mj-lt"/>
              </a:rPr>
              <a:t>Adding a 2</a:t>
            </a:r>
            <a:r>
              <a:rPr lang="en-US" sz="2800" baseline="30000" dirty="0" smtClean="0">
                <a:latin typeface="+mj-lt"/>
              </a:rPr>
              <a:t>nd</a:t>
            </a:r>
            <a:r>
              <a:rPr lang="en-US" sz="2800" dirty="0" smtClean="0">
                <a:latin typeface="+mj-lt"/>
              </a:rPr>
              <a:t> policy to handle all cases up to now (non-Lambda) and Lambda cases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collection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279" y="1540771"/>
            <a:ext cx="7892153" cy="383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1187624" y="3717032"/>
            <a:ext cx="3960440" cy="15841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case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template &lt;</a:t>
            </a:r>
            <a:r>
              <a:rPr lang="en-US" sz="1400" dirty="0" err="1" smtClean="0">
                <a:latin typeface="Source Code Pro" pitchFamily="49" charset="0"/>
              </a:rPr>
              <a:t>typename</a:t>
            </a:r>
            <a:r>
              <a:rPr lang="en-US" sz="14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T into()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  return </a:t>
            </a:r>
            <a:r>
              <a:rPr lang="en-US" sz="1400" dirty="0" err="1" smtClean="0">
                <a:latin typeface="Source Code Pro" pitchFamily="49" charset="0"/>
              </a:rPr>
              <a:t>makeExecutor</a:t>
            </a:r>
            <a:r>
              <a:rPr lang="en-US" sz="1400" dirty="0" smtClean="0">
                <a:latin typeface="Source Code Pro" pitchFamily="49" charset="0"/>
              </a:rPr>
              <a:t>(_</a:t>
            </a:r>
            <a:r>
              <a:rPr lang="en-US" sz="1400" dirty="0" smtClean="0">
                <a:latin typeface="Source Code Pro" pitchFamily="49" charset="0"/>
              </a:rPr>
              <a:t>result,   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                      </a:t>
            </a:r>
            <a:r>
              <a:rPr lang="en-US" sz="1400" dirty="0" err="1" smtClean="0">
                <a:latin typeface="Source Code Pro" pitchFamily="49" charset="0"/>
              </a:rPr>
              <a:t>EmptyRowsNoDefaultValuePolicy</a:t>
            </a:r>
            <a:r>
              <a:rPr lang="en-US" sz="1400" dirty="0" smtClean="0">
                <a:latin typeface="Source Code Pro" pitchFamily="49" charset="0"/>
              </a:rPr>
              <a:t>&lt;T&gt;()).</a:t>
            </a:r>
            <a:r>
              <a:rPr lang="en-US" sz="1400" dirty="0" err="1" smtClean="0">
                <a:latin typeface="Source Code Pro" pitchFamily="49" charset="0"/>
              </a:rPr>
              <a:t>evaluateRows</a:t>
            </a:r>
            <a:r>
              <a:rPr lang="en-US" sz="14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Source Code Pro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Source Code Pro" pitchFamily="49" charset="0"/>
              </a:rPr>
              <a:t>becomes</a:t>
            </a:r>
          </a:p>
          <a:p>
            <a:pPr>
              <a:buNone/>
            </a:pPr>
            <a:endParaRPr lang="en-US" sz="14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template &lt;</a:t>
            </a:r>
            <a:r>
              <a:rPr lang="en-US" sz="1400" dirty="0" err="1" smtClean="0">
                <a:latin typeface="Source Code Pro" pitchFamily="49" charset="0"/>
              </a:rPr>
              <a:t>typename</a:t>
            </a:r>
            <a:r>
              <a:rPr lang="en-US" sz="14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T into()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  return </a:t>
            </a:r>
            <a:r>
              <a:rPr lang="en-US" sz="1400" dirty="0" err="1" smtClean="0">
                <a:latin typeface="Source Code Pro" pitchFamily="49" charset="0"/>
              </a:rPr>
              <a:t>makeExecutor</a:t>
            </a:r>
            <a:r>
              <a:rPr lang="en-US" sz="1400" dirty="0" smtClean="0">
                <a:latin typeface="Source Code Pro" pitchFamily="49" charset="0"/>
              </a:rPr>
              <a:t>&lt;T</a:t>
            </a:r>
            <a:r>
              <a:rPr lang="en-US" sz="1400" dirty="0" smtClean="0">
                <a:latin typeface="Source Code Pro" pitchFamily="49" charset="0"/>
              </a:rPr>
              <a:t>&gt;(_</a:t>
            </a:r>
            <a:r>
              <a:rPr lang="en-US" sz="1400" dirty="0" smtClean="0">
                <a:latin typeface="Source Code Pro" pitchFamily="49" charset="0"/>
              </a:rPr>
              <a:t>result,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                         </a:t>
            </a:r>
            <a:r>
              <a:rPr lang="en-US" sz="1400" dirty="0" err="1" smtClean="0">
                <a:latin typeface="Source Code Pro" pitchFamily="49" charset="0"/>
              </a:rPr>
              <a:t>EmptyRowsNoDefaultValuePolicy</a:t>
            </a:r>
            <a:r>
              <a:rPr lang="en-US" sz="1400" dirty="0" smtClean="0">
                <a:latin typeface="Source Code Pro" pitchFamily="49" charset="0"/>
              </a:rPr>
              <a:t>&lt;T&gt;(),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                         </a:t>
            </a:r>
            <a:r>
              <a:rPr lang="en-US" sz="1400" b="1" dirty="0" err="1" smtClean="0">
                <a:latin typeface="Source Code Pro" pitchFamily="49" charset="0"/>
              </a:rPr>
              <a:t>FieldTransformDefaultPolicy</a:t>
            </a:r>
            <a:r>
              <a:rPr lang="en-US" sz="1400" b="1" dirty="0" smtClean="0">
                <a:latin typeface="Source Code Pro" pitchFamily="49" charset="0"/>
              </a:rPr>
              <a:t>&lt;T&gt;()</a:t>
            </a:r>
            <a:r>
              <a:rPr lang="en-US" sz="1400" dirty="0" smtClean="0">
                <a:latin typeface="Source Code Pro" pitchFamily="49" charset="0"/>
              </a:rPr>
              <a:t>).</a:t>
            </a:r>
            <a:r>
              <a:rPr lang="en-US" sz="1400" dirty="0" err="1" smtClean="0">
                <a:latin typeface="Source Code Pro" pitchFamily="49" charset="0"/>
              </a:rPr>
              <a:t>evaluateRows</a:t>
            </a:r>
            <a:r>
              <a:rPr lang="en-US" sz="14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}</a:t>
            </a:r>
            <a:endParaRPr lang="en-US" sz="14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FieldTransformDefaultPolicy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template &lt;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class </a:t>
            </a:r>
            <a:r>
              <a:rPr lang="en-US" sz="1800" dirty="0" err="1" smtClean="0">
                <a:latin typeface="Source Code Pro" pitchFamily="49" charset="0"/>
              </a:rPr>
              <a:t>FieldTransformDefaultPolicy</a:t>
            </a: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T </a:t>
            </a:r>
            <a:r>
              <a:rPr lang="en-US" sz="1800" dirty="0" err="1" smtClean="0">
                <a:latin typeface="Source Code Pro" pitchFamily="49" charset="0"/>
              </a:rPr>
              <a:t>fromDBIterator</a:t>
            </a:r>
            <a:r>
              <a:rPr lang="en-US" sz="1800" dirty="0" smtClean="0">
                <a:latin typeface="Source Code Pro" pitchFamily="49" charset="0"/>
              </a:rPr>
              <a:t>(const PGDB::</a:t>
            </a:r>
            <a:r>
              <a:rPr lang="en-US" sz="1800" dirty="0" err="1" smtClean="0">
                <a:latin typeface="Source Code Pro" pitchFamily="49" charset="0"/>
              </a:rPr>
              <a:t>Iterator</a:t>
            </a:r>
            <a:r>
              <a:rPr lang="en-US" sz="1800" dirty="0" smtClean="0">
                <a:latin typeface="Source Code Pro" pitchFamily="49" charset="0"/>
              </a:rPr>
              <a:t>&amp; it) const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return </a:t>
            </a:r>
            <a:r>
              <a:rPr lang="en-US" sz="1800" dirty="0" err="1" smtClean="0">
                <a:latin typeface="Source Code Pro" pitchFamily="49" charset="0"/>
              </a:rPr>
              <a:t>IteratorColumnAccessor</a:t>
            </a:r>
            <a:r>
              <a:rPr lang="en-US" sz="1800" dirty="0" smtClean="0">
                <a:latin typeface="Source Code Pro" pitchFamily="49" charset="0"/>
              </a:rPr>
              <a:t>&lt;T&gt;::</a:t>
            </a:r>
            <a:r>
              <a:rPr lang="en-US" sz="1800" dirty="0" err="1" smtClean="0">
                <a:latin typeface="Source Code Pro" pitchFamily="49" charset="0"/>
              </a:rPr>
              <a:t>getColumn</a:t>
            </a:r>
            <a:r>
              <a:rPr lang="en-US" sz="1800" dirty="0" smtClean="0">
                <a:latin typeface="Source Code Pro" pitchFamily="49" charset="0"/>
              </a:rPr>
              <a:t>(it);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};</a:t>
            </a:r>
            <a:endParaRPr lang="en-US" sz="18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then builds the Executor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R,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EmptyRowPolicy</a:t>
            </a:r>
            <a:r>
              <a:rPr lang="en-US" dirty="0" smtClean="0">
                <a:latin typeface="Source Code Pro" pitchFamily="49" charset="0"/>
              </a:rPr>
              <a:t>, </a:t>
            </a:r>
            <a:r>
              <a:rPr lang="en-US" b="1" dirty="0" err="1" smtClean="0">
                <a:latin typeface="Source Code Pro" pitchFamily="49" charset="0"/>
              </a:rPr>
              <a:t>typename</a:t>
            </a:r>
            <a:r>
              <a:rPr lang="en-US" b="1" dirty="0" smtClean="0">
                <a:latin typeface="Source Code Pro" pitchFamily="49" charset="0"/>
              </a:rPr>
              <a:t> </a:t>
            </a:r>
            <a:r>
              <a:rPr lang="en-US" b="1" dirty="0" err="1" smtClean="0">
                <a:latin typeface="Source Code Pro" pitchFamily="49" charset="0"/>
              </a:rPr>
              <a:t>FieldTransformPolicy</a:t>
            </a:r>
            <a:r>
              <a:rPr lang="en-US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Executor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const Result&amp; _result;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const </a:t>
            </a:r>
            <a:r>
              <a:rPr lang="en-US" dirty="0" err="1" smtClean="0">
                <a:latin typeface="Source Code Pro" pitchFamily="49" charset="0"/>
              </a:rPr>
              <a:t>EmptyRowPolicy</a:t>
            </a:r>
            <a:r>
              <a:rPr lang="en-US" dirty="0" smtClean="0">
                <a:latin typeface="Source Code Pro" pitchFamily="49" charset="0"/>
              </a:rPr>
              <a:t> _</a:t>
            </a:r>
            <a:r>
              <a:rPr lang="en-US" dirty="0" err="1" smtClean="0">
                <a:latin typeface="Source Code Pro" pitchFamily="49" charset="0"/>
              </a:rPr>
              <a:t>emptyRowPolicy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const </a:t>
            </a:r>
            <a:r>
              <a:rPr lang="en-US" dirty="0" err="1" smtClean="0">
                <a:latin typeface="Source Code Pro" pitchFamily="49" charset="0"/>
              </a:rPr>
              <a:t>FieldTransformPolicy</a:t>
            </a:r>
            <a:r>
              <a:rPr lang="en-US" dirty="0" smtClean="0">
                <a:latin typeface="Source Code Pro" pitchFamily="49" charset="0"/>
              </a:rPr>
              <a:t> _</a:t>
            </a:r>
            <a:r>
              <a:rPr lang="en-US" dirty="0" err="1" smtClean="0">
                <a:latin typeface="Source Code Pro" pitchFamily="49" charset="0"/>
              </a:rPr>
              <a:t>fieldTransformer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Executor(const Result&amp; result,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       </a:t>
            </a:r>
            <a:r>
              <a:rPr lang="en-US" dirty="0" err="1" smtClean="0">
                <a:latin typeface="Source Code Pro" pitchFamily="49" charset="0"/>
              </a:rPr>
              <a:t>EmptyRowPolicy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smtClean="0">
                <a:latin typeface="Source Code Pro" pitchFamily="49" charset="0"/>
              </a:rPr>
              <a:t>policy, 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         </a:t>
            </a:r>
            <a:r>
              <a:rPr lang="en-US" b="1" dirty="0" err="1" smtClean="0">
                <a:latin typeface="Source Code Pro" pitchFamily="49" charset="0"/>
              </a:rPr>
              <a:t>FieldTransformPolicy</a:t>
            </a:r>
            <a:r>
              <a:rPr lang="en-US" b="1" dirty="0" smtClean="0">
                <a:latin typeface="Source Code Pro" pitchFamily="49" charset="0"/>
              </a:rPr>
              <a:t> </a:t>
            </a:r>
            <a:r>
              <a:rPr lang="en-US" b="1" dirty="0" err="1" smtClean="0">
                <a:latin typeface="Source Code Pro" pitchFamily="49" charset="0"/>
              </a:rPr>
              <a:t>transformPolicy</a:t>
            </a:r>
            <a:r>
              <a:rPr lang="en-US" dirty="0" smtClean="0">
                <a:latin typeface="Source Code Pro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: _result(result)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, _</a:t>
            </a:r>
            <a:r>
              <a:rPr lang="en-US" dirty="0" err="1" smtClean="0">
                <a:latin typeface="Source Code Pro" pitchFamily="49" charset="0"/>
              </a:rPr>
              <a:t>emptyRowPolicy</a:t>
            </a:r>
            <a:r>
              <a:rPr lang="en-US" dirty="0" smtClean="0">
                <a:latin typeface="Source Code Pro" pitchFamily="49" charset="0"/>
              </a:rPr>
              <a:t>(std::move(policy))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, _</a:t>
            </a:r>
            <a:r>
              <a:rPr lang="en-US" dirty="0" err="1" smtClean="0">
                <a:latin typeface="Source Code Pro" pitchFamily="49" charset="0"/>
              </a:rPr>
              <a:t>fieldTransformer</a:t>
            </a:r>
            <a:r>
              <a:rPr lang="en-US" dirty="0" smtClean="0">
                <a:latin typeface="Source Code Pro" pitchFamily="49" charset="0"/>
              </a:rPr>
              <a:t>(std::move(</a:t>
            </a:r>
            <a:r>
              <a:rPr lang="en-US" dirty="0" err="1" smtClean="0">
                <a:latin typeface="Source Code Pro" pitchFamily="49" charset="0"/>
              </a:rPr>
              <a:t>transformPolicy</a:t>
            </a:r>
            <a:r>
              <a:rPr lang="en-US" dirty="0" smtClean="0">
                <a:latin typeface="Source Code Pro" pitchFamily="49" charset="0"/>
              </a:rPr>
              <a:t>))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R </a:t>
            </a:r>
            <a:r>
              <a:rPr lang="en-US" dirty="0" err="1" smtClean="0">
                <a:latin typeface="Source Code Pro" pitchFamily="49" charset="0"/>
              </a:rPr>
              <a:t>evaluateRows</a:t>
            </a:r>
            <a:r>
              <a:rPr lang="en-US" dirty="0" smtClean="0">
                <a:latin typeface="Source Code Pro" pitchFamily="49" charset="0"/>
              </a:rPr>
              <a:t>() const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&lt;R&gt;::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(*this);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is used by </a:t>
            </a:r>
            <a:r>
              <a:rPr lang="en-US" dirty="0" err="1" smtClean="0"/>
              <a:t>ExecutorImpl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ExecutorImpl</a:t>
            </a:r>
            <a:r>
              <a:rPr lang="en-US" dirty="0" smtClean="0">
                <a:latin typeface="Source Code Pro" pitchFamily="49" charset="0"/>
              </a:rPr>
              <a:t>&lt;T,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&lt;!SCR::</a:t>
            </a:r>
            <a:r>
              <a:rPr lang="en-US" dirty="0" err="1" smtClean="0">
                <a:latin typeface="Source Code Pro" pitchFamily="49" charset="0"/>
              </a:rPr>
              <a:t>is_sequence_container</a:t>
            </a:r>
            <a:r>
              <a:rPr lang="en-US" dirty="0" smtClean="0">
                <a:latin typeface="Source Code Pro" pitchFamily="49" charset="0"/>
              </a:rPr>
              <a:t>&lt;T&gt;::value&gt;::type&gt;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T </a:t>
            </a:r>
            <a:r>
              <a:rPr lang="en-US" dirty="0" err="1" smtClean="0">
                <a:latin typeface="Source Code Pro" pitchFamily="49" charset="0"/>
              </a:rPr>
              <a:t>doIt</a:t>
            </a:r>
            <a:r>
              <a:rPr lang="en-US" dirty="0" smtClean="0">
                <a:latin typeface="Source Code Pro" pitchFamily="49" charset="0"/>
              </a:rPr>
              <a:t>(const Executor&amp; executor)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if (</a:t>
            </a:r>
            <a:r>
              <a:rPr lang="en-US" dirty="0" err="1" smtClean="0">
                <a:latin typeface="Source Code Pro" pitchFamily="49" charset="0"/>
              </a:rPr>
              <a:t>executor._result.empty</a:t>
            </a:r>
            <a:r>
              <a:rPr lang="en-US" dirty="0" smtClean="0">
                <a:latin typeface="Source Code Pro" pitchFamily="49" charset="0"/>
              </a:rPr>
              <a:t>() 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  return </a:t>
            </a:r>
            <a:r>
              <a:rPr lang="en-US" dirty="0" err="1" smtClean="0">
                <a:latin typeface="Source Code Pro" pitchFamily="49" charset="0"/>
              </a:rPr>
              <a:t>executor._emptyRowPolicy.handleEmptyRows</a:t>
            </a:r>
            <a:r>
              <a:rPr lang="en-US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return executor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  </a:t>
            </a:r>
            <a:r>
              <a:rPr lang="en-US" b="1" dirty="0" smtClean="0">
                <a:latin typeface="Source Code Pro" pitchFamily="49" charset="0"/>
              </a:rPr>
              <a:t>._</a:t>
            </a:r>
            <a:r>
              <a:rPr lang="en-US" b="1" dirty="0" err="1" smtClean="0">
                <a:latin typeface="Source Code Pro" pitchFamily="49" charset="0"/>
              </a:rPr>
              <a:t>fieldTransformer.fromDBIterator</a:t>
            </a:r>
            <a:r>
              <a:rPr lang="en-US" b="1" dirty="0" smtClean="0">
                <a:latin typeface="Source Code Pro" pitchFamily="49" charset="0"/>
              </a:rPr>
              <a:t>(*</a:t>
            </a:r>
            <a:r>
              <a:rPr lang="en-US" b="1" dirty="0" err="1" smtClean="0">
                <a:latin typeface="Source Code Pro" pitchFamily="49" charset="0"/>
              </a:rPr>
              <a:t>executor._result.begin</a:t>
            </a:r>
            <a:r>
              <a:rPr lang="en-US" b="1" dirty="0" smtClean="0">
                <a:latin typeface="Source Code Pro" pitchFamily="49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Lambda way now becomes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template &lt;</a:t>
            </a:r>
            <a:r>
              <a:rPr lang="en-US" sz="1400" dirty="0" err="1" smtClean="0">
                <a:latin typeface="Source Code Pro" pitchFamily="49" charset="0"/>
              </a:rPr>
              <a:t>typename</a:t>
            </a:r>
            <a:r>
              <a:rPr lang="en-US" sz="1400" dirty="0" smtClean="0">
                <a:latin typeface="Source Code Pro" pitchFamily="49" charset="0"/>
              </a:rPr>
              <a:t> T, </a:t>
            </a:r>
            <a:r>
              <a:rPr lang="en-US" sz="1400" b="1" dirty="0" err="1" smtClean="0">
                <a:latin typeface="Source Code Pro" pitchFamily="49" charset="0"/>
              </a:rPr>
              <a:t>typename</a:t>
            </a:r>
            <a:r>
              <a:rPr lang="en-US" sz="1400" b="1" dirty="0" smtClean="0">
                <a:latin typeface="Source Code Pro" pitchFamily="49" charset="0"/>
              </a:rPr>
              <a:t> </a:t>
            </a:r>
            <a:r>
              <a:rPr lang="en-US" sz="1400" b="1" dirty="0" smtClean="0">
                <a:latin typeface="Source Code Pro" pitchFamily="49" charset="0"/>
              </a:rPr>
              <a:t>F</a:t>
            </a:r>
            <a:r>
              <a:rPr lang="en-US" sz="1400" dirty="0" smtClean="0">
                <a:latin typeface="Source Code Pro" pitchFamily="49" charset="0"/>
              </a:rPr>
              <a:t>&gt;</a:t>
            </a:r>
            <a:endParaRPr lang="en-US" sz="14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T </a:t>
            </a:r>
            <a:r>
              <a:rPr lang="en-US" sz="1400" b="1" dirty="0" smtClean="0">
                <a:latin typeface="Source Code Pro" pitchFamily="49" charset="0"/>
              </a:rPr>
              <a:t>into(F </a:t>
            </a:r>
            <a:r>
              <a:rPr lang="en-US" sz="1400" b="1" dirty="0" err="1" smtClean="0">
                <a:latin typeface="Source Code Pro" pitchFamily="49" charset="0"/>
              </a:rPr>
              <a:t>f</a:t>
            </a:r>
            <a:r>
              <a:rPr lang="en-US" sz="1400" dirty="0" smtClean="0">
                <a:latin typeface="Source Code Pro" pitchFamily="49" charset="0"/>
              </a:rPr>
              <a:t>)</a:t>
            </a:r>
            <a:endParaRPr lang="en-US" sz="14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  return </a:t>
            </a:r>
            <a:r>
              <a:rPr lang="en-US" sz="1400" dirty="0" err="1" smtClean="0">
                <a:latin typeface="Source Code Pro" pitchFamily="49" charset="0"/>
              </a:rPr>
              <a:t>makeExecutor</a:t>
            </a:r>
            <a:r>
              <a:rPr lang="en-US" sz="1400" dirty="0" smtClean="0">
                <a:latin typeface="Source Code Pro" pitchFamily="49" charset="0"/>
              </a:rPr>
              <a:t>&lt;T&gt;(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    _result, 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    </a:t>
            </a:r>
            <a:r>
              <a:rPr lang="en-US" sz="1400" dirty="0" err="1" smtClean="0">
                <a:latin typeface="Source Code Pro" pitchFamily="49" charset="0"/>
              </a:rPr>
              <a:t>EmptyRowsNoDefaultValuePolicy</a:t>
            </a:r>
            <a:r>
              <a:rPr lang="en-US" sz="1400" dirty="0" smtClean="0">
                <a:latin typeface="Source Code Pro" pitchFamily="49" charset="0"/>
              </a:rPr>
              <a:t>&lt;T&gt;(),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    </a:t>
            </a:r>
            <a:r>
              <a:rPr lang="en-US" sz="1400" b="1" dirty="0" err="1" smtClean="0">
                <a:latin typeface="Source Code Pro" pitchFamily="49" charset="0"/>
              </a:rPr>
              <a:t>FieldTransformLambdaPolicy</a:t>
            </a:r>
            <a:r>
              <a:rPr lang="en-US" sz="1400" b="1" dirty="0" smtClean="0">
                <a:latin typeface="Source Code Pro" pitchFamily="49" charset="0"/>
              </a:rPr>
              <a:t>&lt;T,F&gt;(std::move(f))</a:t>
            </a:r>
            <a:r>
              <a:rPr lang="en-US" sz="1400" dirty="0" smtClean="0">
                <a:latin typeface="Source Code Pro" pitchFamily="49" charset="0"/>
              </a:rPr>
              <a:t>).</a:t>
            </a:r>
            <a:r>
              <a:rPr lang="en-US" sz="1400" dirty="0" err="1" smtClean="0">
                <a:latin typeface="Source Code Pro" pitchFamily="49" charset="0"/>
              </a:rPr>
              <a:t>evaluateRows</a:t>
            </a:r>
            <a:r>
              <a:rPr lang="en-US" sz="14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Source Code Pro" pitchFamily="49" charset="0"/>
              </a:rPr>
              <a:t>}</a:t>
            </a:r>
            <a:endParaRPr lang="en-US" sz="14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FieldTransformLambdaPolicy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T, 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smtClean="0">
                <a:latin typeface="Source Code Pro" pitchFamily="49" charset="0"/>
              </a:rPr>
              <a:t>F&gt;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dirty="0" err="1" smtClean="0">
                <a:latin typeface="Source Code Pro" pitchFamily="49" charset="0"/>
              </a:rPr>
              <a:t>FieldTransformLambdaPolicy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smtClean="0">
                <a:latin typeface="Source Code Pro" pitchFamily="49" charset="0"/>
              </a:rPr>
              <a:t>F _f;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FieldTransformLambdaPolicy</a:t>
            </a:r>
            <a:r>
              <a:rPr lang="en-US" dirty="0" smtClean="0">
                <a:latin typeface="Source Code Pro" pitchFamily="49" charset="0"/>
              </a:rPr>
              <a:t>(F </a:t>
            </a:r>
            <a:r>
              <a:rPr lang="en-US" dirty="0" err="1" smtClean="0">
                <a:latin typeface="Source Code Pro" pitchFamily="49" charset="0"/>
              </a:rPr>
              <a:t>f</a:t>
            </a:r>
            <a:r>
              <a:rPr lang="en-US" dirty="0" smtClean="0">
                <a:latin typeface="Source Code Pro" pitchFamily="49" charset="0"/>
              </a:rPr>
              <a:t>) 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: </a:t>
            </a:r>
            <a:r>
              <a:rPr lang="en-US" dirty="0" smtClean="0">
                <a:latin typeface="Source Code Pro" pitchFamily="49" charset="0"/>
              </a:rPr>
              <a:t>_f(std::move(f)) 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b="1" dirty="0" smtClean="0">
                <a:latin typeface="Source Code Pro" pitchFamily="49" charset="0"/>
              </a:rPr>
              <a:t>T </a:t>
            </a:r>
            <a:r>
              <a:rPr lang="en-US" b="1" dirty="0" err="1" smtClean="0">
                <a:latin typeface="Source Code Pro" pitchFamily="49" charset="0"/>
              </a:rPr>
              <a:t>fromDBIterator</a:t>
            </a:r>
            <a:r>
              <a:rPr lang="en-US" b="1" dirty="0" smtClean="0">
                <a:latin typeface="Source Code Pro" pitchFamily="49" charset="0"/>
              </a:rPr>
              <a:t>(const PGDB::</a:t>
            </a:r>
            <a:r>
              <a:rPr lang="en-US" b="1" dirty="0" err="1" smtClean="0">
                <a:latin typeface="Source Code Pro" pitchFamily="49" charset="0"/>
              </a:rPr>
              <a:t>Iterator</a:t>
            </a:r>
            <a:r>
              <a:rPr lang="en-US" dirty="0" smtClean="0">
                <a:latin typeface="Source Code Pro" pitchFamily="49" charset="0"/>
              </a:rPr>
              <a:t>&amp;</a:t>
            </a:r>
            <a:r>
              <a:rPr lang="en-US" b="1" dirty="0" smtClean="0">
                <a:latin typeface="Source Code Pro" pitchFamily="49" charset="0"/>
              </a:rPr>
              <a:t> </a:t>
            </a:r>
            <a:r>
              <a:rPr lang="en-US" b="1" dirty="0" smtClean="0">
                <a:latin typeface="Source Code Pro" pitchFamily="49" charset="0"/>
              </a:rPr>
              <a:t>it) const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  return </a:t>
            </a:r>
            <a:r>
              <a:rPr lang="en-US" b="1" dirty="0" smtClean="0">
                <a:latin typeface="Source Code Pro" pitchFamily="49" charset="0"/>
              </a:rPr>
              <a:t>_f(it</a:t>
            </a:r>
            <a:r>
              <a:rPr lang="en-US" b="1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the other Lambda cases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template &lt;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T, 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</a:t>
            </a:r>
            <a:r>
              <a:rPr lang="en-US" sz="1800" dirty="0" smtClean="0">
                <a:latin typeface="Source Code Pro" pitchFamily="49" charset="0"/>
              </a:rPr>
              <a:t>F&gt;</a:t>
            </a: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T </a:t>
            </a:r>
            <a:r>
              <a:rPr lang="en-US" sz="1800" dirty="0" err="1" smtClean="0">
                <a:latin typeface="Source Code Pro" pitchFamily="49" charset="0"/>
              </a:rPr>
              <a:t>intoOrDefault</a:t>
            </a:r>
            <a:r>
              <a:rPr lang="en-US" sz="1800" dirty="0" smtClean="0">
                <a:latin typeface="Source Code Pro" pitchFamily="49" charset="0"/>
              </a:rPr>
              <a:t>(const T&amp; </a:t>
            </a:r>
            <a:r>
              <a:rPr lang="en-US" sz="1800" dirty="0" err="1" smtClean="0">
                <a:latin typeface="Source Code Pro" pitchFamily="49" charset="0"/>
              </a:rPr>
              <a:t>defaultValue</a:t>
            </a:r>
            <a:r>
              <a:rPr lang="en-US" sz="1800" dirty="0" smtClean="0">
                <a:latin typeface="Source Code Pro" pitchFamily="49" charset="0"/>
              </a:rPr>
              <a:t>, </a:t>
            </a:r>
            <a:r>
              <a:rPr lang="en-US" sz="1800" dirty="0" smtClean="0">
                <a:latin typeface="Source Code Pro" pitchFamily="49" charset="0"/>
              </a:rPr>
              <a:t>F </a:t>
            </a:r>
            <a:r>
              <a:rPr lang="en-US" sz="1800" dirty="0" err="1" smtClean="0">
                <a:latin typeface="Source Code Pro" pitchFamily="49" charset="0"/>
              </a:rPr>
              <a:t>f</a:t>
            </a:r>
            <a:r>
              <a:rPr lang="en-US" sz="1800" dirty="0" smtClean="0">
                <a:latin typeface="Source Code Pro" pitchFamily="49" charset="0"/>
              </a:rPr>
              <a:t>)</a:t>
            </a: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template &lt;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T, 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Ex, 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</a:t>
            </a:r>
            <a:r>
              <a:rPr lang="en-US" sz="1800" dirty="0" smtClean="0">
                <a:latin typeface="Source Code Pro" pitchFamily="49" charset="0"/>
              </a:rPr>
              <a:t>F&gt;</a:t>
            </a: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T </a:t>
            </a:r>
            <a:r>
              <a:rPr lang="en-US" sz="1800" dirty="0" err="1" smtClean="0">
                <a:latin typeface="Source Code Pro" pitchFamily="49" charset="0"/>
              </a:rPr>
              <a:t>intoOrThrow</a:t>
            </a:r>
            <a:r>
              <a:rPr lang="en-US" sz="1800" dirty="0" smtClean="0">
                <a:latin typeface="Source Code Pro" pitchFamily="49" charset="0"/>
              </a:rPr>
              <a:t>(F f)</a:t>
            </a:r>
            <a:endParaRPr lang="en-US" sz="18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catch a row into a Fusion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result column shall get into the 1</a:t>
            </a:r>
            <a:r>
              <a:rPr lang="en-US" baseline="30000" dirty="0" smtClean="0"/>
              <a:t>st</a:t>
            </a:r>
            <a:r>
              <a:rPr lang="en-US" dirty="0" smtClean="0"/>
              <a:t> Fusion </a:t>
            </a:r>
            <a:r>
              <a:rPr lang="en-US" dirty="0" err="1" smtClean="0"/>
              <a:t>struct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result column shall get into the 2</a:t>
            </a:r>
            <a:r>
              <a:rPr lang="en-US" baseline="30000" dirty="0" smtClean="0"/>
              <a:t>nd</a:t>
            </a:r>
            <a:r>
              <a:rPr lang="en-US" dirty="0" smtClean="0"/>
              <a:t> Fusion </a:t>
            </a:r>
            <a:r>
              <a:rPr lang="en-US" dirty="0" err="1" smtClean="0"/>
              <a:t>struct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Let’s use the power of Fusion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did we access columns?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T, 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Enabled = void&gt;</a:t>
            </a:r>
          </a:p>
          <a:p>
            <a:pPr>
              <a:buNone/>
            </a:pPr>
            <a:r>
              <a:rPr lang="en-US" sz="2000" dirty="0" err="1" smtClean="0">
                <a:latin typeface="Source Code Pro" pitchFamily="49" charset="0"/>
              </a:rPr>
              <a:t>struct</a:t>
            </a:r>
            <a:r>
              <a:rPr lang="en-US" sz="2000" dirty="0" smtClean="0">
                <a:latin typeface="Source Code Pro" pitchFamily="49" charset="0"/>
              </a:rPr>
              <a:t> </a:t>
            </a:r>
            <a:r>
              <a:rPr lang="en-US" sz="2000" dirty="0" err="1" smtClean="0">
                <a:latin typeface="Source Code Pro" pitchFamily="49" charset="0"/>
              </a:rPr>
              <a:t>IteratorColumnAccessor</a:t>
            </a:r>
            <a:r>
              <a:rPr lang="en-US" sz="2000" dirty="0" smtClean="0">
                <a:latin typeface="Source Code Pro" pitchFamily="49" charset="0"/>
              </a:rPr>
              <a:t> {};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need a Fusion specialization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template &lt;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class </a:t>
            </a:r>
            <a:r>
              <a:rPr lang="en-US" sz="1800" dirty="0" err="1" smtClean="0">
                <a:latin typeface="Source Code Pro" pitchFamily="49" charset="0"/>
              </a:rPr>
              <a:t>IteratorColumnAccessor</a:t>
            </a:r>
            <a:r>
              <a:rPr lang="en-US" sz="1800" dirty="0" smtClean="0">
                <a:latin typeface="Source Code Pro" pitchFamily="49" charset="0"/>
              </a:rPr>
              <a:t>&lt;T, 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</a:t>
            </a:r>
            <a:r>
              <a:rPr lang="en-US" sz="1800" dirty="0" err="1" smtClean="0">
                <a:latin typeface="Source Code Pro" pitchFamily="49" charset="0"/>
              </a:rPr>
              <a:t>typename</a:t>
            </a:r>
            <a:r>
              <a:rPr lang="en-US" sz="1800" dirty="0" smtClean="0">
                <a:latin typeface="Source Code Pro" pitchFamily="49" charset="0"/>
              </a:rPr>
              <a:t> std::</a:t>
            </a:r>
            <a:r>
              <a:rPr lang="en-US" sz="1800" dirty="0" err="1" smtClean="0">
                <a:latin typeface="Source Code Pro" pitchFamily="49" charset="0"/>
              </a:rPr>
              <a:t>enable_if</a:t>
            </a:r>
            <a:r>
              <a:rPr lang="en-US" sz="1800" dirty="0" smtClean="0">
                <a:latin typeface="Source Code Pro" pitchFamily="49" charset="0"/>
              </a:rPr>
              <a:t>&lt;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</a:t>
            </a:r>
            <a:r>
              <a:rPr lang="en-US" sz="1800" b="1" dirty="0" smtClean="0">
                <a:latin typeface="Source Code Pro" pitchFamily="49" charset="0"/>
              </a:rPr>
              <a:t>boost::fusion::traits::</a:t>
            </a:r>
            <a:r>
              <a:rPr lang="en-US" sz="1800" b="1" dirty="0" err="1" smtClean="0">
                <a:latin typeface="Source Code Pro" pitchFamily="49" charset="0"/>
              </a:rPr>
              <a:t>is_sequence</a:t>
            </a:r>
            <a:r>
              <a:rPr lang="en-US" sz="1800" b="1" dirty="0" smtClean="0">
                <a:latin typeface="Source Code Pro" pitchFamily="49" charset="0"/>
              </a:rPr>
              <a:t>&lt;T&gt;::value</a:t>
            </a:r>
            <a:r>
              <a:rPr lang="en-US" sz="1800" dirty="0" smtClean="0">
                <a:latin typeface="Source Code Pro" pitchFamily="49" charset="0"/>
              </a:rPr>
              <a:t>&gt;::type&gt;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static T </a:t>
            </a:r>
            <a:r>
              <a:rPr lang="en-US" sz="1800" dirty="0" err="1" smtClean="0">
                <a:latin typeface="Source Code Pro" pitchFamily="49" charset="0"/>
              </a:rPr>
              <a:t>getColumn</a:t>
            </a:r>
            <a:r>
              <a:rPr lang="en-US" sz="1800" dirty="0" smtClean="0">
                <a:latin typeface="Source Code Pro" pitchFamily="49" charset="0"/>
              </a:rPr>
              <a:t>(const PGDB::</a:t>
            </a:r>
            <a:r>
              <a:rPr lang="en-US" sz="1800" dirty="0" err="1" smtClean="0">
                <a:latin typeface="Source Code Pro" pitchFamily="49" charset="0"/>
              </a:rPr>
              <a:t>Iterator</a:t>
            </a:r>
            <a:r>
              <a:rPr lang="en-US" sz="1800" dirty="0" smtClean="0">
                <a:latin typeface="Source Code Pro" pitchFamily="49" charset="0"/>
              </a:rPr>
              <a:t>&amp; it)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T </a:t>
            </a:r>
            <a:r>
              <a:rPr lang="en-US" sz="1800" dirty="0" err="1" smtClean="0">
                <a:latin typeface="Source Code Pro" pitchFamily="49" charset="0"/>
              </a:rPr>
              <a:t>resultValue</a:t>
            </a:r>
            <a:r>
              <a:rPr lang="en-US" sz="1800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boost::fusion::</a:t>
            </a:r>
            <a:r>
              <a:rPr lang="en-US" sz="1800" dirty="0" err="1" smtClean="0">
                <a:latin typeface="Source Code Pro" pitchFamily="49" charset="0"/>
              </a:rPr>
              <a:t>for_each</a:t>
            </a:r>
            <a:r>
              <a:rPr lang="en-US" sz="1800" dirty="0" smtClean="0">
                <a:latin typeface="Source Code Pro" pitchFamily="49" charset="0"/>
              </a:rPr>
              <a:t>(</a:t>
            </a:r>
            <a:r>
              <a:rPr lang="en-US" sz="1800" dirty="0" err="1" smtClean="0">
                <a:latin typeface="Source Code Pro" pitchFamily="49" charset="0"/>
              </a:rPr>
              <a:t>resultValue</a:t>
            </a:r>
            <a:r>
              <a:rPr lang="en-US" sz="1800" dirty="0" smtClean="0">
                <a:latin typeface="Source Code Pro" pitchFamily="49" charset="0"/>
              </a:rPr>
              <a:t>,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                 </a:t>
            </a:r>
            <a:r>
              <a:rPr lang="en-US" sz="1800" dirty="0" err="1" smtClean="0">
                <a:latin typeface="Source Code Pro" pitchFamily="49" charset="0"/>
              </a:rPr>
              <a:t>IteratorColumnFusionWorker</a:t>
            </a:r>
            <a:r>
              <a:rPr lang="en-US" sz="1800" dirty="0" smtClean="0">
                <a:latin typeface="Source Code Pro" pitchFamily="49" charset="0"/>
              </a:rPr>
              <a:t>&lt;T&gt;(it));</a:t>
            </a:r>
          </a:p>
          <a:p>
            <a:pPr>
              <a:buNone/>
            </a:pPr>
            <a:endParaRPr lang="en-US" sz="18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return </a:t>
            </a:r>
            <a:r>
              <a:rPr lang="en-US" sz="1800" dirty="0" err="1" smtClean="0">
                <a:latin typeface="Source Code Pro" pitchFamily="49" charset="0"/>
              </a:rPr>
              <a:t>resultValue</a:t>
            </a:r>
            <a:r>
              <a:rPr lang="en-US" sz="1800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};</a:t>
            </a:r>
            <a:endParaRPr lang="en-US" sz="18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Code Duplication</a:t>
            </a:r>
          </a:p>
          <a:p>
            <a:pPr>
              <a:buNone/>
            </a:pPr>
            <a:r>
              <a:rPr lang="en-US" dirty="0" smtClean="0"/>
              <a:t>	Not character wise</a:t>
            </a:r>
          </a:p>
          <a:p>
            <a:pPr>
              <a:buNone/>
            </a:pPr>
            <a:r>
              <a:rPr lang="en-US" dirty="0" smtClean="0"/>
              <a:t>		But semantically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IteratorColumnFusionWorker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dirty="0" err="1" smtClean="0">
                <a:latin typeface="Source Code Pro" pitchFamily="49" charset="0"/>
              </a:rPr>
              <a:t>IteratorColumnFusionWorker</a:t>
            </a: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const PGDB::</a:t>
            </a:r>
            <a:r>
              <a:rPr lang="en-US" dirty="0" err="1" smtClean="0">
                <a:latin typeface="Source Code Pro" pitchFamily="49" charset="0"/>
              </a:rPr>
              <a:t>Iterator</a:t>
            </a:r>
            <a:r>
              <a:rPr lang="en-US" dirty="0" smtClean="0">
                <a:latin typeface="Source Code Pro" pitchFamily="49" charset="0"/>
              </a:rPr>
              <a:t>&amp; _it;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mutable </a:t>
            </a:r>
            <a:r>
              <a:rPr lang="en-US" dirty="0" err="1" smtClean="0">
                <a:latin typeface="Source Code Pro" pitchFamily="49" charset="0"/>
              </a:rPr>
              <a:t>int</a:t>
            </a:r>
            <a:r>
              <a:rPr lang="en-US" dirty="0" smtClean="0">
                <a:latin typeface="Source Code Pro" pitchFamily="49" charset="0"/>
              </a:rPr>
              <a:t> _</a:t>
            </a:r>
            <a:r>
              <a:rPr lang="en-US" dirty="0" err="1" smtClean="0">
                <a:latin typeface="Source Code Pro" pitchFamily="49" charset="0"/>
              </a:rPr>
              <a:t>columnIndex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IteratorColumnFusionWorker</a:t>
            </a:r>
            <a:r>
              <a:rPr lang="en-US" dirty="0" smtClean="0">
                <a:latin typeface="Source Code Pro" pitchFamily="49" charset="0"/>
              </a:rPr>
              <a:t>(const PGDB::</a:t>
            </a:r>
            <a:r>
              <a:rPr lang="en-US" dirty="0" err="1" smtClean="0">
                <a:latin typeface="Source Code Pro" pitchFamily="49" charset="0"/>
              </a:rPr>
              <a:t>Iterator</a:t>
            </a:r>
            <a:r>
              <a:rPr lang="en-US" dirty="0" smtClean="0">
                <a:latin typeface="Source Code Pro" pitchFamily="49" charset="0"/>
              </a:rPr>
              <a:t>&amp; it)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: _it(it)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, _</a:t>
            </a:r>
            <a:r>
              <a:rPr lang="en-US" dirty="0" err="1" smtClean="0">
                <a:latin typeface="Source Code Pro" pitchFamily="49" charset="0"/>
              </a:rPr>
              <a:t>columnIndex</a:t>
            </a:r>
            <a:r>
              <a:rPr lang="en-US" dirty="0" smtClean="0">
                <a:latin typeface="Source Code Pro" pitchFamily="49" charset="0"/>
              </a:rPr>
              <a:t>(0)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{}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template&lt;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U&gt;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void operator()(U&amp; t) const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t = </a:t>
            </a:r>
            <a:r>
              <a:rPr lang="en-US" dirty="0" err="1" smtClean="0">
                <a:latin typeface="Source Code Pro" pitchFamily="49" charset="0"/>
              </a:rPr>
              <a:t>IteratorColumnAccessor</a:t>
            </a:r>
            <a:r>
              <a:rPr lang="en-US" dirty="0" smtClean="0">
                <a:latin typeface="Source Code Pro" pitchFamily="49" charset="0"/>
              </a:rPr>
              <a:t>&lt;U&gt;::</a:t>
            </a:r>
            <a:r>
              <a:rPr lang="en-US" dirty="0" err="1" smtClean="0">
                <a:latin typeface="Source Code Pro" pitchFamily="49" charset="0"/>
              </a:rPr>
              <a:t>getColumn</a:t>
            </a:r>
            <a:r>
              <a:rPr lang="en-US" dirty="0" smtClean="0">
                <a:latin typeface="Source Code Pro" pitchFamily="49" charset="0"/>
              </a:rPr>
              <a:t>(_it, _</a:t>
            </a:r>
            <a:r>
              <a:rPr lang="en-US" dirty="0" err="1" smtClean="0">
                <a:latin typeface="Source Code Pro" pitchFamily="49" charset="0"/>
              </a:rPr>
              <a:t>columnIndex</a:t>
            </a:r>
            <a:r>
              <a:rPr lang="en-US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_</a:t>
            </a:r>
            <a:r>
              <a:rPr lang="en-US" dirty="0" err="1" smtClean="0">
                <a:latin typeface="Source Code Pro" pitchFamily="49" charset="0"/>
              </a:rPr>
              <a:t>columnIndex</a:t>
            </a:r>
            <a:r>
              <a:rPr lang="en-US" dirty="0" smtClean="0">
                <a:latin typeface="Source Code Pro" pitchFamily="49" charset="0"/>
              </a:rPr>
              <a:t>++;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requirements fulfilled</a:t>
            </a:r>
          </a:p>
          <a:p>
            <a:r>
              <a:rPr lang="en-US" dirty="0" smtClean="0"/>
              <a:t>Maximum code re-usage</a:t>
            </a:r>
          </a:p>
          <a:p>
            <a:r>
              <a:rPr lang="en-US" dirty="0" smtClean="0"/>
              <a:t>No code duplication added</a:t>
            </a:r>
          </a:p>
          <a:p>
            <a:r>
              <a:rPr lang="en-US" dirty="0" smtClean="0"/>
              <a:t>Now we have the possibility to simplify the extraction of PGDB::Result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Thank’s</a:t>
            </a:r>
            <a:r>
              <a:rPr lang="en-US" dirty="0" smtClean="0"/>
              <a:t> for your attention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 is as always welcome!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code duplication for simple cases</a:t>
            </a:r>
          </a:p>
          <a:p>
            <a:r>
              <a:rPr lang="en-US" dirty="0" smtClean="0"/>
              <a:t>Advanced goal</a:t>
            </a:r>
          </a:p>
          <a:p>
            <a:pPr lvl="1"/>
            <a:r>
              <a:rPr lang="en-US" dirty="0" smtClean="0"/>
              <a:t>Use the power of fusion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284984"/>
            <a:ext cx="3566153" cy="267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should look like this …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8054" y="1124744"/>
            <a:ext cx="5507892" cy="558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 flipH="1" flipV="1">
            <a:off x="5796136" y="2996952"/>
            <a:ext cx="2448272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868144" y="5517232"/>
            <a:ext cx="2448272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should look like that.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" y="2276872"/>
            <a:ext cx="75723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5148064" y="4869160"/>
            <a:ext cx="2520280" cy="115212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3520</Words>
  <Application>Microsoft Office PowerPoint</Application>
  <PresentationFormat>Bildschirmpräsentation (4:3)</PresentationFormat>
  <Paragraphs>792</Paragraphs>
  <Slides>62</Slides>
  <Notes>0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63" baseType="lpstr">
      <vt:lpstr>Larissa-Design</vt:lpstr>
      <vt:lpstr>The PGDB::ResultProcessor</vt:lpstr>
      <vt:lpstr>… we have a problem</vt:lpstr>
      <vt:lpstr>Examples from our code</vt:lpstr>
      <vt:lpstr>Folie 4</vt:lpstr>
      <vt:lpstr>example with collection</vt:lpstr>
      <vt:lpstr>Our Problem</vt:lpstr>
      <vt:lpstr>Goal</vt:lpstr>
      <vt:lpstr>It should look like this …</vt:lpstr>
      <vt:lpstr>and it should look like that.</vt:lpstr>
      <vt:lpstr>Let’s rumble</vt:lpstr>
      <vt:lpstr>DB Result with one Row, one Column</vt:lpstr>
      <vt:lpstr>Let’s try it with an int</vt:lpstr>
      <vt:lpstr>So we must forbid to use an int!</vt:lpstr>
      <vt:lpstr>Let’s use static_assert</vt:lpstr>
      <vt:lpstr>But we have integer in the DB!!!</vt:lpstr>
      <vt:lpstr>We want to handle result collections!</vt:lpstr>
      <vt:lpstr>Excurs into type traits:  std::true_type / std::false_type</vt:lpstr>
      <vt:lpstr>Let’s delegate the work</vt:lpstr>
      <vt:lpstr>And the work is done by …</vt:lpstr>
      <vt:lpstr>Non Container Case</vt:lpstr>
      <vt:lpstr>Adding single default return value</vt:lpstr>
      <vt:lpstr>Container Case</vt:lpstr>
      <vt:lpstr>Adding container default return value</vt:lpstr>
      <vt:lpstr>Do you see the problem?</vt:lpstr>
      <vt:lpstr>We are engineers. So we need a better toolbox</vt:lpstr>
      <vt:lpstr>‘Grab the most powerful tools of C++</vt:lpstr>
      <vt:lpstr>Folie 27</vt:lpstr>
      <vt:lpstr>What is policy based design?</vt:lpstr>
      <vt:lpstr>We need policies that handles cases when the DB Result is empty</vt:lpstr>
      <vt:lpstr>Policy for returning the default c’tor</vt:lpstr>
      <vt:lpstr>Policy for returning a default value</vt:lpstr>
      <vt:lpstr>Adding the policy to the Executor</vt:lpstr>
      <vt:lpstr>User of the policy: non container specialization</vt:lpstr>
      <vt:lpstr>User of the policy: container specialization</vt:lpstr>
      <vt:lpstr>Now the interface for the user</vt:lpstr>
      <vt:lpstr>A little cleanup …</vt:lpstr>
      <vt:lpstr>We reached our refueling stop</vt:lpstr>
      <vt:lpstr>These are the missing parts</vt:lpstr>
      <vt:lpstr>Let’s add a throw option</vt:lpstr>
      <vt:lpstr>Policy for throwing</vt:lpstr>
      <vt:lpstr>Follow up on static_assert</vt:lpstr>
      <vt:lpstr>What’s the problem?</vt:lpstr>
      <vt:lpstr>The 1st trick: Forbid instantiation</vt:lpstr>
      <vt:lpstr>The 2nd part of the trick:  Check existence of forbidden class with SFINAE</vt:lpstr>
      <vt:lpstr>Handling of nullable column results</vt:lpstr>
      <vt:lpstr>Specialize the access to the columns</vt:lpstr>
      <vt:lpstr>Usage of the IteratorColumnAccessor Non Container T</vt:lpstr>
      <vt:lpstr>Usage of the IteratorColumnAccessor Container T</vt:lpstr>
      <vt:lpstr>Adding Lambda support</vt:lpstr>
      <vt:lpstr>Simplest case</vt:lpstr>
      <vt:lpstr>FieldTransformDefaultPolicy</vt:lpstr>
      <vt:lpstr>Which then builds the Executor</vt:lpstr>
      <vt:lpstr>and it is used by ExecutorImpl</vt:lpstr>
      <vt:lpstr>The Lambda way now becomes</vt:lpstr>
      <vt:lpstr>FieldTransformLambdaPolicy</vt:lpstr>
      <vt:lpstr>Similar the other Lambda cases</vt:lpstr>
      <vt:lpstr>Finally catch a row into a Fusion</vt:lpstr>
      <vt:lpstr>How did we access columns?</vt:lpstr>
      <vt:lpstr>So we need a Fusion specialization</vt:lpstr>
      <vt:lpstr>IteratorColumnFusionWorker</vt:lpstr>
      <vt:lpstr>That’s all</vt:lpstr>
      <vt:lpstr>Thank’s for your attention</vt:lpstr>
    </vt:vector>
  </TitlesOfParts>
  <Company>Mevis Medical Solutions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way for the "lazy ones" to implement IPCTransport objects</dc:title>
  <dc:creator>Petriconi, Felix</dc:creator>
  <cp:lastModifiedBy>Felix Petriconi</cp:lastModifiedBy>
  <cp:revision>894</cp:revision>
  <dcterms:created xsi:type="dcterms:W3CDTF">2012-12-13T20:35:28Z</dcterms:created>
  <dcterms:modified xsi:type="dcterms:W3CDTF">2016-08-26T06:10:24Z</dcterms:modified>
</cp:coreProperties>
</file>